
<file path=[Content_Types].xml><?xml version="1.0" encoding="utf-8"?>
<Types xmlns="http://schemas.openxmlformats.org/package/2006/content-types">
  <Override PartName="/ppt/slideMasters/slideMaster3.xml" ContentType="application/vnd.openxmlformats-officedocument.presentationml.slideMaster+xml"/>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slides/slide76.xml" ContentType="application/vnd.openxmlformats-officedocument.presentationml.slide+xml"/>
  <Override PartName="/ppt/slideLayouts/slideLayout39.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83.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Layouts/slideLayout46.xml" ContentType="application/vnd.openxmlformats-officedocument.presentationml.slideLayout+xml"/>
  <Override PartName="/ppt/slideLayouts/slideLayout64.xml" ContentType="application/vnd.openxmlformats-officedocument.presentationml.slideLayout+xml"/>
  <Override PartName="/ppt/slides/slide25.xml" ContentType="application/vnd.openxmlformats-officedocument.presentationml.slide+xml"/>
  <Override PartName="/ppt/slides/slide43.xml" ContentType="application/vnd.openxmlformats-officedocument.presentationml.slide+xml"/>
  <Override PartName="/ppt/slides/slide72.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5.xml" ContentType="application/vnd.openxmlformats-officedocument.presentationml.slideLayout+xml"/>
  <Override PartName="/ppt/slideLayouts/slideLayout53.xml" ContentType="application/vnd.openxmlformats-officedocument.presentationml.slideLayou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slideLayouts/slideLayout42.xml" ContentType="application/vnd.openxmlformats-officedocument.presentationml.slideLayout+xml"/>
  <Override PartName="/ppt/slideLayouts/slideLayout60.xml" ContentType="application/vnd.openxmlformats-officedocument.presentationml.slideLayout+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slideMasters/slideMaster4.xml" ContentType="application/vnd.openxmlformats-officedocument.presentationml.slideMaster+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viewProps.xml" ContentType="application/vnd.openxmlformats-officedocument.presentationml.viewProps+xml"/>
  <Override PartName="/ppt/theme/theme6.xml" ContentType="application/vnd.openxmlformats-officedocument.theme+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Layouts/slideLayout7.xml" ContentType="application/vnd.openxmlformats-officedocument.presentationml.slideLayout+xml"/>
  <Default Extension="png" ContentType="image/png"/>
  <Override PartName="/ppt/slideLayouts/slideLayout29.xml" ContentType="application/vnd.openxmlformats-officedocument.presentationml.slideLayout+xml"/>
  <Override PartName="/ppt/slideLayouts/slideLayout58.xml" ContentType="application/vnd.openxmlformats-officedocument.presentationml.slideLayout+xml"/>
  <Default Extension="bin" ContentType="application/vnd.openxmlformats-officedocument.oleObject"/>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presProps.xml" ContentType="application/vnd.openxmlformats-officedocument.presentationml.presProps+xml"/>
  <Override PartName="/ppt/slideLayouts/slideLayout18.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slideLayouts/slideLayout47.xml" ContentType="application/vnd.openxmlformats-officedocument.presentationml.slideLayout+xml"/>
  <Override PartName="/ppt/slideLayouts/slideLayout65.xml" ContentType="application/vnd.openxmlformats-officedocument.presentationml.slideLayout+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s/slide80.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slideLayouts/slideLayout43.xml" ContentType="application/vnd.openxmlformats-officedocument.presentationml.slideLayout+xml"/>
  <Override PartName="/ppt/slideLayouts/slideLayout54.xml" ContentType="application/vnd.openxmlformats-officedocument.presentationml.slideLayout+xml"/>
  <Default Extension="emf" ContentType="image/x-emf"/>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slideLayouts/slideLayout14.xml" ContentType="application/vnd.openxmlformats-officedocument.presentationml.slideLayout+xml"/>
  <Override PartName="/ppt/slideLayouts/slideLayout32.xml" ContentType="application/vnd.openxmlformats-officedocument.presentationml.slideLayout+xml"/>
  <Override PartName="/ppt/slideLayouts/slideLayout61.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slideLayouts/slideLayout21.xml" ContentType="application/vnd.openxmlformats-officedocument.presentationml.slideLayout+xml"/>
  <Override PartName="/ppt/slideLayouts/slideLayout50.xml" ContentType="application/vnd.openxmlformats-officedocument.presentationml.slideLayout+xml"/>
  <Override PartName="/ppt/slideLayouts/slideLayout10.xml" ContentType="application/vnd.openxmlformats-officedocument.presentationml.slideLayout+xml"/>
  <Default Extension="vml" ContentType="application/vnd.openxmlformats-officedocument.vmlDrawing"/>
  <Override PartName="/ppt/slideMasters/slideMaster5.xml" ContentType="application/vnd.openxmlformats-officedocument.presentationml.slideMaster+xml"/>
  <Override PartName="/ppt/slides/slide8.xml" ContentType="application/vnd.openxmlformats-officedocument.presentationml.slide+xml"/>
  <Override PartName="/ppt/slides/slide49.xml" ContentType="application/vnd.openxmlformats-officedocument.presentationml.slide+xml"/>
  <Override PartName="/ppt/slides/slide69.xml" ContentType="application/vnd.openxmlformats-officedocument.presentationml.slide+xml"/>
  <Override PartName="/ppt/slides/slide78.xml" ContentType="application/vnd.openxmlformats-officedocument.presentationml.slide+xml"/>
  <Override PartName="/ppt/handoutMasters/handoutMaster1.xml" ContentType="application/vnd.openxmlformats-officedocument.presentationml.handoutMaster+xml"/>
  <Override PartName="/ppt/slideLayouts/slideLayout59.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48.xml" ContentType="application/vnd.openxmlformats-officedocument.presentationml.slideLayout+xml"/>
  <Override PartName="/ppt/slideLayouts/slideLayout66.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55.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slideLayouts/slideLayout44.xml" ContentType="application/vnd.openxmlformats-officedocument.presentationml.slideLayout+xml"/>
  <Override PartName="/ppt/slideLayouts/slideLayout62.xml" ContentType="application/vnd.openxmlformats-officedocument.presentationml.slideLayout+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51.xml" ContentType="application/vnd.openxmlformats-officedocument.presentationml.slideLayout+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slideLayouts/slideLayout40.xml" ContentType="application/vnd.openxmlformats-officedocument.presentationml.slideLayout+xml"/>
  <Override PartName="/ppt/slideMasters/slideMaster6.xml" ContentType="application/vnd.openxmlformats-officedocument.presentationml.slideMaster+xml"/>
  <Override PartName="/ppt/slides/slide79.xml" ContentType="application/vnd.openxmlformats-officedocument.presentationml.slide+xml"/>
  <Override PartName="/ppt/theme/theme8.xml" ContentType="application/vnd.openxmlformats-officedocument.theme+xml"/>
  <Override PartName="/ppt/slides/slide7.xml" ContentType="application/vnd.openxmlformats-officedocument.presentationml.slide+xml"/>
  <Override PartName="/ppt/slides/slide68.xml" ContentType="application/vnd.openxmlformats-officedocument.presentationml.slide+xml"/>
  <Override PartName="/ppt/slideLayouts/slideLayout9.xml" ContentType="application/vnd.openxmlformats-officedocument.presentationml.slideLayout+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Layouts/slideLayout3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67.xml" ContentType="application/vnd.openxmlformats-officedocument.presentationml.slideLayout+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Layouts/slideLayout45.xml" ContentType="application/vnd.openxmlformats-officedocument.presentationml.slideLayout+xml"/>
  <Override PartName="/ppt/slideLayouts/slideLayout56.xml" ContentType="application/vnd.openxmlformats-officedocument.presentationml.slideLayout+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slideLayouts/slideLayout16.xml" ContentType="application/vnd.openxmlformats-officedocument.presentationml.slideLayout+xml"/>
  <Override PartName="/ppt/slideLayouts/slideLayout34.xml" ContentType="application/vnd.openxmlformats-officedocument.presentationml.slideLayout+xml"/>
  <Override PartName="/ppt/slideLayouts/slideLayout63.xml" ContentType="application/vnd.openxmlformats-officedocument.presentationml.slideLayout+xml"/>
  <Default Extension="jpeg" ContentType="image/jpeg"/>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slides/slide20.xml" ContentType="application/vnd.openxmlformats-officedocument.presentationml.slide+xml"/>
  <Override PartName="/ppt/slideLayouts/slideLayout12.xml" ContentType="application/vnd.openxmlformats-officedocument.presentationml.slideLayout+xml"/>
  <Override PartName="/ppt/slideLayouts/slideLayout30.xml" ContentType="application/vnd.openxmlformats-officedocument.presentationml.slideLayou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0" r:id="rId1"/>
    <p:sldMasterId id="2147483652" r:id="rId2"/>
    <p:sldMasterId id="2147483654" r:id="rId3"/>
    <p:sldMasterId id="2147483656" r:id="rId4"/>
    <p:sldMasterId id="2147483658" r:id="rId5"/>
    <p:sldMasterId id="2147483660" r:id="rId6"/>
  </p:sldMasterIdLst>
  <p:notesMasterIdLst>
    <p:notesMasterId r:id="rId92"/>
  </p:notesMasterIdLst>
  <p:handoutMasterIdLst>
    <p:handoutMasterId r:id="rId93"/>
  </p:handoutMasterIdLst>
  <p:sldIdLst>
    <p:sldId id="564" r:id="rId7"/>
    <p:sldId id="657" r:id="rId8"/>
    <p:sldId id="658" r:id="rId9"/>
    <p:sldId id="659" r:id="rId10"/>
    <p:sldId id="660" r:id="rId11"/>
    <p:sldId id="661" r:id="rId12"/>
    <p:sldId id="662" r:id="rId13"/>
    <p:sldId id="663" r:id="rId14"/>
    <p:sldId id="665" r:id="rId15"/>
    <p:sldId id="666" r:id="rId16"/>
    <p:sldId id="667" r:id="rId17"/>
    <p:sldId id="676" r:id="rId18"/>
    <p:sldId id="651" r:id="rId19"/>
    <p:sldId id="677" r:id="rId20"/>
    <p:sldId id="678" r:id="rId21"/>
    <p:sldId id="566" r:id="rId22"/>
    <p:sldId id="567" r:id="rId23"/>
    <p:sldId id="568" r:id="rId24"/>
    <p:sldId id="571" r:id="rId25"/>
    <p:sldId id="573" r:id="rId26"/>
    <p:sldId id="575" r:id="rId27"/>
    <p:sldId id="576" r:id="rId28"/>
    <p:sldId id="578" r:id="rId29"/>
    <p:sldId id="579" r:id="rId30"/>
    <p:sldId id="580" r:id="rId31"/>
    <p:sldId id="583" r:id="rId32"/>
    <p:sldId id="585" r:id="rId33"/>
    <p:sldId id="586" r:id="rId34"/>
    <p:sldId id="686" r:id="rId35"/>
    <p:sldId id="687" r:id="rId36"/>
    <p:sldId id="679" r:id="rId37"/>
    <p:sldId id="656" r:id="rId38"/>
    <p:sldId id="655" r:id="rId39"/>
    <p:sldId id="589" r:id="rId40"/>
    <p:sldId id="591" r:id="rId41"/>
    <p:sldId id="592" r:id="rId42"/>
    <p:sldId id="593" r:id="rId43"/>
    <p:sldId id="594" r:id="rId44"/>
    <p:sldId id="595" r:id="rId45"/>
    <p:sldId id="596" r:id="rId46"/>
    <p:sldId id="680" r:id="rId47"/>
    <p:sldId id="669" r:id="rId48"/>
    <p:sldId id="694" r:id="rId49"/>
    <p:sldId id="695" r:id="rId50"/>
    <p:sldId id="696" r:id="rId51"/>
    <p:sldId id="602" r:id="rId52"/>
    <p:sldId id="603" r:id="rId53"/>
    <p:sldId id="605" r:id="rId54"/>
    <p:sldId id="606" r:id="rId55"/>
    <p:sldId id="681" r:id="rId56"/>
    <p:sldId id="670" r:id="rId57"/>
    <p:sldId id="682" r:id="rId58"/>
    <p:sldId id="683" r:id="rId59"/>
    <p:sldId id="684" r:id="rId60"/>
    <p:sldId id="612" r:id="rId61"/>
    <p:sldId id="613" r:id="rId62"/>
    <p:sldId id="614" r:id="rId63"/>
    <p:sldId id="615" r:id="rId64"/>
    <p:sldId id="685" r:id="rId65"/>
    <p:sldId id="671" r:id="rId66"/>
    <p:sldId id="617" r:id="rId67"/>
    <p:sldId id="618" r:id="rId68"/>
    <p:sldId id="620" r:id="rId69"/>
    <p:sldId id="622" r:id="rId70"/>
    <p:sldId id="623" r:id="rId71"/>
    <p:sldId id="624" r:id="rId72"/>
    <p:sldId id="626" r:id="rId73"/>
    <p:sldId id="627" r:id="rId74"/>
    <p:sldId id="628" r:id="rId75"/>
    <p:sldId id="631" r:id="rId76"/>
    <p:sldId id="632" r:id="rId77"/>
    <p:sldId id="688" r:id="rId78"/>
    <p:sldId id="672" r:id="rId79"/>
    <p:sldId id="636" r:id="rId80"/>
    <p:sldId id="637" r:id="rId81"/>
    <p:sldId id="638" r:id="rId82"/>
    <p:sldId id="641" r:id="rId83"/>
    <p:sldId id="643" r:id="rId84"/>
    <p:sldId id="644" r:id="rId85"/>
    <p:sldId id="645" r:id="rId86"/>
    <p:sldId id="689" r:id="rId87"/>
    <p:sldId id="690" r:id="rId88"/>
    <p:sldId id="691" r:id="rId89"/>
    <p:sldId id="692" r:id="rId90"/>
    <p:sldId id="693" r:id="rId91"/>
  </p:sldIdLst>
  <p:sldSz cx="9145588" cy="5145088"/>
  <p:notesSz cx="6858000" cy="9144000"/>
  <p:defaultTextStyle>
    <a:defPPr>
      <a:defRPr lang="es-ES"/>
    </a:defPPr>
    <a:lvl1pPr algn="l" rtl="0" fontAlgn="base">
      <a:spcBef>
        <a:spcPct val="0"/>
      </a:spcBef>
      <a:spcAft>
        <a:spcPct val="0"/>
      </a:spcAft>
      <a:defRPr b="1" kern="1200">
        <a:solidFill>
          <a:schemeClr val="tx1"/>
        </a:solidFill>
        <a:latin typeface="Arial" charset="0"/>
        <a:ea typeface="+mn-ea"/>
        <a:cs typeface="Arial" charset="0"/>
      </a:defRPr>
    </a:lvl1pPr>
    <a:lvl2pPr marL="457200" algn="l" rtl="0" fontAlgn="base">
      <a:spcBef>
        <a:spcPct val="0"/>
      </a:spcBef>
      <a:spcAft>
        <a:spcPct val="0"/>
      </a:spcAft>
      <a:defRPr b="1" kern="1200">
        <a:solidFill>
          <a:schemeClr val="tx1"/>
        </a:solidFill>
        <a:latin typeface="Arial" charset="0"/>
        <a:ea typeface="+mn-ea"/>
        <a:cs typeface="Arial" charset="0"/>
      </a:defRPr>
    </a:lvl2pPr>
    <a:lvl3pPr marL="914400" algn="l" rtl="0" fontAlgn="base">
      <a:spcBef>
        <a:spcPct val="0"/>
      </a:spcBef>
      <a:spcAft>
        <a:spcPct val="0"/>
      </a:spcAft>
      <a:defRPr b="1" kern="1200">
        <a:solidFill>
          <a:schemeClr val="tx1"/>
        </a:solidFill>
        <a:latin typeface="Arial" charset="0"/>
        <a:ea typeface="+mn-ea"/>
        <a:cs typeface="Arial" charset="0"/>
      </a:defRPr>
    </a:lvl3pPr>
    <a:lvl4pPr marL="1371600" algn="l" rtl="0" fontAlgn="base">
      <a:spcBef>
        <a:spcPct val="0"/>
      </a:spcBef>
      <a:spcAft>
        <a:spcPct val="0"/>
      </a:spcAft>
      <a:defRPr b="1" kern="1200">
        <a:solidFill>
          <a:schemeClr val="tx1"/>
        </a:solidFill>
        <a:latin typeface="Arial" charset="0"/>
        <a:ea typeface="+mn-ea"/>
        <a:cs typeface="Arial" charset="0"/>
      </a:defRPr>
    </a:lvl4pPr>
    <a:lvl5pPr marL="1828800" algn="l" rtl="0" fontAlgn="base">
      <a:spcBef>
        <a:spcPct val="0"/>
      </a:spcBef>
      <a:spcAft>
        <a:spcPct val="0"/>
      </a:spcAft>
      <a:defRPr b="1" kern="1200">
        <a:solidFill>
          <a:schemeClr val="tx1"/>
        </a:solidFill>
        <a:latin typeface="Arial" charset="0"/>
        <a:ea typeface="+mn-ea"/>
        <a:cs typeface="Arial" charset="0"/>
      </a:defRPr>
    </a:lvl5pPr>
    <a:lvl6pPr marL="2286000" algn="l" defTabSz="914400" rtl="0" eaLnBrk="1" latinLnBrk="0" hangingPunct="1">
      <a:defRPr b="1" kern="1200">
        <a:solidFill>
          <a:schemeClr val="tx1"/>
        </a:solidFill>
        <a:latin typeface="Arial" charset="0"/>
        <a:ea typeface="+mn-ea"/>
        <a:cs typeface="Arial" charset="0"/>
      </a:defRPr>
    </a:lvl6pPr>
    <a:lvl7pPr marL="2743200" algn="l" defTabSz="914400" rtl="0" eaLnBrk="1" latinLnBrk="0" hangingPunct="1">
      <a:defRPr b="1" kern="1200">
        <a:solidFill>
          <a:schemeClr val="tx1"/>
        </a:solidFill>
        <a:latin typeface="Arial" charset="0"/>
        <a:ea typeface="+mn-ea"/>
        <a:cs typeface="Arial" charset="0"/>
      </a:defRPr>
    </a:lvl7pPr>
    <a:lvl8pPr marL="3200400" algn="l" defTabSz="914400" rtl="0" eaLnBrk="1" latinLnBrk="0" hangingPunct="1">
      <a:defRPr b="1" kern="1200">
        <a:solidFill>
          <a:schemeClr val="tx1"/>
        </a:solidFill>
        <a:latin typeface="Arial" charset="0"/>
        <a:ea typeface="+mn-ea"/>
        <a:cs typeface="Arial" charset="0"/>
      </a:defRPr>
    </a:lvl8pPr>
    <a:lvl9pPr marL="3657600" algn="l" defTabSz="914400" rtl="0" eaLnBrk="1" latinLnBrk="0" hangingPunct="1">
      <a:defRPr b="1" kern="1200">
        <a:solidFill>
          <a:schemeClr val="tx1"/>
        </a:solidFill>
        <a:latin typeface="Arial"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2F8EC"/>
    <a:srgbClr val="B2B2B2"/>
    <a:srgbClr val="00B5EC"/>
    <a:srgbClr val="4F852C"/>
    <a:srgbClr val="E4BE25"/>
    <a:srgbClr val="8BC34A"/>
    <a:srgbClr val="0075B8"/>
    <a:srgbClr val="333333"/>
    <a:srgbClr val="EAEAEA"/>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6918" autoAdjust="0"/>
    <p:restoredTop sz="95578" autoAdjust="0"/>
  </p:normalViewPr>
  <p:slideViewPr>
    <p:cSldViewPr snapToGrid="0">
      <p:cViewPr>
        <p:scale>
          <a:sx n="90" d="100"/>
          <a:sy n="90" d="100"/>
        </p:scale>
        <p:origin x="-1074" y="-138"/>
      </p:cViewPr>
      <p:guideLst>
        <p:guide orient="horz" pos="1778"/>
        <p:guide orient="horz" pos="2520"/>
        <p:guide pos="2881"/>
        <p:guide pos="1446"/>
        <p:guide pos="4331"/>
        <p:guide pos="557"/>
        <p:guide pos="3088"/>
        <p:guide pos="658"/>
      </p:guideLst>
    </p:cSldViewPr>
  </p:slideViewPr>
  <p:notesTextViewPr>
    <p:cViewPr>
      <p:scale>
        <a:sx n="100" d="100"/>
        <a:sy n="100" d="100"/>
      </p:scale>
      <p:origin x="0" y="0"/>
    </p:cViewPr>
  </p:notesTextViewPr>
  <p:sorterViewPr>
    <p:cViewPr>
      <p:scale>
        <a:sx n="66" d="100"/>
        <a:sy n="66" d="100"/>
      </p:scale>
      <p:origin x="0" y="0"/>
    </p:cViewPr>
  </p:sorterViewPr>
  <p:notesViewPr>
    <p:cSldViewPr snapToGrid="0">
      <p:cViewPr varScale="1">
        <p:scale>
          <a:sx n="66" d="100"/>
          <a:sy n="66" d="100"/>
        </p:scale>
        <p:origin x="-3300" y="-108"/>
      </p:cViewPr>
      <p:guideLst>
        <p:guide orient="horz" pos="2880"/>
        <p:guide pos="2160"/>
      </p:guideLst>
    </p:cSldViewPr>
  </p:notesViewPr>
  <p:gridSpacing cx="36868100" cy="36868100"/>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slide" Target="slides/slide41.xml"/><Relationship Id="rId50" Type="http://schemas.openxmlformats.org/officeDocument/2006/relationships/slide" Target="slides/slide44.xml"/><Relationship Id="rId55" Type="http://schemas.openxmlformats.org/officeDocument/2006/relationships/slide" Target="slides/slide49.xml"/><Relationship Id="rId63" Type="http://schemas.openxmlformats.org/officeDocument/2006/relationships/slide" Target="slides/slide57.xml"/><Relationship Id="rId68" Type="http://schemas.openxmlformats.org/officeDocument/2006/relationships/slide" Target="slides/slide62.xml"/><Relationship Id="rId76" Type="http://schemas.openxmlformats.org/officeDocument/2006/relationships/slide" Target="slides/slide70.xml"/><Relationship Id="rId84" Type="http://schemas.openxmlformats.org/officeDocument/2006/relationships/slide" Target="slides/slide78.xml"/><Relationship Id="rId89" Type="http://schemas.openxmlformats.org/officeDocument/2006/relationships/slide" Target="slides/slide83.xml"/><Relationship Id="rId97" Type="http://schemas.openxmlformats.org/officeDocument/2006/relationships/tableStyles" Target="tableStyles.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slide" Target="slides/slide47.xml"/><Relationship Id="rId58" Type="http://schemas.openxmlformats.org/officeDocument/2006/relationships/slide" Target="slides/slide52.xml"/><Relationship Id="rId66" Type="http://schemas.openxmlformats.org/officeDocument/2006/relationships/slide" Target="slides/slide60.xml"/><Relationship Id="rId74" Type="http://schemas.openxmlformats.org/officeDocument/2006/relationships/slide" Target="slides/slide68.xml"/><Relationship Id="rId79" Type="http://schemas.openxmlformats.org/officeDocument/2006/relationships/slide" Target="slides/slide73.xml"/><Relationship Id="rId87" Type="http://schemas.openxmlformats.org/officeDocument/2006/relationships/slide" Target="slides/slide81.xml"/><Relationship Id="rId5" Type="http://schemas.openxmlformats.org/officeDocument/2006/relationships/slideMaster" Target="slideMasters/slideMaster5.xml"/><Relationship Id="rId61" Type="http://schemas.openxmlformats.org/officeDocument/2006/relationships/slide" Target="slides/slide55.xml"/><Relationship Id="rId82" Type="http://schemas.openxmlformats.org/officeDocument/2006/relationships/slide" Target="slides/slide76.xml"/><Relationship Id="rId90" Type="http://schemas.openxmlformats.org/officeDocument/2006/relationships/slide" Target="slides/slide84.xml"/><Relationship Id="rId95" Type="http://schemas.openxmlformats.org/officeDocument/2006/relationships/viewProps" Target="viewProps.xml"/><Relationship Id="rId19" Type="http://schemas.openxmlformats.org/officeDocument/2006/relationships/slide" Target="slides/slide1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slide" Target="slides/slide50.xml"/><Relationship Id="rId64" Type="http://schemas.openxmlformats.org/officeDocument/2006/relationships/slide" Target="slides/slide58.xml"/><Relationship Id="rId69" Type="http://schemas.openxmlformats.org/officeDocument/2006/relationships/slide" Target="slides/slide63.xml"/><Relationship Id="rId77" Type="http://schemas.openxmlformats.org/officeDocument/2006/relationships/slide" Target="slides/slide71.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80" Type="http://schemas.openxmlformats.org/officeDocument/2006/relationships/slide" Target="slides/slide74.xml"/><Relationship Id="rId85" Type="http://schemas.openxmlformats.org/officeDocument/2006/relationships/slide" Target="slides/slide79.xml"/><Relationship Id="rId93" Type="http://schemas.openxmlformats.org/officeDocument/2006/relationships/handoutMaster" Target="handoutMasters/handoutMaster1.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slide" Target="slides/slide53.xml"/><Relationship Id="rId67" Type="http://schemas.openxmlformats.org/officeDocument/2006/relationships/slide" Target="slides/slide61.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slide" Target="slides/slide56.xml"/><Relationship Id="rId70" Type="http://schemas.openxmlformats.org/officeDocument/2006/relationships/slide" Target="slides/slide64.xml"/><Relationship Id="rId75" Type="http://schemas.openxmlformats.org/officeDocument/2006/relationships/slide" Target="slides/slide69.xml"/><Relationship Id="rId83" Type="http://schemas.openxmlformats.org/officeDocument/2006/relationships/slide" Target="slides/slide77.xml"/><Relationship Id="rId88" Type="http://schemas.openxmlformats.org/officeDocument/2006/relationships/slide" Target="slides/slide82.xml"/><Relationship Id="rId91" Type="http://schemas.openxmlformats.org/officeDocument/2006/relationships/slide" Target="slides/slide85.xml"/><Relationship Id="rId9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slide" Target="slides/slide67.xml"/><Relationship Id="rId78" Type="http://schemas.openxmlformats.org/officeDocument/2006/relationships/slide" Target="slides/slide72.xml"/><Relationship Id="rId81" Type="http://schemas.openxmlformats.org/officeDocument/2006/relationships/slide" Target="slides/slide75.xml"/><Relationship Id="rId86" Type="http://schemas.openxmlformats.org/officeDocument/2006/relationships/slide" Target="slides/slide80.xml"/><Relationship Id="rId94"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63.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64.e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79.emf"/><Relationship Id="rId2" Type="http://schemas.openxmlformats.org/officeDocument/2006/relationships/image" Target="../media/image78.emf"/><Relationship Id="rId1" Type="http://schemas.openxmlformats.org/officeDocument/2006/relationships/image" Target="../media/image77.e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122.emf"/><Relationship Id="rId1" Type="http://schemas.openxmlformats.org/officeDocument/2006/relationships/image" Target="../media/image12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2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6.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4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3.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46.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56.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57.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60.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025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0"/>
            </a:lvl1pPr>
          </a:lstStyle>
          <a:p>
            <a:endParaRPr lang="es-ES" dirty="0"/>
          </a:p>
        </p:txBody>
      </p:sp>
      <p:sp>
        <p:nvSpPr>
          <p:cNvPr id="480259"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a:lvl1pPr>
          </a:lstStyle>
          <a:p>
            <a:endParaRPr lang="es-ES" dirty="0"/>
          </a:p>
        </p:txBody>
      </p:sp>
      <p:sp>
        <p:nvSpPr>
          <p:cNvPr id="480260"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lvl1pPr>
          </a:lstStyle>
          <a:p>
            <a:endParaRPr lang="es-ES" dirty="0"/>
          </a:p>
        </p:txBody>
      </p:sp>
      <p:sp>
        <p:nvSpPr>
          <p:cNvPr id="480261"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lvl1pPr>
          </a:lstStyle>
          <a:p>
            <a:fld id="{9C47BF2B-1549-44B5-8797-108FE676F47A}" type="slidenum">
              <a:rPr lang="es-ES"/>
              <a:pPr/>
              <a:t>‹Nº›</a:t>
            </a:fld>
            <a:endParaRPr lang="es-ES" dirty="0"/>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0"/>
            </a:lvl1pPr>
          </a:lstStyle>
          <a:p>
            <a:endParaRPr lang="es-ES" dirty="0"/>
          </a:p>
        </p:txBody>
      </p:sp>
      <p:sp>
        <p:nvSpPr>
          <p:cNvPr id="107523"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a:lvl1pPr>
          </a:lstStyle>
          <a:p>
            <a:endParaRPr lang="es-ES" dirty="0"/>
          </a:p>
        </p:txBody>
      </p:sp>
      <p:sp>
        <p:nvSpPr>
          <p:cNvPr id="107524" name="Rectangle 4"/>
          <p:cNvSpPr>
            <a:spLocks noGrp="1" noRot="1" noChangeAspect="1" noChangeArrowheads="1" noTextEdit="1"/>
          </p:cNvSpPr>
          <p:nvPr>
            <p:ph type="sldImg" idx="2"/>
          </p:nvPr>
        </p:nvSpPr>
        <p:spPr bwMode="auto">
          <a:xfrm>
            <a:off x="382588" y="685800"/>
            <a:ext cx="6092825" cy="3429000"/>
          </a:xfrm>
          <a:prstGeom prst="rect">
            <a:avLst/>
          </a:prstGeom>
          <a:noFill/>
          <a:ln w="9525">
            <a:solidFill>
              <a:srgbClr val="000000"/>
            </a:solidFill>
            <a:miter lim="800000"/>
            <a:headEnd/>
            <a:tailEnd/>
          </a:ln>
          <a:effectLst/>
        </p:spPr>
      </p:sp>
      <p:sp>
        <p:nvSpPr>
          <p:cNvPr id="107525"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sp>
        <p:nvSpPr>
          <p:cNvPr id="107526"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lvl1pPr>
          </a:lstStyle>
          <a:p>
            <a:endParaRPr lang="es-ES" dirty="0"/>
          </a:p>
        </p:txBody>
      </p:sp>
      <p:sp>
        <p:nvSpPr>
          <p:cNvPr id="107527"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lvl1pPr>
          </a:lstStyle>
          <a:p>
            <a:fld id="{3A3CCCE4-E65F-458B-8A3E-3292578FE064}" type="slidenum">
              <a:rPr lang="es-ES"/>
              <a:pPr/>
              <a:t>‹Nº›</a:t>
            </a:fld>
            <a:endParaRPr lang="es-ES" dirty="0"/>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charset="0"/>
        <a:ea typeface="+mn-ea"/>
        <a:cs typeface="Arial" charset="0"/>
      </a:defRPr>
    </a:lvl1pPr>
    <a:lvl2pPr marL="457200" algn="l" rtl="0" fontAlgn="base">
      <a:spcBef>
        <a:spcPct val="30000"/>
      </a:spcBef>
      <a:spcAft>
        <a:spcPct val="0"/>
      </a:spcAft>
      <a:defRPr sz="1200" kern="1200">
        <a:solidFill>
          <a:schemeClr val="tx1"/>
        </a:solidFill>
        <a:latin typeface="Arial" charset="0"/>
        <a:ea typeface="+mn-ea"/>
        <a:cs typeface="Arial" charset="0"/>
      </a:defRPr>
    </a:lvl2pPr>
    <a:lvl3pPr marL="914400" algn="l" rtl="0" fontAlgn="base">
      <a:spcBef>
        <a:spcPct val="30000"/>
      </a:spcBef>
      <a:spcAft>
        <a:spcPct val="0"/>
      </a:spcAft>
      <a:defRPr sz="1200" kern="1200">
        <a:solidFill>
          <a:schemeClr val="tx1"/>
        </a:solidFill>
        <a:latin typeface="Arial" charset="0"/>
        <a:ea typeface="+mn-ea"/>
        <a:cs typeface="Arial" charset="0"/>
      </a:defRPr>
    </a:lvl3pPr>
    <a:lvl4pPr marL="1371600" algn="l" rtl="0" fontAlgn="base">
      <a:spcBef>
        <a:spcPct val="30000"/>
      </a:spcBef>
      <a:spcAft>
        <a:spcPct val="0"/>
      </a:spcAft>
      <a:defRPr sz="1200" kern="1200">
        <a:solidFill>
          <a:schemeClr val="tx1"/>
        </a:solidFill>
        <a:latin typeface="Arial" charset="0"/>
        <a:ea typeface="+mn-ea"/>
        <a:cs typeface="Arial" charset="0"/>
      </a:defRPr>
    </a:lvl4pPr>
    <a:lvl5pPr marL="1828800" algn="l" rtl="0" fontAlgn="base">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1 Marcador de imagen de diapositiva"/>
          <p:cNvSpPr>
            <a:spLocks noGrp="1" noRot="1" noChangeAspect="1" noTextEdit="1"/>
          </p:cNvSpPr>
          <p:nvPr>
            <p:ph type="sldImg"/>
          </p:nvPr>
        </p:nvSpPr>
        <p:spPr>
          <a:ln/>
        </p:spPr>
      </p:sp>
      <p:sp>
        <p:nvSpPr>
          <p:cNvPr id="87043" name="2 Marcador de notas"/>
          <p:cNvSpPr>
            <a:spLocks noGrp="1"/>
          </p:cNvSpPr>
          <p:nvPr>
            <p:ph type="body" idx="1"/>
          </p:nvPr>
        </p:nvSpPr>
        <p:spPr>
          <a:noFill/>
          <a:ln/>
        </p:spPr>
        <p:txBody>
          <a:bodyPr/>
          <a:lstStyle/>
          <a:p>
            <a:endParaRPr lang="es-MX" dirty="0" smtClean="0">
              <a:cs typeface="Arial" pitchFamily="34" charset="0"/>
            </a:endParaRPr>
          </a:p>
        </p:txBody>
      </p:sp>
      <p:sp>
        <p:nvSpPr>
          <p:cNvPr id="87044" name="3 Marcador de número de diapositiva"/>
          <p:cNvSpPr>
            <a:spLocks noGrp="1"/>
          </p:cNvSpPr>
          <p:nvPr>
            <p:ph type="sldNum" sz="quarter" idx="5"/>
          </p:nvPr>
        </p:nvSpPr>
        <p:spPr>
          <a:noFill/>
        </p:spPr>
        <p:txBody>
          <a:bodyPr/>
          <a:lstStyle/>
          <a:p>
            <a:fld id="{C1BDBB47-AFCE-466D-A771-937A377DEA4B}" type="slidenum">
              <a:rPr lang="es-CO" smtClean="0">
                <a:cs typeface="Arial" pitchFamily="34" charset="0"/>
              </a:rPr>
              <a:pPr/>
              <a:t>4</a:t>
            </a:fld>
            <a:endParaRPr lang="es-CO" dirty="0" smtClean="0">
              <a:cs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p:spPr>
        <p:txBody>
          <a:bodyPr/>
          <a:lstStyle/>
          <a:p>
            <a:fld id="{87B457E5-2D7A-40CF-AF52-8F81D7D7F50D}" type="slidenum">
              <a:rPr lang="es-ES">
                <a:solidFill>
                  <a:srgbClr val="000000"/>
                </a:solidFill>
              </a:rPr>
              <a:pPr/>
              <a:t>81</a:t>
            </a:fld>
            <a:endParaRPr lang="es-ES" dirty="0">
              <a:solidFill>
                <a:srgbClr val="000000"/>
              </a:solidFill>
            </a:endParaRPr>
          </a:p>
        </p:txBody>
      </p:sp>
      <p:sp>
        <p:nvSpPr>
          <p:cNvPr id="123907" name="Rectangle 2"/>
          <p:cNvSpPr>
            <a:spLocks noGrp="1" noRot="1" noChangeAspect="1" noChangeArrowheads="1" noTextEdit="1"/>
          </p:cNvSpPr>
          <p:nvPr>
            <p:ph type="sldImg"/>
          </p:nvPr>
        </p:nvSpPr>
        <p:spPr>
          <a:xfrm>
            <a:off x="1143000" y="685800"/>
            <a:ext cx="4572000" cy="3429000"/>
          </a:xfrm>
          <a:ln/>
        </p:spPr>
      </p:sp>
      <p:sp>
        <p:nvSpPr>
          <p:cNvPr id="123908" name="Rectangle 3"/>
          <p:cNvSpPr>
            <a:spLocks noGrp="1" noChangeArrowheads="1"/>
          </p:cNvSpPr>
          <p:nvPr>
            <p:ph type="body" idx="1"/>
          </p:nvPr>
        </p:nvSpPr>
        <p:spPr>
          <a:noFill/>
          <a:ln/>
        </p:spPr>
        <p:txBody>
          <a:bodyPr/>
          <a:lstStyle/>
          <a:p>
            <a:pPr eaLnBrk="1" hangingPunct="1"/>
            <a:endParaRPr lang="es-CO" dirty="0"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p:spPr>
        <p:txBody>
          <a:bodyPr/>
          <a:lstStyle/>
          <a:p>
            <a:fld id="{576A04D0-2280-4BF7-B2A9-EADAB268E4A1}" type="slidenum">
              <a:rPr lang="es-ES">
                <a:solidFill>
                  <a:srgbClr val="000000"/>
                </a:solidFill>
              </a:rPr>
              <a:pPr/>
              <a:t>82</a:t>
            </a:fld>
            <a:endParaRPr lang="es-ES" dirty="0">
              <a:solidFill>
                <a:srgbClr val="000000"/>
              </a:solidFill>
            </a:endParaRPr>
          </a:p>
        </p:txBody>
      </p:sp>
      <p:sp>
        <p:nvSpPr>
          <p:cNvPr id="124931" name="Rectangle 2"/>
          <p:cNvSpPr>
            <a:spLocks noGrp="1" noRot="1" noChangeAspect="1" noChangeArrowheads="1" noTextEdit="1"/>
          </p:cNvSpPr>
          <p:nvPr>
            <p:ph type="sldImg"/>
          </p:nvPr>
        </p:nvSpPr>
        <p:spPr>
          <a:xfrm>
            <a:off x="382588" y="685800"/>
            <a:ext cx="6092825" cy="3429000"/>
          </a:xfrm>
          <a:ln/>
        </p:spPr>
      </p:sp>
      <p:sp>
        <p:nvSpPr>
          <p:cNvPr id="124932" name="Rectangle 3"/>
          <p:cNvSpPr>
            <a:spLocks noGrp="1" noChangeArrowheads="1"/>
          </p:cNvSpPr>
          <p:nvPr>
            <p:ph type="body" idx="1"/>
          </p:nvPr>
        </p:nvSpPr>
        <p:spPr>
          <a:noFill/>
          <a:ln/>
        </p:spPr>
        <p:txBody>
          <a:bodyPr/>
          <a:lstStyle/>
          <a:p>
            <a:pPr eaLnBrk="1" hangingPunct="1"/>
            <a:endParaRPr lang="es-CO" dirty="0"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p:spPr>
        <p:txBody>
          <a:bodyPr/>
          <a:lstStyle/>
          <a:p>
            <a:fld id="{576A04D0-2280-4BF7-B2A9-EADAB268E4A1}" type="slidenum">
              <a:rPr lang="es-ES">
                <a:solidFill>
                  <a:srgbClr val="000000"/>
                </a:solidFill>
              </a:rPr>
              <a:pPr/>
              <a:t>83</a:t>
            </a:fld>
            <a:endParaRPr lang="es-ES" dirty="0">
              <a:solidFill>
                <a:srgbClr val="000000"/>
              </a:solidFill>
            </a:endParaRPr>
          </a:p>
        </p:txBody>
      </p:sp>
      <p:sp>
        <p:nvSpPr>
          <p:cNvPr id="124931" name="Rectangle 2"/>
          <p:cNvSpPr>
            <a:spLocks noGrp="1" noRot="1" noChangeAspect="1" noChangeArrowheads="1" noTextEdit="1"/>
          </p:cNvSpPr>
          <p:nvPr>
            <p:ph type="sldImg"/>
          </p:nvPr>
        </p:nvSpPr>
        <p:spPr>
          <a:xfrm>
            <a:off x="382588" y="685800"/>
            <a:ext cx="6092825" cy="3429000"/>
          </a:xfrm>
          <a:ln/>
        </p:spPr>
      </p:sp>
      <p:sp>
        <p:nvSpPr>
          <p:cNvPr id="124932" name="Rectangle 3"/>
          <p:cNvSpPr>
            <a:spLocks noGrp="1" noChangeArrowheads="1"/>
          </p:cNvSpPr>
          <p:nvPr>
            <p:ph type="body" idx="1"/>
          </p:nvPr>
        </p:nvSpPr>
        <p:spPr>
          <a:noFill/>
          <a:ln/>
        </p:spPr>
        <p:txBody>
          <a:bodyPr/>
          <a:lstStyle/>
          <a:p>
            <a:pPr eaLnBrk="1" hangingPunct="1"/>
            <a:endParaRPr lang="es-CO" dirty="0" smtClean="0"/>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8.png"/><Relationship Id="rId4" Type="http://schemas.openxmlformats.org/officeDocument/2006/relationships/image" Target="../media/image7.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8.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 Id="rId5" Type="http://schemas.openxmlformats.org/officeDocument/2006/relationships/image" Target="../media/image8.png"/><Relationship Id="rId4" Type="http://schemas.openxmlformats.org/officeDocument/2006/relationships/image" Target="../media/image7.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8.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5.xml"/><Relationship Id="rId5" Type="http://schemas.openxmlformats.org/officeDocument/2006/relationships/image" Target="../media/image8.png"/><Relationship Id="rId4" Type="http://schemas.openxmlformats.org/officeDocument/2006/relationships/image" Target="../media/image7.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png"/><Relationship Id="rId1" Type="http://schemas.openxmlformats.org/officeDocument/2006/relationships/slideMaster" Target="../slideMasters/slideMaster6.xml"/><Relationship Id="rId4" Type="http://schemas.openxmlformats.org/officeDocument/2006/relationships/image" Target="../media/image8.pn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346151" name="Picture 39" descr="Plantilla UAESP-01"/>
          <p:cNvPicPr>
            <a:picLocks noChangeArrowheads="1"/>
          </p:cNvPicPr>
          <p:nvPr userDrawn="1"/>
        </p:nvPicPr>
        <p:blipFill>
          <a:blip r:embed="rId2" cstate="print"/>
          <a:srcRect b="19582"/>
          <a:stretch>
            <a:fillRect/>
          </a:stretch>
        </p:blipFill>
        <p:spPr bwMode="auto">
          <a:xfrm>
            <a:off x="-14288" y="0"/>
            <a:ext cx="9174163" cy="3898900"/>
          </a:xfrm>
          <a:prstGeom prst="rect">
            <a:avLst/>
          </a:prstGeom>
          <a:noFill/>
        </p:spPr>
      </p:pic>
      <p:pic>
        <p:nvPicPr>
          <p:cNvPr id="346146" name="Picture 34" descr="dfgh-01"/>
          <p:cNvPicPr>
            <a:picLocks noChangeAspect="1" noChangeArrowheads="1"/>
          </p:cNvPicPr>
          <p:nvPr userDrawn="1"/>
        </p:nvPicPr>
        <p:blipFill>
          <a:blip r:embed="rId3" cstate="print"/>
          <a:srcRect t="87376"/>
          <a:stretch>
            <a:fillRect/>
          </a:stretch>
        </p:blipFill>
        <p:spPr bwMode="auto">
          <a:xfrm>
            <a:off x="0" y="4608513"/>
            <a:ext cx="9174163" cy="536575"/>
          </a:xfrm>
          <a:prstGeom prst="rect">
            <a:avLst/>
          </a:prstGeom>
          <a:noFill/>
        </p:spPr>
      </p:pic>
      <p:sp>
        <p:nvSpPr>
          <p:cNvPr id="346116" name="Rectangle 4"/>
          <p:cNvSpPr>
            <a:spLocks noGrp="1" noChangeArrowheads="1"/>
          </p:cNvSpPr>
          <p:nvPr>
            <p:ph type="ctrTitle"/>
          </p:nvPr>
        </p:nvSpPr>
        <p:spPr>
          <a:xfrm>
            <a:off x="1747838" y="2774950"/>
            <a:ext cx="56515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346118" name="Picture 1" descr="logos alianza.png"/>
          <p:cNvPicPr>
            <a:picLocks noChangeAspect="1"/>
          </p:cNvPicPr>
          <p:nvPr/>
        </p:nvPicPr>
        <p:blipFill>
          <a:blip r:embed="rId4" cstate="print"/>
          <a:srcRect t="28041" r="54662" b="30176"/>
          <a:stretch>
            <a:fillRect/>
          </a:stretch>
        </p:blipFill>
        <p:spPr bwMode="auto">
          <a:xfrm>
            <a:off x="3522663" y="4656138"/>
            <a:ext cx="2101850" cy="488950"/>
          </a:xfrm>
          <a:prstGeom prst="rect">
            <a:avLst/>
          </a:prstGeom>
          <a:noFill/>
          <a:ln w="9525">
            <a:noFill/>
            <a:miter lim="800000"/>
            <a:headEnd/>
            <a:tailEnd/>
          </a:ln>
        </p:spPr>
      </p:pic>
      <p:sp>
        <p:nvSpPr>
          <p:cNvPr id="346132" name="Rectangle 20"/>
          <p:cNvSpPr>
            <a:spLocks noGrp="1" noChangeArrowheads="1"/>
          </p:cNvSpPr>
          <p:nvPr>
            <p:ph type="subTitle" sz="quarter" idx="1"/>
          </p:nvPr>
        </p:nvSpPr>
        <p:spPr>
          <a:xfrm>
            <a:off x="3759200" y="258763"/>
            <a:ext cx="1628775" cy="220662"/>
          </a:xfrm>
        </p:spPr>
        <p:txBody>
          <a:bodyPr anchor="ctr"/>
          <a:lstStyle>
            <a:lvl1pPr marL="0" indent="0" algn="ctr">
              <a:buFontTx/>
              <a:buNone/>
              <a:defRPr sz="1100" b="1">
                <a:solidFill>
                  <a:schemeClr val="bg1"/>
                </a:solidFill>
                <a:latin typeface="Cambria" pitchFamily="18" charset="0"/>
              </a:defRPr>
            </a:lvl1pPr>
          </a:lstStyle>
          <a:p>
            <a:r>
              <a:rPr lang="es-ES"/>
              <a:t>Haga clic para modificar el estilo de subtítulo del patrón</a:t>
            </a:r>
          </a:p>
        </p:txBody>
      </p:sp>
      <p:pic>
        <p:nvPicPr>
          <p:cNvPr id="346149" name="Picture 37" descr="fdghj-01"/>
          <p:cNvPicPr>
            <a:picLocks noChangeAspect="1" noChangeArrowheads="1"/>
          </p:cNvPicPr>
          <p:nvPr userDrawn="1"/>
        </p:nvPicPr>
        <p:blipFill>
          <a:blip r:embed="rId5" cstate="print"/>
          <a:srcRect l="34573" t="23152" r="35127" b="48984"/>
          <a:stretch>
            <a:fillRect/>
          </a:stretch>
        </p:blipFill>
        <p:spPr bwMode="auto">
          <a:xfrm>
            <a:off x="3182938" y="1149350"/>
            <a:ext cx="2779712" cy="1436688"/>
          </a:xfrm>
          <a:prstGeom prst="rect">
            <a:avLst/>
          </a:prstGeom>
          <a:noFill/>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cSld name="1_Diapositiva de título">
    <p:spTree>
      <p:nvGrpSpPr>
        <p:cNvPr id="1" name=""/>
        <p:cNvGrpSpPr/>
        <p:nvPr/>
      </p:nvGrpSpPr>
      <p:grpSpPr>
        <a:xfrm>
          <a:off x="0" y="0"/>
          <a:ext cx="0" cy="0"/>
          <a:chOff x="0" y="0"/>
          <a:chExt cx="0" cy="0"/>
        </a:xfrm>
      </p:grpSpPr>
      <p:pic>
        <p:nvPicPr>
          <p:cNvPr id="472072" name="Picture 8" descr="dfgh-02"/>
          <p:cNvPicPr>
            <a:picLocks noChangeAspect="1" noChangeArrowheads="1"/>
          </p:cNvPicPr>
          <p:nvPr userDrawn="1"/>
        </p:nvPicPr>
        <p:blipFill>
          <a:blip r:embed="rId2" cstate="print"/>
          <a:srcRect/>
          <a:stretch>
            <a:fillRect/>
          </a:stretch>
        </p:blipFill>
        <p:spPr bwMode="auto">
          <a:xfrm>
            <a:off x="-14288" y="-11113"/>
            <a:ext cx="9174163" cy="5156201"/>
          </a:xfrm>
          <a:prstGeom prst="rect">
            <a:avLst/>
          </a:prstGeom>
          <a:noFill/>
        </p:spPr>
      </p:pic>
      <p:sp>
        <p:nvSpPr>
          <p:cNvPr id="472068" name="Rectangle 4"/>
          <p:cNvSpPr>
            <a:spLocks noGrp="1" noChangeArrowheads="1"/>
          </p:cNvSpPr>
          <p:nvPr>
            <p:ph type="ctrTitle"/>
          </p:nvPr>
        </p:nvSpPr>
        <p:spPr>
          <a:xfrm>
            <a:off x="1328738" y="2038350"/>
            <a:ext cx="64897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472069" name="Picture 1" descr="logos alianza.png"/>
          <p:cNvPicPr>
            <a:picLocks noChangeAspect="1"/>
          </p:cNvPicPr>
          <p:nvPr/>
        </p:nvPicPr>
        <p:blipFill>
          <a:blip r:embed="rId3" cstate="print"/>
          <a:srcRect t="28041" r="54662" b="30176"/>
          <a:stretch>
            <a:fillRect/>
          </a:stretch>
        </p:blipFill>
        <p:spPr bwMode="auto">
          <a:xfrm>
            <a:off x="3522663" y="4491038"/>
            <a:ext cx="2101850" cy="488950"/>
          </a:xfrm>
          <a:prstGeom prst="rect">
            <a:avLst/>
          </a:prstGeom>
          <a:noFill/>
          <a:ln w="9525">
            <a:noFill/>
            <a:miter lim="800000"/>
            <a:headEnd/>
            <a:tailEnd/>
          </a:ln>
        </p:spPr>
      </p:pic>
      <p:pic>
        <p:nvPicPr>
          <p:cNvPr id="472071" name="Picture 7" descr="fdghj-01"/>
          <p:cNvPicPr>
            <a:picLocks noChangeAspect="1" noChangeArrowheads="1"/>
          </p:cNvPicPr>
          <p:nvPr userDrawn="1"/>
        </p:nvPicPr>
        <p:blipFill>
          <a:blip r:embed="rId4" cstate="print"/>
          <a:srcRect l="34573" t="23152" r="35127" b="48984"/>
          <a:stretch>
            <a:fillRect/>
          </a:stretch>
        </p:blipFill>
        <p:spPr bwMode="auto">
          <a:xfrm>
            <a:off x="3351213" y="246063"/>
            <a:ext cx="2441575" cy="1263650"/>
          </a:xfrm>
          <a:prstGeom prst="rect">
            <a:avLst/>
          </a:prstGeom>
          <a:noFill/>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72072" name="Picture 8" descr="dfgh-02"/>
          <p:cNvPicPr>
            <a:picLocks noChangeAspect="1" noChangeArrowheads="1"/>
          </p:cNvPicPr>
          <p:nvPr userDrawn="1"/>
        </p:nvPicPr>
        <p:blipFill>
          <a:blip r:embed="rId2" cstate="print"/>
          <a:srcRect/>
          <a:stretch>
            <a:fillRect/>
          </a:stretch>
        </p:blipFill>
        <p:spPr bwMode="auto">
          <a:xfrm>
            <a:off x="-14288" y="-11113"/>
            <a:ext cx="9174163" cy="5156201"/>
          </a:xfrm>
          <a:prstGeom prst="rect">
            <a:avLst/>
          </a:prstGeom>
          <a:noFill/>
        </p:spPr>
      </p:pic>
      <p:sp>
        <p:nvSpPr>
          <p:cNvPr id="472068" name="Rectangle 4"/>
          <p:cNvSpPr>
            <a:spLocks noGrp="1" noChangeArrowheads="1"/>
          </p:cNvSpPr>
          <p:nvPr>
            <p:ph type="ctrTitle"/>
          </p:nvPr>
        </p:nvSpPr>
        <p:spPr>
          <a:xfrm>
            <a:off x="1328738" y="2038350"/>
            <a:ext cx="64897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472069" name="Picture 1" descr="logos alianza.png"/>
          <p:cNvPicPr>
            <a:picLocks noChangeAspect="1"/>
          </p:cNvPicPr>
          <p:nvPr/>
        </p:nvPicPr>
        <p:blipFill>
          <a:blip r:embed="rId3" cstate="print"/>
          <a:srcRect t="28041" r="54662" b="30176"/>
          <a:stretch>
            <a:fillRect/>
          </a:stretch>
        </p:blipFill>
        <p:spPr bwMode="auto">
          <a:xfrm>
            <a:off x="3522663" y="4491038"/>
            <a:ext cx="2101850" cy="488950"/>
          </a:xfrm>
          <a:prstGeom prst="rect">
            <a:avLst/>
          </a:prstGeom>
          <a:noFill/>
          <a:ln w="9525">
            <a:noFill/>
            <a:miter lim="800000"/>
            <a:headEnd/>
            <a:tailEnd/>
          </a:ln>
        </p:spPr>
      </p:pic>
      <p:pic>
        <p:nvPicPr>
          <p:cNvPr id="472071" name="Picture 7" descr="fdghj-01"/>
          <p:cNvPicPr>
            <a:picLocks noChangeAspect="1" noChangeArrowheads="1"/>
          </p:cNvPicPr>
          <p:nvPr userDrawn="1"/>
        </p:nvPicPr>
        <p:blipFill>
          <a:blip r:embed="rId4" cstate="print"/>
          <a:srcRect l="34573" t="23152" r="35127" b="48984"/>
          <a:stretch>
            <a:fillRect/>
          </a:stretch>
        </p:blipFill>
        <p:spPr bwMode="auto">
          <a:xfrm>
            <a:off x="3351213" y="246063"/>
            <a:ext cx="2441575" cy="1263650"/>
          </a:xfrm>
          <a:prstGeom prst="rect">
            <a:avLst/>
          </a:prstGeom>
          <a:noFill/>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77194" name="Picture 10" descr="Plantilla UAESP-04"/>
          <p:cNvPicPr>
            <a:picLocks noChangeArrowheads="1"/>
          </p:cNvPicPr>
          <p:nvPr userDrawn="1"/>
        </p:nvPicPr>
        <p:blipFill>
          <a:blip r:embed="rId2" cstate="print"/>
          <a:srcRect/>
          <a:stretch>
            <a:fillRect/>
          </a:stretch>
        </p:blipFill>
        <p:spPr bwMode="auto">
          <a:xfrm>
            <a:off x="-14288" y="0"/>
            <a:ext cx="9174163" cy="4848225"/>
          </a:xfrm>
          <a:prstGeom prst="rect">
            <a:avLst/>
          </a:prstGeom>
          <a:noFill/>
        </p:spPr>
      </p:pic>
      <p:pic>
        <p:nvPicPr>
          <p:cNvPr id="477186" name="Picture 2" descr="dfgh-01"/>
          <p:cNvPicPr>
            <a:picLocks noChangeAspect="1" noChangeArrowheads="1"/>
          </p:cNvPicPr>
          <p:nvPr userDrawn="1"/>
        </p:nvPicPr>
        <p:blipFill>
          <a:blip r:embed="rId3" cstate="print"/>
          <a:srcRect t="87376"/>
          <a:stretch>
            <a:fillRect/>
          </a:stretch>
        </p:blipFill>
        <p:spPr bwMode="auto">
          <a:xfrm>
            <a:off x="0" y="4608513"/>
            <a:ext cx="9174163" cy="536575"/>
          </a:xfrm>
          <a:prstGeom prst="rect">
            <a:avLst/>
          </a:prstGeom>
          <a:noFill/>
        </p:spPr>
      </p:pic>
      <p:sp>
        <p:nvSpPr>
          <p:cNvPr id="477188" name="Rectangle 4"/>
          <p:cNvSpPr>
            <a:spLocks noGrp="1" noChangeArrowheads="1"/>
          </p:cNvSpPr>
          <p:nvPr>
            <p:ph type="ctrTitle"/>
          </p:nvPr>
        </p:nvSpPr>
        <p:spPr>
          <a:xfrm>
            <a:off x="1747838" y="2774950"/>
            <a:ext cx="56515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477189" name="Picture 1" descr="logos alianza.png"/>
          <p:cNvPicPr>
            <a:picLocks noChangeAspect="1"/>
          </p:cNvPicPr>
          <p:nvPr/>
        </p:nvPicPr>
        <p:blipFill>
          <a:blip r:embed="rId4" cstate="print"/>
          <a:srcRect t="28041" r="54662" b="30176"/>
          <a:stretch>
            <a:fillRect/>
          </a:stretch>
        </p:blipFill>
        <p:spPr bwMode="auto">
          <a:xfrm>
            <a:off x="3522663" y="4656138"/>
            <a:ext cx="2101850" cy="488950"/>
          </a:xfrm>
          <a:prstGeom prst="rect">
            <a:avLst/>
          </a:prstGeom>
          <a:noFill/>
          <a:ln w="9525">
            <a:noFill/>
            <a:miter lim="800000"/>
            <a:headEnd/>
            <a:tailEnd/>
          </a:ln>
        </p:spPr>
      </p:pic>
      <p:sp>
        <p:nvSpPr>
          <p:cNvPr id="477190" name="Rectangle 6"/>
          <p:cNvSpPr>
            <a:spLocks noGrp="1" noChangeArrowheads="1"/>
          </p:cNvSpPr>
          <p:nvPr>
            <p:ph type="subTitle" sz="quarter" idx="1"/>
          </p:nvPr>
        </p:nvSpPr>
        <p:spPr>
          <a:xfrm>
            <a:off x="3759200" y="258763"/>
            <a:ext cx="1628775" cy="220662"/>
          </a:xfrm>
        </p:spPr>
        <p:txBody>
          <a:bodyPr anchor="ctr"/>
          <a:lstStyle>
            <a:lvl1pPr marL="0" indent="0" algn="ctr">
              <a:buFontTx/>
              <a:buNone/>
              <a:defRPr sz="1100" b="1">
                <a:solidFill>
                  <a:schemeClr val="bg1"/>
                </a:solidFill>
                <a:latin typeface="Cambria" pitchFamily="18" charset="0"/>
              </a:defRPr>
            </a:lvl1pPr>
          </a:lstStyle>
          <a:p>
            <a:r>
              <a:rPr lang="es-ES"/>
              <a:t>Haga clic para modificar el estilo de subtítulo del patrón</a:t>
            </a:r>
          </a:p>
        </p:txBody>
      </p:sp>
      <p:pic>
        <p:nvPicPr>
          <p:cNvPr id="477191" name="Picture 7" descr="fdghj-01"/>
          <p:cNvPicPr>
            <a:picLocks noChangeAspect="1" noChangeArrowheads="1"/>
          </p:cNvPicPr>
          <p:nvPr userDrawn="1"/>
        </p:nvPicPr>
        <p:blipFill>
          <a:blip r:embed="rId5" cstate="print"/>
          <a:srcRect l="34573" t="23152" r="35127" b="48984"/>
          <a:stretch>
            <a:fillRect/>
          </a:stretch>
        </p:blipFill>
        <p:spPr bwMode="auto">
          <a:xfrm>
            <a:off x="3182938" y="1149350"/>
            <a:ext cx="2779712" cy="1436688"/>
          </a:xfrm>
          <a:prstGeom prst="rect">
            <a:avLst/>
          </a:prstGeom>
          <a:noFill/>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cSld name="Título y tabla">
    <p:spTree>
      <p:nvGrpSpPr>
        <p:cNvPr id="1" name=""/>
        <p:cNvGrpSpPr/>
        <p:nvPr/>
      </p:nvGrpSpPr>
      <p:grpSpPr>
        <a:xfrm>
          <a:off x="0" y="0"/>
          <a:ext cx="0" cy="0"/>
          <a:chOff x="0" y="0"/>
          <a:chExt cx="0" cy="0"/>
        </a:xfrm>
      </p:grpSpPr>
      <p:sp>
        <p:nvSpPr>
          <p:cNvPr id="2" name="1 Título"/>
          <p:cNvSpPr>
            <a:spLocks noGrp="1"/>
          </p:cNvSpPr>
          <p:nvPr>
            <p:ph type="title"/>
          </p:nvPr>
        </p:nvSpPr>
        <p:spPr>
          <a:xfrm>
            <a:off x="1522682" y="303704"/>
            <a:ext cx="7448255" cy="383500"/>
          </a:xfrm>
        </p:spPr>
        <p:txBody>
          <a:bodyPr/>
          <a:lstStyle/>
          <a:p>
            <a:r>
              <a:rPr lang="es-ES" smtClean="0"/>
              <a:t>Haga clic para modificar el estilo de título del patrón</a:t>
            </a:r>
            <a:endParaRPr lang="es-CO"/>
          </a:p>
        </p:txBody>
      </p:sp>
      <p:sp>
        <p:nvSpPr>
          <p:cNvPr id="3" name="2 Marcador de tabla"/>
          <p:cNvSpPr>
            <a:spLocks noGrp="1"/>
          </p:cNvSpPr>
          <p:nvPr>
            <p:ph type="tbl" idx="1"/>
          </p:nvPr>
        </p:nvSpPr>
        <p:spPr>
          <a:xfrm>
            <a:off x="566838" y="778913"/>
            <a:ext cx="8011916" cy="3577741"/>
          </a:xfrm>
        </p:spPr>
        <p:txBody>
          <a:bodyPr/>
          <a:lstStyle/>
          <a:p>
            <a:pPr lvl="0"/>
            <a:endParaRPr lang="es-CO" noProof="0" dirty="0" smtClean="0"/>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79239" name="Picture 7" descr="Plantilla UAESP-06"/>
          <p:cNvPicPr>
            <a:picLocks noChangeAspect="1" noChangeArrowheads="1"/>
          </p:cNvPicPr>
          <p:nvPr userDrawn="1"/>
        </p:nvPicPr>
        <p:blipFill>
          <a:blip r:embed="rId2" cstate="print"/>
          <a:srcRect/>
          <a:stretch>
            <a:fillRect/>
          </a:stretch>
        </p:blipFill>
        <p:spPr bwMode="auto">
          <a:xfrm>
            <a:off x="-14288" y="-11113"/>
            <a:ext cx="9174163" cy="5156201"/>
          </a:xfrm>
          <a:prstGeom prst="rect">
            <a:avLst/>
          </a:prstGeom>
          <a:noFill/>
        </p:spPr>
      </p:pic>
      <p:sp>
        <p:nvSpPr>
          <p:cNvPr id="479235" name="Rectangle 3"/>
          <p:cNvSpPr>
            <a:spLocks noGrp="1" noChangeArrowheads="1"/>
          </p:cNvSpPr>
          <p:nvPr>
            <p:ph type="ctrTitle"/>
          </p:nvPr>
        </p:nvSpPr>
        <p:spPr>
          <a:xfrm>
            <a:off x="1328738" y="2038350"/>
            <a:ext cx="64897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479236" name="Picture 1" descr="logos alianza.png"/>
          <p:cNvPicPr>
            <a:picLocks noChangeAspect="1"/>
          </p:cNvPicPr>
          <p:nvPr/>
        </p:nvPicPr>
        <p:blipFill>
          <a:blip r:embed="rId3" cstate="print"/>
          <a:srcRect t="28041" r="54662" b="30176"/>
          <a:stretch>
            <a:fillRect/>
          </a:stretch>
        </p:blipFill>
        <p:spPr bwMode="auto">
          <a:xfrm>
            <a:off x="3522663" y="4491038"/>
            <a:ext cx="2101850" cy="488950"/>
          </a:xfrm>
          <a:prstGeom prst="rect">
            <a:avLst/>
          </a:prstGeom>
          <a:noFill/>
          <a:ln w="9525">
            <a:noFill/>
            <a:miter lim="800000"/>
            <a:headEnd/>
            <a:tailEnd/>
          </a:ln>
        </p:spPr>
      </p:pic>
      <p:pic>
        <p:nvPicPr>
          <p:cNvPr id="479237" name="Picture 5" descr="fdghj-01"/>
          <p:cNvPicPr>
            <a:picLocks noChangeAspect="1" noChangeArrowheads="1"/>
          </p:cNvPicPr>
          <p:nvPr userDrawn="1"/>
        </p:nvPicPr>
        <p:blipFill>
          <a:blip r:embed="rId4" cstate="print"/>
          <a:srcRect l="34573" t="23152" r="35127" b="48984"/>
          <a:stretch>
            <a:fillRect/>
          </a:stretch>
        </p:blipFill>
        <p:spPr bwMode="auto">
          <a:xfrm>
            <a:off x="3351213" y="246063"/>
            <a:ext cx="2441575" cy="1263650"/>
          </a:xfrm>
          <a:prstGeom prst="rect">
            <a:avLst/>
          </a:prstGeom>
          <a:noFill/>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96649" name="Picture 9" descr="Plantilla UAESP-05"/>
          <p:cNvPicPr>
            <a:picLocks noChangeArrowheads="1"/>
          </p:cNvPicPr>
          <p:nvPr userDrawn="1"/>
        </p:nvPicPr>
        <p:blipFill>
          <a:blip r:embed="rId2" cstate="print"/>
          <a:srcRect b="19351"/>
          <a:stretch>
            <a:fillRect/>
          </a:stretch>
        </p:blipFill>
        <p:spPr bwMode="auto">
          <a:xfrm>
            <a:off x="-14288" y="0"/>
            <a:ext cx="9174163" cy="3910013"/>
          </a:xfrm>
          <a:prstGeom prst="rect">
            <a:avLst/>
          </a:prstGeom>
          <a:noFill/>
        </p:spPr>
      </p:pic>
      <p:pic>
        <p:nvPicPr>
          <p:cNvPr id="496643" name="Picture 3" descr="dfgh-01"/>
          <p:cNvPicPr>
            <a:picLocks noChangeAspect="1" noChangeArrowheads="1"/>
          </p:cNvPicPr>
          <p:nvPr userDrawn="1"/>
        </p:nvPicPr>
        <p:blipFill>
          <a:blip r:embed="rId3" cstate="print"/>
          <a:srcRect t="87376"/>
          <a:stretch>
            <a:fillRect/>
          </a:stretch>
        </p:blipFill>
        <p:spPr bwMode="auto">
          <a:xfrm>
            <a:off x="0" y="4608513"/>
            <a:ext cx="9174163" cy="536575"/>
          </a:xfrm>
          <a:prstGeom prst="rect">
            <a:avLst/>
          </a:prstGeom>
          <a:noFill/>
        </p:spPr>
      </p:pic>
      <p:sp>
        <p:nvSpPr>
          <p:cNvPr id="496644" name="Rectangle 4"/>
          <p:cNvSpPr>
            <a:spLocks noGrp="1" noChangeArrowheads="1"/>
          </p:cNvSpPr>
          <p:nvPr>
            <p:ph type="ctrTitle"/>
          </p:nvPr>
        </p:nvSpPr>
        <p:spPr>
          <a:xfrm>
            <a:off x="1747838" y="2774950"/>
            <a:ext cx="56515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496645" name="Picture 1" descr="logos alianza.png"/>
          <p:cNvPicPr>
            <a:picLocks noChangeAspect="1"/>
          </p:cNvPicPr>
          <p:nvPr/>
        </p:nvPicPr>
        <p:blipFill>
          <a:blip r:embed="rId4" cstate="print"/>
          <a:srcRect t="28041" r="54662" b="30176"/>
          <a:stretch>
            <a:fillRect/>
          </a:stretch>
        </p:blipFill>
        <p:spPr bwMode="auto">
          <a:xfrm>
            <a:off x="3522663" y="4656138"/>
            <a:ext cx="2101850" cy="488950"/>
          </a:xfrm>
          <a:prstGeom prst="rect">
            <a:avLst/>
          </a:prstGeom>
          <a:noFill/>
          <a:ln w="9525">
            <a:noFill/>
            <a:miter lim="800000"/>
            <a:headEnd/>
            <a:tailEnd/>
          </a:ln>
        </p:spPr>
      </p:pic>
      <p:sp>
        <p:nvSpPr>
          <p:cNvPr id="496646" name="Rectangle 6"/>
          <p:cNvSpPr>
            <a:spLocks noGrp="1" noChangeArrowheads="1"/>
          </p:cNvSpPr>
          <p:nvPr>
            <p:ph type="subTitle" sz="quarter" idx="1"/>
          </p:nvPr>
        </p:nvSpPr>
        <p:spPr>
          <a:xfrm>
            <a:off x="3759200" y="258763"/>
            <a:ext cx="1628775" cy="220662"/>
          </a:xfrm>
        </p:spPr>
        <p:txBody>
          <a:bodyPr anchor="ctr"/>
          <a:lstStyle>
            <a:lvl1pPr marL="0" indent="0" algn="ctr">
              <a:buFontTx/>
              <a:buNone/>
              <a:defRPr sz="1100" b="1">
                <a:solidFill>
                  <a:schemeClr val="bg1"/>
                </a:solidFill>
                <a:latin typeface="Cambria" pitchFamily="18" charset="0"/>
              </a:defRPr>
            </a:lvl1pPr>
          </a:lstStyle>
          <a:p>
            <a:r>
              <a:rPr lang="es-ES"/>
              <a:t>Haga clic para modificar el estilo de subtítulo del patrón</a:t>
            </a:r>
          </a:p>
        </p:txBody>
      </p:sp>
      <p:pic>
        <p:nvPicPr>
          <p:cNvPr id="496647" name="Picture 7" descr="fdghj-01"/>
          <p:cNvPicPr>
            <a:picLocks noChangeAspect="1" noChangeArrowheads="1"/>
          </p:cNvPicPr>
          <p:nvPr userDrawn="1"/>
        </p:nvPicPr>
        <p:blipFill>
          <a:blip r:embed="rId5" cstate="print"/>
          <a:srcRect l="34573" t="23152" r="35127" b="48984"/>
          <a:stretch>
            <a:fillRect/>
          </a:stretch>
        </p:blipFill>
        <p:spPr bwMode="auto">
          <a:xfrm>
            <a:off x="3182938" y="1149350"/>
            <a:ext cx="2779712" cy="1436688"/>
          </a:xfrm>
          <a:prstGeom prst="rect">
            <a:avLst/>
          </a:prstGeom>
          <a:noFill/>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98694" name="Picture 6" descr="Plantilla UAESP-07"/>
          <p:cNvPicPr>
            <a:picLocks noChangeAspect="1" noChangeArrowheads="1"/>
          </p:cNvPicPr>
          <p:nvPr userDrawn="1"/>
        </p:nvPicPr>
        <p:blipFill>
          <a:blip r:embed="rId2" cstate="print"/>
          <a:srcRect/>
          <a:stretch>
            <a:fillRect/>
          </a:stretch>
        </p:blipFill>
        <p:spPr bwMode="auto">
          <a:xfrm>
            <a:off x="-14288" y="-11113"/>
            <a:ext cx="9174163" cy="5156201"/>
          </a:xfrm>
          <a:prstGeom prst="rect">
            <a:avLst/>
          </a:prstGeom>
          <a:noFill/>
        </p:spPr>
      </p:pic>
      <p:sp>
        <p:nvSpPr>
          <p:cNvPr id="498691" name="Rectangle 3"/>
          <p:cNvSpPr>
            <a:spLocks noGrp="1" noChangeArrowheads="1"/>
          </p:cNvSpPr>
          <p:nvPr>
            <p:ph type="ctrTitle"/>
          </p:nvPr>
        </p:nvSpPr>
        <p:spPr>
          <a:xfrm>
            <a:off x="1328738" y="2038350"/>
            <a:ext cx="6489700" cy="1473200"/>
          </a:xfrm>
        </p:spPr>
        <p:txBody>
          <a:bodyPr lIns="18000" tIns="18000" rIns="18000" bIns="18000"/>
          <a:lstStyle>
            <a:lvl1pPr>
              <a:defRPr sz="2800">
                <a:solidFill>
                  <a:srgbClr val="292929"/>
                </a:solidFill>
              </a:defRPr>
            </a:lvl1pPr>
          </a:lstStyle>
          <a:p>
            <a:r>
              <a:rPr lang="es-ES"/>
              <a:t>Haga clic para cambiar el estilo de título	</a:t>
            </a:r>
          </a:p>
        </p:txBody>
      </p:sp>
      <p:pic>
        <p:nvPicPr>
          <p:cNvPr id="498692" name="Picture 1" descr="logos alianza.png"/>
          <p:cNvPicPr>
            <a:picLocks noChangeAspect="1"/>
          </p:cNvPicPr>
          <p:nvPr/>
        </p:nvPicPr>
        <p:blipFill>
          <a:blip r:embed="rId3" cstate="print"/>
          <a:srcRect t="28041" r="54662" b="30176"/>
          <a:stretch>
            <a:fillRect/>
          </a:stretch>
        </p:blipFill>
        <p:spPr bwMode="auto">
          <a:xfrm>
            <a:off x="3522663" y="4491038"/>
            <a:ext cx="2101850" cy="488950"/>
          </a:xfrm>
          <a:prstGeom prst="rect">
            <a:avLst/>
          </a:prstGeom>
          <a:noFill/>
          <a:ln w="9525">
            <a:noFill/>
            <a:miter lim="800000"/>
            <a:headEnd/>
            <a:tailEnd/>
          </a:ln>
        </p:spPr>
      </p:pic>
      <p:pic>
        <p:nvPicPr>
          <p:cNvPr id="498693" name="Picture 5" descr="fdghj-01"/>
          <p:cNvPicPr>
            <a:picLocks noChangeAspect="1" noChangeArrowheads="1"/>
          </p:cNvPicPr>
          <p:nvPr userDrawn="1"/>
        </p:nvPicPr>
        <p:blipFill>
          <a:blip r:embed="rId4" cstate="print"/>
          <a:srcRect l="34573" t="23152" r="35127" b="48984"/>
          <a:stretch>
            <a:fillRect/>
          </a:stretch>
        </p:blipFill>
        <p:spPr bwMode="auto">
          <a:xfrm>
            <a:off x="3351213" y="246063"/>
            <a:ext cx="2441575" cy="1263650"/>
          </a:xfrm>
          <a:prstGeom prst="rect">
            <a:avLst/>
          </a:prstGeom>
          <a:noFill/>
        </p:spPr>
      </p:pic>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6763"/>
            <a:ext cx="7773987" cy="1020762"/>
          </a:xfr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181225"/>
            <a:ext cx="7773987" cy="11255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766763"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9788" y="1076325"/>
            <a:ext cx="3730625" cy="33956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6375"/>
            <a:ext cx="8231188" cy="857250"/>
          </a:xfr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150938"/>
            <a:ext cx="4040188"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1631950"/>
            <a:ext cx="4040188"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6613" y="1150938"/>
            <a:ext cx="4041775" cy="4810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6613" y="1631950"/>
            <a:ext cx="4041775" cy="2963863"/>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918325" y="84138"/>
            <a:ext cx="2049463" cy="4387850"/>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766763" y="84138"/>
            <a:ext cx="5999162" cy="43878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04788"/>
            <a:ext cx="3008313" cy="871537"/>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04788"/>
            <a:ext cx="5113338" cy="43910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076325"/>
            <a:ext cx="3008313" cy="351948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2038"/>
            <a:ext cx="5487987" cy="425450"/>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460375"/>
            <a:ext cx="5487987"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dirty="0"/>
          </a:p>
        </p:txBody>
      </p:sp>
      <p:sp>
        <p:nvSpPr>
          <p:cNvPr id="4" name="3 Marcador de texto"/>
          <p:cNvSpPr>
            <a:spLocks noGrp="1"/>
          </p:cNvSpPr>
          <p:nvPr>
            <p:ph type="body" sz="half" idx="2"/>
          </p:nvPr>
        </p:nvSpPr>
        <p:spPr>
          <a:xfrm>
            <a:off x="1792288" y="4027488"/>
            <a:ext cx="5487987" cy="6032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4.png"/><Relationship Id="rId2" Type="http://schemas.openxmlformats.org/officeDocument/2006/relationships/slideLayout" Target="../slideLayouts/slideLayout2.xml"/><Relationship Id="rId16" Type="http://schemas.openxmlformats.org/officeDocument/2006/relationships/image" Target="../media/image3.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1.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6" Type="http://schemas.openxmlformats.org/officeDocument/2006/relationships/image" Target="../media/image4.png"/><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image" Target="../media/image3.png"/><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image" Target="../media/image4.png"/><Relationship Id="rId2" Type="http://schemas.openxmlformats.org/officeDocument/2006/relationships/slideLayout" Target="../slideLayouts/slideLayout25.xml"/><Relationship Id="rId16" Type="http://schemas.openxmlformats.org/officeDocument/2006/relationships/image" Target="../media/image10.png"/><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image" Target="../media/image2.png"/><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10.pn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6" Type="http://schemas.openxmlformats.org/officeDocument/2006/relationships/image" Target="../media/image4.png"/><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5" Type="http://schemas.openxmlformats.org/officeDocument/2006/relationships/image" Target="../media/image2.png"/><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13.pn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6" Type="http://schemas.openxmlformats.org/officeDocument/2006/relationships/image" Target="../media/image4.png"/><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5" Type="http://schemas.openxmlformats.org/officeDocument/2006/relationships/image" Target="../media/image2.png"/><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image" Target="../media/image1.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1.pn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6" Type="http://schemas.openxmlformats.org/officeDocument/2006/relationships/image" Target="../media/image4.png"/><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5" Type="http://schemas.openxmlformats.org/officeDocument/2006/relationships/image" Target="../media/image13.png"/><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45130" name="Picture 42" descr="fgdfhg-03"/>
          <p:cNvPicPr>
            <a:picLocks noChangeAspect="1" noChangeArrowheads="1"/>
          </p:cNvPicPr>
          <p:nvPr userDrawn="1"/>
        </p:nvPicPr>
        <p:blipFill>
          <a:blip r:embed="rId14" cstate="print"/>
          <a:srcRect b="82936"/>
          <a:stretch>
            <a:fillRect/>
          </a:stretch>
        </p:blipFill>
        <p:spPr bwMode="auto">
          <a:xfrm>
            <a:off x="-14288" y="0"/>
            <a:ext cx="9174163" cy="712788"/>
          </a:xfrm>
          <a:prstGeom prst="rect">
            <a:avLst/>
          </a:prstGeom>
          <a:noFill/>
        </p:spPr>
      </p:pic>
      <p:sp>
        <p:nvSpPr>
          <p:cNvPr id="345091"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345092"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345132" name="Picture 44" descr="fdghj-01"/>
          <p:cNvPicPr>
            <a:picLocks noChangeAspect="1" noChangeArrowheads="1"/>
          </p:cNvPicPr>
          <p:nvPr userDrawn="1"/>
        </p:nvPicPr>
        <p:blipFill>
          <a:blip r:embed="rId15" cstate="print"/>
          <a:srcRect l="34573" t="23152" r="35127" b="48984"/>
          <a:stretch>
            <a:fillRect/>
          </a:stretch>
        </p:blipFill>
        <p:spPr bwMode="auto">
          <a:xfrm>
            <a:off x="-7938" y="-15875"/>
            <a:ext cx="1041401" cy="538163"/>
          </a:xfrm>
          <a:prstGeom prst="rect">
            <a:avLst/>
          </a:prstGeom>
          <a:noFill/>
        </p:spPr>
      </p:pic>
      <p:pic>
        <p:nvPicPr>
          <p:cNvPr id="345133" name="Picture 45" descr="gfdfh-03"/>
          <p:cNvPicPr>
            <a:picLocks noChangeAspect="1" noChangeArrowheads="1"/>
          </p:cNvPicPr>
          <p:nvPr userDrawn="1"/>
        </p:nvPicPr>
        <p:blipFill>
          <a:blip r:embed="rId16" cstate="print"/>
          <a:srcRect t="96645"/>
          <a:stretch>
            <a:fillRect/>
          </a:stretch>
        </p:blipFill>
        <p:spPr bwMode="auto">
          <a:xfrm>
            <a:off x="-14288" y="5021263"/>
            <a:ext cx="9174163" cy="123825"/>
          </a:xfrm>
          <a:prstGeom prst="rect">
            <a:avLst/>
          </a:prstGeom>
          <a:noFill/>
        </p:spPr>
      </p:pic>
      <p:pic>
        <p:nvPicPr>
          <p:cNvPr id="345135" name="Picture 1" descr="logos alianza.png"/>
          <p:cNvPicPr>
            <a:picLocks noChangeAspect="1"/>
          </p:cNvPicPr>
          <p:nvPr userDrawn="1"/>
        </p:nvPicPr>
        <p:blipFill>
          <a:blip r:embed="rId17"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5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723" r:id="rId12"/>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71042" name="Picture 2" descr="fgdfhg-03"/>
          <p:cNvPicPr>
            <a:picLocks noChangeAspect="1" noChangeArrowheads="1"/>
          </p:cNvPicPr>
          <p:nvPr userDrawn="1"/>
        </p:nvPicPr>
        <p:blipFill>
          <a:blip r:embed="rId13" cstate="print"/>
          <a:srcRect b="82936"/>
          <a:stretch>
            <a:fillRect/>
          </a:stretch>
        </p:blipFill>
        <p:spPr bwMode="auto">
          <a:xfrm>
            <a:off x="-14288" y="0"/>
            <a:ext cx="9174163" cy="712788"/>
          </a:xfrm>
          <a:prstGeom prst="rect">
            <a:avLst/>
          </a:prstGeom>
          <a:noFill/>
        </p:spPr>
      </p:pic>
      <p:sp>
        <p:nvSpPr>
          <p:cNvPr id="471043"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471044"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471045" name="Picture 5" descr="fdghj-01"/>
          <p:cNvPicPr>
            <a:picLocks noChangeAspect="1" noChangeArrowheads="1"/>
          </p:cNvPicPr>
          <p:nvPr userDrawn="1"/>
        </p:nvPicPr>
        <p:blipFill>
          <a:blip r:embed="rId14" cstate="print"/>
          <a:srcRect l="34573" t="23152" r="35127" b="48984"/>
          <a:stretch>
            <a:fillRect/>
          </a:stretch>
        </p:blipFill>
        <p:spPr bwMode="auto">
          <a:xfrm>
            <a:off x="-7938" y="-15875"/>
            <a:ext cx="1041401" cy="538163"/>
          </a:xfrm>
          <a:prstGeom prst="rect">
            <a:avLst/>
          </a:prstGeom>
          <a:noFill/>
        </p:spPr>
      </p:pic>
      <p:pic>
        <p:nvPicPr>
          <p:cNvPr id="471046" name="Picture 6" descr="gfdfh-03"/>
          <p:cNvPicPr>
            <a:picLocks noChangeAspect="1" noChangeArrowheads="1"/>
          </p:cNvPicPr>
          <p:nvPr userDrawn="1"/>
        </p:nvPicPr>
        <p:blipFill>
          <a:blip r:embed="rId15" cstate="print"/>
          <a:srcRect t="96645"/>
          <a:stretch>
            <a:fillRect/>
          </a:stretch>
        </p:blipFill>
        <p:spPr bwMode="auto">
          <a:xfrm>
            <a:off x="-14288" y="5021263"/>
            <a:ext cx="9174163" cy="123825"/>
          </a:xfrm>
          <a:prstGeom prst="rect">
            <a:avLst/>
          </a:prstGeom>
          <a:noFill/>
        </p:spPr>
      </p:pic>
      <p:pic>
        <p:nvPicPr>
          <p:cNvPr id="471047" name="Picture 1" descr="logos alianza.png"/>
          <p:cNvPicPr>
            <a:picLocks noChangeAspect="1"/>
          </p:cNvPicPr>
          <p:nvPr userDrawn="1"/>
        </p:nvPicPr>
        <p:blipFill>
          <a:blip r:embed="rId16"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53"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76162" name="Picture 2" descr="fgdfhg-03"/>
          <p:cNvPicPr>
            <a:picLocks noChangeAspect="1" noChangeArrowheads="1"/>
          </p:cNvPicPr>
          <p:nvPr userDrawn="1"/>
        </p:nvPicPr>
        <p:blipFill>
          <a:blip r:embed="rId14" cstate="print"/>
          <a:srcRect b="82936"/>
          <a:stretch>
            <a:fillRect/>
          </a:stretch>
        </p:blipFill>
        <p:spPr bwMode="auto">
          <a:xfrm>
            <a:off x="-14288" y="0"/>
            <a:ext cx="9174163" cy="712788"/>
          </a:xfrm>
          <a:prstGeom prst="rect">
            <a:avLst/>
          </a:prstGeom>
          <a:noFill/>
        </p:spPr>
      </p:pic>
      <p:sp>
        <p:nvSpPr>
          <p:cNvPr id="476163"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476164"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476165" name="Picture 5" descr="fdghj-01"/>
          <p:cNvPicPr>
            <a:picLocks noChangeAspect="1" noChangeArrowheads="1"/>
          </p:cNvPicPr>
          <p:nvPr userDrawn="1"/>
        </p:nvPicPr>
        <p:blipFill>
          <a:blip r:embed="rId15" cstate="print"/>
          <a:srcRect l="34573" t="23152" r="35127" b="48984"/>
          <a:stretch>
            <a:fillRect/>
          </a:stretch>
        </p:blipFill>
        <p:spPr bwMode="auto">
          <a:xfrm>
            <a:off x="-7938" y="-15875"/>
            <a:ext cx="1041401" cy="538163"/>
          </a:xfrm>
          <a:prstGeom prst="rect">
            <a:avLst/>
          </a:prstGeom>
          <a:noFill/>
        </p:spPr>
      </p:pic>
      <p:pic>
        <p:nvPicPr>
          <p:cNvPr id="476167" name="Picture 7" descr="Plantilla UAESP-08"/>
          <p:cNvPicPr>
            <a:picLocks noChangeArrowheads="1"/>
          </p:cNvPicPr>
          <p:nvPr userDrawn="1"/>
        </p:nvPicPr>
        <p:blipFill>
          <a:blip r:embed="rId16" cstate="print"/>
          <a:srcRect/>
          <a:stretch>
            <a:fillRect/>
          </a:stretch>
        </p:blipFill>
        <p:spPr bwMode="auto">
          <a:xfrm>
            <a:off x="-14288" y="1430338"/>
            <a:ext cx="9174163" cy="3714750"/>
          </a:xfrm>
          <a:prstGeom prst="rect">
            <a:avLst/>
          </a:prstGeom>
          <a:noFill/>
        </p:spPr>
      </p:pic>
      <p:pic>
        <p:nvPicPr>
          <p:cNvPr id="476168" name="Picture 1" descr="logos alianza.png"/>
          <p:cNvPicPr>
            <a:picLocks noChangeAspect="1"/>
          </p:cNvPicPr>
          <p:nvPr userDrawn="1"/>
        </p:nvPicPr>
        <p:blipFill>
          <a:blip r:embed="rId17"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55"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724" r:id="rId12"/>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78215" name="Picture 7" descr="Plantilla UAESP-08"/>
          <p:cNvPicPr>
            <a:picLocks noChangeArrowheads="1"/>
          </p:cNvPicPr>
          <p:nvPr userDrawn="1"/>
        </p:nvPicPr>
        <p:blipFill>
          <a:blip r:embed="rId13" cstate="print"/>
          <a:srcRect/>
          <a:stretch>
            <a:fillRect/>
          </a:stretch>
        </p:blipFill>
        <p:spPr bwMode="auto">
          <a:xfrm>
            <a:off x="-14288" y="1430338"/>
            <a:ext cx="9174163" cy="3714750"/>
          </a:xfrm>
          <a:prstGeom prst="rect">
            <a:avLst/>
          </a:prstGeom>
          <a:noFill/>
        </p:spPr>
      </p:pic>
      <p:pic>
        <p:nvPicPr>
          <p:cNvPr id="478210" name="Picture 2" descr="fgdfhg-03"/>
          <p:cNvPicPr>
            <a:picLocks noChangeAspect="1" noChangeArrowheads="1"/>
          </p:cNvPicPr>
          <p:nvPr userDrawn="1"/>
        </p:nvPicPr>
        <p:blipFill>
          <a:blip r:embed="rId14" cstate="print"/>
          <a:srcRect b="82936"/>
          <a:stretch>
            <a:fillRect/>
          </a:stretch>
        </p:blipFill>
        <p:spPr bwMode="auto">
          <a:xfrm>
            <a:off x="-14288" y="0"/>
            <a:ext cx="9174163" cy="712788"/>
          </a:xfrm>
          <a:prstGeom prst="rect">
            <a:avLst/>
          </a:prstGeom>
          <a:noFill/>
        </p:spPr>
      </p:pic>
      <p:sp>
        <p:nvSpPr>
          <p:cNvPr id="478211"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478212"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478213" name="Picture 5" descr="fdghj-01"/>
          <p:cNvPicPr>
            <a:picLocks noChangeAspect="1" noChangeArrowheads="1"/>
          </p:cNvPicPr>
          <p:nvPr userDrawn="1"/>
        </p:nvPicPr>
        <p:blipFill>
          <a:blip r:embed="rId15" cstate="print"/>
          <a:srcRect l="34573" t="23152" r="35127" b="48984"/>
          <a:stretch>
            <a:fillRect/>
          </a:stretch>
        </p:blipFill>
        <p:spPr bwMode="auto">
          <a:xfrm>
            <a:off x="-7938" y="-15875"/>
            <a:ext cx="1041401" cy="538163"/>
          </a:xfrm>
          <a:prstGeom prst="rect">
            <a:avLst/>
          </a:prstGeom>
          <a:noFill/>
        </p:spPr>
      </p:pic>
      <p:pic>
        <p:nvPicPr>
          <p:cNvPr id="478216" name="Picture 1" descr="logos alianza.png"/>
          <p:cNvPicPr>
            <a:picLocks noChangeAspect="1"/>
          </p:cNvPicPr>
          <p:nvPr userDrawn="1"/>
        </p:nvPicPr>
        <p:blipFill>
          <a:blip r:embed="rId16"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57"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95623" name="Picture 7" descr="Plantilla UAESP-09"/>
          <p:cNvPicPr>
            <a:picLocks noChangeArrowheads="1"/>
          </p:cNvPicPr>
          <p:nvPr userDrawn="1"/>
        </p:nvPicPr>
        <p:blipFill>
          <a:blip r:embed="rId13" cstate="print"/>
          <a:srcRect/>
          <a:stretch>
            <a:fillRect/>
          </a:stretch>
        </p:blipFill>
        <p:spPr bwMode="auto">
          <a:xfrm>
            <a:off x="-28575" y="1430338"/>
            <a:ext cx="9174163" cy="3714750"/>
          </a:xfrm>
          <a:prstGeom prst="rect">
            <a:avLst/>
          </a:prstGeom>
          <a:noFill/>
        </p:spPr>
      </p:pic>
      <p:pic>
        <p:nvPicPr>
          <p:cNvPr id="495618" name="Picture 2" descr="fgdfhg-03"/>
          <p:cNvPicPr>
            <a:picLocks noChangeAspect="1" noChangeArrowheads="1"/>
          </p:cNvPicPr>
          <p:nvPr userDrawn="1"/>
        </p:nvPicPr>
        <p:blipFill>
          <a:blip r:embed="rId14" cstate="print"/>
          <a:srcRect b="82936"/>
          <a:stretch>
            <a:fillRect/>
          </a:stretch>
        </p:blipFill>
        <p:spPr bwMode="auto">
          <a:xfrm>
            <a:off x="-14288" y="0"/>
            <a:ext cx="9174163" cy="712788"/>
          </a:xfrm>
          <a:prstGeom prst="rect">
            <a:avLst/>
          </a:prstGeom>
          <a:noFill/>
        </p:spPr>
      </p:pic>
      <p:sp>
        <p:nvSpPr>
          <p:cNvPr id="495619"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495620"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495621" name="Picture 5" descr="fdghj-01"/>
          <p:cNvPicPr>
            <a:picLocks noChangeAspect="1" noChangeArrowheads="1"/>
          </p:cNvPicPr>
          <p:nvPr userDrawn="1"/>
        </p:nvPicPr>
        <p:blipFill>
          <a:blip r:embed="rId15" cstate="print"/>
          <a:srcRect l="34573" t="23152" r="35127" b="48984"/>
          <a:stretch>
            <a:fillRect/>
          </a:stretch>
        </p:blipFill>
        <p:spPr bwMode="auto">
          <a:xfrm>
            <a:off x="-7938" y="-15875"/>
            <a:ext cx="1041401" cy="538163"/>
          </a:xfrm>
          <a:prstGeom prst="rect">
            <a:avLst/>
          </a:prstGeom>
          <a:noFill/>
        </p:spPr>
      </p:pic>
      <p:pic>
        <p:nvPicPr>
          <p:cNvPr id="495624" name="Picture 1" descr="logos alianza.png"/>
          <p:cNvPicPr>
            <a:picLocks noChangeAspect="1"/>
          </p:cNvPicPr>
          <p:nvPr userDrawn="1"/>
        </p:nvPicPr>
        <p:blipFill>
          <a:blip r:embed="rId16"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59"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97666" name="Picture 2" descr="fgdfhg-03"/>
          <p:cNvPicPr>
            <a:picLocks noChangeAspect="1" noChangeArrowheads="1"/>
          </p:cNvPicPr>
          <p:nvPr userDrawn="1"/>
        </p:nvPicPr>
        <p:blipFill>
          <a:blip r:embed="rId13" cstate="print"/>
          <a:srcRect b="82936"/>
          <a:stretch>
            <a:fillRect/>
          </a:stretch>
        </p:blipFill>
        <p:spPr bwMode="auto">
          <a:xfrm>
            <a:off x="-14288" y="0"/>
            <a:ext cx="9174163" cy="712788"/>
          </a:xfrm>
          <a:prstGeom prst="rect">
            <a:avLst/>
          </a:prstGeom>
          <a:noFill/>
        </p:spPr>
      </p:pic>
      <p:sp>
        <p:nvSpPr>
          <p:cNvPr id="497667" name="Rectangle 3"/>
          <p:cNvSpPr>
            <a:spLocks noGrp="1" noChangeArrowheads="1"/>
          </p:cNvSpPr>
          <p:nvPr>
            <p:ph type="title"/>
          </p:nvPr>
        </p:nvSpPr>
        <p:spPr bwMode="auto">
          <a:xfrm>
            <a:off x="1090613" y="84138"/>
            <a:ext cx="7877175" cy="422275"/>
          </a:xfrm>
          <a:prstGeom prst="rect">
            <a:avLst/>
          </a:prstGeom>
          <a:noFill/>
          <a:ln w="9525">
            <a:noFill/>
            <a:miter lim="800000"/>
            <a:headEnd/>
            <a:tailEnd/>
          </a:ln>
          <a:effectLst/>
        </p:spPr>
        <p:txBody>
          <a:bodyPr vert="horz" wrap="square" lIns="0" tIns="10800" rIns="0" bIns="10800" numCol="1" anchor="ctr" anchorCtr="0" compatLnSpc="1">
            <a:prstTxWarp prst="textNoShape">
              <a:avLst/>
            </a:prstTxWarp>
          </a:bodyPr>
          <a:lstStyle/>
          <a:p>
            <a:pPr lvl="0"/>
            <a:r>
              <a:rPr lang="es-ES" smtClean="0"/>
              <a:t>Haga clic para cambiar el estilo de título	</a:t>
            </a:r>
          </a:p>
        </p:txBody>
      </p:sp>
      <p:sp>
        <p:nvSpPr>
          <p:cNvPr id="497668" name="Rectangle 4"/>
          <p:cNvSpPr>
            <a:spLocks noGrp="1" noChangeArrowheads="1"/>
          </p:cNvSpPr>
          <p:nvPr>
            <p:ph type="body" idx="1"/>
          </p:nvPr>
        </p:nvSpPr>
        <p:spPr bwMode="auto">
          <a:xfrm>
            <a:off x="766763" y="1076325"/>
            <a:ext cx="7613650" cy="3395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pic>
        <p:nvPicPr>
          <p:cNvPr id="497669" name="Picture 5" descr="fdghj-01"/>
          <p:cNvPicPr>
            <a:picLocks noChangeAspect="1" noChangeArrowheads="1"/>
          </p:cNvPicPr>
          <p:nvPr userDrawn="1"/>
        </p:nvPicPr>
        <p:blipFill>
          <a:blip r:embed="rId14" cstate="print"/>
          <a:srcRect l="34573" t="23152" r="35127" b="48984"/>
          <a:stretch>
            <a:fillRect/>
          </a:stretch>
        </p:blipFill>
        <p:spPr bwMode="auto">
          <a:xfrm>
            <a:off x="-7938" y="-15875"/>
            <a:ext cx="1041401" cy="538163"/>
          </a:xfrm>
          <a:prstGeom prst="rect">
            <a:avLst/>
          </a:prstGeom>
          <a:noFill/>
        </p:spPr>
      </p:pic>
      <p:pic>
        <p:nvPicPr>
          <p:cNvPr id="497671" name="Picture 7" descr="Plantilla UAESP-09"/>
          <p:cNvPicPr>
            <a:picLocks noChangeArrowheads="1"/>
          </p:cNvPicPr>
          <p:nvPr userDrawn="1"/>
        </p:nvPicPr>
        <p:blipFill>
          <a:blip r:embed="rId15" cstate="print"/>
          <a:srcRect/>
          <a:stretch>
            <a:fillRect/>
          </a:stretch>
        </p:blipFill>
        <p:spPr bwMode="auto">
          <a:xfrm>
            <a:off x="-28575" y="1430338"/>
            <a:ext cx="9174163" cy="3714750"/>
          </a:xfrm>
          <a:prstGeom prst="rect">
            <a:avLst/>
          </a:prstGeom>
          <a:noFill/>
        </p:spPr>
      </p:pic>
      <p:pic>
        <p:nvPicPr>
          <p:cNvPr id="497672" name="Picture 1" descr="logos alianza.png"/>
          <p:cNvPicPr>
            <a:picLocks noChangeAspect="1"/>
          </p:cNvPicPr>
          <p:nvPr userDrawn="1"/>
        </p:nvPicPr>
        <p:blipFill>
          <a:blip r:embed="rId16" cstate="print"/>
          <a:srcRect t="28041" r="54662" b="30176"/>
          <a:stretch>
            <a:fillRect/>
          </a:stretch>
        </p:blipFill>
        <p:spPr bwMode="auto">
          <a:xfrm>
            <a:off x="8188325" y="15875"/>
            <a:ext cx="941388" cy="21907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6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ctr" rtl="0" fontAlgn="base">
        <a:spcBef>
          <a:spcPct val="0"/>
        </a:spcBef>
        <a:spcAft>
          <a:spcPct val="0"/>
        </a:spcAft>
        <a:defRPr>
          <a:solidFill>
            <a:schemeClr val="tx1"/>
          </a:solidFill>
          <a:latin typeface="+mj-lt"/>
          <a:ea typeface="+mj-ea"/>
          <a:cs typeface="+mj-cs"/>
        </a:defRPr>
      </a:lvl1pPr>
      <a:lvl2pPr algn="ctr" rtl="0" fontAlgn="base">
        <a:spcBef>
          <a:spcPct val="0"/>
        </a:spcBef>
        <a:spcAft>
          <a:spcPct val="0"/>
        </a:spcAft>
        <a:defRPr>
          <a:solidFill>
            <a:schemeClr val="tx1"/>
          </a:solidFill>
          <a:latin typeface="Cambria" pitchFamily="18" charset="0"/>
          <a:cs typeface="Arial" charset="0"/>
        </a:defRPr>
      </a:lvl2pPr>
      <a:lvl3pPr algn="ctr" rtl="0" fontAlgn="base">
        <a:spcBef>
          <a:spcPct val="0"/>
        </a:spcBef>
        <a:spcAft>
          <a:spcPct val="0"/>
        </a:spcAft>
        <a:defRPr>
          <a:solidFill>
            <a:schemeClr val="tx1"/>
          </a:solidFill>
          <a:latin typeface="Cambria" pitchFamily="18" charset="0"/>
          <a:cs typeface="Arial" charset="0"/>
        </a:defRPr>
      </a:lvl3pPr>
      <a:lvl4pPr algn="ctr" rtl="0" fontAlgn="base">
        <a:spcBef>
          <a:spcPct val="0"/>
        </a:spcBef>
        <a:spcAft>
          <a:spcPct val="0"/>
        </a:spcAft>
        <a:defRPr>
          <a:solidFill>
            <a:schemeClr val="tx1"/>
          </a:solidFill>
          <a:latin typeface="Cambria" pitchFamily="18" charset="0"/>
          <a:cs typeface="Arial" charset="0"/>
        </a:defRPr>
      </a:lvl4pPr>
      <a:lvl5pPr algn="ctr" rtl="0" fontAlgn="base">
        <a:spcBef>
          <a:spcPct val="0"/>
        </a:spcBef>
        <a:spcAft>
          <a:spcPct val="0"/>
        </a:spcAft>
        <a:defRPr>
          <a:solidFill>
            <a:schemeClr val="tx1"/>
          </a:solidFill>
          <a:latin typeface="Cambria" pitchFamily="18" charset="0"/>
          <a:cs typeface="Arial" charset="0"/>
        </a:defRPr>
      </a:lvl5pPr>
      <a:lvl6pPr marL="457200" algn="ctr" rtl="0" fontAlgn="base">
        <a:spcBef>
          <a:spcPct val="0"/>
        </a:spcBef>
        <a:spcAft>
          <a:spcPct val="0"/>
        </a:spcAft>
        <a:defRPr>
          <a:solidFill>
            <a:schemeClr val="tx1"/>
          </a:solidFill>
          <a:latin typeface="Cambria" pitchFamily="18" charset="0"/>
          <a:cs typeface="Arial" charset="0"/>
        </a:defRPr>
      </a:lvl6pPr>
      <a:lvl7pPr marL="914400" algn="ctr" rtl="0" fontAlgn="base">
        <a:spcBef>
          <a:spcPct val="0"/>
        </a:spcBef>
        <a:spcAft>
          <a:spcPct val="0"/>
        </a:spcAft>
        <a:defRPr>
          <a:solidFill>
            <a:schemeClr val="tx1"/>
          </a:solidFill>
          <a:latin typeface="Cambria" pitchFamily="18" charset="0"/>
          <a:cs typeface="Arial" charset="0"/>
        </a:defRPr>
      </a:lvl7pPr>
      <a:lvl8pPr marL="1371600" algn="ctr" rtl="0" fontAlgn="base">
        <a:spcBef>
          <a:spcPct val="0"/>
        </a:spcBef>
        <a:spcAft>
          <a:spcPct val="0"/>
        </a:spcAft>
        <a:defRPr>
          <a:solidFill>
            <a:schemeClr val="tx1"/>
          </a:solidFill>
          <a:latin typeface="Cambria" pitchFamily="18" charset="0"/>
          <a:cs typeface="Arial" charset="0"/>
        </a:defRPr>
      </a:lvl8pPr>
      <a:lvl9pPr marL="1828800" algn="ctr" rtl="0" fontAlgn="base">
        <a:spcBef>
          <a:spcPct val="0"/>
        </a:spcBef>
        <a:spcAft>
          <a:spcPct val="0"/>
        </a:spcAft>
        <a:defRPr>
          <a:solidFill>
            <a:schemeClr val="tx1"/>
          </a:solidFill>
          <a:latin typeface="Cambria" pitchFamily="18" charset="0"/>
          <a:cs typeface="Arial" charset="0"/>
        </a:defRPr>
      </a:lvl9pPr>
    </p:titleStyle>
    <p:bodyStyle>
      <a:lvl1pPr marL="342900" indent="-342900" algn="l" rtl="0" fontAlgn="base">
        <a:spcBef>
          <a:spcPct val="20000"/>
        </a:spcBef>
        <a:spcAft>
          <a:spcPct val="0"/>
        </a:spcAft>
        <a:buChar char="•"/>
        <a:defRPr>
          <a:solidFill>
            <a:schemeClr val="tx1"/>
          </a:solidFill>
          <a:latin typeface="+mn-lt"/>
          <a:ea typeface="+mn-ea"/>
          <a:cs typeface="+mn-cs"/>
        </a:defRPr>
      </a:lvl1pPr>
      <a:lvl2pPr marL="742950" indent="-285750" algn="l" rtl="0" fontAlgn="base">
        <a:spcBef>
          <a:spcPct val="20000"/>
        </a:spcBef>
        <a:spcAft>
          <a:spcPct val="0"/>
        </a:spcAft>
        <a:buChar char="–"/>
        <a:defRPr sz="1600">
          <a:solidFill>
            <a:schemeClr val="tx1"/>
          </a:solidFill>
          <a:latin typeface="+mn-lt"/>
          <a:cs typeface="+mn-cs"/>
        </a:defRPr>
      </a:lvl2pPr>
      <a:lvl3pPr marL="1143000" indent="-228600" algn="l" rtl="0" fontAlgn="base">
        <a:spcBef>
          <a:spcPct val="20000"/>
        </a:spcBef>
        <a:spcAft>
          <a:spcPct val="0"/>
        </a:spcAft>
        <a:buChar char="•"/>
        <a:defRPr sz="1400">
          <a:solidFill>
            <a:schemeClr val="tx1"/>
          </a:solidFill>
          <a:latin typeface="+mn-lt"/>
          <a:cs typeface="+mn-cs"/>
        </a:defRPr>
      </a:lvl3pPr>
      <a:lvl4pPr marL="1600200" indent="-228600" algn="l" rtl="0" fontAlgn="base">
        <a:spcBef>
          <a:spcPct val="20000"/>
        </a:spcBef>
        <a:spcAft>
          <a:spcPct val="0"/>
        </a:spcAft>
        <a:buChar char="–"/>
        <a:defRPr sz="1200">
          <a:solidFill>
            <a:schemeClr val="tx1"/>
          </a:solidFill>
          <a:latin typeface="+mn-lt"/>
          <a:cs typeface="+mn-cs"/>
        </a:defRPr>
      </a:lvl4pPr>
      <a:lvl5pPr marL="2057400" indent="-228600" algn="l" rtl="0" fontAlgn="base">
        <a:spcBef>
          <a:spcPct val="20000"/>
        </a:spcBef>
        <a:spcAft>
          <a:spcPct val="0"/>
        </a:spcAft>
        <a:buChar char="»"/>
        <a:defRPr sz="1200">
          <a:solidFill>
            <a:schemeClr val="tx1"/>
          </a:solidFill>
          <a:latin typeface="+mn-lt"/>
          <a:cs typeface="+mn-cs"/>
        </a:defRPr>
      </a:lvl5pPr>
      <a:lvl6pPr marL="2514600" indent="-228600" algn="l" rtl="0" fontAlgn="base">
        <a:spcBef>
          <a:spcPct val="20000"/>
        </a:spcBef>
        <a:spcAft>
          <a:spcPct val="0"/>
        </a:spcAft>
        <a:buChar char="»"/>
        <a:defRPr sz="1200">
          <a:solidFill>
            <a:schemeClr val="tx1"/>
          </a:solidFill>
          <a:latin typeface="+mn-lt"/>
          <a:cs typeface="+mn-cs"/>
        </a:defRPr>
      </a:lvl6pPr>
      <a:lvl7pPr marL="2971800" indent="-228600" algn="l" rtl="0" fontAlgn="base">
        <a:spcBef>
          <a:spcPct val="20000"/>
        </a:spcBef>
        <a:spcAft>
          <a:spcPct val="0"/>
        </a:spcAft>
        <a:buChar char="»"/>
        <a:defRPr sz="1200">
          <a:solidFill>
            <a:schemeClr val="tx1"/>
          </a:solidFill>
          <a:latin typeface="+mn-lt"/>
          <a:cs typeface="+mn-cs"/>
        </a:defRPr>
      </a:lvl7pPr>
      <a:lvl8pPr marL="3429000" indent="-228600" algn="l" rtl="0" fontAlgn="base">
        <a:spcBef>
          <a:spcPct val="20000"/>
        </a:spcBef>
        <a:spcAft>
          <a:spcPct val="0"/>
        </a:spcAft>
        <a:buChar char="»"/>
        <a:defRPr sz="1200">
          <a:solidFill>
            <a:schemeClr val="tx1"/>
          </a:solidFill>
          <a:latin typeface="+mn-lt"/>
          <a:cs typeface="+mn-cs"/>
        </a:defRPr>
      </a:lvl8pPr>
      <a:lvl9pPr marL="3886200" indent="-228600" algn="l" rtl="0" fontAlgn="base">
        <a:spcBef>
          <a:spcPct val="20000"/>
        </a:spcBef>
        <a:spcAft>
          <a:spcPct val="0"/>
        </a:spcAft>
        <a:buChar char="»"/>
        <a:defRPr sz="12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4.xml"/></Relationships>
</file>

<file path=ppt/slides/_rels/slide10.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5.png"/><Relationship Id="rId1" Type="http://schemas.openxmlformats.org/officeDocument/2006/relationships/slideLayout" Target="../slideLayouts/slideLayout2.xml"/><Relationship Id="rId6" Type="http://schemas.openxmlformats.org/officeDocument/2006/relationships/image" Target="../media/image29.png"/><Relationship Id="rId5" Type="http://schemas.openxmlformats.org/officeDocument/2006/relationships/image" Target="../media/image28.png"/><Relationship Id="rId10" Type="http://schemas.openxmlformats.org/officeDocument/2006/relationships/image" Target="../media/image33.png"/><Relationship Id="rId4" Type="http://schemas.openxmlformats.org/officeDocument/2006/relationships/image" Target="../media/image27.png"/><Relationship Id="rId9" Type="http://schemas.openxmlformats.org/officeDocument/2006/relationships/image" Target="../media/image3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3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6.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23.png"/><Relationship Id="rId7" Type="http://schemas.openxmlformats.org/officeDocument/2006/relationships/image" Target="../media/image38.png"/><Relationship Id="rId2" Type="http://schemas.openxmlformats.org/officeDocument/2006/relationships/slideLayout" Target="../slideLayouts/slideLayout25.xml"/><Relationship Id="rId1" Type="http://schemas.openxmlformats.org/officeDocument/2006/relationships/vmlDrawing" Target="../drawings/vmlDrawing2.vml"/><Relationship Id="rId6" Type="http://schemas.openxmlformats.org/officeDocument/2006/relationships/image" Target="../media/image37.png"/><Relationship Id="rId5" Type="http://schemas.openxmlformats.org/officeDocument/2006/relationships/oleObject" Target="../embeddings/oleObject2.bin"/><Relationship Id="rId4" Type="http://schemas.openxmlformats.org/officeDocument/2006/relationships/image" Target="../media/image24.png"/><Relationship Id="rId9" Type="http://schemas.openxmlformats.org/officeDocument/2006/relationships/image" Target="../media/image21.png"/></Relationships>
</file>

<file path=ppt/slides/_rels/slide1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23.png"/><Relationship Id="rId7" Type="http://schemas.openxmlformats.org/officeDocument/2006/relationships/image" Target="../media/image37.png"/><Relationship Id="rId2" Type="http://schemas.openxmlformats.org/officeDocument/2006/relationships/slideLayout" Target="../slideLayouts/slideLayout25.xml"/><Relationship Id="rId1" Type="http://schemas.openxmlformats.org/officeDocument/2006/relationships/vmlDrawing" Target="../drawings/vmlDrawing3.vml"/><Relationship Id="rId6" Type="http://schemas.openxmlformats.org/officeDocument/2006/relationships/oleObject" Target="../embeddings/oleObject3.bin"/><Relationship Id="rId5" Type="http://schemas.openxmlformats.org/officeDocument/2006/relationships/image" Target="../media/image42.png"/><Relationship Id="rId10" Type="http://schemas.openxmlformats.org/officeDocument/2006/relationships/image" Target="../media/image21.png"/><Relationship Id="rId4" Type="http://schemas.openxmlformats.org/officeDocument/2006/relationships/image" Target="../media/image24.png"/><Relationship Id="rId9" Type="http://schemas.openxmlformats.org/officeDocument/2006/relationships/image" Target="../media/image20.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23.png"/><Relationship Id="rId7" Type="http://schemas.openxmlformats.org/officeDocument/2006/relationships/image" Target="../media/image20.png"/><Relationship Id="rId2" Type="http://schemas.openxmlformats.org/officeDocument/2006/relationships/slideLayout" Target="../slideLayouts/slideLayout25.xml"/><Relationship Id="rId1" Type="http://schemas.openxmlformats.org/officeDocument/2006/relationships/vmlDrawing" Target="../drawings/vmlDrawing4.vml"/><Relationship Id="rId6" Type="http://schemas.openxmlformats.org/officeDocument/2006/relationships/image" Target="../media/image44.png"/><Relationship Id="rId5" Type="http://schemas.openxmlformats.org/officeDocument/2006/relationships/image" Target="../media/image24.png"/><Relationship Id="rId4" Type="http://schemas.openxmlformats.org/officeDocument/2006/relationships/oleObject" Target="../embeddings/oleObject4.bin"/></Relationships>
</file>

<file path=ppt/slides/_rels/slide21.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23.png"/><Relationship Id="rId7" Type="http://schemas.openxmlformats.org/officeDocument/2006/relationships/image" Target="../media/image20.png"/><Relationship Id="rId2" Type="http://schemas.openxmlformats.org/officeDocument/2006/relationships/slideLayout" Target="../slideLayouts/slideLayout25.xml"/><Relationship Id="rId1" Type="http://schemas.openxmlformats.org/officeDocument/2006/relationships/vmlDrawing" Target="../drawings/vmlDrawing5.vml"/><Relationship Id="rId6" Type="http://schemas.openxmlformats.org/officeDocument/2006/relationships/image" Target="../media/image44.png"/><Relationship Id="rId5" Type="http://schemas.openxmlformats.org/officeDocument/2006/relationships/oleObject" Target="../embeddings/oleObject5.bin"/><Relationship Id="rId4" Type="http://schemas.openxmlformats.org/officeDocument/2006/relationships/image" Target="../media/image24.png"/></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7.bin"/><Relationship Id="rId13" Type="http://schemas.openxmlformats.org/officeDocument/2006/relationships/image" Target="../media/image53.png"/><Relationship Id="rId3" Type="http://schemas.openxmlformats.org/officeDocument/2006/relationships/oleObject" Target="../embeddings/oleObject6.bin"/><Relationship Id="rId7" Type="http://schemas.openxmlformats.org/officeDocument/2006/relationships/image" Target="../media/image21.png"/><Relationship Id="rId12" Type="http://schemas.openxmlformats.org/officeDocument/2006/relationships/image" Target="../media/image52.png"/><Relationship Id="rId2" Type="http://schemas.openxmlformats.org/officeDocument/2006/relationships/slideLayout" Target="../slideLayouts/slideLayout25.xml"/><Relationship Id="rId1" Type="http://schemas.openxmlformats.org/officeDocument/2006/relationships/vmlDrawing" Target="../drawings/vmlDrawing6.vml"/><Relationship Id="rId6" Type="http://schemas.openxmlformats.org/officeDocument/2006/relationships/image" Target="../media/image20.png"/><Relationship Id="rId11" Type="http://schemas.openxmlformats.org/officeDocument/2006/relationships/image" Target="../media/image51.png"/><Relationship Id="rId5" Type="http://schemas.openxmlformats.org/officeDocument/2006/relationships/image" Target="../media/image38.png"/><Relationship Id="rId15" Type="http://schemas.openxmlformats.org/officeDocument/2006/relationships/image" Target="../media/image55.png"/><Relationship Id="rId10" Type="http://schemas.openxmlformats.org/officeDocument/2006/relationships/image" Target="../media/image50.png"/><Relationship Id="rId4" Type="http://schemas.openxmlformats.org/officeDocument/2006/relationships/image" Target="../media/image48.png"/><Relationship Id="rId9" Type="http://schemas.openxmlformats.org/officeDocument/2006/relationships/image" Target="../media/image49.png"/><Relationship Id="rId14" Type="http://schemas.openxmlformats.org/officeDocument/2006/relationships/image" Target="../media/image54.png"/></Relationships>
</file>

<file path=ppt/slides/_rels/slide23.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image" Target="../media/image23.png"/><Relationship Id="rId7" Type="http://schemas.openxmlformats.org/officeDocument/2006/relationships/image" Target="../media/image21.png"/><Relationship Id="rId2" Type="http://schemas.openxmlformats.org/officeDocument/2006/relationships/slideLayout" Target="../slideLayouts/slideLayout25.xml"/><Relationship Id="rId1" Type="http://schemas.openxmlformats.org/officeDocument/2006/relationships/vmlDrawing" Target="../drawings/vmlDrawing7.vml"/><Relationship Id="rId6" Type="http://schemas.openxmlformats.org/officeDocument/2006/relationships/image" Target="../media/image20.png"/><Relationship Id="rId5" Type="http://schemas.openxmlformats.org/officeDocument/2006/relationships/image" Target="../media/image44.png"/><Relationship Id="rId4" Type="http://schemas.openxmlformats.org/officeDocument/2006/relationships/image" Target="../media/image24.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6.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58.png"/><Relationship Id="rId7" Type="http://schemas.openxmlformats.org/officeDocument/2006/relationships/image" Target="../media/image20.png"/><Relationship Id="rId2" Type="http://schemas.openxmlformats.org/officeDocument/2006/relationships/slideLayout" Target="../slideLayouts/slideLayout25.xml"/><Relationship Id="rId1" Type="http://schemas.openxmlformats.org/officeDocument/2006/relationships/vmlDrawing" Target="../drawings/vmlDrawing8.vml"/><Relationship Id="rId6" Type="http://schemas.openxmlformats.org/officeDocument/2006/relationships/image" Target="../media/image38.png"/><Relationship Id="rId5" Type="http://schemas.openxmlformats.org/officeDocument/2006/relationships/image" Target="../media/image48.png"/><Relationship Id="rId4" Type="http://schemas.openxmlformats.org/officeDocument/2006/relationships/oleObject" Target="../embeddings/oleObject9.bin"/><Relationship Id="rId9" Type="http://schemas.openxmlformats.org/officeDocument/2006/relationships/image" Target="../media/image59.png"/></Relationships>
</file>

<file path=ppt/slides/_rels/slide27.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23.png"/><Relationship Id="rId7" Type="http://schemas.openxmlformats.org/officeDocument/2006/relationships/image" Target="../media/image38.png"/><Relationship Id="rId2" Type="http://schemas.openxmlformats.org/officeDocument/2006/relationships/slideLayout" Target="../slideLayouts/slideLayout25.xml"/><Relationship Id="rId1" Type="http://schemas.openxmlformats.org/officeDocument/2006/relationships/vmlDrawing" Target="../drawings/vmlDrawing9.vml"/><Relationship Id="rId6" Type="http://schemas.openxmlformats.org/officeDocument/2006/relationships/image" Target="../media/image48.png"/><Relationship Id="rId5" Type="http://schemas.openxmlformats.org/officeDocument/2006/relationships/oleObject" Target="../embeddings/oleObject10.bin"/><Relationship Id="rId4" Type="http://schemas.openxmlformats.org/officeDocument/2006/relationships/image" Target="../media/image24.png"/><Relationship Id="rId9" Type="http://schemas.openxmlformats.org/officeDocument/2006/relationships/image" Target="../media/image2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23.png"/><Relationship Id="rId7" Type="http://schemas.openxmlformats.org/officeDocument/2006/relationships/image" Target="../media/image20.png"/><Relationship Id="rId2" Type="http://schemas.openxmlformats.org/officeDocument/2006/relationships/slideLayout" Target="../slideLayouts/slideLayout25.xml"/><Relationship Id="rId1" Type="http://schemas.openxmlformats.org/officeDocument/2006/relationships/vmlDrawing" Target="../drawings/vmlDrawing10.vml"/><Relationship Id="rId6" Type="http://schemas.openxmlformats.org/officeDocument/2006/relationships/image" Target="../media/image44.png"/><Relationship Id="rId5" Type="http://schemas.openxmlformats.org/officeDocument/2006/relationships/oleObject" Target="../embeddings/oleObject11.bin"/><Relationship Id="rId4" Type="http://schemas.openxmlformats.org/officeDocument/2006/relationships/image" Target="../media/image24.png"/></Relationships>
</file>

<file path=ppt/slides/_rels/slide35.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23.png"/><Relationship Id="rId7" Type="http://schemas.openxmlformats.org/officeDocument/2006/relationships/image" Target="../media/image20.png"/><Relationship Id="rId2" Type="http://schemas.openxmlformats.org/officeDocument/2006/relationships/slideLayout" Target="../slideLayouts/slideLayout25.xml"/><Relationship Id="rId1" Type="http://schemas.openxmlformats.org/officeDocument/2006/relationships/vmlDrawing" Target="../drawings/vmlDrawing11.vml"/><Relationship Id="rId6" Type="http://schemas.openxmlformats.org/officeDocument/2006/relationships/image" Target="../media/image44.png"/><Relationship Id="rId5" Type="http://schemas.openxmlformats.org/officeDocument/2006/relationships/oleObject" Target="../embeddings/oleObject12.bin"/><Relationship Id="rId4" Type="http://schemas.openxmlformats.org/officeDocument/2006/relationships/image" Target="../media/image24.png"/></Relationships>
</file>

<file path=ppt/slides/_rels/slide3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23.png"/><Relationship Id="rId1" Type="http://schemas.openxmlformats.org/officeDocument/2006/relationships/slideLayout" Target="../slideLayouts/slideLayout25.xml"/><Relationship Id="rId4" Type="http://schemas.openxmlformats.org/officeDocument/2006/relationships/image" Target="../media/image24.png"/></Relationships>
</file>

<file path=ppt/slides/_rels/slide3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23.png"/><Relationship Id="rId1" Type="http://schemas.openxmlformats.org/officeDocument/2006/relationships/slideLayout" Target="../slideLayouts/slideLayout25.xml"/><Relationship Id="rId5" Type="http://schemas.openxmlformats.org/officeDocument/2006/relationships/image" Target="../media/image24.png"/><Relationship Id="rId4" Type="http://schemas.openxmlformats.org/officeDocument/2006/relationships/image" Target="../media/image67.png"/></Relationships>
</file>

<file path=ppt/slides/_rels/slide3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3.png"/><Relationship Id="rId1" Type="http://schemas.openxmlformats.org/officeDocument/2006/relationships/slideLayout" Target="../slideLayouts/slideLayout25.xml"/><Relationship Id="rId5" Type="http://schemas.openxmlformats.org/officeDocument/2006/relationships/image" Target="../media/image24.png"/><Relationship Id="rId4" Type="http://schemas.openxmlformats.org/officeDocument/2006/relationships/image" Target="../media/image69.png"/></Relationships>
</file>

<file path=ppt/slides/_rels/slide39.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3" Type="http://schemas.openxmlformats.org/officeDocument/2006/relationships/image" Target="../media/image72.png"/><Relationship Id="rId7" Type="http://schemas.openxmlformats.org/officeDocument/2006/relationships/image" Target="../media/image76.png"/><Relationship Id="rId2" Type="http://schemas.openxmlformats.org/officeDocument/2006/relationships/image" Target="../media/image71.png"/><Relationship Id="rId1" Type="http://schemas.openxmlformats.org/officeDocument/2006/relationships/slideLayout" Target="../slideLayouts/slideLayout37.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6.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84.png"/><Relationship Id="rId3" Type="http://schemas.openxmlformats.org/officeDocument/2006/relationships/oleObject" Target="../embeddings/oleObject13.bin"/><Relationship Id="rId7" Type="http://schemas.openxmlformats.org/officeDocument/2006/relationships/image" Target="../media/image20.png"/><Relationship Id="rId12" Type="http://schemas.openxmlformats.org/officeDocument/2006/relationships/image" Target="../media/image83.png"/><Relationship Id="rId2" Type="http://schemas.openxmlformats.org/officeDocument/2006/relationships/slideLayout" Target="../slideLayouts/slideLayout25.xml"/><Relationship Id="rId1" Type="http://schemas.openxmlformats.org/officeDocument/2006/relationships/vmlDrawing" Target="../drawings/vmlDrawing12.vml"/><Relationship Id="rId6" Type="http://schemas.openxmlformats.org/officeDocument/2006/relationships/image" Target="../media/image44.png"/><Relationship Id="rId11" Type="http://schemas.openxmlformats.org/officeDocument/2006/relationships/image" Target="../media/image82.png"/><Relationship Id="rId5" Type="http://schemas.openxmlformats.org/officeDocument/2006/relationships/image" Target="../media/image37.png"/><Relationship Id="rId15" Type="http://schemas.openxmlformats.org/officeDocument/2006/relationships/oleObject" Target="../embeddings/oleObject15.bin"/><Relationship Id="rId10" Type="http://schemas.openxmlformats.org/officeDocument/2006/relationships/image" Target="../media/image81.png"/><Relationship Id="rId4" Type="http://schemas.openxmlformats.org/officeDocument/2006/relationships/oleObject" Target="../embeddings/oleObject14.bin"/><Relationship Id="rId9" Type="http://schemas.openxmlformats.org/officeDocument/2006/relationships/image" Target="../media/image80.png"/><Relationship Id="rId14" Type="http://schemas.openxmlformats.org/officeDocument/2006/relationships/image" Target="../media/image85.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Layout" Target="../slideLayouts/slideLayout2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5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3.png"/><Relationship Id="rId1" Type="http://schemas.openxmlformats.org/officeDocument/2006/relationships/slideLayout" Target="../slideLayouts/slideLayout37.xml"/><Relationship Id="rId4" Type="http://schemas.openxmlformats.org/officeDocument/2006/relationships/image" Target="../media/image24.png"/></Relationships>
</file>

<file path=ppt/slides/_rels/slide5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89.png"/><Relationship Id="rId1" Type="http://schemas.openxmlformats.org/officeDocument/2006/relationships/slideLayout" Target="../slideLayouts/slideLayout37.xml"/><Relationship Id="rId4" Type="http://schemas.openxmlformats.org/officeDocument/2006/relationships/image" Target="../media/image90.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23.png"/><Relationship Id="rId1" Type="http://schemas.openxmlformats.org/officeDocument/2006/relationships/slideLayout" Target="../slideLayouts/slideLayout25.xml"/><Relationship Id="rId4" Type="http://schemas.openxmlformats.org/officeDocument/2006/relationships/image" Target="../media/image24.png"/></Relationships>
</file>

<file path=ppt/slides/_rels/slide56.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93.png"/><Relationship Id="rId7" Type="http://schemas.openxmlformats.org/officeDocument/2006/relationships/image" Target="../media/image97.png"/><Relationship Id="rId2" Type="http://schemas.openxmlformats.org/officeDocument/2006/relationships/image" Target="../media/image92.png"/><Relationship Id="rId1" Type="http://schemas.openxmlformats.org/officeDocument/2006/relationships/slideLayout" Target="../slideLayouts/slideLayout25.xml"/><Relationship Id="rId6" Type="http://schemas.openxmlformats.org/officeDocument/2006/relationships/image" Target="../media/image96.png"/><Relationship Id="rId5" Type="http://schemas.openxmlformats.org/officeDocument/2006/relationships/image" Target="../media/image95.png"/><Relationship Id="rId4" Type="http://schemas.openxmlformats.org/officeDocument/2006/relationships/image" Target="../media/image94.png"/></Relationships>
</file>

<file path=ppt/slides/_rels/slide5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23.png"/><Relationship Id="rId1" Type="http://schemas.openxmlformats.org/officeDocument/2006/relationships/slideLayout" Target="../slideLayouts/slideLayout25.xml"/><Relationship Id="rId5" Type="http://schemas.openxmlformats.org/officeDocument/2006/relationships/image" Target="../media/image96.png"/><Relationship Id="rId4" Type="http://schemas.openxmlformats.org/officeDocument/2006/relationships/image" Target="../media/image24.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1.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25.xml"/><Relationship Id="rId5" Type="http://schemas.openxmlformats.org/officeDocument/2006/relationships/image" Target="../media/image102.png"/><Relationship Id="rId4" Type="http://schemas.openxmlformats.org/officeDocument/2006/relationships/image" Target="../media/image97.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6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23.png"/><Relationship Id="rId1" Type="http://schemas.openxmlformats.org/officeDocument/2006/relationships/slideLayout" Target="../slideLayouts/slideLayout25.xml"/><Relationship Id="rId5" Type="http://schemas.openxmlformats.org/officeDocument/2006/relationships/image" Target="../media/image24.png"/><Relationship Id="rId4" Type="http://schemas.openxmlformats.org/officeDocument/2006/relationships/image" Target="../media/image104.png"/></Relationships>
</file>

<file path=ppt/slides/_rels/slide6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25.xml"/><Relationship Id="rId4" Type="http://schemas.openxmlformats.org/officeDocument/2006/relationships/image" Target="../media/image105.png"/></Relationships>
</file>

<file path=ppt/slides/_rels/slide6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2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67.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109.png"/><Relationship Id="rId7" Type="http://schemas.openxmlformats.org/officeDocument/2006/relationships/image" Target="../media/image113.png"/><Relationship Id="rId2" Type="http://schemas.openxmlformats.org/officeDocument/2006/relationships/image" Target="../media/image108.png"/><Relationship Id="rId1" Type="http://schemas.openxmlformats.org/officeDocument/2006/relationships/slideLayout" Target="../slideLayouts/slideLayout25.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10.png"/><Relationship Id="rId9" Type="http://schemas.openxmlformats.org/officeDocument/2006/relationships/image" Target="../media/image115.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0.xml.rels><?xml version="1.0" encoding="UTF-8" standalone="yes"?>
<Relationships xmlns="http://schemas.openxmlformats.org/package/2006/relationships"><Relationship Id="rId3" Type="http://schemas.openxmlformats.org/officeDocument/2006/relationships/image" Target="../media/image117.png"/><Relationship Id="rId7" Type="http://schemas.openxmlformats.org/officeDocument/2006/relationships/image" Target="../media/image120.png"/><Relationship Id="rId2" Type="http://schemas.openxmlformats.org/officeDocument/2006/relationships/image" Target="../media/image116.png"/><Relationship Id="rId1" Type="http://schemas.openxmlformats.org/officeDocument/2006/relationships/slideLayout" Target="../slideLayouts/slideLayout25.xml"/><Relationship Id="rId6" Type="http://schemas.openxmlformats.org/officeDocument/2006/relationships/image" Target="../media/image119.png"/><Relationship Id="rId5" Type="http://schemas.openxmlformats.org/officeDocument/2006/relationships/image" Target="../media/image73.png"/><Relationship Id="rId4" Type="http://schemas.openxmlformats.org/officeDocument/2006/relationships/image" Target="../media/image118.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4.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oleObject" Target="../embeddings/oleObject16.bin"/><Relationship Id="rId7" Type="http://schemas.openxmlformats.org/officeDocument/2006/relationships/image" Target="../media/image125.png"/><Relationship Id="rId2" Type="http://schemas.openxmlformats.org/officeDocument/2006/relationships/slideLayout" Target="../slideLayouts/slideLayout25.xml"/><Relationship Id="rId1" Type="http://schemas.openxmlformats.org/officeDocument/2006/relationships/vmlDrawing" Target="../drawings/vmlDrawing13.vml"/><Relationship Id="rId6" Type="http://schemas.openxmlformats.org/officeDocument/2006/relationships/image" Target="../media/image124.png"/><Relationship Id="rId5" Type="http://schemas.openxmlformats.org/officeDocument/2006/relationships/oleObject" Target="../embeddings/oleObject17.bin"/><Relationship Id="rId4" Type="http://schemas.openxmlformats.org/officeDocument/2006/relationships/image" Target="../media/image123.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77.xml.rels><?xml version="1.0" encoding="UTF-8" standalone="yes"?>
<Relationships xmlns="http://schemas.openxmlformats.org/package/2006/relationships"><Relationship Id="rId8" Type="http://schemas.openxmlformats.org/officeDocument/2006/relationships/image" Target="../media/image132.png"/><Relationship Id="rId3" Type="http://schemas.openxmlformats.org/officeDocument/2006/relationships/image" Target="../media/image128.png"/><Relationship Id="rId7" Type="http://schemas.openxmlformats.org/officeDocument/2006/relationships/image" Target="../media/image131.png"/><Relationship Id="rId2" Type="http://schemas.openxmlformats.org/officeDocument/2006/relationships/slideLayout" Target="../slideLayouts/slideLayout25.xml"/><Relationship Id="rId1" Type="http://schemas.openxmlformats.org/officeDocument/2006/relationships/vmlDrawing" Target="../drawings/vmlDrawing14.vml"/><Relationship Id="rId6" Type="http://schemas.openxmlformats.org/officeDocument/2006/relationships/oleObject" Target="../embeddings/oleObject18.bin"/><Relationship Id="rId5" Type="http://schemas.openxmlformats.org/officeDocument/2006/relationships/image" Target="../media/image130.png"/><Relationship Id="rId4" Type="http://schemas.openxmlformats.org/officeDocument/2006/relationships/image" Target="../media/image129.png"/><Relationship Id="rId9" Type="http://schemas.openxmlformats.org/officeDocument/2006/relationships/image" Target="../media/image107.png"/></Relationships>
</file>

<file path=ppt/slides/_rels/slide78.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23.png"/><Relationship Id="rId1" Type="http://schemas.openxmlformats.org/officeDocument/2006/relationships/slideLayout" Target="../slideLayouts/slideLayout25.xml"/><Relationship Id="rId4" Type="http://schemas.openxmlformats.org/officeDocument/2006/relationships/image" Target="../media/image24.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8.png"/><Relationship Id="rId7" Type="http://schemas.openxmlformats.org/officeDocument/2006/relationships/oleObject" Target="../embeddings/oleObject1.bin"/><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5.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5.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2.xml"/><Relationship Id="rId4" Type="http://schemas.openxmlformats.org/officeDocument/2006/relationships/image" Target="../media/image2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5762" name="Picture 2" descr="GFDFGH"/>
          <p:cNvPicPr>
            <a:picLocks noChangeAspect="1" noChangeArrowheads="1"/>
          </p:cNvPicPr>
          <p:nvPr/>
        </p:nvPicPr>
        <p:blipFill>
          <a:blip r:embed="rId2" cstate="print"/>
          <a:srcRect/>
          <a:stretch>
            <a:fillRect/>
          </a:stretch>
        </p:blipFill>
        <p:spPr bwMode="auto">
          <a:xfrm>
            <a:off x="681038" y="3028950"/>
            <a:ext cx="638175" cy="1755775"/>
          </a:xfrm>
          <a:prstGeom prst="rect">
            <a:avLst/>
          </a:prstGeom>
          <a:noFill/>
        </p:spPr>
      </p:pic>
      <p:sp>
        <p:nvSpPr>
          <p:cNvPr id="885763" name="Rectangle 3"/>
          <p:cNvSpPr>
            <a:spLocks noGrp="1" noChangeArrowheads="1"/>
          </p:cNvSpPr>
          <p:nvPr>
            <p:ph type="ctrTitle"/>
          </p:nvPr>
        </p:nvSpPr>
        <p:spPr/>
        <p:txBody>
          <a:bodyPr/>
          <a:lstStyle/>
          <a:p>
            <a:r>
              <a:rPr lang="es-ES" dirty="0" smtClean="0"/>
              <a:t>Informe Servicio Alumbrado Público</a:t>
            </a:r>
            <a:br>
              <a:rPr lang="es-ES" dirty="0" smtClean="0"/>
            </a:br>
            <a:r>
              <a:rPr lang="es-ES" sz="1400" dirty="0" smtClean="0"/>
              <a:t>Contrato de Consultoría N° 320 de 2015 </a:t>
            </a:r>
            <a:endParaRPr lang="es-ES" dirty="0"/>
          </a:p>
        </p:txBody>
      </p:sp>
      <p:sp>
        <p:nvSpPr>
          <p:cNvPr id="885764" name="Rectangle 4"/>
          <p:cNvSpPr>
            <a:spLocks noGrp="1" noChangeArrowheads="1"/>
          </p:cNvSpPr>
          <p:nvPr>
            <p:ph type="subTitle" idx="1"/>
          </p:nvPr>
        </p:nvSpPr>
        <p:spPr/>
        <p:txBody>
          <a:bodyPr/>
          <a:lstStyle/>
          <a:p>
            <a:r>
              <a:rPr lang="es-ES" dirty="0"/>
              <a:t>Marzo de 2016</a:t>
            </a: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4002" name="Rectangle 18"/>
          <p:cNvSpPr>
            <a:spLocks noGrp="1" noChangeArrowheads="1"/>
          </p:cNvSpPr>
          <p:nvPr>
            <p:ph type="title"/>
          </p:nvPr>
        </p:nvSpPr>
        <p:spPr/>
        <p:txBody>
          <a:bodyPr/>
          <a:lstStyle/>
          <a:p>
            <a:endParaRPr lang="es-MX" dirty="0"/>
          </a:p>
        </p:txBody>
      </p:sp>
      <p:sp>
        <p:nvSpPr>
          <p:cNvPr id="554003" name="Rectangle 19"/>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482F2A0-7D88-46A1-A52E-0514F97BC280}" type="slidenum">
              <a:rPr lang="es-ES" sz="900" i="1">
                <a:solidFill>
                  <a:schemeClr val="bg1"/>
                </a:solidFill>
              </a:rPr>
              <a:pPr algn="ctr"/>
              <a:t>10</a:t>
            </a:fld>
            <a:endParaRPr lang="es-ES" sz="900" i="1" dirty="0">
              <a:solidFill>
                <a:schemeClr val="bg1"/>
              </a:solidFill>
            </a:endParaRPr>
          </a:p>
        </p:txBody>
      </p:sp>
      <p:sp>
        <p:nvSpPr>
          <p:cNvPr id="554016" name="Rectangle 3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54136" name="Group 152"/>
          <p:cNvGraphicFramePr>
            <a:graphicFrameLocks noGrp="1"/>
          </p:cNvGraphicFramePr>
          <p:nvPr/>
        </p:nvGraphicFramePr>
        <p:xfrm>
          <a:off x="2389887" y="660400"/>
          <a:ext cx="4414949" cy="371280"/>
        </p:xfrm>
        <a:graphic>
          <a:graphicData uri="http://schemas.openxmlformats.org/drawingml/2006/table">
            <a:tbl>
              <a:tblPr/>
              <a:tblGrid>
                <a:gridCol w="4414949"/>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2.</a:t>
                      </a:r>
                      <a:r>
                        <a:rPr kumimoji="0" lang="es-CO" sz="1100" b="1" i="0" u="none" strike="noStrike" cap="none" normalizeH="0" baseline="0" dirty="0" smtClean="0">
                          <a:ln>
                            <a:noFill/>
                          </a:ln>
                          <a:solidFill>
                            <a:srgbClr val="333333"/>
                          </a:solidFill>
                          <a:effectLst/>
                          <a:latin typeface="Calibri" pitchFamily="34" charset="0"/>
                          <a:cs typeface="Arial" charset="0"/>
                        </a:rPr>
                        <a:t> ¿Qué </a:t>
                      </a:r>
                      <a:r>
                        <a:rPr kumimoji="0" lang="es-CO" sz="1100" b="1" i="0" u="none" strike="noStrike" cap="none" normalizeH="0" baseline="0" dirty="0" smtClean="0">
                          <a:ln>
                            <a:noFill/>
                          </a:ln>
                          <a:solidFill>
                            <a:srgbClr val="0075B8"/>
                          </a:solidFill>
                          <a:effectLst/>
                          <a:latin typeface="Calibri" pitchFamily="34" charset="0"/>
                          <a:cs typeface="Arial" charset="0"/>
                        </a:rPr>
                        <a:t>servicios </a:t>
                      </a:r>
                      <a:r>
                        <a:rPr kumimoji="0" lang="es-CO" sz="1100" b="1" i="0" u="none" strike="noStrike" cap="none" normalizeH="0" baseline="0" dirty="0" smtClean="0">
                          <a:ln>
                            <a:noFill/>
                          </a:ln>
                          <a:solidFill>
                            <a:srgbClr val="333333"/>
                          </a:solidFill>
                          <a:effectLst/>
                          <a:latin typeface="Calibri" pitchFamily="34" charset="0"/>
                          <a:cs typeface="Arial" charset="0"/>
                        </a:rPr>
                        <a:t>garantiza, supervisa y controla la Unidad Administrativa Especial de Servicios Públicos – </a:t>
                      </a:r>
                      <a:r>
                        <a:rPr kumimoji="0" lang="es-CO" sz="1100" b="1" i="0" u="none" strike="noStrike" cap="none" normalizeH="0" baseline="0" dirty="0" smtClean="0">
                          <a:ln>
                            <a:noFill/>
                          </a:ln>
                          <a:solidFill>
                            <a:srgbClr val="0075B8"/>
                          </a:solidFill>
                          <a:effectLst/>
                          <a:latin typeface="Calibri" pitchFamily="34" charset="0"/>
                          <a:cs typeface="Arial" charset="0"/>
                        </a:rPr>
                        <a:t>UAESP</a:t>
                      </a:r>
                      <a:r>
                        <a:rPr kumimoji="0" lang="es-CO" sz="1100" b="1" i="0" u="none" strike="noStrike" cap="none" normalizeH="0" baseline="0" dirty="0" smtClean="0">
                          <a:ln>
                            <a:noFill/>
                          </a:ln>
                          <a:solidFill>
                            <a:srgbClr val="333333"/>
                          </a:solidFill>
                          <a:effectLst/>
                          <a:latin typeface="Calibri" pitchFamily="34" charset="0"/>
                          <a:cs typeface="Arial" charset="0"/>
                        </a:rPr>
                        <a:t>? </a:t>
                      </a:r>
                      <a:r>
                        <a:rPr kumimoji="0" lang="es-CO" sz="1100" b="0" i="0" u="none" strike="noStrike" cap="none" normalizeH="0" baseline="0" dirty="0" smtClean="0">
                          <a:ln>
                            <a:noFill/>
                          </a:ln>
                          <a:solidFill>
                            <a:schemeClr val="bg1">
                              <a:lumMod val="50000"/>
                            </a:schemeClr>
                          </a:solidFill>
                          <a:effectLst/>
                          <a:latin typeface="Calibri" pitchFamily="34" charset="0"/>
                          <a:cs typeface="Arial" charset="0"/>
                        </a:rPr>
                        <a:t>(Espontánea 2010 y 2016)</a:t>
                      </a:r>
                      <a:endParaRPr kumimoji="0" lang="es-ES" sz="1100" b="0" i="0" u="none" strike="noStrike" cap="none" normalizeH="0" baseline="0" dirty="0" smtClean="0">
                        <a:ln>
                          <a:noFill/>
                        </a:ln>
                        <a:solidFill>
                          <a:schemeClr val="bg1">
                            <a:lumMod val="50000"/>
                          </a:schemeClr>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4196" name="Group 212"/>
          <p:cNvGraphicFramePr>
            <a:graphicFrameLocks noGrp="1"/>
          </p:cNvGraphicFramePr>
          <p:nvPr/>
        </p:nvGraphicFramePr>
        <p:xfrm>
          <a:off x="2249611" y="4741863"/>
          <a:ext cx="1296988" cy="249360"/>
        </p:xfrm>
        <a:graphic>
          <a:graphicData uri="http://schemas.openxmlformats.org/drawingml/2006/table">
            <a:tbl>
              <a:tblPr/>
              <a:tblGrid>
                <a:gridCol w="696913"/>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Los que</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conocen la UAESP</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1931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2195198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554215" name="Picture 231" descr="gfjkl"/>
          <p:cNvPicPr>
            <a:picLocks noChangeAspect="1" noChangeArrowheads="1"/>
          </p:cNvPicPr>
          <p:nvPr/>
        </p:nvPicPr>
        <p:blipFill>
          <a:blip r:embed="rId2" cstate="print"/>
          <a:srcRect/>
          <a:stretch>
            <a:fillRect/>
          </a:stretch>
        </p:blipFill>
        <p:spPr bwMode="auto">
          <a:xfrm>
            <a:off x="4691186" y="1273175"/>
            <a:ext cx="1858963" cy="3708400"/>
          </a:xfrm>
          <a:prstGeom prst="rect">
            <a:avLst/>
          </a:prstGeom>
          <a:noFill/>
        </p:spPr>
      </p:pic>
      <p:graphicFrame>
        <p:nvGraphicFramePr>
          <p:cNvPr id="554216" name="Group 232"/>
          <p:cNvGraphicFramePr>
            <a:graphicFrameLocks noGrp="1"/>
          </p:cNvGraphicFramePr>
          <p:nvPr/>
        </p:nvGraphicFramePr>
        <p:xfrm>
          <a:off x="4724524" y="1116013"/>
          <a:ext cx="384175" cy="18840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B5EC"/>
                          </a:solidFill>
                          <a:effectLst/>
                          <a:latin typeface="Calibri" pitchFamily="34" charset="0"/>
                          <a:cs typeface="Arial" charset="0"/>
                        </a:rPr>
                        <a:t>2010</a:t>
                      </a:r>
                      <a:endParaRPr kumimoji="0" lang="es-ES" sz="10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4222" name="Group 238"/>
          <p:cNvGraphicFramePr>
            <a:graphicFrameLocks noGrp="1"/>
          </p:cNvGraphicFramePr>
          <p:nvPr/>
        </p:nvGraphicFramePr>
        <p:xfrm>
          <a:off x="6102474" y="1171575"/>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5B8"/>
                          </a:solidFill>
                          <a:effectLst/>
                          <a:latin typeface="Calibri" pitchFamily="34" charset="0"/>
                          <a:cs typeface="Arial" charset="0"/>
                        </a:rPr>
                        <a:t>2016</a:t>
                      </a:r>
                      <a:endParaRPr kumimoji="0" lang="es-ES" sz="11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4230" name="Group 246"/>
          <p:cNvGraphicFramePr>
            <a:graphicFrameLocks noGrp="1"/>
          </p:cNvGraphicFramePr>
          <p:nvPr/>
        </p:nvGraphicFramePr>
        <p:xfrm>
          <a:off x="2509961" y="1317625"/>
          <a:ext cx="2646363" cy="3494091"/>
        </p:xfrm>
        <a:graphic>
          <a:graphicData uri="http://schemas.openxmlformats.org/drawingml/2006/table">
            <a:tbl>
              <a:tblPr/>
              <a:tblGrid>
                <a:gridCol w="2185988"/>
                <a:gridCol w="460375"/>
              </a:tblGrid>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Aseo/ Recolección de basuras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45</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a:noFill/>
                    </a:lnL>
                    <a:lnR cap="flat">
                      <a:noFill/>
                    </a:lnR>
                    <a:lnT cap="fla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Alumbrado público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48</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Agua / acueducto</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81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Luz / energía</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Gas</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Barrido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Limpieza de vías y áreas públicas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endPar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endParaRPr>
                    </a:p>
                  </a:txBody>
                  <a:tcPr anchor="ctr" horzOverflow="overflow">
                    <a:lnL>
                      <a:noFill/>
                    </a:lnL>
                    <a:lnR cap="flat">
                      <a:noFill/>
                    </a:lnR>
                    <a:lnT>
                      <a:noFill/>
                    </a:lnT>
                    <a:lnB>
                      <a:noFill/>
                    </a:lnB>
                    <a:lnTlToBr>
                      <a:noFill/>
                    </a:lnTlToBr>
                    <a:lnBlToTr>
                      <a:noFill/>
                    </a:lnBlToTr>
                    <a:noFill/>
                  </a:tcPr>
                </a:tc>
              </a:tr>
              <a:tr h="436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Reciclaje </a:t>
                      </a:r>
                      <a:endParaRPr kumimoji="0" lang="es-ES" sz="1800" b="1"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10</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a:noFill/>
                    </a:lnL>
                    <a:lnR cap="flat">
                      <a:noFill/>
                    </a:lnR>
                    <a:lnT>
                      <a:noFill/>
                    </a:lnT>
                    <a:lnB cap="flat">
                      <a:noFill/>
                    </a:lnB>
                    <a:lnTlToBr>
                      <a:noFill/>
                    </a:lnTlToBr>
                    <a:lnBlToTr>
                      <a:noFill/>
                    </a:lnBlToTr>
                    <a:noFill/>
                  </a:tcPr>
                </a:tc>
              </a:tr>
            </a:tbl>
          </a:graphicData>
        </a:graphic>
      </p:graphicFrame>
      <p:sp>
        <p:nvSpPr>
          <p:cNvPr id="554228" name="Line 244"/>
          <p:cNvSpPr>
            <a:spLocks noChangeShapeType="1"/>
          </p:cNvSpPr>
          <p:nvPr/>
        </p:nvSpPr>
        <p:spPr bwMode="auto">
          <a:xfrm>
            <a:off x="4676899" y="1285875"/>
            <a:ext cx="815975" cy="0"/>
          </a:xfrm>
          <a:prstGeom prst="line">
            <a:avLst/>
          </a:prstGeom>
          <a:noFill/>
          <a:ln w="3175">
            <a:solidFill>
              <a:srgbClr val="969696"/>
            </a:solidFill>
            <a:round/>
            <a:headEnd/>
            <a:tailEnd/>
          </a:ln>
          <a:effectLst/>
        </p:spPr>
        <p:txBody>
          <a:bodyPr/>
          <a:lstStyle/>
          <a:p>
            <a:endParaRPr lang="es-MX" dirty="0"/>
          </a:p>
        </p:txBody>
      </p:sp>
      <p:sp>
        <p:nvSpPr>
          <p:cNvPr id="554229" name="Line 245"/>
          <p:cNvSpPr>
            <a:spLocks noChangeShapeType="1"/>
          </p:cNvSpPr>
          <p:nvPr/>
        </p:nvSpPr>
        <p:spPr bwMode="auto">
          <a:xfrm>
            <a:off x="5711949" y="1382713"/>
            <a:ext cx="839787" cy="0"/>
          </a:xfrm>
          <a:prstGeom prst="line">
            <a:avLst/>
          </a:prstGeom>
          <a:noFill/>
          <a:ln w="3175">
            <a:solidFill>
              <a:srgbClr val="969696"/>
            </a:solidFill>
            <a:round/>
            <a:headEnd/>
            <a:tailEnd/>
          </a:ln>
          <a:effectLst/>
        </p:spPr>
        <p:txBody>
          <a:bodyPr/>
          <a:lstStyle/>
          <a:p>
            <a:endParaRPr lang="es-MX" dirty="0"/>
          </a:p>
        </p:txBody>
      </p:sp>
      <p:graphicFrame>
        <p:nvGraphicFramePr>
          <p:cNvPr id="554267" name="Group 283"/>
          <p:cNvGraphicFramePr>
            <a:graphicFrameLocks noGrp="1"/>
          </p:cNvGraphicFramePr>
          <p:nvPr/>
        </p:nvGraphicFramePr>
        <p:xfrm>
          <a:off x="6073899" y="1406525"/>
          <a:ext cx="460375" cy="3494091"/>
        </p:xfrm>
        <a:graphic>
          <a:graphicData uri="http://schemas.openxmlformats.org/drawingml/2006/table">
            <a:tbl>
              <a:tblPr/>
              <a:tblGrid>
                <a:gridCol w="460375"/>
              </a:tblGrid>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21</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cap="fla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12</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9</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81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7</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4</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4</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3</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a:noFill/>
                    </a:lnB>
                    <a:lnTlToBr>
                      <a:noFill/>
                    </a:lnTlToBr>
                    <a:lnBlToTr>
                      <a:noFill/>
                    </a:lnBlToTr>
                    <a:noFill/>
                  </a:tcPr>
                </a:tc>
              </a:tr>
              <a:tr h="436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3</a:t>
                      </a:r>
                      <a:r>
                        <a:rPr kumimoji="0" lang="es-CO" sz="900" b="1" i="0" u="none" strike="noStrike" cap="none" normalizeH="0" baseline="0" dirty="0" smtClean="0">
                          <a:ln>
                            <a:noFill/>
                          </a:ln>
                          <a:solidFill>
                            <a:schemeClr val="tx1"/>
                          </a:solidFill>
                          <a:effectLst/>
                          <a:latin typeface="Cambria" pitchFamily="18" charset="0"/>
                          <a:ea typeface="Calibri" pitchFamily="34" charset="0"/>
                          <a:cs typeface="Tahoma" pitchFamily="34" charset="0"/>
                        </a:rPr>
                        <a:t>%</a:t>
                      </a:r>
                    </a:p>
                  </a:txBody>
                  <a:tcPr anchor="ctr" horzOverflow="overflow">
                    <a:lnL cap="flat">
                      <a:noFill/>
                    </a:lnL>
                    <a:lnR cap="flat">
                      <a:noFill/>
                    </a:lnR>
                    <a:lnT>
                      <a:noFill/>
                    </a:lnT>
                    <a:lnB cap="flat">
                      <a:noFill/>
                    </a:lnB>
                    <a:lnTlToBr>
                      <a:noFill/>
                    </a:lnTlToBr>
                    <a:lnBlToTr>
                      <a:noFill/>
                    </a:lnBlToTr>
                    <a:noFill/>
                  </a:tcPr>
                </a:tc>
              </a:tr>
            </a:tbl>
          </a:graphicData>
        </a:graphic>
      </p:graphicFrame>
      <p:sp>
        <p:nvSpPr>
          <p:cNvPr id="554359" name="Text Box 375"/>
          <p:cNvSpPr txBox="1">
            <a:spLocks noChangeArrowheads="1"/>
          </p:cNvSpPr>
          <p:nvPr/>
        </p:nvSpPr>
        <p:spPr bwMode="auto">
          <a:xfrm>
            <a:off x="4854699" y="1631950"/>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554360" name="Text Box 376"/>
          <p:cNvSpPr txBox="1">
            <a:spLocks noChangeArrowheads="1"/>
          </p:cNvSpPr>
          <p:nvPr/>
        </p:nvSpPr>
        <p:spPr bwMode="auto">
          <a:xfrm>
            <a:off x="4854699" y="2081213"/>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554361" name="Text Box 377"/>
          <p:cNvSpPr txBox="1">
            <a:spLocks noChangeArrowheads="1"/>
          </p:cNvSpPr>
          <p:nvPr/>
        </p:nvSpPr>
        <p:spPr bwMode="auto">
          <a:xfrm>
            <a:off x="4854699" y="4703763"/>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pic>
        <p:nvPicPr>
          <p:cNvPr id="554362" name="Picture 378" descr="GFDFJ"/>
          <p:cNvPicPr>
            <a:picLocks noChangeAspect="1" noChangeArrowheads="1"/>
          </p:cNvPicPr>
          <p:nvPr/>
        </p:nvPicPr>
        <p:blipFill>
          <a:blip r:embed="rId3" cstate="print"/>
          <a:srcRect/>
          <a:stretch>
            <a:fillRect/>
          </a:stretch>
        </p:blipFill>
        <p:spPr bwMode="auto">
          <a:xfrm>
            <a:off x="2656011" y="1358900"/>
            <a:ext cx="323850" cy="323850"/>
          </a:xfrm>
          <a:prstGeom prst="rect">
            <a:avLst/>
          </a:prstGeom>
          <a:noFill/>
        </p:spPr>
      </p:pic>
      <p:pic>
        <p:nvPicPr>
          <p:cNvPr id="554363" name="Picture 379" descr="DGFHFJ"/>
          <p:cNvPicPr>
            <a:picLocks noChangeAspect="1" noChangeArrowheads="1"/>
          </p:cNvPicPr>
          <p:nvPr/>
        </p:nvPicPr>
        <p:blipFill>
          <a:blip r:embed="rId4" cstate="print"/>
          <a:srcRect/>
          <a:stretch>
            <a:fillRect/>
          </a:stretch>
        </p:blipFill>
        <p:spPr bwMode="auto">
          <a:xfrm>
            <a:off x="3200524" y="1792288"/>
            <a:ext cx="323850" cy="323850"/>
          </a:xfrm>
          <a:prstGeom prst="rect">
            <a:avLst/>
          </a:prstGeom>
          <a:noFill/>
        </p:spPr>
      </p:pic>
      <p:pic>
        <p:nvPicPr>
          <p:cNvPr id="554364" name="Picture 380" descr="DGDFH"/>
          <p:cNvPicPr>
            <a:picLocks noChangeAspect="1" noChangeArrowheads="1"/>
          </p:cNvPicPr>
          <p:nvPr/>
        </p:nvPicPr>
        <p:blipFill>
          <a:blip r:embed="rId5" cstate="print"/>
          <a:srcRect/>
          <a:stretch>
            <a:fillRect/>
          </a:stretch>
        </p:blipFill>
        <p:spPr bwMode="auto">
          <a:xfrm>
            <a:off x="3281486" y="2239963"/>
            <a:ext cx="323850" cy="323850"/>
          </a:xfrm>
          <a:prstGeom prst="rect">
            <a:avLst/>
          </a:prstGeom>
          <a:noFill/>
        </p:spPr>
      </p:pic>
      <p:pic>
        <p:nvPicPr>
          <p:cNvPr id="554365" name="Picture 381" descr="JKK"/>
          <p:cNvPicPr>
            <a:picLocks noChangeAspect="1" noChangeArrowheads="1"/>
          </p:cNvPicPr>
          <p:nvPr/>
        </p:nvPicPr>
        <p:blipFill>
          <a:blip r:embed="rId6" cstate="print"/>
          <a:srcRect/>
          <a:stretch>
            <a:fillRect/>
          </a:stretch>
        </p:blipFill>
        <p:spPr bwMode="auto">
          <a:xfrm>
            <a:off x="3506911" y="2701925"/>
            <a:ext cx="323850" cy="323850"/>
          </a:xfrm>
          <a:prstGeom prst="rect">
            <a:avLst/>
          </a:prstGeom>
          <a:noFill/>
        </p:spPr>
      </p:pic>
      <p:pic>
        <p:nvPicPr>
          <p:cNvPr id="554366" name="Picture 382" descr="HGHFJ"/>
          <p:cNvPicPr>
            <a:picLocks noChangeAspect="1" noChangeArrowheads="1"/>
          </p:cNvPicPr>
          <p:nvPr/>
        </p:nvPicPr>
        <p:blipFill>
          <a:blip r:embed="rId7" cstate="print"/>
          <a:srcRect/>
          <a:stretch>
            <a:fillRect/>
          </a:stretch>
        </p:blipFill>
        <p:spPr bwMode="auto">
          <a:xfrm>
            <a:off x="4011736" y="3106738"/>
            <a:ext cx="323850" cy="323850"/>
          </a:xfrm>
          <a:prstGeom prst="rect">
            <a:avLst/>
          </a:prstGeom>
          <a:noFill/>
        </p:spPr>
      </p:pic>
      <p:pic>
        <p:nvPicPr>
          <p:cNvPr id="554367" name="Picture 383" descr="GHJK"/>
          <p:cNvPicPr>
            <a:picLocks noChangeAspect="1" noChangeArrowheads="1"/>
          </p:cNvPicPr>
          <p:nvPr/>
        </p:nvPicPr>
        <p:blipFill>
          <a:blip r:embed="rId8" cstate="print"/>
          <a:srcRect/>
          <a:stretch>
            <a:fillRect/>
          </a:stretch>
        </p:blipFill>
        <p:spPr bwMode="auto">
          <a:xfrm>
            <a:off x="3797424" y="3549650"/>
            <a:ext cx="323850" cy="323850"/>
          </a:xfrm>
          <a:prstGeom prst="rect">
            <a:avLst/>
          </a:prstGeom>
          <a:noFill/>
        </p:spPr>
      </p:pic>
      <p:pic>
        <p:nvPicPr>
          <p:cNvPr id="554368" name="Picture 384" descr="GHJHJ"/>
          <p:cNvPicPr>
            <a:picLocks noChangeAspect="1" noChangeArrowheads="1"/>
          </p:cNvPicPr>
          <p:nvPr/>
        </p:nvPicPr>
        <p:blipFill>
          <a:blip r:embed="rId9" cstate="print"/>
          <a:srcRect/>
          <a:stretch>
            <a:fillRect/>
          </a:stretch>
        </p:blipFill>
        <p:spPr bwMode="auto">
          <a:xfrm>
            <a:off x="2486149" y="3989388"/>
            <a:ext cx="323850" cy="323850"/>
          </a:xfrm>
          <a:prstGeom prst="rect">
            <a:avLst/>
          </a:prstGeom>
          <a:noFill/>
        </p:spPr>
      </p:pic>
      <p:pic>
        <p:nvPicPr>
          <p:cNvPr id="554369" name="Picture 385" descr="GGGGGGGGGGGGGGG"/>
          <p:cNvPicPr>
            <a:picLocks noChangeAspect="1" noChangeArrowheads="1"/>
          </p:cNvPicPr>
          <p:nvPr/>
        </p:nvPicPr>
        <p:blipFill>
          <a:blip r:embed="rId10" cstate="print"/>
          <a:srcRect/>
          <a:stretch>
            <a:fillRect/>
          </a:stretch>
        </p:blipFill>
        <p:spPr bwMode="auto">
          <a:xfrm>
            <a:off x="3764086" y="4430713"/>
            <a:ext cx="323850" cy="323850"/>
          </a:xfrm>
          <a:prstGeom prst="rect">
            <a:avLst/>
          </a:prstGeom>
          <a:noFill/>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3554" name="Rectangle 2"/>
          <p:cNvSpPr>
            <a:spLocks noGrp="1" noChangeArrowheads="1"/>
          </p:cNvSpPr>
          <p:nvPr>
            <p:ph type="title"/>
          </p:nvPr>
        </p:nvSpPr>
        <p:spPr/>
        <p:txBody>
          <a:bodyPr/>
          <a:lstStyle/>
          <a:p>
            <a:endParaRPr lang="es-CO" dirty="0"/>
          </a:p>
        </p:txBody>
      </p:sp>
      <p:sp>
        <p:nvSpPr>
          <p:cNvPr id="663555"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63556"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64169" name="Group 617"/>
          <p:cNvGraphicFramePr>
            <a:graphicFrameLocks noGrp="1"/>
          </p:cNvGraphicFramePr>
          <p:nvPr/>
        </p:nvGraphicFramePr>
        <p:xfrm>
          <a:off x="153988" y="1227138"/>
          <a:ext cx="8840787" cy="320418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CONOCEN LA UAESP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1931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LOS QUE CONOCEN LA UAESP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2195198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157400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36988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257977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106415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291898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53594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99016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163290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 2. De acuerdo a lo que usted conoce o ha escuchado, ¿qué servicios garantiza, supervisa y controla la Unidad Administrativa Especial de Servicios Públicos - UAESP?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2159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Aseo/ Recolección de basuras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Alumbrado público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Agua / acueducto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Luz / energía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Gas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Barrido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Limpieza de vías y áreas públicas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Reciclaje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Recolección de escombros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Teléfono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Alcantarillado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Aprovechamiento de residuos sólidos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Servicios funerarios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Todos los servicios públicos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664163" name="Rectangle 611"/>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B3DEBAB7-2094-4980-A0B4-CA345D2A6E6B}" type="slidenum">
              <a:rPr lang="es-ES" sz="900" i="1">
                <a:solidFill>
                  <a:schemeClr val="bg1"/>
                </a:solidFill>
              </a:rPr>
              <a:pPr algn="ctr"/>
              <a:t>11</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MX" dirty="0"/>
          </a:p>
        </p:txBody>
      </p:sp>
      <p:sp>
        <p:nvSpPr>
          <p:cNvPr id="3" name="2 Marcador de contenido"/>
          <p:cNvSpPr>
            <a:spLocks noGrp="1"/>
          </p:cNvSpPr>
          <p:nvPr>
            <p:ph idx="1"/>
          </p:nvPr>
        </p:nvSpPr>
        <p:spPr>
          <a:xfrm>
            <a:off x="787545" y="1641763"/>
            <a:ext cx="7613650" cy="2317173"/>
          </a:xfrm>
        </p:spPr>
        <p:txBody>
          <a:bodyPr/>
          <a:lstStyle/>
          <a:p>
            <a:pPr>
              <a:buNone/>
            </a:pPr>
            <a:r>
              <a:rPr lang="es-MX" sz="1600" dirty="0" smtClean="0"/>
              <a:t>	El nivel de desconocimiento que tienen los ciudadanos de la UAESP es del 75%, sin embargo, se observa  que hay un trabajo importante de difusión de la entidad desde el año 2010. </a:t>
            </a:r>
            <a:br>
              <a:rPr lang="es-MX" sz="1600" dirty="0" smtClean="0"/>
            </a:br>
            <a:r>
              <a:rPr lang="es-MX" sz="1600" dirty="0" smtClean="0"/>
              <a:t/>
            </a:r>
            <a:br>
              <a:rPr lang="es-MX" sz="1600" dirty="0" smtClean="0"/>
            </a:br>
            <a:r>
              <a:rPr lang="es-MX" sz="1600" dirty="0" smtClean="0"/>
              <a:t>Los ciudadanos que mencionaron tener conocimiento de la UAESP, evalúan su imagen en el 53% de los casos dentro del T2B y relacionan principalmente temas de aseo / recolección de basura y alumbrado público como los servicios que garantiza, supervisa y controla la unidad. </a:t>
            </a:r>
            <a:endParaRPr lang="es-MX" sz="1600" dirty="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2"/>
          <p:cNvSpPr>
            <a:spLocks noGrp="1" noChangeArrowheads="1"/>
          </p:cNvSpPr>
          <p:nvPr>
            <p:ph type="ctrTitle"/>
          </p:nvPr>
        </p:nvSpPr>
        <p:spPr/>
        <p:txBody>
          <a:bodyPr/>
          <a:lstStyle/>
          <a:p>
            <a:r>
              <a:rPr lang="es-ES" dirty="0" smtClean="0"/>
              <a:t>Percepciones generales del servicio de alumbrado público</a:t>
            </a:r>
            <a:endParaRPr lang="es-ES" dirty="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Hora"/>
          <p:cNvPicPr>
            <a:picLocks noChangeAspect="1" noChangeArrowheads="1"/>
          </p:cNvPicPr>
          <p:nvPr/>
        </p:nvPicPr>
        <p:blipFill>
          <a:blip r:embed="rId2" cstate="print"/>
          <a:srcRect r="15410"/>
          <a:stretch>
            <a:fillRect/>
          </a:stretch>
        </p:blipFill>
        <p:spPr bwMode="auto">
          <a:xfrm>
            <a:off x="2598738" y="1319213"/>
            <a:ext cx="4130675" cy="3497262"/>
          </a:xfrm>
          <a:prstGeom prst="rect">
            <a:avLst/>
          </a:prstGeom>
          <a:noFill/>
        </p:spPr>
      </p:pic>
      <p:sp>
        <p:nvSpPr>
          <p:cNvPr id="963587" name="Rectangle 3"/>
          <p:cNvSpPr>
            <a:spLocks noGrp="1" noChangeArrowheads="1"/>
          </p:cNvSpPr>
          <p:nvPr>
            <p:ph type="title"/>
          </p:nvPr>
        </p:nvSpPr>
        <p:spPr/>
        <p:txBody>
          <a:bodyPr/>
          <a:lstStyle/>
          <a:p>
            <a:endParaRPr lang="es-CO" dirty="0"/>
          </a:p>
        </p:txBody>
      </p:sp>
      <p:sp>
        <p:nvSpPr>
          <p:cNvPr id="963588"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AE092C6-4F49-4D8A-A033-281B428AC1A0}" type="slidenum">
              <a:rPr lang="es-ES" sz="900" i="1">
                <a:solidFill>
                  <a:schemeClr val="bg1"/>
                </a:solidFill>
              </a:rPr>
              <a:pPr algn="ctr"/>
              <a:t>14</a:t>
            </a:fld>
            <a:endParaRPr lang="es-ES" sz="900" i="1" dirty="0">
              <a:solidFill>
                <a:schemeClr val="bg1"/>
              </a:solidFill>
            </a:endParaRPr>
          </a:p>
        </p:txBody>
      </p:sp>
      <p:graphicFrame>
        <p:nvGraphicFramePr>
          <p:cNvPr id="963589" name="Group 5"/>
          <p:cNvGraphicFramePr>
            <a:graphicFrameLocks noGrp="1"/>
          </p:cNvGraphicFramePr>
          <p:nvPr/>
        </p:nvGraphicFramePr>
        <p:xfrm>
          <a:off x="2713038" y="708025"/>
          <a:ext cx="3721100" cy="371280"/>
        </p:xfrm>
        <a:graphic>
          <a:graphicData uri="http://schemas.openxmlformats.org/drawingml/2006/table">
            <a:tbl>
              <a:tblPr/>
              <a:tblGrid>
                <a:gridCol w="3721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4F852C"/>
                          </a:solidFill>
                          <a:effectLst/>
                          <a:latin typeface="Calibri" pitchFamily="34" charset="0"/>
                          <a:cs typeface="Arial" charset="0"/>
                        </a:rPr>
                        <a:t>F3.</a:t>
                      </a:r>
                      <a:r>
                        <a:rPr kumimoji="0" lang="es-CO" sz="1100" b="1" i="0" u="none" strike="noStrike" cap="none" normalizeH="0" baseline="0" dirty="0" smtClean="0">
                          <a:ln>
                            <a:noFill/>
                          </a:ln>
                          <a:solidFill>
                            <a:srgbClr val="333333"/>
                          </a:solidFill>
                          <a:effectLst/>
                          <a:latin typeface="Calibri" pitchFamily="34" charset="0"/>
                          <a:cs typeface="Arial" charset="0"/>
                        </a:rPr>
                        <a:t> ¿Cuál es la frecuencia, con que usted transita después de las seis de la tarde por las calles de la ciudad?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3595" name="Group 11"/>
          <p:cNvGraphicFramePr>
            <a:graphicFrameLocks noGrp="1"/>
          </p:cNvGraphicFramePr>
          <p:nvPr/>
        </p:nvGraphicFramePr>
        <p:xfrm>
          <a:off x="954088" y="1897063"/>
          <a:ext cx="1644650" cy="188400"/>
        </p:xfrm>
        <a:graphic>
          <a:graphicData uri="http://schemas.openxmlformats.org/drawingml/2006/table">
            <a:tbl>
              <a:tblPr/>
              <a:tblGrid>
                <a:gridCol w="1644650"/>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1000" b="1" i="0" u="none" strike="noStrike" cap="none" normalizeH="0" baseline="0" dirty="0" smtClean="0">
                          <a:ln>
                            <a:noFill/>
                          </a:ln>
                          <a:solidFill>
                            <a:srgbClr val="333333"/>
                          </a:solidFill>
                          <a:effectLst/>
                          <a:latin typeface="Calibri" pitchFamily="34" charset="0"/>
                          <a:cs typeface="Arial" charset="0"/>
                        </a:rPr>
                        <a:t>Todos o casi todos los días</a:t>
                      </a:r>
                      <a:endParaRPr kumimoji="0" lang="es-ES" sz="10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63601" name="Picture 17" descr="gfh"/>
          <p:cNvPicPr>
            <a:picLocks noChangeAspect="1" noChangeArrowheads="1"/>
          </p:cNvPicPr>
          <p:nvPr/>
        </p:nvPicPr>
        <p:blipFill>
          <a:blip r:embed="rId3" cstate="print"/>
          <a:srcRect/>
          <a:stretch>
            <a:fillRect/>
          </a:stretch>
        </p:blipFill>
        <p:spPr bwMode="auto">
          <a:xfrm>
            <a:off x="4857750" y="1347788"/>
            <a:ext cx="814388" cy="506412"/>
          </a:xfrm>
          <a:prstGeom prst="rect">
            <a:avLst/>
          </a:prstGeom>
          <a:noFill/>
        </p:spPr>
      </p:pic>
      <p:graphicFrame>
        <p:nvGraphicFramePr>
          <p:cNvPr id="963602" name="Group 18"/>
          <p:cNvGraphicFramePr>
            <a:graphicFrameLocks noGrp="1"/>
          </p:cNvGraphicFramePr>
          <p:nvPr/>
        </p:nvGraphicFramePr>
        <p:xfrm>
          <a:off x="1274763" y="2887663"/>
          <a:ext cx="1644650" cy="188400"/>
        </p:xfrm>
        <a:graphic>
          <a:graphicData uri="http://schemas.openxmlformats.org/drawingml/2006/table">
            <a:tbl>
              <a:tblPr/>
              <a:tblGrid>
                <a:gridCol w="1644650"/>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1000" b="1" i="0" u="none" strike="noStrike" cap="none" normalizeH="0" baseline="0" dirty="0" smtClean="0">
                          <a:ln>
                            <a:noFill/>
                          </a:ln>
                          <a:solidFill>
                            <a:srgbClr val="333333"/>
                          </a:solidFill>
                          <a:effectLst/>
                          <a:latin typeface="Calibri" pitchFamily="34" charset="0"/>
                          <a:cs typeface="Arial" charset="0"/>
                        </a:rPr>
                        <a:t>2 o 3 veces por semana </a:t>
                      </a: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3608" name="Group 24"/>
          <p:cNvGraphicFramePr>
            <a:graphicFrameLocks noGrp="1"/>
          </p:cNvGraphicFramePr>
          <p:nvPr/>
        </p:nvGraphicFramePr>
        <p:xfrm>
          <a:off x="6632575" y="2422525"/>
          <a:ext cx="1644650" cy="188400"/>
        </p:xfrm>
        <a:graphic>
          <a:graphicData uri="http://schemas.openxmlformats.org/drawingml/2006/table">
            <a:tbl>
              <a:tblPr/>
              <a:tblGrid>
                <a:gridCol w="1644650"/>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CO" sz="1000" b="1" i="0" u="none" strike="noStrike" cap="none" normalizeH="0" baseline="0" dirty="0" smtClean="0">
                          <a:ln>
                            <a:noFill/>
                          </a:ln>
                          <a:solidFill>
                            <a:srgbClr val="333333"/>
                          </a:solidFill>
                          <a:effectLst/>
                          <a:latin typeface="Calibri" pitchFamily="34" charset="0"/>
                          <a:cs typeface="Arial" charset="0"/>
                        </a:rPr>
                        <a:t>5 o 4 veces por semana </a:t>
                      </a: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3614" name="Group 30"/>
          <p:cNvGraphicFramePr>
            <a:graphicFrameLocks noGrp="1"/>
          </p:cNvGraphicFramePr>
          <p:nvPr/>
        </p:nvGraphicFramePr>
        <p:xfrm>
          <a:off x="6246813" y="3392488"/>
          <a:ext cx="1644650" cy="188400"/>
        </p:xfrm>
        <a:graphic>
          <a:graphicData uri="http://schemas.openxmlformats.org/drawingml/2006/table">
            <a:tbl>
              <a:tblPr/>
              <a:tblGrid>
                <a:gridCol w="1644650"/>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CO" sz="1000" b="1" i="0" u="none" strike="noStrike" cap="none" normalizeH="0" baseline="0" dirty="0" smtClean="0">
                          <a:ln>
                            <a:noFill/>
                          </a:ln>
                          <a:solidFill>
                            <a:srgbClr val="333333"/>
                          </a:solidFill>
                          <a:effectLst/>
                          <a:latin typeface="Calibri" pitchFamily="34" charset="0"/>
                          <a:cs typeface="Arial" charset="0"/>
                        </a:rPr>
                        <a:t>1 vez por semana </a:t>
                      </a: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3620" name="Group 36"/>
          <p:cNvGraphicFramePr>
            <a:graphicFrameLocks noGrp="1"/>
          </p:cNvGraphicFramePr>
          <p:nvPr/>
        </p:nvGraphicFramePr>
        <p:xfrm>
          <a:off x="2705100" y="1849438"/>
          <a:ext cx="617538" cy="324612"/>
        </p:xfrm>
        <a:graphic>
          <a:graphicData uri="http://schemas.openxmlformats.org/drawingml/2006/table">
            <a:tbl>
              <a:tblPr/>
              <a:tblGrid>
                <a:gridCol w="617538"/>
              </a:tblGrid>
              <a:tr h="261938">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700" b="1" i="0" u="none" strike="noStrike" cap="none" normalizeH="0" baseline="0" dirty="0" smtClean="0">
                          <a:ln>
                            <a:noFill/>
                          </a:ln>
                          <a:solidFill>
                            <a:schemeClr val="bg1"/>
                          </a:solidFill>
                          <a:effectLst/>
                          <a:latin typeface="Cambria" pitchFamily="18" charset="0"/>
                          <a:cs typeface="Arial" charset="0"/>
                        </a:rPr>
                        <a:t>54</a:t>
                      </a:r>
                      <a:r>
                        <a:rPr kumimoji="0" lang="es-ES" sz="1100" b="1" i="0" u="none" strike="noStrike" cap="none" normalizeH="0" baseline="0" dirty="0" smtClean="0">
                          <a:ln>
                            <a:noFill/>
                          </a:ln>
                          <a:solidFill>
                            <a:schemeClr val="bg1"/>
                          </a:solidFill>
                          <a:effectLst/>
                          <a:latin typeface="Cambria" pitchFamily="18" charset="0"/>
                          <a:cs typeface="Arial" charset="0"/>
                        </a:rPr>
                        <a:t>%</a:t>
                      </a:r>
                      <a:r>
                        <a:rPr kumimoji="0" lang="es-ES" sz="1400" b="1" i="0" u="none" strike="noStrike" cap="none" normalizeH="0" baseline="0" dirty="0" smtClean="0">
                          <a:ln>
                            <a:noFill/>
                          </a:ln>
                          <a:solidFill>
                            <a:schemeClr val="bg1"/>
                          </a:solidFill>
                          <a:effectLst/>
                          <a:latin typeface="Cambria" pitchFamily="18" charset="0"/>
                          <a:cs typeface="Arial" charset="0"/>
                        </a:rPr>
                        <a:t> </a:t>
                      </a:r>
                    </a:p>
                  </a:txBody>
                  <a:tcPr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3626" name="Group 42"/>
          <p:cNvGraphicFramePr>
            <a:graphicFrameLocks noGrp="1"/>
          </p:cNvGraphicFramePr>
          <p:nvPr/>
        </p:nvGraphicFramePr>
        <p:xfrm>
          <a:off x="3049588" y="2808288"/>
          <a:ext cx="617537" cy="324612"/>
        </p:xfrm>
        <a:graphic>
          <a:graphicData uri="http://schemas.openxmlformats.org/drawingml/2006/table">
            <a:tbl>
              <a:tblPr/>
              <a:tblGrid>
                <a:gridCol w="617537"/>
              </a:tblGrid>
              <a:tr h="261938">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700" b="1" i="0" u="none" strike="noStrike" cap="none" normalizeH="0" baseline="0" dirty="0" smtClean="0">
                          <a:ln>
                            <a:noFill/>
                          </a:ln>
                          <a:solidFill>
                            <a:schemeClr val="bg1"/>
                          </a:solidFill>
                          <a:effectLst/>
                          <a:latin typeface="Cambria" pitchFamily="18" charset="0"/>
                          <a:cs typeface="Arial" charset="0"/>
                        </a:rPr>
                        <a:t>20</a:t>
                      </a:r>
                      <a:r>
                        <a:rPr kumimoji="0" lang="es-ES" sz="1100" b="1" i="0" u="none" strike="noStrike" cap="none" normalizeH="0" baseline="0" dirty="0" smtClean="0">
                          <a:ln>
                            <a:noFill/>
                          </a:ln>
                          <a:solidFill>
                            <a:schemeClr val="bg1"/>
                          </a:solidFill>
                          <a:effectLst/>
                          <a:latin typeface="Cambria" pitchFamily="18" charset="0"/>
                          <a:cs typeface="Arial" charset="0"/>
                        </a:rPr>
                        <a:t>%</a:t>
                      </a:r>
                      <a:r>
                        <a:rPr kumimoji="0" lang="es-ES" sz="1400" b="1" i="0" u="none" strike="noStrike" cap="none" normalizeH="0" baseline="0" dirty="0" smtClean="0">
                          <a:ln>
                            <a:noFill/>
                          </a:ln>
                          <a:solidFill>
                            <a:schemeClr val="bg1"/>
                          </a:solidFill>
                          <a:effectLst/>
                          <a:latin typeface="Cambria" pitchFamily="18" charset="0"/>
                          <a:cs typeface="Arial" charset="0"/>
                        </a:rPr>
                        <a:t> </a:t>
                      </a:r>
                    </a:p>
                  </a:txBody>
                  <a:tcPr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3632" name="Group 48"/>
          <p:cNvGraphicFramePr>
            <a:graphicFrameLocks noGrp="1"/>
          </p:cNvGraphicFramePr>
          <p:nvPr/>
        </p:nvGraphicFramePr>
        <p:xfrm>
          <a:off x="5503863" y="3290888"/>
          <a:ext cx="617537" cy="324612"/>
        </p:xfrm>
        <a:graphic>
          <a:graphicData uri="http://schemas.openxmlformats.org/drawingml/2006/table">
            <a:tbl>
              <a:tblPr/>
              <a:tblGrid>
                <a:gridCol w="617537"/>
              </a:tblGrid>
              <a:tr h="261938">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700" b="1" i="0" u="none" strike="noStrike" cap="none" normalizeH="0" baseline="0" dirty="0" smtClean="0">
                          <a:ln>
                            <a:noFill/>
                          </a:ln>
                          <a:solidFill>
                            <a:schemeClr val="bg1"/>
                          </a:solidFill>
                          <a:effectLst/>
                          <a:latin typeface="Cambria" pitchFamily="18" charset="0"/>
                          <a:cs typeface="Arial" charset="0"/>
                        </a:rPr>
                        <a:t>13</a:t>
                      </a:r>
                      <a:r>
                        <a:rPr kumimoji="0" lang="es-ES" sz="1100" b="1" i="0" u="none" strike="noStrike" cap="none" normalizeH="0" baseline="0" dirty="0" smtClean="0">
                          <a:ln>
                            <a:noFill/>
                          </a:ln>
                          <a:solidFill>
                            <a:schemeClr val="bg1"/>
                          </a:solidFill>
                          <a:effectLst/>
                          <a:latin typeface="Cambria" pitchFamily="18" charset="0"/>
                          <a:cs typeface="Arial" charset="0"/>
                        </a:rPr>
                        <a:t>%</a:t>
                      </a:r>
                      <a:r>
                        <a:rPr kumimoji="0" lang="es-ES" sz="1400" b="1" i="0" u="none" strike="noStrike" cap="none" normalizeH="0" baseline="0" dirty="0" smtClean="0">
                          <a:ln>
                            <a:noFill/>
                          </a:ln>
                          <a:solidFill>
                            <a:schemeClr val="bg1"/>
                          </a:solidFill>
                          <a:effectLst/>
                          <a:latin typeface="Cambria" pitchFamily="18" charset="0"/>
                          <a:cs typeface="Arial" charset="0"/>
                        </a:rPr>
                        <a:t> </a:t>
                      </a:r>
                    </a:p>
                  </a:txBody>
                  <a:tcPr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3638" name="Group 54"/>
          <p:cNvGraphicFramePr>
            <a:graphicFrameLocks noGrp="1"/>
          </p:cNvGraphicFramePr>
          <p:nvPr/>
        </p:nvGraphicFramePr>
        <p:xfrm>
          <a:off x="5865813" y="2352675"/>
          <a:ext cx="617537" cy="324612"/>
        </p:xfrm>
        <a:graphic>
          <a:graphicData uri="http://schemas.openxmlformats.org/drawingml/2006/table">
            <a:tbl>
              <a:tblPr/>
              <a:tblGrid>
                <a:gridCol w="617537"/>
              </a:tblGrid>
              <a:tr h="261938">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700" b="1" i="0" u="none" strike="noStrike" cap="none" normalizeH="0" baseline="0" dirty="0" smtClean="0">
                          <a:ln>
                            <a:noFill/>
                          </a:ln>
                          <a:solidFill>
                            <a:schemeClr val="bg1"/>
                          </a:solidFill>
                          <a:effectLst/>
                          <a:latin typeface="Cambria" pitchFamily="18" charset="0"/>
                          <a:cs typeface="Arial" charset="0"/>
                        </a:rPr>
                        <a:t>13</a:t>
                      </a:r>
                      <a:r>
                        <a:rPr kumimoji="0" lang="es-ES" sz="1100" b="1" i="0" u="none" strike="noStrike" cap="none" normalizeH="0" baseline="0" dirty="0" smtClean="0">
                          <a:ln>
                            <a:noFill/>
                          </a:ln>
                          <a:solidFill>
                            <a:schemeClr val="bg1"/>
                          </a:solidFill>
                          <a:effectLst/>
                          <a:latin typeface="Cambria" pitchFamily="18" charset="0"/>
                          <a:cs typeface="Arial" charset="0"/>
                        </a:rPr>
                        <a:t>%</a:t>
                      </a:r>
                      <a:r>
                        <a:rPr kumimoji="0" lang="es-ES" sz="1400" b="1" i="0" u="none" strike="noStrike" cap="none" normalizeH="0" baseline="0" dirty="0" smtClean="0">
                          <a:ln>
                            <a:noFill/>
                          </a:ln>
                          <a:solidFill>
                            <a:schemeClr val="bg1"/>
                          </a:solidFill>
                          <a:effectLst/>
                          <a:latin typeface="Cambria" pitchFamily="18" charset="0"/>
                          <a:cs typeface="Arial" charset="0"/>
                        </a:rPr>
                        <a:t> </a:t>
                      </a:r>
                    </a:p>
                  </a:txBody>
                  <a:tcPr anchor="b" horzOverflow="overflow">
                    <a:lnL cap="flat">
                      <a:noFill/>
                    </a:lnL>
                    <a:lnR cap="flat">
                      <a:noFill/>
                    </a:lnR>
                    <a:lnT cap="flat">
                      <a:noFill/>
                    </a:lnT>
                    <a:lnB cap="flat">
                      <a:noFill/>
                    </a:lnB>
                    <a:lnTlToBr>
                      <a:noFill/>
                    </a:lnTlToBr>
                    <a:lnBlToTr>
                      <a:noFill/>
                    </a:lnBlToTr>
                    <a:noFill/>
                  </a:tcPr>
                </a:tc>
              </a:tr>
            </a:tbl>
          </a:graphicData>
        </a:graphic>
      </p:graphicFrame>
      <p:sp>
        <p:nvSpPr>
          <p:cNvPr id="963644" name="Rectangle 60"/>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63645" name="Group 61"/>
          <p:cNvGraphicFramePr>
            <a:graphicFrameLocks noGrp="1"/>
          </p:cNvGraphicFramePr>
          <p:nvPr/>
        </p:nvGraphicFramePr>
        <p:xfrm>
          <a:off x="5238750" y="4573588"/>
          <a:ext cx="1095375" cy="315840"/>
        </p:xfrm>
        <a:graphic>
          <a:graphicData uri="http://schemas.openxmlformats.org/drawingml/2006/table">
            <a:tbl>
              <a:tblPr/>
              <a:tblGrid>
                <a:gridCol w="495300"/>
                <a:gridCol w="252413"/>
                <a:gridCol w="347662"/>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1879</a:t>
                      </a:r>
                      <a:endParaRPr kumimoji="0" lang="es-ES" sz="9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96322" name="Rectangle 2"/>
          <p:cNvSpPr>
            <a:spLocks noGrp="1" noChangeArrowheads="1"/>
          </p:cNvSpPr>
          <p:nvPr>
            <p:ph type="title"/>
          </p:nvPr>
        </p:nvSpPr>
        <p:spPr/>
        <p:txBody>
          <a:bodyPr/>
          <a:lstStyle/>
          <a:p>
            <a:endParaRPr lang="es-CO" dirty="0"/>
          </a:p>
        </p:txBody>
      </p:sp>
      <p:sp>
        <p:nvSpPr>
          <p:cNvPr id="696323"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8794BBA-96A5-47DA-B041-506B6FD613F6}" type="slidenum">
              <a:rPr lang="es-ES" sz="900" i="1">
                <a:solidFill>
                  <a:schemeClr val="bg1"/>
                </a:solidFill>
              </a:rPr>
              <a:pPr algn="ctr"/>
              <a:t>15</a:t>
            </a:fld>
            <a:endParaRPr lang="es-ES" sz="900" i="1" dirty="0">
              <a:solidFill>
                <a:schemeClr val="bg1"/>
              </a:solidFill>
            </a:endParaRPr>
          </a:p>
        </p:txBody>
      </p:sp>
      <p:sp>
        <p:nvSpPr>
          <p:cNvPr id="696324"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696420" name="Group 100"/>
          <p:cNvGraphicFramePr>
            <a:graphicFrameLocks noGrp="1"/>
          </p:cNvGraphicFramePr>
          <p:nvPr/>
        </p:nvGraphicFramePr>
        <p:xfrm>
          <a:off x="2713038" y="708025"/>
          <a:ext cx="3721100" cy="371280"/>
        </p:xfrm>
        <a:graphic>
          <a:graphicData uri="http://schemas.openxmlformats.org/drawingml/2006/table">
            <a:tbl>
              <a:tblPr/>
              <a:tblGrid>
                <a:gridCol w="3721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5B8"/>
                          </a:solidFill>
                          <a:effectLst/>
                          <a:latin typeface="Calibri" pitchFamily="34" charset="0"/>
                          <a:cs typeface="Arial" charset="0"/>
                        </a:rPr>
                        <a:t>F3.</a:t>
                      </a:r>
                      <a:r>
                        <a:rPr kumimoji="0" lang="es-CO" sz="1100" b="1" i="0" u="none" strike="noStrike" cap="none" normalizeH="0" baseline="0" dirty="0" smtClean="0">
                          <a:ln>
                            <a:noFill/>
                          </a:ln>
                          <a:solidFill>
                            <a:srgbClr val="333333"/>
                          </a:solidFill>
                          <a:effectLst/>
                          <a:latin typeface="Calibri" pitchFamily="34" charset="0"/>
                          <a:cs typeface="Arial" charset="0"/>
                        </a:rPr>
                        <a:t> ¿Cuál es la frecuencia, con que usted transita después de las seis de la tarde por las calles de la ciudad?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6426" name="Group 106"/>
          <p:cNvGraphicFramePr>
            <a:graphicFrameLocks noGrp="1"/>
          </p:cNvGraphicFramePr>
          <p:nvPr/>
        </p:nvGraphicFramePr>
        <p:xfrm>
          <a:off x="646113" y="1162050"/>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5B8"/>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5B8"/>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5B8"/>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5B8"/>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5B8"/>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5B8"/>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5B8"/>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5B8"/>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5B8"/>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5B8"/>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5B8"/>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5B8"/>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5B8"/>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5B8"/>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5B8"/>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5B8"/>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5B8"/>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5B8"/>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5B8"/>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696432" name="Group 112"/>
          <p:cNvGraphicFramePr>
            <a:graphicFrameLocks noGrp="1"/>
          </p:cNvGraphicFramePr>
          <p:nvPr/>
        </p:nvGraphicFramePr>
        <p:xfrm>
          <a:off x="153988" y="1552575"/>
          <a:ext cx="8840787" cy="16072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5B8"/>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222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5AD0FF"/>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Todos o casi todos los días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 o 4 veces por semana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73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 o 3 veces por semana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 vez por semana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Nunca o casi nunca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 name="Picture 502" descr="gfsdfgdfh"/>
          <p:cNvPicPr>
            <a:picLocks noChangeAspect="1" noChangeArrowheads="1"/>
          </p:cNvPicPr>
          <p:nvPr/>
        </p:nvPicPr>
        <p:blipFill>
          <a:blip r:embed="rId3" cstate="print"/>
          <a:srcRect/>
          <a:stretch>
            <a:fillRect/>
          </a:stretch>
        </p:blipFill>
        <p:spPr bwMode="auto">
          <a:xfrm>
            <a:off x="1441450" y="687388"/>
            <a:ext cx="6919913" cy="4270375"/>
          </a:xfrm>
          <a:prstGeom prst="rect">
            <a:avLst/>
          </a:prstGeom>
          <a:noFill/>
        </p:spPr>
      </p:pic>
      <p:sp>
        <p:nvSpPr>
          <p:cNvPr id="887811" name="Rectangle 3"/>
          <p:cNvSpPr>
            <a:spLocks noGrp="1" noChangeArrowheads="1"/>
          </p:cNvSpPr>
          <p:nvPr>
            <p:ph type="title"/>
          </p:nvPr>
        </p:nvSpPr>
        <p:spPr/>
        <p:txBody>
          <a:bodyPr/>
          <a:lstStyle/>
          <a:p>
            <a:endParaRPr lang="es-MX" dirty="0"/>
          </a:p>
        </p:txBody>
      </p:sp>
      <p:sp>
        <p:nvSpPr>
          <p:cNvPr id="887812"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5084FFE3-50F7-49D2-B214-F0C3135E69B1}" type="slidenum">
              <a:rPr lang="es-ES" sz="900" i="1">
                <a:solidFill>
                  <a:schemeClr val="bg1"/>
                </a:solidFill>
              </a:rPr>
              <a:pPr algn="ctr"/>
              <a:t>16</a:t>
            </a:fld>
            <a:endParaRPr lang="es-ES" sz="900" i="1" dirty="0">
              <a:solidFill>
                <a:schemeClr val="bg1"/>
              </a:solidFill>
            </a:endParaRPr>
          </a:p>
        </p:txBody>
      </p:sp>
      <p:graphicFrame>
        <p:nvGraphicFramePr>
          <p:cNvPr id="887813" name="Group 5"/>
          <p:cNvGraphicFramePr>
            <a:graphicFrameLocks noGrp="1"/>
          </p:cNvGraphicFramePr>
          <p:nvPr/>
        </p:nvGraphicFramePr>
        <p:xfrm>
          <a:off x="2528888" y="1795463"/>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87819" name="Group 11"/>
          <p:cNvGrpSpPr>
            <a:grpSpLocks/>
          </p:cNvGrpSpPr>
          <p:nvPr/>
        </p:nvGrpSpPr>
        <p:grpSpPr bwMode="auto">
          <a:xfrm>
            <a:off x="2613025" y="2006600"/>
            <a:ext cx="385763" cy="385763"/>
            <a:chOff x="1370" y="1409"/>
            <a:chExt cx="243" cy="243"/>
          </a:xfrm>
        </p:grpSpPr>
        <p:pic>
          <p:nvPicPr>
            <p:cNvPr id="887820" name="Picture 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21"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B050"/>
                  </a:solidFill>
                  <a:latin typeface="Calibri" pitchFamily="34" charset="0"/>
                </a:rPr>
                <a:t>50</a:t>
              </a:r>
              <a:r>
                <a:rPr lang="es-ES" sz="800" dirty="0">
                  <a:solidFill>
                    <a:srgbClr val="00B050"/>
                  </a:solidFill>
                  <a:latin typeface="Calibri" pitchFamily="34" charset="0"/>
                </a:rPr>
                <a:t>%</a:t>
              </a:r>
            </a:p>
          </p:txBody>
        </p:sp>
        <p:sp>
          <p:nvSpPr>
            <p:cNvPr id="887822"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87823"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87824"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87825"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887826" name="Group 18"/>
          <p:cNvGrpSpPr>
            <a:grpSpLocks/>
          </p:cNvGrpSpPr>
          <p:nvPr/>
        </p:nvGrpSpPr>
        <p:grpSpPr bwMode="auto">
          <a:xfrm>
            <a:off x="3176588" y="2622550"/>
            <a:ext cx="385762" cy="385763"/>
            <a:chOff x="1370" y="1409"/>
            <a:chExt cx="243" cy="243"/>
          </a:xfrm>
        </p:grpSpPr>
        <p:pic>
          <p:nvPicPr>
            <p:cNvPr id="887827" name="Picture 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28"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40</a:t>
              </a:r>
              <a:r>
                <a:rPr lang="es-ES" sz="800" dirty="0">
                  <a:solidFill>
                    <a:srgbClr val="0075B8"/>
                  </a:solidFill>
                  <a:latin typeface="Calibri" pitchFamily="34" charset="0"/>
                </a:rPr>
                <a:t>%</a:t>
              </a:r>
            </a:p>
          </p:txBody>
        </p:sp>
        <p:sp>
          <p:nvSpPr>
            <p:cNvPr id="887829"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7830"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7831"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7832"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87833" name="Group 25"/>
          <p:cNvGrpSpPr>
            <a:grpSpLocks/>
          </p:cNvGrpSpPr>
          <p:nvPr/>
        </p:nvGrpSpPr>
        <p:grpSpPr bwMode="auto">
          <a:xfrm>
            <a:off x="3657600" y="3200400"/>
            <a:ext cx="385763" cy="385763"/>
            <a:chOff x="1370" y="1409"/>
            <a:chExt cx="243" cy="243"/>
          </a:xfrm>
        </p:grpSpPr>
        <p:pic>
          <p:nvPicPr>
            <p:cNvPr id="887834" name="Picture 2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35"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887836"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7837"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7838"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7839"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87840" name="Group 32"/>
          <p:cNvGrpSpPr>
            <a:grpSpLocks/>
          </p:cNvGrpSpPr>
          <p:nvPr/>
        </p:nvGrpSpPr>
        <p:grpSpPr bwMode="auto">
          <a:xfrm>
            <a:off x="4706938" y="3440113"/>
            <a:ext cx="385762" cy="385762"/>
            <a:chOff x="1370" y="1409"/>
            <a:chExt cx="243" cy="243"/>
          </a:xfrm>
        </p:grpSpPr>
        <p:pic>
          <p:nvPicPr>
            <p:cNvPr id="887841" name="Picture 3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42"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35</a:t>
              </a:r>
              <a:r>
                <a:rPr lang="es-ES" sz="800" dirty="0">
                  <a:solidFill>
                    <a:srgbClr val="FFC000"/>
                  </a:solidFill>
                  <a:latin typeface="Calibri" pitchFamily="34" charset="0"/>
                </a:rPr>
                <a:t>%</a:t>
              </a:r>
            </a:p>
          </p:txBody>
        </p:sp>
        <p:sp>
          <p:nvSpPr>
            <p:cNvPr id="887843"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87844"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87845"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87846"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887847" name="Group 39"/>
          <p:cNvGrpSpPr>
            <a:grpSpLocks/>
          </p:cNvGrpSpPr>
          <p:nvPr/>
        </p:nvGrpSpPr>
        <p:grpSpPr bwMode="auto">
          <a:xfrm>
            <a:off x="4845050" y="4378325"/>
            <a:ext cx="385763" cy="385763"/>
            <a:chOff x="1370" y="1409"/>
            <a:chExt cx="243" cy="243"/>
          </a:xfrm>
        </p:grpSpPr>
        <p:pic>
          <p:nvPicPr>
            <p:cNvPr id="887848" name="Picture 4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49"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887850"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7851"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7852"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7853"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87854" name="Group 46"/>
          <p:cNvGrpSpPr>
            <a:grpSpLocks/>
          </p:cNvGrpSpPr>
          <p:nvPr/>
        </p:nvGrpSpPr>
        <p:grpSpPr bwMode="auto">
          <a:xfrm>
            <a:off x="5830888" y="3576638"/>
            <a:ext cx="385762" cy="385762"/>
            <a:chOff x="1370" y="1409"/>
            <a:chExt cx="243" cy="243"/>
          </a:xfrm>
        </p:grpSpPr>
        <p:pic>
          <p:nvPicPr>
            <p:cNvPr id="887855" name="Picture 4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56"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887857"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7858"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7859"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7860"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87861" name="Group 53"/>
          <p:cNvGrpSpPr>
            <a:grpSpLocks/>
          </p:cNvGrpSpPr>
          <p:nvPr/>
        </p:nvGrpSpPr>
        <p:grpSpPr bwMode="auto">
          <a:xfrm>
            <a:off x="7194550" y="2430463"/>
            <a:ext cx="385763" cy="385762"/>
            <a:chOff x="1370" y="1409"/>
            <a:chExt cx="243" cy="243"/>
          </a:xfrm>
        </p:grpSpPr>
        <p:pic>
          <p:nvPicPr>
            <p:cNvPr id="887862" name="Picture 5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63"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36</a:t>
              </a:r>
              <a:r>
                <a:rPr lang="es-ES" sz="800" dirty="0">
                  <a:solidFill>
                    <a:srgbClr val="FFC000"/>
                  </a:solidFill>
                  <a:latin typeface="Calibri" pitchFamily="34" charset="0"/>
                </a:rPr>
                <a:t>%</a:t>
              </a:r>
            </a:p>
          </p:txBody>
        </p:sp>
        <p:sp>
          <p:nvSpPr>
            <p:cNvPr id="887864"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87865"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87866"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87867"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887868" name="Group 60"/>
          <p:cNvGrpSpPr>
            <a:grpSpLocks/>
          </p:cNvGrpSpPr>
          <p:nvPr/>
        </p:nvGrpSpPr>
        <p:grpSpPr bwMode="auto">
          <a:xfrm>
            <a:off x="5911850" y="2598738"/>
            <a:ext cx="385763" cy="385762"/>
            <a:chOff x="1370" y="1409"/>
            <a:chExt cx="243" cy="243"/>
          </a:xfrm>
        </p:grpSpPr>
        <p:pic>
          <p:nvPicPr>
            <p:cNvPr id="887869" name="Picture 6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70"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887871"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7872"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7873"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7874"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87875" name="Group 67"/>
          <p:cNvGrpSpPr>
            <a:grpSpLocks/>
          </p:cNvGrpSpPr>
          <p:nvPr/>
        </p:nvGrpSpPr>
        <p:grpSpPr bwMode="auto">
          <a:xfrm>
            <a:off x="5646738" y="3103563"/>
            <a:ext cx="385762" cy="385762"/>
            <a:chOff x="1370" y="1409"/>
            <a:chExt cx="243" cy="243"/>
          </a:xfrm>
        </p:grpSpPr>
        <p:pic>
          <p:nvPicPr>
            <p:cNvPr id="887876" name="Picture 6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77"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40</a:t>
              </a:r>
              <a:r>
                <a:rPr lang="es-ES" sz="800" dirty="0">
                  <a:solidFill>
                    <a:srgbClr val="0075B8"/>
                  </a:solidFill>
                  <a:latin typeface="Calibri" pitchFamily="34" charset="0"/>
                </a:rPr>
                <a:t>%</a:t>
              </a:r>
            </a:p>
          </p:txBody>
        </p:sp>
        <p:sp>
          <p:nvSpPr>
            <p:cNvPr id="887878"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7879"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7880"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7881"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87882" name="Group 74"/>
          <p:cNvGrpSpPr>
            <a:grpSpLocks/>
          </p:cNvGrpSpPr>
          <p:nvPr/>
        </p:nvGrpSpPr>
        <p:grpSpPr bwMode="auto">
          <a:xfrm>
            <a:off x="4916488" y="2414588"/>
            <a:ext cx="385762" cy="385762"/>
            <a:chOff x="1370" y="1409"/>
            <a:chExt cx="243" cy="243"/>
          </a:xfrm>
        </p:grpSpPr>
        <p:pic>
          <p:nvPicPr>
            <p:cNvPr id="887883" name="Picture 7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84"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887885"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7886"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7887"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7888"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87889" name="Group 81"/>
          <p:cNvGrpSpPr>
            <a:grpSpLocks/>
          </p:cNvGrpSpPr>
          <p:nvPr/>
        </p:nvGrpSpPr>
        <p:grpSpPr bwMode="auto">
          <a:xfrm>
            <a:off x="2614613" y="1057275"/>
            <a:ext cx="385762" cy="385763"/>
            <a:chOff x="1370" y="1409"/>
            <a:chExt cx="243" cy="243"/>
          </a:xfrm>
        </p:grpSpPr>
        <p:pic>
          <p:nvPicPr>
            <p:cNvPr id="887890" name="Picture 8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91"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39</a:t>
              </a:r>
              <a:r>
                <a:rPr lang="es-ES" sz="800" dirty="0">
                  <a:solidFill>
                    <a:srgbClr val="0075B8"/>
                  </a:solidFill>
                  <a:latin typeface="Calibri" pitchFamily="34" charset="0"/>
                </a:rPr>
                <a:t>%</a:t>
              </a:r>
            </a:p>
          </p:txBody>
        </p:sp>
        <p:sp>
          <p:nvSpPr>
            <p:cNvPr id="887892"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7893"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7894"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7895"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87896" name="Group 88"/>
          <p:cNvGrpSpPr>
            <a:grpSpLocks/>
          </p:cNvGrpSpPr>
          <p:nvPr/>
        </p:nvGrpSpPr>
        <p:grpSpPr bwMode="auto">
          <a:xfrm>
            <a:off x="4248150" y="1401763"/>
            <a:ext cx="385763" cy="385762"/>
            <a:chOff x="1370" y="1409"/>
            <a:chExt cx="243" cy="243"/>
          </a:xfrm>
        </p:grpSpPr>
        <p:pic>
          <p:nvPicPr>
            <p:cNvPr id="887897" name="Picture 8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898"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B050"/>
                  </a:solidFill>
                  <a:latin typeface="Calibri" pitchFamily="34" charset="0"/>
                </a:rPr>
                <a:t>50</a:t>
              </a:r>
              <a:r>
                <a:rPr lang="es-ES" sz="800" dirty="0">
                  <a:solidFill>
                    <a:srgbClr val="00B050"/>
                  </a:solidFill>
                  <a:latin typeface="Calibri" pitchFamily="34" charset="0"/>
                </a:rPr>
                <a:t>%</a:t>
              </a:r>
            </a:p>
          </p:txBody>
        </p:sp>
        <p:sp>
          <p:nvSpPr>
            <p:cNvPr id="887899"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87900"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87901"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87902"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887903" name="Group 95"/>
          <p:cNvGrpSpPr>
            <a:grpSpLocks/>
          </p:cNvGrpSpPr>
          <p:nvPr/>
        </p:nvGrpSpPr>
        <p:grpSpPr bwMode="auto">
          <a:xfrm>
            <a:off x="4043363" y="1898650"/>
            <a:ext cx="385762" cy="385763"/>
            <a:chOff x="1370" y="1409"/>
            <a:chExt cx="243" cy="243"/>
          </a:xfrm>
        </p:grpSpPr>
        <p:pic>
          <p:nvPicPr>
            <p:cNvPr id="887904" name="Picture 9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905"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887906"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7907"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7908"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7909"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87910" name="Group 102"/>
          <p:cNvGrpSpPr>
            <a:grpSpLocks/>
          </p:cNvGrpSpPr>
          <p:nvPr/>
        </p:nvGrpSpPr>
        <p:grpSpPr bwMode="auto">
          <a:xfrm>
            <a:off x="4435475" y="2195513"/>
            <a:ext cx="385763" cy="385762"/>
            <a:chOff x="1370" y="1409"/>
            <a:chExt cx="243" cy="243"/>
          </a:xfrm>
        </p:grpSpPr>
        <p:pic>
          <p:nvPicPr>
            <p:cNvPr id="887911" name="Picture 10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912"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887913"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7914"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7915"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7916"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87917" name="Group 109"/>
          <p:cNvGrpSpPr>
            <a:grpSpLocks/>
          </p:cNvGrpSpPr>
          <p:nvPr/>
        </p:nvGrpSpPr>
        <p:grpSpPr bwMode="auto">
          <a:xfrm>
            <a:off x="5059363" y="1562100"/>
            <a:ext cx="385762" cy="385763"/>
            <a:chOff x="1370" y="1409"/>
            <a:chExt cx="243" cy="243"/>
          </a:xfrm>
        </p:grpSpPr>
        <p:pic>
          <p:nvPicPr>
            <p:cNvPr id="887918" name="Picture 11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7919"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B050"/>
                  </a:solidFill>
                  <a:latin typeface="Calibri" pitchFamily="34" charset="0"/>
                </a:rPr>
                <a:t>55</a:t>
              </a:r>
              <a:r>
                <a:rPr lang="es-ES" sz="800" dirty="0">
                  <a:solidFill>
                    <a:srgbClr val="00B050"/>
                  </a:solidFill>
                  <a:latin typeface="Calibri" pitchFamily="34" charset="0"/>
                </a:rPr>
                <a:t>%</a:t>
              </a:r>
            </a:p>
          </p:txBody>
        </p:sp>
        <p:sp>
          <p:nvSpPr>
            <p:cNvPr id="887920"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87921"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87922"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87923"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aphicFrame>
        <p:nvGraphicFramePr>
          <p:cNvPr id="887924" name="Group 116"/>
          <p:cNvGraphicFramePr>
            <a:graphicFrameLocks noGrp="1"/>
          </p:cNvGraphicFramePr>
          <p:nvPr/>
        </p:nvGraphicFramePr>
        <p:xfrm>
          <a:off x="3019425" y="115252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30" name="Group 122"/>
          <p:cNvGraphicFramePr>
            <a:graphicFrameLocks noGrp="1"/>
          </p:cNvGraphicFramePr>
          <p:nvPr/>
        </p:nvGraphicFramePr>
        <p:xfrm>
          <a:off x="4262438" y="1174750"/>
          <a:ext cx="668337" cy="188400"/>
        </p:xfrm>
        <a:graphic>
          <a:graphicData uri="http://schemas.openxmlformats.org/drawingml/2006/table">
            <a:tbl>
              <a:tblPr/>
              <a:tblGrid>
                <a:gridCol w="668337"/>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36" name="Group 128"/>
          <p:cNvGraphicFramePr>
            <a:graphicFrameLocks noGrp="1"/>
          </p:cNvGraphicFramePr>
          <p:nvPr/>
        </p:nvGraphicFramePr>
        <p:xfrm>
          <a:off x="4967288" y="1393825"/>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42" name="Group 134"/>
          <p:cNvGraphicFramePr>
            <a:graphicFrameLocks noGrp="1"/>
          </p:cNvGraphicFramePr>
          <p:nvPr/>
        </p:nvGraphicFramePr>
        <p:xfrm>
          <a:off x="7577138" y="2557463"/>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48" name="Group 140"/>
          <p:cNvGraphicFramePr>
            <a:graphicFrameLocks noGrp="1"/>
          </p:cNvGraphicFramePr>
          <p:nvPr/>
        </p:nvGraphicFramePr>
        <p:xfrm>
          <a:off x="6132513" y="3335338"/>
          <a:ext cx="506412" cy="304224"/>
        </p:xfrm>
        <a:graphic>
          <a:graphicData uri="http://schemas.openxmlformats.org/drawingml/2006/table">
            <a:tbl>
              <a:tblPr/>
              <a:tblGrid>
                <a:gridCol w="50641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54" name="Group 146"/>
          <p:cNvGraphicFramePr>
            <a:graphicFrameLocks noGrp="1"/>
          </p:cNvGraphicFramePr>
          <p:nvPr/>
        </p:nvGraphicFramePr>
        <p:xfrm>
          <a:off x="4829175" y="4208463"/>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60" name="Group 152"/>
          <p:cNvGraphicFramePr>
            <a:graphicFrameLocks noGrp="1"/>
          </p:cNvGraphicFramePr>
          <p:nvPr/>
        </p:nvGraphicFramePr>
        <p:xfrm>
          <a:off x="4565650" y="322103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66" name="Group 158"/>
          <p:cNvGraphicFramePr>
            <a:graphicFrameLocks noGrp="1"/>
          </p:cNvGraphicFramePr>
          <p:nvPr/>
        </p:nvGraphicFramePr>
        <p:xfrm>
          <a:off x="3621088" y="2997200"/>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72" name="Group 164"/>
          <p:cNvGraphicFramePr>
            <a:graphicFrameLocks noGrp="1"/>
          </p:cNvGraphicFramePr>
          <p:nvPr/>
        </p:nvGraphicFramePr>
        <p:xfrm>
          <a:off x="3435350" y="245903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78" name="Group 170"/>
          <p:cNvGraphicFramePr>
            <a:graphicFrameLocks noGrp="1"/>
          </p:cNvGraphicFramePr>
          <p:nvPr/>
        </p:nvGraphicFramePr>
        <p:xfrm>
          <a:off x="3724275" y="1679575"/>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84" name="Group 176"/>
          <p:cNvGraphicFramePr>
            <a:graphicFrameLocks noGrp="1"/>
          </p:cNvGraphicFramePr>
          <p:nvPr/>
        </p:nvGraphicFramePr>
        <p:xfrm>
          <a:off x="4433888" y="2047875"/>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90" name="Group 182"/>
          <p:cNvGraphicFramePr>
            <a:graphicFrameLocks noGrp="1"/>
          </p:cNvGraphicFramePr>
          <p:nvPr/>
        </p:nvGraphicFramePr>
        <p:xfrm>
          <a:off x="5151438" y="2752725"/>
          <a:ext cx="474662" cy="279840"/>
        </p:xfrm>
        <a:graphic>
          <a:graphicData uri="http://schemas.openxmlformats.org/drawingml/2006/table">
            <a:tbl>
              <a:tblPr/>
              <a:tblGrid>
                <a:gridCol w="4746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7996" name="Group 188"/>
          <p:cNvGraphicFramePr>
            <a:graphicFrameLocks noGrp="1"/>
          </p:cNvGraphicFramePr>
          <p:nvPr/>
        </p:nvGraphicFramePr>
        <p:xfrm>
          <a:off x="5926138" y="3043238"/>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8002" name="Group 194"/>
          <p:cNvGraphicFramePr>
            <a:graphicFrameLocks noGrp="1"/>
          </p:cNvGraphicFramePr>
          <p:nvPr/>
        </p:nvGraphicFramePr>
        <p:xfrm>
          <a:off x="6300788" y="2619375"/>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88008" name="Group 200"/>
          <p:cNvGrpSpPr>
            <a:grpSpLocks/>
          </p:cNvGrpSpPr>
          <p:nvPr/>
        </p:nvGrpSpPr>
        <p:grpSpPr bwMode="auto">
          <a:xfrm>
            <a:off x="5219700" y="2066925"/>
            <a:ext cx="385763" cy="385763"/>
            <a:chOff x="1370" y="1409"/>
            <a:chExt cx="243" cy="243"/>
          </a:xfrm>
        </p:grpSpPr>
        <p:pic>
          <p:nvPicPr>
            <p:cNvPr id="888009" name="Picture 20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8010" name="Rectangle 20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888011" name="Line 20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8012" name="Line 20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8013" name="Line 20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8014" name="Line 20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88015" name="Group 207"/>
          <p:cNvGrpSpPr>
            <a:grpSpLocks/>
          </p:cNvGrpSpPr>
          <p:nvPr/>
        </p:nvGrpSpPr>
        <p:grpSpPr bwMode="auto">
          <a:xfrm>
            <a:off x="5492750" y="1593850"/>
            <a:ext cx="385763" cy="385763"/>
            <a:chOff x="1370" y="1409"/>
            <a:chExt cx="243" cy="243"/>
          </a:xfrm>
        </p:grpSpPr>
        <p:pic>
          <p:nvPicPr>
            <p:cNvPr id="888016" name="Picture 20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8017" name="Rectangle 20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32</a:t>
              </a:r>
              <a:r>
                <a:rPr lang="es-ES" sz="800" dirty="0">
                  <a:solidFill>
                    <a:srgbClr val="FFC000"/>
                  </a:solidFill>
                  <a:latin typeface="Calibri" pitchFamily="34" charset="0"/>
                </a:rPr>
                <a:t>%</a:t>
              </a:r>
            </a:p>
          </p:txBody>
        </p:sp>
        <p:sp>
          <p:nvSpPr>
            <p:cNvPr id="888018" name="Line 21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88019" name="Line 21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88020" name="Line 21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88021" name="Line 21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888022" name="Group 214"/>
          <p:cNvGrpSpPr>
            <a:grpSpLocks/>
          </p:cNvGrpSpPr>
          <p:nvPr/>
        </p:nvGrpSpPr>
        <p:grpSpPr bwMode="auto">
          <a:xfrm>
            <a:off x="5580063" y="2268538"/>
            <a:ext cx="385762" cy="385762"/>
            <a:chOff x="1370" y="1409"/>
            <a:chExt cx="243" cy="243"/>
          </a:xfrm>
        </p:grpSpPr>
        <p:pic>
          <p:nvPicPr>
            <p:cNvPr id="888023"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8024"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40</a:t>
              </a:r>
              <a:r>
                <a:rPr lang="es-ES" sz="800" dirty="0">
                  <a:solidFill>
                    <a:srgbClr val="0075B8"/>
                  </a:solidFill>
                  <a:latin typeface="Calibri" pitchFamily="34" charset="0"/>
                </a:rPr>
                <a:t>%</a:t>
              </a:r>
            </a:p>
          </p:txBody>
        </p:sp>
        <p:sp>
          <p:nvSpPr>
            <p:cNvPr id="888025"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8026"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8027"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8028"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888029" name="Group 221"/>
          <p:cNvGraphicFramePr>
            <a:graphicFrameLocks noGrp="1"/>
          </p:cNvGraphicFramePr>
          <p:nvPr/>
        </p:nvGraphicFramePr>
        <p:xfrm>
          <a:off x="5549900" y="1322388"/>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888035" name="AutoShape 227"/>
          <p:cNvCxnSpPr>
            <a:cxnSpLocks noChangeShapeType="1"/>
            <a:stCxn id="888011" idx="1"/>
            <a:endCxn id="0" idx="0"/>
          </p:cNvCxnSpPr>
          <p:nvPr/>
        </p:nvCxnSpPr>
        <p:spPr bwMode="auto">
          <a:xfrm flipV="1">
            <a:off x="5549900" y="1416050"/>
            <a:ext cx="914400" cy="736600"/>
          </a:xfrm>
          <a:prstGeom prst="straightConnector1">
            <a:avLst/>
          </a:prstGeom>
          <a:noFill/>
          <a:ln w="3175">
            <a:solidFill>
              <a:srgbClr val="008000"/>
            </a:solidFill>
            <a:prstDash val="dash"/>
            <a:round/>
            <a:headEnd type="oval" w="sm" len="sm"/>
            <a:tailEnd type="oval" w="sm" len="sm"/>
          </a:ln>
          <a:effectLst/>
        </p:spPr>
      </p:cxnSp>
      <p:graphicFrame>
        <p:nvGraphicFramePr>
          <p:cNvPr id="888036" name="Group 228"/>
          <p:cNvGraphicFramePr>
            <a:graphicFrameLocks noGrp="1"/>
          </p:cNvGraphicFramePr>
          <p:nvPr/>
        </p:nvGraphicFramePr>
        <p:xfrm>
          <a:off x="6464300" y="1258888"/>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888042" name="AutoShape 234"/>
          <p:cNvCxnSpPr>
            <a:cxnSpLocks noChangeShapeType="1"/>
            <a:stCxn id="888025" idx="1"/>
            <a:endCxn id="0" idx="1"/>
          </p:cNvCxnSpPr>
          <p:nvPr/>
        </p:nvCxnSpPr>
        <p:spPr bwMode="auto">
          <a:xfrm flipV="1">
            <a:off x="5910263" y="1597025"/>
            <a:ext cx="752475" cy="757238"/>
          </a:xfrm>
          <a:prstGeom prst="straightConnector1">
            <a:avLst/>
          </a:prstGeom>
          <a:noFill/>
          <a:ln w="3175">
            <a:solidFill>
              <a:srgbClr val="008000"/>
            </a:solidFill>
            <a:prstDash val="dash"/>
            <a:round/>
            <a:headEnd type="oval" w="sm" len="sm"/>
            <a:tailEnd type="oval" w="sm" len="sm"/>
          </a:ln>
          <a:effectLst/>
        </p:spPr>
      </p:cxnSp>
      <p:graphicFrame>
        <p:nvGraphicFramePr>
          <p:cNvPr id="888043" name="Group 235"/>
          <p:cNvGraphicFramePr>
            <a:graphicFrameLocks noGrp="1"/>
          </p:cNvGraphicFramePr>
          <p:nvPr/>
        </p:nvGraphicFramePr>
        <p:xfrm>
          <a:off x="6662738" y="1501775"/>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88049" name="Group 241"/>
          <p:cNvGrpSpPr>
            <a:grpSpLocks/>
          </p:cNvGrpSpPr>
          <p:nvPr/>
        </p:nvGrpSpPr>
        <p:grpSpPr bwMode="auto">
          <a:xfrm>
            <a:off x="6194425" y="2092325"/>
            <a:ext cx="385763" cy="385763"/>
            <a:chOff x="1370" y="1409"/>
            <a:chExt cx="243" cy="243"/>
          </a:xfrm>
        </p:grpSpPr>
        <p:pic>
          <p:nvPicPr>
            <p:cNvPr id="888050" name="Picture 24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88051" name="Rectangle 2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888052" name="Line 2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88053" name="Line 2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88054" name="Line 2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88055" name="Line 2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888056" name="Group 248"/>
          <p:cNvGraphicFramePr>
            <a:graphicFrameLocks noGrp="1"/>
          </p:cNvGraphicFramePr>
          <p:nvPr/>
        </p:nvGraphicFramePr>
        <p:xfrm>
          <a:off x="6554788" y="2138363"/>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8062" name="Group 254"/>
          <p:cNvGraphicFramePr>
            <a:graphicFrameLocks noGrp="1"/>
          </p:cNvGraphicFramePr>
          <p:nvPr/>
        </p:nvGraphicFramePr>
        <p:xfrm>
          <a:off x="73025" y="4859338"/>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800"/>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8068" name="Group 260"/>
          <p:cNvGraphicFramePr>
            <a:graphicFrameLocks noGrp="1"/>
          </p:cNvGraphicFramePr>
          <p:nvPr/>
        </p:nvGraphicFramePr>
        <p:xfrm>
          <a:off x="784860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8074" name="Group 266"/>
          <p:cNvGraphicFramePr>
            <a:graphicFrameLocks noGrp="1"/>
          </p:cNvGraphicFramePr>
          <p:nvPr/>
        </p:nvGraphicFramePr>
        <p:xfrm>
          <a:off x="7837488" y="969963"/>
          <a:ext cx="1095375" cy="285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1868</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2357743</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888090" name="Text Box 282"/>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800"/>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888091" name="Group 283"/>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888097" name="Rectangle 289"/>
          <p:cNvSpPr>
            <a:spLocks noChangeArrowheads="1"/>
          </p:cNvSpPr>
          <p:nvPr/>
        </p:nvSpPr>
        <p:spPr bwMode="auto">
          <a:xfrm>
            <a:off x="0" y="1957388"/>
            <a:ext cx="183943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graphicFrame>
        <p:nvGraphicFramePr>
          <p:cNvPr id="888098" name="Group 290"/>
          <p:cNvGraphicFramePr>
            <a:graphicFrameLocks noGrp="1"/>
          </p:cNvGraphicFramePr>
          <p:nvPr/>
        </p:nvGraphicFramePr>
        <p:xfrm>
          <a:off x="-74423" y="2019300"/>
          <a:ext cx="1970346" cy="584640"/>
        </p:xfrm>
        <a:graphic>
          <a:graphicData uri="http://schemas.openxmlformats.org/drawingml/2006/table">
            <a:tbl>
              <a:tblPr/>
              <a:tblGrid>
                <a:gridCol w="1970346"/>
              </a:tblGrid>
              <a:tr h="138113">
                <a:tc>
                  <a:txBody>
                    <a:bodyPr/>
                    <a:lstStyle/>
                    <a:p>
                      <a:pPr marL="0" marR="0" lvl="0" indent="0" algn="ctr" defTabSz="914400" rtl="0" eaLnBrk="1" fontAlgn="base" latinLnBrk="0" hangingPunct="1">
                        <a:lnSpc>
                          <a:spcPct val="100000"/>
                        </a:lnSpc>
                        <a:spcBef>
                          <a:spcPct val="0"/>
                        </a:spcBef>
                        <a:spcAft>
                          <a:spcPct val="0"/>
                        </a:spcAft>
                        <a:buClr>
                          <a:schemeClr val="tx1"/>
                        </a:buClr>
                        <a:buSzTx/>
                        <a:buFontTx/>
                        <a:buNone/>
                        <a:tabLst/>
                      </a:pPr>
                      <a:r>
                        <a:rPr kumimoji="0" lang="es-CO" sz="1200" b="1" i="0" u="none" strike="noStrike" cap="none" normalizeH="0" baseline="0" dirty="0" smtClean="0">
                          <a:ln>
                            <a:noFill/>
                          </a:ln>
                          <a:solidFill>
                            <a:srgbClr val="007800"/>
                          </a:solidFill>
                          <a:effectLst/>
                          <a:latin typeface="Calibri" pitchFamily="34" charset="0"/>
                          <a:ea typeface="Calibri" pitchFamily="34" charset="0"/>
                          <a:cs typeface="Tahoma" pitchFamily="34" charset="0"/>
                        </a:rPr>
                        <a:t> 40.</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¿Cómo califica el </a:t>
                      </a:r>
                      <a:r>
                        <a:rPr kumimoji="0" lang="es-CO" sz="1200" b="1" i="0" u="none" strike="noStrike" cap="none" normalizeH="0" baseline="0" dirty="0" smtClean="0">
                          <a:ln>
                            <a:noFill/>
                          </a:ln>
                          <a:solidFill>
                            <a:srgbClr val="007800"/>
                          </a:solidFill>
                          <a:effectLst/>
                          <a:latin typeface="Calibri" pitchFamily="34" charset="0"/>
                          <a:ea typeface="Calibri" pitchFamily="34" charset="0"/>
                          <a:cs typeface="Tahoma" pitchFamily="34" charset="0"/>
                        </a:rPr>
                        <a:t>servicio de alumbrado público</a:t>
                      </a:r>
                      <a:r>
                        <a:rPr kumimoji="0" lang="es-CO" sz="12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 en Bogotá? </a:t>
                      </a:r>
                      <a:endParaRPr kumimoji="0" lang="es-CO" sz="1200" b="0" i="0" u="none" strike="noStrike" cap="none" normalizeH="0" baseline="0" dirty="0" smtClean="0">
                        <a:ln>
                          <a:noFill/>
                        </a:ln>
                        <a:solidFill>
                          <a:schemeClr val="tx1"/>
                        </a:solidFill>
                        <a:effectLst/>
                        <a:latin typeface="Calibri" pitchFamily="34" charset="0"/>
                        <a:ea typeface="Calibri" pitchFamily="34" charset="0"/>
                        <a:cs typeface="Tahoma" pitchFamily="34"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8104" name="Object 5"/>
          <p:cNvGraphicFramePr>
            <a:graphicFrameLocks noChangeAspect="1"/>
          </p:cNvGraphicFramePr>
          <p:nvPr/>
        </p:nvGraphicFramePr>
        <p:xfrm>
          <a:off x="215900" y="2711450"/>
          <a:ext cx="1379538" cy="2122488"/>
        </p:xfrm>
        <a:graphic>
          <a:graphicData uri="http://schemas.openxmlformats.org/presentationml/2006/ole">
            <p:oleObj spid="_x0000_s888104" name="Gráfico" r:id="rId5" imgW="1381057" imgH="2123985" progId="MSGraph.Chart.8">
              <p:embed followColorScheme="full"/>
            </p:oleObj>
          </a:graphicData>
        </a:graphic>
      </p:graphicFrame>
      <p:graphicFrame>
        <p:nvGraphicFramePr>
          <p:cNvPr id="888105" name="Group 297"/>
          <p:cNvGraphicFramePr>
            <a:graphicFrameLocks noGrp="1"/>
          </p:cNvGraphicFramePr>
          <p:nvPr/>
        </p:nvGraphicFramePr>
        <p:xfrm>
          <a:off x="269875" y="459263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689F38"/>
                          </a:solidFill>
                          <a:effectLst/>
                          <a:latin typeface="Calibri" pitchFamily="34" charset="0"/>
                          <a:cs typeface="Arial" charset="0"/>
                        </a:rPr>
                        <a:t>2010</a:t>
                      </a:r>
                      <a:endParaRPr kumimoji="0" lang="es-ES" sz="12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8111" name="Group 303"/>
          <p:cNvGraphicFramePr>
            <a:graphicFrameLocks noGrp="1"/>
          </p:cNvGraphicFramePr>
          <p:nvPr/>
        </p:nvGraphicFramePr>
        <p:xfrm>
          <a:off x="1058863" y="459263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4F852C"/>
                          </a:solidFill>
                          <a:effectLst/>
                          <a:latin typeface="Calibri" pitchFamily="34" charset="0"/>
                          <a:cs typeface="Arial" charset="0"/>
                        </a:rPr>
                        <a:t>2016</a:t>
                      </a:r>
                      <a:endParaRPr kumimoji="0" lang="es-ES" sz="12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888117" name="Text Box 309"/>
          <p:cNvSpPr txBox="1">
            <a:spLocks noChangeArrowheads="1"/>
          </p:cNvSpPr>
          <p:nvPr/>
        </p:nvSpPr>
        <p:spPr bwMode="auto">
          <a:xfrm>
            <a:off x="606425" y="4668838"/>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aphicFrame>
        <p:nvGraphicFramePr>
          <p:cNvPr id="888118" name="Group 310"/>
          <p:cNvGraphicFramePr>
            <a:graphicFrameLocks noGrp="1"/>
          </p:cNvGraphicFramePr>
          <p:nvPr/>
        </p:nvGraphicFramePr>
        <p:xfrm>
          <a:off x="1800225" y="4516438"/>
          <a:ext cx="2179638" cy="356616"/>
        </p:xfrm>
        <a:graphic>
          <a:graphicData uri="http://schemas.openxmlformats.org/drawingml/2006/table">
            <a:tbl>
              <a:tblPr/>
              <a:tblGrid>
                <a:gridCol w="479425"/>
                <a:gridCol w="479425"/>
                <a:gridCol w="479425"/>
                <a:gridCol w="741363"/>
              </a:tblGrid>
              <a:tr h="0">
                <a:tc gridSpan="2">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rgbClr val="4F852C"/>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8"/>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9"/>
                      <a:srcRect/>
                      <a:stretch>
                        <a:fillRect/>
                      </a:stretch>
                    </a:blipFill>
                  </a:tcPr>
                </a:tc>
              </a:tr>
            </a:tbl>
          </a:graphicData>
        </a:graphic>
      </p:graphicFrame>
      <p:grpSp>
        <p:nvGrpSpPr>
          <p:cNvPr id="888134" name="Group 326"/>
          <p:cNvGrpSpPr>
            <a:grpSpLocks/>
          </p:cNvGrpSpPr>
          <p:nvPr/>
        </p:nvGrpSpPr>
        <p:grpSpPr bwMode="auto">
          <a:xfrm>
            <a:off x="7272338" y="4660900"/>
            <a:ext cx="1701800" cy="265113"/>
            <a:chOff x="-60" y="2970"/>
            <a:chExt cx="1072" cy="167"/>
          </a:xfrm>
        </p:grpSpPr>
        <p:sp>
          <p:nvSpPr>
            <p:cNvPr id="888135" name="Text Box 327"/>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888136" name="Rectangle 328"/>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888137" name="Line 329"/>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888138" name="Line 330"/>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888139" name="Line 331"/>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888140" name="Rectangle 33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8834" name="Picture 2" descr="Plantilla UAESP1"/>
          <p:cNvPicPr>
            <a:picLocks noChangeAspect="1" noChangeArrowheads="1"/>
          </p:cNvPicPr>
          <p:nvPr/>
        </p:nvPicPr>
        <p:blipFill>
          <a:blip r:embed="rId2" cstate="print"/>
          <a:srcRect/>
          <a:stretch>
            <a:fillRect/>
          </a:stretch>
        </p:blipFill>
        <p:spPr bwMode="auto">
          <a:xfrm>
            <a:off x="5818188" y="611188"/>
            <a:ext cx="1057275" cy="4457700"/>
          </a:xfrm>
          <a:prstGeom prst="rect">
            <a:avLst/>
          </a:prstGeom>
          <a:noFill/>
        </p:spPr>
      </p:pic>
      <p:sp>
        <p:nvSpPr>
          <p:cNvPr id="888835" name="Rectangle 3"/>
          <p:cNvSpPr>
            <a:spLocks noGrp="1" noChangeArrowheads="1"/>
          </p:cNvSpPr>
          <p:nvPr>
            <p:ph type="title"/>
          </p:nvPr>
        </p:nvSpPr>
        <p:spPr/>
        <p:txBody>
          <a:bodyPr/>
          <a:lstStyle/>
          <a:p>
            <a:endParaRPr lang="es-CO" dirty="0"/>
          </a:p>
        </p:txBody>
      </p:sp>
      <p:sp>
        <p:nvSpPr>
          <p:cNvPr id="888836"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53300C29-A068-4C63-9A09-4B56457857B1}" type="slidenum">
              <a:rPr lang="es-ES" sz="900" i="1">
                <a:solidFill>
                  <a:schemeClr val="bg1"/>
                </a:solidFill>
              </a:rPr>
              <a:pPr algn="ctr"/>
              <a:t>17</a:t>
            </a:fld>
            <a:endParaRPr lang="es-ES" sz="900" i="1" dirty="0">
              <a:solidFill>
                <a:schemeClr val="bg1"/>
              </a:solidFill>
            </a:endParaRPr>
          </a:p>
        </p:txBody>
      </p:sp>
      <p:graphicFrame>
        <p:nvGraphicFramePr>
          <p:cNvPr id="888837" name="Group 5"/>
          <p:cNvGraphicFramePr>
            <a:graphicFrameLocks noGrp="1"/>
          </p:cNvGraphicFramePr>
          <p:nvPr/>
        </p:nvGraphicFramePr>
        <p:xfrm>
          <a:off x="161925" y="2149475"/>
          <a:ext cx="2093913" cy="767520"/>
        </p:xfrm>
        <a:graphic>
          <a:graphicData uri="http://schemas.openxmlformats.org/drawingml/2006/table">
            <a:tbl>
              <a:tblPr/>
              <a:tblGrid>
                <a:gridCol w="2093913"/>
              </a:tblGrid>
              <a:tr h="142875">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s-CO" sz="1200" b="1" i="0" u="none" strike="noStrike" cap="none" normalizeH="0" baseline="0" dirty="0" smtClean="0">
                          <a:ln>
                            <a:noFill/>
                          </a:ln>
                          <a:solidFill>
                            <a:srgbClr val="007800"/>
                          </a:solidFill>
                          <a:effectLst/>
                          <a:latin typeface="Calibri" pitchFamily="34" charset="0"/>
                          <a:cs typeface="Arial" charset="0"/>
                        </a:rPr>
                        <a:t> C03.</a:t>
                      </a:r>
                      <a:r>
                        <a:rPr kumimoji="0" lang="es-CO" sz="1200" b="1" i="0" u="none" strike="noStrike" cap="none" normalizeH="0" baseline="0" dirty="0" smtClean="0">
                          <a:ln>
                            <a:noFill/>
                          </a:ln>
                          <a:solidFill>
                            <a:srgbClr val="333333"/>
                          </a:solidFill>
                          <a:effectLst/>
                          <a:latin typeface="Calibri" pitchFamily="34" charset="0"/>
                          <a:cs typeface="Arial" charset="0"/>
                        </a:rPr>
                        <a:t> ¿Qué espera y no ha encontrado en el servicio de alumbrado público en Bogotá? </a:t>
                      </a:r>
                      <a:r>
                        <a:rPr kumimoji="0" lang="es-CO" sz="12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r>
                        <a:rPr kumimoji="0" lang="es-CO" sz="12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888843" name="Rectangle 1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888844" name="Group 12"/>
          <p:cNvGraphicFramePr>
            <a:graphicFrameLocks noGrp="1"/>
          </p:cNvGraphicFramePr>
          <p:nvPr/>
        </p:nvGraphicFramePr>
        <p:xfrm>
          <a:off x="2468563" y="736600"/>
          <a:ext cx="4483100" cy="4278315"/>
        </p:xfrm>
        <a:graphic>
          <a:graphicData uri="http://schemas.openxmlformats.org/drawingml/2006/table">
            <a:tbl>
              <a:tblPr/>
              <a:tblGrid>
                <a:gridCol w="3911600"/>
                <a:gridCol w="571500"/>
              </a:tblGrid>
              <a:tr h="3873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Más iluminación / ampliar redes / mayor cobertura</a:t>
                      </a:r>
                    </a:p>
                  </a:txBody>
                  <a:tcPr marL="36000" marR="432000" marT="46800" marB="468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19</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cap="flat">
                      <a:noFill/>
                    </a:lnT>
                    <a:lnB>
                      <a:noFill/>
                    </a:lnB>
                    <a:lnTlToBr>
                      <a:noFill/>
                    </a:lnTlToBr>
                    <a:lnBlToTr>
                      <a:noFill/>
                    </a:lnBlToTr>
                    <a:noFill/>
                  </a:tcPr>
                </a:tc>
              </a:tr>
              <a:tr h="3889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Alumbrar las zonas oscuras (callejones, parques, puentes..)</a:t>
                      </a: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15</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57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Mantenimiento permanente / cambiar bombillas dañadas</a:t>
                      </a: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7</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73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Mejorar el servicio / buen funcionamiento / servicio continuo</a:t>
                      </a: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6</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89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Cambiar las bombillas amarillas por blancas / Led</a:t>
                      </a: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4</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73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Agilizar el arreglo / la atención de daños</a:t>
                      </a: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4</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4032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Alumbrado mas potente </a:t>
                      </a: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3</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73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Mejorar cableado subterráneo</a:t>
                      </a: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2</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57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Apagar las lucen en el día</a:t>
                      </a: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1</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89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Nada / todo está bien</a:t>
                      </a: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8</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73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p>
                  </a:txBody>
                  <a:tcPr marL="36000" marR="432000" marT="46800" marB="468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37</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cap="flat">
                      <a:noFill/>
                    </a:lnB>
                    <a:lnTlToBr>
                      <a:noFill/>
                    </a:lnTlToBr>
                    <a:lnBlToTr>
                      <a:noFill/>
                    </a:lnBlToTr>
                    <a:noFill/>
                  </a:tcPr>
                </a:tc>
              </a:tr>
            </a:tbl>
          </a:graphicData>
        </a:graphic>
      </p:graphicFrame>
      <p:sp>
        <p:nvSpPr>
          <p:cNvPr id="888871" name="Line 39"/>
          <p:cNvSpPr>
            <a:spLocks noChangeShapeType="1"/>
          </p:cNvSpPr>
          <p:nvPr/>
        </p:nvSpPr>
        <p:spPr bwMode="auto">
          <a:xfrm>
            <a:off x="2295525" y="1928813"/>
            <a:ext cx="0" cy="1820862"/>
          </a:xfrm>
          <a:prstGeom prst="line">
            <a:avLst/>
          </a:prstGeom>
          <a:noFill/>
          <a:ln w="3175">
            <a:solidFill>
              <a:srgbClr val="808080"/>
            </a:solidFill>
            <a:round/>
            <a:headEnd/>
            <a:tailEnd/>
          </a:ln>
          <a:effectLst/>
        </p:spPr>
        <p:txBody>
          <a:bodyPr/>
          <a:lstStyle/>
          <a:p>
            <a:endParaRPr lang="es-MX" dirty="0"/>
          </a:p>
        </p:txBody>
      </p:sp>
      <p:graphicFrame>
        <p:nvGraphicFramePr>
          <p:cNvPr id="888872" name="Group 40"/>
          <p:cNvGraphicFramePr>
            <a:graphicFrameLocks noGrp="1"/>
          </p:cNvGraphicFramePr>
          <p:nvPr/>
        </p:nvGraphicFramePr>
        <p:xfrm>
          <a:off x="1036638" y="3352800"/>
          <a:ext cx="1095375" cy="30060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1855434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888888" name="Picture 56" descr="Plantilla UAESP9"/>
          <p:cNvPicPr>
            <a:picLocks noChangeAspect="1" noChangeArrowheads="1"/>
          </p:cNvPicPr>
          <p:nvPr/>
        </p:nvPicPr>
        <p:blipFill>
          <a:blip r:embed="rId3" cstate="print">
            <a:lum bright="6000"/>
            <a:grayscl/>
          </a:blip>
          <a:srcRect/>
          <a:stretch>
            <a:fillRect/>
          </a:stretch>
        </p:blipFill>
        <p:spPr bwMode="auto">
          <a:xfrm>
            <a:off x="7597775" y="1276811"/>
            <a:ext cx="950913" cy="2552700"/>
          </a:xfrm>
          <a:prstGeom prst="rect">
            <a:avLst/>
          </a:prstGeom>
          <a:noFill/>
        </p:spPr>
      </p:pic>
      <p:sp>
        <p:nvSpPr>
          <p:cNvPr id="11" name="10 Llamada rectangular redondeada"/>
          <p:cNvSpPr/>
          <p:nvPr/>
        </p:nvSpPr>
        <p:spPr bwMode="auto">
          <a:xfrm>
            <a:off x="7128164" y="3875809"/>
            <a:ext cx="2017424" cy="716973"/>
          </a:xfrm>
          <a:prstGeom prst="wedgeRoundRectCallout">
            <a:avLst>
              <a:gd name="adj1" fmla="val -70554"/>
              <a:gd name="adj2" fmla="val 18749"/>
              <a:gd name="adj3" fmla="val 16667"/>
            </a:avLst>
          </a:prstGeom>
          <a:solidFill>
            <a:srgbClr val="D2F8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es-MX" sz="1000" b="1" i="0" u="none" strike="noStrike" cap="none" normalizeH="0" baseline="0" dirty="0" smtClean="0">
                <a:ln>
                  <a:noFill/>
                </a:ln>
                <a:solidFill>
                  <a:schemeClr val="tx1"/>
                </a:solidFill>
                <a:effectLst/>
                <a:latin typeface="Arial" charset="0"/>
                <a:cs typeface="Arial" charset="0"/>
              </a:rPr>
              <a:t>El 8%</a:t>
            </a:r>
            <a:r>
              <a:rPr kumimoji="0" lang="es-MX" sz="1000" b="1" i="0" u="none" strike="noStrike" cap="none" normalizeH="0" dirty="0" smtClean="0">
                <a:ln>
                  <a:noFill/>
                </a:ln>
                <a:solidFill>
                  <a:schemeClr val="tx1"/>
                </a:solidFill>
                <a:effectLst/>
                <a:latin typeface="Arial" charset="0"/>
                <a:cs typeface="Arial" charset="0"/>
              </a:rPr>
              <a:t> de los usuarios siente que se están cumpliendo sus expectativas con el servicio actual.</a:t>
            </a:r>
            <a:endParaRPr kumimoji="0" lang="es-MX" sz="1000" b="1" i="0" u="none" strike="noStrike" cap="none" normalizeH="0" baseline="0" dirty="0" smtClean="0">
              <a:ln>
                <a:noFill/>
              </a:ln>
              <a:solidFill>
                <a:schemeClr val="tx1"/>
              </a:solidFill>
              <a:effectLst/>
              <a:latin typeface="Arial" charset="0"/>
              <a:cs typeface="Arial" charset="0"/>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89858" name="Rectangle 2"/>
          <p:cNvSpPr>
            <a:spLocks noGrp="1" noChangeArrowheads="1"/>
          </p:cNvSpPr>
          <p:nvPr>
            <p:ph type="title"/>
          </p:nvPr>
        </p:nvSpPr>
        <p:spPr/>
        <p:txBody>
          <a:bodyPr/>
          <a:lstStyle/>
          <a:p>
            <a:endParaRPr lang="es-CO" dirty="0"/>
          </a:p>
        </p:txBody>
      </p:sp>
      <p:sp>
        <p:nvSpPr>
          <p:cNvPr id="889859"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889860"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89866" name="Group 10"/>
          <p:cNvGraphicFramePr>
            <a:graphicFrameLocks noGrp="1"/>
          </p:cNvGraphicFramePr>
          <p:nvPr/>
        </p:nvGraphicFramePr>
        <p:xfrm>
          <a:off x="153988" y="1228725"/>
          <a:ext cx="8840787" cy="376552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Informaron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1496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1855434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154062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58680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31118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104454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44665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168372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95852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281594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46497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50328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22076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21654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69747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94320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49321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Más iluminación / ampliar redes / mayor cobertura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Alumbrar las zonas oscuras (callejones, parques, puentes..)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Mantenimiento permanente / cambiar bombillas dañadas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Mejorar el servicio / buen funcionamiento / servicio continuo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Cambiar las bombillas amarillas por blancas / Led</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143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Agilizar el arreglo / la atención de daños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Alumbrado mas potente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Mejorar cableado subterráneo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Apagar las lucen en el día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Colocar bombillas ahorradoras de energía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Rebajar las tarifas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Buscar alternativas energéticas / paneles solares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Nada / todo está bien</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890310" name="Rectangle 45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97DB37EA-6798-401F-A119-49BB957018C3}" type="slidenum">
              <a:rPr lang="es-ES" sz="900" i="1">
                <a:solidFill>
                  <a:schemeClr val="bg1"/>
                </a:solidFill>
              </a:rPr>
              <a:pPr algn="ctr"/>
              <a:t>18</a:t>
            </a:fld>
            <a:endParaRPr lang="es-ES" sz="900" i="1" dirty="0">
              <a:solidFill>
                <a:schemeClr val="bg1"/>
              </a:solidFill>
            </a:endParaRPr>
          </a:p>
        </p:txBody>
      </p:sp>
      <p:graphicFrame>
        <p:nvGraphicFramePr>
          <p:cNvPr id="890311" name="Group 455"/>
          <p:cNvGraphicFramePr>
            <a:graphicFrameLocks noGrp="1"/>
          </p:cNvGraphicFramePr>
          <p:nvPr/>
        </p:nvGraphicFramePr>
        <p:xfrm>
          <a:off x="1557338" y="896938"/>
          <a:ext cx="6003925" cy="339725"/>
        </p:xfrm>
        <a:graphic>
          <a:graphicData uri="http://schemas.openxmlformats.org/drawingml/2006/table">
            <a:tbl>
              <a:tblPr/>
              <a:tblGrid>
                <a:gridCol w="6003925"/>
              </a:tblGrid>
              <a:tr h="339725">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 C03. </a:t>
                      </a:r>
                      <a:r>
                        <a:rPr kumimoji="0" lang="es-ES" sz="1100" b="1" i="0" u="none" strike="noStrike" cap="none" normalizeH="0" baseline="0" dirty="0" smtClean="0">
                          <a:ln>
                            <a:noFill/>
                          </a:ln>
                          <a:solidFill>
                            <a:srgbClr val="333333"/>
                          </a:solidFill>
                          <a:effectLst/>
                          <a:latin typeface="Calibri" pitchFamily="34" charset="0"/>
                          <a:cs typeface="Arial" charset="0"/>
                        </a:rPr>
                        <a:t>¿Qué espera y no ha encontrado en el servicio de alumbrado público en Bogotá? </a:t>
                      </a:r>
                      <a:endParaRPr kumimoji="0" lang="es-ES" sz="1100" b="0" i="0" u="none" strike="noStrike" cap="none" normalizeH="0" baseline="0" dirty="0" smtClean="0">
                        <a:ln>
                          <a:noFill/>
                        </a:ln>
                        <a:solidFill>
                          <a:srgbClr val="333333"/>
                        </a:solidFill>
                        <a:effectLst/>
                        <a:latin typeface="Arial" charset="0"/>
                        <a:cs typeface="Arial" charset="0"/>
                      </a:endParaRPr>
                    </a:p>
                  </a:txBody>
                  <a:tcPr anchor="ctr"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Picture 528" descr="gfsdfgdfh"/>
          <p:cNvPicPr>
            <a:picLocks noChangeAspect="1" noChangeArrowheads="1"/>
          </p:cNvPicPr>
          <p:nvPr/>
        </p:nvPicPr>
        <p:blipFill>
          <a:blip r:embed="rId3" cstate="print"/>
          <a:srcRect/>
          <a:stretch>
            <a:fillRect/>
          </a:stretch>
        </p:blipFill>
        <p:spPr bwMode="auto">
          <a:xfrm>
            <a:off x="1441450" y="687388"/>
            <a:ext cx="6919913" cy="4270375"/>
          </a:xfrm>
          <a:prstGeom prst="rect">
            <a:avLst/>
          </a:prstGeom>
          <a:noFill/>
        </p:spPr>
      </p:pic>
      <p:sp>
        <p:nvSpPr>
          <p:cNvPr id="892931" name="Rectangle 3"/>
          <p:cNvSpPr>
            <a:spLocks noGrp="1" noChangeArrowheads="1"/>
          </p:cNvSpPr>
          <p:nvPr>
            <p:ph type="title"/>
          </p:nvPr>
        </p:nvSpPr>
        <p:spPr/>
        <p:txBody>
          <a:bodyPr/>
          <a:lstStyle/>
          <a:p>
            <a:endParaRPr lang="es-MX" dirty="0"/>
          </a:p>
        </p:txBody>
      </p:sp>
      <p:sp>
        <p:nvSpPr>
          <p:cNvPr id="892932"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B008248-4F85-450F-8BE7-5E96C067838E}" type="slidenum">
              <a:rPr lang="es-ES" sz="900" i="1">
                <a:solidFill>
                  <a:schemeClr val="bg1"/>
                </a:solidFill>
              </a:rPr>
              <a:pPr algn="ctr"/>
              <a:t>19</a:t>
            </a:fld>
            <a:endParaRPr lang="es-ES" sz="900" i="1" dirty="0">
              <a:solidFill>
                <a:schemeClr val="bg1"/>
              </a:solidFill>
            </a:endParaRPr>
          </a:p>
        </p:txBody>
      </p:sp>
      <p:graphicFrame>
        <p:nvGraphicFramePr>
          <p:cNvPr id="892933" name="Group 5"/>
          <p:cNvGraphicFramePr>
            <a:graphicFrameLocks noGrp="1"/>
          </p:cNvGraphicFramePr>
          <p:nvPr/>
        </p:nvGraphicFramePr>
        <p:xfrm>
          <a:off x="2527300" y="180340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92939" name="Group 11"/>
          <p:cNvGrpSpPr>
            <a:grpSpLocks/>
          </p:cNvGrpSpPr>
          <p:nvPr/>
        </p:nvGrpSpPr>
        <p:grpSpPr bwMode="auto">
          <a:xfrm>
            <a:off x="2611438" y="2014538"/>
            <a:ext cx="385762" cy="385762"/>
            <a:chOff x="1370" y="1409"/>
            <a:chExt cx="243" cy="243"/>
          </a:xfrm>
        </p:grpSpPr>
        <p:pic>
          <p:nvPicPr>
            <p:cNvPr id="892940" name="Picture 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2941"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59</a:t>
              </a:r>
              <a:r>
                <a:rPr lang="es-ES" sz="800" dirty="0">
                  <a:solidFill>
                    <a:srgbClr val="0075B8"/>
                  </a:solidFill>
                  <a:latin typeface="Calibri" pitchFamily="34" charset="0"/>
                </a:rPr>
                <a:t>%</a:t>
              </a:r>
            </a:p>
          </p:txBody>
        </p:sp>
        <p:sp>
          <p:nvSpPr>
            <p:cNvPr id="892942"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2943"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2944"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2945"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2946" name="Group 18"/>
          <p:cNvGrpSpPr>
            <a:grpSpLocks/>
          </p:cNvGrpSpPr>
          <p:nvPr/>
        </p:nvGrpSpPr>
        <p:grpSpPr bwMode="auto">
          <a:xfrm>
            <a:off x="3175000" y="2630488"/>
            <a:ext cx="385763" cy="385762"/>
            <a:chOff x="1370" y="1409"/>
            <a:chExt cx="243" cy="243"/>
          </a:xfrm>
        </p:grpSpPr>
        <p:pic>
          <p:nvPicPr>
            <p:cNvPr id="892947" name="Picture 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2948"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54</a:t>
              </a:r>
              <a:r>
                <a:rPr lang="es-ES" sz="800" dirty="0">
                  <a:solidFill>
                    <a:srgbClr val="0075B8"/>
                  </a:solidFill>
                  <a:latin typeface="Calibri" pitchFamily="34" charset="0"/>
                </a:rPr>
                <a:t>%</a:t>
              </a:r>
            </a:p>
          </p:txBody>
        </p:sp>
        <p:sp>
          <p:nvSpPr>
            <p:cNvPr id="892949"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2950"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2951"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2952"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2953" name="Group 25"/>
          <p:cNvGrpSpPr>
            <a:grpSpLocks/>
          </p:cNvGrpSpPr>
          <p:nvPr/>
        </p:nvGrpSpPr>
        <p:grpSpPr bwMode="auto">
          <a:xfrm>
            <a:off x="3656013" y="3208338"/>
            <a:ext cx="385762" cy="385762"/>
            <a:chOff x="1370" y="1409"/>
            <a:chExt cx="243" cy="243"/>
          </a:xfrm>
        </p:grpSpPr>
        <p:pic>
          <p:nvPicPr>
            <p:cNvPr id="892954" name="Picture 2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2955"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892956"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2957"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2958"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2959"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2960" name="Group 32"/>
          <p:cNvGrpSpPr>
            <a:grpSpLocks/>
          </p:cNvGrpSpPr>
          <p:nvPr/>
        </p:nvGrpSpPr>
        <p:grpSpPr bwMode="auto">
          <a:xfrm>
            <a:off x="4705350" y="3448050"/>
            <a:ext cx="385763" cy="385763"/>
            <a:chOff x="1370" y="1409"/>
            <a:chExt cx="243" cy="243"/>
          </a:xfrm>
        </p:grpSpPr>
        <p:pic>
          <p:nvPicPr>
            <p:cNvPr id="892961" name="Picture 3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2962"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892963"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2964"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2965"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2966"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2967" name="Group 39"/>
          <p:cNvGrpSpPr>
            <a:grpSpLocks/>
          </p:cNvGrpSpPr>
          <p:nvPr/>
        </p:nvGrpSpPr>
        <p:grpSpPr bwMode="auto">
          <a:xfrm>
            <a:off x="4843463" y="4386263"/>
            <a:ext cx="385762" cy="385762"/>
            <a:chOff x="1370" y="1409"/>
            <a:chExt cx="243" cy="243"/>
          </a:xfrm>
        </p:grpSpPr>
        <p:pic>
          <p:nvPicPr>
            <p:cNvPr id="892968" name="Picture 4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2969"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47</a:t>
              </a:r>
              <a:r>
                <a:rPr lang="es-ES" sz="800" dirty="0">
                  <a:solidFill>
                    <a:srgbClr val="FFC000"/>
                  </a:solidFill>
                  <a:latin typeface="Calibri" pitchFamily="34" charset="0"/>
                </a:rPr>
                <a:t>%</a:t>
              </a:r>
            </a:p>
          </p:txBody>
        </p:sp>
        <p:sp>
          <p:nvSpPr>
            <p:cNvPr id="892970"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2971"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2972"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2973"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892974" name="Group 46"/>
          <p:cNvGrpSpPr>
            <a:grpSpLocks/>
          </p:cNvGrpSpPr>
          <p:nvPr/>
        </p:nvGrpSpPr>
        <p:grpSpPr bwMode="auto">
          <a:xfrm>
            <a:off x="5829300" y="3584575"/>
            <a:ext cx="385763" cy="385763"/>
            <a:chOff x="1370" y="1409"/>
            <a:chExt cx="243" cy="243"/>
          </a:xfrm>
        </p:grpSpPr>
        <p:pic>
          <p:nvPicPr>
            <p:cNvPr id="892975" name="Picture 4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2976"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892977"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2978"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2979"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2980"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2981" name="Group 53"/>
          <p:cNvGrpSpPr>
            <a:grpSpLocks/>
          </p:cNvGrpSpPr>
          <p:nvPr/>
        </p:nvGrpSpPr>
        <p:grpSpPr bwMode="auto">
          <a:xfrm>
            <a:off x="7192963" y="2438400"/>
            <a:ext cx="385762" cy="385763"/>
            <a:chOff x="1370" y="1409"/>
            <a:chExt cx="243" cy="243"/>
          </a:xfrm>
        </p:grpSpPr>
        <p:pic>
          <p:nvPicPr>
            <p:cNvPr id="892982" name="Picture 5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2983"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48</a:t>
              </a:r>
              <a:r>
                <a:rPr lang="es-ES" sz="800" dirty="0">
                  <a:solidFill>
                    <a:srgbClr val="FFC000"/>
                  </a:solidFill>
                  <a:latin typeface="Calibri" pitchFamily="34" charset="0"/>
                </a:rPr>
                <a:t>%</a:t>
              </a:r>
            </a:p>
          </p:txBody>
        </p:sp>
        <p:sp>
          <p:nvSpPr>
            <p:cNvPr id="892984"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2985"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2986"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2987"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892988" name="Group 60"/>
          <p:cNvGrpSpPr>
            <a:grpSpLocks/>
          </p:cNvGrpSpPr>
          <p:nvPr/>
        </p:nvGrpSpPr>
        <p:grpSpPr bwMode="auto">
          <a:xfrm>
            <a:off x="5910263" y="2606675"/>
            <a:ext cx="385762" cy="385763"/>
            <a:chOff x="1370" y="1409"/>
            <a:chExt cx="243" cy="243"/>
          </a:xfrm>
        </p:grpSpPr>
        <p:pic>
          <p:nvPicPr>
            <p:cNvPr id="892989" name="Picture 6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2990"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47</a:t>
              </a:r>
              <a:r>
                <a:rPr lang="es-ES" sz="800" dirty="0">
                  <a:solidFill>
                    <a:srgbClr val="FFC000"/>
                  </a:solidFill>
                  <a:latin typeface="Calibri" pitchFamily="34" charset="0"/>
                </a:rPr>
                <a:t>%</a:t>
              </a:r>
            </a:p>
          </p:txBody>
        </p:sp>
        <p:sp>
          <p:nvSpPr>
            <p:cNvPr id="892991"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2992"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2993"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2994"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892995" name="Group 67"/>
          <p:cNvGrpSpPr>
            <a:grpSpLocks/>
          </p:cNvGrpSpPr>
          <p:nvPr/>
        </p:nvGrpSpPr>
        <p:grpSpPr bwMode="auto">
          <a:xfrm>
            <a:off x="5645150" y="3111500"/>
            <a:ext cx="385763" cy="385763"/>
            <a:chOff x="1370" y="1409"/>
            <a:chExt cx="243" cy="243"/>
          </a:xfrm>
        </p:grpSpPr>
        <p:pic>
          <p:nvPicPr>
            <p:cNvPr id="892996" name="Picture 6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2997"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892998"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2999"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3000"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3001"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3002" name="Group 74"/>
          <p:cNvGrpSpPr>
            <a:grpSpLocks/>
          </p:cNvGrpSpPr>
          <p:nvPr/>
        </p:nvGrpSpPr>
        <p:grpSpPr bwMode="auto">
          <a:xfrm>
            <a:off x="4914900" y="2422525"/>
            <a:ext cx="385763" cy="385763"/>
            <a:chOff x="1370" y="1409"/>
            <a:chExt cx="243" cy="243"/>
          </a:xfrm>
        </p:grpSpPr>
        <p:pic>
          <p:nvPicPr>
            <p:cNvPr id="893003" name="Picture 7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3004"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63</a:t>
              </a:r>
              <a:r>
                <a:rPr lang="es-ES" sz="800" dirty="0">
                  <a:solidFill>
                    <a:srgbClr val="0075B8"/>
                  </a:solidFill>
                  <a:latin typeface="Calibri" pitchFamily="34" charset="0"/>
                </a:rPr>
                <a:t>%</a:t>
              </a:r>
            </a:p>
          </p:txBody>
        </p:sp>
        <p:sp>
          <p:nvSpPr>
            <p:cNvPr id="893005"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3006"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3007"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3008"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3009" name="Group 81"/>
          <p:cNvGrpSpPr>
            <a:grpSpLocks/>
          </p:cNvGrpSpPr>
          <p:nvPr/>
        </p:nvGrpSpPr>
        <p:grpSpPr bwMode="auto">
          <a:xfrm>
            <a:off x="2613025" y="1065213"/>
            <a:ext cx="385763" cy="385762"/>
            <a:chOff x="1370" y="1409"/>
            <a:chExt cx="243" cy="243"/>
          </a:xfrm>
        </p:grpSpPr>
        <p:pic>
          <p:nvPicPr>
            <p:cNvPr id="893010" name="Picture 8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3011"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62</a:t>
              </a:r>
              <a:r>
                <a:rPr lang="es-ES" sz="800" dirty="0">
                  <a:solidFill>
                    <a:srgbClr val="0075B8"/>
                  </a:solidFill>
                  <a:latin typeface="Calibri" pitchFamily="34" charset="0"/>
                </a:rPr>
                <a:t>%</a:t>
              </a:r>
            </a:p>
          </p:txBody>
        </p:sp>
        <p:sp>
          <p:nvSpPr>
            <p:cNvPr id="893012"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3013"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3014"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3015"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3016" name="Group 88"/>
          <p:cNvGrpSpPr>
            <a:grpSpLocks/>
          </p:cNvGrpSpPr>
          <p:nvPr/>
        </p:nvGrpSpPr>
        <p:grpSpPr bwMode="auto">
          <a:xfrm>
            <a:off x="4246563" y="1409700"/>
            <a:ext cx="385762" cy="385763"/>
            <a:chOff x="1370" y="1409"/>
            <a:chExt cx="243" cy="243"/>
          </a:xfrm>
        </p:grpSpPr>
        <p:pic>
          <p:nvPicPr>
            <p:cNvPr id="893017" name="Picture 8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3018"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B050"/>
                  </a:solidFill>
                  <a:latin typeface="Calibri" pitchFamily="34" charset="0"/>
                </a:rPr>
                <a:t>69</a:t>
              </a:r>
              <a:r>
                <a:rPr lang="es-ES" sz="800" dirty="0">
                  <a:solidFill>
                    <a:srgbClr val="00B050"/>
                  </a:solidFill>
                  <a:latin typeface="Calibri" pitchFamily="34" charset="0"/>
                </a:rPr>
                <a:t>%</a:t>
              </a:r>
            </a:p>
          </p:txBody>
        </p:sp>
        <p:sp>
          <p:nvSpPr>
            <p:cNvPr id="893019"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93020"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93021"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93022"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893023" name="Group 95"/>
          <p:cNvGrpSpPr>
            <a:grpSpLocks/>
          </p:cNvGrpSpPr>
          <p:nvPr/>
        </p:nvGrpSpPr>
        <p:grpSpPr bwMode="auto">
          <a:xfrm>
            <a:off x="4041775" y="1906588"/>
            <a:ext cx="385763" cy="385762"/>
            <a:chOff x="1370" y="1409"/>
            <a:chExt cx="243" cy="243"/>
          </a:xfrm>
        </p:grpSpPr>
        <p:pic>
          <p:nvPicPr>
            <p:cNvPr id="893024" name="Picture 9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3025"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B050"/>
                  </a:solidFill>
                  <a:latin typeface="Calibri" pitchFamily="34" charset="0"/>
                </a:rPr>
                <a:t>67</a:t>
              </a:r>
              <a:r>
                <a:rPr lang="es-ES" sz="800" dirty="0">
                  <a:solidFill>
                    <a:srgbClr val="00B050"/>
                  </a:solidFill>
                  <a:latin typeface="Calibri" pitchFamily="34" charset="0"/>
                </a:rPr>
                <a:t>%</a:t>
              </a:r>
            </a:p>
          </p:txBody>
        </p:sp>
        <p:sp>
          <p:nvSpPr>
            <p:cNvPr id="893026"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93027"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93028"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93029"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893030" name="Group 102"/>
          <p:cNvGrpSpPr>
            <a:grpSpLocks/>
          </p:cNvGrpSpPr>
          <p:nvPr/>
        </p:nvGrpSpPr>
        <p:grpSpPr bwMode="auto">
          <a:xfrm>
            <a:off x="4433888" y="2203450"/>
            <a:ext cx="385762" cy="385763"/>
            <a:chOff x="1370" y="1409"/>
            <a:chExt cx="243" cy="243"/>
          </a:xfrm>
        </p:grpSpPr>
        <p:pic>
          <p:nvPicPr>
            <p:cNvPr id="893031" name="Picture 10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3032"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B050"/>
                  </a:solidFill>
                  <a:latin typeface="Calibri" pitchFamily="34" charset="0"/>
                </a:rPr>
                <a:t>66</a:t>
              </a:r>
              <a:r>
                <a:rPr lang="es-ES" sz="800" dirty="0">
                  <a:solidFill>
                    <a:srgbClr val="00B050"/>
                  </a:solidFill>
                  <a:latin typeface="Calibri" pitchFamily="34" charset="0"/>
                </a:rPr>
                <a:t>%</a:t>
              </a:r>
            </a:p>
          </p:txBody>
        </p:sp>
        <p:sp>
          <p:nvSpPr>
            <p:cNvPr id="893033"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93034"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93035"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893036"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893037" name="Group 109"/>
          <p:cNvGrpSpPr>
            <a:grpSpLocks/>
          </p:cNvGrpSpPr>
          <p:nvPr/>
        </p:nvGrpSpPr>
        <p:grpSpPr bwMode="auto">
          <a:xfrm>
            <a:off x="5057775" y="1570038"/>
            <a:ext cx="385763" cy="385762"/>
            <a:chOff x="1370" y="1409"/>
            <a:chExt cx="243" cy="243"/>
          </a:xfrm>
        </p:grpSpPr>
        <p:pic>
          <p:nvPicPr>
            <p:cNvPr id="893038" name="Picture 11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3039"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60</a:t>
              </a:r>
              <a:r>
                <a:rPr lang="es-ES" sz="800" dirty="0">
                  <a:solidFill>
                    <a:srgbClr val="0075B8"/>
                  </a:solidFill>
                  <a:latin typeface="Calibri" pitchFamily="34" charset="0"/>
                </a:rPr>
                <a:t>%</a:t>
              </a:r>
            </a:p>
          </p:txBody>
        </p:sp>
        <p:sp>
          <p:nvSpPr>
            <p:cNvPr id="893040"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3041"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3042"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3043"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893044" name="Group 116"/>
          <p:cNvGraphicFramePr>
            <a:graphicFrameLocks noGrp="1"/>
          </p:cNvGraphicFramePr>
          <p:nvPr/>
        </p:nvGraphicFramePr>
        <p:xfrm>
          <a:off x="3017838" y="1160463"/>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050" name="Group 122"/>
          <p:cNvGraphicFramePr>
            <a:graphicFrameLocks noGrp="1"/>
          </p:cNvGraphicFramePr>
          <p:nvPr/>
        </p:nvGraphicFramePr>
        <p:xfrm>
          <a:off x="4260850" y="1182688"/>
          <a:ext cx="668338" cy="188400"/>
        </p:xfrm>
        <a:graphic>
          <a:graphicData uri="http://schemas.openxmlformats.org/drawingml/2006/table">
            <a:tbl>
              <a:tblPr/>
              <a:tblGrid>
                <a:gridCol w="668338"/>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056" name="Group 128"/>
          <p:cNvGraphicFramePr>
            <a:graphicFrameLocks noGrp="1"/>
          </p:cNvGraphicFramePr>
          <p:nvPr/>
        </p:nvGraphicFramePr>
        <p:xfrm>
          <a:off x="4965700"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062" name="Group 134"/>
          <p:cNvGraphicFramePr>
            <a:graphicFrameLocks noGrp="1"/>
          </p:cNvGraphicFramePr>
          <p:nvPr/>
        </p:nvGraphicFramePr>
        <p:xfrm>
          <a:off x="7575550" y="25654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068" name="Group 140"/>
          <p:cNvGraphicFramePr>
            <a:graphicFrameLocks noGrp="1"/>
          </p:cNvGraphicFramePr>
          <p:nvPr/>
        </p:nvGraphicFramePr>
        <p:xfrm>
          <a:off x="6130925" y="334327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074" name="Group 146"/>
          <p:cNvGraphicFramePr>
            <a:graphicFrameLocks noGrp="1"/>
          </p:cNvGraphicFramePr>
          <p:nvPr/>
        </p:nvGraphicFramePr>
        <p:xfrm>
          <a:off x="4827588" y="4216400"/>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080" name="Group 152"/>
          <p:cNvGraphicFramePr>
            <a:graphicFrameLocks noGrp="1"/>
          </p:cNvGraphicFramePr>
          <p:nvPr/>
        </p:nvGraphicFramePr>
        <p:xfrm>
          <a:off x="4564063" y="322897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086" name="Group 158"/>
          <p:cNvGraphicFramePr>
            <a:graphicFrameLocks noGrp="1"/>
          </p:cNvGraphicFramePr>
          <p:nvPr/>
        </p:nvGraphicFramePr>
        <p:xfrm>
          <a:off x="3619500" y="300513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092" name="Group 164"/>
          <p:cNvGraphicFramePr>
            <a:graphicFrameLocks noGrp="1"/>
          </p:cNvGraphicFramePr>
          <p:nvPr/>
        </p:nvGraphicFramePr>
        <p:xfrm>
          <a:off x="3433763" y="246697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098" name="Group 170"/>
          <p:cNvGraphicFramePr>
            <a:graphicFrameLocks noGrp="1"/>
          </p:cNvGraphicFramePr>
          <p:nvPr/>
        </p:nvGraphicFramePr>
        <p:xfrm>
          <a:off x="3722688" y="1687513"/>
          <a:ext cx="474662" cy="279840"/>
        </p:xfrm>
        <a:graphic>
          <a:graphicData uri="http://schemas.openxmlformats.org/drawingml/2006/table">
            <a:tbl>
              <a:tblPr/>
              <a:tblGrid>
                <a:gridCol w="474662"/>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104" name="Group 176"/>
          <p:cNvGraphicFramePr>
            <a:graphicFrameLocks noGrp="1"/>
          </p:cNvGraphicFramePr>
          <p:nvPr/>
        </p:nvGraphicFramePr>
        <p:xfrm>
          <a:off x="4432300" y="205581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110" name="Group 182"/>
          <p:cNvGraphicFramePr>
            <a:graphicFrameLocks noGrp="1"/>
          </p:cNvGraphicFramePr>
          <p:nvPr/>
        </p:nvGraphicFramePr>
        <p:xfrm>
          <a:off x="5149850" y="276066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116" name="Group 188"/>
          <p:cNvGraphicFramePr>
            <a:graphicFrameLocks noGrp="1"/>
          </p:cNvGraphicFramePr>
          <p:nvPr/>
        </p:nvGraphicFramePr>
        <p:xfrm>
          <a:off x="5924550" y="3051175"/>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122" name="Group 194"/>
          <p:cNvGraphicFramePr>
            <a:graphicFrameLocks noGrp="1"/>
          </p:cNvGraphicFramePr>
          <p:nvPr/>
        </p:nvGraphicFramePr>
        <p:xfrm>
          <a:off x="6302375" y="2627313"/>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93128" name="Group 200"/>
          <p:cNvGrpSpPr>
            <a:grpSpLocks/>
          </p:cNvGrpSpPr>
          <p:nvPr/>
        </p:nvGrpSpPr>
        <p:grpSpPr bwMode="auto">
          <a:xfrm>
            <a:off x="5218113" y="2074863"/>
            <a:ext cx="385762" cy="385762"/>
            <a:chOff x="1370" y="1409"/>
            <a:chExt cx="243" cy="243"/>
          </a:xfrm>
        </p:grpSpPr>
        <p:pic>
          <p:nvPicPr>
            <p:cNvPr id="893129" name="Picture 20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3130" name="Rectangle 20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57</a:t>
              </a:r>
              <a:r>
                <a:rPr lang="es-ES" sz="800" dirty="0">
                  <a:solidFill>
                    <a:srgbClr val="0075B8"/>
                  </a:solidFill>
                  <a:latin typeface="Calibri" pitchFamily="34" charset="0"/>
                </a:rPr>
                <a:t>%</a:t>
              </a:r>
            </a:p>
          </p:txBody>
        </p:sp>
        <p:sp>
          <p:nvSpPr>
            <p:cNvPr id="893131" name="Line 20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3132" name="Line 20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3133" name="Line 20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3134" name="Line 20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3135" name="Group 207"/>
          <p:cNvGrpSpPr>
            <a:grpSpLocks/>
          </p:cNvGrpSpPr>
          <p:nvPr/>
        </p:nvGrpSpPr>
        <p:grpSpPr bwMode="auto">
          <a:xfrm>
            <a:off x="5491163" y="1601788"/>
            <a:ext cx="385762" cy="385762"/>
            <a:chOff x="1370" y="1409"/>
            <a:chExt cx="243" cy="243"/>
          </a:xfrm>
        </p:grpSpPr>
        <p:pic>
          <p:nvPicPr>
            <p:cNvPr id="893136" name="Picture 20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3137" name="Rectangle 20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893138" name="Line 21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3139" name="Line 21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3140" name="Line 21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3141" name="Line 21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3142" name="Group 214"/>
          <p:cNvGrpSpPr>
            <a:grpSpLocks/>
          </p:cNvGrpSpPr>
          <p:nvPr/>
        </p:nvGrpSpPr>
        <p:grpSpPr bwMode="auto">
          <a:xfrm>
            <a:off x="5578475" y="2276475"/>
            <a:ext cx="385763" cy="385763"/>
            <a:chOff x="1370" y="1409"/>
            <a:chExt cx="243" cy="243"/>
          </a:xfrm>
        </p:grpSpPr>
        <p:pic>
          <p:nvPicPr>
            <p:cNvPr id="893143"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3144"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893145"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3146"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3147"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3148"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893149" name="Group 221"/>
          <p:cNvGraphicFramePr>
            <a:graphicFrameLocks noGrp="1"/>
          </p:cNvGraphicFramePr>
          <p:nvPr/>
        </p:nvGraphicFramePr>
        <p:xfrm>
          <a:off x="5548313" y="133032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893155" name="AutoShape 227"/>
          <p:cNvCxnSpPr>
            <a:cxnSpLocks noChangeShapeType="1"/>
            <a:stCxn id="893131" idx="1"/>
            <a:endCxn id="0" idx="0"/>
          </p:cNvCxnSpPr>
          <p:nvPr/>
        </p:nvCxnSpPr>
        <p:spPr bwMode="auto">
          <a:xfrm flipV="1">
            <a:off x="5548313" y="1423988"/>
            <a:ext cx="914400" cy="736600"/>
          </a:xfrm>
          <a:prstGeom prst="straightConnector1">
            <a:avLst/>
          </a:prstGeom>
          <a:noFill/>
          <a:ln w="3175">
            <a:solidFill>
              <a:srgbClr val="008000"/>
            </a:solidFill>
            <a:prstDash val="dash"/>
            <a:round/>
            <a:headEnd type="oval" w="sm" len="sm"/>
            <a:tailEnd type="oval" w="sm" len="sm"/>
          </a:ln>
          <a:effectLst/>
        </p:spPr>
      </p:cxnSp>
      <p:graphicFrame>
        <p:nvGraphicFramePr>
          <p:cNvPr id="893156" name="Group 228"/>
          <p:cNvGraphicFramePr>
            <a:graphicFrameLocks noGrp="1"/>
          </p:cNvGraphicFramePr>
          <p:nvPr/>
        </p:nvGraphicFramePr>
        <p:xfrm>
          <a:off x="6462713" y="1266825"/>
          <a:ext cx="525462" cy="157920"/>
        </p:xfrm>
        <a:graphic>
          <a:graphicData uri="http://schemas.openxmlformats.org/drawingml/2006/table">
            <a:tbl>
              <a:tblPr/>
              <a:tblGrid>
                <a:gridCol w="5254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893162" name="AutoShape 234"/>
          <p:cNvCxnSpPr>
            <a:cxnSpLocks noChangeShapeType="1"/>
            <a:stCxn id="893145" idx="1"/>
            <a:endCxn id="0" idx="1"/>
          </p:cNvCxnSpPr>
          <p:nvPr/>
        </p:nvCxnSpPr>
        <p:spPr bwMode="auto">
          <a:xfrm flipV="1">
            <a:off x="5908675" y="1604963"/>
            <a:ext cx="752475" cy="757237"/>
          </a:xfrm>
          <a:prstGeom prst="straightConnector1">
            <a:avLst/>
          </a:prstGeom>
          <a:noFill/>
          <a:ln w="3175">
            <a:solidFill>
              <a:srgbClr val="008000"/>
            </a:solidFill>
            <a:prstDash val="dash"/>
            <a:round/>
            <a:headEnd type="oval" w="sm" len="sm"/>
            <a:tailEnd type="oval" w="sm" len="sm"/>
          </a:ln>
          <a:effectLst/>
        </p:spPr>
      </p:cxnSp>
      <p:graphicFrame>
        <p:nvGraphicFramePr>
          <p:cNvPr id="893163" name="Group 235"/>
          <p:cNvGraphicFramePr>
            <a:graphicFrameLocks noGrp="1"/>
          </p:cNvGraphicFramePr>
          <p:nvPr/>
        </p:nvGraphicFramePr>
        <p:xfrm>
          <a:off x="6661150" y="150971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93169" name="Group 241"/>
          <p:cNvGrpSpPr>
            <a:grpSpLocks/>
          </p:cNvGrpSpPr>
          <p:nvPr/>
        </p:nvGrpSpPr>
        <p:grpSpPr bwMode="auto">
          <a:xfrm>
            <a:off x="6192838" y="2100263"/>
            <a:ext cx="385762" cy="385762"/>
            <a:chOff x="1370" y="1409"/>
            <a:chExt cx="243" cy="243"/>
          </a:xfrm>
        </p:grpSpPr>
        <p:pic>
          <p:nvPicPr>
            <p:cNvPr id="893170" name="Picture 24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3171" name="Rectangle 2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63</a:t>
              </a:r>
              <a:r>
                <a:rPr lang="es-ES" sz="800" dirty="0">
                  <a:solidFill>
                    <a:srgbClr val="0075B8"/>
                  </a:solidFill>
                  <a:latin typeface="Calibri" pitchFamily="34" charset="0"/>
                </a:rPr>
                <a:t>%</a:t>
              </a:r>
            </a:p>
          </p:txBody>
        </p:sp>
        <p:sp>
          <p:nvSpPr>
            <p:cNvPr id="893172" name="Line 2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3173" name="Line 2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3174" name="Line 2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3175" name="Line 2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893176" name="Group 248"/>
          <p:cNvGraphicFramePr>
            <a:graphicFrameLocks noGrp="1"/>
          </p:cNvGraphicFramePr>
          <p:nvPr/>
        </p:nvGraphicFramePr>
        <p:xfrm>
          <a:off x="6553200" y="2139950"/>
          <a:ext cx="830263" cy="279840"/>
        </p:xfrm>
        <a:graphic>
          <a:graphicData uri="http://schemas.openxmlformats.org/drawingml/2006/table">
            <a:tbl>
              <a:tblPr/>
              <a:tblGrid>
                <a:gridCol w="8302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182" name="Group 254"/>
          <p:cNvGraphicFramePr>
            <a:graphicFrameLocks noGrp="1"/>
          </p:cNvGraphicFramePr>
          <p:nvPr/>
        </p:nvGraphicFramePr>
        <p:xfrm>
          <a:off x="73025" y="4859338"/>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800"/>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188" name="Group 260"/>
          <p:cNvGraphicFramePr>
            <a:graphicFrameLocks noGrp="1"/>
          </p:cNvGraphicFramePr>
          <p:nvPr/>
        </p:nvGraphicFramePr>
        <p:xfrm>
          <a:off x="784860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194" name="Group 266"/>
          <p:cNvGraphicFramePr>
            <a:graphicFrameLocks noGrp="1"/>
          </p:cNvGraphicFramePr>
          <p:nvPr/>
        </p:nvGraphicFramePr>
        <p:xfrm>
          <a:off x="7837488" y="969963"/>
          <a:ext cx="1095375" cy="285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1878</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2372651</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893210" name="Text Box 282"/>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800"/>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893211" name="Group 283"/>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893217" name="Picture 289" descr="Plantilla UAESP12"/>
          <p:cNvPicPr>
            <a:picLocks noChangeAspect="1" noChangeArrowheads="1"/>
          </p:cNvPicPr>
          <p:nvPr/>
        </p:nvPicPr>
        <p:blipFill>
          <a:blip r:embed="rId5" cstate="print"/>
          <a:srcRect/>
          <a:stretch>
            <a:fillRect/>
          </a:stretch>
        </p:blipFill>
        <p:spPr bwMode="auto">
          <a:xfrm>
            <a:off x="468313" y="1204913"/>
            <a:ext cx="863600" cy="681037"/>
          </a:xfrm>
          <a:prstGeom prst="rect">
            <a:avLst/>
          </a:prstGeom>
          <a:noFill/>
        </p:spPr>
      </p:pic>
      <p:sp>
        <p:nvSpPr>
          <p:cNvPr id="893218" name="Rectangle 290"/>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graphicFrame>
        <p:nvGraphicFramePr>
          <p:cNvPr id="893219" name="Group 291"/>
          <p:cNvGraphicFramePr>
            <a:graphicFrameLocks noGrp="1"/>
          </p:cNvGraphicFramePr>
          <p:nvPr/>
        </p:nvGraphicFramePr>
        <p:xfrm>
          <a:off x="0" y="2019300"/>
          <a:ext cx="1800225" cy="639504"/>
        </p:xfrm>
        <a:graphic>
          <a:graphicData uri="http://schemas.openxmlformats.org/drawingml/2006/table">
            <a:tbl>
              <a:tblPr/>
              <a:tblGrid>
                <a:gridCol w="1800225"/>
              </a:tblGrid>
              <a:tr h="138113">
                <a:tc>
                  <a:txBody>
                    <a:bodyPr/>
                    <a:lstStyle/>
                    <a:p>
                      <a:pPr marL="0" marR="0" lvl="0" indent="0" algn="ctr" defTabSz="914400" rtl="0" eaLnBrk="1" fontAlgn="base" latinLnBrk="0" hangingPunct="1">
                        <a:lnSpc>
                          <a:spcPct val="9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41.</a:t>
                      </a:r>
                      <a:r>
                        <a:rPr kumimoji="0" lang="es-CO" sz="1100" b="1" i="0" u="none" strike="noStrike" cap="none" normalizeH="0" baseline="0" dirty="0" smtClean="0">
                          <a:ln>
                            <a:noFill/>
                          </a:ln>
                          <a:solidFill>
                            <a:srgbClr val="333333"/>
                          </a:solidFill>
                          <a:effectLst/>
                          <a:latin typeface="Calibri" pitchFamily="34" charset="0"/>
                          <a:cs typeface="Arial" charset="0"/>
                        </a:rPr>
                        <a:t> Específicamente, ¿Cómo califica </a:t>
                      </a:r>
                      <a:r>
                        <a:rPr kumimoji="0" lang="es-CO" sz="1100" b="1" i="0" u="none" strike="noStrike" cap="none" normalizeH="0" baseline="0" dirty="0" smtClean="0">
                          <a:ln>
                            <a:noFill/>
                          </a:ln>
                          <a:solidFill>
                            <a:srgbClr val="007800"/>
                          </a:solidFill>
                          <a:effectLst/>
                          <a:latin typeface="Calibri" pitchFamily="34" charset="0"/>
                          <a:cs typeface="Arial" charset="0"/>
                        </a:rPr>
                        <a:t>el servicio de alumbrado en el sector donde vive</a:t>
                      </a:r>
                      <a:r>
                        <a:rPr kumimoji="0" lang="es-CO" sz="1100" b="1" i="0" u="none" strike="noStrike" cap="none" normalizeH="0" baseline="0" dirty="0" smtClean="0">
                          <a:ln>
                            <a:noFill/>
                          </a:ln>
                          <a:solidFill>
                            <a:srgbClr val="333333"/>
                          </a:solidFill>
                          <a:effectLst/>
                          <a:latin typeface="Calibri" pitchFamily="34" charset="0"/>
                          <a:cs typeface="Arial" charset="0"/>
                        </a:rPr>
                        <a:t>?</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225" name="Object 5"/>
          <p:cNvGraphicFramePr>
            <a:graphicFrameLocks noChangeAspect="1"/>
          </p:cNvGraphicFramePr>
          <p:nvPr/>
        </p:nvGraphicFramePr>
        <p:xfrm>
          <a:off x="215900" y="2711450"/>
          <a:ext cx="1379538" cy="2122488"/>
        </p:xfrm>
        <a:graphic>
          <a:graphicData uri="http://schemas.openxmlformats.org/presentationml/2006/ole">
            <p:oleObj spid="_x0000_s893225" name="Gráfico" r:id="rId6" imgW="1381057" imgH="2123985" progId="MSGraph.Chart.8">
              <p:embed followColorScheme="full"/>
            </p:oleObj>
          </a:graphicData>
        </a:graphic>
      </p:graphicFrame>
      <p:graphicFrame>
        <p:nvGraphicFramePr>
          <p:cNvPr id="893226" name="Group 298"/>
          <p:cNvGraphicFramePr>
            <a:graphicFrameLocks noGrp="1"/>
          </p:cNvGraphicFramePr>
          <p:nvPr/>
        </p:nvGraphicFramePr>
        <p:xfrm>
          <a:off x="269875" y="459263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689F38"/>
                          </a:solidFill>
                          <a:effectLst/>
                          <a:latin typeface="Calibri" pitchFamily="34" charset="0"/>
                          <a:cs typeface="Arial" charset="0"/>
                        </a:rPr>
                        <a:t>2010</a:t>
                      </a:r>
                      <a:endParaRPr kumimoji="0" lang="es-ES" sz="12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3232" name="Group 304"/>
          <p:cNvGraphicFramePr>
            <a:graphicFrameLocks noGrp="1"/>
          </p:cNvGraphicFramePr>
          <p:nvPr/>
        </p:nvGraphicFramePr>
        <p:xfrm>
          <a:off x="1058863" y="459263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4F852C"/>
                          </a:solidFill>
                          <a:effectLst/>
                          <a:latin typeface="Calibri" pitchFamily="34" charset="0"/>
                          <a:cs typeface="Arial" charset="0"/>
                        </a:rPr>
                        <a:t>2016</a:t>
                      </a:r>
                      <a:endParaRPr kumimoji="0" lang="es-ES" sz="12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893238" name="Text Box 310"/>
          <p:cNvSpPr txBox="1">
            <a:spLocks noChangeArrowheads="1"/>
          </p:cNvSpPr>
          <p:nvPr/>
        </p:nvSpPr>
        <p:spPr bwMode="auto">
          <a:xfrm>
            <a:off x="606425" y="4668838"/>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aphicFrame>
        <p:nvGraphicFramePr>
          <p:cNvPr id="893239" name="Group 311"/>
          <p:cNvGraphicFramePr>
            <a:graphicFrameLocks noGrp="1"/>
          </p:cNvGraphicFramePr>
          <p:nvPr/>
        </p:nvGraphicFramePr>
        <p:xfrm>
          <a:off x="1800225" y="4516438"/>
          <a:ext cx="2179638" cy="356616"/>
        </p:xfrm>
        <a:graphic>
          <a:graphicData uri="http://schemas.openxmlformats.org/drawingml/2006/table">
            <a:tbl>
              <a:tblPr/>
              <a:tblGrid>
                <a:gridCol w="479425"/>
                <a:gridCol w="479425"/>
                <a:gridCol w="479425"/>
                <a:gridCol w="741363"/>
              </a:tblGrid>
              <a:tr h="0">
                <a:tc gridSpan="2">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rgbClr val="4F852C"/>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8"/>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9"/>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10"/>
                      <a:srcRect/>
                      <a:stretch>
                        <a:fillRect/>
                      </a:stretch>
                    </a:blipFill>
                  </a:tcPr>
                </a:tc>
              </a:tr>
            </a:tbl>
          </a:graphicData>
        </a:graphic>
      </p:graphicFrame>
      <p:grpSp>
        <p:nvGrpSpPr>
          <p:cNvPr id="893255" name="Group 327"/>
          <p:cNvGrpSpPr>
            <a:grpSpLocks/>
          </p:cNvGrpSpPr>
          <p:nvPr/>
        </p:nvGrpSpPr>
        <p:grpSpPr bwMode="auto">
          <a:xfrm>
            <a:off x="7272338" y="4660900"/>
            <a:ext cx="1701800" cy="265113"/>
            <a:chOff x="-60" y="2970"/>
            <a:chExt cx="1072" cy="167"/>
          </a:xfrm>
        </p:grpSpPr>
        <p:sp>
          <p:nvSpPr>
            <p:cNvPr id="893256" name="Text Box 328"/>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893257" name="Rectangle 329"/>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893258" name="Line 330"/>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893259" name="Line 331"/>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893260" name="Line 332"/>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893261" name="Rectangle 33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MX" dirty="0" smtClean="0"/>
              <a:t>Índice</a:t>
            </a:r>
            <a:endParaRPr lang="es-MX" dirty="0"/>
          </a:p>
        </p:txBody>
      </p:sp>
      <p:sp>
        <p:nvSpPr>
          <p:cNvPr id="3" name="2 Marcador de contenido"/>
          <p:cNvSpPr>
            <a:spLocks noGrp="1"/>
          </p:cNvSpPr>
          <p:nvPr>
            <p:ph idx="1"/>
          </p:nvPr>
        </p:nvSpPr>
        <p:spPr/>
        <p:txBody>
          <a:bodyPr/>
          <a:lstStyle/>
          <a:p>
            <a:r>
              <a:rPr lang="es-ES" sz="1500" dirty="0" smtClean="0"/>
              <a:t>Objeto del contrato</a:t>
            </a:r>
          </a:p>
          <a:p>
            <a:r>
              <a:rPr lang="es-ES" sz="1500" dirty="0" smtClean="0"/>
              <a:t>Metodología</a:t>
            </a:r>
          </a:p>
          <a:p>
            <a:r>
              <a:rPr lang="es-ES" sz="1500" dirty="0" smtClean="0"/>
              <a:t>Contexto del trabajo</a:t>
            </a:r>
          </a:p>
          <a:p>
            <a:r>
              <a:rPr lang="es-ES" sz="1500" dirty="0" smtClean="0"/>
              <a:t>Escalas utilizadas</a:t>
            </a:r>
          </a:p>
          <a:p>
            <a:r>
              <a:rPr lang="es-ES" sz="1500" dirty="0" smtClean="0"/>
              <a:t>Evaluación Institucional</a:t>
            </a:r>
          </a:p>
          <a:p>
            <a:r>
              <a:rPr lang="es-ES" sz="1500" dirty="0" smtClean="0"/>
              <a:t>Percepciones generales del servicio de alumbrado público</a:t>
            </a:r>
          </a:p>
          <a:p>
            <a:r>
              <a:rPr lang="es-MX" sz="1500" dirty="0" smtClean="0"/>
              <a:t>Evaluación del alumbrado en la zona</a:t>
            </a:r>
          </a:p>
          <a:p>
            <a:r>
              <a:rPr lang="es-CO" sz="1500" dirty="0" smtClean="0"/>
              <a:t>Evaluación de las Peticiones Quejas y Reclamos</a:t>
            </a:r>
          </a:p>
          <a:p>
            <a:r>
              <a:rPr lang="es-MX" sz="1500" dirty="0" smtClean="0"/>
              <a:t>Evaluación de la infraestructura de alumbrado público</a:t>
            </a:r>
            <a:endParaRPr lang="es-CO" sz="1500" dirty="0" smtClean="0"/>
          </a:p>
          <a:p>
            <a:r>
              <a:rPr lang="es-MX" sz="1500" dirty="0" smtClean="0"/>
              <a:t>Modernización y expansión del servicio de alumbrado público</a:t>
            </a:r>
          </a:p>
          <a:p>
            <a:r>
              <a:rPr lang="es-ES" sz="1500" dirty="0" smtClean="0"/>
              <a:t>Información </a:t>
            </a:r>
            <a:r>
              <a:rPr lang="es-ES" sz="1500" dirty="0" smtClean="0"/>
              <a:t>Demográfica</a:t>
            </a:r>
          </a:p>
          <a:p>
            <a:r>
              <a:rPr lang="es-ES" sz="1500" dirty="0" smtClean="0"/>
              <a:t>Ficha Técnica</a:t>
            </a:r>
            <a:endParaRPr lang="es-MX" sz="1500" dirty="0" smtClean="0"/>
          </a:p>
          <a:p>
            <a:endParaRPr lang="es-MX" sz="1500" dirty="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 name="Picture 220" descr="gfsdfgdfh"/>
          <p:cNvPicPr>
            <a:picLocks noChangeAspect="1" noChangeArrowheads="1"/>
          </p:cNvPicPr>
          <p:nvPr/>
        </p:nvPicPr>
        <p:blipFill>
          <a:blip r:embed="rId3" cstate="print"/>
          <a:srcRect/>
          <a:stretch>
            <a:fillRect/>
          </a:stretch>
        </p:blipFill>
        <p:spPr bwMode="auto">
          <a:xfrm>
            <a:off x="1441450" y="687388"/>
            <a:ext cx="6919913" cy="4270375"/>
          </a:xfrm>
          <a:prstGeom prst="rect">
            <a:avLst/>
          </a:prstGeom>
          <a:noFill/>
        </p:spPr>
      </p:pic>
      <p:sp>
        <p:nvSpPr>
          <p:cNvPr id="894979" name="Rectangle 3"/>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graphicFrame>
        <p:nvGraphicFramePr>
          <p:cNvPr id="894980" name="Object 5"/>
          <p:cNvGraphicFramePr>
            <a:graphicFrameLocks noChangeAspect="1"/>
          </p:cNvGraphicFramePr>
          <p:nvPr/>
        </p:nvGraphicFramePr>
        <p:xfrm>
          <a:off x="252413" y="2644775"/>
          <a:ext cx="1336675" cy="2409825"/>
        </p:xfrm>
        <a:graphic>
          <a:graphicData uri="http://schemas.openxmlformats.org/presentationml/2006/ole">
            <p:oleObj spid="_x0000_s894980" name="Gráfico" r:id="rId4" imgW="1333500" imgH="2409735" progId="MSGraph.Chart.8">
              <p:embed followColorScheme="full"/>
            </p:oleObj>
          </a:graphicData>
        </a:graphic>
      </p:graphicFrame>
      <p:sp>
        <p:nvSpPr>
          <p:cNvPr id="894981" name="Rectangle 5"/>
          <p:cNvSpPr>
            <a:spLocks noGrp="1" noChangeArrowheads="1"/>
          </p:cNvSpPr>
          <p:nvPr>
            <p:ph type="title"/>
          </p:nvPr>
        </p:nvSpPr>
        <p:spPr/>
        <p:txBody>
          <a:bodyPr/>
          <a:lstStyle/>
          <a:p>
            <a:endParaRPr lang="es-MX" dirty="0"/>
          </a:p>
        </p:txBody>
      </p:sp>
      <p:sp>
        <p:nvSpPr>
          <p:cNvPr id="894982" name="Rectangle 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839923C7-EE4A-45FE-A2AC-244E5E647B96}" type="slidenum">
              <a:rPr lang="es-ES" sz="900" i="1">
                <a:solidFill>
                  <a:schemeClr val="bg1"/>
                </a:solidFill>
              </a:rPr>
              <a:pPr algn="ctr"/>
              <a:t>20</a:t>
            </a:fld>
            <a:endParaRPr lang="es-ES" sz="900" i="1" dirty="0">
              <a:solidFill>
                <a:schemeClr val="bg1"/>
              </a:solidFill>
            </a:endParaRPr>
          </a:p>
        </p:txBody>
      </p:sp>
      <p:graphicFrame>
        <p:nvGraphicFramePr>
          <p:cNvPr id="894983" name="Group 7"/>
          <p:cNvGraphicFramePr>
            <a:graphicFrameLocks noGrp="1"/>
          </p:cNvGraphicFramePr>
          <p:nvPr/>
        </p:nvGraphicFramePr>
        <p:xfrm>
          <a:off x="2527300" y="1795463"/>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94989" name="Group 13"/>
          <p:cNvGrpSpPr>
            <a:grpSpLocks/>
          </p:cNvGrpSpPr>
          <p:nvPr/>
        </p:nvGrpSpPr>
        <p:grpSpPr bwMode="auto">
          <a:xfrm>
            <a:off x="2611438" y="2006600"/>
            <a:ext cx="385762" cy="385763"/>
            <a:chOff x="1370" y="1409"/>
            <a:chExt cx="243" cy="243"/>
          </a:xfrm>
        </p:grpSpPr>
        <p:pic>
          <p:nvPicPr>
            <p:cNvPr id="894990" name="Picture 1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4991" name="Rectangle 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22</a:t>
              </a:r>
              <a:r>
                <a:rPr lang="es-ES" sz="800" dirty="0">
                  <a:solidFill>
                    <a:srgbClr val="0075B8"/>
                  </a:solidFill>
                  <a:latin typeface="Calibri" pitchFamily="34" charset="0"/>
                </a:rPr>
                <a:t>%</a:t>
              </a:r>
            </a:p>
          </p:txBody>
        </p:sp>
        <p:sp>
          <p:nvSpPr>
            <p:cNvPr id="894992" name="Line 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4993" name="Line 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4994" name="Line 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4995" name="Line 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4996" name="Group 20"/>
          <p:cNvGrpSpPr>
            <a:grpSpLocks/>
          </p:cNvGrpSpPr>
          <p:nvPr/>
        </p:nvGrpSpPr>
        <p:grpSpPr bwMode="auto">
          <a:xfrm>
            <a:off x="3175000" y="2622550"/>
            <a:ext cx="385763" cy="385763"/>
            <a:chOff x="1370" y="1409"/>
            <a:chExt cx="243" cy="243"/>
          </a:xfrm>
        </p:grpSpPr>
        <p:pic>
          <p:nvPicPr>
            <p:cNvPr id="894997" name="Picture 21"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4998" name="Rectangle 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21</a:t>
              </a:r>
              <a:r>
                <a:rPr lang="es-ES" sz="800" dirty="0">
                  <a:solidFill>
                    <a:srgbClr val="0075B8"/>
                  </a:solidFill>
                  <a:latin typeface="Calibri" pitchFamily="34" charset="0"/>
                </a:rPr>
                <a:t>%</a:t>
              </a:r>
            </a:p>
          </p:txBody>
        </p:sp>
        <p:sp>
          <p:nvSpPr>
            <p:cNvPr id="894999" name="Line 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00" name="Line 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01" name="Line 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02" name="Line 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03" name="Group 27"/>
          <p:cNvGrpSpPr>
            <a:grpSpLocks/>
          </p:cNvGrpSpPr>
          <p:nvPr/>
        </p:nvGrpSpPr>
        <p:grpSpPr bwMode="auto">
          <a:xfrm>
            <a:off x="3656013" y="3200400"/>
            <a:ext cx="385762" cy="385763"/>
            <a:chOff x="1370" y="1409"/>
            <a:chExt cx="243" cy="243"/>
          </a:xfrm>
        </p:grpSpPr>
        <p:pic>
          <p:nvPicPr>
            <p:cNvPr id="895004" name="Picture 28"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05" name="Rectangle 2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23</a:t>
              </a:r>
              <a:r>
                <a:rPr lang="es-ES" sz="800" dirty="0">
                  <a:solidFill>
                    <a:srgbClr val="0075B8"/>
                  </a:solidFill>
                  <a:latin typeface="Calibri" pitchFamily="34" charset="0"/>
                </a:rPr>
                <a:t>%</a:t>
              </a:r>
            </a:p>
          </p:txBody>
        </p:sp>
        <p:sp>
          <p:nvSpPr>
            <p:cNvPr id="895006" name="Line 3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07" name="Line 3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08" name="Line 3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09" name="Line 3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10" name="Group 34"/>
          <p:cNvGrpSpPr>
            <a:grpSpLocks/>
          </p:cNvGrpSpPr>
          <p:nvPr/>
        </p:nvGrpSpPr>
        <p:grpSpPr bwMode="auto">
          <a:xfrm>
            <a:off x="4705350" y="3440113"/>
            <a:ext cx="385763" cy="385762"/>
            <a:chOff x="1370" y="1409"/>
            <a:chExt cx="243" cy="243"/>
          </a:xfrm>
        </p:grpSpPr>
        <p:pic>
          <p:nvPicPr>
            <p:cNvPr id="895011" name="Picture 35"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12" name="Rectangle 3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16</a:t>
              </a:r>
              <a:r>
                <a:rPr lang="es-ES" sz="800" dirty="0">
                  <a:solidFill>
                    <a:srgbClr val="0075B8"/>
                  </a:solidFill>
                  <a:latin typeface="Calibri" pitchFamily="34" charset="0"/>
                </a:rPr>
                <a:t>%</a:t>
              </a:r>
            </a:p>
          </p:txBody>
        </p:sp>
        <p:sp>
          <p:nvSpPr>
            <p:cNvPr id="895013" name="Line 3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14" name="Line 3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15" name="Line 3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16" name="Line 4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17" name="Group 41"/>
          <p:cNvGrpSpPr>
            <a:grpSpLocks/>
          </p:cNvGrpSpPr>
          <p:nvPr/>
        </p:nvGrpSpPr>
        <p:grpSpPr bwMode="auto">
          <a:xfrm>
            <a:off x="4843463" y="4378325"/>
            <a:ext cx="385762" cy="385763"/>
            <a:chOff x="1370" y="1409"/>
            <a:chExt cx="243" cy="243"/>
          </a:xfrm>
        </p:grpSpPr>
        <p:pic>
          <p:nvPicPr>
            <p:cNvPr id="895018" name="Picture 42"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19" name="Rectangle 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12</a:t>
              </a:r>
              <a:r>
                <a:rPr lang="es-ES" sz="800" dirty="0">
                  <a:solidFill>
                    <a:srgbClr val="FFC000"/>
                  </a:solidFill>
                  <a:latin typeface="Calibri" pitchFamily="34" charset="0"/>
                </a:rPr>
                <a:t>%</a:t>
              </a:r>
            </a:p>
          </p:txBody>
        </p:sp>
        <p:sp>
          <p:nvSpPr>
            <p:cNvPr id="895020" name="Line 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5021" name="Line 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5022" name="Line 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5023" name="Line 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895024" name="Group 48"/>
          <p:cNvGrpSpPr>
            <a:grpSpLocks/>
          </p:cNvGrpSpPr>
          <p:nvPr/>
        </p:nvGrpSpPr>
        <p:grpSpPr bwMode="auto">
          <a:xfrm>
            <a:off x="5829300" y="3576638"/>
            <a:ext cx="385763" cy="385762"/>
            <a:chOff x="1370" y="1409"/>
            <a:chExt cx="243" cy="243"/>
          </a:xfrm>
        </p:grpSpPr>
        <p:pic>
          <p:nvPicPr>
            <p:cNvPr id="895025" name="Picture 49"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26"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20</a:t>
              </a:r>
              <a:r>
                <a:rPr lang="es-ES" sz="800" dirty="0">
                  <a:solidFill>
                    <a:srgbClr val="0075B8"/>
                  </a:solidFill>
                  <a:latin typeface="Calibri" pitchFamily="34" charset="0"/>
                </a:rPr>
                <a:t>%</a:t>
              </a:r>
            </a:p>
          </p:txBody>
        </p:sp>
        <p:sp>
          <p:nvSpPr>
            <p:cNvPr id="895027"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28"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29"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30"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31" name="Group 55"/>
          <p:cNvGrpSpPr>
            <a:grpSpLocks/>
          </p:cNvGrpSpPr>
          <p:nvPr/>
        </p:nvGrpSpPr>
        <p:grpSpPr bwMode="auto">
          <a:xfrm>
            <a:off x="7192963" y="2430463"/>
            <a:ext cx="385762" cy="385762"/>
            <a:chOff x="1370" y="1409"/>
            <a:chExt cx="243" cy="243"/>
          </a:xfrm>
        </p:grpSpPr>
        <p:pic>
          <p:nvPicPr>
            <p:cNvPr id="895032" name="Picture 56"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33"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17</a:t>
              </a:r>
              <a:r>
                <a:rPr lang="es-ES" sz="800" dirty="0">
                  <a:solidFill>
                    <a:srgbClr val="0075B8"/>
                  </a:solidFill>
                  <a:latin typeface="Calibri" pitchFamily="34" charset="0"/>
                </a:rPr>
                <a:t>%</a:t>
              </a:r>
            </a:p>
          </p:txBody>
        </p:sp>
        <p:sp>
          <p:nvSpPr>
            <p:cNvPr id="895034"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35"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36"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37"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38" name="Group 62"/>
          <p:cNvGrpSpPr>
            <a:grpSpLocks/>
          </p:cNvGrpSpPr>
          <p:nvPr/>
        </p:nvGrpSpPr>
        <p:grpSpPr bwMode="auto">
          <a:xfrm>
            <a:off x="5910263" y="2598738"/>
            <a:ext cx="385762" cy="385762"/>
            <a:chOff x="1370" y="1409"/>
            <a:chExt cx="243" cy="243"/>
          </a:xfrm>
        </p:grpSpPr>
        <p:pic>
          <p:nvPicPr>
            <p:cNvPr id="895039" name="Picture 63"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40"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16</a:t>
              </a:r>
              <a:r>
                <a:rPr lang="es-ES" sz="800" dirty="0">
                  <a:solidFill>
                    <a:srgbClr val="0075B8"/>
                  </a:solidFill>
                  <a:latin typeface="Calibri" pitchFamily="34" charset="0"/>
                </a:rPr>
                <a:t>%</a:t>
              </a:r>
            </a:p>
          </p:txBody>
        </p:sp>
        <p:sp>
          <p:nvSpPr>
            <p:cNvPr id="895041"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42"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43"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44"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45" name="Group 69"/>
          <p:cNvGrpSpPr>
            <a:grpSpLocks/>
          </p:cNvGrpSpPr>
          <p:nvPr/>
        </p:nvGrpSpPr>
        <p:grpSpPr bwMode="auto">
          <a:xfrm>
            <a:off x="5645150" y="3103563"/>
            <a:ext cx="385763" cy="385762"/>
            <a:chOff x="1370" y="1409"/>
            <a:chExt cx="243" cy="243"/>
          </a:xfrm>
        </p:grpSpPr>
        <p:pic>
          <p:nvPicPr>
            <p:cNvPr id="895046" name="Picture 70"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47"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8</a:t>
              </a:r>
              <a:r>
                <a:rPr lang="es-ES" sz="800" dirty="0">
                  <a:solidFill>
                    <a:srgbClr val="FFC000"/>
                  </a:solidFill>
                  <a:latin typeface="Calibri" pitchFamily="34" charset="0"/>
                </a:rPr>
                <a:t>%</a:t>
              </a:r>
            </a:p>
          </p:txBody>
        </p:sp>
        <p:sp>
          <p:nvSpPr>
            <p:cNvPr id="895048"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49"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50"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51"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52" name="Group 76"/>
          <p:cNvGrpSpPr>
            <a:grpSpLocks/>
          </p:cNvGrpSpPr>
          <p:nvPr/>
        </p:nvGrpSpPr>
        <p:grpSpPr bwMode="auto">
          <a:xfrm>
            <a:off x="4914900" y="2414588"/>
            <a:ext cx="385763" cy="385762"/>
            <a:chOff x="1370" y="1409"/>
            <a:chExt cx="243" cy="243"/>
          </a:xfrm>
        </p:grpSpPr>
        <p:pic>
          <p:nvPicPr>
            <p:cNvPr id="895053" name="Picture 77"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54"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22</a:t>
              </a:r>
              <a:r>
                <a:rPr lang="es-ES" sz="800" dirty="0">
                  <a:solidFill>
                    <a:srgbClr val="0075B8"/>
                  </a:solidFill>
                  <a:latin typeface="Calibri" pitchFamily="34" charset="0"/>
                </a:rPr>
                <a:t>%</a:t>
              </a:r>
            </a:p>
          </p:txBody>
        </p:sp>
        <p:sp>
          <p:nvSpPr>
            <p:cNvPr id="895055"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56"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57"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58"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59" name="Group 83"/>
          <p:cNvGrpSpPr>
            <a:grpSpLocks/>
          </p:cNvGrpSpPr>
          <p:nvPr/>
        </p:nvGrpSpPr>
        <p:grpSpPr bwMode="auto">
          <a:xfrm>
            <a:off x="2613025" y="1057275"/>
            <a:ext cx="385763" cy="385763"/>
            <a:chOff x="1370" y="1409"/>
            <a:chExt cx="243" cy="243"/>
          </a:xfrm>
        </p:grpSpPr>
        <p:pic>
          <p:nvPicPr>
            <p:cNvPr id="895060" name="Picture 8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61" name="Rectangle 8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27</a:t>
              </a:r>
              <a:r>
                <a:rPr lang="es-ES" sz="800" dirty="0">
                  <a:solidFill>
                    <a:srgbClr val="0075B8"/>
                  </a:solidFill>
                  <a:latin typeface="Calibri" pitchFamily="34" charset="0"/>
                </a:rPr>
                <a:t>%</a:t>
              </a:r>
            </a:p>
          </p:txBody>
        </p:sp>
        <p:sp>
          <p:nvSpPr>
            <p:cNvPr id="895062" name="Line 8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63" name="Line 8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64" name="Line 8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65" name="Line 8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66" name="Group 90"/>
          <p:cNvGrpSpPr>
            <a:grpSpLocks/>
          </p:cNvGrpSpPr>
          <p:nvPr/>
        </p:nvGrpSpPr>
        <p:grpSpPr bwMode="auto">
          <a:xfrm>
            <a:off x="4246563" y="1401763"/>
            <a:ext cx="385762" cy="385762"/>
            <a:chOff x="1370" y="1409"/>
            <a:chExt cx="243" cy="243"/>
          </a:xfrm>
        </p:grpSpPr>
        <p:pic>
          <p:nvPicPr>
            <p:cNvPr id="895067" name="Picture 91"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68" name="Rectangle 9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30</a:t>
              </a:r>
              <a:r>
                <a:rPr lang="es-ES" sz="800" dirty="0">
                  <a:solidFill>
                    <a:srgbClr val="0075B8"/>
                  </a:solidFill>
                  <a:latin typeface="Calibri" pitchFamily="34" charset="0"/>
                </a:rPr>
                <a:t>%</a:t>
              </a:r>
            </a:p>
          </p:txBody>
        </p:sp>
        <p:sp>
          <p:nvSpPr>
            <p:cNvPr id="895069" name="Line 9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70" name="Line 9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71" name="Line 9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72" name="Line 9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73" name="Group 97"/>
          <p:cNvGrpSpPr>
            <a:grpSpLocks/>
          </p:cNvGrpSpPr>
          <p:nvPr/>
        </p:nvGrpSpPr>
        <p:grpSpPr bwMode="auto">
          <a:xfrm>
            <a:off x="4041775" y="1898650"/>
            <a:ext cx="385763" cy="385763"/>
            <a:chOff x="1370" y="1409"/>
            <a:chExt cx="243" cy="243"/>
          </a:xfrm>
        </p:grpSpPr>
        <p:pic>
          <p:nvPicPr>
            <p:cNvPr id="895074" name="Picture 98"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75" name="Rectangle 9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30</a:t>
              </a:r>
              <a:r>
                <a:rPr lang="es-ES" sz="800" dirty="0">
                  <a:solidFill>
                    <a:srgbClr val="0075B8"/>
                  </a:solidFill>
                  <a:latin typeface="Calibri" pitchFamily="34" charset="0"/>
                </a:rPr>
                <a:t>%</a:t>
              </a:r>
            </a:p>
          </p:txBody>
        </p:sp>
        <p:sp>
          <p:nvSpPr>
            <p:cNvPr id="895076" name="Line 10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77" name="Line 10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78" name="Line 10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79" name="Line 10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80" name="Group 104"/>
          <p:cNvGrpSpPr>
            <a:grpSpLocks/>
          </p:cNvGrpSpPr>
          <p:nvPr/>
        </p:nvGrpSpPr>
        <p:grpSpPr bwMode="auto">
          <a:xfrm>
            <a:off x="4433888" y="2195513"/>
            <a:ext cx="385762" cy="385762"/>
            <a:chOff x="1370" y="1409"/>
            <a:chExt cx="243" cy="243"/>
          </a:xfrm>
        </p:grpSpPr>
        <p:pic>
          <p:nvPicPr>
            <p:cNvPr id="895081" name="Picture 105"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82" name="Rectangle 10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29</a:t>
              </a:r>
              <a:r>
                <a:rPr lang="es-ES" sz="800" dirty="0">
                  <a:solidFill>
                    <a:srgbClr val="0075B8"/>
                  </a:solidFill>
                  <a:latin typeface="Calibri" pitchFamily="34" charset="0"/>
                </a:rPr>
                <a:t>%</a:t>
              </a:r>
            </a:p>
          </p:txBody>
        </p:sp>
        <p:sp>
          <p:nvSpPr>
            <p:cNvPr id="895083" name="Line 10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84" name="Line 10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85" name="Line 10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86" name="Line 11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087" name="Group 111"/>
          <p:cNvGrpSpPr>
            <a:grpSpLocks/>
          </p:cNvGrpSpPr>
          <p:nvPr/>
        </p:nvGrpSpPr>
        <p:grpSpPr bwMode="auto">
          <a:xfrm>
            <a:off x="5057775" y="1562100"/>
            <a:ext cx="385763" cy="385763"/>
            <a:chOff x="1370" y="1409"/>
            <a:chExt cx="243" cy="243"/>
          </a:xfrm>
        </p:grpSpPr>
        <p:pic>
          <p:nvPicPr>
            <p:cNvPr id="895088" name="Picture 112"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089" name="Rectangle 1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26</a:t>
              </a:r>
              <a:r>
                <a:rPr lang="es-ES" sz="800" dirty="0">
                  <a:solidFill>
                    <a:srgbClr val="0075B8"/>
                  </a:solidFill>
                  <a:latin typeface="Calibri" pitchFamily="34" charset="0"/>
                </a:rPr>
                <a:t>%</a:t>
              </a:r>
            </a:p>
          </p:txBody>
        </p:sp>
        <p:sp>
          <p:nvSpPr>
            <p:cNvPr id="895090" name="Line 1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091" name="Line 1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092" name="Line 1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093" name="Line 1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895094" name="Group 118"/>
          <p:cNvGraphicFramePr>
            <a:graphicFrameLocks noGrp="1"/>
          </p:cNvGraphicFramePr>
          <p:nvPr/>
        </p:nvGraphicFramePr>
        <p:xfrm>
          <a:off x="3017838" y="115252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00" name="Group 124"/>
          <p:cNvGraphicFramePr>
            <a:graphicFrameLocks noGrp="1"/>
          </p:cNvGraphicFramePr>
          <p:nvPr/>
        </p:nvGraphicFramePr>
        <p:xfrm>
          <a:off x="4260850" y="1174750"/>
          <a:ext cx="668338" cy="188400"/>
        </p:xfrm>
        <a:graphic>
          <a:graphicData uri="http://schemas.openxmlformats.org/drawingml/2006/table">
            <a:tbl>
              <a:tblPr/>
              <a:tblGrid>
                <a:gridCol w="668338"/>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06" name="Group 130"/>
          <p:cNvGraphicFramePr>
            <a:graphicFrameLocks noGrp="1"/>
          </p:cNvGraphicFramePr>
          <p:nvPr/>
        </p:nvGraphicFramePr>
        <p:xfrm>
          <a:off x="4965700" y="1393825"/>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12" name="Group 136"/>
          <p:cNvGraphicFramePr>
            <a:graphicFrameLocks noGrp="1"/>
          </p:cNvGraphicFramePr>
          <p:nvPr/>
        </p:nvGraphicFramePr>
        <p:xfrm>
          <a:off x="7575550" y="2557463"/>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18" name="Group 142"/>
          <p:cNvGraphicFramePr>
            <a:graphicFrameLocks noGrp="1"/>
          </p:cNvGraphicFramePr>
          <p:nvPr/>
        </p:nvGraphicFramePr>
        <p:xfrm>
          <a:off x="6130925" y="3335338"/>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24" name="Group 148"/>
          <p:cNvGraphicFramePr>
            <a:graphicFrameLocks noGrp="1"/>
          </p:cNvGraphicFramePr>
          <p:nvPr/>
        </p:nvGraphicFramePr>
        <p:xfrm>
          <a:off x="4819650" y="4208463"/>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30" name="Group 154"/>
          <p:cNvGraphicFramePr>
            <a:graphicFrameLocks noGrp="1"/>
          </p:cNvGraphicFramePr>
          <p:nvPr/>
        </p:nvGraphicFramePr>
        <p:xfrm>
          <a:off x="4564063" y="322103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36" name="Group 160"/>
          <p:cNvGraphicFramePr>
            <a:graphicFrameLocks noGrp="1"/>
          </p:cNvGraphicFramePr>
          <p:nvPr/>
        </p:nvGraphicFramePr>
        <p:xfrm>
          <a:off x="3619500" y="2997200"/>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42" name="Group 166"/>
          <p:cNvGraphicFramePr>
            <a:graphicFrameLocks noGrp="1"/>
          </p:cNvGraphicFramePr>
          <p:nvPr/>
        </p:nvGraphicFramePr>
        <p:xfrm>
          <a:off x="3433763" y="245903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48" name="Group 172"/>
          <p:cNvGraphicFramePr>
            <a:graphicFrameLocks noGrp="1"/>
          </p:cNvGraphicFramePr>
          <p:nvPr/>
        </p:nvGraphicFramePr>
        <p:xfrm>
          <a:off x="3722688" y="1679575"/>
          <a:ext cx="474662" cy="279840"/>
        </p:xfrm>
        <a:graphic>
          <a:graphicData uri="http://schemas.openxmlformats.org/drawingml/2006/table">
            <a:tbl>
              <a:tblPr/>
              <a:tblGrid>
                <a:gridCol w="474662"/>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54" name="Group 178"/>
          <p:cNvGraphicFramePr>
            <a:graphicFrameLocks noGrp="1"/>
          </p:cNvGraphicFramePr>
          <p:nvPr/>
        </p:nvGraphicFramePr>
        <p:xfrm>
          <a:off x="4432300" y="2047875"/>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60" name="Group 184"/>
          <p:cNvGraphicFramePr>
            <a:graphicFrameLocks noGrp="1"/>
          </p:cNvGraphicFramePr>
          <p:nvPr/>
        </p:nvGraphicFramePr>
        <p:xfrm>
          <a:off x="5149850" y="2752725"/>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66" name="Group 190"/>
          <p:cNvGraphicFramePr>
            <a:graphicFrameLocks noGrp="1"/>
          </p:cNvGraphicFramePr>
          <p:nvPr/>
        </p:nvGraphicFramePr>
        <p:xfrm>
          <a:off x="5924550" y="30432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172" name="Group 196"/>
          <p:cNvGraphicFramePr>
            <a:graphicFrameLocks noGrp="1"/>
          </p:cNvGraphicFramePr>
          <p:nvPr/>
        </p:nvGraphicFramePr>
        <p:xfrm>
          <a:off x="6292850" y="2619375"/>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95178" name="Group 202"/>
          <p:cNvGrpSpPr>
            <a:grpSpLocks/>
          </p:cNvGrpSpPr>
          <p:nvPr/>
        </p:nvGrpSpPr>
        <p:grpSpPr bwMode="auto">
          <a:xfrm>
            <a:off x="5218113" y="2066925"/>
            <a:ext cx="385762" cy="385763"/>
            <a:chOff x="1370" y="1409"/>
            <a:chExt cx="243" cy="243"/>
          </a:xfrm>
        </p:grpSpPr>
        <p:pic>
          <p:nvPicPr>
            <p:cNvPr id="895179" name="Picture 203"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180" name="Rectangle 2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18</a:t>
              </a:r>
              <a:r>
                <a:rPr lang="es-ES" sz="800" dirty="0">
                  <a:solidFill>
                    <a:srgbClr val="0075B8"/>
                  </a:solidFill>
                  <a:latin typeface="Calibri" pitchFamily="34" charset="0"/>
                </a:rPr>
                <a:t>%</a:t>
              </a:r>
            </a:p>
          </p:txBody>
        </p:sp>
        <p:sp>
          <p:nvSpPr>
            <p:cNvPr id="895181" name="Line 2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182" name="Line 2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183" name="Line 2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184" name="Line 2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185" name="Group 209"/>
          <p:cNvGrpSpPr>
            <a:grpSpLocks/>
          </p:cNvGrpSpPr>
          <p:nvPr/>
        </p:nvGrpSpPr>
        <p:grpSpPr bwMode="auto">
          <a:xfrm>
            <a:off x="5491163" y="1593850"/>
            <a:ext cx="385762" cy="385763"/>
            <a:chOff x="1370" y="1409"/>
            <a:chExt cx="243" cy="243"/>
          </a:xfrm>
        </p:grpSpPr>
        <p:pic>
          <p:nvPicPr>
            <p:cNvPr id="895186" name="Picture 210"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187" name="Rectangle 2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32</a:t>
              </a:r>
              <a:r>
                <a:rPr lang="es-ES" sz="800" dirty="0">
                  <a:solidFill>
                    <a:srgbClr val="0075B8"/>
                  </a:solidFill>
                  <a:latin typeface="Calibri" pitchFamily="34" charset="0"/>
                </a:rPr>
                <a:t>%</a:t>
              </a:r>
            </a:p>
          </p:txBody>
        </p:sp>
        <p:sp>
          <p:nvSpPr>
            <p:cNvPr id="895188" name="Line 2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189" name="Line 2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190" name="Line 2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191" name="Line 2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5192" name="Group 216"/>
          <p:cNvGrpSpPr>
            <a:grpSpLocks/>
          </p:cNvGrpSpPr>
          <p:nvPr/>
        </p:nvGrpSpPr>
        <p:grpSpPr bwMode="auto">
          <a:xfrm>
            <a:off x="5578475" y="2268538"/>
            <a:ext cx="385763" cy="385762"/>
            <a:chOff x="1370" y="1409"/>
            <a:chExt cx="243" cy="243"/>
          </a:xfrm>
        </p:grpSpPr>
        <p:pic>
          <p:nvPicPr>
            <p:cNvPr id="895193" name="Picture 217"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194" name="Rectangle 2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14</a:t>
              </a:r>
              <a:r>
                <a:rPr lang="es-ES" sz="800" dirty="0">
                  <a:solidFill>
                    <a:srgbClr val="0075B8"/>
                  </a:solidFill>
                  <a:latin typeface="Calibri" pitchFamily="34" charset="0"/>
                </a:rPr>
                <a:t>%</a:t>
              </a:r>
            </a:p>
          </p:txBody>
        </p:sp>
        <p:sp>
          <p:nvSpPr>
            <p:cNvPr id="895195" name="Line 2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196" name="Line 2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197" name="Line 2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198" name="Line 2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895199" name="Group 223"/>
          <p:cNvGraphicFramePr>
            <a:graphicFrameLocks noGrp="1"/>
          </p:cNvGraphicFramePr>
          <p:nvPr/>
        </p:nvGraphicFramePr>
        <p:xfrm>
          <a:off x="5548313" y="1322388"/>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895205" name="AutoShape 229"/>
          <p:cNvCxnSpPr>
            <a:cxnSpLocks noChangeShapeType="1"/>
            <a:stCxn id="895181" idx="1"/>
            <a:endCxn id="0" idx="0"/>
          </p:cNvCxnSpPr>
          <p:nvPr/>
        </p:nvCxnSpPr>
        <p:spPr bwMode="auto">
          <a:xfrm flipV="1">
            <a:off x="5548313" y="1416050"/>
            <a:ext cx="914400" cy="736600"/>
          </a:xfrm>
          <a:prstGeom prst="straightConnector1">
            <a:avLst/>
          </a:prstGeom>
          <a:noFill/>
          <a:ln w="3175">
            <a:solidFill>
              <a:srgbClr val="008000"/>
            </a:solidFill>
            <a:prstDash val="dash"/>
            <a:round/>
            <a:headEnd type="oval" w="sm" len="sm"/>
            <a:tailEnd type="oval" w="sm" len="sm"/>
          </a:ln>
          <a:effectLst/>
        </p:spPr>
      </p:cxnSp>
      <p:graphicFrame>
        <p:nvGraphicFramePr>
          <p:cNvPr id="895206" name="Group 230"/>
          <p:cNvGraphicFramePr>
            <a:graphicFrameLocks noGrp="1"/>
          </p:cNvGraphicFramePr>
          <p:nvPr/>
        </p:nvGraphicFramePr>
        <p:xfrm>
          <a:off x="6462713" y="1258888"/>
          <a:ext cx="525462" cy="157920"/>
        </p:xfrm>
        <a:graphic>
          <a:graphicData uri="http://schemas.openxmlformats.org/drawingml/2006/table">
            <a:tbl>
              <a:tblPr/>
              <a:tblGrid>
                <a:gridCol w="5254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895212" name="AutoShape 236"/>
          <p:cNvCxnSpPr>
            <a:cxnSpLocks noChangeShapeType="1"/>
            <a:stCxn id="895195" idx="1"/>
            <a:endCxn id="0" idx="1"/>
          </p:cNvCxnSpPr>
          <p:nvPr/>
        </p:nvCxnSpPr>
        <p:spPr bwMode="auto">
          <a:xfrm flipV="1">
            <a:off x="5908675" y="1597025"/>
            <a:ext cx="752475" cy="757238"/>
          </a:xfrm>
          <a:prstGeom prst="straightConnector1">
            <a:avLst/>
          </a:prstGeom>
          <a:noFill/>
          <a:ln w="3175">
            <a:solidFill>
              <a:srgbClr val="008000"/>
            </a:solidFill>
            <a:prstDash val="dash"/>
            <a:round/>
            <a:headEnd type="oval" w="sm" len="sm"/>
            <a:tailEnd type="oval" w="sm" len="sm"/>
          </a:ln>
          <a:effectLst/>
        </p:spPr>
      </p:cxnSp>
      <p:graphicFrame>
        <p:nvGraphicFramePr>
          <p:cNvPr id="895213" name="Group 237"/>
          <p:cNvGraphicFramePr>
            <a:graphicFrameLocks noGrp="1"/>
          </p:cNvGraphicFramePr>
          <p:nvPr/>
        </p:nvGraphicFramePr>
        <p:xfrm>
          <a:off x="6661150" y="1501775"/>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95219" name="Group 243"/>
          <p:cNvGrpSpPr>
            <a:grpSpLocks/>
          </p:cNvGrpSpPr>
          <p:nvPr/>
        </p:nvGrpSpPr>
        <p:grpSpPr bwMode="auto">
          <a:xfrm>
            <a:off x="6192838" y="2092325"/>
            <a:ext cx="385762" cy="385763"/>
            <a:chOff x="1370" y="1409"/>
            <a:chExt cx="243" cy="243"/>
          </a:xfrm>
        </p:grpSpPr>
        <p:pic>
          <p:nvPicPr>
            <p:cNvPr id="895220" name="Picture 24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895221"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14</a:t>
              </a:r>
              <a:r>
                <a:rPr lang="es-ES" sz="800" dirty="0">
                  <a:solidFill>
                    <a:srgbClr val="0075B8"/>
                  </a:solidFill>
                  <a:latin typeface="Calibri" pitchFamily="34" charset="0"/>
                </a:rPr>
                <a:t>%</a:t>
              </a:r>
            </a:p>
          </p:txBody>
        </p:sp>
        <p:sp>
          <p:nvSpPr>
            <p:cNvPr id="895222"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5223"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5224"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5225"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895226" name="Group 250"/>
          <p:cNvGraphicFramePr>
            <a:graphicFrameLocks noGrp="1"/>
          </p:cNvGraphicFramePr>
          <p:nvPr/>
        </p:nvGraphicFramePr>
        <p:xfrm>
          <a:off x="6545263" y="214153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232" name="Group 256"/>
          <p:cNvGraphicFramePr>
            <a:graphicFrameLocks noGrp="1"/>
          </p:cNvGraphicFramePr>
          <p:nvPr/>
        </p:nvGraphicFramePr>
        <p:xfrm>
          <a:off x="73025" y="4859338"/>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800"/>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rgbClr val="4F852C"/>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238" name="Group 262"/>
          <p:cNvGraphicFramePr>
            <a:graphicFrameLocks noGrp="1"/>
          </p:cNvGraphicFramePr>
          <p:nvPr/>
        </p:nvGraphicFramePr>
        <p:xfrm>
          <a:off x="784860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244" name="Group 268"/>
          <p:cNvGraphicFramePr>
            <a:graphicFrameLocks noGrp="1"/>
          </p:cNvGraphicFramePr>
          <p:nvPr/>
        </p:nvGraphicFramePr>
        <p:xfrm>
          <a:off x="7837488" y="969963"/>
          <a:ext cx="1095375" cy="285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1872</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2365083</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895260" name="Text Box 284"/>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800"/>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895261" name="Group 285"/>
          <p:cNvGraphicFramePr>
            <a:graphicFrameLocks noGrp="1"/>
          </p:cNvGraphicFramePr>
          <p:nvPr/>
        </p:nvGraphicFramePr>
        <p:xfrm>
          <a:off x="-85056" y="2019300"/>
          <a:ext cx="1884142" cy="706560"/>
        </p:xfrm>
        <a:graphic>
          <a:graphicData uri="http://schemas.openxmlformats.org/drawingml/2006/table">
            <a:tbl>
              <a:tblPr/>
              <a:tblGrid>
                <a:gridCol w="1884142"/>
              </a:tblGrid>
              <a:tr h="1381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42.</a:t>
                      </a:r>
                      <a:r>
                        <a:rPr kumimoji="0" lang="es-CO" sz="1100" b="1" i="0" u="none" strike="noStrike" cap="none" normalizeH="0" baseline="0" dirty="0" smtClean="0">
                          <a:ln>
                            <a:noFill/>
                          </a:ln>
                          <a:solidFill>
                            <a:schemeClr val="tx1"/>
                          </a:solidFill>
                          <a:effectLst/>
                          <a:latin typeface="Calibri" pitchFamily="34" charset="0"/>
                          <a:cs typeface="Arial" charset="0"/>
                        </a:rPr>
                        <a:t> </a:t>
                      </a:r>
                      <a:r>
                        <a:rPr kumimoji="0" lang="es-CO" sz="1100" b="1" i="0" u="none" strike="noStrike" cap="none" normalizeH="0" baseline="0" dirty="0" smtClean="0">
                          <a:ln>
                            <a:noFill/>
                          </a:ln>
                          <a:solidFill>
                            <a:srgbClr val="333333"/>
                          </a:solidFill>
                          <a:effectLst/>
                          <a:latin typeface="Calibri" pitchFamily="34" charset="0"/>
                          <a:cs typeface="Arial" charset="0"/>
                        </a:rPr>
                        <a:t>¿Cuál es su </a:t>
                      </a:r>
                      <a:r>
                        <a:rPr kumimoji="0" lang="es-CO" sz="1100" b="1" i="0" u="none" strike="noStrike" cap="none" normalizeH="0" baseline="0" dirty="0" smtClean="0">
                          <a:ln>
                            <a:noFill/>
                          </a:ln>
                          <a:solidFill>
                            <a:srgbClr val="007800"/>
                          </a:solidFill>
                          <a:effectLst/>
                          <a:latin typeface="Calibri" pitchFamily="34" charset="0"/>
                          <a:cs typeface="Arial" charset="0"/>
                        </a:rPr>
                        <a:t>percepción de seguridad</a:t>
                      </a:r>
                      <a:r>
                        <a:rPr kumimoji="0" lang="es-CO" sz="1100" b="1" i="0" u="none" strike="noStrike" cap="none" normalizeH="0" baseline="0" dirty="0" smtClean="0">
                          <a:ln>
                            <a:noFill/>
                          </a:ln>
                          <a:solidFill>
                            <a:srgbClr val="333333"/>
                          </a:solidFill>
                          <a:effectLst/>
                          <a:latin typeface="Calibri" pitchFamily="34" charset="0"/>
                          <a:cs typeface="Arial" charset="0"/>
                        </a:rPr>
                        <a:t>, cuando camina en la vía pública en horas de la noche?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5267" name="Group 291"/>
          <p:cNvGraphicFramePr>
            <a:graphicFrameLocks noGrp="1"/>
          </p:cNvGraphicFramePr>
          <p:nvPr/>
        </p:nvGraphicFramePr>
        <p:xfrm>
          <a:off x="1820863" y="4386263"/>
          <a:ext cx="1279525" cy="461518"/>
        </p:xfrm>
        <a:graphic>
          <a:graphicData uri="http://schemas.openxmlformats.org/drawingml/2006/table">
            <a:tbl>
              <a:tblPr/>
              <a:tblGrid>
                <a:gridCol w="427037"/>
                <a:gridCol w="425450"/>
                <a:gridCol w="427038"/>
              </a:tblGrid>
              <a:tr h="0">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14605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8"/>
                      <a:srcRect/>
                      <a:stretch>
                        <a:fillRect/>
                      </a:stretch>
                    </a:blipFill>
                  </a:tcPr>
                </a:tc>
              </a:tr>
            </a:tbl>
          </a:graphicData>
        </a:graphic>
      </p:graphicFrame>
      <p:graphicFrame>
        <p:nvGraphicFramePr>
          <p:cNvPr id="895281" name="Group 305"/>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895287" name="Rectangle 31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 name="Picture 500" descr="gfsdfgdfh"/>
          <p:cNvPicPr>
            <a:picLocks noChangeAspect="1" noChangeArrowheads="1"/>
          </p:cNvPicPr>
          <p:nvPr/>
        </p:nvPicPr>
        <p:blipFill>
          <a:blip r:embed="rId3" cstate="print"/>
          <a:srcRect/>
          <a:stretch>
            <a:fillRect/>
          </a:stretch>
        </p:blipFill>
        <p:spPr bwMode="auto">
          <a:xfrm>
            <a:off x="1441450" y="687388"/>
            <a:ext cx="6919913" cy="4270375"/>
          </a:xfrm>
          <a:prstGeom prst="rect">
            <a:avLst/>
          </a:prstGeom>
          <a:noFill/>
        </p:spPr>
      </p:pic>
      <p:sp>
        <p:nvSpPr>
          <p:cNvPr id="897027" name="Rectangle 3"/>
          <p:cNvSpPr>
            <a:spLocks noGrp="1" noChangeArrowheads="1"/>
          </p:cNvSpPr>
          <p:nvPr>
            <p:ph type="title"/>
          </p:nvPr>
        </p:nvSpPr>
        <p:spPr/>
        <p:txBody>
          <a:bodyPr/>
          <a:lstStyle/>
          <a:p>
            <a:endParaRPr lang="es-MX" dirty="0"/>
          </a:p>
        </p:txBody>
      </p:sp>
      <p:sp>
        <p:nvSpPr>
          <p:cNvPr id="897028"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BE182018-98FC-4F16-8BBA-107084B26AC3}" type="slidenum">
              <a:rPr lang="es-ES" sz="900" i="1">
                <a:solidFill>
                  <a:schemeClr val="bg1"/>
                </a:solidFill>
              </a:rPr>
              <a:pPr algn="ctr"/>
              <a:t>21</a:t>
            </a:fld>
            <a:endParaRPr lang="es-ES" sz="900" i="1" dirty="0">
              <a:solidFill>
                <a:schemeClr val="bg1"/>
              </a:solidFill>
            </a:endParaRPr>
          </a:p>
        </p:txBody>
      </p:sp>
      <p:graphicFrame>
        <p:nvGraphicFramePr>
          <p:cNvPr id="897029" name="Group 5"/>
          <p:cNvGraphicFramePr>
            <a:graphicFrameLocks noGrp="1"/>
          </p:cNvGraphicFramePr>
          <p:nvPr/>
        </p:nvGraphicFramePr>
        <p:xfrm>
          <a:off x="2519363" y="180340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97035" name="Group 11"/>
          <p:cNvGrpSpPr>
            <a:grpSpLocks/>
          </p:cNvGrpSpPr>
          <p:nvPr/>
        </p:nvGrpSpPr>
        <p:grpSpPr bwMode="auto">
          <a:xfrm>
            <a:off x="2603500" y="2014538"/>
            <a:ext cx="385763" cy="385762"/>
            <a:chOff x="1370" y="1409"/>
            <a:chExt cx="243" cy="243"/>
          </a:xfrm>
        </p:grpSpPr>
        <p:pic>
          <p:nvPicPr>
            <p:cNvPr id="897036" name="Picture 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037"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897038"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039"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040"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041"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042" name="Group 18"/>
          <p:cNvGrpSpPr>
            <a:grpSpLocks/>
          </p:cNvGrpSpPr>
          <p:nvPr/>
        </p:nvGrpSpPr>
        <p:grpSpPr bwMode="auto">
          <a:xfrm>
            <a:off x="3167063" y="2630488"/>
            <a:ext cx="385762" cy="385762"/>
            <a:chOff x="1370" y="1409"/>
            <a:chExt cx="243" cy="243"/>
          </a:xfrm>
        </p:grpSpPr>
        <p:pic>
          <p:nvPicPr>
            <p:cNvPr id="897043" name="Picture 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044"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37</a:t>
              </a:r>
              <a:r>
                <a:rPr lang="es-ES" sz="800" dirty="0">
                  <a:solidFill>
                    <a:srgbClr val="0075B8"/>
                  </a:solidFill>
                  <a:latin typeface="Calibri" pitchFamily="34" charset="0"/>
                </a:rPr>
                <a:t>%</a:t>
              </a:r>
            </a:p>
          </p:txBody>
        </p:sp>
        <p:sp>
          <p:nvSpPr>
            <p:cNvPr id="897045"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046"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047"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048"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049" name="Group 25"/>
          <p:cNvGrpSpPr>
            <a:grpSpLocks/>
          </p:cNvGrpSpPr>
          <p:nvPr/>
        </p:nvGrpSpPr>
        <p:grpSpPr bwMode="auto">
          <a:xfrm>
            <a:off x="3648075" y="3208338"/>
            <a:ext cx="385763" cy="385762"/>
            <a:chOff x="1370" y="1409"/>
            <a:chExt cx="243" cy="243"/>
          </a:xfrm>
        </p:grpSpPr>
        <p:pic>
          <p:nvPicPr>
            <p:cNvPr id="897050" name="Picture 2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051"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33</a:t>
              </a:r>
              <a:r>
                <a:rPr lang="es-ES" sz="800" dirty="0">
                  <a:solidFill>
                    <a:srgbClr val="0075B8"/>
                  </a:solidFill>
                  <a:latin typeface="Calibri" pitchFamily="34" charset="0"/>
                </a:rPr>
                <a:t>%</a:t>
              </a:r>
            </a:p>
          </p:txBody>
        </p:sp>
        <p:sp>
          <p:nvSpPr>
            <p:cNvPr id="897052"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053"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054"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055"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056" name="Group 32"/>
          <p:cNvGrpSpPr>
            <a:grpSpLocks/>
          </p:cNvGrpSpPr>
          <p:nvPr/>
        </p:nvGrpSpPr>
        <p:grpSpPr bwMode="auto">
          <a:xfrm>
            <a:off x="4697413" y="3448050"/>
            <a:ext cx="385762" cy="385763"/>
            <a:chOff x="1370" y="1409"/>
            <a:chExt cx="243" cy="243"/>
          </a:xfrm>
        </p:grpSpPr>
        <p:pic>
          <p:nvPicPr>
            <p:cNvPr id="897057" name="Picture 3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058"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27</a:t>
              </a:r>
              <a:r>
                <a:rPr lang="es-ES" sz="800" dirty="0">
                  <a:solidFill>
                    <a:srgbClr val="0075B8"/>
                  </a:solidFill>
                  <a:latin typeface="Calibri" pitchFamily="34" charset="0"/>
                </a:rPr>
                <a:t>%</a:t>
              </a:r>
            </a:p>
          </p:txBody>
        </p:sp>
        <p:sp>
          <p:nvSpPr>
            <p:cNvPr id="897059"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060"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061"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062"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063" name="Group 39"/>
          <p:cNvGrpSpPr>
            <a:grpSpLocks/>
          </p:cNvGrpSpPr>
          <p:nvPr/>
        </p:nvGrpSpPr>
        <p:grpSpPr bwMode="auto">
          <a:xfrm>
            <a:off x="4835525" y="4386263"/>
            <a:ext cx="385763" cy="385762"/>
            <a:chOff x="1370" y="1409"/>
            <a:chExt cx="243" cy="243"/>
          </a:xfrm>
        </p:grpSpPr>
        <p:pic>
          <p:nvPicPr>
            <p:cNvPr id="897064" name="Picture 4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065"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24</a:t>
              </a:r>
              <a:r>
                <a:rPr lang="es-ES" sz="800" dirty="0">
                  <a:solidFill>
                    <a:srgbClr val="FFC000"/>
                  </a:solidFill>
                  <a:latin typeface="Calibri" pitchFamily="34" charset="0"/>
                </a:rPr>
                <a:t>%</a:t>
              </a:r>
            </a:p>
          </p:txBody>
        </p:sp>
        <p:sp>
          <p:nvSpPr>
            <p:cNvPr id="897066"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7067"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7068"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7069"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897070" name="Group 46"/>
          <p:cNvGrpSpPr>
            <a:grpSpLocks/>
          </p:cNvGrpSpPr>
          <p:nvPr/>
        </p:nvGrpSpPr>
        <p:grpSpPr bwMode="auto">
          <a:xfrm>
            <a:off x="5821363" y="3584575"/>
            <a:ext cx="385762" cy="385763"/>
            <a:chOff x="1370" y="1409"/>
            <a:chExt cx="243" cy="243"/>
          </a:xfrm>
        </p:grpSpPr>
        <p:pic>
          <p:nvPicPr>
            <p:cNvPr id="897071" name="Picture 4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072"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37</a:t>
              </a:r>
              <a:r>
                <a:rPr lang="es-ES" sz="800" dirty="0">
                  <a:solidFill>
                    <a:srgbClr val="0075B8"/>
                  </a:solidFill>
                  <a:latin typeface="Calibri" pitchFamily="34" charset="0"/>
                </a:rPr>
                <a:t>%</a:t>
              </a:r>
            </a:p>
          </p:txBody>
        </p:sp>
        <p:sp>
          <p:nvSpPr>
            <p:cNvPr id="897073"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074"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075"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076"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077" name="Group 53"/>
          <p:cNvGrpSpPr>
            <a:grpSpLocks/>
          </p:cNvGrpSpPr>
          <p:nvPr/>
        </p:nvGrpSpPr>
        <p:grpSpPr bwMode="auto">
          <a:xfrm>
            <a:off x="7185025" y="2438400"/>
            <a:ext cx="385763" cy="385763"/>
            <a:chOff x="1370" y="1409"/>
            <a:chExt cx="243" cy="243"/>
          </a:xfrm>
        </p:grpSpPr>
        <p:pic>
          <p:nvPicPr>
            <p:cNvPr id="897078" name="Picture 5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079"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23</a:t>
              </a:r>
              <a:r>
                <a:rPr lang="es-ES" sz="800" dirty="0">
                  <a:solidFill>
                    <a:srgbClr val="FFC000"/>
                  </a:solidFill>
                  <a:latin typeface="Calibri" pitchFamily="34" charset="0"/>
                </a:rPr>
                <a:t>%</a:t>
              </a:r>
            </a:p>
          </p:txBody>
        </p:sp>
        <p:sp>
          <p:nvSpPr>
            <p:cNvPr id="897080"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7081"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7082"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7083"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897084" name="Group 60"/>
          <p:cNvGrpSpPr>
            <a:grpSpLocks/>
          </p:cNvGrpSpPr>
          <p:nvPr/>
        </p:nvGrpSpPr>
        <p:grpSpPr bwMode="auto">
          <a:xfrm>
            <a:off x="5902325" y="2606675"/>
            <a:ext cx="385763" cy="385763"/>
            <a:chOff x="1370" y="1409"/>
            <a:chExt cx="243" cy="243"/>
          </a:xfrm>
        </p:grpSpPr>
        <p:pic>
          <p:nvPicPr>
            <p:cNvPr id="897085" name="Picture 6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086"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24</a:t>
              </a:r>
              <a:r>
                <a:rPr lang="es-ES" sz="800" dirty="0">
                  <a:solidFill>
                    <a:srgbClr val="FFC000"/>
                  </a:solidFill>
                  <a:latin typeface="Calibri" pitchFamily="34" charset="0"/>
                </a:rPr>
                <a:t>%</a:t>
              </a:r>
            </a:p>
          </p:txBody>
        </p:sp>
        <p:sp>
          <p:nvSpPr>
            <p:cNvPr id="897087"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7088"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7089"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897090"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897091" name="Group 67"/>
          <p:cNvGrpSpPr>
            <a:grpSpLocks/>
          </p:cNvGrpSpPr>
          <p:nvPr/>
        </p:nvGrpSpPr>
        <p:grpSpPr bwMode="auto">
          <a:xfrm>
            <a:off x="5637213" y="3111500"/>
            <a:ext cx="385762" cy="385763"/>
            <a:chOff x="1370" y="1409"/>
            <a:chExt cx="243" cy="243"/>
          </a:xfrm>
        </p:grpSpPr>
        <p:pic>
          <p:nvPicPr>
            <p:cNvPr id="897092" name="Picture 6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093"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22</a:t>
              </a:r>
              <a:r>
                <a:rPr lang="es-ES" sz="800" dirty="0">
                  <a:solidFill>
                    <a:srgbClr val="FFC000"/>
                  </a:solidFill>
                  <a:latin typeface="Calibri" pitchFamily="34" charset="0"/>
                </a:rPr>
                <a:t>%</a:t>
              </a:r>
            </a:p>
          </p:txBody>
        </p:sp>
        <p:sp>
          <p:nvSpPr>
            <p:cNvPr id="897094"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095"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096"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097"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098" name="Group 74"/>
          <p:cNvGrpSpPr>
            <a:grpSpLocks/>
          </p:cNvGrpSpPr>
          <p:nvPr/>
        </p:nvGrpSpPr>
        <p:grpSpPr bwMode="auto">
          <a:xfrm>
            <a:off x="4906963" y="2422525"/>
            <a:ext cx="385762" cy="385763"/>
            <a:chOff x="1370" y="1409"/>
            <a:chExt cx="243" cy="243"/>
          </a:xfrm>
        </p:grpSpPr>
        <p:pic>
          <p:nvPicPr>
            <p:cNvPr id="897099" name="Picture 7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100"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26</a:t>
              </a:r>
              <a:r>
                <a:rPr lang="es-ES" sz="800" dirty="0">
                  <a:solidFill>
                    <a:srgbClr val="0075B8"/>
                  </a:solidFill>
                  <a:latin typeface="Calibri" pitchFamily="34" charset="0"/>
                </a:rPr>
                <a:t>%</a:t>
              </a:r>
            </a:p>
          </p:txBody>
        </p:sp>
        <p:sp>
          <p:nvSpPr>
            <p:cNvPr id="897101"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102"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103"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104"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105" name="Group 81"/>
          <p:cNvGrpSpPr>
            <a:grpSpLocks/>
          </p:cNvGrpSpPr>
          <p:nvPr/>
        </p:nvGrpSpPr>
        <p:grpSpPr bwMode="auto">
          <a:xfrm>
            <a:off x="2605088" y="1065213"/>
            <a:ext cx="385762" cy="385762"/>
            <a:chOff x="1370" y="1409"/>
            <a:chExt cx="243" cy="243"/>
          </a:xfrm>
        </p:grpSpPr>
        <p:pic>
          <p:nvPicPr>
            <p:cNvPr id="897106" name="Picture 8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107"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39</a:t>
              </a:r>
              <a:r>
                <a:rPr lang="es-ES" sz="800" dirty="0">
                  <a:solidFill>
                    <a:srgbClr val="0075B8"/>
                  </a:solidFill>
                  <a:latin typeface="Calibri" pitchFamily="34" charset="0"/>
                </a:rPr>
                <a:t>%</a:t>
              </a:r>
            </a:p>
          </p:txBody>
        </p:sp>
        <p:sp>
          <p:nvSpPr>
            <p:cNvPr id="897108"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109"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110"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111"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112" name="Group 88"/>
          <p:cNvGrpSpPr>
            <a:grpSpLocks/>
          </p:cNvGrpSpPr>
          <p:nvPr/>
        </p:nvGrpSpPr>
        <p:grpSpPr bwMode="auto">
          <a:xfrm>
            <a:off x="4238625" y="1409700"/>
            <a:ext cx="385763" cy="385763"/>
            <a:chOff x="1370" y="1409"/>
            <a:chExt cx="243" cy="243"/>
          </a:xfrm>
        </p:grpSpPr>
        <p:pic>
          <p:nvPicPr>
            <p:cNvPr id="897113" name="Picture 8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114"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897115"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116"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117"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118"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119" name="Group 95"/>
          <p:cNvGrpSpPr>
            <a:grpSpLocks/>
          </p:cNvGrpSpPr>
          <p:nvPr/>
        </p:nvGrpSpPr>
        <p:grpSpPr bwMode="auto">
          <a:xfrm>
            <a:off x="4033838" y="1906588"/>
            <a:ext cx="385762" cy="385762"/>
            <a:chOff x="1370" y="1409"/>
            <a:chExt cx="243" cy="243"/>
          </a:xfrm>
        </p:grpSpPr>
        <p:pic>
          <p:nvPicPr>
            <p:cNvPr id="897120" name="Picture 9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121"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897122"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123"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124"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125"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126" name="Group 102"/>
          <p:cNvGrpSpPr>
            <a:grpSpLocks/>
          </p:cNvGrpSpPr>
          <p:nvPr/>
        </p:nvGrpSpPr>
        <p:grpSpPr bwMode="auto">
          <a:xfrm>
            <a:off x="4425950" y="2203450"/>
            <a:ext cx="385763" cy="385763"/>
            <a:chOff x="1370" y="1409"/>
            <a:chExt cx="243" cy="243"/>
          </a:xfrm>
        </p:grpSpPr>
        <p:pic>
          <p:nvPicPr>
            <p:cNvPr id="897127" name="Picture 10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128"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897129"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130"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131"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132"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133" name="Group 109"/>
          <p:cNvGrpSpPr>
            <a:grpSpLocks/>
          </p:cNvGrpSpPr>
          <p:nvPr/>
        </p:nvGrpSpPr>
        <p:grpSpPr bwMode="auto">
          <a:xfrm>
            <a:off x="5049838" y="1570038"/>
            <a:ext cx="385762" cy="385762"/>
            <a:chOff x="1370" y="1409"/>
            <a:chExt cx="243" cy="243"/>
          </a:xfrm>
        </p:grpSpPr>
        <p:pic>
          <p:nvPicPr>
            <p:cNvPr id="897134" name="Picture 11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135"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39</a:t>
              </a:r>
              <a:r>
                <a:rPr lang="es-ES" sz="800" dirty="0">
                  <a:solidFill>
                    <a:srgbClr val="0075B8"/>
                  </a:solidFill>
                  <a:latin typeface="Calibri" pitchFamily="34" charset="0"/>
                </a:rPr>
                <a:t>%</a:t>
              </a:r>
            </a:p>
          </p:txBody>
        </p:sp>
        <p:sp>
          <p:nvSpPr>
            <p:cNvPr id="897136"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137"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138"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139"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897140" name="Group 116"/>
          <p:cNvGraphicFramePr>
            <a:graphicFrameLocks noGrp="1"/>
          </p:cNvGraphicFramePr>
          <p:nvPr/>
        </p:nvGraphicFramePr>
        <p:xfrm>
          <a:off x="3009900" y="1160463"/>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146" name="Group 122"/>
          <p:cNvGraphicFramePr>
            <a:graphicFrameLocks noGrp="1"/>
          </p:cNvGraphicFramePr>
          <p:nvPr/>
        </p:nvGraphicFramePr>
        <p:xfrm>
          <a:off x="4252913" y="1182688"/>
          <a:ext cx="668337" cy="188400"/>
        </p:xfrm>
        <a:graphic>
          <a:graphicData uri="http://schemas.openxmlformats.org/drawingml/2006/table">
            <a:tbl>
              <a:tblPr/>
              <a:tblGrid>
                <a:gridCol w="668337"/>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152" name="Group 128"/>
          <p:cNvGraphicFramePr>
            <a:graphicFrameLocks noGrp="1"/>
          </p:cNvGraphicFramePr>
          <p:nvPr/>
        </p:nvGraphicFramePr>
        <p:xfrm>
          <a:off x="4957763"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158" name="Group 134"/>
          <p:cNvGraphicFramePr>
            <a:graphicFrameLocks noGrp="1"/>
          </p:cNvGraphicFramePr>
          <p:nvPr/>
        </p:nvGraphicFramePr>
        <p:xfrm>
          <a:off x="7567613" y="25654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164" name="Group 140"/>
          <p:cNvGraphicFramePr>
            <a:graphicFrameLocks noGrp="1"/>
          </p:cNvGraphicFramePr>
          <p:nvPr/>
        </p:nvGraphicFramePr>
        <p:xfrm>
          <a:off x="6122988" y="3343275"/>
          <a:ext cx="506412" cy="304224"/>
        </p:xfrm>
        <a:graphic>
          <a:graphicData uri="http://schemas.openxmlformats.org/drawingml/2006/table">
            <a:tbl>
              <a:tblPr/>
              <a:tblGrid>
                <a:gridCol w="50641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170" name="Group 146"/>
          <p:cNvGraphicFramePr>
            <a:graphicFrameLocks noGrp="1"/>
          </p:cNvGraphicFramePr>
          <p:nvPr/>
        </p:nvGraphicFramePr>
        <p:xfrm>
          <a:off x="4826000" y="4216400"/>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176" name="Group 152"/>
          <p:cNvGraphicFramePr>
            <a:graphicFrameLocks noGrp="1"/>
          </p:cNvGraphicFramePr>
          <p:nvPr/>
        </p:nvGraphicFramePr>
        <p:xfrm>
          <a:off x="4562475" y="3228975"/>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182" name="Group 158"/>
          <p:cNvGraphicFramePr>
            <a:graphicFrameLocks noGrp="1"/>
          </p:cNvGraphicFramePr>
          <p:nvPr/>
        </p:nvGraphicFramePr>
        <p:xfrm>
          <a:off x="3611563" y="300513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188" name="Group 164"/>
          <p:cNvGraphicFramePr>
            <a:graphicFrameLocks noGrp="1"/>
          </p:cNvGraphicFramePr>
          <p:nvPr/>
        </p:nvGraphicFramePr>
        <p:xfrm>
          <a:off x="3425825" y="2466975"/>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194" name="Group 170"/>
          <p:cNvGraphicFramePr>
            <a:graphicFrameLocks noGrp="1"/>
          </p:cNvGraphicFramePr>
          <p:nvPr/>
        </p:nvGraphicFramePr>
        <p:xfrm>
          <a:off x="3714750" y="168751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200" name="Group 176"/>
          <p:cNvGraphicFramePr>
            <a:graphicFrameLocks noGrp="1"/>
          </p:cNvGraphicFramePr>
          <p:nvPr/>
        </p:nvGraphicFramePr>
        <p:xfrm>
          <a:off x="4424363" y="2055813"/>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206" name="Group 182"/>
          <p:cNvGraphicFramePr>
            <a:graphicFrameLocks noGrp="1"/>
          </p:cNvGraphicFramePr>
          <p:nvPr/>
        </p:nvGraphicFramePr>
        <p:xfrm>
          <a:off x="5141913" y="2760663"/>
          <a:ext cx="474662" cy="279840"/>
        </p:xfrm>
        <a:graphic>
          <a:graphicData uri="http://schemas.openxmlformats.org/drawingml/2006/table">
            <a:tbl>
              <a:tblPr/>
              <a:tblGrid>
                <a:gridCol w="4746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212" name="Group 188"/>
          <p:cNvGraphicFramePr>
            <a:graphicFrameLocks noGrp="1"/>
          </p:cNvGraphicFramePr>
          <p:nvPr/>
        </p:nvGraphicFramePr>
        <p:xfrm>
          <a:off x="5916613" y="3051175"/>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218" name="Group 194"/>
          <p:cNvGraphicFramePr>
            <a:graphicFrameLocks noGrp="1"/>
          </p:cNvGraphicFramePr>
          <p:nvPr/>
        </p:nvGraphicFramePr>
        <p:xfrm>
          <a:off x="6300788" y="2627313"/>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97224" name="Group 200"/>
          <p:cNvGrpSpPr>
            <a:grpSpLocks/>
          </p:cNvGrpSpPr>
          <p:nvPr/>
        </p:nvGrpSpPr>
        <p:grpSpPr bwMode="auto">
          <a:xfrm>
            <a:off x="5210175" y="2074863"/>
            <a:ext cx="385763" cy="385762"/>
            <a:chOff x="1370" y="1409"/>
            <a:chExt cx="243" cy="243"/>
          </a:xfrm>
        </p:grpSpPr>
        <p:pic>
          <p:nvPicPr>
            <p:cNvPr id="897225" name="Picture 20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226" name="Rectangle 20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31</a:t>
              </a:r>
              <a:r>
                <a:rPr lang="es-ES" sz="800" dirty="0">
                  <a:solidFill>
                    <a:srgbClr val="0075B8"/>
                  </a:solidFill>
                  <a:latin typeface="Calibri" pitchFamily="34" charset="0"/>
                </a:rPr>
                <a:t>%</a:t>
              </a:r>
            </a:p>
          </p:txBody>
        </p:sp>
        <p:sp>
          <p:nvSpPr>
            <p:cNvPr id="897227" name="Line 20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228" name="Line 20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229" name="Line 20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230" name="Line 20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231" name="Group 207"/>
          <p:cNvGrpSpPr>
            <a:grpSpLocks/>
          </p:cNvGrpSpPr>
          <p:nvPr/>
        </p:nvGrpSpPr>
        <p:grpSpPr bwMode="auto">
          <a:xfrm>
            <a:off x="5483225" y="1601788"/>
            <a:ext cx="385763" cy="385762"/>
            <a:chOff x="1370" y="1409"/>
            <a:chExt cx="243" cy="243"/>
          </a:xfrm>
        </p:grpSpPr>
        <p:pic>
          <p:nvPicPr>
            <p:cNvPr id="897232" name="Picture 20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233" name="Rectangle 20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35</a:t>
              </a:r>
              <a:r>
                <a:rPr lang="es-ES" sz="800" dirty="0">
                  <a:solidFill>
                    <a:srgbClr val="0075B8"/>
                  </a:solidFill>
                  <a:latin typeface="Calibri" pitchFamily="34" charset="0"/>
                </a:rPr>
                <a:t>%</a:t>
              </a:r>
            </a:p>
          </p:txBody>
        </p:sp>
        <p:sp>
          <p:nvSpPr>
            <p:cNvPr id="897234" name="Line 21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235" name="Line 21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236" name="Line 21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237" name="Line 21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97238" name="Group 214"/>
          <p:cNvGrpSpPr>
            <a:grpSpLocks/>
          </p:cNvGrpSpPr>
          <p:nvPr/>
        </p:nvGrpSpPr>
        <p:grpSpPr bwMode="auto">
          <a:xfrm>
            <a:off x="5570538" y="2276475"/>
            <a:ext cx="385762" cy="385763"/>
            <a:chOff x="1370" y="1409"/>
            <a:chExt cx="243" cy="243"/>
          </a:xfrm>
        </p:grpSpPr>
        <p:pic>
          <p:nvPicPr>
            <p:cNvPr id="897239"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240"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29</a:t>
              </a:r>
              <a:r>
                <a:rPr lang="es-ES" sz="800" dirty="0">
                  <a:solidFill>
                    <a:srgbClr val="0075B8"/>
                  </a:solidFill>
                  <a:latin typeface="Calibri" pitchFamily="34" charset="0"/>
                </a:rPr>
                <a:t>%</a:t>
              </a:r>
            </a:p>
          </p:txBody>
        </p:sp>
        <p:sp>
          <p:nvSpPr>
            <p:cNvPr id="897241"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242"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243"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244"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897245" name="Group 221"/>
          <p:cNvGraphicFramePr>
            <a:graphicFrameLocks noGrp="1"/>
          </p:cNvGraphicFramePr>
          <p:nvPr/>
        </p:nvGraphicFramePr>
        <p:xfrm>
          <a:off x="5540375" y="133032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897251" name="AutoShape 227"/>
          <p:cNvCxnSpPr>
            <a:cxnSpLocks noChangeShapeType="1"/>
            <a:stCxn id="897227" idx="1"/>
            <a:endCxn id="0" idx="0"/>
          </p:cNvCxnSpPr>
          <p:nvPr/>
        </p:nvCxnSpPr>
        <p:spPr bwMode="auto">
          <a:xfrm flipV="1">
            <a:off x="5540375" y="1423988"/>
            <a:ext cx="914400" cy="736600"/>
          </a:xfrm>
          <a:prstGeom prst="straightConnector1">
            <a:avLst/>
          </a:prstGeom>
          <a:noFill/>
          <a:ln w="3175">
            <a:solidFill>
              <a:srgbClr val="008000"/>
            </a:solidFill>
            <a:prstDash val="dash"/>
            <a:round/>
            <a:headEnd type="oval" w="sm" len="sm"/>
            <a:tailEnd type="oval" w="sm" len="sm"/>
          </a:ln>
          <a:effectLst/>
        </p:spPr>
      </p:cxnSp>
      <p:graphicFrame>
        <p:nvGraphicFramePr>
          <p:cNvPr id="897252" name="Group 228"/>
          <p:cNvGraphicFramePr>
            <a:graphicFrameLocks noGrp="1"/>
          </p:cNvGraphicFramePr>
          <p:nvPr/>
        </p:nvGraphicFramePr>
        <p:xfrm>
          <a:off x="6454775" y="1266825"/>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897258" name="AutoShape 234"/>
          <p:cNvCxnSpPr>
            <a:cxnSpLocks noChangeShapeType="1"/>
            <a:stCxn id="897241" idx="1"/>
            <a:endCxn id="0" idx="1"/>
          </p:cNvCxnSpPr>
          <p:nvPr/>
        </p:nvCxnSpPr>
        <p:spPr bwMode="auto">
          <a:xfrm flipV="1">
            <a:off x="5900738" y="1604963"/>
            <a:ext cx="752475" cy="757237"/>
          </a:xfrm>
          <a:prstGeom prst="straightConnector1">
            <a:avLst/>
          </a:prstGeom>
          <a:noFill/>
          <a:ln w="3175">
            <a:solidFill>
              <a:srgbClr val="008000"/>
            </a:solidFill>
            <a:prstDash val="dash"/>
            <a:round/>
            <a:headEnd type="oval" w="sm" len="sm"/>
            <a:tailEnd type="oval" w="sm" len="sm"/>
          </a:ln>
          <a:effectLst/>
        </p:spPr>
      </p:cxnSp>
      <p:graphicFrame>
        <p:nvGraphicFramePr>
          <p:cNvPr id="897259" name="Group 235"/>
          <p:cNvGraphicFramePr>
            <a:graphicFrameLocks noGrp="1"/>
          </p:cNvGraphicFramePr>
          <p:nvPr/>
        </p:nvGraphicFramePr>
        <p:xfrm>
          <a:off x="6653213" y="150971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897265" name="Group 241"/>
          <p:cNvGrpSpPr>
            <a:grpSpLocks/>
          </p:cNvGrpSpPr>
          <p:nvPr/>
        </p:nvGrpSpPr>
        <p:grpSpPr bwMode="auto">
          <a:xfrm>
            <a:off x="6184900" y="2100263"/>
            <a:ext cx="385763" cy="385762"/>
            <a:chOff x="1370" y="1409"/>
            <a:chExt cx="243" cy="243"/>
          </a:xfrm>
        </p:grpSpPr>
        <p:pic>
          <p:nvPicPr>
            <p:cNvPr id="897266" name="Picture 24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897267" name="Rectangle 2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37</a:t>
              </a:r>
              <a:r>
                <a:rPr lang="es-ES" sz="800" dirty="0">
                  <a:solidFill>
                    <a:srgbClr val="0075B8"/>
                  </a:solidFill>
                  <a:latin typeface="Calibri" pitchFamily="34" charset="0"/>
                </a:rPr>
                <a:t>%</a:t>
              </a:r>
            </a:p>
          </p:txBody>
        </p:sp>
        <p:sp>
          <p:nvSpPr>
            <p:cNvPr id="897268" name="Line 2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897269" name="Line 2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897270" name="Line 2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897271" name="Line 2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897272" name="Group 248"/>
          <p:cNvGraphicFramePr>
            <a:graphicFrameLocks noGrp="1"/>
          </p:cNvGraphicFramePr>
          <p:nvPr/>
        </p:nvGraphicFramePr>
        <p:xfrm>
          <a:off x="6545263" y="2139950"/>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278" name="Group 254"/>
          <p:cNvGraphicFramePr>
            <a:graphicFrameLocks noGrp="1"/>
          </p:cNvGraphicFramePr>
          <p:nvPr/>
        </p:nvGraphicFramePr>
        <p:xfrm>
          <a:off x="784860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284" name="Group 260"/>
          <p:cNvGraphicFramePr>
            <a:graphicFrameLocks noGrp="1"/>
          </p:cNvGraphicFramePr>
          <p:nvPr/>
        </p:nvGraphicFramePr>
        <p:xfrm>
          <a:off x="7837488" y="969963"/>
          <a:ext cx="1095375" cy="285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1835</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2313073</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897300" name="Text Box 276"/>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800"/>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sp>
        <p:nvSpPr>
          <p:cNvPr id="897301" name="Rectangle 277"/>
          <p:cNvSpPr>
            <a:spLocks noChangeArrowheads="1"/>
          </p:cNvSpPr>
          <p:nvPr/>
        </p:nvSpPr>
        <p:spPr bwMode="auto">
          <a:xfrm>
            <a:off x="0" y="1957388"/>
            <a:ext cx="1860698"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graphicFrame>
        <p:nvGraphicFramePr>
          <p:cNvPr id="897302" name="Group 278"/>
          <p:cNvGraphicFramePr>
            <a:graphicFrameLocks noGrp="1"/>
          </p:cNvGraphicFramePr>
          <p:nvPr/>
        </p:nvGraphicFramePr>
        <p:xfrm>
          <a:off x="-95689" y="2019300"/>
          <a:ext cx="1991611" cy="706560"/>
        </p:xfrm>
        <a:graphic>
          <a:graphicData uri="http://schemas.openxmlformats.org/drawingml/2006/table">
            <a:tbl>
              <a:tblPr/>
              <a:tblGrid>
                <a:gridCol w="1991611"/>
              </a:tblGrid>
              <a:tr h="1381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43.</a:t>
                      </a:r>
                      <a:r>
                        <a:rPr kumimoji="0" lang="es-CO" sz="1100" b="1" i="0" u="none" strike="noStrike" cap="none" normalizeH="0" baseline="0" dirty="0" smtClean="0">
                          <a:ln>
                            <a:noFill/>
                          </a:ln>
                          <a:solidFill>
                            <a:srgbClr val="333333"/>
                          </a:solidFill>
                          <a:effectLst/>
                          <a:latin typeface="Calibri" pitchFamily="34" charset="0"/>
                          <a:cs typeface="Arial" charset="0"/>
                        </a:rPr>
                        <a:t> Y ¿Cuál es su percepción de seguridad, </a:t>
                      </a:r>
                      <a:r>
                        <a:rPr kumimoji="0" lang="es-CO" sz="1100" b="1" i="0" u="none" strike="noStrike" cap="none" normalizeH="0" baseline="0" dirty="0" smtClean="0">
                          <a:ln>
                            <a:noFill/>
                          </a:ln>
                          <a:solidFill>
                            <a:srgbClr val="007800"/>
                          </a:solidFill>
                          <a:effectLst/>
                          <a:latin typeface="Calibri" pitchFamily="34" charset="0"/>
                          <a:cs typeface="Arial" charset="0"/>
                        </a:rPr>
                        <a:t>cuando transita en un vehículo en horas de la noche</a:t>
                      </a:r>
                      <a:r>
                        <a:rPr kumimoji="0" lang="es-CO" sz="11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308" name="Object 5"/>
          <p:cNvGraphicFramePr>
            <a:graphicFrameLocks noChangeAspect="1"/>
          </p:cNvGraphicFramePr>
          <p:nvPr/>
        </p:nvGraphicFramePr>
        <p:xfrm>
          <a:off x="252413" y="2644775"/>
          <a:ext cx="1336675" cy="2409825"/>
        </p:xfrm>
        <a:graphic>
          <a:graphicData uri="http://schemas.openxmlformats.org/presentationml/2006/ole">
            <p:oleObj spid="_x0000_s897308" name="Gráfico" r:id="rId5" imgW="1333500" imgH="2409735" progId="MSGraph.Chart.8">
              <p:embed followColorScheme="full"/>
            </p:oleObj>
          </a:graphicData>
        </a:graphic>
      </p:graphicFrame>
      <p:graphicFrame>
        <p:nvGraphicFramePr>
          <p:cNvPr id="897309" name="Group 285"/>
          <p:cNvGraphicFramePr>
            <a:graphicFrameLocks noGrp="1"/>
          </p:cNvGraphicFramePr>
          <p:nvPr/>
        </p:nvGraphicFramePr>
        <p:xfrm>
          <a:off x="1820863" y="4386263"/>
          <a:ext cx="1279525" cy="461518"/>
        </p:xfrm>
        <a:graphic>
          <a:graphicData uri="http://schemas.openxmlformats.org/drawingml/2006/table">
            <a:tbl>
              <a:tblPr/>
              <a:tblGrid>
                <a:gridCol w="427037"/>
                <a:gridCol w="425450"/>
                <a:gridCol w="427038"/>
              </a:tblGrid>
              <a:tr h="0">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14605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8"/>
                      <a:srcRect/>
                      <a:stretch>
                        <a:fillRect/>
                      </a:stretch>
                    </a:blipFill>
                  </a:tcPr>
                </a:tc>
              </a:tr>
            </a:tbl>
          </a:graphicData>
        </a:graphic>
      </p:graphicFrame>
      <p:graphicFrame>
        <p:nvGraphicFramePr>
          <p:cNvPr id="897323" name="Group 299"/>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7329" name="Group 305"/>
          <p:cNvGraphicFramePr>
            <a:graphicFrameLocks noGrp="1"/>
          </p:cNvGraphicFramePr>
          <p:nvPr/>
        </p:nvGraphicFramePr>
        <p:xfrm>
          <a:off x="73025" y="4859338"/>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800"/>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rgbClr val="4F852C"/>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897335" name="Rectangle 31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98050" name="Object 5"/>
          <p:cNvGraphicFramePr>
            <a:graphicFrameLocks noChangeAspect="1"/>
          </p:cNvGraphicFramePr>
          <p:nvPr/>
        </p:nvGraphicFramePr>
        <p:xfrm>
          <a:off x="6157913" y="1544638"/>
          <a:ext cx="2308225" cy="3214687"/>
        </p:xfrm>
        <a:graphic>
          <a:graphicData uri="http://schemas.openxmlformats.org/presentationml/2006/ole">
            <p:oleObj spid="_x0000_s898050" name="Gráfico" r:id="rId3" imgW="2314643" imgH="3219540" progId="MSGraph.Chart.8">
              <p:embed followColorScheme="full"/>
            </p:oleObj>
          </a:graphicData>
        </a:graphic>
      </p:graphicFrame>
      <p:graphicFrame>
        <p:nvGraphicFramePr>
          <p:cNvPr id="898051" name="Group 3"/>
          <p:cNvGraphicFramePr>
            <a:graphicFrameLocks noGrp="1"/>
          </p:cNvGraphicFramePr>
          <p:nvPr/>
        </p:nvGraphicFramePr>
        <p:xfrm>
          <a:off x="6877050" y="700088"/>
          <a:ext cx="2179638" cy="356616"/>
        </p:xfrm>
        <a:graphic>
          <a:graphicData uri="http://schemas.openxmlformats.org/drawingml/2006/table">
            <a:tbl>
              <a:tblPr/>
              <a:tblGrid>
                <a:gridCol w="479425"/>
                <a:gridCol w="479425"/>
                <a:gridCol w="479425"/>
                <a:gridCol w="741363"/>
              </a:tblGrid>
              <a:tr h="0">
                <a:tc gridSpan="2">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rgbClr val="4F852C"/>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4"/>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7"/>
                      <a:srcRect/>
                      <a:stretch>
                        <a:fillRect/>
                      </a:stretch>
                    </a:blipFill>
                  </a:tcPr>
                </a:tc>
              </a:tr>
            </a:tbl>
          </a:graphicData>
        </a:graphic>
      </p:graphicFrame>
      <p:sp>
        <p:nvSpPr>
          <p:cNvPr id="898067" name="Rectangle 19"/>
          <p:cNvSpPr>
            <a:spLocks noGrp="1" noChangeArrowheads="1"/>
          </p:cNvSpPr>
          <p:nvPr>
            <p:ph type="title"/>
          </p:nvPr>
        </p:nvSpPr>
        <p:spPr/>
        <p:txBody>
          <a:bodyPr/>
          <a:lstStyle/>
          <a:p>
            <a:endParaRPr lang="es-CO" dirty="0"/>
          </a:p>
        </p:txBody>
      </p:sp>
      <p:sp>
        <p:nvSpPr>
          <p:cNvPr id="898068" name="Rectangle 20"/>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898069" name="Group 21"/>
          <p:cNvGraphicFramePr>
            <a:graphicFrameLocks noGrp="1"/>
          </p:cNvGraphicFramePr>
          <p:nvPr/>
        </p:nvGraphicFramePr>
        <p:xfrm>
          <a:off x="5716588" y="4840288"/>
          <a:ext cx="3444875" cy="228600"/>
        </p:xfrm>
        <a:graphic>
          <a:graphicData uri="http://schemas.openxmlformats.org/drawingml/2006/table">
            <a:tbl>
              <a:tblPr/>
              <a:tblGrid>
                <a:gridCol w="3444875"/>
              </a:tblGrid>
              <a:tr h="180975">
                <a:tc>
                  <a:txBody>
                    <a:bodyPr/>
                    <a:lstStyle/>
                    <a:p>
                      <a:pPr marL="342900" marR="0" lvl="0" indent="-342900" algn="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800"/>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[5]</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Muy Buena,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[4]</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Buena,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[3]</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Regular,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[2]</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Mala,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[1]</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8075" name="Object 5"/>
          <p:cNvGraphicFramePr>
            <a:graphicFrameLocks noChangeAspect="1"/>
          </p:cNvGraphicFramePr>
          <p:nvPr/>
        </p:nvGraphicFramePr>
        <p:xfrm>
          <a:off x="504825" y="1997075"/>
          <a:ext cx="2174875" cy="2403475"/>
        </p:xfrm>
        <a:graphic>
          <a:graphicData uri="http://schemas.openxmlformats.org/presentationml/2006/ole">
            <p:oleObj spid="_x0000_s898075" name="Gráfico" r:id="rId8" imgW="2181157" imgH="2409735" progId="MSGraph.Chart.8">
              <p:embed followColorScheme="full"/>
            </p:oleObj>
          </a:graphicData>
        </a:graphic>
      </p:graphicFrame>
      <p:graphicFrame>
        <p:nvGraphicFramePr>
          <p:cNvPr id="898076" name="Group 28"/>
          <p:cNvGraphicFramePr>
            <a:graphicFrameLocks noGrp="1"/>
          </p:cNvGraphicFramePr>
          <p:nvPr/>
        </p:nvGraphicFramePr>
        <p:xfrm>
          <a:off x="612775" y="1787525"/>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689F38"/>
                          </a:solidFill>
                          <a:effectLst/>
                          <a:latin typeface="Calibri" pitchFamily="34" charset="0"/>
                          <a:cs typeface="Arial" charset="0"/>
                        </a:rPr>
                        <a:t>2010</a:t>
                      </a:r>
                      <a:endParaRPr kumimoji="0" lang="es-ES" sz="12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8082" name="Group 34"/>
          <p:cNvGraphicFramePr>
            <a:graphicFrameLocks noGrp="1"/>
          </p:cNvGraphicFramePr>
          <p:nvPr/>
        </p:nvGraphicFramePr>
        <p:xfrm>
          <a:off x="1971675" y="1787525"/>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4F852C"/>
                          </a:solidFill>
                          <a:effectLst/>
                          <a:latin typeface="Calibri" pitchFamily="34" charset="0"/>
                          <a:cs typeface="Arial" charset="0"/>
                        </a:rPr>
                        <a:t>2016</a:t>
                      </a:r>
                      <a:endParaRPr kumimoji="0" lang="es-ES" sz="12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898088" name="Line 40"/>
          <p:cNvSpPr>
            <a:spLocks noChangeShapeType="1"/>
          </p:cNvSpPr>
          <p:nvPr/>
        </p:nvSpPr>
        <p:spPr bwMode="auto">
          <a:xfrm>
            <a:off x="323850" y="1997075"/>
            <a:ext cx="2366963" cy="0"/>
          </a:xfrm>
          <a:prstGeom prst="line">
            <a:avLst/>
          </a:prstGeom>
          <a:noFill/>
          <a:ln w="3175">
            <a:solidFill>
              <a:srgbClr val="969696"/>
            </a:solidFill>
            <a:round/>
            <a:headEnd/>
            <a:tailEnd/>
          </a:ln>
          <a:effectLst/>
        </p:spPr>
        <p:txBody>
          <a:bodyPr/>
          <a:lstStyle/>
          <a:p>
            <a:endParaRPr lang="es-MX" dirty="0"/>
          </a:p>
        </p:txBody>
      </p:sp>
      <p:sp>
        <p:nvSpPr>
          <p:cNvPr id="898089" name="Line 41"/>
          <p:cNvSpPr>
            <a:spLocks noChangeShapeType="1"/>
          </p:cNvSpPr>
          <p:nvPr/>
        </p:nvSpPr>
        <p:spPr bwMode="auto">
          <a:xfrm>
            <a:off x="274638" y="1773238"/>
            <a:ext cx="2424112" cy="0"/>
          </a:xfrm>
          <a:prstGeom prst="line">
            <a:avLst/>
          </a:prstGeom>
          <a:noFill/>
          <a:ln w="3175">
            <a:solidFill>
              <a:srgbClr val="969696"/>
            </a:solidFill>
            <a:round/>
            <a:headEnd/>
            <a:tailEnd/>
          </a:ln>
          <a:effectLst/>
        </p:spPr>
        <p:txBody>
          <a:bodyPr/>
          <a:lstStyle/>
          <a:p>
            <a:endParaRPr lang="es-MX" dirty="0"/>
          </a:p>
        </p:txBody>
      </p:sp>
      <p:sp>
        <p:nvSpPr>
          <p:cNvPr id="898090" name="Line 42"/>
          <p:cNvSpPr>
            <a:spLocks noChangeShapeType="1"/>
          </p:cNvSpPr>
          <p:nvPr/>
        </p:nvSpPr>
        <p:spPr bwMode="auto">
          <a:xfrm rot="5400000">
            <a:off x="1288257" y="2035969"/>
            <a:ext cx="519112" cy="0"/>
          </a:xfrm>
          <a:prstGeom prst="line">
            <a:avLst/>
          </a:prstGeom>
          <a:noFill/>
          <a:ln w="3175">
            <a:solidFill>
              <a:srgbClr val="969696"/>
            </a:solidFill>
            <a:round/>
            <a:headEnd/>
            <a:tailEnd/>
          </a:ln>
          <a:effectLst/>
        </p:spPr>
        <p:txBody>
          <a:bodyPr/>
          <a:lstStyle/>
          <a:p>
            <a:endParaRPr lang="es-MX" dirty="0"/>
          </a:p>
        </p:txBody>
      </p:sp>
      <p:sp>
        <p:nvSpPr>
          <p:cNvPr id="898091" name="Text Box 43"/>
          <p:cNvSpPr txBox="1">
            <a:spLocks noChangeArrowheads="1"/>
          </p:cNvSpPr>
          <p:nvPr/>
        </p:nvSpPr>
        <p:spPr bwMode="auto">
          <a:xfrm>
            <a:off x="1116013" y="2465388"/>
            <a:ext cx="128587"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898092" name="Group 44"/>
          <p:cNvGrpSpPr>
            <a:grpSpLocks/>
          </p:cNvGrpSpPr>
          <p:nvPr/>
        </p:nvGrpSpPr>
        <p:grpSpPr bwMode="auto">
          <a:xfrm>
            <a:off x="-95250" y="4714875"/>
            <a:ext cx="1701800" cy="265113"/>
            <a:chOff x="-60" y="2970"/>
            <a:chExt cx="1072" cy="167"/>
          </a:xfrm>
        </p:grpSpPr>
        <p:sp>
          <p:nvSpPr>
            <p:cNvPr id="898093" name="Text Box 45"/>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898094" name="Rectangle 46"/>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898095" name="Line 47"/>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898096" name="Line 48"/>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898097" name="Line 49"/>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graphicFrame>
        <p:nvGraphicFramePr>
          <p:cNvPr id="898098" name="Group 50"/>
          <p:cNvGraphicFramePr>
            <a:graphicFrameLocks noGrp="1"/>
          </p:cNvGraphicFramePr>
          <p:nvPr/>
        </p:nvGraphicFramePr>
        <p:xfrm>
          <a:off x="212725" y="1204913"/>
          <a:ext cx="2671763" cy="535872"/>
        </p:xfrm>
        <a:graphic>
          <a:graphicData uri="http://schemas.openxmlformats.org/drawingml/2006/table">
            <a:tbl>
              <a:tblPr/>
              <a:tblGrid>
                <a:gridCol w="2671763"/>
              </a:tblGrid>
              <a:tr h="107950">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44.</a:t>
                      </a:r>
                      <a:r>
                        <a:rPr kumimoji="0" lang="es-CO" sz="1000" b="1" i="0" u="none" strike="noStrike" cap="none" normalizeH="0" baseline="0" dirty="0" smtClean="0">
                          <a:ln>
                            <a:noFill/>
                          </a:ln>
                          <a:solidFill>
                            <a:srgbClr val="333333"/>
                          </a:solidFill>
                          <a:effectLst/>
                          <a:latin typeface="Calibri" pitchFamily="34" charset="0"/>
                          <a:cs typeface="Arial" charset="0"/>
                        </a:rPr>
                        <a:t> ¿Cómo califica usted la tranquilidad que le brinda a usted contar con iluminación permanente en los lugares por donde transita habitualmente?</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898104" name="Group 56"/>
          <p:cNvGraphicFramePr>
            <a:graphicFrameLocks noGrp="1"/>
          </p:cNvGraphicFramePr>
          <p:nvPr/>
        </p:nvGraphicFramePr>
        <p:xfrm>
          <a:off x="1601788" y="4264025"/>
          <a:ext cx="1169987" cy="254880"/>
        </p:xfrm>
        <a:graphic>
          <a:graphicData uri="http://schemas.openxmlformats.org/drawingml/2006/table">
            <a:tbl>
              <a:tblPr/>
              <a:tblGrid>
                <a:gridCol w="569912"/>
                <a:gridCol w="252413"/>
                <a:gridCol w="347662"/>
              </a:tblGrid>
              <a:tr h="0">
                <a:tc rowSpan="2">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2368094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898120" name="Group 72"/>
          <p:cNvGraphicFramePr>
            <a:graphicFrameLocks noGrp="1"/>
          </p:cNvGraphicFramePr>
          <p:nvPr/>
        </p:nvGraphicFramePr>
        <p:xfrm>
          <a:off x="3313113" y="1685925"/>
          <a:ext cx="5426075" cy="2952752"/>
        </p:xfrm>
        <a:graphic>
          <a:graphicData uri="http://schemas.openxmlformats.org/drawingml/2006/table">
            <a:tbl>
              <a:tblPr/>
              <a:tblGrid>
                <a:gridCol w="1728787"/>
                <a:gridCol w="3430588"/>
                <a:gridCol w="266700"/>
              </a:tblGrid>
              <a:tr h="7381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333333"/>
                          </a:solidFill>
                          <a:effectLst/>
                          <a:latin typeface="Calibri" pitchFamily="34" charset="0"/>
                          <a:cs typeface="Arial" charset="0"/>
                        </a:rPr>
                        <a:t> </a:t>
                      </a:r>
                      <a:r>
                        <a:rPr kumimoji="0" lang="es-ES" sz="1000" b="1" i="0" u="none" strike="noStrike" cap="none" normalizeH="0" baseline="0" dirty="0" smtClean="0">
                          <a:ln>
                            <a:noFill/>
                          </a:ln>
                          <a:solidFill>
                            <a:srgbClr val="333333"/>
                          </a:solidFill>
                          <a:effectLst/>
                          <a:latin typeface="Calibri" pitchFamily="34" charset="0"/>
                          <a:cs typeface="Arial" charset="0"/>
                        </a:rPr>
                        <a:t>45d.</a:t>
                      </a:r>
                      <a:r>
                        <a:rPr kumimoji="0" lang="es-ES" sz="1000" b="0" i="0" u="none" strike="noStrike" cap="none" normalizeH="0" baseline="0" dirty="0" smtClean="0">
                          <a:ln>
                            <a:noFill/>
                          </a:ln>
                          <a:solidFill>
                            <a:srgbClr val="333333"/>
                          </a:solidFill>
                          <a:effectLst/>
                          <a:latin typeface="Calibri" pitchFamily="34" charset="0"/>
                          <a:cs typeface="Arial" charset="0"/>
                        </a:rPr>
                        <a:t> El contribuir a la estética de las calles, plazas, </a:t>
                      </a:r>
                    </a:p>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333333"/>
                          </a:solidFill>
                          <a:effectLst/>
                          <a:latin typeface="Calibri" pitchFamily="34" charset="0"/>
                          <a:cs typeface="Arial" charset="0"/>
                        </a:rPr>
                        <a:t>edificios, etc. </a:t>
                      </a:r>
                      <a:endParaRPr kumimoji="0" lang="es-ES" sz="1800" b="0" i="0" u="none" strike="noStrike" cap="none" normalizeH="0" baseline="0" dirty="0" smtClean="0">
                        <a:ln>
                          <a:noFill/>
                        </a:ln>
                        <a:solidFill>
                          <a:srgbClr val="333333"/>
                        </a:solidFill>
                        <a:effectLst/>
                        <a:latin typeface="Arial" charset="0"/>
                        <a:cs typeface="Arial" charset="0"/>
                      </a:endParaRPr>
                    </a:p>
                  </a:txBody>
                  <a:tcPr marL="18000" marR="18000" marT="46800" marB="46800" anchor="ctr" horzOverflow="overflow">
                    <a:lnL cap="flat">
                      <a:noFill/>
                    </a:lnL>
                    <a:lnR>
                      <a:noFill/>
                    </a:lnR>
                    <a:lnT cap="flat">
                      <a:noFill/>
                    </a:lnT>
                    <a:lnB w="6350" cap="flat" cmpd="sng" algn="ctr">
                      <a:solidFill>
                        <a:srgbClr val="B2B2B2"/>
                      </a:solidFill>
                      <a:prstDash val="sysDash"/>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s-CO" sz="1800" b="0" i="0" u="none" strike="noStrike" cap="none" normalizeH="0" baseline="0" dirty="0" smtClean="0">
                        <a:ln>
                          <a:noFill/>
                        </a:ln>
                        <a:solidFill>
                          <a:schemeClr val="tx1"/>
                        </a:solidFill>
                        <a:effectLst/>
                        <a:latin typeface="Arial" charset="0"/>
                        <a:cs typeface="Arial" charset="0"/>
                      </a:endParaRPr>
                    </a:p>
                  </a:txBody>
                  <a:tcPr marL="18000" marR="18000" marT="46800" marB="46800" anchor="ctr" horzOverflow="overflow">
                    <a:lnL>
                      <a:noFill/>
                    </a:lnL>
                    <a:lnR>
                      <a:noFill/>
                    </a:lnR>
                    <a:lnT cap="flat">
                      <a:noFill/>
                    </a:lnT>
                    <a:lnB w="6350" cap="flat" cmpd="sng" algn="ctr">
                      <a:solidFill>
                        <a:srgbClr val="B2B2B2"/>
                      </a:solidFill>
                      <a:prstDash val="sysDash"/>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46800" marB="46800" anchor="ctr" horzOverflow="overflow">
                    <a:lnL>
                      <a:noFill/>
                    </a:lnL>
                    <a:lnR cap="flat">
                      <a:noFill/>
                    </a:lnR>
                    <a:lnT cap="flat">
                      <a:noFill/>
                    </a:lnT>
                    <a:lnB w="6350" cap="flat" cmpd="sng" algn="ctr">
                      <a:solidFill>
                        <a:srgbClr val="B2B2B2"/>
                      </a:solidFill>
                      <a:prstDash val="sysDash"/>
                      <a:round/>
                      <a:headEnd type="none" w="med" len="med"/>
                      <a:tailEnd type="none" w="med" len="med"/>
                    </a:lnB>
                    <a:lnTlToBr>
                      <a:noFill/>
                    </a:lnTlToBr>
                    <a:lnBlToTr>
                      <a:noFill/>
                    </a:lnBlToTr>
                    <a:solidFill>
                      <a:srgbClr val="EAEAEA"/>
                    </a:solidFill>
                  </a:tcPr>
                </a:tc>
              </a:tr>
              <a:tr h="7381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 45b.</a:t>
                      </a:r>
                      <a:r>
                        <a:rPr kumimoji="0" lang="es-ES" sz="1000" b="0" i="0" u="none" strike="noStrike" cap="none" normalizeH="0" baseline="0" dirty="0" smtClean="0">
                          <a:ln>
                            <a:noFill/>
                          </a:ln>
                          <a:solidFill>
                            <a:srgbClr val="333333"/>
                          </a:solidFill>
                          <a:effectLst/>
                          <a:latin typeface="Calibri" pitchFamily="34" charset="0"/>
                          <a:cs typeface="Arial" charset="0"/>
                        </a:rPr>
                        <a:t> Comodidad al </a:t>
                      </a:r>
                    </a:p>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333333"/>
                          </a:solidFill>
                          <a:effectLst/>
                          <a:latin typeface="Calibri" pitchFamily="34" charset="0"/>
                          <a:cs typeface="Arial" charset="0"/>
                        </a:rPr>
                        <a:t>caminar o conducir </a:t>
                      </a:r>
                    </a:p>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333333"/>
                          </a:solidFill>
                          <a:effectLst/>
                          <a:latin typeface="Calibri" pitchFamily="34" charset="0"/>
                          <a:cs typeface="Arial" charset="0"/>
                        </a:rPr>
                        <a:t>durante la noche </a:t>
                      </a:r>
                      <a:endParaRPr kumimoji="0" lang="es-ES" sz="1800" b="0" i="0" u="none" strike="noStrike" cap="none" normalizeH="0" baseline="0" dirty="0" smtClean="0">
                        <a:ln>
                          <a:noFill/>
                        </a:ln>
                        <a:solidFill>
                          <a:srgbClr val="333333"/>
                        </a:solidFill>
                        <a:effectLst/>
                        <a:latin typeface="Arial" charset="0"/>
                        <a:cs typeface="Arial" charset="0"/>
                      </a:endParaRPr>
                    </a:p>
                  </a:txBody>
                  <a:tcPr marL="18000" marR="18000" marT="46800" marB="46800" anchor="ctr" horzOverflow="overflow">
                    <a:lnL cap="flat">
                      <a:noFill/>
                    </a:lnL>
                    <a:lnR>
                      <a:noFill/>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s-CO" sz="1800" b="0" i="0" u="none" strike="noStrike" cap="none" normalizeH="0" baseline="0" dirty="0" smtClean="0">
                        <a:ln>
                          <a:noFill/>
                        </a:ln>
                        <a:solidFill>
                          <a:schemeClr val="tx1"/>
                        </a:solidFill>
                        <a:effectLst/>
                        <a:latin typeface="Arial" charset="0"/>
                        <a:cs typeface="Arial" charset="0"/>
                      </a:endParaRPr>
                    </a:p>
                  </a:txBody>
                  <a:tcPr marL="18000" marR="18000" marT="46800" marB="46800" anchor="ctr" horzOverflow="overflow">
                    <a:lnL>
                      <a:noFill/>
                    </a:lnL>
                    <a:lnR>
                      <a:noFill/>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46800" marB="46800" anchor="ctr" horzOverflow="overflow">
                    <a:lnL>
                      <a:noFill/>
                    </a:lnL>
                    <a:lnR cap="flat">
                      <a:noFill/>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solidFill>
                      <a:srgbClr val="EAEAEA"/>
                    </a:solidFill>
                  </a:tcPr>
                </a:tc>
              </a:tr>
              <a:tr h="7381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333333"/>
                          </a:solidFill>
                          <a:effectLst/>
                          <a:latin typeface="Calibri" pitchFamily="34" charset="0"/>
                          <a:cs typeface="Arial" charset="0"/>
                        </a:rPr>
                        <a:t> </a:t>
                      </a:r>
                      <a:r>
                        <a:rPr kumimoji="0" lang="es-ES" sz="1000" b="1" i="0" u="none" strike="noStrike" cap="none" normalizeH="0" baseline="0" dirty="0" smtClean="0">
                          <a:ln>
                            <a:noFill/>
                          </a:ln>
                          <a:solidFill>
                            <a:srgbClr val="333333"/>
                          </a:solidFill>
                          <a:effectLst/>
                          <a:latin typeface="Calibri" pitchFamily="34" charset="0"/>
                          <a:cs typeface="Arial" charset="0"/>
                        </a:rPr>
                        <a:t>45a.</a:t>
                      </a:r>
                      <a:r>
                        <a:rPr kumimoji="0" lang="es-ES" sz="1000" b="0" i="0" u="none" strike="noStrike" cap="none" normalizeH="0" baseline="0" dirty="0" smtClean="0">
                          <a:ln>
                            <a:noFill/>
                          </a:ln>
                          <a:solidFill>
                            <a:srgbClr val="333333"/>
                          </a:solidFill>
                          <a:effectLst/>
                          <a:latin typeface="Calibri" pitchFamily="34" charset="0"/>
                          <a:cs typeface="Arial" charset="0"/>
                        </a:rPr>
                        <a:t> Visibilidad nocturna </a:t>
                      </a:r>
                    </a:p>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333333"/>
                          </a:solidFill>
                          <a:effectLst/>
                          <a:latin typeface="Calibri" pitchFamily="34" charset="0"/>
                          <a:cs typeface="Arial" charset="0"/>
                        </a:rPr>
                        <a:t>en las zonas oscuras </a:t>
                      </a:r>
                      <a:endParaRPr kumimoji="0" lang="es-ES" sz="1800" b="0" i="0" u="none" strike="noStrike" cap="none" normalizeH="0" baseline="0" dirty="0" smtClean="0">
                        <a:ln>
                          <a:noFill/>
                        </a:ln>
                        <a:solidFill>
                          <a:srgbClr val="333333"/>
                        </a:solidFill>
                        <a:effectLst/>
                        <a:latin typeface="Arial" charset="0"/>
                        <a:cs typeface="Arial" charset="0"/>
                      </a:endParaRPr>
                    </a:p>
                  </a:txBody>
                  <a:tcPr marL="18000" marR="18000" marT="46800" marB="46800" anchor="ctr" horzOverflow="overflow">
                    <a:lnL cap="flat">
                      <a:noFill/>
                    </a:lnL>
                    <a:lnR>
                      <a:noFill/>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s-CO" sz="1800" b="0" i="0" u="none" strike="noStrike" cap="none" normalizeH="0" baseline="0" dirty="0" smtClean="0">
                        <a:ln>
                          <a:noFill/>
                        </a:ln>
                        <a:solidFill>
                          <a:schemeClr val="tx1"/>
                        </a:solidFill>
                        <a:effectLst/>
                        <a:latin typeface="Arial" charset="0"/>
                        <a:cs typeface="Arial" charset="0"/>
                      </a:endParaRPr>
                    </a:p>
                  </a:txBody>
                  <a:tcPr marL="18000" marR="18000" marT="46800" marB="46800" anchor="ctr" horzOverflow="overflow">
                    <a:lnL>
                      <a:noFill/>
                    </a:lnL>
                    <a:lnR>
                      <a:noFill/>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46800" marB="46800" anchor="ctr" horzOverflow="overflow">
                    <a:lnL>
                      <a:noFill/>
                    </a:lnL>
                    <a:lnR cap="flat">
                      <a:noFill/>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solidFill>
                      <a:srgbClr val="EAEAEA"/>
                    </a:solidFill>
                  </a:tcPr>
                </a:tc>
              </a:tr>
              <a:tr h="73818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333333"/>
                          </a:solidFill>
                          <a:effectLst/>
                          <a:latin typeface="Calibri" pitchFamily="34" charset="0"/>
                          <a:cs typeface="Arial" charset="0"/>
                        </a:rPr>
                        <a:t> </a:t>
                      </a:r>
                      <a:r>
                        <a:rPr kumimoji="0" lang="es-ES" sz="1000" b="1" i="0" u="none" strike="noStrike" cap="none" normalizeH="0" baseline="0" dirty="0" smtClean="0">
                          <a:ln>
                            <a:noFill/>
                          </a:ln>
                          <a:solidFill>
                            <a:srgbClr val="333333"/>
                          </a:solidFill>
                          <a:effectLst/>
                          <a:latin typeface="Calibri" pitchFamily="34" charset="0"/>
                          <a:cs typeface="Arial" charset="0"/>
                        </a:rPr>
                        <a:t>45c.</a:t>
                      </a:r>
                      <a:r>
                        <a:rPr kumimoji="0" lang="es-ES" sz="1000" b="0" i="0" u="none" strike="noStrike" cap="none" normalizeH="0" baseline="0" dirty="0" smtClean="0">
                          <a:ln>
                            <a:noFill/>
                          </a:ln>
                          <a:solidFill>
                            <a:srgbClr val="333333"/>
                          </a:solidFill>
                          <a:effectLst/>
                          <a:latin typeface="Calibri" pitchFamily="34" charset="0"/>
                          <a:cs typeface="Arial" charset="0"/>
                        </a:rPr>
                        <a:t> Seguridad cuando </a:t>
                      </a:r>
                    </a:p>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333333"/>
                          </a:solidFill>
                          <a:effectLst/>
                          <a:latin typeface="Calibri" pitchFamily="34" charset="0"/>
                          <a:cs typeface="Arial" charset="0"/>
                        </a:rPr>
                        <a:t>camina o conduce </a:t>
                      </a:r>
                    </a:p>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rgbClr val="333333"/>
                          </a:solidFill>
                          <a:effectLst/>
                          <a:latin typeface="Calibri" pitchFamily="34" charset="0"/>
                          <a:cs typeface="Arial" charset="0"/>
                        </a:rPr>
                        <a:t>durante la noche </a:t>
                      </a:r>
                      <a:endParaRPr kumimoji="0" lang="es-ES" sz="1800" b="0" i="0" u="none" strike="noStrike" cap="none" normalizeH="0" baseline="0" dirty="0" smtClean="0">
                        <a:ln>
                          <a:noFill/>
                        </a:ln>
                        <a:solidFill>
                          <a:srgbClr val="333333"/>
                        </a:solidFill>
                        <a:effectLst/>
                        <a:latin typeface="Arial" charset="0"/>
                        <a:cs typeface="Arial" charset="0"/>
                      </a:endParaRPr>
                    </a:p>
                  </a:txBody>
                  <a:tcPr marL="18000" marR="18000" marT="46800" marB="46800" anchor="ctr" horzOverflow="overflow">
                    <a:lnL cap="flat">
                      <a:noFill/>
                    </a:lnL>
                    <a:lnR>
                      <a:noFill/>
                    </a:lnR>
                    <a:lnT w="6350" cap="flat" cmpd="sng" algn="ctr">
                      <a:solidFill>
                        <a:srgbClr val="B2B2B2"/>
                      </a:solidFill>
                      <a:prstDash val="sysDash"/>
                      <a:round/>
                      <a:headEnd type="none" w="med" len="med"/>
                      <a:tailEnd type="none" w="med" len="med"/>
                    </a:lnT>
                    <a:lnB cap="flat">
                      <a:noFill/>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s-CO" sz="1800" b="0" i="0" u="none" strike="noStrike" cap="none" normalizeH="0" baseline="0" dirty="0" smtClean="0">
                        <a:ln>
                          <a:noFill/>
                        </a:ln>
                        <a:solidFill>
                          <a:schemeClr val="tx1"/>
                        </a:solidFill>
                        <a:effectLst/>
                        <a:latin typeface="Arial" charset="0"/>
                        <a:cs typeface="Arial" charset="0"/>
                      </a:endParaRPr>
                    </a:p>
                  </a:txBody>
                  <a:tcPr marL="18000" marR="18000" marT="46800" marB="46800" anchor="ctr" horzOverflow="overflow">
                    <a:lnL>
                      <a:noFill/>
                    </a:lnL>
                    <a:lnR>
                      <a:noFill/>
                    </a:lnR>
                    <a:lnT w="6350" cap="flat" cmpd="sng" algn="ctr">
                      <a:solidFill>
                        <a:srgbClr val="B2B2B2"/>
                      </a:solidFill>
                      <a:prstDash val="sysDash"/>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46800" marB="46800" anchor="ctr" horzOverflow="overflow">
                    <a:lnL>
                      <a:noFill/>
                    </a:lnL>
                    <a:lnR cap="flat">
                      <a:noFill/>
                    </a:lnR>
                    <a:lnT w="6350" cap="flat" cmpd="sng" algn="ctr">
                      <a:solidFill>
                        <a:srgbClr val="B2B2B2"/>
                      </a:solidFill>
                      <a:prstDash val="sysDash"/>
                      <a:round/>
                      <a:headEnd type="none" w="med" len="med"/>
                      <a:tailEnd type="none" w="med" len="med"/>
                    </a:lnT>
                    <a:lnB cap="flat">
                      <a:noFill/>
                    </a:lnB>
                    <a:lnTlToBr>
                      <a:noFill/>
                    </a:lnTlToBr>
                    <a:lnBlToTr>
                      <a:noFill/>
                    </a:lnBlToTr>
                    <a:solidFill>
                      <a:srgbClr val="EAEAEA"/>
                    </a:solidFill>
                  </a:tcPr>
                </a:tc>
              </a:tr>
            </a:tbl>
          </a:graphicData>
        </a:graphic>
      </p:graphicFrame>
      <p:sp>
        <p:nvSpPr>
          <p:cNvPr id="898140" name="Line 92"/>
          <p:cNvSpPr>
            <a:spLocks noChangeShapeType="1"/>
          </p:cNvSpPr>
          <p:nvPr/>
        </p:nvSpPr>
        <p:spPr bwMode="auto">
          <a:xfrm rot="5400000">
            <a:off x="1270793" y="2856707"/>
            <a:ext cx="3795713" cy="0"/>
          </a:xfrm>
          <a:prstGeom prst="line">
            <a:avLst/>
          </a:prstGeom>
          <a:noFill/>
          <a:ln w="3175">
            <a:solidFill>
              <a:srgbClr val="808080"/>
            </a:solidFill>
            <a:prstDash val="dash"/>
            <a:round/>
            <a:headEnd/>
            <a:tailEnd/>
          </a:ln>
          <a:effectLst/>
        </p:spPr>
        <p:txBody>
          <a:bodyPr/>
          <a:lstStyle/>
          <a:p>
            <a:endParaRPr lang="es-MX" dirty="0"/>
          </a:p>
        </p:txBody>
      </p:sp>
      <p:sp>
        <p:nvSpPr>
          <p:cNvPr id="898141" name="Rectangle 93"/>
          <p:cNvSpPr>
            <a:spLocks noChangeArrowheads="1"/>
          </p:cNvSpPr>
          <p:nvPr/>
        </p:nvSpPr>
        <p:spPr bwMode="auto">
          <a:xfrm>
            <a:off x="4689475" y="1023938"/>
            <a:ext cx="1547813" cy="515937"/>
          </a:xfrm>
          <a:prstGeom prst="rect">
            <a:avLst/>
          </a:prstGeom>
          <a:noFill/>
          <a:ln w="9525">
            <a:noFill/>
            <a:miter lim="800000"/>
            <a:headEnd/>
            <a:tailEnd/>
          </a:ln>
          <a:effectLst/>
        </p:spPr>
        <p:txBody>
          <a:bodyPr>
            <a:spAutoFit/>
          </a:bodyPr>
          <a:lstStyle/>
          <a:p>
            <a:pPr algn="ctr">
              <a:lnSpc>
                <a:spcPct val="90000"/>
              </a:lnSpc>
            </a:pPr>
            <a:r>
              <a:rPr lang="es-CO" sz="1100" dirty="0">
                <a:solidFill>
                  <a:srgbClr val="007800"/>
                </a:solidFill>
                <a:latin typeface="Calibri" pitchFamily="34" charset="0"/>
              </a:rPr>
              <a:t> 45.</a:t>
            </a:r>
            <a:r>
              <a:rPr lang="es-CO" sz="1000" dirty="0">
                <a:solidFill>
                  <a:srgbClr val="333333"/>
                </a:solidFill>
                <a:latin typeface="Calibri" pitchFamily="34" charset="0"/>
              </a:rPr>
              <a:t> Usted considera que el alumbrado público le está garantizando: </a:t>
            </a:r>
          </a:p>
        </p:txBody>
      </p:sp>
      <p:sp>
        <p:nvSpPr>
          <p:cNvPr id="898142" name="Rectangle 94"/>
          <p:cNvSpPr>
            <a:spLocks noChangeArrowheads="1"/>
          </p:cNvSpPr>
          <p:nvPr/>
        </p:nvSpPr>
        <p:spPr bwMode="auto">
          <a:xfrm>
            <a:off x="6242050" y="1201738"/>
            <a:ext cx="2636136" cy="383182"/>
          </a:xfrm>
          <a:prstGeom prst="rect">
            <a:avLst/>
          </a:prstGeom>
          <a:noFill/>
          <a:ln w="9525">
            <a:noFill/>
            <a:miter lim="800000"/>
            <a:headEnd/>
            <a:tailEnd/>
          </a:ln>
          <a:effectLst/>
        </p:spPr>
        <p:txBody>
          <a:bodyPr wrap="square">
            <a:spAutoFit/>
          </a:bodyPr>
          <a:lstStyle/>
          <a:p>
            <a:pPr algn="ctr">
              <a:lnSpc>
                <a:spcPct val="90000"/>
              </a:lnSpc>
            </a:pPr>
            <a:r>
              <a:rPr lang="es-CO" sz="1100" dirty="0">
                <a:solidFill>
                  <a:srgbClr val="007800"/>
                </a:solidFill>
                <a:latin typeface="Calibri" pitchFamily="34" charset="0"/>
              </a:rPr>
              <a:t> 46.</a:t>
            </a:r>
            <a:r>
              <a:rPr lang="es-CO" sz="1000" dirty="0">
                <a:solidFill>
                  <a:srgbClr val="333333"/>
                </a:solidFill>
                <a:latin typeface="Calibri" pitchFamily="34" charset="0"/>
              </a:rPr>
              <a:t> ¿Cómo califica el servicio del alumbrado público en cuanto </a:t>
            </a:r>
            <a:r>
              <a:rPr lang="es-CO" sz="1000" dirty="0" smtClean="0">
                <a:solidFill>
                  <a:srgbClr val="333333"/>
                </a:solidFill>
                <a:latin typeface="Calibri" pitchFamily="34" charset="0"/>
              </a:rPr>
              <a:t>a…</a:t>
            </a:r>
            <a:endParaRPr lang="es-CO" sz="1000" dirty="0">
              <a:solidFill>
                <a:srgbClr val="333333"/>
              </a:solidFill>
              <a:latin typeface="Calibri" pitchFamily="34" charset="0"/>
            </a:endParaRPr>
          </a:p>
        </p:txBody>
      </p:sp>
      <p:pic>
        <p:nvPicPr>
          <p:cNvPr id="898143" name="Picture 95" descr="Plantilla UAESP-27"/>
          <p:cNvPicPr>
            <a:picLocks noChangeAspect="1" noChangeArrowheads="1"/>
          </p:cNvPicPr>
          <p:nvPr/>
        </p:nvPicPr>
        <p:blipFill>
          <a:blip r:embed="rId9" cstate="print"/>
          <a:srcRect/>
          <a:stretch>
            <a:fillRect/>
          </a:stretch>
        </p:blipFill>
        <p:spPr bwMode="auto">
          <a:xfrm>
            <a:off x="5037138" y="1681163"/>
            <a:ext cx="817562" cy="2954337"/>
          </a:xfrm>
          <a:prstGeom prst="rect">
            <a:avLst/>
          </a:prstGeom>
          <a:noFill/>
        </p:spPr>
      </p:pic>
      <p:graphicFrame>
        <p:nvGraphicFramePr>
          <p:cNvPr id="898144" name="Group 96"/>
          <p:cNvGraphicFramePr>
            <a:graphicFrameLocks noGrp="1"/>
          </p:cNvGraphicFramePr>
          <p:nvPr/>
        </p:nvGraphicFramePr>
        <p:xfrm>
          <a:off x="5173663" y="1689100"/>
          <a:ext cx="558800" cy="2940052"/>
        </p:xfrm>
        <a:graphic>
          <a:graphicData uri="http://schemas.openxmlformats.org/drawingml/2006/table">
            <a:tbl>
              <a:tblPr/>
              <a:tblGrid>
                <a:gridCol w="558800"/>
              </a:tblGrid>
              <a:tr h="735013">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67%</a:t>
                      </a:r>
                      <a:endParaRPr kumimoji="0" lang="es-ES" sz="1300" b="0" i="0" u="none" strike="noStrike" cap="none" normalizeH="0" baseline="0" dirty="0" smtClean="0">
                        <a:ln>
                          <a:noFill/>
                        </a:ln>
                        <a:solidFill>
                          <a:srgbClr val="333333"/>
                        </a:solidFill>
                        <a:effectLst/>
                        <a:latin typeface="Cambria" pitchFamily="18" charset="0"/>
                        <a:cs typeface="Arial" charset="0"/>
                      </a:endParaRPr>
                    </a:p>
                  </a:txBody>
                  <a:tcPr anchor="ctr" horzOverflow="overflow">
                    <a:lnL cap="flat">
                      <a:noFill/>
                    </a:lnL>
                    <a:lnR cap="flat">
                      <a:noFill/>
                    </a:lnR>
                    <a:lnT cap="flat">
                      <a:noFill/>
                    </a:lnT>
                    <a:lnB>
                      <a:noFill/>
                    </a:lnB>
                    <a:lnTlToBr>
                      <a:noFill/>
                    </a:lnTlToBr>
                    <a:lnBlToTr>
                      <a:noFill/>
                    </a:lnBlToTr>
                    <a:noFill/>
                  </a:tcPr>
                </a:tc>
              </a:tr>
              <a:tr h="735013">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62%</a:t>
                      </a:r>
                      <a:endParaRPr kumimoji="0" lang="es-ES" sz="1300" b="0" i="0" u="none" strike="noStrike" cap="none" normalizeH="0" baseline="0" dirty="0" smtClean="0">
                        <a:ln>
                          <a:noFill/>
                        </a:ln>
                        <a:solidFill>
                          <a:srgbClr val="333333"/>
                        </a:solidFill>
                        <a:effectLst/>
                        <a:latin typeface="Cambria" pitchFamily="18" charset="0"/>
                        <a:cs typeface="Arial" charset="0"/>
                      </a:endParaRPr>
                    </a:p>
                  </a:txBody>
                  <a:tcPr anchor="ctr" horzOverflow="overflow">
                    <a:lnL cap="flat">
                      <a:noFill/>
                    </a:lnL>
                    <a:lnR cap="flat">
                      <a:noFill/>
                    </a:lnR>
                    <a:lnT>
                      <a:noFill/>
                    </a:lnT>
                    <a:lnB>
                      <a:noFill/>
                    </a:lnB>
                    <a:lnTlToBr>
                      <a:noFill/>
                    </a:lnTlToBr>
                    <a:lnBlToTr>
                      <a:noFill/>
                    </a:lnBlToTr>
                    <a:noFill/>
                  </a:tcPr>
                </a:tc>
              </a:tr>
              <a:tr h="735013">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58%</a:t>
                      </a:r>
                      <a:endParaRPr kumimoji="0" lang="es-ES" sz="1300" b="0" i="0" u="none" strike="noStrike" cap="none" normalizeH="0" baseline="0" dirty="0" smtClean="0">
                        <a:ln>
                          <a:noFill/>
                        </a:ln>
                        <a:solidFill>
                          <a:srgbClr val="333333"/>
                        </a:solidFill>
                        <a:effectLst/>
                        <a:latin typeface="Cambria" pitchFamily="18" charset="0"/>
                        <a:cs typeface="Arial" charset="0"/>
                      </a:endParaRPr>
                    </a:p>
                  </a:txBody>
                  <a:tcPr anchor="ctr" horzOverflow="overflow">
                    <a:lnL cap="flat">
                      <a:noFill/>
                    </a:lnL>
                    <a:lnR cap="flat">
                      <a:noFill/>
                    </a:lnR>
                    <a:lnT>
                      <a:noFill/>
                    </a:lnT>
                    <a:lnB>
                      <a:noFill/>
                    </a:lnB>
                    <a:lnTlToBr>
                      <a:noFill/>
                    </a:lnTlToBr>
                    <a:lnBlToTr>
                      <a:noFill/>
                    </a:lnBlToTr>
                    <a:noFill/>
                  </a:tcPr>
                </a:tc>
              </a:tr>
              <a:tr h="735013">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58%</a:t>
                      </a:r>
                      <a:endParaRPr kumimoji="0" lang="es-ES" sz="1300" b="0" i="0" u="none" strike="noStrike" cap="none" normalizeH="0" baseline="0" dirty="0" smtClean="0">
                        <a:ln>
                          <a:noFill/>
                        </a:ln>
                        <a:solidFill>
                          <a:srgbClr val="333333"/>
                        </a:solidFill>
                        <a:effectLst/>
                        <a:latin typeface="Cambria" pitchFamily="18" charset="0"/>
                        <a:cs typeface="Arial" charset="0"/>
                      </a:endParaRPr>
                    </a:p>
                  </a:txBody>
                  <a:tcPr anchor="ctr" horzOverflow="overflow">
                    <a:lnL cap="flat">
                      <a:noFill/>
                    </a:lnL>
                    <a:lnR cap="flat">
                      <a:noFill/>
                    </a:lnR>
                    <a:lnT>
                      <a:noFill/>
                    </a:lnT>
                    <a:lnB cap="flat">
                      <a:noFill/>
                    </a:lnB>
                    <a:lnTlToBr>
                      <a:noFill/>
                    </a:lnTlToBr>
                    <a:lnBlToTr>
                      <a:noFill/>
                    </a:lnBlToTr>
                    <a:noFill/>
                  </a:tcPr>
                </a:tc>
              </a:tr>
            </a:tbl>
          </a:graphicData>
        </a:graphic>
      </p:graphicFrame>
      <p:sp>
        <p:nvSpPr>
          <p:cNvPr id="898153" name="Text Box 105"/>
          <p:cNvSpPr txBox="1">
            <a:spLocks noChangeArrowheads="1"/>
          </p:cNvSpPr>
          <p:nvPr/>
        </p:nvSpPr>
        <p:spPr bwMode="auto">
          <a:xfrm>
            <a:off x="8402638" y="1500188"/>
            <a:ext cx="412750" cy="214312"/>
          </a:xfrm>
          <a:prstGeom prst="rect">
            <a:avLst/>
          </a:prstGeom>
          <a:noFill/>
          <a:ln w="9525">
            <a:noFill/>
            <a:miter lim="800000"/>
            <a:headEnd/>
            <a:tailEnd/>
          </a:ln>
          <a:effectLst/>
        </p:spPr>
        <p:txBody>
          <a:bodyPr wrap="none">
            <a:spAutoFit/>
          </a:bodyPr>
          <a:lstStyle/>
          <a:p>
            <a:r>
              <a:rPr lang="en-US" sz="800" i="1" dirty="0">
                <a:latin typeface="Calibri" pitchFamily="34" charset="0"/>
              </a:rPr>
              <a:t>Base:</a:t>
            </a:r>
            <a:endParaRPr lang="es-CO" sz="800" i="1" dirty="0">
              <a:latin typeface="Calibri" pitchFamily="34" charset="0"/>
            </a:endParaRPr>
          </a:p>
        </p:txBody>
      </p:sp>
      <p:pic>
        <p:nvPicPr>
          <p:cNvPr id="898154" name="Picture 106" descr="Plantilla Camara Comercio Bogota [Recuperado]50"/>
          <p:cNvPicPr>
            <a:picLocks noChangeAspect="1" noChangeArrowheads="1"/>
          </p:cNvPicPr>
          <p:nvPr/>
        </p:nvPicPr>
        <p:blipFill>
          <a:blip r:embed="rId10" cstate="print"/>
          <a:srcRect/>
          <a:stretch>
            <a:fillRect/>
          </a:stretch>
        </p:blipFill>
        <p:spPr bwMode="auto">
          <a:xfrm>
            <a:off x="5824538" y="1931988"/>
            <a:ext cx="252412" cy="234950"/>
          </a:xfrm>
          <a:prstGeom prst="rect">
            <a:avLst/>
          </a:prstGeom>
          <a:noFill/>
        </p:spPr>
      </p:pic>
      <p:pic>
        <p:nvPicPr>
          <p:cNvPr id="898155" name="Picture 107" descr="Plantilla Camara Comercio Bogota [Recuperado]50"/>
          <p:cNvPicPr>
            <a:picLocks noChangeAspect="1" noChangeArrowheads="1"/>
          </p:cNvPicPr>
          <p:nvPr/>
        </p:nvPicPr>
        <p:blipFill>
          <a:blip r:embed="rId10" cstate="print"/>
          <a:srcRect/>
          <a:stretch>
            <a:fillRect/>
          </a:stretch>
        </p:blipFill>
        <p:spPr bwMode="auto">
          <a:xfrm>
            <a:off x="5824538" y="2644775"/>
            <a:ext cx="252412" cy="234950"/>
          </a:xfrm>
          <a:prstGeom prst="rect">
            <a:avLst/>
          </a:prstGeom>
          <a:noFill/>
        </p:spPr>
      </p:pic>
      <p:pic>
        <p:nvPicPr>
          <p:cNvPr id="898156" name="Picture 108" descr="Plantilla Camara Comercio Bogota [Recuperado]50"/>
          <p:cNvPicPr>
            <a:picLocks noChangeAspect="1" noChangeArrowheads="1"/>
          </p:cNvPicPr>
          <p:nvPr/>
        </p:nvPicPr>
        <p:blipFill>
          <a:blip r:embed="rId10" cstate="print"/>
          <a:srcRect/>
          <a:stretch>
            <a:fillRect/>
          </a:stretch>
        </p:blipFill>
        <p:spPr bwMode="auto">
          <a:xfrm>
            <a:off x="5824538" y="3400425"/>
            <a:ext cx="252412" cy="234950"/>
          </a:xfrm>
          <a:prstGeom prst="rect">
            <a:avLst/>
          </a:prstGeom>
          <a:noFill/>
        </p:spPr>
      </p:pic>
      <p:pic>
        <p:nvPicPr>
          <p:cNvPr id="898157" name="Picture 109" descr="Plantilla Camara Comercio Bogota [Recuperado]50"/>
          <p:cNvPicPr>
            <a:picLocks noChangeAspect="1" noChangeArrowheads="1"/>
          </p:cNvPicPr>
          <p:nvPr/>
        </p:nvPicPr>
        <p:blipFill>
          <a:blip r:embed="rId10" cstate="print"/>
          <a:srcRect/>
          <a:stretch>
            <a:fillRect/>
          </a:stretch>
        </p:blipFill>
        <p:spPr bwMode="auto">
          <a:xfrm>
            <a:off x="5824538" y="4229100"/>
            <a:ext cx="252412" cy="234950"/>
          </a:xfrm>
          <a:prstGeom prst="rect">
            <a:avLst/>
          </a:prstGeom>
          <a:noFill/>
        </p:spPr>
      </p:pic>
      <p:sp>
        <p:nvSpPr>
          <p:cNvPr id="898158" name="Rectangle 110"/>
          <p:cNvSpPr>
            <a:spLocks noChangeArrowheads="1"/>
          </p:cNvSpPr>
          <p:nvPr/>
        </p:nvSpPr>
        <p:spPr bwMode="auto">
          <a:xfrm>
            <a:off x="4695825" y="1552575"/>
            <a:ext cx="1547813" cy="214313"/>
          </a:xfrm>
          <a:prstGeom prst="rect">
            <a:avLst/>
          </a:prstGeom>
          <a:noFill/>
          <a:ln w="9525">
            <a:noFill/>
            <a:miter lim="800000"/>
            <a:headEnd/>
            <a:tailEnd/>
          </a:ln>
          <a:effectLst/>
        </p:spPr>
        <p:txBody>
          <a:bodyPr>
            <a:spAutoFit/>
          </a:bodyPr>
          <a:lstStyle/>
          <a:p>
            <a:pPr algn="ctr">
              <a:lnSpc>
                <a:spcPct val="90000"/>
              </a:lnSpc>
            </a:pPr>
            <a:r>
              <a:rPr lang="es-CO" sz="900" u="sng" dirty="0">
                <a:solidFill>
                  <a:srgbClr val="333333"/>
                </a:solidFill>
                <a:latin typeface="Calibri" pitchFamily="34" charset="0"/>
              </a:rPr>
              <a:t> Respondieron SI</a:t>
            </a:r>
          </a:p>
        </p:txBody>
      </p:sp>
      <p:pic>
        <p:nvPicPr>
          <p:cNvPr id="898159" name="Picture 111" descr="city (1)"/>
          <p:cNvPicPr>
            <a:picLocks noChangeAspect="1" noChangeArrowheads="1"/>
          </p:cNvPicPr>
          <p:nvPr/>
        </p:nvPicPr>
        <p:blipFill>
          <a:blip r:embed="rId11" cstate="print">
            <a:lum bright="-30000"/>
          </a:blip>
          <a:srcRect/>
          <a:stretch>
            <a:fillRect/>
          </a:stretch>
        </p:blipFill>
        <p:spPr bwMode="auto">
          <a:xfrm>
            <a:off x="3455988" y="1997075"/>
            <a:ext cx="396875" cy="396875"/>
          </a:xfrm>
          <a:prstGeom prst="rect">
            <a:avLst/>
          </a:prstGeom>
          <a:noFill/>
        </p:spPr>
      </p:pic>
      <p:pic>
        <p:nvPicPr>
          <p:cNvPr id="898160" name="Picture 112" descr="sports"/>
          <p:cNvPicPr>
            <a:picLocks noChangeAspect="1" noChangeArrowheads="1"/>
          </p:cNvPicPr>
          <p:nvPr/>
        </p:nvPicPr>
        <p:blipFill>
          <a:blip r:embed="rId12" cstate="print">
            <a:lum bright="-24000"/>
          </a:blip>
          <a:srcRect/>
          <a:stretch>
            <a:fillRect/>
          </a:stretch>
        </p:blipFill>
        <p:spPr bwMode="auto">
          <a:xfrm>
            <a:off x="3563938" y="2573338"/>
            <a:ext cx="468312" cy="468312"/>
          </a:xfrm>
          <a:prstGeom prst="rect">
            <a:avLst/>
          </a:prstGeom>
          <a:noFill/>
        </p:spPr>
      </p:pic>
      <p:pic>
        <p:nvPicPr>
          <p:cNvPr id="898161" name="Picture 113" descr="transport"/>
          <p:cNvPicPr>
            <a:picLocks noChangeAspect="1" noChangeArrowheads="1"/>
          </p:cNvPicPr>
          <p:nvPr/>
        </p:nvPicPr>
        <p:blipFill>
          <a:blip r:embed="rId13" cstate="print">
            <a:lum bright="-18000"/>
          </a:blip>
          <a:srcRect/>
          <a:stretch>
            <a:fillRect/>
          </a:stretch>
        </p:blipFill>
        <p:spPr bwMode="auto">
          <a:xfrm>
            <a:off x="3641725" y="4156075"/>
            <a:ext cx="396875" cy="396875"/>
          </a:xfrm>
          <a:prstGeom prst="rect">
            <a:avLst/>
          </a:prstGeom>
          <a:noFill/>
        </p:spPr>
      </p:pic>
      <p:pic>
        <p:nvPicPr>
          <p:cNvPr id="898162" name="Picture 114" descr="seguro01 - copia"/>
          <p:cNvPicPr>
            <a:picLocks noChangeAspect="1" noChangeArrowheads="1"/>
          </p:cNvPicPr>
          <p:nvPr/>
        </p:nvPicPr>
        <p:blipFill>
          <a:blip r:embed="rId14" cstate="print"/>
          <a:srcRect/>
          <a:stretch>
            <a:fillRect/>
          </a:stretch>
        </p:blipFill>
        <p:spPr bwMode="auto">
          <a:xfrm>
            <a:off x="3308350" y="3976688"/>
            <a:ext cx="323850" cy="323850"/>
          </a:xfrm>
          <a:prstGeom prst="rect">
            <a:avLst/>
          </a:prstGeom>
          <a:noFill/>
        </p:spPr>
      </p:pic>
      <p:pic>
        <p:nvPicPr>
          <p:cNvPr id="898163" name="Picture 115" descr="light"/>
          <p:cNvPicPr>
            <a:picLocks noChangeAspect="1" noChangeArrowheads="1"/>
          </p:cNvPicPr>
          <p:nvPr/>
        </p:nvPicPr>
        <p:blipFill>
          <a:blip r:embed="rId15" cstate="print">
            <a:lum bright="-24000"/>
          </a:blip>
          <a:srcRect/>
          <a:stretch>
            <a:fillRect/>
          </a:stretch>
        </p:blipFill>
        <p:spPr bwMode="auto">
          <a:xfrm>
            <a:off x="3313113" y="3221038"/>
            <a:ext cx="576262" cy="576262"/>
          </a:xfrm>
          <a:prstGeom prst="rect">
            <a:avLst/>
          </a:prstGeom>
          <a:noFill/>
        </p:spPr>
      </p:pic>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 name="Picture 521" descr="gfsdfgdfh"/>
          <p:cNvPicPr>
            <a:picLocks noChangeAspect="1" noChangeArrowheads="1"/>
          </p:cNvPicPr>
          <p:nvPr/>
        </p:nvPicPr>
        <p:blipFill>
          <a:blip r:embed="rId3" cstate="print"/>
          <a:srcRect/>
          <a:stretch>
            <a:fillRect/>
          </a:stretch>
        </p:blipFill>
        <p:spPr bwMode="auto">
          <a:xfrm>
            <a:off x="1441450" y="687388"/>
            <a:ext cx="6919913" cy="4270375"/>
          </a:xfrm>
          <a:prstGeom prst="rect">
            <a:avLst/>
          </a:prstGeom>
          <a:noFill/>
        </p:spPr>
      </p:pic>
      <p:sp>
        <p:nvSpPr>
          <p:cNvPr id="900099" name="Rectangle 3"/>
          <p:cNvSpPr>
            <a:spLocks noGrp="1" noChangeArrowheads="1"/>
          </p:cNvSpPr>
          <p:nvPr>
            <p:ph type="title"/>
          </p:nvPr>
        </p:nvSpPr>
        <p:spPr/>
        <p:txBody>
          <a:bodyPr/>
          <a:lstStyle/>
          <a:p>
            <a:endParaRPr lang="es-MX" dirty="0"/>
          </a:p>
        </p:txBody>
      </p:sp>
      <p:sp>
        <p:nvSpPr>
          <p:cNvPr id="900100"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1006C765-41D6-4971-AFCE-7A08286EBECF}" type="slidenum">
              <a:rPr lang="es-ES" sz="900" i="1">
                <a:solidFill>
                  <a:schemeClr val="bg1"/>
                </a:solidFill>
              </a:rPr>
              <a:pPr algn="ctr"/>
              <a:t>23</a:t>
            </a:fld>
            <a:endParaRPr lang="es-ES" sz="900" i="1" dirty="0">
              <a:solidFill>
                <a:schemeClr val="bg1"/>
              </a:solidFill>
            </a:endParaRPr>
          </a:p>
        </p:txBody>
      </p:sp>
      <p:graphicFrame>
        <p:nvGraphicFramePr>
          <p:cNvPr id="900101" name="Group 5"/>
          <p:cNvGraphicFramePr>
            <a:graphicFrameLocks noGrp="1"/>
          </p:cNvGraphicFramePr>
          <p:nvPr/>
        </p:nvGraphicFramePr>
        <p:xfrm>
          <a:off x="2519363" y="180340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00107" name="Group 11"/>
          <p:cNvGrpSpPr>
            <a:grpSpLocks/>
          </p:cNvGrpSpPr>
          <p:nvPr/>
        </p:nvGrpSpPr>
        <p:grpSpPr bwMode="auto">
          <a:xfrm>
            <a:off x="2603500" y="2014538"/>
            <a:ext cx="385763" cy="385762"/>
            <a:chOff x="1370" y="1409"/>
            <a:chExt cx="243" cy="243"/>
          </a:xfrm>
        </p:grpSpPr>
        <p:pic>
          <p:nvPicPr>
            <p:cNvPr id="900108" name="Picture 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09"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75</a:t>
              </a:r>
              <a:r>
                <a:rPr lang="es-ES" sz="800" dirty="0">
                  <a:solidFill>
                    <a:srgbClr val="0075B8"/>
                  </a:solidFill>
                  <a:latin typeface="Calibri" pitchFamily="34" charset="0"/>
                </a:rPr>
                <a:t>%</a:t>
              </a:r>
            </a:p>
          </p:txBody>
        </p:sp>
        <p:sp>
          <p:nvSpPr>
            <p:cNvPr id="900110"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11"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12"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13"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14" name="Group 18"/>
          <p:cNvGrpSpPr>
            <a:grpSpLocks/>
          </p:cNvGrpSpPr>
          <p:nvPr/>
        </p:nvGrpSpPr>
        <p:grpSpPr bwMode="auto">
          <a:xfrm>
            <a:off x="3167063" y="2630488"/>
            <a:ext cx="385762" cy="385762"/>
            <a:chOff x="1370" y="1409"/>
            <a:chExt cx="243" cy="243"/>
          </a:xfrm>
        </p:grpSpPr>
        <p:pic>
          <p:nvPicPr>
            <p:cNvPr id="900115" name="Picture 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16"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82</a:t>
              </a:r>
              <a:r>
                <a:rPr lang="es-ES" sz="800" dirty="0">
                  <a:solidFill>
                    <a:srgbClr val="0075B8"/>
                  </a:solidFill>
                  <a:latin typeface="Calibri" pitchFamily="34" charset="0"/>
                </a:rPr>
                <a:t>%</a:t>
              </a:r>
            </a:p>
          </p:txBody>
        </p:sp>
        <p:sp>
          <p:nvSpPr>
            <p:cNvPr id="900117"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18"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19"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20"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21" name="Group 25"/>
          <p:cNvGrpSpPr>
            <a:grpSpLocks/>
          </p:cNvGrpSpPr>
          <p:nvPr/>
        </p:nvGrpSpPr>
        <p:grpSpPr bwMode="auto">
          <a:xfrm>
            <a:off x="3648075" y="3208338"/>
            <a:ext cx="385763" cy="385762"/>
            <a:chOff x="1370" y="1409"/>
            <a:chExt cx="243" cy="243"/>
          </a:xfrm>
        </p:grpSpPr>
        <p:pic>
          <p:nvPicPr>
            <p:cNvPr id="900122" name="Picture 2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23"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82</a:t>
              </a:r>
              <a:r>
                <a:rPr lang="es-ES" sz="800" dirty="0">
                  <a:solidFill>
                    <a:srgbClr val="0075B8"/>
                  </a:solidFill>
                  <a:latin typeface="Calibri" pitchFamily="34" charset="0"/>
                </a:rPr>
                <a:t>%</a:t>
              </a:r>
            </a:p>
          </p:txBody>
        </p:sp>
        <p:sp>
          <p:nvSpPr>
            <p:cNvPr id="900124"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25"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26"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27"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28" name="Group 32"/>
          <p:cNvGrpSpPr>
            <a:grpSpLocks/>
          </p:cNvGrpSpPr>
          <p:nvPr/>
        </p:nvGrpSpPr>
        <p:grpSpPr bwMode="auto">
          <a:xfrm>
            <a:off x="4697413" y="3448050"/>
            <a:ext cx="385762" cy="385763"/>
            <a:chOff x="1370" y="1409"/>
            <a:chExt cx="243" cy="243"/>
          </a:xfrm>
        </p:grpSpPr>
        <p:pic>
          <p:nvPicPr>
            <p:cNvPr id="900129" name="Picture 3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30"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69</a:t>
              </a:r>
              <a:r>
                <a:rPr lang="es-ES" sz="800" dirty="0">
                  <a:solidFill>
                    <a:srgbClr val="0075B8"/>
                  </a:solidFill>
                  <a:latin typeface="Calibri" pitchFamily="34" charset="0"/>
                </a:rPr>
                <a:t>%</a:t>
              </a:r>
            </a:p>
          </p:txBody>
        </p:sp>
        <p:sp>
          <p:nvSpPr>
            <p:cNvPr id="900131"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32"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33"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34"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35" name="Group 39"/>
          <p:cNvGrpSpPr>
            <a:grpSpLocks/>
          </p:cNvGrpSpPr>
          <p:nvPr/>
        </p:nvGrpSpPr>
        <p:grpSpPr bwMode="auto">
          <a:xfrm>
            <a:off x="4835525" y="4386263"/>
            <a:ext cx="385763" cy="385762"/>
            <a:chOff x="1370" y="1409"/>
            <a:chExt cx="243" cy="243"/>
          </a:xfrm>
        </p:grpSpPr>
        <p:pic>
          <p:nvPicPr>
            <p:cNvPr id="900136" name="Picture 4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37"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75</a:t>
              </a:r>
              <a:r>
                <a:rPr lang="es-ES" sz="800" dirty="0">
                  <a:solidFill>
                    <a:srgbClr val="0075B8"/>
                  </a:solidFill>
                  <a:latin typeface="Calibri" pitchFamily="34" charset="0"/>
                </a:rPr>
                <a:t>%</a:t>
              </a:r>
            </a:p>
          </p:txBody>
        </p:sp>
        <p:sp>
          <p:nvSpPr>
            <p:cNvPr id="900138"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39"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40"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41"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42" name="Group 46"/>
          <p:cNvGrpSpPr>
            <a:grpSpLocks/>
          </p:cNvGrpSpPr>
          <p:nvPr/>
        </p:nvGrpSpPr>
        <p:grpSpPr bwMode="auto">
          <a:xfrm>
            <a:off x="5821363" y="3584575"/>
            <a:ext cx="385762" cy="385763"/>
            <a:chOff x="1370" y="1409"/>
            <a:chExt cx="243" cy="243"/>
          </a:xfrm>
        </p:grpSpPr>
        <p:pic>
          <p:nvPicPr>
            <p:cNvPr id="900143" name="Picture 4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44"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72</a:t>
              </a:r>
              <a:r>
                <a:rPr lang="es-ES" sz="800" dirty="0">
                  <a:solidFill>
                    <a:srgbClr val="0075B8"/>
                  </a:solidFill>
                  <a:latin typeface="Calibri" pitchFamily="34" charset="0"/>
                </a:rPr>
                <a:t>%</a:t>
              </a:r>
            </a:p>
          </p:txBody>
        </p:sp>
        <p:sp>
          <p:nvSpPr>
            <p:cNvPr id="900145"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46"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47"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48"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49" name="Group 53"/>
          <p:cNvGrpSpPr>
            <a:grpSpLocks/>
          </p:cNvGrpSpPr>
          <p:nvPr/>
        </p:nvGrpSpPr>
        <p:grpSpPr bwMode="auto">
          <a:xfrm>
            <a:off x="7185025" y="2438400"/>
            <a:ext cx="385763" cy="385763"/>
            <a:chOff x="1370" y="1409"/>
            <a:chExt cx="243" cy="243"/>
          </a:xfrm>
        </p:grpSpPr>
        <p:pic>
          <p:nvPicPr>
            <p:cNvPr id="900150" name="Picture 5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51"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900152"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53"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54"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55"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56" name="Group 60"/>
          <p:cNvGrpSpPr>
            <a:grpSpLocks/>
          </p:cNvGrpSpPr>
          <p:nvPr/>
        </p:nvGrpSpPr>
        <p:grpSpPr bwMode="auto">
          <a:xfrm>
            <a:off x="5902325" y="2606675"/>
            <a:ext cx="385763" cy="385763"/>
            <a:chOff x="1370" y="1409"/>
            <a:chExt cx="243" cy="243"/>
          </a:xfrm>
        </p:grpSpPr>
        <p:pic>
          <p:nvPicPr>
            <p:cNvPr id="900157" name="Picture 6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58"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69</a:t>
              </a:r>
              <a:r>
                <a:rPr lang="es-ES" sz="800" dirty="0">
                  <a:solidFill>
                    <a:srgbClr val="0075B8"/>
                  </a:solidFill>
                  <a:latin typeface="Calibri" pitchFamily="34" charset="0"/>
                </a:rPr>
                <a:t>%</a:t>
              </a:r>
            </a:p>
          </p:txBody>
        </p:sp>
        <p:sp>
          <p:nvSpPr>
            <p:cNvPr id="900159"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60"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61"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62"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63" name="Group 67"/>
          <p:cNvGrpSpPr>
            <a:grpSpLocks/>
          </p:cNvGrpSpPr>
          <p:nvPr/>
        </p:nvGrpSpPr>
        <p:grpSpPr bwMode="auto">
          <a:xfrm>
            <a:off x="5637213" y="3111500"/>
            <a:ext cx="385762" cy="385763"/>
            <a:chOff x="1370" y="1409"/>
            <a:chExt cx="243" cy="243"/>
          </a:xfrm>
        </p:grpSpPr>
        <p:pic>
          <p:nvPicPr>
            <p:cNvPr id="900164" name="Picture 6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65"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77</a:t>
              </a:r>
              <a:r>
                <a:rPr lang="es-ES" sz="800" dirty="0">
                  <a:solidFill>
                    <a:srgbClr val="0075B8"/>
                  </a:solidFill>
                  <a:latin typeface="Calibri" pitchFamily="34" charset="0"/>
                </a:rPr>
                <a:t>%</a:t>
              </a:r>
            </a:p>
          </p:txBody>
        </p:sp>
        <p:sp>
          <p:nvSpPr>
            <p:cNvPr id="900166"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67"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68"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69"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70" name="Group 74"/>
          <p:cNvGrpSpPr>
            <a:grpSpLocks/>
          </p:cNvGrpSpPr>
          <p:nvPr/>
        </p:nvGrpSpPr>
        <p:grpSpPr bwMode="auto">
          <a:xfrm>
            <a:off x="4906963" y="2422525"/>
            <a:ext cx="385762" cy="385763"/>
            <a:chOff x="1370" y="1409"/>
            <a:chExt cx="243" cy="243"/>
          </a:xfrm>
        </p:grpSpPr>
        <p:pic>
          <p:nvPicPr>
            <p:cNvPr id="900171" name="Picture 7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72"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81</a:t>
              </a:r>
              <a:r>
                <a:rPr lang="es-ES" sz="800" dirty="0">
                  <a:solidFill>
                    <a:srgbClr val="0075B8"/>
                  </a:solidFill>
                  <a:latin typeface="Calibri" pitchFamily="34" charset="0"/>
                </a:rPr>
                <a:t>%</a:t>
              </a:r>
            </a:p>
          </p:txBody>
        </p:sp>
        <p:sp>
          <p:nvSpPr>
            <p:cNvPr id="900173"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74"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75"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76"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77" name="Group 81"/>
          <p:cNvGrpSpPr>
            <a:grpSpLocks/>
          </p:cNvGrpSpPr>
          <p:nvPr/>
        </p:nvGrpSpPr>
        <p:grpSpPr bwMode="auto">
          <a:xfrm>
            <a:off x="2605088" y="1065213"/>
            <a:ext cx="385762" cy="385762"/>
            <a:chOff x="1370" y="1409"/>
            <a:chExt cx="243" cy="243"/>
          </a:xfrm>
        </p:grpSpPr>
        <p:pic>
          <p:nvPicPr>
            <p:cNvPr id="900178" name="Picture 8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79"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76</a:t>
              </a:r>
              <a:r>
                <a:rPr lang="es-ES" sz="800" dirty="0">
                  <a:solidFill>
                    <a:srgbClr val="0075B8"/>
                  </a:solidFill>
                  <a:latin typeface="Calibri" pitchFamily="34" charset="0"/>
                </a:rPr>
                <a:t>%</a:t>
              </a:r>
            </a:p>
          </p:txBody>
        </p:sp>
        <p:sp>
          <p:nvSpPr>
            <p:cNvPr id="900180"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81"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82"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83"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84" name="Group 88"/>
          <p:cNvGrpSpPr>
            <a:grpSpLocks/>
          </p:cNvGrpSpPr>
          <p:nvPr/>
        </p:nvGrpSpPr>
        <p:grpSpPr bwMode="auto">
          <a:xfrm>
            <a:off x="4238625" y="1409700"/>
            <a:ext cx="385763" cy="385763"/>
            <a:chOff x="1370" y="1409"/>
            <a:chExt cx="243" cy="243"/>
          </a:xfrm>
        </p:grpSpPr>
        <p:pic>
          <p:nvPicPr>
            <p:cNvPr id="900185" name="Picture 8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86"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76</a:t>
              </a:r>
              <a:r>
                <a:rPr lang="es-ES" sz="800" dirty="0">
                  <a:solidFill>
                    <a:srgbClr val="0075B8"/>
                  </a:solidFill>
                  <a:latin typeface="Calibri" pitchFamily="34" charset="0"/>
                </a:rPr>
                <a:t>%</a:t>
              </a:r>
            </a:p>
          </p:txBody>
        </p:sp>
        <p:sp>
          <p:nvSpPr>
            <p:cNvPr id="900187"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88"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89"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90"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91" name="Group 95"/>
          <p:cNvGrpSpPr>
            <a:grpSpLocks/>
          </p:cNvGrpSpPr>
          <p:nvPr/>
        </p:nvGrpSpPr>
        <p:grpSpPr bwMode="auto">
          <a:xfrm>
            <a:off x="4033838" y="1906588"/>
            <a:ext cx="385762" cy="385762"/>
            <a:chOff x="1370" y="1409"/>
            <a:chExt cx="243" cy="243"/>
          </a:xfrm>
        </p:grpSpPr>
        <p:pic>
          <p:nvPicPr>
            <p:cNvPr id="900192" name="Picture 9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193"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81</a:t>
              </a:r>
              <a:r>
                <a:rPr lang="es-ES" sz="800" dirty="0">
                  <a:solidFill>
                    <a:srgbClr val="0075B8"/>
                  </a:solidFill>
                  <a:latin typeface="Calibri" pitchFamily="34" charset="0"/>
                </a:rPr>
                <a:t>%</a:t>
              </a:r>
            </a:p>
          </p:txBody>
        </p:sp>
        <p:sp>
          <p:nvSpPr>
            <p:cNvPr id="900194"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195"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196"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197"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198" name="Group 102"/>
          <p:cNvGrpSpPr>
            <a:grpSpLocks/>
          </p:cNvGrpSpPr>
          <p:nvPr/>
        </p:nvGrpSpPr>
        <p:grpSpPr bwMode="auto">
          <a:xfrm>
            <a:off x="4425950" y="2203450"/>
            <a:ext cx="385763" cy="385763"/>
            <a:chOff x="1370" y="1409"/>
            <a:chExt cx="243" cy="243"/>
          </a:xfrm>
        </p:grpSpPr>
        <p:pic>
          <p:nvPicPr>
            <p:cNvPr id="900199" name="Picture 10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200"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76</a:t>
              </a:r>
              <a:r>
                <a:rPr lang="es-ES" sz="800" dirty="0">
                  <a:solidFill>
                    <a:srgbClr val="0075B8"/>
                  </a:solidFill>
                  <a:latin typeface="Calibri" pitchFamily="34" charset="0"/>
                </a:rPr>
                <a:t>%</a:t>
              </a:r>
            </a:p>
          </p:txBody>
        </p:sp>
        <p:sp>
          <p:nvSpPr>
            <p:cNvPr id="900201"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202"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203"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204"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205" name="Group 109"/>
          <p:cNvGrpSpPr>
            <a:grpSpLocks/>
          </p:cNvGrpSpPr>
          <p:nvPr/>
        </p:nvGrpSpPr>
        <p:grpSpPr bwMode="auto">
          <a:xfrm>
            <a:off x="5049838" y="1570038"/>
            <a:ext cx="385762" cy="385762"/>
            <a:chOff x="1370" y="1409"/>
            <a:chExt cx="243" cy="243"/>
          </a:xfrm>
        </p:grpSpPr>
        <p:pic>
          <p:nvPicPr>
            <p:cNvPr id="900206" name="Picture 11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207"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84</a:t>
              </a:r>
              <a:r>
                <a:rPr lang="es-ES" sz="800" dirty="0">
                  <a:solidFill>
                    <a:srgbClr val="0075B8"/>
                  </a:solidFill>
                  <a:latin typeface="Calibri" pitchFamily="34" charset="0"/>
                </a:rPr>
                <a:t>%</a:t>
              </a:r>
            </a:p>
          </p:txBody>
        </p:sp>
        <p:sp>
          <p:nvSpPr>
            <p:cNvPr id="900208"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209"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210"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211"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00212" name="Group 116"/>
          <p:cNvGraphicFramePr>
            <a:graphicFrameLocks noGrp="1"/>
          </p:cNvGraphicFramePr>
          <p:nvPr/>
        </p:nvGraphicFramePr>
        <p:xfrm>
          <a:off x="3009900" y="1160463"/>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18" name="Group 122"/>
          <p:cNvGraphicFramePr>
            <a:graphicFrameLocks noGrp="1"/>
          </p:cNvGraphicFramePr>
          <p:nvPr/>
        </p:nvGraphicFramePr>
        <p:xfrm>
          <a:off x="4252913" y="1182688"/>
          <a:ext cx="668337" cy="188400"/>
        </p:xfrm>
        <a:graphic>
          <a:graphicData uri="http://schemas.openxmlformats.org/drawingml/2006/table">
            <a:tbl>
              <a:tblPr/>
              <a:tblGrid>
                <a:gridCol w="668337"/>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24" name="Group 128"/>
          <p:cNvGraphicFramePr>
            <a:graphicFrameLocks noGrp="1"/>
          </p:cNvGraphicFramePr>
          <p:nvPr/>
        </p:nvGraphicFramePr>
        <p:xfrm>
          <a:off x="4957763"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30" name="Group 134"/>
          <p:cNvGraphicFramePr>
            <a:graphicFrameLocks noGrp="1"/>
          </p:cNvGraphicFramePr>
          <p:nvPr/>
        </p:nvGraphicFramePr>
        <p:xfrm>
          <a:off x="7567613" y="25654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36" name="Group 140"/>
          <p:cNvGraphicFramePr>
            <a:graphicFrameLocks noGrp="1"/>
          </p:cNvGraphicFramePr>
          <p:nvPr/>
        </p:nvGraphicFramePr>
        <p:xfrm>
          <a:off x="6122988" y="3343275"/>
          <a:ext cx="506412" cy="304224"/>
        </p:xfrm>
        <a:graphic>
          <a:graphicData uri="http://schemas.openxmlformats.org/drawingml/2006/table">
            <a:tbl>
              <a:tblPr/>
              <a:tblGrid>
                <a:gridCol w="50641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42" name="Group 146"/>
          <p:cNvGraphicFramePr>
            <a:graphicFrameLocks noGrp="1"/>
          </p:cNvGraphicFramePr>
          <p:nvPr/>
        </p:nvGraphicFramePr>
        <p:xfrm>
          <a:off x="4826000" y="4216400"/>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48" name="Group 152"/>
          <p:cNvGraphicFramePr>
            <a:graphicFrameLocks noGrp="1"/>
          </p:cNvGraphicFramePr>
          <p:nvPr/>
        </p:nvGraphicFramePr>
        <p:xfrm>
          <a:off x="4562475" y="3228975"/>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54" name="Group 158"/>
          <p:cNvGraphicFramePr>
            <a:graphicFrameLocks noGrp="1"/>
          </p:cNvGraphicFramePr>
          <p:nvPr/>
        </p:nvGraphicFramePr>
        <p:xfrm>
          <a:off x="3611563" y="300513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60" name="Group 164"/>
          <p:cNvGraphicFramePr>
            <a:graphicFrameLocks noGrp="1"/>
          </p:cNvGraphicFramePr>
          <p:nvPr/>
        </p:nvGraphicFramePr>
        <p:xfrm>
          <a:off x="3425825" y="2466975"/>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66" name="Group 170"/>
          <p:cNvGraphicFramePr>
            <a:graphicFrameLocks noGrp="1"/>
          </p:cNvGraphicFramePr>
          <p:nvPr/>
        </p:nvGraphicFramePr>
        <p:xfrm>
          <a:off x="3714750" y="168751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72" name="Group 176"/>
          <p:cNvGraphicFramePr>
            <a:graphicFrameLocks noGrp="1"/>
          </p:cNvGraphicFramePr>
          <p:nvPr/>
        </p:nvGraphicFramePr>
        <p:xfrm>
          <a:off x="4424363" y="2055813"/>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78" name="Group 182"/>
          <p:cNvGraphicFramePr>
            <a:graphicFrameLocks noGrp="1"/>
          </p:cNvGraphicFramePr>
          <p:nvPr/>
        </p:nvGraphicFramePr>
        <p:xfrm>
          <a:off x="5141913" y="2760663"/>
          <a:ext cx="474662" cy="279840"/>
        </p:xfrm>
        <a:graphic>
          <a:graphicData uri="http://schemas.openxmlformats.org/drawingml/2006/table">
            <a:tbl>
              <a:tblPr/>
              <a:tblGrid>
                <a:gridCol w="4746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84" name="Group 188"/>
          <p:cNvGraphicFramePr>
            <a:graphicFrameLocks noGrp="1"/>
          </p:cNvGraphicFramePr>
          <p:nvPr/>
        </p:nvGraphicFramePr>
        <p:xfrm>
          <a:off x="5916613" y="3051175"/>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290" name="Group 194"/>
          <p:cNvGraphicFramePr>
            <a:graphicFrameLocks noGrp="1"/>
          </p:cNvGraphicFramePr>
          <p:nvPr/>
        </p:nvGraphicFramePr>
        <p:xfrm>
          <a:off x="6300788" y="2627313"/>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00296" name="Group 200"/>
          <p:cNvGrpSpPr>
            <a:grpSpLocks/>
          </p:cNvGrpSpPr>
          <p:nvPr/>
        </p:nvGrpSpPr>
        <p:grpSpPr bwMode="auto">
          <a:xfrm>
            <a:off x="5210175" y="2074863"/>
            <a:ext cx="385763" cy="385762"/>
            <a:chOff x="1370" y="1409"/>
            <a:chExt cx="243" cy="243"/>
          </a:xfrm>
        </p:grpSpPr>
        <p:pic>
          <p:nvPicPr>
            <p:cNvPr id="900297" name="Picture 20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298" name="Rectangle 20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75</a:t>
              </a:r>
              <a:r>
                <a:rPr lang="es-ES" sz="800" dirty="0">
                  <a:solidFill>
                    <a:srgbClr val="0075B8"/>
                  </a:solidFill>
                  <a:latin typeface="Calibri" pitchFamily="34" charset="0"/>
                </a:rPr>
                <a:t>%</a:t>
              </a:r>
            </a:p>
          </p:txBody>
        </p:sp>
        <p:sp>
          <p:nvSpPr>
            <p:cNvPr id="900299" name="Line 20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300" name="Line 20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301" name="Line 20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302" name="Line 20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303" name="Group 207"/>
          <p:cNvGrpSpPr>
            <a:grpSpLocks/>
          </p:cNvGrpSpPr>
          <p:nvPr/>
        </p:nvGrpSpPr>
        <p:grpSpPr bwMode="auto">
          <a:xfrm>
            <a:off x="5483225" y="1601788"/>
            <a:ext cx="385763" cy="385762"/>
            <a:chOff x="1370" y="1409"/>
            <a:chExt cx="243" cy="243"/>
          </a:xfrm>
        </p:grpSpPr>
        <p:pic>
          <p:nvPicPr>
            <p:cNvPr id="900304" name="Picture 20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305" name="Rectangle 20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77</a:t>
              </a:r>
              <a:r>
                <a:rPr lang="es-ES" sz="800" dirty="0">
                  <a:solidFill>
                    <a:srgbClr val="0075B8"/>
                  </a:solidFill>
                  <a:latin typeface="Calibri" pitchFamily="34" charset="0"/>
                </a:rPr>
                <a:t>%</a:t>
              </a:r>
            </a:p>
          </p:txBody>
        </p:sp>
        <p:sp>
          <p:nvSpPr>
            <p:cNvPr id="900306" name="Line 21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307" name="Line 21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308" name="Line 21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309" name="Line 21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0310" name="Group 214"/>
          <p:cNvGrpSpPr>
            <a:grpSpLocks/>
          </p:cNvGrpSpPr>
          <p:nvPr/>
        </p:nvGrpSpPr>
        <p:grpSpPr bwMode="auto">
          <a:xfrm>
            <a:off x="5570538" y="2276475"/>
            <a:ext cx="385762" cy="385763"/>
            <a:chOff x="1370" y="1409"/>
            <a:chExt cx="243" cy="243"/>
          </a:xfrm>
        </p:grpSpPr>
        <p:pic>
          <p:nvPicPr>
            <p:cNvPr id="900311"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312"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67</a:t>
              </a:r>
              <a:r>
                <a:rPr lang="es-ES" sz="800" dirty="0">
                  <a:solidFill>
                    <a:srgbClr val="0075B8"/>
                  </a:solidFill>
                  <a:latin typeface="Calibri" pitchFamily="34" charset="0"/>
                </a:rPr>
                <a:t>%</a:t>
              </a:r>
            </a:p>
          </p:txBody>
        </p:sp>
        <p:sp>
          <p:nvSpPr>
            <p:cNvPr id="900313"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314"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315"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316"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00317" name="Group 221"/>
          <p:cNvGraphicFramePr>
            <a:graphicFrameLocks noGrp="1"/>
          </p:cNvGraphicFramePr>
          <p:nvPr/>
        </p:nvGraphicFramePr>
        <p:xfrm>
          <a:off x="5540375" y="133032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00323" name="AutoShape 227"/>
          <p:cNvCxnSpPr>
            <a:cxnSpLocks noChangeShapeType="1"/>
            <a:stCxn id="900299" idx="1"/>
            <a:endCxn id="0" idx="0"/>
          </p:cNvCxnSpPr>
          <p:nvPr/>
        </p:nvCxnSpPr>
        <p:spPr bwMode="auto">
          <a:xfrm flipV="1">
            <a:off x="5540375" y="1423988"/>
            <a:ext cx="914400" cy="736600"/>
          </a:xfrm>
          <a:prstGeom prst="straightConnector1">
            <a:avLst/>
          </a:prstGeom>
          <a:noFill/>
          <a:ln w="3175">
            <a:solidFill>
              <a:srgbClr val="008000"/>
            </a:solidFill>
            <a:prstDash val="dash"/>
            <a:round/>
            <a:headEnd type="oval" w="sm" len="sm"/>
            <a:tailEnd type="oval" w="sm" len="sm"/>
          </a:ln>
          <a:effectLst/>
        </p:spPr>
      </p:cxnSp>
      <p:graphicFrame>
        <p:nvGraphicFramePr>
          <p:cNvPr id="900324" name="Group 228"/>
          <p:cNvGraphicFramePr>
            <a:graphicFrameLocks noGrp="1"/>
          </p:cNvGraphicFramePr>
          <p:nvPr/>
        </p:nvGraphicFramePr>
        <p:xfrm>
          <a:off x="6454775" y="1266825"/>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00330" name="AutoShape 234"/>
          <p:cNvCxnSpPr>
            <a:cxnSpLocks noChangeShapeType="1"/>
            <a:stCxn id="900313" idx="1"/>
            <a:endCxn id="0" idx="1"/>
          </p:cNvCxnSpPr>
          <p:nvPr/>
        </p:nvCxnSpPr>
        <p:spPr bwMode="auto">
          <a:xfrm flipV="1">
            <a:off x="5900738" y="1604963"/>
            <a:ext cx="752475" cy="757237"/>
          </a:xfrm>
          <a:prstGeom prst="straightConnector1">
            <a:avLst/>
          </a:prstGeom>
          <a:noFill/>
          <a:ln w="3175">
            <a:solidFill>
              <a:srgbClr val="008000"/>
            </a:solidFill>
            <a:prstDash val="dash"/>
            <a:round/>
            <a:headEnd type="oval" w="sm" len="sm"/>
            <a:tailEnd type="oval" w="sm" len="sm"/>
          </a:ln>
          <a:effectLst/>
        </p:spPr>
      </p:cxnSp>
      <p:graphicFrame>
        <p:nvGraphicFramePr>
          <p:cNvPr id="900331" name="Group 235"/>
          <p:cNvGraphicFramePr>
            <a:graphicFrameLocks noGrp="1"/>
          </p:cNvGraphicFramePr>
          <p:nvPr/>
        </p:nvGraphicFramePr>
        <p:xfrm>
          <a:off x="6653213" y="150971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00337" name="Group 241"/>
          <p:cNvGrpSpPr>
            <a:grpSpLocks/>
          </p:cNvGrpSpPr>
          <p:nvPr/>
        </p:nvGrpSpPr>
        <p:grpSpPr bwMode="auto">
          <a:xfrm>
            <a:off x="6184900" y="2100263"/>
            <a:ext cx="385763" cy="385762"/>
            <a:chOff x="1370" y="1409"/>
            <a:chExt cx="243" cy="243"/>
          </a:xfrm>
        </p:grpSpPr>
        <p:pic>
          <p:nvPicPr>
            <p:cNvPr id="900338" name="Picture 24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0339" name="Rectangle 2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75</a:t>
              </a:r>
              <a:r>
                <a:rPr lang="es-ES" sz="800" dirty="0">
                  <a:solidFill>
                    <a:srgbClr val="0075B8"/>
                  </a:solidFill>
                  <a:latin typeface="Calibri" pitchFamily="34" charset="0"/>
                </a:rPr>
                <a:t>%</a:t>
              </a:r>
            </a:p>
          </p:txBody>
        </p:sp>
        <p:sp>
          <p:nvSpPr>
            <p:cNvPr id="900340" name="Line 2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0341" name="Line 2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0342" name="Line 2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0343" name="Line 2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00344" name="Group 248"/>
          <p:cNvGraphicFramePr>
            <a:graphicFrameLocks noGrp="1"/>
          </p:cNvGraphicFramePr>
          <p:nvPr/>
        </p:nvGraphicFramePr>
        <p:xfrm>
          <a:off x="6545263" y="2168525"/>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350" name="Group 254"/>
          <p:cNvGraphicFramePr>
            <a:graphicFrameLocks noGrp="1"/>
          </p:cNvGraphicFramePr>
          <p:nvPr/>
        </p:nvGraphicFramePr>
        <p:xfrm>
          <a:off x="784860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00356" name="Text Box 260"/>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800"/>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900357" name="Group 261"/>
          <p:cNvGraphicFramePr>
            <a:graphicFrameLocks noGrp="1"/>
          </p:cNvGraphicFramePr>
          <p:nvPr/>
        </p:nvGraphicFramePr>
        <p:xfrm>
          <a:off x="1820863" y="4386263"/>
          <a:ext cx="1279525" cy="461518"/>
        </p:xfrm>
        <a:graphic>
          <a:graphicData uri="http://schemas.openxmlformats.org/drawingml/2006/table">
            <a:tbl>
              <a:tblPr/>
              <a:tblGrid>
                <a:gridCol w="427037"/>
                <a:gridCol w="425450"/>
                <a:gridCol w="427038"/>
              </a:tblGrid>
              <a:tr h="0">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14605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7"/>
                      <a:srcRect/>
                      <a:stretch>
                        <a:fillRect/>
                      </a:stretch>
                    </a:blipFill>
                  </a:tcPr>
                </a:tc>
              </a:tr>
            </a:tbl>
          </a:graphicData>
        </a:graphic>
      </p:graphicFrame>
      <p:graphicFrame>
        <p:nvGraphicFramePr>
          <p:cNvPr id="900371" name="Group 275"/>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377" name="Group 281"/>
          <p:cNvGraphicFramePr>
            <a:graphicFrameLocks noGrp="1"/>
          </p:cNvGraphicFramePr>
          <p:nvPr/>
        </p:nvGraphicFramePr>
        <p:xfrm>
          <a:off x="73025" y="4859338"/>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800"/>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rgbClr val="4F852C"/>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900383" name="Rectangle 287"/>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graphicFrame>
        <p:nvGraphicFramePr>
          <p:cNvPr id="900384" name="Group 288"/>
          <p:cNvGraphicFramePr>
            <a:graphicFrameLocks noGrp="1"/>
          </p:cNvGraphicFramePr>
          <p:nvPr/>
        </p:nvGraphicFramePr>
        <p:xfrm>
          <a:off x="0" y="2019300"/>
          <a:ext cx="1800225" cy="657792"/>
        </p:xfrm>
        <a:graphic>
          <a:graphicData uri="http://schemas.openxmlformats.org/drawingml/2006/table">
            <a:tbl>
              <a:tblPr/>
              <a:tblGrid>
                <a:gridCol w="1800225"/>
              </a:tblGrid>
              <a:tr h="138113">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44.</a:t>
                      </a:r>
                      <a:r>
                        <a:rPr kumimoji="0" lang="es-CO" sz="1000" b="1" i="0" u="none" strike="noStrike" cap="none" normalizeH="0" baseline="0" dirty="0" smtClean="0">
                          <a:ln>
                            <a:noFill/>
                          </a:ln>
                          <a:solidFill>
                            <a:srgbClr val="333333"/>
                          </a:solidFill>
                          <a:effectLst/>
                          <a:latin typeface="Calibri" pitchFamily="34" charset="0"/>
                          <a:cs typeface="Arial" charset="0"/>
                        </a:rPr>
                        <a:t> ¿Cómo califica usted la tranquilidad que le brinda a usted contar con iluminación permanente en los lugares por donde transita habitualmente?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390" name="Object 5"/>
          <p:cNvGraphicFramePr>
            <a:graphicFrameLocks noChangeAspect="1"/>
          </p:cNvGraphicFramePr>
          <p:nvPr/>
        </p:nvGraphicFramePr>
        <p:xfrm>
          <a:off x="215900" y="2711450"/>
          <a:ext cx="1379538" cy="2122488"/>
        </p:xfrm>
        <a:graphic>
          <a:graphicData uri="http://schemas.openxmlformats.org/presentationml/2006/ole">
            <p:oleObj spid="_x0000_s900390" name="Gráfico" r:id="rId8" imgW="1381057" imgH="2123985" progId="MSGraph.Chart.8">
              <p:embed followColorScheme="full"/>
            </p:oleObj>
          </a:graphicData>
        </a:graphic>
      </p:graphicFrame>
      <p:graphicFrame>
        <p:nvGraphicFramePr>
          <p:cNvPr id="900391" name="Group 295"/>
          <p:cNvGraphicFramePr>
            <a:graphicFrameLocks noGrp="1"/>
          </p:cNvGraphicFramePr>
          <p:nvPr/>
        </p:nvGraphicFramePr>
        <p:xfrm>
          <a:off x="269875" y="459263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689F38"/>
                          </a:solidFill>
                          <a:effectLst/>
                          <a:latin typeface="Calibri" pitchFamily="34" charset="0"/>
                          <a:cs typeface="Arial" charset="0"/>
                        </a:rPr>
                        <a:t>2010</a:t>
                      </a:r>
                      <a:endParaRPr kumimoji="0" lang="es-ES" sz="12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0397" name="Group 301"/>
          <p:cNvGraphicFramePr>
            <a:graphicFrameLocks noGrp="1"/>
          </p:cNvGraphicFramePr>
          <p:nvPr/>
        </p:nvGraphicFramePr>
        <p:xfrm>
          <a:off x="1058863" y="459263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4F852C"/>
                          </a:solidFill>
                          <a:effectLst/>
                          <a:latin typeface="Calibri" pitchFamily="34" charset="0"/>
                          <a:cs typeface="Arial" charset="0"/>
                        </a:rPr>
                        <a:t>2016</a:t>
                      </a:r>
                      <a:endParaRPr kumimoji="0" lang="es-ES" sz="12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00403" name="Text Box 307"/>
          <p:cNvSpPr txBox="1">
            <a:spLocks noChangeArrowheads="1"/>
          </p:cNvSpPr>
          <p:nvPr/>
        </p:nvSpPr>
        <p:spPr bwMode="auto">
          <a:xfrm>
            <a:off x="606425" y="4668838"/>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900404" name="Group 308"/>
          <p:cNvGrpSpPr>
            <a:grpSpLocks/>
          </p:cNvGrpSpPr>
          <p:nvPr/>
        </p:nvGrpSpPr>
        <p:grpSpPr bwMode="auto">
          <a:xfrm>
            <a:off x="7270750" y="4664075"/>
            <a:ext cx="1701800" cy="265113"/>
            <a:chOff x="-60" y="2970"/>
            <a:chExt cx="1072" cy="167"/>
          </a:xfrm>
        </p:grpSpPr>
        <p:sp>
          <p:nvSpPr>
            <p:cNvPr id="900405" name="Text Box 309"/>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00406" name="Rectangle 310"/>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900407" name="Line 311"/>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900408" name="Line 312"/>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900409" name="Line 313"/>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graphicFrame>
        <p:nvGraphicFramePr>
          <p:cNvPr id="900410" name="Group 314"/>
          <p:cNvGraphicFramePr>
            <a:graphicFrameLocks noGrp="1"/>
          </p:cNvGraphicFramePr>
          <p:nvPr/>
        </p:nvGraphicFramePr>
        <p:xfrm>
          <a:off x="7705725" y="952500"/>
          <a:ext cx="1169988" cy="254880"/>
        </p:xfrm>
        <a:graphic>
          <a:graphicData uri="http://schemas.openxmlformats.org/drawingml/2006/table">
            <a:tbl>
              <a:tblPr/>
              <a:tblGrid>
                <a:gridCol w="569913"/>
                <a:gridCol w="252412"/>
                <a:gridCol w="347663"/>
              </a:tblGrid>
              <a:tr h="0">
                <a:tc rowSpan="2">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2368094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900426" name="Rectangle 330"/>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1122" name="Rectangle 2"/>
          <p:cNvSpPr>
            <a:spLocks noGrp="1" noChangeArrowheads="1"/>
          </p:cNvSpPr>
          <p:nvPr>
            <p:ph type="title"/>
          </p:nvPr>
        </p:nvSpPr>
        <p:spPr/>
        <p:txBody>
          <a:bodyPr/>
          <a:lstStyle/>
          <a:p>
            <a:endParaRPr lang="es-CO" dirty="0"/>
          </a:p>
        </p:txBody>
      </p:sp>
      <p:sp>
        <p:nvSpPr>
          <p:cNvPr id="901123"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01124"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1130" name="Group 10"/>
          <p:cNvGraphicFramePr>
            <a:graphicFrameLocks noGrp="1"/>
          </p:cNvGraphicFramePr>
          <p:nvPr/>
        </p:nvGraphicFramePr>
        <p:xfrm>
          <a:off x="153988" y="1241425"/>
          <a:ext cx="8840787" cy="3037632"/>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6508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46a. Visibilidad nocturna en las zonas oscuras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58</a:t>
                      </a:r>
                      <a:endParaRPr kumimoji="0" lang="es-ES" sz="1800" b="1"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42</a:t>
                      </a:r>
                      <a:endParaRPr kumimoji="0" lang="es-ES" sz="1800" b="1"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el alumbrado les esta garantizando visibilidad nocturna en las zonas oscuras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a:noFill/>
                    </a:lnT>
                    <a:lnB>
                      <a:noFill/>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1382582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89771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32519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28616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76146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43726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30618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117300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157343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83835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155842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195464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52614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39612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19334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53386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4734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55689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126928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Top Two Boxes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45b. Comodidad al caminar o conducir durante la noche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El Alumbrado Les Da Comodidad Al Caminar O Conducir Durante La Noche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1470429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101698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33487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29097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81697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43726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34469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130855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154441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81372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169060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225520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52924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40246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19028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20276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54248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5164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54753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138367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Top Two Boxes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01558" name="Rectangle 438"/>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44A63C2-81FF-4273-A6C7-B472DDC2EAE7}" type="slidenum">
              <a:rPr lang="es-ES" sz="900" i="1">
                <a:solidFill>
                  <a:schemeClr val="bg1"/>
                </a:solidFill>
              </a:rPr>
              <a:pPr algn="ctr"/>
              <a:t>24</a:t>
            </a:fld>
            <a:endParaRPr lang="es-ES" sz="900" i="1" dirty="0">
              <a:solidFill>
                <a:schemeClr val="bg1"/>
              </a:solidFill>
            </a:endParaRPr>
          </a:p>
        </p:txBody>
      </p:sp>
      <p:sp>
        <p:nvSpPr>
          <p:cNvPr id="901559" name="Text Box 439"/>
          <p:cNvSpPr txBox="1">
            <a:spLocks noChangeArrowheads="1"/>
          </p:cNvSpPr>
          <p:nvPr/>
        </p:nvSpPr>
        <p:spPr bwMode="auto">
          <a:xfrm>
            <a:off x="561975" y="1298575"/>
            <a:ext cx="1849438" cy="260350"/>
          </a:xfrm>
          <a:prstGeom prst="rect">
            <a:avLst/>
          </a:prstGeom>
          <a:noFill/>
          <a:ln w="9525">
            <a:noFill/>
            <a:miter lim="800000"/>
            <a:headEnd/>
            <a:tailEnd/>
          </a:ln>
          <a:effectLst/>
        </p:spPr>
        <p:txBody>
          <a:bodyPr wrap="none">
            <a:spAutoFit/>
          </a:bodyPr>
          <a:lstStyle/>
          <a:p>
            <a:r>
              <a:rPr lang="es-ES" sz="1100" dirty="0">
                <a:solidFill>
                  <a:srgbClr val="007800"/>
                </a:solidFill>
                <a:latin typeface="Calibri" pitchFamily="34" charset="0"/>
              </a:rPr>
              <a:t>TTB:</a:t>
            </a:r>
            <a:r>
              <a:rPr lang="es-ES" sz="1000" dirty="0">
                <a:latin typeface="Calibri" pitchFamily="34" charset="0"/>
              </a:rPr>
              <a:t> </a:t>
            </a:r>
            <a:r>
              <a:rPr lang="es-ES" sz="1000" b="0" dirty="0">
                <a:latin typeface="Calibri" pitchFamily="34" charset="0"/>
              </a:rPr>
              <a:t>[5] Muy Buena + [4] Buena</a:t>
            </a:r>
          </a:p>
        </p:txBody>
      </p:sp>
      <p:sp>
        <p:nvSpPr>
          <p:cNvPr id="901560" name="Rectangle 440"/>
          <p:cNvSpPr>
            <a:spLocks noChangeArrowheads="1"/>
          </p:cNvSpPr>
          <p:nvPr/>
        </p:nvSpPr>
        <p:spPr bwMode="auto">
          <a:xfrm>
            <a:off x="2679700" y="1866900"/>
            <a:ext cx="3783013" cy="244475"/>
          </a:xfrm>
          <a:prstGeom prst="rect">
            <a:avLst/>
          </a:prstGeom>
          <a:noFill/>
          <a:ln w="9525">
            <a:noFill/>
            <a:miter lim="800000"/>
            <a:headEnd/>
            <a:tailEnd/>
          </a:ln>
          <a:effectLst/>
        </p:spPr>
        <p:txBody>
          <a:bodyPr wrap="none">
            <a:spAutoFit/>
          </a:bodyPr>
          <a:lstStyle/>
          <a:p>
            <a:pPr algn="ctr"/>
            <a:r>
              <a:rPr lang="es-CO" sz="1000" dirty="0">
                <a:solidFill>
                  <a:srgbClr val="007800"/>
                </a:solidFill>
                <a:latin typeface="Calibri" pitchFamily="34" charset="0"/>
              </a:rPr>
              <a:t> 45.</a:t>
            </a:r>
            <a:r>
              <a:rPr lang="es-CO" sz="1000" dirty="0">
                <a:latin typeface="Calibri" pitchFamily="34" charset="0"/>
              </a:rPr>
              <a:t> </a:t>
            </a:r>
            <a:r>
              <a:rPr lang="es-CO" sz="1000" dirty="0">
                <a:solidFill>
                  <a:srgbClr val="333333"/>
                </a:solidFill>
                <a:latin typeface="Calibri" pitchFamily="34" charset="0"/>
              </a:rPr>
              <a:t>Usted considera que el alumbrado público le está garantizando: </a:t>
            </a:r>
          </a:p>
        </p:txBody>
      </p:sp>
      <p:sp>
        <p:nvSpPr>
          <p:cNvPr id="901561" name="Text Box 441"/>
          <p:cNvSpPr txBox="1">
            <a:spLocks noChangeArrowheads="1"/>
          </p:cNvSpPr>
          <p:nvPr/>
        </p:nvSpPr>
        <p:spPr bwMode="auto">
          <a:xfrm>
            <a:off x="8208963" y="4624388"/>
            <a:ext cx="781050" cy="244475"/>
          </a:xfrm>
          <a:prstGeom prst="rect">
            <a:avLst/>
          </a:prstGeom>
          <a:noFill/>
          <a:ln w="9525">
            <a:noFill/>
            <a:miter lim="800000"/>
            <a:headEnd/>
            <a:tailEnd/>
          </a:ln>
          <a:effectLst/>
        </p:spPr>
        <p:txBody>
          <a:bodyPr wrap="none">
            <a:spAutoFit/>
          </a:bodyPr>
          <a:lstStyle/>
          <a:p>
            <a:r>
              <a:rPr lang="es-CO" sz="1000" dirty="0">
                <a:solidFill>
                  <a:srgbClr val="333333"/>
                </a:solidFill>
                <a:latin typeface="Calibri" pitchFamily="34" charset="0"/>
              </a:rPr>
              <a:t>Continua …</a:t>
            </a:r>
          </a:p>
        </p:txBody>
      </p:sp>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2146" name="Rectangle 2"/>
          <p:cNvSpPr>
            <a:spLocks noGrp="1" noChangeArrowheads="1"/>
          </p:cNvSpPr>
          <p:nvPr>
            <p:ph type="title"/>
          </p:nvPr>
        </p:nvSpPr>
        <p:spPr/>
        <p:txBody>
          <a:bodyPr/>
          <a:lstStyle/>
          <a:p>
            <a:endParaRPr lang="es-CO" dirty="0"/>
          </a:p>
        </p:txBody>
      </p:sp>
      <p:sp>
        <p:nvSpPr>
          <p:cNvPr id="90214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0214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2154" name="Group 10"/>
          <p:cNvGraphicFramePr>
            <a:graphicFrameLocks noGrp="1"/>
          </p:cNvGraphicFramePr>
          <p:nvPr/>
        </p:nvGraphicFramePr>
        <p:xfrm>
          <a:off x="153988" y="1241425"/>
          <a:ext cx="8840787" cy="3098592"/>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6508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5F5F5F"/>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45c. Seguridad cuando camina o conduce durante la noche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El Alumbrado Les Da Comodidad Al Caminar O Conducir Durante La Noche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a:noFill/>
                    </a:lnT>
                    <a:lnB>
                      <a:noFill/>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1470429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101698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33487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29097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81697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43726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34469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130855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154441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81372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169060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225520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52924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40246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19028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20276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54248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5164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54753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138367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a:noFill/>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Top Two Boxes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45d. El contribuir a la estética de las calles, plazas, edificios, etc. </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El Alumbrado Contribuye A La Estética De Las Calles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1262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1586837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107472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37308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28797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84979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50065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38126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141021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181071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93332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173257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247820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54089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40751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21355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22009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57692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5484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143320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 Top Two Boxes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02582" name="Rectangle 438"/>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FD5ED49-2486-4D33-99CE-21FCC3F82E7D}" type="slidenum">
              <a:rPr lang="es-ES" sz="900" i="1">
                <a:solidFill>
                  <a:schemeClr val="bg1"/>
                </a:solidFill>
              </a:rPr>
              <a:pPr algn="ctr"/>
              <a:t>25</a:t>
            </a:fld>
            <a:endParaRPr lang="es-ES" sz="900" i="1" dirty="0">
              <a:solidFill>
                <a:schemeClr val="bg1"/>
              </a:solidFill>
            </a:endParaRPr>
          </a:p>
        </p:txBody>
      </p:sp>
      <p:sp>
        <p:nvSpPr>
          <p:cNvPr id="902583" name="Text Box 439"/>
          <p:cNvSpPr txBox="1">
            <a:spLocks noChangeArrowheads="1"/>
          </p:cNvSpPr>
          <p:nvPr/>
        </p:nvSpPr>
        <p:spPr bwMode="auto">
          <a:xfrm>
            <a:off x="561975" y="1298575"/>
            <a:ext cx="1849438" cy="260350"/>
          </a:xfrm>
          <a:prstGeom prst="rect">
            <a:avLst/>
          </a:prstGeom>
          <a:noFill/>
          <a:ln w="9525">
            <a:noFill/>
            <a:miter lim="800000"/>
            <a:headEnd/>
            <a:tailEnd/>
          </a:ln>
          <a:effectLst/>
        </p:spPr>
        <p:txBody>
          <a:bodyPr wrap="none">
            <a:spAutoFit/>
          </a:bodyPr>
          <a:lstStyle/>
          <a:p>
            <a:r>
              <a:rPr lang="es-ES" sz="1100" dirty="0">
                <a:solidFill>
                  <a:srgbClr val="007800"/>
                </a:solidFill>
                <a:latin typeface="Calibri" pitchFamily="34" charset="0"/>
              </a:rPr>
              <a:t>TTB:</a:t>
            </a:r>
            <a:r>
              <a:rPr lang="es-ES" sz="1000" dirty="0">
                <a:latin typeface="Calibri" pitchFamily="34" charset="0"/>
              </a:rPr>
              <a:t> </a:t>
            </a:r>
            <a:r>
              <a:rPr lang="es-ES" sz="1000" b="0" dirty="0">
                <a:latin typeface="Calibri" pitchFamily="34" charset="0"/>
              </a:rPr>
              <a:t>[5] Muy Buena + [4] Buena</a:t>
            </a:r>
          </a:p>
        </p:txBody>
      </p:sp>
      <p:sp>
        <p:nvSpPr>
          <p:cNvPr id="902584" name="Rectangle 440"/>
          <p:cNvSpPr>
            <a:spLocks noChangeArrowheads="1"/>
          </p:cNvSpPr>
          <p:nvPr/>
        </p:nvSpPr>
        <p:spPr bwMode="auto">
          <a:xfrm>
            <a:off x="2679700" y="1866900"/>
            <a:ext cx="3783013" cy="244475"/>
          </a:xfrm>
          <a:prstGeom prst="rect">
            <a:avLst/>
          </a:prstGeom>
          <a:noFill/>
          <a:ln w="9525">
            <a:noFill/>
            <a:miter lim="800000"/>
            <a:headEnd/>
            <a:tailEnd/>
          </a:ln>
          <a:effectLst/>
        </p:spPr>
        <p:txBody>
          <a:bodyPr wrap="none">
            <a:spAutoFit/>
          </a:bodyPr>
          <a:lstStyle/>
          <a:p>
            <a:pPr algn="ctr"/>
            <a:r>
              <a:rPr lang="es-CO" sz="1000" dirty="0">
                <a:solidFill>
                  <a:srgbClr val="007800"/>
                </a:solidFill>
                <a:latin typeface="Calibri" pitchFamily="34" charset="0"/>
              </a:rPr>
              <a:t> 45.</a:t>
            </a:r>
            <a:r>
              <a:rPr lang="es-CO" sz="1000" dirty="0">
                <a:latin typeface="Calibri" pitchFamily="34" charset="0"/>
              </a:rPr>
              <a:t> </a:t>
            </a:r>
            <a:r>
              <a:rPr lang="es-CO" sz="1000" dirty="0">
                <a:solidFill>
                  <a:srgbClr val="333333"/>
                </a:solidFill>
                <a:latin typeface="Calibri" pitchFamily="34" charset="0"/>
              </a:rPr>
              <a:t>Usted considera que el alumbrado público le está garantizando: </a:t>
            </a:r>
          </a:p>
        </p:txBody>
      </p:sp>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5218" name="Picture 2" descr="Plantilla UAESP2"/>
          <p:cNvPicPr>
            <a:picLocks noChangeAspect="1" noChangeArrowheads="1"/>
          </p:cNvPicPr>
          <p:nvPr/>
        </p:nvPicPr>
        <p:blipFill>
          <a:blip r:embed="rId3" cstate="print"/>
          <a:srcRect/>
          <a:stretch>
            <a:fillRect/>
          </a:stretch>
        </p:blipFill>
        <p:spPr bwMode="auto">
          <a:xfrm>
            <a:off x="1572683" y="2233017"/>
            <a:ext cx="1868488" cy="2036763"/>
          </a:xfrm>
          <a:prstGeom prst="rect">
            <a:avLst/>
          </a:prstGeom>
          <a:noFill/>
        </p:spPr>
      </p:pic>
      <p:sp>
        <p:nvSpPr>
          <p:cNvPr id="905219" name="Rectangle 3"/>
          <p:cNvSpPr>
            <a:spLocks noGrp="1" noChangeArrowheads="1"/>
          </p:cNvSpPr>
          <p:nvPr>
            <p:ph type="title"/>
          </p:nvPr>
        </p:nvSpPr>
        <p:spPr/>
        <p:txBody>
          <a:bodyPr/>
          <a:lstStyle/>
          <a:p>
            <a:endParaRPr lang="es-CO" dirty="0"/>
          </a:p>
        </p:txBody>
      </p:sp>
      <p:graphicFrame>
        <p:nvGraphicFramePr>
          <p:cNvPr id="905220" name="Group 4"/>
          <p:cNvGraphicFramePr>
            <a:graphicFrameLocks noGrp="1"/>
          </p:cNvGraphicFramePr>
          <p:nvPr/>
        </p:nvGraphicFramePr>
        <p:xfrm>
          <a:off x="1105958" y="1080492"/>
          <a:ext cx="2797175" cy="872676"/>
        </p:xfrm>
        <a:graphic>
          <a:graphicData uri="http://schemas.openxmlformats.org/drawingml/2006/table">
            <a:tbl>
              <a:tblPr/>
              <a:tblGrid>
                <a:gridCol w="2797175"/>
              </a:tblGrid>
              <a:tr h="142875">
                <a:tc>
                  <a:txBody>
                    <a:bodyPr/>
                    <a:lstStyle/>
                    <a:p>
                      <a:pPr marL="0" marR="0" lvl="0" indent="0" algn="ctr" defTabSz="914400" rtl="0" eaLnBrk="1" fontAlgn="base" latinLnBrk="0" hangingPunct="1">
                        <a:lnSpc>
                          <a:spcPct val="9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47.</a:t>
                      </a:r>
                      <a:r>
                        <a:rPr kumimoji="0" lang="es-CO" sz="1000" b="1" i="0" u="none" strike="noStrike" cap="none" normalizeH="0" baseline="0" dirty="0" smtClean="0">
                          <a:ln>
                            <a:noFill/>
                          </a:ln>
                          <a:solidFill>
                            <a:srgbClr val="333333"/>
                          </a:solidFill>
                          <a:effectLst/>
                          <a:latin typeface="Calibri" pitchFamily="34" charset="0"/>
                          <a:cs typeface="Arial" charset="0"/>
                        </a:rPr>
                        <a:t> ¿Sabía usted que la Unidad Administrativa Especial de Servicios Públicos - UAESP es la entidad encargada de pagar el servicio de alumbrado público de la ciudad, con los recursos dispuestos por la Secretaría Distrital de Hacienda provenientes del pago de los impuestos? </a:t>
                      </a:r>
                    </a:p>
                  </a:txBody>
                  <a:tcPr marL="54000" marR="54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pSp>
        <p:nvGrpSpPr>
          <p:cNvPr id="905226" name="Group 10"/>
          <p:cNvGrpSpPr>
            <a:grpSpLocks/>
          </p:cNvGrpSpPr>
          <p:nvPr/>
        </p:nvGrpSpPr>
        <p:grpSpPr bwMode="auto">
          <a:xfrm>
            <a:off x="5860331" y="4752380"/>
            <a:ext cx="1701800" cy="265112"/>
            <a:chOff x="-60" y="2970"/>
            <a:chExt cx="1072" cy="167"/>
          </a:xfrm>
        </p:grpSpPr>
        <p:sp>
          <p:nvSpPr>
            <p:cNvPr id="905227" name="Text Box 11"/>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05228" name="Rectangle 12"/>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905229" name="Line 13"/>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905230" name="Line 14"/>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905231" name="Line 15"/>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graphicFrame>
        <p:nvGraphicFramePr>
          <p:cNvPr id="905232" name="Group 16"/>
          <p:cNvGraphicFramePr>
            <a:graphicFrameLocks noGrp="1"/>
          </p:cNvGraphicFramePr>
          <p:nvPr/>
        </p:nvGraphicFramePr>
        <p:xfrm>
          <a:off x="7993063" y="700088"/>
          <a:ext cx="1095375" cy="254880"/>
        </p:xfrm>
        <a:graphic>
          <a:graphicData uri="http://schemas.openxmlformats.org/drawingml/2006/table">
            <a:tbl>
              <a:tblPr/>
              <a:tblGrid>
                <a:gridCol w="495300"/>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905248" name="Rectangle 3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05249" name="Group 33"/>
          <p:cNvGraphicFramePr>
            <a:graphicFrameLocks noGrp="1"/>
          </p:cNvGraphicFramePr>
          <p:nvPr/>
        </p:nvGraphicFramePr>
        <p:xfrm>
          <a:off x="2280708" y="3025180"/>
          <a:ext cx="409575" cy="23412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300" b="1" i="0" u="none" strike="noStrike" cap="none" normalizeH="0" baseline="0" dirty="0" smtClean="0">
                          <a:ln>
                            <a:noFill/>
                          </a:ln>
                          <a:solidFill>
                            <a:srgbClr val="007800"/>
                          </a:solidFill>
                          <a:effectLst/>
                          <a:latin typeface="Calibri" pitchFamily="34" charset="0"/>
                          <a:cs typeface="Arial" charset="0"/>
                        </a:rPr>
                        <a:t>2016</a:t>
                      </a:r>
                      <a:endParaRPr kumimoji="0" lang="es-ES" sz="13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5255" name="Group 39"/>
          <p:cNvGraphicFramePr>
            <a:graphicFrameLocks noGrp="1"/>
          </p:cNvGraphicFramePr>
          <p:nvPr/>
        </p:nvGraphicFramePr>
        <p:xfrm>
          <a:off x="1563158" y="3141067"/>
          <a:ext cx="61400" cy="186876"/>
        </p:xfrm>
        <a:graphic>
          <a:graphicData uri="http://schemas.openxmlformats.org/drawingml/2006/table">
            <a:tbl>
              <a:tblPr/>
              <a:tblGrid>
                <a:gridCol w="614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endParaRPr kumimoji="0" lang="es-CO" sz="1100" b="1" i="0" u="none" strike="noStrike" cap="none" normalizeH="0" baseline="0" dirty="0" smtClean="0">
                        <a:ln>
                          <a:noFill/>
                        </a:ln>
                        <a:solidFill>
                          <a:schemeClr val="bg1"/>
                        </a:solidFill>
                        <a:effectLst/>
                        <a:latin typeface="Cambria" pitchFamily="18" charset="0"/>
                        <a:cs typeface="Arial" charset="0"/>
                      </a:endParaRP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5261" name="Group 45"/>
          <p:cNvGraphicFramePr>
            <a:graphicFrameLocks noGrp="1"/>
          </p:cNvGraphicFramePr>
          <p:nvPr/>
        </p:nvGraphicFramePr>
        <p:xfrm>
          <a:off x="2668058" y="2539405"/>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19</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5267" name="Group 51"/>
          <p:cNvGraphicFramePr>
            <a:graphicFrameLocks noGrp="1"/>
          </p:cNvGraphicFramePr>
          <p:nvPr/>
        </p:nvGraphicFramePr>
        <p:xfrm>
          <a:off x="1969558" y="3420467"/>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81</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05273" name="AutoShape 57"/>
          <p:cNvCxnSpPr>
            <a:cxnSpLocks noChangeShapeType="1"/>
          </p:cNvCxnSpPr>
          <p:nvPr/>
        </p:nvCxnSpPr>
        <p:spPr bwMode="auto">
          <a:xfrm flipV="1">
            <a:off x="2956983" y="2479080"/>
            <a:ext cx="660400" cy="180975"/>
          </a:xfrm>
          <a:prstGeom prst="bentConnector2">
            <a:avLst/>
          </a:prstGeom>
          <a:noFill/>
          <a:ln w="3175">
            <a:solidFill>
              <a:srgbClr val="333333"/>
            </a:solidFill>
            <a:miter lim="800000"/>
            <a:headEnd/>
            <a:tailEnd type="oval" w="sm" len="sm"/>
          </a:ln>
          <a:effectLst/>
        </p:spPr>
      </p:cxnSp>
      <p:graphicFrame>
        <p:nvGraphicFramePr>
          <p:cNvPr id="905274" name="Group 58"/>
          <p:cNvGraphicFramePr>
            <a:graphicFrameLocks noGrp="1"/>
          </p:cNvGraphicFramePr>
          <p:nvPr/>
        </p:nvGraphicFramePr>
        <p:xfrm>
          <a:off x="3409421" y="2264767"/>
          <a:ext cx="415925" cy="214308"/>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SI</a:t>
                      </a:r>
                      <a:r>
                        <a:rPr kumimoji="0" lang="es-ES" sz="9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05280" name="AutoShape 64"/>
          <p:cNvCxnSpPr>
            <a:cxnSpLocks noChangeShapeType="1"/>
          </p:cNvCxnSpPr>
          <p:nvPr/>
        </p:nvCxnSpPr>
        <p:spPr bwMode="auto">
          <a:xfrm rot="10800000">
            <a:off x="1393296" y="3096617"/>
            <a:ext cx="576262" cy="444500"/>
          </a:xfrm>
          <a:prstGeom prst="bentConnector3">
            <a:avLst>
              <a:gd name="adj1" fmla="val 50139"/>
            </a:avLst>
          </a:prstGeom>
          <a:noFill/>
          <a:ln w="3175">
            <a:solidFill>
              <a:srgbClr val="333333"/>
            </a:solidFill>
            <a:miter lim="800000"/>
            <a:headEnd/>
            <a:tailEnd type="oval" w="sm" len="sm"/>
          </a:ln>
          <a:effectLst/>
        </p:spPr>
      </p:cxnSp>
      <p:graphicFrame>
        <p:nvGraphicFramePr>
          <p:cNvPr id="905281" name="Group 65"/>
          <p:cNvGraphicFramePr>
            <a:graphicFrameLocks noGrp="1"/>
          </p:cNvGraphicFramePr>
          <p:nvPr/>
        </p:nvGraphicFramePr>
        <p:xfrm>
          <a:off x="1125008" y="2988667"/>
          <a:ext cx="268288" cy="214308"/>
        </p:xfrm>
        <a:graphic>
          <a:graphicData uri="http://schemas.openxmlformats.org/drawingml/2006/table">
            <a:tbl>
              <a:tblPr/>
              <a:tblGrid>
                <a:gridCol w="268288"/>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rgbClr val="333333"/>
                          </a:solidFill>
                          <a:effectLst/>
                          <a:latin typeface="Cambria" pitchFamily="18" charset="0"/>
                          <a:cs typeface="Arial" charset="0"/>
                        </a:rPr>
                        <a:t>No</a:t>
                      </a:r>
                      <a:r>
                        <a:rPr kumimoji="0" lang="es-ES" sz="9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sp>
        <p:nvSpPr>
          <p:cNvPr id="905287" name="Rectangle 71"/>
          <p:cNvSpPr>
            <a:spLocks noChangeArrowheads="1"/>
          </p:cNvSpPr>
          <p:nvPr/>
        </p:nvSpPr>
        <p:spPr bwMode="auto">
          <a:xfrm>
            <a:off x="5752381" y="1043980"/>
            <a:ext cx="2622550" cy="584775"/>
          </a:xfrm>
          <a:prstGeom prst="rect">
            <a:avLst/>
          </a:prstGeom>
          <a:noFill/>
          <a:ln w="9525">
            <a:noFill/>
            <a:miter lim="800000"/>
            <a:headEnd/>
            <a:tailEnd/>
          </a:ln>
          <a:effectLst/>
        </p:spPr>
        <p:txBody>
          <a:bodyPr>
            <a:spAutoFit/>
          </a:bodyPr>
          <a:lstStyle/>
          <a:p>
            <a:pPr algn="ctr"/>
            <a:r>
              <a:rPr lang="es-CO" sz="1100" dirty="0">
                <a:solidFill>
                  <a:srgbClr val="007800"/>
                </a:solidFill>
                <a:latin typeface="Calibri" pitchFamily="34" charset="0"/>
              </a:rPr>
              <a:t> 48.</a:t>
            </a:r>
            <a:r>
              <a:rPr lang="es-CO" sz="1000" dirty="0">
                <a:solidFill>
                  <a:srgbClr val="333333"/>
                </a:solidFill>
                <a:latin typeface="Calibri" pitchFamily="34" charset="0"/>
              </a:rPr>
              <a:t> ¿Según lo que usted percibe en los últimos 10 años el servicio de alumbrado público en la ciudad</a:t>
            </a:r>
            <a:r>
              <a:rPr lang="es-CO" sz="1000" dirty="0" smtClean="0">
                <a:solidFill>
                  <a:srgbClr val="333333"/>
                </a:solidFill>
                <a:latin typeface="Calibri" pitchFamily="34" charset="0"/>
              </a:rPr>
              <a:t>.?</a:t>
            </a:r>
            <a:endParaRPr lang="es-CO" sz="1000" dirty="0">
              <a:solidFill>
                <a:srgbClr val="333333"/>
              </a:solidFill>
              <a:latin typeface="Calibri" pitchFamily="34" charset="0"/>
            </a:endParaRPr>
          </a:p>
        </p:txBody>
      </p:sp>
      <p:graphicFrame>
        <p:nvGraphicFramePr>
          <p:cNvPr id="905288" name="Object 5"/>
          <p:cNvGraphicFramePr>
            <a:graphicFrameLocks noChangeAspect="1"/>
          </p:cNvGraphicFramePr>
          <p:nvPr/>
        </p:nvGraphicFramePr>
        <p:xfrm>
          <a:off x="6039719" y="1909167"/>
          <a:ext cx="2174875" cy="2403475"/>
        </p:xfrm>
        <a:graphic>
          <a:graphicData uri="http://schemas.openxmlformats.org/presentationml/2006/ole">
            <p:oleObj spid="_x0000_s905288" name="Gráfico" r:id="rId4" imgW="2181157" imgH="2409735" progId="MSGraph.Chart.8">
              <p:embed followColorScheme="full"/>
            </p:oleObj>
          </a:graphicData>
        </a:graphic>
      </p:graphicFrame>
      <p:graphicFrame>
        <p:nvGraphicFramePr>
          <p:cNvPr id="905289" name="Group 73"/>
          <p:cNvGraphicFramePr>
            <a:graphicFrameLocks noGrp="1"/>
          </p:cNvGraphicFramePr>
          <p:nvPr/>
        </p:nvGraphicFramePr>
        <p:xfrm>
          <a:off x="6155606" y="1699617"/>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689F38"/>
                          </a:solidFill>
                          <a:effectLst/>
                          <a:latin typeface="Calibri" pitchFamily="34" charset="0"/>
                          <a:cs typeface="Arial" charset="0"/>
                        </a:rPr>
                        <a:t>2010</a:t>
                      </a:r>
                      <a:endParaRPr kumimoji="0" lang="es-ES" sz="12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5295" name="Group 79"/>
          <p:cNvGraphicFramePr>
            <a:graphicFrameLocks noGrp="1"/>
          </p:cNvGraphicFramePr>
          <p:nvPr/>
        </p:nvGraphicFramePr>
        <p:xfrm>
          <a:off x="7514506" y="1699617"/>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4F852C"/>
                          </a:solidFill>
                          <a:effectLst/>
                          <a:latin typeface="Calibri" pitchFamily="34" charset="0"/>
                          <a:cs typeface="Arial" charset="0"/>
                        </a:rPr>
                        <a:t>2016</a:t>
                      </a:r>
                      <a:endParaRPr kumimoji="0" lang="es-ES" sz="12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05301" name="Line 85"/>
          <p:cNvSpPr>
            <a:spLocks noChangeShapeType="1"/>
          </p:cNvSpPr>
          <p:nvPr/>
        </p:nvSpPr>
        <p:spPr bwMode="auto">
          <a:xfrm>
            <a:off x="5869377" y="1909167"/>
            <a:ext cx="2366962" cy="0"/>
          </a:xfrm>
          <a:prstGeom prst="line">
            <a:avLst/>
          </a:prstGeom>
          <a:noFill/>
          <a:ln w="3175">
            <a:solidFill>
              <a:srgbClr val="969696"/>
            </a:solidFill>
            <a:round/>
            <a:headEnd/>
            <a:tailEnd/>
          </a:ln>
          <a:effectLst/>
        </p:spPr>
        <p:txBody>
          <a:bodyPr/>
          <a:lstStyle/>
          <a:p>
            <a:endParaRPr lang="es-MX" dirty="0"/>
          </a:p>
        </p:txBody>
      </p:sp>
      <p:sp>
        <p:nvSpPr>
          <p:cNvPr id="905302" name="Line 86"/>
          <p:cNvSpPr>
            <a:spLocks noChangeShapeType="1"/>
          </p:cNvSpPr>
          <p:nvPr/>
        </p:nvSpPr>
        <p:spPr bwMode="auto">
          <a:xfrm>
            <a:off x="5820164" y="1685330"/>
            <a:ext cx="2424113" cy="0"/>
          </a:xfrm>
          <a:prstGeom prst="line">
            <a:avLst/>
          </a:prstGeom>
          <a:noFill/>
          <a:ln w="3175">
            <a:solidFill>
              <a:srgbClr val="969696"/>
            </a:solidFill>
            <a:round/>
            <a:headEnd/>
            <a:tailEnd/>
          </a:ln>
          <a:effectLst/>
        </p:spPr>
        <p:txBody>
          <a:bodyPr/>
          <a:lstStyle/>
          <a:p>
            <a:endParaRPr lang="es-MX" dirty="0"/>
          </a:p>
        </p:txBody>
      </p:sp>
      <p:sp>
        <p:nvSpPr>
          <p:cNvPr id="905303" name="Line 87"/>
          <p:cNvSpPr>
            <a:spLocks noChangeShapeType="1"/>
          </p:cNvSpPr>
          <p:nvPr/>
        </p:nvSpPr>
        <p:spPr bwMode="auto">
          <a:xfrm rot="5400000">
            <a:off x="6823150" y="1948061"/>
            <a:ext cx="519112" cy="0"/>
          </a:xfrm>
          <a:prstGeom prst="line">
            <a:avLst/>
          </a:prstGeom>
          <a:noFill/>
          <a:ln w="3175">
            <a:solidFill>
              <a:srgbClr val="969696"/>
            </a:solidFill>
            <a:round/>
            <a:headEnd/>
            <a:tailEnd/>
          </a:ln>
          <a:effectLst/>
        </p:spPr>
        <p:txBody>
          <a:bodyPr/>
          <a:lstStyle/>
          <a:p>
            <a:endParaRPr lang="es-MX" dirty="0"/>
          </a:p>
        </p:txBody>
      </p:sp>
      <p:sp>
        <p:nvSpPr>
          <p:cNvPr id="905304" name="Text Box 88"/>
          <p:cNvSpPr txBox="1">
            <a:spLocks noChangeArrowheads="1"/>
          </p:cNvSpPr>
          <p:nvPr/>
        </p:nvSpPr>
        <p:spPr bwMode="auto">
          <a:xfrm>
            <a:off x="6650906" y="2091730"/>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aphicFrame>
        <p:nvGraphicFramePr>
          <p:cNvPr id="905305" name="Group 89"/>
          <p:cNvGraphicFramePr>
            <a:graphicFrameLocks noGrp="1"/>
          </p:cNvGraphicFramePr>
          <p:nvPr/>
        </p:nvGraphicFramePr>
        <p:xfrm>
          <a:off x="5909544" y="4220567"/>
          <a:ext cx="2382837" cy="233172"/>
        </p:xfrm>
        <a:graphic>
          <a:graphicData uri="http://schemas.openxmlformats.org/drawingml/2006/table">
            <a:tbl>
              <a:tblPr/>
              <a:tblGrid>
                <a:gridCol w="479425"/>
                <a:gridCol w="479425"/>
                <a:gridCol w="682625"/>
                <a:gridCol w="741362"/>
              </a:tblGrid>
              <a:tr h="0">
                <a:tc gridSpan="2">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Ha Mejorado</a:t>
                      </a:r>
                      <a:endParaRPr kumimoji="0" lang="es-ES" sz="900" b="0"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Se mantiene igual</a:t>
                      </a:r>
                      <a:endParaRPr kumimoji="0" lang="es-ES" sz="900" b="0"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Ha empeorado</a:t>
                      </a:r>
                      <a:endParaRPr kumimoji="0" lang="es-ES" sz="900" b="0"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rgbClr val="4F852C"/>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8"/>
                      <a:srcRect/>
                      <a:stretch>
                        <a:fillRect/>
                      </a:stretch>
                    </a:blipFill>
                  </a:tcPr>
                </a:tc>
              </a:tr>
            </a:tbl>
          </a:graphicData>
        </a:graphic>
      </p:graphicFrame>
      <p:sp>
        <p:nvSpPr>
          <p:cNvPr id="905321" name="Line 105"/>
          <p:cNvSpPr>
            <a:spLocks noChangeShapeType="1"/>
          </p:cNvSpPr>
          <p:nvPr/>
        </p:nvSpPr>
        <p:spPr bwMode="auto">
          <a:xfrm rot="5400000">
            <a:off x="2895934" y="2876749"/>
            <a:ext cx="3795713" cy="0"/>
          </a:xfrm>
          <a:prstGeom prst="line">
            <a:avLst/>
          </a:prstGeom>
          <a:noFill/>
          <a:ln w="3175">
            <a:solidFill>
              <a:srgbClr val="808080"/>
            </a:solidFill>
            <a:prstDash val="dash"/>
            <a:round/>
            <a:headEnd/>
            <a:tailEnd/>
          </a:ln>
          <a:effectLst/>
        </p:spPr>
        <p:txBody>
          <a:bodyPr/>
          <a:lstStyle/>
          <a:p>
            <a:endParaRPr lang="es-MX" dirty="0"/>
          </a:p>
        </p:txBody>
      </p:sp>
      <p:graphicFrame>
        <p:nvGraphicFramePr>
          <p:cNvPr id="905367" name="Group 151"/>
          <p:cNvGraphicFramePr>
            <a:graphicFrameLocks noGrp="1"/>
          </p:cNvGraphicFramePr>
          <p:nvPr/>
        </p:nvGraphicFramePr>
        <p:xfrm>
          <a:off x="7531100" y="696913"/>
          <a:ext cx="460375" cy="234120"/>
        </p:xfrm>
        <a:graphic>
          <a:graphicData uri="http://schemas.openxmlformats.org/drawingml/2006/table">
            <a:tbl>
              <a:tblPr/>
              <a:tblGrid>
                <a:gridCol w="4603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300" b="1" i="0" u="none" strike="noStrike" cap="none" normalizeH="0" baseline="0" dirty="0" smtClean="0">
                          <a:ln>
                            <a:noFill/>
                          </a:ln>
                          <a:solidFill>
                            <a:srgbClr val="007800"/>
                          </a:solidFill>
                          <a:effectLst/>
                          <a:latin typeface="Calibri" pitchFamily="34" charset="0"/>
                          <a:cs typeface="Arial" charset="0"/>
                        </a:rPr>
                        <a:t>2016</a:t>
                      </a:r>
                      <a:endParaRPr kumimoji="0" lang="es-ES" sz="13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05373" name="Picture 157" descr="Dinero02"/>
          <p:cNvPicPr>
            <a:picLocks noChangeAspect="1" noChangeArrowheads="1"/>
          </p:cNvPicPr>
          <p:nvPr/>
        </p:nvPicPr>
        <p:blipFill>
          <a:blip r:embed="rId9" cstate="print">
            <a:lum bright="-42000"/>
          </a:blip>
          <a:srcRect/>
          <a:stretch>
            <a:fillRect/>
          </a:stretch>
        </p:blipFill>
        <p:spPr bwMode="auto">
          <a:xfrm>
            <a:off x="2080683" y="4141192"/>
            <a:ext cx="611188" cy="611188"/>
          </a:xfrm>
          <a:prstGeom prst="rect">
            <a:avLst/>
          </a:prstGeom>
          <a:noFill/>
        </p:spPr>
      </p:pic>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 name="Picture 521" descr="gfsdfgdfh"/>
          <p:cNvPicPr>
            <a:picLocks noChangeAspect="1" noChangeArrowheads="1"/>
          </p:cNvPicPr>
          <p:nvPr/>
        </p:nvPicPr>
        <p:blipFill>
          <a:blip r:embed="rId3" cstate="print"/>
          <a:srcRect/>
          <a:stretch>
            <a:fillRect/>
          </a:stretch>
        </p:blipFill>
        <p:spPr bwMode="auto">
          <a:xfrm>
            <a:off x="1441450" y="687388"/>
            <a:ext cx="6919913" cy="4270375"/>
          </a:xfrm>
          <a:prstGeom prst="rect">
            <a:avLst/>
          </a:prstGeom>
          <a:noFill/>
        </p:spPr>
      </p:pic>
      <p:sp>
        <p:nvSpPr>
          <p:cNvPr id="907267" name="Rectangle 3"/>
          <p:cNvSpPr>
            <a:spLocks noGrp="1" noChangeArrowheads="1"/>
          </p:cNvSpPr>
          <p:nvPr>
            <p:ph type="title"/>
          </p:nvPr>
        </p:nvSpPr>
        <p:spPr/>
        <p:txBody>
          <a:bodyPr/>
          <a:lstStyle/>
          <a:p>
            <a:endParaRPr lang="es-MX" dirty="0"/>
          </a:p>
        </p:txBody>
      </p:sp>
      <p:sp>
        <p:nvSpPr>
          <p:cNvPr id="907268"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14482780-A769-410F-AE58-50E8A5D4BA62}" type="slidenum">
              <a:rPr lang="es-ES" sz="900" i="1">
                <a:solidFill>
                  <a:schemeClr val="bg1"/>
                </a:solidFill>
              </a:rPr>
              <a:pPr algn="ctr"/>
              <a:t>27</a:t>
            </a:fld>
            <a:endParaRPr lang="es-ES" sz="900" i="1" dirty="0">
              <a:solidFill>
                <a:schemeClr val="bg1"/>
              </a:solidFill>
            </a:endParaRPr>
          </a:p>
        </p:txBody>
      </p:sp>
      <p:graphicFrame>
        <p:nvGraphicFramePr>
          <p:cNvPr id="907269" name="Group 5"/>
          <p:cNvGraphicFramePr>
            <a:graphicFrameLocks noGrp="1"/>
          </p:cNvGraphicFramePr>
          <p:nvPr/>
        </p:nvGraphicFramePr>
        <p:xfrm>
          <a:off x="2519363" y="180340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07275" name="Group 11"/>
          <p:cNvGrpSpPr>
            <a:grpSpLocks/>
          </p:cNvGrpSpPr>
          <p:nvPr/>
        </p:nvGrpSpPr>
        <p:grpSpPr bwMode="auto">
          <a:xfrm>
            <a:off x="2603500" y="2014538"/>
            <a:ext cx="385763" cy="385762"/>
            <a:chOff x="1370" y="1409"/>
            <a:chExt cx="243" cy="243"/>
          </a:xfrm>
        </p:grpSpPr>
        <p:pic>
          <p:nvPicPr>
            <p:cNvPr id="907276" name="Picture 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277"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907278"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279"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280"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281"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282" name="Group 18"/>
          <p:cNvGrpSpPr>
            <a:grpSpLocks/>
          </p:cNvGrpSpPr>
          <p:nvPr/>
        </p:nvGrpSpPr>
        <p:grpSpPr bwMode="auto">
          <a:xfrm>
            <a:off x="3167063" y="2630488"/>
            <a:ext cx="385762" cy="385762"/>
            <a:chOff x="1370" y="1409"/>
            <a:chExt cx="243" cy="243"/>
          </a:xfrm>
        </p:grpSpPr>
        <p:pic>
          <p:nvPicPr>
            <p:cNvPr id="907283" name="Picture 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284"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35</a:t>
              </a:r>
              <a:r>
                <a:rPr lang="es-ES" sz="800" dirty="0">
                  <a:solidFill>
                    <a:srgbClr val="FFC000"/>
                  </a:solidFill>
                  <a:latin typeface="Calibri" pitchFamily="34" charset="0"/>
                </a:rPr>
                <a:t>%</a:t>
              </a:r>
            </a:p>
          </p:txBody>
        </p:sp>
        <p:sp>
          <p:nvSpPr>
            <p:cNvPr id="907285"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286"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287"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288"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289" name="Group 25"/>
          <p:cNvGrpSpPr>
            <a:grpSpLocks/>
          </p:cNvGrpSpPr>
          <p:nvPr/>
        </p:nvGrpSpPr>
        <p:grpSpPr bwMode="auto">
          <a:xfrm>
            <a:off x="3648075" y="3208338"/>
            <a:ext cx="385763" cy="385762"/>
            <a:chOff x="1370" y="1409"/>
            <a:chExt cx="243" cy="243"/>
          </a:xfrm>
        </p:grpSpPr>
        <p:pic>
          <p:nvPicPr>
            <p:cNvPr id="907290" name="Picture 2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291"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37</a:t>
              </a:r>
              <a:r>
                <a:rPr lang="es-ES" sz="800" dirty="0">
                  <a:solidFill>
                    <a:srgbClr val="0075B8"/>
                  </a:solidFill>
                  <a:latin typeface="Calibri" pitchFamily="34" charset="0"/>
                </a:rPr>
                <a:t>%</a:t>
              </a:r>
            </a:p>
          </p:txBody>
        </p:sp>
        <p:sp>
          <p:nvSpPr>
            <p:cNvPr id="907292"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293"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294"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295"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296" name="Group 32"/>
          <p:cNvGrpSpPr>
            <a:grpSpLocks/>
          </p:cNvGrpSpPr>
          <p:nvPr/>
        </p:nvGrpSpPr>
        <p:grpSpPr bwMode="auto">
          <a:xfrm>
            <a:off x="4697413" y="3448050"/>
            <a:ext cx="385762" cy="385763"/>
            <a:chOff x="1370" y="1409"/>
            <a:chExt cx="243" cy="243"/>
          </a:xfrm>
        </p:grpSpPr>
        <p:pic>
          <p:nvPicPr>
            <p:cNvPr id="907297" name="Picture 3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298"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34</a:t>
              </a:r>
              <a:r>
                <a:rPr lang="es-ES" sz="800" dirty="0">
                  <a:solidFill>
                    <a:srgbClr val="FFC000"/>
                  </a:solidFill>
                  <a:latin typeface="Calibri" pitchFamily="34" charset="0"/>
                </a:rPr>
                <a:t>%</a:t>
              </a:r>
            </a:p>
          </p:txBody>
        </p:sp>
        <p:sp>
          <p:nvSpPr>
            <p:cNvPr id="907299"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00"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01"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02"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303" name="Group 39"/>
          <p:cNvGrpSpPr>
            <a:grpSpLocks/>
          </p:cNvGrpSpPr>
          <p:nvPr/>
        </p:nvGrpSpPr>
        <p:grpSpPr bwMode="auto">
          <a:xfrm>
            <a:off x="4835525" y="4386263"/>
            <a:ext cx="385763" cy="385762"/>
            <a:chOff x="1370" y="1409"/>
            <a:chExt cx="243" cy="243"/>
          </a:xfrm>
        </p:grpSpPr>
        <p:pic>
          <p:nvPicPr>
            <p:cNvPr id="907304" name="Picture 4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305"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40</a:t>
              </a:r>
              <a:r>
                <a:rPr lang="es-ES" sz="800" dirty="0">
                  <a:solidFill>
                    <a:srgbClr val="0075B8"/>
                  </a:solidFill>
                  <a:latin typeface="Calibri" pitchFamily="34" charset="0"/>
                </a:rPr>
                <a:t>%</a:t>
              </a:r>
            </a:p>
          </p:txBody>
        </p:sp>
        <p:sp>
          <p:nvSpPr>
            <p:cNvPr id="907306"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07"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08"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09"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310" name="Group 46"/>
          <p:cNvGrpSpPr>
            <a:grpSpLocks/>
          </p:cNvGrpSpPr>
          <p:nvPr/>
        </p:nvGrpSpPr>
        <p:grpSpPr bwMode="auto">
          <a:xfrm>
            <a:off x="5821363" y="3584575"/>
            <a:ext cx="385762" cy="385763"/>
            <a:chOff x="1370" y="1409"/>
            <a:chExt cx="243" cy="243"/>
          </a:xfrm>
        </p:grpSpPr>
        <p:pic>
          <p:nvPicPr>
            <p:cNvPr id="907311" name="Picture 4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312"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32</a:t>
              </a:r>
              <a:r>
                <a:rPr lang="es-ES" sz="800" dirty="0">
                  <a:solidFill>
                    <a:srgbClr val="FFC000"/>
                  </a:solidFill>
                  <a:latin typeface="Calibri" pitchFamily="34" charset="0"/>
                </a:rPr>
                <a:t>%</a:t>
              </a:r>
            </a:p>
          </p:txBody>
        </p:sp>
        <p:sp>
          <p:nvSpPr>
            <p:cNvPr id="907313"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14"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15"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16"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317" name="Group 53"/>
          <p:cNvGrpSpPr>
            <a:grpSpLocks/>
          </p:cNvGrpSpPr>
          <p:nvPr/>
        </p:nvGrpSpPr>
        <p:grpSpPr bwMode="auto">
          <a:xfrm>
            <a:off x="7185025" y="2438400"/>
            <a:ext cx="385763" cy="385763"/>
            <a:chOff x="1370" y="1409"/>
            <a:chExt cx="243" cy="243"/>
          </a:xfrm>
        </p:grpSpPr>
        <p:pic>
          <p:nvPicPr>
            <p:cNvPr id="907318" name="Picture 5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319"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40</a:t>
              </a:r>
              <a:r>
                <a:rPr lang="es-ES" sz="800" dirty="0">
                  <a:solidFill>
                    <a:srgbClr val="0075B8"/>
                  </a:solidFill>
                  <a:latin typeface="Calibri" pitchFamily="34" charset="0"/>
                </a:rPr>
                <a:t>%</a:t>
              </a:r>
            </a:p>
          </p:txBody>
        </p:sp>
        <p:sp>
          <p:nvSpPr>
            <p:cNvPr id="907320"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21"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22"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23"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324" name="Group 60"/>
          <p:cNvGrpSpPr>
            <a:grpSpLocks/>
          </p:cNvGrpSpPr>
          <p:nvPr/>
        </p:nvGrpSpPr>
        <p:grpSpPr bwMode="auto">
          <a:xfrm>
            <a:off x="5902325" y="2606675"/>
            <a:ext cx="385763" cy="385763"/>
            <a:chOff x="1370" y="1409"/>
            <a:chExt cx="243" cy="243"/>
          </a:xfrm>
        </p:grpSpPr>
        <p:pic>
          <p:nvPicPr>
            <p:cNvPr id="907325" name="Picture 6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326"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39</a:t>
              </a:r>
              <a:r>
                <a:rPr lang="es-ES" sz="800" dirty="0">
                  <a:solidFill>
                    <a:srgbClr val="0075B8"/>
                  </a:solidFill>
                  <a:latin typeface="Calibri" pitchFamily="34" charset="0"/>
                </a:rPr>
                <a:t>%</a:t>
              </a:r>
            </a:p>
          </p:txBody>
        </p:sp>
        <p:sp>
          <p:nvSpPr>
            <p:cNvPr id="907327"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28"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29"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30"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331" name="Group 67"/>
          <p:cNvGrpSpPr>
            <a:grpSpLocks/>
          </p:cNvGrpSpPr>
          <p:nvPr/>
        </p:nvGrpSpPr>
        <p:grpSpPr bwMode="auto">
          <a:xfrm>
            <a:off x="5637213" y="3111500"/>
            <a:ext cx="385762" cy="385763"/>
            <a:chOff x="1370" y="1409"/>
            <a:chExt cx="243" cy="243"/>
          </a:xfrm>
        </p:grpSpPr>
        <p:pic>
          <p:nvPicPr>
            <p:cNvPr id="907332" name="Picture 6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333"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907334"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35"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36"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37"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338" name="Group 74"/>
          <p:cNvGrpSpPr>
            <a:grpSpLocks/>
          </p:cNvGrpSpPr>
          <p:nvPr/>
        </p:nvGrpSpPr>
        <p:grpSpPr bwMode="auto">
          <a:xfrm>
            <a:off x="4906963" y="2422525"/>
            <a:ext cx="385762" cy="385763"/>
            <a:chOff x="1370" y="1409"/>
            <a:chExt cx="243" cy="243"/>
          </a:xfrm>
        </p:grpSpPr>
        <p:pic>
          <p:nvPicPr>
            <p:cNvPr id="907339" name="Picture 7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340"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54</a:t>
              </a:r>
              <a:r>
                <a:rPr lang="es-ES" sz="800" dirty="0">
                  <a:solidFill>
                    <a:srgbClr val="0075B8"/>
                  </a:solidFill>
                  <a:latin typeface="Calibri" pitchFamily="34" charset="0"/>
                </a:rPr>
                <a:t>%</a:t>
              </a:r>
            </a:p>
          </p:txBody>
        </p:sp>
        <p:sp>
          <p:nvSpPr>
            <p:cNvPr id="907341"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42"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43"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44"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345" name="Group 81"/>
          <p:cNvGrpSpPr>
            <a:grpSpLocks/>
          </p:cNvGrpSpPr>
          <p:nvPr/>
        </p:nvGrpSpPr>
        <p:grpSpPr bwMode="auto">
          <a:xfrm>
            <a:off x="2605088" y="1065213"/>
            <a:ext cx="385762" cy="385762"/>
            <a:chOff x="1370" y="1409"/>
            <a:chExt cx="243" cy="243"/>
          </a:xfrm>
        </p:grpSpPr>
        <p:pic>
          <p:nvPicPr>
            <p:cNvPr id="907346" name="Picture 8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347"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907348"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49"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50"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51"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352" name="Group 88"/>
          <p:cNvGrpSpPr>
            <a:grpSpLocks/>
          </p:cNvGrpSpPr>
          <p:nvPr/>
        </p:nvGrpSpPr>
        <p:grpSpPr bwMode="auto">
          <a:xfrm>
            <a:off x="4238625" y="1409700"/>
            <a:ext cx="385763" cy="385763"/>
            <a:chOff x="1370" y="1409"/>
            <a:chExt cx="243" cy="243"/>
          </a:xfrm>
        </p:grpSpPr>
        <p:pic>
          <p:nvPicPr>
            <p:cNvPr id="907353" name="Picture 8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354"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907355"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56"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57"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58"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359" name="Group 95"/>
          <p:cNvGrpSpPr>
            <a:grpSpLocks/>
          </p:cNvGrpSpPr>
          <p:nvPr/>
        </p:nvGrpSpPr>
        <p:grpSpPr bwMode="auto">
          <a:xfrm>
            <a:off x="4033838" y="1906588"/>
            <a:ext cx="385762" cy="385762"/>
            <a:chOff x="1370" y="1409"/>
            <a:chExt cx="243" cy="243"/>
          </a:xfrm>
        </p:grpSpPr>
        <p:pic>
          <p:nvPicPr>
            <p:cNvPr id="907360" name="Picture 9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361"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907362"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63"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64"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65"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366" name="Group 102"/>
          <p:cNvGrpSpPr>
            <a:grpSpLocks/>
          </p:cNvGrpSpPr>
          <p:nvPr/>
        </p:nvGrpSpPr>
        <p:grpSpPr bwMode="auto">
          <a:xfrm>
            <a:off x="4425950" y="2203450"/>
            <a:ext cx="385763" cy="385763"/>
            <a:chOff x="1370" y="1409"/>
            <a:chExt cx="243" cy="243"/>
          </a:xfrm>
        </p:grpSpPr>
        <p:pic>
          <p:nvPicPr>
            <p:cNvPr id="907367" name="Picture 10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368"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907369"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70"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71"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72"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373" name="Group 109"/>
          <p:cNvGrpSpPr>
            <a:grpSpLocks/>
          </p:cNvGrpSpPr>
          <p:nvPr/>
        </p:nvGrpSpPr>
        <p:grpSpPr bwMode="auto">
          <a:xfrm>
            <a:off x="5049838" y="1570038"/>
            <a:ext cx="385762" cy="385762"/>
            <a:chOff x="1370" y="1409"/>
            <a:chExt cx="243" cy="243"/>
          </a:xfrm>
        </p:grpSpPr>
        <p:pic>
          <p:nvPicPr>
            <p:cNvPr id="907374" name="Picture 11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375"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907376"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377"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378"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379"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07380" name="Group 116"/>
          <p:cNvGraphicFramePr>
            <a:graphicFrameLocks noGrp="1"/>
          </p:cNvGraphicFramePr>
          <p:nvPr/>
        </p:nvGraphicFramePr>
        <p:xfrm>
          <a:off x="3009900" y="1160463"/>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386" name="Group 122"/>
          <p:cNvGraphicFramePr>
            <a:graphicFrameLocks noGrp="1"/>
          </p:cNvGraphicFramePr>
          <p:nvPr/>
        </p:nvGraphicFramePr>
        <p:xfrm>
          <a:off x="4252913" y="1182688"/>
          <a:ext cx="668337" cy="188400"/>
        </p:xfrm>
        <a:graphic>
          <a:graphicData uri="http://schemas.openxmlformats.org/drawingml/2006/table">
            <a:tbl>
              <a:tblPr/>
              <a:tblGrid>
                <a:gridCol w="668337"/>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392" name="Group 128"/>
          <p:cNvGraphicFramePr>
            <a:graphicFrameLocks noGrp="1"/>
          </p:cNvGraphicFramePr>
          <p:nvPr/>
        </p:nvGraphicFramePr>
        <p:xfrm>
          <a:off x="4957763"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398" name="Group 134"/>
          <p:cNvGraphicFramePr>
            <a:graphicFrameLocks noGrp="1"/>
          </p:cNvGraphicFramePr>
          <p:nvPr/>
        </p:nvGraphicFramePr>
        <p:xfrm>
          <a:off x="7567613" y="25654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404" name="Group 140"/>
          <p:cNvGraphicFramePr>
            <a:graphicFrameLocks noGrp="1"/>
          </p:cNvGraphicFramePr>
          <p:nvPr/>
        </p:nvGraphicFramePr>
        <p:xfrm>
          <a:off x="6122988" y="3343275"/>
          <a:ext cx="506412" cy="304224"/>
        </p:xfrm>
        <a:graphic>
          <a:graphicData uri="http://schemas.openxmlformats.org/drawingml/2006/table">
            <a:tbl>
              <a:tblPr/>
              <a:tblGrid>
                <a:gridCol w="50641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410" name="Group 146"/>
          <p:cNvGraphicFramePr>
            <a:graphicFrameLocks noGrp="1"/>
          </p:cNvGraphicFramePr>
          <p:nvPr/>
        </p:nvGraphicFramePr>
        <p:xfrm>
          <a:off x="4826000" y="4216400"/>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416" name="Group 152"/>
          <p:cNvGraphicFramePr>
            <a:graphicFrameLocks noGrp="1"/>
          </p:cNvGraphicFramePr>
          <p:nvPr/>
        </p:nvGraphicFramePr>
        <p:xfrm>
          <a:off x="4562475" y="3228975"/>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422" name="Group 158"/>
          <p:cNvGraphicFramePr>
            <a:graphicFrameLocks noGrp="1"/>
          </p:cNvGraphicFramePr>
          <p:nvPr/>
        </p:nvGraphicFramePr>
        <p:xfrm>
          <a:off x="3611563" y="300513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428" name="Group 164"/>
          <p:cNvGraphicFramePr>
            <a:graphicFrameLocks noGrp="1"/>
          </p:cNvGraphicFramePr>
          <p:nvPr/>
        </p:nvGraphicFramePr>
        <p:xfrm>
          <a:off x="3425825" y="2466975"/>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434" name="Group 170"/>
          <p:cNvGraphicFramePr>
            <a:graphicFrameLocks noGrp="1"/>
          </p:cNvGraphicFramePr>
          <p:nvPr/>
        </p:nvGraphicFramePr>
        <p:xfrm>
          <a:off x="3714750" y="168751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440" name="Group 176"/>
          <p:cNvGraphicFramePr>
            <a:graphicFrameLocks noGrp="1"/>
          </p:cNvGraphicFramePr>
          <p:nvPr/>
        </p:nvGraphicFramePr>
        <p:xfrm>
          <a:off x="4424363" y="2055813"/>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446" name="Group 182"/>
          <p:cNvGraphicFramePr>
            <a:graphicFrameLocks noGrp="1"/>
          </p:cNvGraphicFramePr>
          <p:nvPr/>
        </p:nvGraphicFramePr>
        <p:xfrm>
          <a:off x="5141913" y="2760663"/>
          <a:ext cx="474662" cy="279840"/>
        </p:xfrm>
        <a:graphic>
          <a:graphicData uri="http://schemas.openxmlformats.org/drawingml/2006/table">
            <a:tbl>
              <a:tblPr/>
              <a:tblGrid>
                <a:gridCol w="4746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452" name="Group 188"/>
          <p:cNvGraphicFramePr>
            <a:graphicFrameLocks noGrp="1"/>
          </p:cNvGraphicFramePr>
          <p:nvPr/>
        </p:nvGraphicFramePr>
        <p:xfrm>
          <a:off x="5916613" y="3051175"/>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458" name="Group 194"/>
          <p:cNvGraphicFramePr>
            <a:graphicFrameLocks noGrp="1"/>
          </p:cNvGraphicFramePr>
          <p:nvPr/>
        </p:nvGraphicFramePr>
        <p:xfrm>
          <a:off x="6300788" y="2627313"/>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07464" name="Group 200"/>
          <p:cNvGrpSpPr>
            <a:grpSpLocks/>
          </p:cNvGrpSpPr>
          <p:nvPr/>
        </p:nvGrpSpPr>
        <p:grpSpPr bwMode="auto">
          <a:xfrm>
            <a:off x="5210175" y="2074863"/>
            <a:ext cx="385763" cy="385762"/>
            <a:chOff x="1370" y="1409"/>
            <a:chExt cx="243" cy="243"/>
          </a:xfrm>
        </p:grpSpPr>
        <p:pic>
          <p:nvPicPr>
            <p:cNvPr id="907465" name="Picture 20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466" name="Rectangle 20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907467" name="Line 20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468" name="Line 20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469" name="Line 20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470" name="Line 20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471" name="Group 207"/>
          <p:cNvGrpSpPr>
            <a:grpSpLocks/>
          </p:cNvGrpSpPr>
          <p:nvPr/>
        </p:nvGrpSpPr>
        <p:grpSpPr bwMode="auto">
          <a:xfrm>
            <a:off x="5483225" y="1601788"/>
            <a:ext cx="385763" cy="385762"/>
            <a:chOff x="1370" y="1409"/>
            <a:chExt cx="243" cy="243"/>
          </a:xfrm>
        </p:grpSpPr>
        <p:pic>
          <p:nvPicPr>
            <p:cNvPr id="907472" name="Picture 20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473" name="Rectangle 20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907474" name="Line 21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475" name="Line 21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476" name="Line 21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477" name="Line 21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07478" name="Group 214"/>
          <p:cNvGrpSpPr>
            <a:grpSpLocks/>
          </p:cNvGrpSpPr>
          <p:nvPr/>
        </p:nvGrpSpPr>
        <p:grpSpPr bwMode="auto">
          <a:xfrm>
            <a:off x="5570538" y="2276475"/>
            <a:ext cx="385762" cy="385763"/>
            <a:chOff x="1370" y="1409"/>
            <a:chExt cx="243" cy="243"/>
          </a:xfrm>
        </p:grpSpPr>
        <p:pic>
          <p:nvPicPr>
            <p:cNvPr id="907479"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480"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907481"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482"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483"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484"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07485" name="Group 221"/>
          <p:cNvGraphicFramePr>
            <a:graphicFrameLocks noGrp="1"/>
          </p:cNvGraphicFramePr>
          <p:nvPr/>
        </p:nvGraphicFramePr>
        <p:xfrm>
          <a:off x="5540375" y="133032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07491" name="AutoShape 227"/>
          <p:cNvCxnSpPr>
            <a:cxnSpLocks noChangeShapeType="1"/>
            <a:stCxn id="907467" idx="1"/>
            <a:endCxn id="0" idx="0"/>
          </p:cNvCxnSpPr>
          <p:nvPr/>
        </p:nvCxnSpPr>
        <p:spPr bwMode="auto">
          <a:xfrm flipV="1">
            <a:off x="5540375" y="1423988"/>
            <a:ext cx="914400" cy="736600"/>
          </a:xfrm>
          <a:prstGeom prst="straightConnector1">
            <a:avLst/>
          </a:prstGeom>
          <a:noFill/>
          <a:ln w="3175">
            <a:solidFill>
              <a:srgbClr val="008000"/>
            </a:solidFill>
            <a:prstDash val="dash"/>
            <a:round/>
            <a:headEnd type="oval" w="sm" len="sm"/>
            <a:tailEnd type="oval" w="sm" len="sm"/>
          </a:ln>
          <a:effectLst/>
        </p:spPr>
      </p:cxnSp>
      <p:graphicFrame>
        <p:nvGraphicFramePr>
          <p:cNvPr id="907492" name="Group 228"/>
          <p:cNvGraphicFramePr>
            <a:graphicFrameLocks noGrp="1"/>
          </p:cNvGraphicFramePr>
          <p:nvPr/>
        </p:nvGraphicFramePr>
        <p:xfrm>
          <a:off x="6454775" y="1266825"/>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07498" name="AutoShape 234"/>
          <p:cNvCxnSpPr>
            <a:cxnSpLocks noChangeShapeType="1"/>
            <a:stCxn id="907481" idx="1"/>
            <a:endCxn id="0" idx="1"/>
          </p:cNvCxnSpPr>
          <p:nvPr/>
        </p:nvCxnSpPr>
        <p:spPr bwMode="auto">
          <a:xfrm flipV="1">
            <a:off x="5900738" y="1604963"/>
            <a:ext cx="752475" cy="757237"/>
          </a:xfrm>
          <a:prstGeom prst="straightConnector1">
            <a:avLst/>
          </a:prstGeom>
          <a:noFill/>
          <a:ln w="3175">
            <a:solidFill>
              <a:srgbClr val="008000"/>
            </a:solidFill>
            <a:prstDash val="dash"/>
            <a:round/>
            <a:headEnd type="oval" w="sm" len="sm"/>
            <a:tailEnd type="oval" w="sm" len="sm"/>
          </a:ln>
          <a:effectLst/>
        </p:spPr>
      </p:cxnSp>
      <p:graphicFrame>
        <p:nvGraphicFramePr>
          <p:cNvPr id="907499" name="Group 235"/>
          <p:cNvGraphicFramePr>
            <a:graphicFrameLocks noGrp="1"/>
          </p:cNvGraphicFramePr>
          <p:nvPr/>
        </p:nvGraphicFramePr>
        <p:xfrm>
          <a:off x="6653213" y="150971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07505" name="Group 241"/>
          <p:cNvGrpSpPr>
            <a:grpSpLocks/>
          </p:cNvGrpSpPr>
          <p:nvPr/>
        </p:nvGrpSpPr>
        <p:grpSpPr bwMode="auto">
          <a:xfrm>
            <a:off x="6184900" y="2100263"/>
            <a:ext cx="385763" cy="385762"/>
            <a:chOff x="1370" y="1409"/>
            <a:chExt cx="243" cy="243"/>
          </a:xfrm>
        </p:grpSpPr>
        <p:pic>
          <p:nvPicPr>
            <p:cNvPr id="907506" name="Picture 24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07507" name="Rectangle 2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907508" name="Line 2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07509" name="Line 2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07510" name="Line 2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07511" name="Line 2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07512" name="Group 248"/>
          <p:cNvGraphicFramePr>
            <a:graphicFrameLocks noGrp="1"/>
          </p:cNvGraphicFramePr>
          <p:nvPr/>
        </p:nvGraphicFramePr>
        <p:xfrm>
          <a:off x="6545263" y="2168525"/>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518" name="Group 254"/>
          <p:cNvGraphicFramePr>
            <a:graphicFrameLocks noGrp="1"/>
          </p:cNvGraphicFramePr>
          <p:nvPr/>
        </p:nvGraphicFramePr>
        <p:xfrm>
          <a:off x="784860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07524" name="Text Box 260"/>
          <p:cNvSpPr txBox="1">
            <a:spLocks noChangeArrowheads="1"/>
          </p:cNvSpPr>
          <p:nvPr/>
        </p:nvSpPr>
        <p:spPr bwMode="auto">
          <a:xfrm>
            <a:off x="4364038" y="615950"/>
            <a:ext cx="1784350"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800"/>
                </a:solidFill>
                <a:latin typeface="Calibri" pitchFamily="34" charset="0"/>
              </a:rPr>
              <a:t> </a:t>
            </a:r>
            <a:r>
              <a:rPr lang="es-ES" sz="1000" dirty="0">
                <a:solidFill>
                  <a:srgbClr val="333333"/>
                </a:solidFill>
                <a:latin typeface="Calibri" pitchFamily="34" charset="0"/>
              </a:rPr>
              <a:t>Contestaron</a:t>
            </a:r>
            <a:r>
              <a:rPr lang="es-ES" sz="1100" dirty="0">
                <a:solidFill>
                  <a:srgbClr val="007800"/>
                </a:solidFill>
                <a:latin typeface="Calibri" pitchFamily="34" charset="0"/>
              </a:rPr>
              <a:t> Ha mejorado</a:t>
            </a:r>
            <a:endParaRPr lang="es-ES" sz="1000" b="0" dirty="0">
              <a:latin typeface="Calibri" pitchFamily="34" charset="0"/>
            </a:endParaRPr>
          </a:p>
        </p:txBody>
      </p:sp>
      <p:graphicFrame>
        <p:nvGraphicFramePr>
          <p:cNvPr id="907525" name="Group 261"/>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07531" name="Rectangle 267"/>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graphicFrame>
        <p:nvGraphicFramePr>
          <p:cNvPr id="907532" name="Group 268"/>
          <p:cNvGraphicFramePr>
            <a:graphicFrameLocks noGrp="1"/>
          </p:cNvGraphicFramePr>
          <p:nvPr/>
        </p:nvGraphicFramePr>
        <p:xfrm>
          <a:off x="0" y="2019300"/>
          <a:ext cx="1800225" cy="660840"/>
        </p:xfrm>
        <a:graphic>
          <a:graphicData uri="http://schemas.openxmlformats.org/drawingml/2006/table">
            <a:tbl>
              <a:tblPr/>
              <a:tblGrid>
                <a:gridCol w="1800225"/>
              </a:tblGrid>
              <a:tr h="1381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48.</a:t>
                      </a:r>
                      <a:r>
                        <a:rPr kumimoji="0" lang="es-CO" sz="1000" b="1" i="0" u="none" strike="noStrike" cap="none" normalizeH="0" baseline="0" dirty="0" smtClean="0">
                          <a:ln>
                            <a:noFill/>
                          </a:ln>
                          <a:solidFill>
                            <a:srgbClr val="333333"/>
                          </a:solidFill>
                          <a:effectLst/>
                          <a:latin typeface="Calibri" pitchFamily="34" charset="0"/>
                          <a:cs typeface="Arial" charset="0"/>
                        </a:rPr>
                        <a:t> ¿Según lo que usted percibe en los últimos 10 años el servicio de alumbrado público en la ciudad.?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538" name="Object 5"/>
          <p:cNvGraphicFramePr>
            <a:graphicFrameLocks noChangeAspect="1"/>
          </p:cNvGraphicFramePr>
          <p:nvPr/>
        </p:nvGraphicFramePr>
        <p:xfrm>
          <a:off x="215900" y="2711450"/>
          <a:ext cx="1379538" cy="2122488"/>
        </p:xfrm>
        <a:graphic>
          <a:graphicData uri="http://schemas.openxmlformats.org/presentationml/2006/ole">
            <p:oleObj spid="_x0000_s907538" name="Gráfico" r:id="rId5" imgW="1381057" imgH="2123985" progId="MSGraph.Chart.8">
              <p:embed followColorScheme="full"/>
            </p:oleObj>
          </a:graphicData>
        </a:graphic>
      </p:graphicFrame>
      <p:graphicFrame>
        <p:nvGraphicFramePr>
          <p:cNvPr id="907539" name="Group 275"/>
          <p:cNvGraphicFramePr>
            <a:graphicFrameLocks noGrp="1"/>
          </p:cNvGraphicFramePr>
          <p:nvPr/>
        </p:nvGraphicFramePr>
        <p:xfrm>
          <a:off x="269875" y="459263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689F38"/>
                          </a:solidFill>
                          <a:effectLst/>
                          <a:latin typeface="Calibri" pitchFamily="34" charset="0"/>
                          <a:cs typeface="Arial" charset="0"/>
                        </a:rPr>
                        <a:t>2010</a:t>
                      </a:r>
                      <a:endParaRPr kumimoji="0" lang="es-ES" sz="12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7545" name="Group 281"/>
          <p:cNvGraphicFramePr>
            <a:graphicFrameLocks noGrp="1"/>
          </p:cNvGraphicFramePr>
          <p:nvPr/>
        </p:nvGraphicFramePr>
        <p:xfrm>
          <a:off x="1058863" y="459263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4F852C"/>
                          </a:solidFill>
                          <a:effectLst/>
                          <a:latin typeface="Calibri" pitchFamily="34" charset="0"/>
                          <a:cs typeface="Arial" charset="0"/>
                        </a:rPr>
                        <a:t>2016</a:t>
                      </a:r>
                      <a:endParaRPr kumimoji="0" lang="es-ES" sz="12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07551" name="Text Box 287"/>
          <p:cNvSpPr txBox="1">
            <a:spLocks noChangeArrowheads="1"/>
          </p:cNvSpPr>
          <p:nvPr/>
        </p:nvSpPr>
        <p:spPr bwMode="auto">
          <a:xfrm>
            <a:off x="606425" y="4668838"/>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907552" name="Group 288"/>
          <p:cNvGrpSpPr>
            <a:grpSpLocks/>
          </p:cNvGrpSpPr>
          <p:nvPr/>
        </p:nvGrpSpPr>
        <p:grpSpPr bwMode="auto">
          <a:xfrm>
            <a:off x="7270750" y="4664075"/>
            <a:ext cx="1701800" cy="265113"/>
            <a:chOff x="-60" y="2970"/>
            <a:chExt cx="1072" cy="167"/>
          </a:xfrm>
        </p:grpSpPr>
        <p:sp>
          <p:nvSpPr>
            <p:cNvPr id="907553" name="Text Box 289"/>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07554" name="Rectangle 290"/>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907555" name="Line 291"/>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907556" name="Line 292"/>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907557" name="Line 293"/>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graphicFrame>
        <p:nvGraphicFramePr>
          <p:cNvPr id="907558" name="Group 294"/>
          <p:cNvGraphicFramePr>
            <a:graphicFrameLocks noGrp="1"/>
          </p:cNvGraphicFramePr>
          <p:nvPr/>
        </p:nvGraphicFramePr>
        <p:xfrm>
          <a:off x="7705725" y="952500"/>
          <a:ext cx="1169988" cy="254880"/>
        </p:xfrm>
        <a:graphic>
          <a:graphicData uri="http://schemas.openxmlformats.org/drawingml/2006/table">
            <a:tbl>
              <a:tblPr/>
              <a:tblGrid>
                <a:gridCol w="569913"/>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07574" name="Group 310"/>
          <p:cNvGraphicFramePr>
            <a:graphicFrameLocks noGrp="1"/>
          </p:cNvGraphicFramePr>
          <p:nvPr/>
        </p:nvGraphicFramePr>
        <p:xfrm>
          <a:off x="1800225" y="4624388"/>
          <a:ext cx="2382838" cy="233172"/>
        </p:xfrm>
        <a:graphic>
          <a:graphicData uri="http://schemas.openxmlformats.org/drawingml/2006/table">
            <a:tbl>
              <a:tblPr/>
              <a:tblGrid>
                <a:gridCol w="479425"/>
                <a:gridCol w="479425"/>
                <a:gridCol w="682625"/>
                <a:gridCol w="741363"/>
              </a:tblGrid>
              <a:tr h="0">
                <a:tc gridSpan="2">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Ha Mejorado</a:t>
                      </a:r>
                      <a:endParaRPr kumimoji="0" lang="es-ES" sz="900" b="0"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Se mantiene igual</a:t>
                      </a:r>
                      <a:endParaRPr kumimoji="0" lang="es-ES" sz="900" b="0"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Ha empeorado</a:t>
                      </a:r>
                      <a:endParaRPr kumimoji="0" lang="es-ES" sz="900" b="0"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rgbClr val="4F852C"/>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8"/>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9"/>
                      <a:srcRect/>
                      <a:stretch>
                        <a:fillRect/>
                      </a:stretch>
                    </a:blipFill>
                  </a:tcPr>
                </a:tc>
              </a:tr>
            </a:tbl>
          </a:graphicData>
        </a:graphic>
      </p:graphicFrame>
      <p:sp>
        <p:nvSpPr>
          <p:cNvPr id="907590" name="Rectangle 326"/>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8290" name="Rectangle 2"/>
          <p:cNvSpPr>
            <a:spLocks noGrp="1" noChangeArrowheads="1"/>
          </p:cNvSpPr>
          <p:nvPr>
            <p:ph type="title"/>
          </p:nvPr>
        </p:nvSpPr>
        <p:spPr/>
        <p:txBody>
          <a:bodyPr/>
          <a:lstStyle/>
          <a:p>
            <a:endParaRPr lang="es-CO" dirty="0"/>
          </a:p>
        </p:txBody>
      </p:sp>
      <p:sp>
        <p:nvSpPr>
          <p:cNvPr id="908291"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08292"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08298" name="Group 10"/>
          <p:cNvGraphicFramePr>
            <a:graphicFrameLocks noGrp="1"/>
          </p:cNvGraphicFramePr>
          <p:nvPr/>
        </p:nvGraphicFramePr>
        <p:xfrm>
          <a:off x="153988" y="974725"/>
          <a:ext cx="8840787" cy="409372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47. ¿Sabía usted que la Unidad Administrativa Especial de Servicios Públicos - UAESP es la entidad encargada de pagar el servicio de alumbrado público de la ciudad, con los recursos dispuestos por la Secretaría Distrital de Hacienda provenientes del pago de los impuestos?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a:noFill/>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a:noFill/>
                    </a:lnT>
                    <a:lnB w="3175"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115888">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48. ¿Según lo que usted percibe en los últimos 10 años el servicio de alumbrado público en la ciudad.?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Ha Mejorado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 mantiene igual</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Ha empeorado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5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49. ¿Para usted que significa tener una buena iluminación?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Seguridad</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Visibilidad</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Más iluminación / amplia cobertura</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Buenos bombillos /de alta potencia</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Tranquilidad</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hay zonas / callejones oscuros</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Claridad</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Mantenimiento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Confianza</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Buen servicio / buen funcionamiento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Comodidad</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Calidad de vida</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08904" name="Rectangle 61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9E77AD1-C0A7-42C3-819D-56E431DE5CD3}" type="slidenum">
              <a:rPr lang="es-ES" sz="900" i="1">
                <a:solidFill>
                  <a:schemeClr val="bg1"/>
                </a:solidFill>
              </a:rPr>
              <a:pPr algn="ctr"/>
              <a:t>28</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hombresitos"/>
          <p:cNvPicPr>
            <a:picLocks noChangeAspect="1" noChangeArrowheads="1"/>
          </p:cNvPicPr>
          <p:nvPr/>
        </p:nvPicPr>
        <p:blipFill>
          <a:blip r:embed="rId2" cstate="print"/>
          <a:srcRect/>
          <a:stretch>
            <a:fillRect/>
          </a:stretch>
        </p:blipFill>
        <p:spPr bwMode="auto">
          <a:xfrm>
            <a:off x="2913063" y="1636713"/>
            <a:ext cx="3279775" cy="2419350"/>
          </a:xfrm>
          <a:prstGeom prst="rect">
            <a:avLst/>
          </a:prstGeom>
          <a:noFill/>
        </p:spPr>
      </p:pic>
      <p:sp>
        <p:nvSpPr>
          <p:cNvPr id="957443" name="Rectangle 3"/>
          <p:cNvSpPr>
            <a:spLocks noGrp="1" noChangeArrowheads="1"/>
          </p:cNvSpPr>
          <p:nvPr>
            <p:ph type="title"/>
          </p:nvPr>
        </p:nvSpPr>
        <p:spPr/>
        <p:txBody>
          <a:bodyPr/>
          <a:lstStyle/>
          <a:p>
            <a:endParaRPr lang="es-CO" dirty="0"/>
          </a:p>
        </p:txBody>
      </p:sp>
      <p:sp>
        <p:nvSpPr>
          <p:cNvPr id="957444"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01D4D9C-1767-409F-8C73-5FF835730D8D}" type="slidenum">
              <a:rPr lang="es-ES" sz="900" i="1">
                <a:solidFill>
                  <a:schemeClr val="bg1"/>
                </a:solidFill>
              </a:rPr>
              <a:pPr algn="ctr"/>
              <a:t>29</a:t>
            </a:fld>
            <a:endParaRPr lang="es-ES" sz="900" i="1" dirty="0">
              <a:solidFill>
                <a:schemeClr val="bg1"/>
              </a:solidFill>
            </a:endParaRPr>
          </a:p>
        </p:txBody>
      </p:sp>
      <p:sp>
        <p:nvSpPr>
          <p:cNvPr id="957445" name="Rectangle 5"/>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57446" name="Group 6"/>
          <p:cNvGraphicFramePr>
            <a:graphicFrameLocks noGrp="1"/>
          </p:cNvGraphicFramePr>
          <p:nvPr/>
        </p:nvGraphicFramePr>
        <p:xfrm>
          <a:off x="2928938" y="1339850"/>
          <a:ext cx="1289050" cy="310320"/>
        </p:xfrm>
        <a:graphic>
          <a:graphicData uri="http://schemas.openxmlformats.org/drawingml/2006/table">
            <a:tbl>
              <a:tblPr/>
              <a:tblGrid>
                <a:gridCol w="12890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CO" sz="1000" b="1" i="0" u="none" strike="noStrike" cap="none" normalizeH="0" baseline="0" dirty="0" smtClean="0">
                          <a:ln>
                            <a:noFill/>
                          </a:ln>
                          <a:solidFill>
                            <a:srgbClr val="333333"/>
                          </a:solidFill>
                          <a:effectLst/>
                          <a:latin typeface="Calibri" pitchFamily="34" charset="0"/>
                          <a:cs typeface="Arial" charset="0"/>
                        </a:rPr>
                        <a:t>Superó sus expectativas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7452" name="Group 12"/>
          <p:cNvGraphicFramePr>
            <a:graphicFrameLocks noGrp="1"/>
          </p:cNvGraphicFramePr>
          <p:nvPr/>
        </p:nvGraphicFramePr>
        <p:xfrm>
          <a:off x="4017963" y="2041525"/>
          <a:ext cx="1066800" cy="310320"/>
        </p:xfrm>
        <a:graphic>
          <a:graphicData uri="http://schemas.openxmlformats.org/drawingml/2006/table">
            <a:tbl>
              <a:tblPr/>
              <a:tblGrid>
                <a:gridCol w="10668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CO" sz="1000" b="1" i="0" u="none" strike="noStrike" cap="none" normalizeH="0" baseline="0" dirty="0" smtClean="0">
                          <a:ln>
                            <a:noFill/>
                          </a:ln>
                          <a:solidFill>
                            <a:srgbClr val="333333"/>
                          </a:solidFill>
                          <a:effectLst/>
                          <a:latin typeface="Calibri" pitchFamily="34" charset="0"/>
                          <a:cs typeface="Arial" charset="0"/>
                        </a:rPr>
                        <a:t>Cumplió con sus expectativas</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7458" name="Group 18"/>
          <p:cNvGraphicFramePr>
            <a:graphicFrameLocks noGrp="1"/>
          </p:cNvGraphicFramePr>
          <p:nvPr/>
        </p:nvGraphicFramePr>
        <p:xfrm>
          <a:off x="5059363" y="2371725"/>
          <a:ext cx="952500" cy="447480"/>
        </p:xfrm>
        <a:graphic>
          <a:graphicData uri="http://schemas.openxmlformats.org/drawingml/2006/table">
            <a:tbl>
              <a:tblPr/>
              <a:tblGrid>
                <a:gridCol w="9525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CO" sz="1000" b="1" i="0" u="none" strike="noStrike" cap="none" normalizeH="0" baseline="0" dirty="0" smtClean="0">
                          <a:ln>
                            <a:noFill/>
                          </a:ln>
                          <a:solidFill>
                            <a:srgbClr val="333333"/>
                          </a:solidFill>
                          <a:effectLst/>
                          <a:latin typeface="Calibri" pitchFamily="34" charset="0"/>
                          <a:cs typeface="Arial" charset="0"/>
                        </a:rPr>
                        <a:t>Está por debajo de sus expectativas</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7464" name="Group 24"/>
          <p:cNvGraphicFramePr>
            <a:graphicFrameLocks noGrp="1"/>
          </p:cNvGraphicFramePr>
          <p:nvPr/>
        </p:nvGraphicFramePr>
        <p:xfrm>
          <a:off x="3305175" y="1882775"/>
          <a:ext cx="519113" cy="296604"/>
        </p:xfrm>
        <a:graphic>
          <a:graphicData uri="http://schemas.openxmlformats.org/drawingml/2006/table">
            <a:tbl>
              <a:tblPr/>
              <a:tblGrid>
                <a:gridCol w="51911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900" b="1" i="0" u="none" strike="noStrike" cap="none" normalizeH="0" baseline="0" dirty="0" smtClean="0">
                          <a:ln>
                            <a:noFill/>
                          </a:ln>
                          <a:solidFill>
                            <a:schemeClr val="bg1"/>
                          </a:solidFill>
                          <a:effectLst/>
                          <a:latin typeface="Cambria" pitchFamily="18" charset="0"/>
                          <a:cs typeface="Arial" charset="0"/>
                        </a:rPr>
                        <a:t>4</a:t>
                      </a:r>
                      <a:r>
                        <a:rPr kumimoji="0" lang="es-ES" sz="13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7470" name="Group 30"/>
          <p:cNvGraphicFramePr>
            <a:graphicFrameLocks noGrp="1"/>
          </p:cNvGraphicFramePr>
          <p:nvPr/>
        </p:nvGraphicFramePr>
        <p:xfrm>
          <a:off x="4291013" y="2625725"/>
          <a:ext cx="519112" cy="296604"/>
        </p:xfrm>
        <a:graphic>
          <a:graphicData uri="http://schemas.openxmlformats.org/drawingml/2006/table">
            <a:tbl>
              <a:tblPr/>
              <a:tblGrid>
                <a:gridCol w="51911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900" b="1" i="0" u="none" strike="noStrike" cap="none" normalizeH="0" baseline="0" dirty="0" smtClean="0">
                          <a:ln>
                            <a:noFill/>
                          </a:ln>
                          <a:solidFill>
                            <a:schemeClr val="bg1"/>
                          </a:solidFill>
                          <a:effectLst/>
                          <a:latin typeface="Cambria" pitchFamily="18" charset="0"/>
                          <a:cs typeface="Arial" charset="0"/>
                        </a:rPr>
                        <a:t>30</a:t>
                      </a:r>
                      <a:r>
                        <a:rPr kumimoji="0" lang="es-ES" sz="13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7476" name="Group 36"/>
          <p:cNvGraphicFramePr>
            <a:graphicFrameLocks noGrp="1"/>
          </p:cNvGraphicFramePr>
          <p:nvPr/>
        </p:nvGraphicFramePr>
        <p:xfrm>
          <a:off x="5273675" y="3067050"/>
          <a:ext cx="519113" cy="296604"/>
        </p:xfrm>
        <a:graphic>
          <a:graphicData uri="http://schemas.openxmlformats.org/drawingml/2006/table">
            <a:tbl>
              <a:tblPr/>
              <a:tblGrid>
                <a:gridCol w="51911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900" b="1" i="0" u="none" strike="noStrike" cap="none" normalizeH="0" baseline="0" dirty="0" smtClean="0">
                          <a:ln>
                            <a:noFill/>
                          </a:ln>
                          <a:solidFill>
                            <a:schemeClr val="bg1"/>
                          </a:solidFill>
                          <a:effectLst/>
                          <a:latin typeface="Cambria" pitchFamily="18" charset="0"/>
                          <a:cs typeface="Arial" charset="0"/>
                        </a:rPr>
                        <a:t>36</a:t>
                      </a:r>
                      <a:r>
                        <a:rPr kumimoji="0" lang="es-ES" sz="13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7482" name="Group 42"/>
          <p:cNvGraphicFramePr>
            <a:graphicFrameLocks noGrp="1"/>
          </p:cNvGraphicFramePr>
          <p:nvPr/>
        </p:nvGraphicFramePr>
        <p:xfrm>
          <a:off x="4102100" y="4125913"/>
          <a:ext cx="914400" cy="209160"/>
        </p:xfrm>
        <a:graphic>
          <a:graphicData uri="http://schemas.openxmlformats.org/drawingml/2006/table">
            <a:tbl>
              <a:tblPr/>
              <a:tblGrid>
                <a:gridCol w="644525"/>
                <a:gridCol w="269875"/>
              </a:tblGrid>
              <a:tr h="0">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No Informa:</a:t>
                      </a:r>
                      <a:endParaRPr kumimoji="0" lang="es-ES" sz="900" b="1" i="1" u="none" strike="noStrike" cap="none" normalizeH="0" baseline="0" dirty="0" smtClean="0">
                        <a:ln>
                          <a:noFill/>
                        </a:ln>
                        <a:solidFill>
                          <a:schemeClr val="tx1"/>
                        </a:solidFill>
                        <a:effectLst/>
                        <a:latin typeface="Arial" charset="0"/>
                        <a:cs typeface="Arial" charset="0"/>
                      </a:endParaRPr>
                    </a:p>
                  </a:txBody>
                  <a:tcPr marL="36000" marR="36000" marT="36000" marB="36000" anchor="ctr" horzOverflow="overflow">
                    <a:lnL cap="flat">
                      <a:noFill/>
                    </a:lnL>
                    <a:lnR>
                      <a:noFill/>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30%</a:t>
                      </a:r>
                      <a:endParaRPr kumimoji="0" lang="es-ES" sz="900" b="1" i="1" u="none" strike="noStrike" cap="none" normalizeH="0" baseline="0" dirty="0" smtClean="0">
                        <a:ln>
                          <a:noFill/>
                        </a:ln>
                        <a:solidFill>
                          <a:schemeClr val="tx1"/>
                        </a:solidFill>
                        <a:effectLst/>
                        <a:latin typeface="Arial" charset="0"/>
                        <a:cs typeface="Arial" charset="0"/>
                      </a:endParaRPr>
                    </a:p>
                  </a:txBody>
                  <a:tcPr marL="36000" marR="36000" marT="36000" marB="36000" anchor="ctr" horzOverflow="overflow">
                    <a:lnL>
                      <a:noFill/>
                    </a:lnL>
                    <a:lnR cap="flat">
                      <a:noFill/>
                    </a:lnR>
                    <a:lnT cap="flat">
                      <a:noFill/>
                    </a:lnT>
                    <a:lnB cap="flat">
                      <a:noFill/>
                    </a:lnB>
                    <a:lnTlToBr>
                      <a:noFill/>
                    </a:lnTlToBr>
                    <a:lnBlToTr>
                      <a:noFill/>
                    </a:lnBlToTr>
                    <a:noFill/>
                  </a:tcPr>
                </a:tc>
              </a:tr>
            </a:tbl>
          </a:graphicData>
        </a:graphic>
      </p:graphicFrame>
      <p:graphicFrame>
        <p:nvGraphicFramePr>
          <p:cNvPr id="957489" name="Group 49"/>
          <p:cNvGraphicFramePr>
            <a:graphicFrameLocks noGrp="1"/>
          </p:cNvGraphicFramePr>
          <p:nvPr/>
        </p:nvGraphicFramePr>
        <p:xfrm>
          <a:off x="1252538" y="708025"/>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E02.</a:t>
                      </a:r>
                      <a:r>
                        <a:rPr kumimoji="0" lang="es-CO" sz="1100" b="1" i="0" u="none" strike="noStrike" cap="none" normalizeH="0" baseline="0" dirty="0" smtClean="0">
                          <a:ln>
                            <a:noFill/>
                          </a:ln>
                          <a:solidFill>
                            <a:srgbClr val="333333"/>
                          </a:solidFill>
                          <a:effectLst/>
                          <a:latin typeface="Calibri" pitchFamily="34" charset="0"/>
                          <a:cs typeface="Arial" charset="0"/>
                        </a:rPr>
                        <a:t> Usted diría que el servicio de alumbrado público en Bogotá en el último año…</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7495" name="Group 55"/>
          <p:cNvGraphicFramePr>
            <a:graphicFrameLocks noGrp="1"/>
          </p:cNvGraphicFramePr>
          <p:nvPr/>
        </p:nvGraphicFramePr>
        <p:xfrm>
          <a:off x="3898900" y="4710113"/>
          <a:ext cx="1354138" cy="300600"/>
        </p:xfrm>
        <a:graphic>
          <a:graphicData uri="http://schemas.openxmlformats.org/drawingml/2006/table">
            <a:tbl>
              <a:tblPr/>
              <a:tblGrid>
                <a:gridCol w="754063"/>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los que</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Informaron </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1810712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MX" dirty="0" smtClean="0"/>
              <a:t>Objeto del Contrato</a:t>
            </a:r>
            <a:endParaRPr lang="es-MX" dirty="0"/>
          </a:p>
        </p:txBody>
      </p:sp>
      <p:sp>
        <p:nvSpPr>
          <p:cNvPr id="3" name="2 Marcador de contenido"/>
          <p:cNvSpPr>
            <a:spLocks noGrp="1"/>
          </p:cNvSpPr>
          <p:nvPr>
            <p:ph idx="1"/>
          </p:nvPr>
        </p:nvSpPr>
        <p:spPr>
          <a:xfrm>
            <a:off x="901845" y="1803688"/>
            <a:ext cx="7753782" cy="1916257"/>
          </a:xfrm>
        </p:spPr>
        <p:txBody>
          <a:bodyPr/>
          <a:lstStyle/>
          <a:p>
            <a:pPr marL="0" indent="0" algn="ctr">
              <a:buNone/>
            </a:pPr>
            <a:r>
              <a:rPr lang="es-MX" dirty="0" smtClean="0"/>
              <a:t>Contratar la aplicación de una encuesta que mida y evalúe la satisfacción, la percepción y expectativas de los usuarios frente a la prestación de los servicios manejo integral de residuos sólidos (aseo, recolección, barrido y limpieza, aprovechamiento y disposición final),  alumbrado público y servicios funerarios, garantizados por la Unidad Administrativa Especial de Servicios Públicos – UAESP.</a:t>
            </a:r>
            <a:endParaRPr lang="es-MX" dirty="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58466" name="Rectangle 2"/>
          <p:cNvSpPr>
            <a:spLocks noGrp="1" noChangeArrowheads="1"/>
          </p:cNvSpPr>
          <p:nvPr>
            <p:ph type="title"/>
          </p:nvPr>
        </p:nvSpPr>
        <p:spPr/>
        <p:txBody>
          <a:bodyPr/>
          <a:lstStyle/>
          <a:p>
            <a:endParaRPr lang="es-CO" dirty="0"/>
          </a:p>
        </p:txBody>
      </p:sp>
      <p:sp>
        <p:nvSpPr>
          <p:cNvPr id="95846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5846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8474" name="Group 10"/>
          <p:cNvGraphicFramePr>
            <a:graphicFrameLocks noGrp="1"/>
          </p:cNvGraphicFramePr>
          <p:nvPr/>
        </p:nvGraphicFramePr>
        <p:xfrm>
          <a:off x="153988" y="1492250"/>
          <a:ext cx="8840787" cy="14188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Informaron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1454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1810712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154062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56661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31118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104454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112663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42933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158439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95852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256176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281594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46497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50328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18580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20685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63719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85978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49321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Superó sus expectativas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Cumplió con sus expectativas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Está por debajo de sus expectativas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58676" name="Rectangle 212"/>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16AA0C23-C44D-44BC-B3B4-D9482C9D45D0}" type="slidenum">
              <a:rPr lang="es-ES" sz="900" i="1">
                <a:solidFill>
                  <a:schemeClr val="bg1"/>
                </a:solidFill>
              </a:rPr>
              <a:pPr algn="ctr"/>
              <a:t>30</a:t>
            </a:fld>
            <a:endParaRPr lang="es-ES" sz="900" i="1" dirty="0">
              <a:solidFill>
                <a:schemeClr val="bg1"/>
              </a:solidFill>
            </a:endParaRPr>
          </a:p>
        </p:txBody>
      </p:sp>
      <p:graphicFrame>
        <p:nvGraphicFramePr>
          <p:cNvPr id="958677" name="Group 213"/>
          <p:cNvGraphicFramePr>
            <a:graphicFrameLocks noGrp="1"/>
          </p:cNvGraphicFramePr>
          <p:nvPr/>
        </p:nvGraphicFramePr>
        <p:xfrm>
          <a:off x="1252538" y="10985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E02.</a:t>
                      </a:r>
                      <a:r>
                        <a:rPr kumimoji="0" lang="es-CO" sz="1100" b="1" i="0" u="none" strike="noStrike" cap="none" normalizeH="0" baseline="0" dirty="0" smtClean="0">
                          <a:ln>
                            <a:noFill/>
                          </a:ln>
                          <a:solidFill>
                            <a:srgbClr val="333333"/>
                          </a:solidFill>
                          <a:effectLst/>
                          <a:latin typeface="Calibri" pitchFamily="34" charset="0"/>
                          <a:cs typeface="Arial" charset="0"/>
                        </a:rPr>
                        <a:t> Usted diría que el servicio de alumbrado público en Bogotá en el último año .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MX" dirty="0"/>
          </a:p>
        </p:txBody>
      </p:sp>
      <p:sp>
        <p:nvSpPr>
          <p:cNvPr id="3" name="2 Marcador de contenido"/>
          <p:cNvSpPr>
            <a:spLocks noGrp="1"/>
          </p:cNvSpPr>
          <p:nvPr>
            <p:ph idx="1"/>
          </p:nvPr>
        </p:nvSpPr>
        <p:spPr>
          <a:xfrm>
            <a:off x="766763" y="1076325"/>
            <a:ext cx="7613650" cy="3644531"/>
          </a:xfrm>
        </p:spPr>
        <p:txBody>
          <a:bodyPr/>
          <a:lstStyle/>
          <a:p>
            <a:pPr>
              <a:spcBef>
                <a:spcPts val="0"/>
              </a:spcBef>
              <a:buNone/>
            </a:pPr>
            <a:r>
              <a:rPr lang="es-MX" sz="1500" dirty="0" smtClean="0"/>
              <a:t>	La percepción del servicio de alumbrado público en Bogotá  mejora frente a la medición del año 2010, sin embargo, es más baja que la percepción del servicio de alumbrado en el sector donde vive.  Esta percepción puede mejorar si se amplia la cobertura y se alumbran las zonas que aún no tienen este servicio, que son las principales expectativas de los ciudadanos en este momento.</a:t>
            </a:r>
          </a:p>
          <a:p>
            <a:pPr>
              <a:spcBef>
                <a:spcPts val="0"/>
              </a:spcBef>
              <a:buNone/>
            </a:pPr>
            <a:endParaRPr lang="es-MX" sz="1500" dirty="0" smtClean="0"/>
          </a:p>
          <a:p>
            <a:pPr>
              <a:spcBef>
                <a:spcPts val="0"/>
              </a:spcBef>
              <a:buNone/>
            </a:pPr>
            <a:r>
              <a:rPr lang="es-MX" sz="1500" dirty="0" smtClean="0"/>
              <a:t>	Con respecto a la percepción de seguridad cuando un ciudadano camina en la vía pública en horas de la noche solo un 20% considera la seguridad muy buena o buena, este % mejora 12 puntos si transita en un vehículo.   Lo que es unánime, es la sensación de tranquilidad que le produce a los ciudadanos tener iluminación permanente en los lugares donde transita habitualmente.</a:t>
            </a:r>
          </a:p>
          <a:p>
            <a:pPr>
              <a:spcBef>
                <a:spcPts val="0"/>
              </a:spcBef>
              <a:buNone/>
            </a:pPr>
            <a:endParaRPr lang="es-MX" sz="1500" dirty="0" smtClean="0"/>
          </a:p>
          <a:p>
            <a:pPr>
              <a:spcBef>
                <a:spcPts val="0"/>
              </a:spcBef>
              <a:buNone/>
            </a:pPr>
            <a:r>
              <a:rPr lang="es-MX" sz="1500" dirty="0" smtClean="0"/>
              <a:t>	Frente a los últimos 10 años, el 41% de los ciudadanos considera que el servicio de alumbrado público en la ciudad ha mejorado, pero sigue estando por debajo de las expectativas que tiene del servicio.</a:t>
            </a:r>
          </a:p>
          <a:p>
            <a:pPr>
              <a:spcBef>
                <a:spcPts val="0"/>
              </a:spcBef>
            </a:pPr>
            <a:endParaRPr lang="es-MX" sz="1500" dirty="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MX" dirty="0" smtClean="0"/>
              <a:t>Evaluación del alumbrado en la zona</a:t>
            </a:r>
            <a:endParaRPr lang="es-MX" dirty="0"/>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9" name="Rectangle 3"/>
          <p:cNvSpPr>
            <a:spLocks noGrp="1" noChangeArrowheads="1"/>
          </p:cNvSpPr>
          <p:nvPr>
            <p:ph type="title"/>
          </p:nvPr>
        </p:nvSpPr>
        <p:spPr/>
        <p:txBody>
          <a:bodyPr/>
          <a:lstStyle/>
          <a:p>
            <a:endParaRPr lang="es-CO" dirty="0"/>
          </a:p>
        </p:txBody>
      </p:sp>
      <p:graphicFrame>
        <p:nvGraphicFramePr>
          <p:cNvPr id="905232" name="Group 16"/>
          <p:cNvGraphicFramePr>
            <a:graphicFrameLocks noGrp="1"/>
          </p:cNvGraphicFramePr>
          <p:nvPr/>
        </p:nvGraphicFramePr>
        <p:xfrm>
          <a:off x="7843965" y="785149"/>
          <a:ext cx="1095375" cy="254880"/>
        </p:xfrm>
        <a:graphic>
          <a:graphicData uri="http://schemas.openxmlformats.org/drawingml/2006/table">
            <a:tbl>
              <a:tblPr/>
              <a:tblGrid>
                <a:gridCol w="495300"/>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905248" name="Rectangle 3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
        <p:nvSpPr>
          <p:cNvPr id="905323" name="Rectangle 107"/>
          <p:cNvSpPr>
            <a:spLocks noChangeArrowheads="1"/>
          </p:cNvSpPr>
          <p:nvPr/>
        </p:nvSpPr>
        <p:spPr bwMode="auto">
          <a:xfrm>
            <a:off x="3499310" y="811287"/>
            <a:ext cx="2622550" cy="412750"/>
          </a:xfrm>
          <a:prstGeom prst="rect">
            <a:avLst/>
          </a:prstGeom>
          <a:noFill/>
          <a:ln w="9525">
            <a:noFill/>
            <a:miter lim="800000"/>
            <a:headEnd/>
            <a:tailEnd/>
          </a:ln>
          <a:effectLst/>
        </p:spPr>
        <p:txBody>
          <a:bodyPr>
            <a:spAutoFit/>
          </a:bodyPr>
          <a:lstStyle/>
          <a:p>
            <a:pPr algn="ctr"/>
            <a:r>
              <a:rPr lang="es-CO" sz="1100" dirty="0">
                <a:solidFill>
                  <a:srgbClr val="007800"/>
                </a:solidFill>
                <a:latin typeface="Calibri" pitchFamily="34" charset="0"/>
              </a:rPr>
              <a:t> 49.</a:t>
            </a:r>
            <a:r>
              <a:rPr lang="es-CO" sz="1000" dirty="0">
                <a:solidFill>
                  <a:srgbClr val="333333"/>
                </a:solidFill>
                <a:latin typeface="Calibri" pitchFamily="34" charset="0"/>
              </a:rPr>
              <a:t> ¿Para usted que significa tener una buena iluminación? </a:t>
            </a:r>
            <a:r>
              <a:rPr lang="es-CO" sz="1000" b="0" dirty="0" smtClean="0">
                <a:solidFill>
                  <a:schemeClr val="tx1">
                    <a:lumMod val="50000"/>
                    <a:lumOff val="50000"/>
                  </a:schemeClr>
                </a:solidFill>
                <a:latin typeface="Calibri" pitchFamily="34" charset="0"/>
              </a:rPr>
              <a:t>(Espontánea)</a:t>
            </a:r>
            <a:endParaRPr lang="es-CO" sz="1000" b="0" dirty="0">
              <a:solidFill>
                <a:schemeClr val="tx1">
                  <a:lumMod val="50000"/>
                  <a:lumOff val="50000"/>
                </a:schemeClr>
              </a:solidFill>
              <a:latin typeface="Calibri" pitchFamily="34" charset="0"/>
            </a:endParaRPr>
          </a:p>
        </p:txBody>
      </p:sp>
      <p:pic>
        <p:nvPicPr>
          <p:cNvPr id="905324" name="Picture 108" descr="Plantilla UAESP3"/>
          <p:cNvPicPr>
            <a:picLocks noChangeAspect="1" noChangeArrowheads="1"/>
          </p:cNvPicPr>
          <p:nvPr/>
        </p:nvPicPr>
        <p:blipFill>
          <a:blip r:embed="rId2" cstate="print"/>
          <a:srcRect/>
          <a:stretch>
            <a:fillRect/>
          </a:stretch>
        </p:blipFill>
        <p:spPr bwMode="auto">
          <a:xfrm>
            <a:off x="4924388" y="1416198"/>
            <a:ext cx="1016000" cy="3600450"/>
          </a:xfrm>
          <a:prstGeom prst="rect">
            <a:avLst/>
          </a:prstGeom>
          <a:noFill/>
        </p:spPr>
      </p:pic>
      <p:graphicFrame>
        <p:nvGraphicFramePr>
          <p:cNvPr id="905325" name="Group 109"/>
          <p:cNvGraphicFramePr>
            <a:graphicFrameLocks noGrp="1"/>
          </p:cNvGraphicFramePr>
          <p:nvPr/>
        </p:nvGraphicFramePr>
        <p:xfrm>
          <a:off x="3094077" y="1532086"/>
          <a:ext cx="2928918" cy="3427413"/>
        </p:xfrm>
        <a:graphic>
          <a:graphicData uri="http://schemas.openxmlformats.org/drawingml/2006/table">
            <a:tbl>
              <a:tblPr/>
              <a:tblGrid>
                <a:gridCol w="1927562"/>
                <a:gridCol w="471558"/>
                <a:gridCol w="529798"/>
              </a:tblGrid>
              <a:tr h="3810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Seguridad</a:t>
                      </a:r>
                    </a:p>
                  </a:txBody>
                  <a:tcPr marL="90000" marR="90000" marT="46800" marB="90000" anchor="ctr" horzOverflow="overflow">
                    <a:lnL cap="flat">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50</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cap="flat">
                      <a:noFill/>
                    </a:lnT>
                    <a:lnB>
                      <a:noFill/>
                    </a:lnB>
                    <a:lnTlToBr>
                      <a:noFill/>
                    </a:lnTlToBr>
                    <a:lnBlToTr>
                      <a:noFill/>
                    </a:lnBlToTr>
                    <a:noFill/>
                  </a:tcPr>
                </a:tc>
              </a:tr>
              <a:tr h="3810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Visibilidad</a:t>
                      </a: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20</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10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Más iluminación / amplia cobertura</a:t>
                      </a: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20</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10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Buenos bombillos /de alta potencia</a:t>
                      </a: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16</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7941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Tranquilidad</a:t>
                      </a: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15</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10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hay zonas / callejones oscuros</a:t>
                      </a: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7</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10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Claridad</a:t>
                      </a: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5</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10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Mantenimiento</a:t>
                      </a: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3</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10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Confianza</a:t>
                      </a:r>
                    </a:p>
                  </a:txBody>
                  <a:tcPr marL="90000" marR="90000" marT="46800" marB="90000" anchor="ctr" horzOverflow="overflow">
                    <a:lnL cap="flat">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3</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905367" name="Group 151"/>
          <p:cNvGraphicFramePr>
            <a:graphicFrameLocks noGrp="1"/>
          </p:cNvGraphicFramePr>
          <p:nvPr/>
        </p:nvGraphicFramePr>
        <p:xfrm>
          <a:off x="7382002" y="781974"/>
          <a:ext cx="460375" cy="234120"/>
        </p:xfrm>
        <a:graphic>
          <a:graphicData uri="http://schemas.openxmlformats.org/drawingml/2006/table">
            <a:tbl>
              <a:tblPr/>
              <a:tblGrid>
                <a:gridCol w="4603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300" b="1" i="0" u="none" strike="noStrike" cap="none" normalizeH="0" baseline="0" dirty="0" smtClean="0">
                          <a:ln>
                            <a:noFill/>
                          </a:ln>
                          <a:solidFill>
                            <a:srgbClr val="007800"/>
                          </a:solidFill>
                          <a:effectLst/>
                          <a:latin typeface="Calibri" pitchFamily="34" charset="0"/>
                          <a:cs typeface="Arial" charset="0"/>
                        </a:rPr>
                        <a:t>2016</a:t>
                      </a:r>
                      <a:endParaRPr kumimoji="0" lang="es-ES" sz="13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0" name="Picture 290" descr="gfsdfgdfh"/>
          <p:cNvPicPr>
            <a:picLocks noChangeAspect="1" noChangeArrowheads="1"/>
          </p:cNvPicPr>
          <p:nvPr/>
        </p:nvPicPr>
        <p:blipFill>
          <a:blip r:embed="rId3" cstate="print"/>
          <a:srcRect/>
          <a:stretch>
            <a:fillRect/>
          </a:stretch>
        </p:blipFill>
        <p:spPr bwMode="auto">
          <a:xfrm>
            <a:off x="1441450" y="687388"/>
            <a:ext cx="6919913" cy="4270375"/>
          </a:xfrm>
          <a:prstGeom prst="rect">
            <a:avLst/>
          </a:prstGeom>
          <a:noFill/>
        </p:spPr>
      </p:pic>
      <p:sp>
        <p:nvSpPr>
          <p:cNvPr id="911363" name="Rectangle 3"/>
          <p:cNvSpPr>
            <a:spLocks noGrp="1" noChangeArrowheads="1"/>
          </p:cNvSpPr>
          <p:nvPr>
            <p:ph type="title"/>
          </p:nvPr>
        </p:nvSpPr>
        <p:spPr/>
        <p:txBody>
          <a:bodyPr/>
          <a:lstStyle/>
          <a:p>
            <a:endParaRPr lang="es-MX" dirty="0"/>
          </a:p>
        </p:txBody>
      </p:sp>
      <p:sp>
        <p:nvSpPr>
          <p:cNvPr id="911364"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9DF63CE8-335C-4957-B6C6-CB18FAE0314C}" type="slidenum">
              <a:rPr lang="es-ES" sz="900" i="1">
                <a:solidFill>
                  <a:schemeClr val="bg1"/>
                </a:solidFill>
              </a:rPr>
              <a:pPr algn="ctr"/>
              <a:t>34</a:t>
            </a:fld>
            <a:endParaRPr lang="es-ES" sz="900" i="1" dirty="0">
              <a:solidFill>
                <a:schemeClr val="bg1"/>
              </a:solidFill>
            </a:endParaRPr>
          </a:p>
        </p:txBody>
      </p:sp>
      <p:graphicFrame>
        <p:nvGraphicFramePr>
          <p:cNvPr id="911365" name="Group 5"/>
          <p:cNvGraphicFramePr>
            <a:graphicFrameLocks noGrp="1"/>
          </p:cNvGraphicFramePr>
          <p:nvPr/>
        </p:nvGraphicFramePr>
        <p:xfrm>
          <a:off x="2519363" y="180340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1371" name="Group 11"/>
          <p:cNvGrpSpPr>
            <a:grpSpLocks/>
          </p:cNvGrpSpPr>
          <p:nvPr/>
        </p:nvGrpSpPr>
        <p:grpSpPr bwMode="auto">
          <a:xfrm>
            <a:off x="2603500" y="2014538"/>
            <a:ext cx="385763" cy="385762"/>
            <a:chOff x="1370" y="1409"/>
            <a:chExt cx="243" cy="243"/>
          </a:xfrm>
        </p:grpSpPr>
        <p:pic>
          <p:nvPicPr>
            <p:cNvPr id="911372" name="Picture 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373"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39</a:t>
              </a:r>
              <a:r>
                <a:rPr lang="es-ES" sz="800" dirty="0">
                  <a:solidFill>
                    <a:srgbClr val="0075B8"/>
                  </a:solidFill>
                  <a:latin typeface="Calibri" pitchFamily="34" charset="0"/>
                </a:rPr>
                <a:t>%</a:t>
              </a:r>
            </a:p>
          </p:txBody>
        </p:sp>
        <p:sp>
          <p:nvSpPr>
            <p:cNvPr id="911374"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375"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376"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377"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378" name="Group 18"/>
          <p:cNvGrpSpPr>
            <a:grpSpLocks/>
          </p:cNvGrpSpPr>
          <p:nvPr/>
        </p:nvGrpSpPr>
        <p:grpSpPr bwMode="auto">
          <a:xfrm>
            <a:off x="3167063" y="2630488"/>
            <a:ext cx="385762" cy="385762"/>
            <a:chOff x="1370" y="1409"/>
            <a:chExt cx="243" cy="243"/>
          </a:xfrm>
        </p:grpSpPr>
        <p:pic>
          <p:nvPicPr>
            <p:cNvPr id="911379" name="Picture 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380"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27</a:t>
              </a:r>
              <a:r>
                <a:rPr lang="es-ES" sz="800" dirty="0">
                  <a:solidFill>
                    <a:srgbClr val="FFC000"/>
                  </a:solidFill>
                  <a:latin typeface="Calibri" pitchFamily="34" charset="0"/>
                </a:rPr>
                <a:t>%</a:t>
              </a:r>
            </a:p>
          </p:txBody>
        </p:sp>
        <p:sp>
          <p:nvSpPr>
            <p:cNvPr id="911381"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382"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383"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384"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385" name="Group 25"/>
          <p:cNvGrpSpPr>
            <a:grpSpLocks/>
          </p:cNvGrpSpPr>
          <p:nvPr/>
        </p:nvGrpSpPr>
        <p:grpSpPr bwMode="auto">
          <a:xfrm>
            <a:off x="3648075" y="3208338"/>
            <a:ext cx="385763" cy="385762"/>
            <a:chOff x="1370" y="1409"/>
            <a:chExt cx="243" cy="243"/>
          </a:xfrm>
        </p:grpSpPr>
        <p:pic>
          <p:nvPicPr>
            <p:cNvPr id="911386" name="Picture 2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387"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911388"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389"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390"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391"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392" name="Group 32"/>
          <p:cNvGrpSpPr>
            <a:grpSpLocks/>
          </p:cNvGrpSpPr>
          <p:nvPr/>
        </p:nvGrpSpPr>
        <p:grpSpPr bwMode="auto">
          <a:xfrm>
            <a:off x="4697413" y="3448050"/>
            <a:ext cx="385762" cy="385763"/>
            <a:chOff x="1370" y="1409"/>
            <a:chExt cx="243" cy="243"/>
          </a:xfrm>
        </p:grpSpPr>
        <p:pic>
          <p:nvPicPr>
            <p:cNvPr id="911393" name="Picture 3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394"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27</a:t>
              </a:r>
              <a:r>
                <a:rPr lang="es-ES" sz="800" dirty="0">
                  <a:solidFill>
                    <a:srgbClr val="FFC000"/>
                  </a:solidFill>
                  <a:latin typeface="Calibri" pitchFamily="34" charset="0"/>
                </a:rPr>
                <a:t>%</a:t>
              </a:r>
            </a:p>
          </p:txBody>
        </p:sp>
        <p:sp>
          <p:nvSpPr>
            <p:cNvPr id="911395"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396"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397"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398"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399" name="Group 39"/>
          <p:cNvGrpSpPr>
            <a:grpSpLocks/>
          </p:cNvGrpSpPr>
          <p:nvPr/>
        </p:nvGrpSpPr>
        <p:grpSpPr bwMode="auto">
          <a:xfrm>
            <a:off x="4835525" y="4386263"/>
            <a:ext cx="385763" cy="385762"/>
            <a:chOff x="1370" y="1409"/>
            <a:chExt cx="243" cy="243"/>
          </a:xfrm>
        </p:grpSpPr>
        <p:pic>
          <p:nvPicPr>
            <p:cNvPr id="911400" name="Picture 4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401"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911402"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403"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404"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405"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406" name="Group 46"/>
          <p:cNvGrpSpPr>
            <a:grpSpLocks/>
          </p:cNvGrpSpPr>
          <p:nvPr/>
        </p:nvGrpSpPr>
        <p:grpSpPr bwMode="auto">
          <a:xfrm>
            <a:off x="5821363" y="3584575"/>
            <a:ext cx="385762" cy="385763"/>
            <a:chOff x="1370" y="1409"/>
            <a:chExt cx="243" cy="243"/>
          </a:xfrm>
        </p:grpSpPr>
        <p:pic>
          <p:nvPicPr>
            <p:cNvPr id="911407" name="Picture 4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408"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911409"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410"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411"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412"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413" name="Group 53"/>
          <p:cNvGrpSpPr>
            <a:grpSpLocks/>
          </p:cNvGrpSpPr>
          <p:nvPr/>
        </p:nvGrpSpPr>
        <p:grpSpPr bwMode="auto">
          <a:xfrm>
            <a:off x="7185025" y="2438400"/>
            <a:ext cx="385763" cy="385763"/>
            <a:chOff x="1370" y="1409"/>
            <a:chExt cx="243" cy="243"/>
          </a:xfrm>
        </p:grpSpPr>
        <p:pic>
          <p:nvPicPr>
            <p:cNvPr id="911414" name="Picture 5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415"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27</a:t>
              </a:r>
              <a:r>
                <a:rPr lang="es-ES" sz="800" dirty="0">
                  <a:solidFill>
                    <a:srgbClr val="FFC000"/>
                  </a:solidFill>
                  <a:latin typeface="Calibri" pitchFamily="34" charset="0"/>
                </a:rPr>
                <a:t>%</a:t>
              </a:r>
            </a:p>
          </p:txBody>
        </p:sp>
        <p:sp>
          <p:nvSpPr>
            <p:cNvPr id="911416"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417"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418"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419"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420" name="Group 60"/>
          <p:cNvGrpSpPr>
            <a:grpSpLocks/>
          </p:cNvGrpSpPr>
          <p:nvPr/>
        </p:nvGrpSpPr>
        <p:grpSpPr bwMode="auto">
          <a:xfrm>
            <a:off x="5902325" y="2606675"/>
            <a:ext cx="385763" cy="385763"/>
            <a:chOff x="1370" y="1409"/>
            <a:chExt cx="243" cy="243"/>
          </a:xfrm>
        </p:grpSpPr>
        <p:pic>
          <p:nvPicPr>
            <p:cNvPr id="911421" name="Picture 6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422"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23</a:t>
              </a:r>
              <a:r>
                <a:rPr lang="es-ES" sz="800" dirty="0">
                  <a:solidFill>
                    <a:srgbClr val="FFC000"/>
                  </a:solidFill>
                  <a:latin typeface="Calibri" pitchFamily="34" charset="0"/>
                </a:rPr>
                <a:t>%</a:t>
              </a:r>
            </a:p>
          </p:txBody>
        </p:sp>
        <p:sp>
          <p:nvSpPr>
            <p:cNvPr id="911423"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424"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425"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426"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427" name="Group 67"/>
          <p:cNvGrpSpPr>
            <a:grpSpLocks/>
          </p:cNvGrpSpPr>
          <p:nvPr/>
        </p:nvGrpSpPr>
        <p:grpSpPr bwMode="auto">
          <a:xfrm>
            <a:off x="5637213" y="3111500"/>
            <a:ext cx="385762" cy="385763"/>
            <a:chOff x="1370" y="1409"/>
            <a:chExt cx="243" cy="243"/>
          </a:xfrm>
        </p:grpSpPr>
        <p:pic>
          <p:nvPicPr>
            <p:cNvPr id="911428" name="Picture 6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429"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27</a:t>
              </a:r>
              <a:r>
                <a:rPr lang="es-ES" sz="800" dirty="0">
                  <a:solidFill>
                    <a:srgbClr val="FFC000"/>
                  </a:solidFill>
                  <a:latin typeface="Calibri" pitchFamily="34" charset="0"/>
                </a:rPr>
                <a:t>%</a:t>
              </a:r>
            </a:p>
          </p:txBody>
        </p:sp>
        <p:sp>
          <p:nvSpPr>
            <p:cNvPr id="911430"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431"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432"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433"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434" name="Group 74"/>
          <p:cNvGrpSpPr>
            <a:grpSpLocks/>
          </p:cNvGrpSpPr>
          <p:nvPr/>
        </p:nvGrpSpPr>
        <p:grpSpPr bwMode="auto">
          <a:xfrm>
            <a:off x="4906963" y="2422525"/>
            <a:ext cx="385762" cy="385763"/>
            <a:chOff x="1370" y="1409"/>
            <a:chExt cx="243" cy="243"/>
          </a:xfrm>
        </p:grpSpPr>
        <p:pic>
          <p:nvPicPr>
            <p:cNvPr id="911435" name="Picture 7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436"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911437"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438"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439"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440"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441" name="Group 81"/>
          <p:cNvGrpSpPr>
            <a:grpSpLocks/>
          </p:cNvGrpSpPr>
          <p:nvPr/>
        </p:nvGrpSpPr>
        <p:grpSpPr bwMode="auto">
          <a:xfrm>
            <a:off x="2605088" y="1065213"/>
            <a:ext cx="385762" cy="385762"/>
            <a:chOff x="1370" y="1409"/>
            <a:chExt cx="243" cy="243"/>
          </a:xfrm>
        </p:grpSpPr>
        <p:pic>
          <p:nvPicPr>
            <p:cNvPr id="911442" name="Picture 8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443"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911444"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445"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446"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447"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448" name="Group 88"/>
          <p:cNvGrpSpPr>
            <a:grpSpLocks/>
          </p:cNvGrpSpPr>
          <p:nvPr/>
        </p:nvGrpSpPr>
        <p:grpSpPr bwMode="auto">
          <a:xfrm>
            <a:off x="4238625" y="1409700"/>
            <a:ext cx="385763" cy="385763"/>
            <a:chOff x="1370" y="1409"/>
            <a:chExt cx="243" cy="243"/>
          </a:xfrm>
        </p:grpSpPr>
        <p:pic>
          <p:nvPicPr>
            <p:cNvPr id="911449" name="Picture 8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450"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911451"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452"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453"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454"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455" name="Group 95"/>
          <p:cNvGrpSpPr>
            <a:grpSpLocks/>
          </p:cNvGrpSpPr>
          <p:nvPr/>
        </p:nvGrpSpPr>
        <p:grpSpPr bwMode="auto">
          <a:xfrm>
            <a:off x="4033838" y="1906588"/>
            <a:ext cx="385762" cy="385762"/>
            <a:chOff x="1370" y="1409"/>
            <a:chExt cx="243" cy="243"/>
          </a:xfrm>
        </p:grpSpPr>
        <p:pic>
          <p:nvPicPr>
            <p:cNvPr id="911456" name="Picture 9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457"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911458"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459"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460"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461"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462" name="Group 102"/>
          <p:cNvGrpSpPr>
            <a:grpSpLocks/>
          </p:cNvGrpSpPr>
          <p:nvPr/>
        </p:nvGrpSpPr>
        <p:grpSpPr bwMode="auto">
          <a:xfrm>
            <a:off x="4425950" y="2203450"/>
            <a:ext cx="385763" cy="385763"/>
            <a:chOff x="1370" y="1409"/>
            <a:chExt cx="243" cy="243"/>
          </a:xfrm>
        </p:grpSpPr>
        <p:pic>
          <p:nvPicPr>
            <p:cNvPr id="911463" name="Picture 10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464"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911465"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466"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467"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468"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469" name="Group 109"/>
          <p:cNvGrpSpPr>
            <a:grpSpLocks/>
          </p:cNvGrpSpPr>
          <p:nvPr/>
        </p:nvGrpSpPr>
        <p:grpSpPr bwMode="auto">
          <a:xfrm>
            <a:off x="5049838" y="1570038"/>
            <a:ext cx="385762" cy="385762"/>
            <a:chOff x="1370" y="1409"/>
            <a:chExt cx="243" cy="243"/>
          </a:xfrm>
        </p:grpSpPr>
        <p:pic>
          <p:nvPicPr>
            <p:cNvPr id="911470" name="Picture 11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471"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39</a:t>
              </a:r>
              <a:r>
                <a:rPr lang="es-ES" sz="800" dirty="0">
                  <a:solidFill>
                    <a:srgbClr val="0075B8"/>
                  </a:solidFill>
                  <a:latin typeface="Calibri" pitchFamily="34" charset="0"/>
                </a:rPr>
                <a:t>%</a:t>
              </a:r>
            </a:p>
          </p:txBody>
        </p:sp>
        <p:sp>
          <p:nvSpPr>
            <p:cNvPr id="911472"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473"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474"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475"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1476" name="Group 116"/>
          <p:cNvGraphicFramePr>
            <a:graphicFrameLocks noGrp="1"/>
          </p:cNvGraphicFramePr>
          <p:nvPr/>
        </p:nvGraphicFramePr>
        <p:xfrm>
          <a:off x="3009900" y="1160463"/>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482" name="Group 122"/>
          <p:cNvGraphicFramePr>
            <a:graphicFrameLocks noGrp="1"/>
          </p:cNvGraphicFramePr>
          <p:nvPr/>
        </p:nvGraphicFramePr>
        <p:xfrm>
          <a:off x="4252913" y="1182688"/>
          <a:ext cx="668337" cy="188400"/>
        </p:xfrm>
        <a:graphic>
          <a:graphicData uri="http://schemas.openxmlformats.org/drawingml/2006/table">
            <a:tbl>
              <a:tblPr/>
              <a:tblGrid>
                <a:gridCol w="668337"/>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488" name="Group 128"/>
          <p:cNvGraphicFramePr>
            <a:graphicFrameLocks noGrp="1"/>
          </p:cNvGraphicFramePr>
          <p:nvPr/>
        </p:nvGraphicFramePr>
        <p:xfrm>
          <a:off x="4957763"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494" name="Group 134"/>
          <p:cNvGraphicFramePr>
            <a:graphicFrameLocks noGrp="1"/>
          </p:cNvGraphicFramePr>
          <p:nvPr/>
        </p:nvGraphicFramePr>
        <p:xfrm>
          <a:off x="7567613" y="25654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500" name="Group 140"/>
          <p:cNvGraphicFramePr>
            <a:graphicFrameLocks noGrp="1"/>
          </p:cNvGraphicFramePr>
          <p:nvPr/>
        </p:nvGraphicFramePr>
        <p:xfrm>
          <a:off x="6122988" y="3343275"/>
          <a:ext cx="506412" cy="304224"/>
        </p:xfrm>
        <a:graphic>
          <a:graphicData uri="http://schemas.openxmlformats.org/drawingml/2006/table">
            <a:tbl>
              <a:tblPr/>
              <a:tblGrid>
                <a:gridCol w="50641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506" name="Group 146"/>
          <p:cNvGraphicFramePr>
            <a:graphicFrameLocks noGrp="1"/>
          </p:cNvGraphicFramePr>
          <p:nvPr/>
        </p:nvGraphicFramePr>
        <p:xfrm>
          <a:off x="4800600" y="4216400"/>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512" name="Group 152"/>
          <p:cNvGraphicFramePr>
            <a:graphicFrameLocks noGrp="1"/>
          </p:cNvGraphicFramePr>
          <p:nvPr/>
        </p:nvGraphicFramePr>
        <p:xfrm>
          <a:off x="4537075" y="3228975"/>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518" name="Group 158"/>
          <p:cNvGraphicFramePr>
            <a:graphicFrameLocks noGrp="1"/>
          </p:cNvGraphicFramePr>
          <p:nvPr/>
        </p:nvGraphicFramePr>
        <p:xfrm>
          <a:off x="3611563" y="300513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524" name="Group 164"/>
          <p:cNvGraphicFramePr>
            <a:graphicFrameLocks noGrp="1"/>
          </p:cNvGraphicFramePr>
          <p:nvPr/>
        </p:nvGraphicFramePr>
        <p:xfrm>
          <a:off x="3425825" y="2466975"/>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530" name="Group 170"/>
          <p:cNvGraphicFramePr>
            <a:graphicFrameLocks noGrp="1"/>
          </p:cNvGraphicFramePr>
          <p:nvPr/>
        </p:nvGraphicFramePr>
        <p:xfrm>
          <a:off x="3714750" y="168751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536" name="Group 176"/>
          <p:cNvGraphicFramePr>
            <a:graphicFrameLocks noGrp="1"/>
          </p:cNvGraphicFramePr>
          <p:nvPr/>
        </p:nvGraphicFramePr>
        <p:xfrm>
          <a:off x="4424363" y="2055813"/>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542" name="Group 182"/>
          <p:cNvGraphicFramePr>
            <a:graphicFrameLocks noGrp="1"/>
          </p:cNvGraphicFramePr>
          <p:nvPr/>
        </p:nvGraphicFramePr>
        <p:xfrm>
          <a:off x="5141913" y="2760663"/>
          <a:ext cx="474662" cy="279840"/>
        </p:xfrm>
        <a:graphic>
          <a:graphicData uri="http://schemas.openxmlformats.org/drawingml/2006/table">
            <a:tbl>
              <a:tblPr/>
              <a:tblGrid>
                <a:gridCol w="4746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548" name="Group 188"/>
          <p:cNvGraphicFramePr>
            <a:graphicFrameLocks noGrp="1"/>
          </p:cNvGraphicFramePr>
          <p:nvPr/>
        </p:nvGraphicFramePr>
        <p:xfrm>
          <a:off x="5916613" y="3051175"/>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554" name="Group 194"/>
          <p:cNvGraphicFramePr>
            <a:graphicFrameLocks noGrp="1"/>
          </p:cNvGraphicFramePr>
          <p:nvPr/>
        </p:nvGraphicFramePr>
        <p:xfrm>
          <a:off x="6275388" y="2627313"/>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1560" name="Group 200"/>
          <p:cNvGrpSpPr>
            <a:grpSpLocks/>
          </p:cNvGrpSpPr>
          <p:nvPr/>
        </p:nvGrpSpPr>
        <p:grpSpPr bwMode="auto">
          <a:xfrm>
            <a:off x="5210175" y="2074863"/>
            <a:ext cx="385763" cy="385762"/>
            <a:chOff x="1370" y="1409"/>
            <a:chExt cx="243" cy="243"/>
          </a:xfrm>
        </p:grpSpPr>
        <p:pic>
          <p:nvPicPr>
            <p:cNvPr id="911561" name="Picture 20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562" name="Rectangle 20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33</a:t>
              </a:r>
              <a:r>
                <a:rPr lang="es-ES" sz="800" dirty="0">
                  <a:solidFill>
                    <a:srgbClr val="0075B8"/>
                  </a:solidFill>
                  <a:latin typeface="Calibri" pitchFamily="34" charset="0"/>
                </a:rPr>
                <a:t>%</a:t>
              </a:r>
            </a:p>
          </p:txBody>
        </p:sp>
        <p:sp>
          <p:nvSpPr>
            <p:cNvPr id="911563" name="Line 20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564" name="Line 20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565" name="Line 20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566" name="Line 20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567" name="Group 207"/>
          <p:cNvGrpSpPr>
            <a:grpSpLocks/>
          </p:cNvGrpSpPr>
          <p:nvPr/>
        </p:nvGrpSpPr>
        <p:grpSpPr bwMode="auto">
          <a:xfrm>
            <a:off x="5483225" y="1601788"/>
            <a:ext cx="385763" cy="385762"/>
            <a:chOff x="1370" y="1409"/>
            <a:chExt cx="243" cy="243"/>
          </a:xfrm>
        </p:grpSpPr>
        <p:pic>
          <p:nvPicPr>
            <p:cNvPr id="911568" name="Picture 20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569" name="Rectangle 20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27</a:t>
              </a:r>
              <a:r>
                <a:rPr lang="es-ES" sz="800" dirty="0">
                  <a:solidFill>
                    <a:srgbClr val="FFC000"/>
                  </a:solidFill>
                  <a:latin typeface="Calibri" pitchFamily="34" charset="0"/>
                </a:rPr>
                <a:t>%</a:t>
              </a:r>
            </a:p>
          </p:txBody>
        </p:sp>
        <p:sp>
          <p:nvSpPr>
            <p:cNvPr id="911570" name="Line 21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571" name="Line 21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572" name="Line 21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573" name="Line 21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1574" name="Group 214"/>
          <p:cNvGrpSpPr>
            <a:grpSpLocks/>
          </p:cNvGrpSpPr>
          <p:nvPr/>
        </p:nvGrpSpPr>
        <p:grpSpPr bwMode="auto">
          <a:xfrm>
            <a:off x="5570538" y="2276475"/>
            <a:ext cx="385762" cy="385763"/>
            <a:chOff x="1370" y="1409"/>
            <a:chExt cx="243" cy="243"/>
          </a:xfrm>
        </p:grpSpPr>
        <p:pic>
          <p:nvPicPr>
            <p:cNvPr id="911575"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576"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911577"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578"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579"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580"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1581" name="Group 221"/>
          <p:cNvGraphicFramePr>
            <a:graphicFrameLocks noGrp="1"/>
          </p:cNvGraphicFramePr>
          <p:nvPr/>
        </p:nvGraphicFramePr>
        <p:xfrm>
          <a:off x="5540375" y="133032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11587" name="AutoShape 227"/>
          <p:cNvCxnSpPr>
            <a:cxnSpLocks noChangeShapeType="1"/>
            <a:stCxn id="911563" idx="1"/>
            <a:endCxn id="0" idx="0"/>
          </p:cNvCxnSpPr>
          <p:nvPr/>
        </p:nvCxnSpPr>
        <p:spPr bwMode="auto">
          <a:xfrm flipV="1">
            <a:off x="5540375" y="1423988"/>
            <a:ext cx="914400" cy="736600"/>
          </a:xfrm>
          <a:prstGeom prst="straightConnector1">
            <a:avLst/>
          </a:prstGeom>
          <a:noFill/>
          <a:ln w="3175">
            <a:solidFill>
              <a:srgbClr val="008000"/>
            </a:solidFill>
            <a:prstDash val="dash"/>
            <a:round/>
            <a:headEnd type="oval" w="sm" len="sm"/>
            <a:tailEnd type="oval" w="sm" len="sm"/>
          </a:ln>
          <a:effectLst/>
        </p:spPr>
      </p:cxnSp>
      <p:graphicFrame>
        <p:nvGraphicFramePr>
          <p:cNvPr id="911588" name="Group 228"/>
          <p:cNvGraphicFramePr>
            <a:graphicFrameLocks noGrp="1"/>
          </p:cNvGraphicFramePr>
          <p:nvPr/>
        </p:nvGraphicFramePr>
        <p:xfrm>
          <a:off x="6454775" y="1266825"/>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11594" name="AutoShape 234"/>
          <p:cNvCxnSpPr>
            <a:cxnSpLocks noChangeShapeType="1"/>
            <a:stCxn id="911577" idx="1"/>
            <a:endCxn id="0" idx="1"/>
          </p:cNvCxnSpPr>
          <p:nvPr/>
        </p:nvCxnSpPr>
        <p:spPr bwMode="auto">
          <a:xfrm flipV="1">
            <a:off x="5900738" y="1604963"/>
            <a:ext cx="752475" cy="757237"/>
          </a:xfrm>
          <a:prstGeom prst="straightConnector1">
            <a:avLst/>
          </a:prstGeom>
          <a:noFill/>
          <a:ln w="3175">
            <a:solidFill>
              <a:srgbClr val="008000"/>
            </a:solidFill>
            <a:prstDash val="dash"/>
            <a:round/>
            <a:headEnd type="oval" w="sm" len="sm"/>
            <a:tailEnd type="oval" w="sm" len="sm"/>
          </a:ln>
          <a:effectLst/>
        </p:spPr>
      </p:cxnSp>
      <p:graphicFrame>
        <p:nvGraphicFramePr>
          <p:cNvPr id="911595" name="Group 235"/>
          <p:cNvGraphicFramePr>
            <a:graphicFrameLocks noGrp="1"/>
          </p:cNvGraphicFramePr>
          <p:nvPr/>
        </p:nvGraphicFramePr>
        <p:xfrm>
          <a:off x="6653213" y="150971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1601" name="Group 241"/>
          <p:cNvGrpSpPr>
            <a:grpSpLocks/>
          </p:cNvGrpSpPr>
          <p:nvPr/>
        </p:nvGrpSpPr>
        <p:grpSpPr bwMode="auto">
          <a:xfrm>
            <a:off x="6184900" y="2100263"/>
            <a:ext cx="385763" cy="385762"/>
            <a:chOff x="1370" y="1409"/>
            <a:chExt cx="243" cy="243"/>
          </a:xfrm>
        </p:grpSpPr>
        <p:pic>
          <p:nvPicPr>
            <p:cNvPr id="911602" name="Picture 24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1603" name="Rectangle 2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42</a:t>
              </a:r>
              <a:r>
                <a:rPr lang="es-ES" sz="800" dirty="0">
                  <a:solidFill>
                    <a:srgbClr val="0075B8"/>
                  </a:solidFill>
                  <a:latin typeface="Calibri" pitchFamily="34" charset="0"/>
                </a:rPr>
                <a:t>%</a:t>
              </a:r>
            </a:p>
          </p:txBody>
        </p:sp>
        <p:sp>
          <p:nvSpPr>
            <p:cNvPr id="911604" name="Line 2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1605" name="Line 2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1606" name="Line 2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1607" name="Line 2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1608" name="Group 248"/>
          <p:cNvGraphicFramePr>
            <a:graphicFrameLocks noGrp="1"/>
          </p:cNvGraphicFramePr>
          <p:nvPr/>
        </p:nvGraphicFramePr>
        <p:xfrm>
          <a:off x="6526213" y="2139950"/>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614" name="Group 254"/>
          <p:cNvGraphicFramePr>
            <a:graphicFrameLocks noGrp="1"/>
          </p:cNvGraphicFramePr>
          <p:nvPr/>
        </p:nvGraphicFramePr>
        <p:xfrm>
          <a:off x="784860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620" name="Group 260"/>
          <p:cNvGraphicFramePr>
            <a:graphicFrameLocks noGrp="1"/>
          </p:cNvGraphicFramePr>
          <p:nvPr/>
        </p:nvGraphicFramePr>
        <p:xfrm>
          <a:off x="7837488" y="969963"/>
          <a:ext cx="1095375" cy="285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1853</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2344174</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911636" name="Text Box 276"/>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800"/>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sp>
        <p:nvSpPr>
          <p:cNvPr id="911637" name="Rectangle 277"/>
          <p:cNvSpPr>
            <a:spLocks noChangeArrowheads="1"/>
          </p:cNvSpPr>
          <p:nvPr/>
        </p:nvSpPr>
        <p:spPr bwMode="auto">
          <a:xfrm>
            <a:off x="0" y="1924050"/>
            <a:ext cx="1757363" cy="2971800"/>
          </a:xfrm>
          <a:prstGeom prst="rect">
            <a:avLst/>
          </a:prstGeom>
          <a:solidFill>
            <a:srgbClr val="C0C0C0">
              <a:alpha val="24001"/>
            </a:srgbClr>
          </a:solidFill>
          <a:ln w="9525">
            <a:noFill/>
            <a:miter lim="800000"/>
            <a:headEnd/>
            <a:tailEnd/>
          </a:ln>
          <a:effectLst/>
        </p:spPr>
        <p:txBody>
          <a:bodyPr wrap="none" anchor="ctr"/>
          <a:lstStyle/>
          <a:p>
            <a:endParaRPr lang="es-MX" dirty="0"/>
          </a:p>
        </p:txBody>
      </p:sp>
      <p:graphicFrame>
        <p:nvGraphicFramePr>
          <p:cNvPr id="911638" name="Group 278"/>
          <p:cNvGraphicFramePr>
            <a:graphicFrameLocks noGrp="1"/>
          </p:cNvGraphicFramePr>
          <p:nvPr/>
        </p:nvGraphicFramePr>
        <p:xfrm>
          <a:off x="-95690" y="1973891"/>
          <a:ext cx="1923201" cy="706560"/>
        </p:xfrm>
        <a:graphic>
          <a:graphicData uri="http://schemas.openxmlformats.org/drawingml/2006/table">
            <a:tbl>
              <a:tblPr/>
              <a:tblGrid>
                <a:gridCol w="1923201"/>
              </a:tblGrid>
              <a:tr h="138113">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50.</a:t>
                      </a:r>
                      <a:r>
                        <a:rPr kumimoji="0" lang="es-CO" sz="1100" b="1" i="0" u="none" strike="noStrike" cap="none" normalizeH="0" baseline="0" dirty="0" smtClean="0">
                          <a:ln>
                            <a:noFill/>
                          </a:ln>
                          <a:solidFill>
                            <a:srgbClr val="333333"/>
                          </a:solidFill>
                          <a:effectLst/>
                          <a:latin typeface="Calibri" pitchFamily="34" charset="0"/>
                          <a:cs typeface="Arial" charset="0"/>
                        </a:rPr>
                        <a:t> Ahora por favor piense en </a:t>
                      </a:r>
                      <a:r>
                        <a:rPr kumimoji="0" lang="es-CO" sz="1100" b="1" i="0" u="none" strike="noStrike" cap="none" normalizeH="0" baseline="0" dirty="0" smtClean="0">
                          <a:ln>
                            <a:noFill/>
                          </a:ln>
                          <a:solidFill>
                            <a:srgbClr val="007800"/>
                          </a:solidFill>
                          <a:effectLst/>
                          <a:latin typeface="Calibri" pitchFamily="34" charset="0"/>
                          <a:cs typeface="Arial" charset="0"/>
                        </a:rPr>
                        <a:t>los bienes de uso público y los demás espacios de circulación peatonal y vehicular</a:t>
                      </a:r>
                      <a:r>
                        <a:rPr kumimoji="0" lang="es-CO" sz="1100" b="1" i="0" u="none" strike="noStrike" cap="none" normalizeH="0" baseline="0" dirty="0" smtClean="0">
                          <a:ln>
                            <a:noFill/>
                          </a:ln>
                          <a:solidFill>
                            <a:srgbClr val="4F852C"/>
                          </a:solidFill>
                          <a:effectLst/>
                          <a:latin typeface="Calibri" pitchFamily="34" charset="0"/>
                          <a:cs typeface="Arial" charset="0"/>
                        </a:rPr>
                        <a:t> </a:t>
                      </a:r>
                      <a:r>
                        <a:rPr kumimoji="0" lang="es-CO" sz="1100" b="1" i="0" u="none" strike="noStrike" cap="none" normalizeH="0" baseline="0" dirty="0" smtClean="0">
                          <a:ln>
                            <a:noFill/>
                          </a:ln>
                          <a:solidFill>
                            <a:srgbClr val="333333"/>
                          </a:solidFill>
                          <a:effectLst/>
                          <a:latin typeface="Calibri" pitchFamily="34" charset="0"/>
                          <a:cs typeface="Arial" charset="0"/>
                        </a:rPr>
                        <a:t>¿Cómo calificaría…</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644" name="Object 5"/>
          <p:cNvGraphicFramePr>
            <a:graphicFrameLocks noChangeAspect="1"/>
          </p:cNvGraphicFramePr>
          <p:nvPr/>
        </p:nvGraphicFramePr>
        <p:xfrm>
          <a:off x="252413" y="2644775"/>
          <a:ext cx="1336675" cy="2409825"/>
        </p:xfrm>
        <a:graphic>
          <a:graphicData uri="http://schemas.openxmlformats.org/presentationml/2006/ole">
            <p:oleObj spid="_x0000_s911644" name="Gráfico" r:id="rId5" imgW="1333500" imgH="2409735" progId="MSGraph.Chart.8">
              <p:embed followColorScheme="full"/>
            </p:oleObj>
          </a:graphicData>
        </a:graphic>
      </p:graphicFrame>
      <p:graphicFrame>
        <p:nvGraphicFramePr>
          <p:cNvPr id="911645" name="Group 285"/>
          <p:cNvGraphicFramePr>
            <a:graphicFrameLocks noGrp="1"/>
          </p:cNvGraphicFramePr>
          <p:nvPr/>
        </p:nvGraphicFramePr>
        <p:xfrm>
          <a:off x="1820863" y="4386263"/>
          <a:ext cx="1279525" cy="461518"/>
        </p:xfrm>
        <a:graphic>
          <a:graphicData uri="http://schemas.openxmlformats.org/drawingml/2006/table">
            <a:tbl>
              <a:tblPr/>
              <a:tblGrid>
                <a:gridCol w="427037"/>
                <a:gridCol w="425450"/>
                <a:gridCol w="427038"/>
              </a:tblGrid>
              <a:tr h="0">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14605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8"/>
                      <a:srcRect/>
                      <a:stretch>
                        <a:fillRect/>
                      </a:stretch>
                    </a:blipFill>
                  </a:tcPr>
                </a:tc>
              </a:tr>
            </a:tbl>
          </a:graphicData>
        </a:graphic>
      </p:graphicFrame>
      <p:sp>
        <p:nvSpPr>
          <p:cNvPr id="911659" name="Rectangle 299"/>
          <p:cNvSpPr>
            <a:spLocks noChangeArrowheads="1"/>
          </p:cNvSpPr>
          <p:nvPr/>
        </p:nvSpPr>
        <p:spPr bwMode="auto">
          <a:xfrm>
            <a:off x="36513" y="915988"/>
            <a:ext cx="1295400" cy="822325"/>
          </a:xfrm>
          <a:prstGeom prst="rect">
            <a:avLst/>
          </a:prstGeom>
          <a:noFill/>
          <a:ln w="9525">
            <a:noFill/>
            <a:miter lim="800000"/>
            <a:headEnd/>
            <a:tailEnd/>
          </a:ln>
          <a:effectLst/>
        </p:spPr>
        <p:txBody>
          <a:bodyPr>
            <a:spAutoFit/>
          </a:bodyPr>
          <a:lstStyle/>
          <a:p>
            <a:r>
              <a:rPr lang="es-CO" sz="1200" dirty="0">
                <a:solidFill>
                  <a:srgbClr val="007800"/>
                </a:solidFill>
                <a:latin typeface="Calibri" pitchFamily="34" charset="0"/>
              </a:rPr>
              <a:t>a.</a:t>
            </a:r>
            <a:r>
              <a:rPr lang="es-CO" sz="1200" dirty="0">
                <a:solidFill>
                  <a:srgbClr val="333333"/>
                </a:solidFill>
                <a:latin typeface="Calibri" pitchFamily="34" charset="0"/>
              </a:rPr>
              <a:t> La calidad de la iluminación nocturna de estos lugares </a:t>
            </a:r>
          </a:p>
        </p:txBody>
      </p:sp>
      <p:graphicFrame>
        <p:nvGraphicFramePr>
          <p:cNvPr id="911660" name="Group 300"/>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1666" name="Group 306"/>
          <p:cNvGraphicFramePr>
            <a:graphicFrameLocks noGrp="1"/>
          </p:cNvGraphicFramePr>
          <p:nvPr/>
        </p:nvGraphicFramePr>
        <p:xfrm>
          <a:off x="73025" y="4859338"/>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800"/>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rgbClr val="4F852C"/>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911672" name="Rectangle 31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Picture 290" descr="gfsdfgdfh"/>
          <p:cNvPicPr>
            <a:picLocks noChangeAspect="1" noChangeArrowheads="1"/>
          </p:cNvPicPr>
          <p:nvPr/>
        </p:nvPicPr>
        <p:blipFill>
          <a:blip r:embed="rId3" cstate="print"/>
          <a:srcRect/>
          <a:stretch>
            <a:fillRect/>
          </a:stretch>
        </p:blipFill>
        <p:spPr bwMode="auto">
          <a:xfrm>
            <a:off x="1441450" y="687388"/>
            <a:ext cx="6919913" cy="4270375"/>
          </a:xfrm>
          <a:prstGeom prst="rect">
            <a:avLst/>
          </a:prstGeom>
          <a:noFill/>
        </p:spPr>
      </p:pic>
      <p:sp>
        <p:nvSpPr>
          <p:cNvPr id="913411" name="Rectangle 3"/>
          <p:cNvSpPr>
            <a:spLocks noGrp="1" noChangeArrowheads="1"/>
          </p:cNvSpPr>
          <p:nvPr>
            <p:ph type="title"/>
          </p:nvPr>
        </p:nvSpPr>
        <p:spPr/>
        <p:txBody>
          <a:bodyPr/>
          <a:lstStyle/>
          <a:p>
            <a:endParaRPr lang="es-MX" dirty="0"/>
          </a:p>
        </p:txBody>
      </p:sp>
      <p:sp>
        <p:nvSpPr>
          <p:cNvPr id="913412"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AB9888F7-CE93-48A9-93D5-6D8ED72CECD1}" type="slidenum">
              <a:rPr lang="es-ES" sz="900" i="1">
                <a:solidFill>
                  <a:schemeClr val="bg1"/>
                </a:solidFill>
              </a:rPr>
              <a:pPr algn="ctr"/>
              <a:t>35</a:t>
            </a:fld>
            <a:endParaRPr lang="es-ES" sz="900" i="1" dirty="0">
              <a:solidFill>
                <a:schemeClr val="bg1"/>
              </a:solidFill>
            </a:endParaRPr>
          </a:p>
        </p:txBody>
      </p:sp>
      <p:graphicFrame>
        <p:nvGraphicFramePr>
          <p:cNvPr id="913413" name="Group 5"/>
          <p:cNvGraphicFramePr>
            <a:graphicFrameLocks noGrp="1"/>
          </p:cNvGraphicFramePr>
          <p:nvPr/>
        </p:nvGraphicFramePr>
        <p:xfrm>
          <a:off x="2535238" y="180340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3419" name="Group 11"/>
          <p:cNvGrpSpPr>
            <a:grpSpLocks/>
          </p:cNvGrpSpPr>
          <p:nvPr/>
        </p:nvGrpSpPr>
        <p:grpSpPr bwMode="auto">
          <a:xfrm>
            <a:off x="2619375" y="2014538"/>
            <a:ext cx="385763" cy="385762"/>
            <a:chOff x="1370" y="1409"/>
            <a:chExt cx="243" cy="243"/>
          </a:xfrm>
        </p:grpSpPr>
        <p:pic>
          <p:nvPicPr>
            <p:cNvPr id="913420" name="Picture 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21"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52</a:t>
              </a:r>
              <a:r>
                <a:rPr lang="es-ES" sz="800" dirty="0">
                  <a:solidFill>
                    <a:srgbClr val="0075B8"/>
                  </a:solidFill>
                  <a:latin typeface="Calibri" pitchFamily="34" charset="0"/>
                </a:rPr>
                <a:t>%</a:t>
              </a:r>
            </a:p>
          </p:txBody>
        </p:sp>
        <p:sp>
          <p:nvSpPr>
            <p:cNvPr id="913422"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423"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424"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425"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426" name="Group 18"/>
          <p:cNvGrpSpPr>
            <a:grpSpLocks/>
          </p:cNvGrpSpPr>
          <p:nvPr/>
        </p:nvGrpSpPr>
        <p:grpSpPr bwMode="auto">
          <a:xfrm>
            <a:off x="3182938" y="2630488"/>
            <a:ext cx="385762" cy="385762"/>
            <a:chOff x="1370" y="1409"/>
            <a:chExt cx="243" cy="243"/>
          </a:xfrm>
        </p:grpSpPr>
        <p:pic>
          <p:nvPicPr>
            <p:cNvPr id="913427" name="Picture 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28"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913429"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430"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431"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432"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433" name="Group 25"/>
          <p:cNvGrpSpPr>
            <a:grpSpLocks/>
          </p:cNvGrpSpPr>
          <p:nvPr/>
        </p:nvGrpSpPr>
        <p:grpSpPr bwMode="auto">
          <a:xfrm>
            <a:off x="3663950" y="3208338"/>
            <a:ext cx="385763" cy="385762"/>
            <a:chOff x="1370" y="1409"/>
            <a:chExt cx="243" cy="243"/>
          </a:xfrm>
        </p:grpSpPr>
        <p:pic>
          <p:nvPicPr>
            <p:cNvPr id="913434" name="Picture 2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35"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913436"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437"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438"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439"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440" name="Group 32"/>
          <p:cNvGrpSpPr>
            <a:grpSpLocks/>
          </p:cNvGrpSpPr>
          <p:nvPr/>
        </p:nvGrpSpPr>
        <p:grpSpPr bwMode="auto">
          <a:xfrm>
            <a:off x="4713288" y="3448050"/>
            <a:ext cx="385762" cy="385763"/>
            <a:chOff x="1370" y="1409"/>
            <a:chExt cx="243" cy="243"/>
          </a:xfrm>
        </p:grpSpPr>
        <p:pic>
          <p:nvPicPr>
            <p:cNvPr id="913441" name="Picture 3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42"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35</a:t>
              </a:r>
              <a:r>
                <a:rPr lang="es-ES" sz="800" dirty="0">
                  <a:solidFill>
                    <a:srgbClr val="FFC000"/>
                  </a:solidFill>
                  <a:latin typeface="Calibri" pitchFamily="34" charset="0"/>
                </a:rPr>
                <a:t>%</a:t>
              </a:r>
            </a:p>
          </p:txBody>
        </p:sp>
        <p:sp>
          <p:nvSpPr>
            <p:cNvPr id="913443"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444"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445"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446"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447" name="Group 39"/>
          <p:cNvGrpSpPr>
            <a:grpSpLocks/>
          </p:cNvGrpSpPr>
          <p:nvPr/>
        </p:nvGrpSpPr>
        <p:grpSpPr bwMode="auto">
          <a:xfrm>
            <a:off x="4851400" y="4386263"/>
            <a:ext cx="385763" cy="385762"/>
            <a:chOff x="1370" y="1409"/>
            <a:chExt cx="243" cy="243"/>
          </a:xfrm>
        </p:grpSpPr>
        <p:pic>
          <p:nvPicPr>
            <p:cNvPr id="913448" name="Picture 4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49"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913450"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451"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452"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453"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454" name="Group 46"/>
          <p:cNvGrpSpPr>
            <a:grpSpLocks/>
          </p:cNvGrpSpPr>
          <p:nvPr/>
        </p:nvGrpSpPr>
        <p:grpSpPr bwMode="auto">
          <a:xfrm>
            <a:off x="5837238" y="3584575"/>
            <a:ext cx="385762" cy="385763"/>
            <a:chOff x="1370" y="1409"/>
            <a:chExt cx="243" cy="243"/>
          </a:xfrm>
        </p:grpSpPr>
        <p:pic>
          <p:nvPicPr>
            <p:cNvPr id="913455" name="Picture 4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56"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913457"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458"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459"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460"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461" name="Group 53"/>
          <p:cNvGrpSpPr>
            <a:grpSpLocks/>
          </p:cNvGrpSpPr>
          <p:nvPr/>
        </p:nvGrpSpPr>
        <p:grpSpPr bwMode="auto">
          <a:xfrm>
            <a:off x="7200900" y="2438400"/>
            <a:ext cx="385763" cy="385763"/>
            <a:chOff x="1370" y="1409"/>
            <a:chExt cx="243" cy="243"/>
          </a:xfrm>
        </p:grpSpPr>
        <p:pic>
          <p:nvPicPr>
            <p:cNvPr id="913462" name="Picture 5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63"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31</a:t>
              </a:r>
              <a:r>
                <a:rPr lang="es-ES" sz="800" dirty="0">
                  <a:solidFill>
                    <a:srgbClr val="FFC000"/>
                  </a:solidFill>
                  <a:latin typeface="Calibri" pitchFamily="34" charset="0"/>
                </a:rPr>
                <a:t>%</a:t>
              </a:r>
            </a:p>
          </p:txBody>
        </p:sp>
        <p:sp>
          <p:nvSpPr>
            <p:cNvPr id="913464"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465"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466"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467"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468" name="Group 60"/>
          <p:cNvGrpSpPr>
            <a:grpSpLocks/>
          </p:cNvGrpSpPr>
          <p:nvPr/>
        </p:nvGrpSpPr>
        <p:grpSpPr bwMode="auto">
          <a:xfrm>
            <a:off x="5918200" y="2606675"/>
            <a:ext cx="385763" cy="385763"/>
            <a:chOff x="1370" y="1409"/>
            <a:chExt cx="243" cy="243"/>
          </a:xfrm>
        </p:grpSpPr>
        <p:pic>
          <p:nvPicPr>
            <p:cNvPr id="913469" name="Picture 6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70"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35</a:t>
              </a:r>
              <a:r>
                <a:rPr lang="es-ES" sz="800" dirty="0">
                  <a:solidFill>
                    <a:srgbClr val="FFC000"/>
                  </a:solidFill>
                  <a:latin typeface="Calibri" pitchFamily="34" charset="0"/>
                </a:rPr>
                <a:t>%</a:t>
              </a:r>
            </a:p>
          </p:txBody>
        </p:sp>
        <p:sp>
          <p:nvSpPr>
            <p:cNvPr id="913471"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472"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473"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474"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475" name="Group 67"/>
          <p:cNvGrpSpPr>
            <a:grpSpLocks/>
          </p:cNvGrpSpPr>
          <p:nvPr/>
        </p:nvGrpSpPr>
        <p:grpSpPr bwMode="auto">
          <a:xfrm>
            <a:off x="5653088" y="3111500"/>
            <a:ext cx="385762" cy="385763"/>
            <a:chOff x="1370" y="1409"/>
            <a:chExt cx="243" cy="243"/>
          </a:xfrm>
        </p:grpSpPr>
        <p:pic>
          <p:nvPicPr>
            <p:cNvPr id="913476" name="Picture 6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77"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37</a:t>
              </a:r>
              <a:r>
                <a:rPr lang="es-ES" sz="800" dirty="0">
                  <a:solidFill>
                    <a:srgbClr val="0075B8"/>
                  </a:solidFill>
                  <a:latin typeface="Calibri" pitchFamily="34" charset="0"/>
                </a:rPr>
                <a:t>%</a:t>
              </a:r>
            </a:p>
          </p:txBody>
        </p:sp>
        <p:sp>
          <p:nvSpPr>
            <p:cNvPr id="913478"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479"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480"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481"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482" name="Group 74"/>
          <p:cNvGrpSpPr>
            <a:grpSpLocks/>
          </p:cNvGrpSpPr>
          <p:nvPr/>
        </p:nvGrpSpPr>
        <p:grpSpPr bwMode="auto">
          <a:xfrm>
            <a:off x="4922838" y="2422525"/>
            <a:ext cx="385762" cy="385763"/>
            <a:chOff x="1370" y="1409"/>
            <a:chExt cx="243" cy="243"/>
          </a:xfrm>
        </p:grpSpPr>
        <p:pic>
          <p:nvPicPr>
            <p:cNvPr id="913483" name="Picture 7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84"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913485"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486"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487"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488"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489" name="Group 81"/>
          <p:cNvGrpSpPr>
            <a:grpSpLocks/>
          </p:cNvGrpSpPr>
          <p:nvPr/>
        </p:nvGrpSpPr>
        <p:grpSpPr bwMode="auto">
          <a:xfrm>
            <a:off x="2620963" y="1065213"/>
            <a:ext cx="385762" cy="385762"/>
            <a:chOff x="1370" y="1409"/>
            <a:chExt cx="243" cy="243"/>
          </a:xfrm>
        </p:grpSpPr>
        <p:pic>
          <p:nvPicPr>
            <p:cNvPr id="913490" name="Picture 8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91"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913492"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493"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494"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495"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496" name="Group 88"/>
          <p:cNvGrpSpPr>
            <a:grpSpLocks/>
          </p:cNvGrpSpPr>
          <p:nvPr/>
        </p:nvGrpSpPr>
        <p:grpSpPr bwMode="auto">
          <a:xfrm>
            <a:off x="4254500" y="1409700"/>
            <a:ext cx="385763" cy="385763"/>
            <a:chOff x="1370" y="1409"/>
            <a:chExt cx="243" cy="243"/>
          </a:xfrm>
        </p:grpSpPr>
        <p:pic>
          <p:nvPicPr>
            <p:cNvPr id="913497" name="Picture 8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498"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913499"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500"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501"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502"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503" name="Group 95"/>
          <p:cNvGrpSpPr>
            <a:grpSpLocks/>
          </p:cNvGrpSpPr>
          <p:nvPr/>
        </p:nvGrpSpPr>
        <p:grpSpPr bwMode="auto">
          <a:xfrm>
            <a:off x="4049713" y="1906588"/>
            <a:ext cx="385762" cy="385762"/>
            <a:chOff x="1370" y="1409"/>
            <a:chExt cx="243" cy="243"/>
          </a:xfrm>
        </p:grpSpPr>
        <p:pic>
          <p:nvPicPr>
            <p:cNvPr id="913504" name="Picture 9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505"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54</a:t>
              </a:r>
              <a:r>
                <a:rPr lang="es-ES" sz="800" dirty="0">
                  <a:solidFill>
                    <a:srgbClr val="0075B8"/>
                  </a:solidFill>
                  <a:latin typeface="Calibri" pitchFamily="34" charset="0"/>
                </a:rPr>
                <a:t>%</a:t>
              </a:r>
            </a:p>
          </p:txBody>
        </p:sp>
        <p:sp>
          <p:nvSpPr>
            <p:cNvPr id="913506"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507"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508"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509"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510" name="Group 102"/>
          <p:cNvGrpSpPr>
            <a:grpSpLocks/>
          </p:cNvGrpSpPr>
          <p:nvPr/>
        </p:nvGrpSpPr>
        <p:grpSpPr bwMode="auto">
          <a:xfrm>
            <a:off x="4441825" y="2203450"/>
            <a:ext cx="385763" cy="385763"/>
            <a:chOff x="1370" y="1409"/>
            <a:chExt cx="243" cy="243"/>
          </a:xfrm>
        </p:grpSpPr>
        <p:pic>
          <p:nvPicPr>
            <p:cNvPr id="913511" name="Picture 10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512"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913513"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514"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515"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516"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517" name="Group 109"/>
          <p:cNvGrpSpPr>
            <a:grpSpLocks/>
          </p:cNvGrpSpPr>
          <p:nvPr/>
        </p:nvGrpSpPr>
        <p:grpSpPr bwMode="auto">
          <a:xfrm>
            <a:off x="5065713" y="1570038"/>
            <a:ext cx="385762" cy="385762"/>
            <a:chOff x="1370" y="1409"/>
            <a:chExt cx="243" cy="243"/>
          </a:xfrm>
        </p:grpSpPr>
        <p:pic>
          <p:nvPicPr>
            <p:cNvPr id="913518" name="Picture 11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519"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55</a:t>
              </a:r>
              <a:r>
                <a:rPr lang="es-ES" sz="800" dirty="0">
                  <a:solidFill>
                    <a:srgbClr val="0075B8"/>
                  </a:solidFill>
                  <a:latin typeface="Calibri" pitchFamily="34" charset="0"/>
                </a:rPr>
                <a:t>%</a:t>
              </a:r>
            </a:p>
          </p:txBody>
        </p:sp>
        <p:sp>
          <p:nvSpPr>
            <p:cNvPr id="913520"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521"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522"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523"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3524" name="Group 116"/>
          <p:cNvGraphicFramePr>
            <a:graphicFrameLocks noGrp="1"/>
          </p:cNvGraphicFramePr>
          <p:nvPr/>
        </p:nvGraphicFramePr>
        <p:xfrm>
          <a:off x="3025775" y="1160463"/>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30" name="Group 122"/>
          <p:cNvGraphicFramePr>
            <a:graphicFrameLocks noGrp="1"/>
          </p:cNvGraphicFramePr>
          <p:nvPr/>
        </p:nvGraphicFramePr>
        <p:xfrm>
          <a:off x="4268788" y="1182688"/>
          <a:ext cx="668337" cy="188400"/>
        </p:xfrm>
        <a:graphic>
          <a:graphicData uri="http://schemas.openxmlformats.org/drawingml/2006/table">
            <a:tbl>
              <a:tblPr/>
              <a:tblGrid>
                <a:gridCol w="668337"/>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36" name="Group 128"/>
          <p:cNvGraphicFramePr>
            <a:graphicFrameLocks noGrp="1"/>
          </p:cNvGraphicFramePr>
          <p:nvPr/>
        </p:nvGraphicFramePr>
        <p:xfrm>
          <a:off x="4973638"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42" name="Group 134"/>
          <p:cNvGraphicFramePr>
            <a:graphicFrameLocks noGrp="1"/>
          </p:cNvGraphicFramePr>
          <p:nvPr/>
        </p:nvGraphicFramePr>
        <p:xfrm>
          <a:off x="7583488" y="25654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48" name="Group 140"/>
          <p:cNvGraphicFramePr>
            <a:graphicFrameLocks noGrp="1"/>
          </p:cNvGraphicFramePr>
          <p:nvPr/>
        </p:nvGraphicFramePr>
        <p:xfrm>
          <a:off x="6138863" y="3343275"/>
          <a:ext cx="506412" cy="304224"/>
        </p:xfrm>
        <a:graphic>
          <a:graphicData uri="http://schemas.openxmlformats.org/drawingml/2006/table">
            <a:tbl>
              <a:tblPr/>
              <a:tblGrid>
                <a:gridCol w="50641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54" name="Group 146"/>
          <p:cNvGraphicFramePr>
            <a:graphicFrameLocks noGrp="1"/>
          </p:cNvGraphicFramePr>
          <p:nvPr/>
        </p:nvGraphicFramePr>
        <p:xfrm>
          <a:off x="4854575" y="4216400"/>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60" name="Group 152"/>
          <p:cNvGraphicFramePr>
            <a:graphicFrameLocks noGrp="1"/>
          </p:cNvGraphicFramePr>
          <p:nvPr/>
        </p:nvGraphicFramePr>
        <p:xfrm>
          <a:off x="4591050" y="3228975"/>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66" name="Group 158"/>
          <p:cNvGraphicFramePr>
            <a:graphicFrameLocks noGrp="1"/>
          </p:cNvGraphicFramePr>
          <p:nvPr/>
        </p:nvGraphicFramePr>
        <p:xfrm>
          <a:off x="3627438" y="300513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72" name="Group 164"/>
          <p:cNvGraphicFramePr>
            <a:graphicFrameLocks noGrp="1"/>
          </p:cNvGraphicFramePr>
          <p:nvPr/>
        </p:nvGraphicFramePr>
        <p:xfrm>
          <a:off x="3441700" y="2466975"/>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78" name="Group 170"/>
          <p:cNvGraphicFramePr>
            <a:graphicFrameLocks noGrp="1"/>
          </p:cNvGraphicFramePr>
          <p:nvPr/>
        </p:nvGraphicFramePr>
        <p:xfrm>
          <a:off x="3730625" y="168751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84" name="Group 176"/>
          <p:cNvGraphicFramePr>
            <a:graphicFrameLocks noGrp="1"/>
          </p:cNvGraphicFramePr>
          <p:nvPr/>
        </p:nvGraphicFramePr>
        <p:xfrm>
          <a:off x="4440238" y="2055813"/>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90" name="Group 182"/>
          <p:cNvGraphicFramePr>
            <a:graphicFrameLocks noGrp="1"/>
          </p:cNvGraphicFramePr>
          <p:nvPr/>
        </p:nvGraphicFramePr>
        <p:xfrm>
          <a:off x="5157788" y="2760663"/>
          <a:ext cx="474662" cy="279840"/>
        </p:xfrm>
        <a:graphic>
          <a:graphicData uri="http://schemas.openxmlformats.org/drawingml/2006/table">
            <a:tbl>
              <a:tblPr/>
              <a:tblGrid>
                <a:gridCol w="4746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596" name="Group 188"/>
          <p:cNvGraphicFramePr>
            <a:graphicFrameLocks noGrp="1"/>
          </p:cNvGraphicFramePr>
          <p:nvPr/>
        </p:nvGraphicFramePr>
        <p:xfrm>
          <a:off x="5932488" y="3051175"/>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602" name="Group 194"/>
          <p:cNvGraphicFramePr>
            <a:graphicFrameLocks noGrp="1"/>
          </p:cNvGraphicFramePr>
          <p:nvPr/>
        </p:nvGraphicFramePr>
        <p:xfrm>
          <a:off x="6329363" y="2627313"/>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3608" name="Group 200"/>
          <p:cNvGrpSpPr>
            <a:grpSpLocks/>
          </p:cNvGrpSpPr>
          <p:nvPr/>
        </p:nvGrpSpPr>
        <p:grpSpPr bwMode="auto">
          <a:xfrm>
            <a:off x="5226050" y="2074863"/>
            <a:ext cx="385763" cy="385762"/>
            <a:chOff x="1370" y="1409"/>
            <a:chExt cx="243" cy="243"/>
          </a:xfrm>
        </p:grpSpPr>
        <p:pic>
          <p:nvPicPr>
            <p:cNvPr id="913609" name="Picture 20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610" name="Rectangle 20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913611" name="Line 20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612" name="Line 20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613" name="Line 20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614" name="Line 20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615" name="Group 207"/>
          <p:cNvGrpSpPr>
            <a:grpSpLocks/>
          </p:cNvGrpSpPr>
          <p:nvPr/>
        </p:nvGrpSpPr>
        <p:grpSpPr bwMode="auto">
          <a:xfrm>
            <a:off x="5499100" y="1601788"/>
            <a:ext cx="385763" cy="385762"/>
            <a:chOff x="1370" y="1409"/>
            <a:chExt cx="243" cy="243"/>
          </a:xfrm>
        </p:grpSpPr>
        <p:pic>
          <p:nvPicPr>
            <p:cNvPr id="913616" name="Picture 20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617" name="Rectangle 20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31</a:t>
              </a:r>
              <a:r>
                <a:rPr lang="es-ES" sz="800" dirty="0">
                  <a:solidFill>
                    <a:srgbClr val="FFC000"/>
                  </a:solidFill>
                  <a:latin typeface="Calibri" pitchFamily="34" charset="0"/>
                </a:rPr>
                <a:t>%</a:t>
              </a:r>
            </a:p>
          </p:txBody>
        </p:sp>
        <p:sp>
          <p:nvSpPr>
            <p:cNvPr id="913618" name="Line 21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619" name="Line 21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620" name="Line 21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621" name="Line 21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3622" name="Group 214"/>
          <p:cNvGrpSpPr>
            <a:grpSpLocks/>
          </p:cNvGrpSpPr>
          <p:nvPr/>
        </p:nvGrpSpPr>
        <p:grpSpPr bwMode="auto">
          <a:xfrm>
            <a:off x="5586413" y="2276475"/>
            <a:ext cx="385762" cy="385763"/>
            <a:chOff x="1370" y="1409"/>
            <a:chExt cx="243" cy="243"/>
          </a:xfrm>
        </p:grpSpPr>
        <p:pic>
          <p:nvPicPr>
            <p:cNvPr id="913623"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624"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50</a:t>
              </a:r>
              <a:r>
                <a:rPr lang="es-ES" sz="800" dirty="0">
                  <a:solidFill>
                    <a:srgbClr val="0075B8"/>
                  </a:solidFill>
                  <a:latin typeface="Calibri" pitchFamily="34" charset="0"/>
                </a:rPr>
                <a:t>%</a:t>
              </a:r>
            </a:p>
          </p:txBody>
        </p:sp>
        <p:sp>
          <p:nvSpPr>
            <p:cNvPr id="913625"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626"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627"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628"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3629" name="Group 221"/>
          <p:cNvGraphicFramePr>
            <a:graphicFrameLocks noGrp="1"/>
          </p:cNvGraphicFramePr>
          <p:nvPr/>
        </p:nvGraphicFramePr>
        <p:xfrm>
          <a:off x="5556250" y="133032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13635" name="AutoShape 227"/>
          <p:cNvCxnSpPr>
            <a:cxnSpLocks noChangeShapeType="1"/>
            <a:stCxn id="913611" idx="1"/>
            <a:endCxn id="0" idx="0"/>
          </p:cNvCxnSpPr>
          <p:nvPr/>
        </p:nvCxnSpPr>
        <p:spPr bwMode="auto">
          <a:xfrm flipV="1">
            <a:off x="5556250" y="1423988"/>
            <a:ext cx="914400" cy="736600"/>
          </a:xfrm>
          <a:prstGeom prst="straightConnector1">
            <a:avLst/>
          </a:prstGeom>
          <a:noFill/>
          <a:ln w="3175">
            <a:solidFill>
              <a:srgbClr val="008000"/>
            </a:solidFill>
            <a:prstDash val="dash"/>
            <a:round/>
            <a:headEnd type="oval" w="sm" len="sm"/>
            <a:tailEnd type="oval" w="sm" len="sm"/>
          </a:ln>
          <a:effectLst/>
        </p:spPr>
      </p:cxnSp>
      <p:graphicFrame>
        <p:nvGraphicFramePr>
          <p:cNvPr id="913636" name="Group 228"/>
          <p:cNvGraphicFramePr>
            <a:graphicFrameLocks noGrp="1"/>
          </p:cNvGraphicFramePr>
          <p:nvPr/>
        </p:nvGraphicFramePr>
        <p:xfrm>
          <a:off x="6470650" y="1266825"/>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13642" name="AutoShape 234"/>
          <p:cNvCxnSpPr>
            <a:cxnSpLocks noChangeShapeType="1"/>
            <a:stCxn id="913625" idx="1"/>
            <a:endCxn id="0" idx="1"/>
          </p:cNvCxnSpPr>
          <p:nvPr/>
        </p:nvCxnSpPr>
        <p:spPr bwMode="auto">
          <a:xfrm flipV="1">
            <a:off x="5916613" y="1604963"/>
            <a:ext cx="752475" cy="757237"/>
          </a:xfrm>
          <a:prstGeom prst="straightConnector1">
            <a:avLst/>
          </a:prstGeom>
          <a:noFill/>
          <a:ln w="3175">
            <a:solidFill>
              <a:srgbClr val="008000"/>
            </a:solidFill>
            <a:prstDash val="dash"/>
            <a:round/>
            <a:headEnd type="oval" w="sm" len="sm"/>
            <a:tailEnd type="oval" w="sm" len="sm"/>
          </a:ln>
          <a:effectLst/>
        </p:spPr>
      </p:cxnSp>
      <p:graphicFrame>
        <p:nvGraphicFramePr>
          <p:cNvPr id="913643" name="Group 235"/>
          <p:cNvGraphicFramePr>
            <a:graphicFrameLocks noGrp="1"/>
          </p:cNvGraphicFramePr>
          <p:nvPr/>
        </p:nvGraphicFramePr>
        <p:xfrm>
          <a:off x="6669088" y="150971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3649" name="Group 241"/>
          <p:cNvGrpSpPr>
            <a:grpSpLocks/>
          </p:cNvGrpSpPr>
          <p:nvPr/>
        </p:nvGrpSpPr>
        <p:grpSpPr bwMode="auto">
          <a:xfrm>
            <a:off x="6200775" y="2100263"/>
            <a:ext cx="385763" cy="385762"/>
            <a:chOff x="1370" y="1409"/>
            <a:chExt cx="243" cy="243"/>
          </a:xfrm>
        </p:grpSpPr>
        <p:pic>
          <p:nvPicPr>
            <p:cNvPr id="913650" name="Picture 24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3651" name="Rectangle 2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55</a:t>
              </a:r>
              <a:r>
                <a:rPr lang="es-ES" sz="800" dirty="0">
                  <a:solidFill>
                    <a:srgbClr val="0075B8"/>
                  </a:solidFill>
                  <a:latin typeface="Calibri" pitchFamily="34" charset="0"/>
                </a:rPr>
                <a:t>%</a:t>
              </a:r>
            </a:p>
          </p:txBody>
        </p:sp>
        <p:sp>
          <p:nvSpPr>
            <p:cNvPr id="913652" name="Line 2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3653" name="Line 2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3654" name="Line 2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3655" name="Line 2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3656" name="Group 248"/>
          <p:cNvGraphicFramePr>
            <a:graphicFrameLocks noGrp="1"/>
          </p:cNvGraphicFramePr>
          <p:nvPr/>
        </p:nvGraphicFramePr>
        <p:xfrm>
          <a:off x="6589713" y="2139950"/>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662" name="Group 254"/>
          <p:cNvGraphicFramePr>
            <a:graphicFrameLocks noGrp="1"/>
          </p:cNvGraphicFramePr>
          <p:nvPr/>
        </p:nvGraphicFramePr>
        <p:xfrm>
          <a:off x="784860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668" name="Group 260"/>
          <p:cNvGraphicFramePr>
            <a:graphicFrameLocks noGrp="1"/>
          </p:cNvGraphicFramePr>
          <p:nvPr/>
        </p:nvGraphicFramePr>
        <p:xfrm>
          <a:off x="7837488" y="969963"/>
          <a:ext cx="1095375" cy="285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1863</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2355989</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913684" name="Text Box 276"/>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800"/>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graphicFrame>
        <p:nvGraphicFramePr>
          <p:cNvPr id="913685" name="Group 277"/>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13691" name="Rectangle 283"/>
          <p:cNvSpPr>
            <a:spLocks noChangeArrowheads="1"/>
          </p:cNvSpPr>
          <p:nvPr/>
        </p:nvSpPr>
        <p:spPr bwMode="auto">
          <a:xfrm>
            <a:off x="0" y="1957388"/>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graphicFrame>
        <p:nvGraphicFramePr>
          <p:cNvPr id="913692" name="Group 284"/>
          <p:cNvGraphicFramePr>
            <a:graphicFrameLocks noGrp="1"/>
          </p:cNvGraphicFramePr>
          <p:nvPr/>
        </p:nvGraphicFramePr>
        <p:xfrm>
          <a:off x="0" y="2019300"/>
          <a:ext cx="1800225" cy="676080"/>
        </p:xfrm>
        <a:graphic>
          <a:graphicData uri="http://schemas.openxmlformats.org/drawingml/2006/table">
            <a:tbl>
              <a:tblPr/>
              <a:tblGrid>
                <a:gridCol w="1800225"/>
              </a:tblGrid>
              <a:tr h="138113">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es-CO" sz="1000" b="1" i="0" u="none" strike="noStrike" cap="none" normalizeH="0" baseline="0" dirty="0" smtClean="0">
                          <a:ln>
                            <a:noFill/>
                          </a:ln>
                          <a:solidFill>
                            <a:srgbClr val="007800"/>
                          </a:solidFill>
                          <a:effectLst/>
                          <a:latin typeface="Calibri" pitchFamily="34" charset="0"/>
                          <a:cs typeface="Arial" charset="0"/>
                        </a:rPr>
                        <a:t> 50.</a:t>
                      </a:r>
                      <a:r>
                        <a:rPr kumimoji="0" lang="es-CO" sz="1000" b="1" i="0" u="none" strike="noStrike" cap="none" normalizeH="0" baseline="0" dirty="0" smtClean="0">
                          <a:ln>
                            <a:noFill/>
                          </a:ln>
                          <a:solidFill>
                            <a:srgbClr val="333333"/>
                          </a:solidFill>
                          <a:effectLst/>
                          <a:latin typeface="Calibri" pitchFamily="34" charset="0"/>
                          <a:cs typeface="Arial" charset="0"/>
                        </a:rPr>
                        <a:t> Ahora por favor piense en </a:t>
                      </a:r>
                      <a:r>
                        <a:rPr kumimoji="0" lang="es-CO" sz="1000" b="1" i="0" u="none" strike="noStrike" cap="none" normalizeH="0" baseline="0" dirty="0" smtClean="0">
                          <a:ln>
                            <a:noFill/>
                          </a:ln>
                          <a:solidFill>
                            <a:srgbClr val="007800"/>
                          </a:solidFill>
                          <a:effectLst/>
                          <a:latin typeface="Calibri" pitchFamily="34" charset="0"/>
                          <a:cs typeface="Arial" charset="0"/>
                        </a:rPr>
                        <a:t>los bienes de uso público y los demás espacios de circulación peatonal y vehicular</a:t>
                      </a:r>
                      <a:r>
                        <a:rPr kumimoji="0" lang="es-CO" sz="1000" b="1" i="0" u="none" strike="noStrike" cap="none" normalizeH="0" baseline="0" dirty="0" smtClean="0">
                          <a:ln>
                            <a:noFill/>
                          </a:ln>
                          <a:solidFill>
                            <a:srgbClr val="4F852C"/>
                          </a:solidFill>
                          <a:effectLst/>
                          <a:latin typeface="Calibri" pitchFamily="34" charset="0"/>
                          <a:cs typeface="Arial" charset="0"/>
                        </a:rPr>
                        <a:t> </a:t>
                      </a:r>
                    </a:p>
                    <a:p>
                      <a:pPr marL="0" marR="0" lvl="0" indent="0" algn="ctr" defTabSz="914400" rtl="0" eaLnBrk="1" fontAlgn="base" latinLnBrk="0" hangingPunct="1">
                        <a:lnSpc>
                          <a:spcPct val="80000"/>
                        </a:lnSpc>
                        <a:spcBef>
                          <a:spcPct val="20000"/>
                        </a:spcBef>
                        <a:spcAft>
                          <a:spcPct val="0"/>
                        </a:spcAft>
                        <a:buClrTx/>
                        <a:buSzTx/>
                        <a:buFontTx/>
                        <a:buNone/>
                        <a:tabLst/>
                      </a:pPr>
                      <a:r>
                        <a:rPr kumimoji="0" lang="es-CO" sz="1000" b="1" i="0" u="none" strike="noStrike" cap="none" normalizeH="0" baseline="0" dirty="0" smtClean="0">
                          <a:ln>
                            <a:noFill/>
                          </a:ln>
                          <a:solidFill>
                            <a:srgbClr val="333333"/>
                          </a:solidFill>
                          <a:effectLst/>
                          <a:latin typeface="Calibri" pitchFamily="34" charset="0"/>
                          <a:cs typeface="Arial" charset="0"/>
                        </a:rPr>
                        <a:t>¿Cómo calificaría…</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698" name="Object 5"/>
          <p:cNvGraphicFramePr>
            <a:graphicFrameLocks noChangeAspect="1"/>
          </p:cNvGraphicFramePr>
          <p:nvPr/>
        </p:nvGraphicFramePr>
        <p:xfrm>
          <a:off x="215900" y="2716213"/>
          <a:ext cx="1379538" cy="2122487"/>
        </p:xfrm>
        <a:graphic>
          <a:graphicData uri="http://schemas.openxmlformats.org/presentationml/2006/ole">
            <p:oleObj spid="_x0000_s913698" name="Gráfico" r:id="rId5" imgW="1381057" imgH="2123985" progId="MSGraph.Chart.8">
              <p:embed followColorScheme="full"/>
            </p:oleObj>
          </a:graphicData>
        </a:graphic>
      </p:graphicFrame>
      <p:graphicFrame>
        <p:nvGraphicFramePr>
          <p:cNvPr id="913699" name="Group 291"/>
          <p:cNvGraphicFramePr>
            <a:graphicFrameLocks noGrp="1"/>
          </p:cNvGraphicFramePr>
          <p:nvPr/>
        </p:nvGraphicFramePr>
        <p:xfrm>
          <a:off x="269875" y="459263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689F38"/>
                          </a:solidFill>
                          <a:effectLst/>
                          <a:latin typeface="Calibri" pitchFamily="34" charset="0"/>
                          <a:cs typeface="Arial" charset="0"/>
                        </a:rPr>
                        <a:t>2010</a:t>
                      </a:r>
                      <a:endParaRPr kumimoji="0" lang="es-ES" sz="12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705" name="Group 297"/>
          <p:cNvGraphicFramePr>
            <a:graphicFrameLocks noGrp="1"/>
          </p:cNvGraphicFramePr>
          <p:nvPr/>
        </p:nvGraphicFramePr>
        <p:xfrm>
          <a:off x="1058863" y="459263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4F852C"/>
                          </a:solidFill>
                          <a:effectLst/>
                          <a:latin typeface="Calibri" pitchFamily="34" charset="0"/>
                          <a:cs typeface="Arial" charset="0"/>
                        </a:rPr>
                        <a:t>2016</a:t>
                      </a:r>
                      <a:endParaRPr kumimoji="0" lang="es-ES" sz="12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13711" name="Text Box 303"/>
          <p:cNvSpPr txBox="1">
            <a:spLocks noChangeArrowheads="1"/>
          </p:cNvSpPr>
          <p:nvPr/>
        </p:nvSpPr>
        <p:spPr bwMode="auto">
          <a:xfrm>
            <a:off x="606425" y="4668838"/>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13712" name="Rectangle 304"/>
          <p:cNvSpPr>
            <a:spLocks noChangeArrowheads="1"/>
          </p:cNvSpPr>
          <p:nvPr/>
        </p:nvSpPr>
        <p:spPr bwMode="auto">
          <a:xfrm>
            <a:off x="73025" y="952500"/>
            <a:ext cx="1258888" cy="639763"/>
          </a:xfrm>
          <a:prstGeom prst="rect">
            <a:avLst/>
          </a:prstGeom>
          <a:noFill/>
          <a:ln w="9525">
            <a:noFill/>
            <a:miter lim="800000"/>
            <a:headEnd/>
            <a:tailEnd/>
          </a:ln>
          <a:effectLst/>
        </p:spPr>
        <p:txBody>
          <a:bodyPr>
            <a:spAutoFit/>
          </a:bodyPr>
          <a:lstStyle/>
          <a:p>
            <a:r>
              <a:rPr lang="es-CO" sz="1200" dirty="0">
                <a:solidFill>
                  <a:srgbClr val="007800"/>
                </a:solidFill>
                <a:latin typeface="Calibri" pitchFamily="34" charset="0"/>
              </a:rPr>
              <a:t> b.</a:t>
            </a:r>
            <a:r>
              <a:rPr lang="es-CO" sz="1200" dirty="0">
                <a:latin typeface="Calibri" pitchFamily="34" charset="0"/>
              </a:rPr>
              <a:t> </a:t>
            </a:r>
            <a:r>
              <a:rPr lang="es-CO" sz="1200" dirty="0">
                <a:solidFill>
                  <a:srgbClr val="333333"/>
                </a:solidFill>
                <a:latin typeface="Calibri" pitchFamily="34" charset="0"/>
              </a:rPr>
              <a:t>El nivel de iluminación de su zona </a:t>
            </a:r>
          </a:p>
        </p:txBody>
      </p:sp>
      <p:graphicFrame>
        <p:nvGraphicFramePr>
          <p:cNvPr id="913713" name="Group 305"/>
          <p:cNvGraphicFramePr>
            <a:graphicFrameLocks noGrp="1"/>
          </p:cNvGraphicFramePr>
          <p:nvPr/>
        </p:nvGraphicFramePr>
        <p:xfrm>
          <a:off x="73025" y="4851400"/>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800"/>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3719" name="Group 311"/>
          <p:cNvGraphicFramePr>
            <a:graphicFrameLocks noGrp="1"/>
          </p:cNvGraphicFramePr>
          <p:nvPr/>
        </p:nvGraphicFramePr>
        <p:xfrm>
          <a:off x="1820863" y="4386263"/>
          <a:ext cx="1279525" cy="461518"/>
        </p:xfrm>
        <a:graphic>
          <a:graphicData uri="http://schemas.openxmlformats.org/drawingml/2006/table">
            <a:tbl>
              <a:tblPr/>
              <a:tblGrid>
                <a:gridCol w="427037"/>
                <a:gridCol w="425450"/>
                <a:gridCol w="427038"/>
              </a:tblGrid>
              <a:tr h="0">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14605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8"/>
                      <a:srcRect/>
                      <a:stretch>
                        <a:fillRect/>
                      </a:stretch>
                    </a:blipFill>
                  </a:tcPr>
                </a:tc>
              </a:tr>
            </a:tbl>
          </a:graphicData>
        </a:graphic>
      </p:graphicFrame>
      <p:grpSp>
        <p:nvGrpSpPr>
          <p:cNvPr id="913733" name="Group 325"/>
          <p:cNvGrpSpPr>
            <a:grpSpLocks/>
          </p:cNvGrpSpPr>
          <p:nvPr/>
        </p:nvGrpSpPr>
        <p:grpSpPr bwMode="auto">
          <a:xfrm>
            <a:off x="7270750" y="4664075"/>
            <a:ext cx="1701800" cy="265113"/>
            <a:chOff x="-60" y="2970"/>
            <a:chExt cx="1072" cy="167"/>
          </a:xfrm>
        </p:grpSpPr>
        <p:sp>
          <p:nvSpPr>
            <p:cNvPr id="913734" name="Text Box 326"/>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13735" name="Rectangle 327"/>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913736" name="Line 328"/>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913737" name="Line 329"/>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913738" name="Line 330"/>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913739" name="Rectangle 33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 name="Picture 290" descr="gfsdfgdfh"/>
          <p:cNvPicPr>
            <a:picLocks noChangeAspect="1" noChangeArrowheads="1"/>
          </p:cNvPicPr>
          <p:nvPr/>
        </p:nvPicPr>
        <p:blipFill>
          <a:blip r:embed="rId2" cstate="print"/>
          <a:srcRect/>
          <a:stretch>
            <a:fillRect/>
          </a:stretch>
        </p:blipFill>
        <p:spPr bwMode="auto">
          <a:xfrm>
            <a:off x="1441450" y="687388"/>
            <a:ext cx="6919913" cy="4270375"/>
          </a:xfrm>
          <a:prstGeom prst="rect">
            <a:avLst/>
          </a:prstGeom>
          <a:noFill/>
        </p:spPr>
      </p:pic>
      <p:sp>
        <p:nvSpPr>
          <p:cNvPr id="914435" name="Rectangle 3"/>
          <p:cNvSpPr>
            <a:spLocks noChangeArrowheads="1"/>
          </p:cNvSpPr>
          <p:nvPr/>
        </p:nvSpPr>
        <p:spPr bwMode="auto">
          <a:xfrm>
            <a:off x="0" y="1960563"/>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914436" name="Picture 4" descr="Plantilla UAESP2"/>
          <p:cNvPicPr>
            <a:picLocks noChangeAspect="1" noChangeArrowheads="1"/>
          </p:cNvPicPr>
          <p:nvPr/>
        </p:nvPicPr>
        <p:blipFill>
          <a:blip r:embed="rId3" cstate="print"/>
          <a:srcRect/>
          <a:stretch>
            <a:fillRect/>
          </a:stretch>
        </p:blipFill>
        <p:spPr bwMode="auto">
          <a:xfrm>
            <a:off x="107950" y="3184525"/>
            <a:ext cx="1490663" cy="1624013"/>
          </a:xfrm>
          <a:prstGeom prst="rect">
            <a:avLst/>
          </a:prstGeom>
          <a:noFill/>
        </p:spPr>
      </p:pic>
      <p:sp>
        <p:nvSpPr>
          <p:cNvPr id="914437" name="Rectangle 5"/>
          <p:cNvSpPr>
            <a:spLocks noGrp="1" noChangeArrowheads="1"/>
          </p:cNvSpPr>
          <p:nvPr>
            <p:ph type="title"/>
          </p:nvPr>
        </p:nvSpPr>
        <p:spPr/>
        <p:txBody>
          <a:bodyPr/>
          <a:lstStyle/>
          <a:p>
            <a:endParaRPr lang="es-CO" dirty="0"/>
          </a:p>
        </p:txBody>
      </p:sp>
      <p:graphicFrame>
        <p:nvGraphicFramePr>
          <p:cNvPr id="914438" name="Group 6"/>
          <p:cNvGraphicFramePr>
            <a:graphicFrameLocks noGrp="1"/>
          </p:cNvGraphicFramePr>
          <p:nvPr/>
        </p:nvGraphicFramePr>
        <p:xfrm>
          <a:off x="2535238" y="1795463"/>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4444" name="Group 12"/>
          <p:cNvGrpSpPr>
            <a:grpSpLocks/>
          </p:cNvGrpSpPr>
          <p:nvPr/>
        </p:nvGrpSpPr>
        <p:grpSpPr bwMode="auto">
          <a:xfrm>
            <a:off x="2619375" y="2006600"/>
            <a:ext cx="385763" cy="385763"/>
            <a:chOff x="1370" y="1409"/>
            <a:chExt cx="243" cy="243"/>
          </a:xfrm>
        </p:grpSpPr>
        <p:pic>
          <p:nvPicPr>
            <p:cNvPr id="914445" name="Picture 1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446"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78</a:t>
              </a:r>
              <a:r>
                <a:rPr lang="es-ES" sz="800" dirty="0">
                  <a:solidFill>
                    <a:srgbClr val="0075B8"/>
                  </a:solidFill>
                  <a:latin typeface="Calibri" pitchFamily="34" charset="0"/>
                </a:rPr>
                <a:t>%</a:t>
              </a:r>
            </a:p>
          </p:txBody>
        </p:sp>
        <p:sp>
          <p:nvSpPr>
            <p:cNvPr id="914447"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448"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449"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450"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451" name="Group 19"/>
          <p:cNvGrpSpPr>
            <a:grpSpLocks/>
          </p:cNvGrpSpPr>
          <p:nvPr/>
        </p:nvGrpSpPr>
        <p:grpSpPr bwMode="auto">
          <a:xfrm>
            <a:off x="3182938" y="2622550"/>
            <a:ext cx="385762" cy="385763"/>
            <a:chOff x="1370" y="1409"/>
            <a:chExt cx="243" cy="243"/>
          </a:xfrm>
        </p:grpSpPr>
        <p:pic>
          <p:nvPicPr>
            <p:cNvPr id="914452" name="Picture 2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453" name="Rectangle 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70</a:t>
              </a:r>
              <a:r>
                <a:rPr lang="es-ES" sz="800" dirty="0">
                  <a:solidFill>
                    <a:srgbClr val="0075B8"/>
                  </a:solidFill>
                  <a:latin typeface="Calibri" pitchFamily="34" charset="0"/>
                </a:rPr>
                <a:t>%</a:t>
              </a:r>
            </a:p>
          </p:txBody>
        </p:sp>
        <p:sp>
          <p:nvSpPr>
            <p:cNvPr id="914454" name="Line 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455" name="Line 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456" name="Line 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457" name="Line 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458" name="Group 26"/>
          <p:cNvGrpSpPr>
            <a:grpSpLocks/>
          </p:cNvGrpSpPr>
          <p:nvPr/>
        </p:nvGrpSpPr>
        <p:grpSpPr bwMode="auto">
          <a:xfrm>
            <a:off x="3663950" y="3200400"/>
            <a:ext cx="385763" cy="385763"/>
            <a:chOff x="1370" y="1409"/>
            <a:chExt cx="243" cy="243"/>
          </a:xfrm>
        </p:grpSpPr>
        <p:pic>
          <p:nvPicPr>
            <p:cNvPr id="914459" name="Picture 2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460" name="Rectangle 2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77</a:t>
              </a:r>
              <a:r>
                <a:rPr lang="es-ES" sz="800" dirty="0">
                  <a:solidFill>
                    <a:srgbClr val="0075B8"/>
                  </a:solidFill>
                  <a:latin typeface="Calibri" pitchFamily="34" charset="0"/>
                </a:rPr>
                <a:t>%</a:t>
              </a:r>
            </a:p>
          </p:txBody>
        </p:sp>
        <p:sp>
          <p:nvSpPr>
            <p:cNvPr id="914461" name="Line 2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462" name="Line 3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463" name="Line 3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464" name="Line 3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465" name="Group 33"/>
          <p:cNvGrpSpPr>
            <a:grpSpLocks/>
          </p:cNvGrpSpPr>
          <p:nvPr/>
        </p:nvGrpSpPr>
        <p:grpSpPr bwMode="auto">
          <a:xfrm>
            <a:off x="4713288" y="3440113"/>
            <a:ext cx="385762" cy="385762"/>
            <a:chOff x="1370" y="1409"/>
            <a:chExt cx="243" cy="243"/>
          </a:xfrm>
        </p:grpSpPr>
        <p:pic>
          <p:nvPicPr>
            <p:cNvPr id="914466" name="Picture 3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467"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69</a:t>
              </a:r>
              <a:r>
                <a:rPr lang="es-ES" sz="800" dirty="0">
                  <a:solidFill>
                    <a:srgbClr val="0075B8"/>
                  </a:solidFill>
                  <a:latin typeface="Calibri" pitchFamily="34" charset="0"/>
                </a:rPr>
                <a:t>%</a:t>
              </a:r>
            </a:p>
          </p:txBody>
        </p:sp>
        <p:sp>
          <p:nvSpPr>
            <p:cNvPr id="914468"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469"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470"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471"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472" name="Group 40"/>
          <p:cNvGrpSpPr>
            <a:grpSpLocks/>
          </p:cNvGrpSpPr>
          <p:nvPr/>
        </p:nvGrpSpPr>
        <p:grpSpPr bwMode="auto">
          <a:xfrm>
            <a:off x="4851400" y="4378325"/>
            <a:ext cx="385763" cy="385763"/>
            <a:chOff x="1370" y="1409"/>
            <a:chExt cx="243" cy="243"/>
          </a:xfrm>
        </p:grpSpPr>
        <p:pic>
          <p:nvPicPr>
            <p:cNvPr id="914473" name="Picture 4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474" name="Rectangle 4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76</a:t>
              </a:r>
              <a:r>
                <a:rPr lang="es-ES" sz="800" dirty="0">
                  <a:solidFill>
                    <a:srgbClr val="0075B8"/>
                  </a:solidFill>
                  <a:latin typeface="Calibri" pitchFamily="34" charset="0"/>
                </a:rPr>
                <a:t>%</a:t>
              </a:r>
            </a:p>
          </p:txBody>
        </p:sp>
        <p:sp>
          <p:nvSpPr>
            <p:cNvPr id="914475" name="Line 4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476" name="Line 4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477" name="Line 4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478" name="Line 4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479" name="Group 47"/>
          <p:cNvGrpSpPr>
            <a:grpSpLocks/>
          </p:cNvGrpSpPr>
          <p:nvPr/>
        </p:nvGrpSpPr>
        <p:grpSpPr bwMode="auto">
          <a:xfrm>
            <a:off x="5837238" y="3576638"/>
            <a:ext cx="385762" cy="385762"/>
            <a:chOff x="1370" y="1409"/>
            <a:chExt cx="243" cy="243"/>
          </a:xfrm>
        </p:grpSpPr>
        <p:pic>
          <p:nvPicPr>
            <p:cNvPr id="914480" name="Picture 4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481"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66</a:t>
              </a:r>
              <a:r>
                <a:rPr lang="es-ES" sz="800" dirty="0">
                  <a:solidFill>
                    <a:srgbClr val="0075B8"/>
                  </a:solidFill>
                  <a:latin typeface="Calibri" pitchFamily="34" charset="0"/>
                </a:rPr>
                <a:t>%</a:t>
              </a:r>
            </a:p>
          </p:txBody>
        </p:sp>
        <p:sp>
          <p:nvSpPr>
            <p:cNvPr id="914482"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483"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484"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485"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486" name="Group 54"/>
          <p:cNvGrpSpPr>
            <a:grpSpLocks/>
          </p:cNvGrpSpPr>
          <p:nvPr/>
        </p:nvGrpSpPr>
        <p:grpSpPr bwMode="auto">
          <a:xfrm>
            <a:off x="7105650" y="2462213"/>
            <a:ext cx="385763" cy="385762"/>
            <a:chOff x="1370" y="1409"/>
            <a:chExt cx="243" cy="243"/>
          </a:xfrm>
        </p:grpSpPr>
        <p:pic>
          <p:nvPicPr>
            <p:cNvPr id="914487" name="Picture 5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488" name="Rectangle 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70</a:t>
              </a:r>
              <a:r>
                <a:rPr lang="es-ES" sz="800" dirty="0">
                  <a:solidFill>
                    <a:srgbClr val="0075B8"/>
                  </a:solidFill>
                  <a:latin typeface="Calibri" pitchFamily="34" charset="0"/>
                </a:rPr>
                <a:t>%</a:t>
              </a:r>
            </a:p>
          </p:txBody>
        </p:sp>
        <p:sp>
          <p:nvSpPr>
            <p:cNvPr id="914489" name="Line 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490" name="Line 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491" name="Line 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492" name="Line 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493" name="Group 61"/>
          <p:cNvGrpSpPr>
            <a:grpSpLocks/>
          </p:cNvGrpSpPr>
          <p:nvPr/>
        </p:nvGrpSpPr>
        <p:grpSpPr bwMode="auto">
          <a:xfrm>
            <a:off x="6105525" y="2108200"/>
            <a:ext cx="385763" cy="385763"/>
            <a:chOff x="1370" y="1409"/>
            <a:chExt cx="243" cy="243"/>
          </a:xfrm>
        </p:grpSpPr>
        <p:pic>
          <p:nvPicPr>
            <p:cNvPr id="914494" name="Picture 6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495" name="Rectangle 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74</a:t>
              </a:r>
              <a:r>
                <a:rPr lang="es-ES" sz="800" dirty="0">
                  <a:solidFill>
                    <a:srgbClr val="0075B8"/>
                  </a:solidFill>
                  <a:latin typeface="Calibri" pitchFamily="34" charset="0"/>
                </a:rPr>
                <a:t>%</a:t>
              </a:r>
            </a:p>
          </p:txBody>
        </p:sp>
        <p:sp>
          <p:nvSpPr>
            <p:cNvPr id="914496" name="Line 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497" name="Line 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498" name="Line 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499" name="Line 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500" name="Group 68"/>
          <p:cNvGrpSpPr>
            <a:grpSpLocks/>
          </p:cNvGrpSpPr>
          <p:nvPr/>
        </p:nvGrpSpPr>
        <p:grpSpPr bwMode="auto">
          <a:xfrm>
            <a:off x="5918200" y="2598738"/>
            <a:ext cx="385763" cy="385762"/>
            <a:chOff x="1370" y="1409"/>
            <a:chExt cx="243" cy="243"/>
          </a:xfrm>
        </p:grpSpPr>
        <p:pic>
          <p:nvPicPr>
            <p:cNvPr id="914501" name="Picture 6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502" name="Rectangle 7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77</a:t>
              </a:r>
              <a:r>
                <a:rPr lang="es-ES" sz="800" dirty="0">
                  <a:solidFill>
                    <a:srgbClr val="0075B8"/>
                  </a:solidFill>
                  <a:latin typeface="Calibri" pitchFamily="34" charset="0"/>
                </a:rPr>
                <a:t>%</a:t>
              </a:r>
            </a:p>
          </p:txBody>
        </p:sp>
        <p:sp>
          <p:nvSpPr>
            <p:cNvPr id="914503" name="Line 7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504" name="Line 7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505" name="Line 7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506" name="Line 7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507" name="Group 75"/>
          <p:cNvGrpSpPr>
            <a:grpSpLocks/>
          </p:cNvGrpSpPr>
          <p:nvPr/>
        </p:nvGrpSpPr>
        <p:grpSpPr bwMode="auto">
          <a:xfrm>
            <a:off x="5653088" y="3103563"/>
            <a:ext cx="385762" cy="385762"/>
            <a:chOff x="1370" y="1409"/>
            <a:chExt cx="243" cy="243"/>
          </a:xfrm>
        </p:grpSpPr>
        <p:pic>
          <p:nvPicPr>
            <p:cNvPr id="914508" name="Picture 7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509" name="Rectangle 7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72</a:t>
              </a:r>
              <a:r>
                <a:rPr lang="es-ES" sz="800" dirty="0">
                  <a:solidFill>
                    <a:srgbClr val="0075B8"/>
                  </a:solidFill>
                  <a:latin typeface="Calibri" pitchFamily="34" charset="0"/>
                </a:rPr>
                <a:t>%</a:t>
              </a:r>
            </a:p>
          </p:txBody>
        </p:sp>
        <p:sp>
          <p:nvSpPr>
            <p:cNvPr id="914510" name="Line 7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511" name="Line 7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512" name="Line 8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513" name="Line 8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514" name="Group 82"/>
          <p:cNvGrpSpPr>
            <a:grpSpLocks/>
          </p:cNvGrpSpPr>
          <p:nvPr/>
        </p:nvGrpSpPr>
        <p:grpSpPr bwMode="auto">
          <a:xfrm>
            <a:off x="4922838" y="2414588"/>
            <a:ext cx="385762" cy="385762"/>
            <a:chOff x="1370" y="1409"/>
            <a:chExt cx="243" cy="243"/>
          </a:xfrm>
        </p:grpSpPr>
        <p:pic>
          <p:nvPicPr>
            <p:cNvPr id="914515" name="Picture 8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516" name="Rectangle 8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87</a:t>
              </a:r>
              <a:r>
                <a:rPr lang="es-ES" sz="800" dirty="0">
                  <a:solidFill>
                    <a:srgbClr val="0075B8"/>
                  </a:solidFill>
                  <a:latin typeface="Calibri" pitchFamily="34" charset="0"/>
                </a:rPr>
                <a:t>%</a:t>
              </a:r>
            </a:p>
          </p:txBody>
        </p:sp>
        <p:sp>
          <p:nvSpPr>
            <p:cNvPr id="914517" name="Line 8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518" name="Line 8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519" name="Line 8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520" name="Line 8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521" name="Group 89"/>
          <p:cNvGrpSpPr>
            <a:grpSpLocks/>
          </p:cNvGrpSpPr>
          <p:nvPr/>
        </p:nvGrpSpPr>
        <p:grpSpPr bwMode="auto">
          <a:xfrm>
            <a:off x="2620963" y="1057275"/>
            <a:ext cx="385762" cy="385763"/>
            <a:chOff x="1370" y="1409"/>
            <a:chExt cx="243" cy="243"/>
          </a:xfrm>
        </p:grpSpPr>
        <p:pic>
          <p:nvPicPr>
            <p:cNvPr id="914522" name="Picture 9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523"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83</a:t>
              </a:r>
              <a:r>
                <a:rPr lang="es-ES" sz="800" dirty="0">
                  <a:solidFill>
                    <a:srgbClr val="0075B8"/>
                  </a:solidFill>
                  <a:latin typeface="Calibri" pitchFamily="34" charset="0"/>
                </a:rPr>
                <a:t>%</a:t>
              </a:r>
            </a:p>
          </p:txBody>
        </p:sp>
        <p:sp>
          <p:nvSpPr>
            <p:cNvPr id="914524"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525"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526"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527"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528" name="Group 96"/>
          <p:cNvGrpSpPr>
            <a:grpSpLocks/>
          </p:cNvGrpSpPr>
          <p:nvPr/>
        </p:nvGrpSpPr>
        <p:grpSpPr bwMode="auto">
          <a:xfrm>
            <a:off x="4449763" y="1417638"/>
            <a:ext cx="385762" cy="385762"/>
            <a:chOff x="1370" y="1409"/>
            <a:chExt cx="243" cy="243"/>
          </a:xfrm>
        </p:grpSpPr>
        <p:pic>
          <p:nvPicPr>
            <p:cNvPr id="914529" name="Picture 9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530" name="Rectangle 9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83</a:t>
              </a:r>
              <a:r>
                <a:rPr lang="es-ES" sz="800" dirty="0">
                  <a:solidFill>
                    <a:srgbClr val="0075B8"/>
                  </a:solidFill>
                  <a:latin typeface="Calibri" pitchFamily="34" charset="0"/>
                </a:rPr>
                <a:t>%</a:t>
              </a:r>
            </a:p>
          </p:txBody>
        </p:sp>
        <p:sp>
          <p:nvSpPr>
            <p:cNvPr id="914531" name="Line 9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532" name="Line 10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533" name="Line 10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534" name="Line 10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535" name="Group 103"/>
          <p:cNvGrpSpPr>
            <a:grpSpLocks/>
          </p:cNvGrpSpPr>
          <p:nvPr/>
        </p:nvGrpSpPr>
        <p:grpSpPr bwMode="auto">
          <a:xfrm>
            <a:off x="4049713" y="1898650"/>
            <a:ext cx="385762" cy="385763"/>
            <a:chOff x="1370" y="1409"/>
            <a:chExt cx="243" cy="243"/>
          </a:xfrm>
        </p:grpSpPr>
        <p:pic>
          <p:nvPicPr>
            <p:cNvPr id="914536" name="Picture 10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537"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84</a:t>
              </a:r>
              <a:r>
                <a:rPr lang="es-ES" sz="800" dirty="0">
                  <a:solidFill>
                    <a:srgbClr val="0075B8"/>
                  </a:solidFill>
                  <a:latin typeface="Calibri" pitchFamily="34" charset="0"/>
                </a:rPr>
                <a:t>%</a:t>
              </a:r>
            </a:p>
          </p:txBody>
        </p:sp>
        <p:sp>
          <p:nvSpPr>
            <p:cNvPr id="914538"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539"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540"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541"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542" name="Group 110"/>
          <p:cNvGrpSpPr>
            <a:grpSpLocks/>
          </p:cNvGrpSpPr>
          <p:nvPr/>
        </p:nvGrpSpPr>
        <p:grpSpPr bwMode="auto">
          <a:xfrm>
            <a:off x="4441825" y="2195513"/>
            <a:ext cx="385763" cy="385762"/>
            <a:chOff x="1370" y="1409"/>
            <a:chExt cx="243" cy="243"/>
          </a:xfrm>
        </p:grpSpPr>
        <p:pic>
          <p:nvPicPr>
            <p:cNvPr id="914543" name="Picture 11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544"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85</a:t>
              </a:r>
              <a:r>
                <a:rPr lang="es-ES" sz="800" dirty="0">
                  <a:solidFill>
                    <a:srgbClr val="0075B8"/>
                  </a:solidFill>
                  <a:latin typeface="Calibri" pitchFamily="34" charset="0"/>
                </a:rPr>
                <a:t>%</a:t>
              </a:r>
            </a:p>
          </p:txBody>
        </p:sp>
        <p:sp>
          <p:nvSpPr>
            <p:cNvPr id="914545"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546"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547"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548"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549" name="Group 117"/>
          <p:cNvGrpSpPr>
            <a:grpSpLocks/>
          </p:cNvGrpSpPr>
          <p:nvPr/>
        </p:nvGrpSpPr>
        <p:grpSpPr bwMode="auto">
          <a:xfrm>
            <a:off x="5057775" y="1562100"/>
            <a:ext cx="385763" cy="385763"/>
            <a:chOff x="1370" y="1409"/>
            <a:chExt cx="243" cy="243"/>
          </a:xfrm>
        </p:grpSpPr>
        <p:pic>
          <p:nvPicPr>
            <p:cNvPr id="914550" name="Picture 11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551"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82</a:t>
              </a:r>
              <a:r>
                <a:rPr lang="es-ES" sz="800" dirty="0">
                  <a:solidFill>
                    <a:srgbClr val="0075B8"/>
                  </a:solidFill>
                  <a:latin typeface="Calibri" pitchFamily="34" charset="0"/>
                </a:rPr>
                <a:t>%</a:t>
              </a:r>
            </a:p>
          </p:txBody>
        </p:sp>
        <p:sp>
          <p:nvSpPr>
            <p:cNvPr id="914552"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553"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554"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555"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4556" name="Group 124"/>
          <p:cNvGraphicFramePr>
            <a:graphicFrameLocks noGrp="1"/>
          </p:cNvGraphicFramePr>
          <p:nvPr/>
        </p:nvGraphicFramePr>
        <p:xfrm>
          <a:off x="3025775" y="1144588"/>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562" name="Group 130"/>
          <p:cNvGraphicFramePr>
            <a:graphicFrameLocks noGrp="1"/>
          </p:cNvGraphicFramePr>
          <p:nvPr/>
        </p:nvGraphicFramePr>
        <p:xfrm>
          <a:off x="3805238" y="1384300"/>
          <a:ext cx="668337" cy="188400"/>
        </p:xfrm>
        <a:graphic>
          <a:graphicData uri="http://schemas.openxmlformats.org/drawingml/2006/table">
            <a:tbl>
              <a:tblPr/>
              <a:tblGrid>
                <a:gridCol w="668337"/>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568" name="Group 136"/>
          <p:cNvGraphicFramePr>
            <a:graphicFrameLocks noGrp="1"/>
          </p:cNvGraphicFramePr>
          <p:nvPr/>
        </p:nvGraphicFramePr>
        <p:xfrm>
          <a:off x="4943475" y="137001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574" name="Group 142"/>
          <p:cNvGraphicFramePr>
            <a:graphicFrameLocks noGrp="1"/>
          </p:cNvGraphicFramePr>
          <p:nvPr/>
        </p:nvGraphicFramePr>
        <p:xfrm>
          <a:off x="6480175" y="2092325"/>
          <a:ext cx="830263" cy="279840"/>
        </p:xfrm>
        <a:graphic>
          <a:graphicData uri="http://schemas.openxmlformats.org/drawingml/2006/table">
            <a:tbl>
              <a:tblPr/>
              <a:tblGrid>
                <a:gridCol w="8302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580" name="Group 148"/>
          <p:cNvGraphicFramePr>
            <a:graphicFrameLocks noGrp="1"/>
          </p:cNvGraphicFramePr>
          <p:nvPr/>
        </p:nvGraphicFramePr>
        <p:xfrm>
          <a:off x="7488238" y="2573338"/>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586" name="Group 154"/>
          <p:cNvGraphicFramePr>
            <a:graphicFrameLocks noGrp="1"/>
          </p:cNvGraphicFramePr>
          <p:nvPr/>
        </p:nvGraphicFramePr>
        <p:xfrm>
          <a:off x="6138863" y="3335338"/>
          <a:ext cx="506412" cy="304224"/>
        </p:xfrm>
        <a:graphic>
          <a:graphicData uri="http://schemas.openxmlformats.org/drawingml/2006/table">
            <a:tbl>
              <a:tblPr/>
              <a:tblGrid>
                <a:gridCol w="50641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592" name="Group 160"/>
          <p:cNvGraphicFramePr>
            <a:graphicFrameLocks noGrp="1"/>
          </p:cNvGraphicFramePr>
          <p:nvPr/>
        </p:nvGraphicFramePr>
        <p:xfrm>
          <a:off x="4840288" y="4192588"/>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598" name="Group 166"/>
          <p:cNvGraphicFramePr>
            <a:graphicFrameLocks noGrp="1"/>
          </p:cNvGraphicFramePr>
          <p:nvPr/>
        </p:nvGraphicFramePr>
        <p:xfrm>
          <a:off x="4572000" y="322103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604" name="Group 172"/>
          <p:cNvGraphicFramePr>
            <a:graphicFrameLocks noGrp="1"/>
          </p:cNvGraphicFramePr>
          <p:nvPr/>
        </p:nvGraphicFramePr>
        <p:xfrm>
          <a:off x="3627438" y="2997200"/>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610" name="Group 178"/>
          <p:cNvGraphicFramePr>
            <a:graphicFrameLocks noGrp="1"/>
          </p:cNvGraphicFramePr>
          <p:nvPr/>
        </p:nvGraphicFramePr>
        <p:xfrm>
          <a:off x="3441700" y="245903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616" name="Group 184"/>
          <p:cNvGraphicFramePr>
            <a:graphicFrameLocks noGrp="1"/>
          </p:cNvGraphicFramePr>
          <p:nvPr/>
        </p:nvGraphicFramePr>
        <p:xfrm>
          <a:off x="3738563" y="1679575"/>
          <a:ext cx="474662" cy="279840"/>
        </p:xfrm>
        <a:graphic>
          <a:graphicData uri="http://schemas.openxmlformats.org/drawingml/2006/table">
            <a:tbl>
              <a:tblPr/>
              <a:tblGrid>
                <a:gridCol w="474662"/>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622" name="Group 190"/>
          <p:cNvGraphicFramePr>
            <a:graphicFrameLocks noGrp="1"/>
          </p:cNvGraphicFramePr>
          <p:nvPr/>
        </p:nvGraphicFramePr>
        <p:xfrm>
          <a:off x="4440238" y="2047875"/>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628" name="Group 196"/>
          <p:cNvGraphicFramePr>
            <a:graphicFrameLocks noGrp="1"/>
          </p:cNvGraphicFramePr>
          <p:nvPr/>
        </p:nvGraphicFramePr>
        <p:xfrm>
          <a:off x="5157788" y="2752725"/>
          <a:ext cx="474662" cy="279840"/>
        </p:xfrm>
        <a:graphic>
          <a:graphicData uri="http://schemas.openxmlformats.org/drawingml/2006/table">
            <a:tbl>
              <a:tblPr/>
              <a:tblGrid>
                <a:gridCol w="4746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634" name="Group 202"/>
          <p:cNvGraphicFramePr>
            <a:graphicFrameLocks noGrp="1"/>
          </p:cNvGraphicFramePr>
          <p:nvPr/>
        </p:nvGraphicFramePr>
        <p:xfrm>
          <a:off x="5948363" y="3067050"/>
          <a:ext cx="681037" cy="157920"/>
        </p:xfrm>
        <a:graphic>
          <a:graphicData uri="http://schemas.openxmlformats.org/drawingml/2006/table">
            <a:tbl>
              <a:tblPr/>
              <a:tblGrid>
                <a:gridCol w="681037"/>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640" name="Group 208"/>
          <p:cNvGraphicFramePr>
            <a:graphicFrameLocks noGrp="1"/>
          </p:cNvGraphicFramePr>
          <p:nvPr/>
        </p:nvGraphicFramePr>
        <p:xfrm>
          <a:off x="6300788" y="2620963"/>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4646" name="Group 214"/>
          <p:cNvGrpSpPr>
            <a:grpSpLocks/>
          </p:cNvGrpSpPr>
          <p:nvPr/>
        </p:nvGrpSpPr>
        <p:grpSpPr bwMode="auto">
          <a:xfrm>
            <a:off x="5226050" y="2066925"/>
            <a:ext cx="385763" cy="385763"/>
            <a:chOff x="1370" y="1409"/>
            <a:chExt cx="243" cy="243"/>
          </a:xfrm>
        </p:grpSpPr>
        <p:pic>
          <p:nvPicPr>
            <p:cNvPr id="914647"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648"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76</a:t>
              </a:r>
              <a:r>
                <a:rPr lang="es-ES" sz="800" dirty="0">
                  <a:solidFill>
                    <a:srgbClr val="0075B8"/>
                  </a:solidFill>
                  <a:latin typeface="Calibri" pitchFamily="34" charset="0"/>
                </a:rPr>
                <a:t>%</a:t>
              </a:r>
            </a:p>
          </p:txBody>
        </p:sp>
        <p:sp>
          <p:nvSpPr>
            <p:cNvPr id="914649"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650"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651"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652"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4653" name="Group 221"/>
          <p:cNvGrpSpPr>
            <a:grpSpLocks/>
          </p:cNvGrpSpPr>
          <p:nvPr/>
        </p:nvGrpSpPr>
        <p:grpSpPr bwMode="auto">
          <a:xfrm>
            <a:off x="5586413" y="2268538"/>
            <a:ext cx="385762" cy="385762"/>
            <a:chOff x="1370" y="1409"/>
            <a:chExt cx="243" cy="243"/>
          </a:xfrm>
        </p:grpSpPr>
        <p:pic>
          <p:nvPicPr>
            <p:cNvPr id="914654" name="Picture 22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655" name="Rectangle 2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73</a:t>
              </a:r>
              <a:r>
                <a:rPr lang="es-ES" sz="800" dirty="0">
                  <a:solidFill>
                    <a:srgbClr val="0075B8"/>
                  </a:solidFill>
                  <a:latin typeface="Calibri" pitchFamily="34" charset="0"/>
                </a:rPr>
                <a:t>%</a:t>
              </a:r>
            </a:p>
          </p:txBody>
        </p:sp>
        <p:sp>
          <p:nvSpPr>
            <p:cNvPr id="914656" name="Line 2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657" name="Line 2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658" name="Line 2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659" name="Line 2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914660" name="AutoShape 228"/>
          <p:cNvCxnSpPr>
            <a:cxnSpLocks noChangeShapeType="1"/>
            <a:stCxn id="914649" idx="1"/>
            <a:endCxn id="0" idx="0"/>
          </p:cNvCxnSpPr>
          <p:nvPr/>
        </p:nvCxnSpPr>
        <p:spPr bwMode="auto">
          <a:xfrm flipV="1">
            <a:off x="5556250" y="1489075"/>
            <a:ext cx="954088" cy="663575"/>
          </a:xfrm>
          <a:prstGeom prst="straightConnector1">
            <a:avLst/>
          </a:prstGeom>
          <a:noFill/>
          <a:ln w="3175">
            <a:solidFill>
              <a:srgbClr val="333333"/>
            </a:solidFill>
            <a:prstDash val="dash"/>
            <a:round/>
            <a:headEnd type="oval" w="sm" len="sm"/>
            <a:tailEnd type="oval" w="sm" len="sm"/>
          </a:ln>
          <a:effectLst/>
        </p:spPr>
      </p:cxnSp>
      <p:graphicFrame>
        <p:nvGraphicFramePr>
          <p:cNvPr id="914661" name="Group 229"/>
          <p:cNvGraphicFramePr>
            <a:graphicFrameLocks noGrp="1"/>
          </p:cNvGraphicFramePr>
          <p:nvPr/>
        </p:nvGraphicFramePr>
        <p:xfrm>
          <a:off x="6510338" y="1331913"/>
          <a:ext cx="525462" cy="157920"/>
        </p:xfrm>
        <a:graphic>
          <a:graphicData uri="http://schemas.openxmlformats.org/drawingml/2006/table">
            <a:tbl>
              <a:tblPr/>
              <a:tblGrid>
                <a:gridCol w="5254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14667" name="AutoShape 235"/>
          <p:cNvCxnSpPr>
            <a:cxnSpLocks noChangeShapeType="1"/>
            <a:stCxn id="914656" idx="1"/>
            <a:endCxn id="0" idx="1"/>
          </p:cNvCxnSpPr>
          <p:nvPr/>
        </p:nvCxnSpPr>
        <p:spPr bwMode="auto">
          <a:xfrm flipV="1">
            <a:off x="5916613" y="1597025"/>
            <a:ext cx="752475" cy="757238"/>
          </a:xfrm>
          <a:prstGeom prst="straightConnector1">
            <a:avLst/>
          </a:prstGeom>
          <a:noFill/>
          <a:ln w="3175">
            <a:solidFill>
              <a:srgbClr val="333333"/>
            </a:solidFill>
            <a:prstDash val="dash"/>
            <a:round/>
            <a:headEnd type="oval" w="sm" len="sm"/>
            <a:tailEnd type="oval" w="sm" len="sm"/>
          </a:ln>
          <a:effectLst/>
        </p:spPr>
      </p:cxnSp>
      <p:graphicFrame>
        <p:nvGraphicFramePr>
          <p:cNvPr id="914668" name="Group 236"/>
          <p:cNvGraphicFramePr>
            <a:graphicFrameLocks noGrp="1"/>
          </p:cNvGraphicFramePr>
          <p:nvPr/>
        </p:nvGraphicFramePr>
        <p:xfrm>
          <a:off x="6669088" y="1501775"/>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14674" name="Rectangle 2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914675" name="Group 243"/>
          <p:cNvGrpSpPr>
            <a:grpSpLocks/>
          </p:cNvGrpSpPr>
          <p:nvPr/>
        </p:nvGrpSpPr>
        <p:grpSpPr bwMode="auto">
          <a:xfrm>
            <a:off x="5475288" y="1617663"/>
            <a:ext cx="385762" cy="385762"/>
            <a:chOff x="1370" y="1409"/>
            <a:chExt cx="243" cy="243"/>
          </a:xfrm>
        </p:grpSpPr>
        <p:pic>
          <p:nvPicPr>
            <p:cNvPr id="914676" name="Picture 24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14677"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62</a:t>
              </a:r>
              <a:r>
                <a:rPr lang="es-ES" sz="800" dirty="0">
                  <a:solidFill>
                    <a:srgbClr val="0075B8"/>
                  </a:solidFill>
                  <a:latin typeface="Calibri" pitchFamily="34" charset="0"/>
                </a:rPr>
                <a:t>%</a:t>
              </a:r>
            </a:p>
          </p:txBody>
        </p:sp>
        <p:sp>
          <p:nvSpPr>
            <p:cNvPr id="914678"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4679"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4680"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4681"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4682" name="Group 250"/>
          <p:cNvGraphicFramePr>
            <a:graphicFrameLocks noGrp="1"/>
          </p:cNvGraphicFramePr>
          <p:nvPr/>
        </p:nvGraphicFramePr>
        <p:xfrm>
          <a:off x="5548313" y="136207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688" name="Group 256"/>
          <p:cNvGraphicFramePr>
            <a:graphicFrameLocks noGrp="1"/>
          </p:cNvGraphicFramePr>
          <p:nvPr/>
        </p:nvGraphicFramePr>
        <p:xfrm>
          <a:off x="28575" y="2035175"/>
          <a:ext cx="1700213" cy="950400"/>
        </p:xfrm>
        <a:graphic>
          <a:graphicData uri="http://schemas.openxmlformats.org/drawingml/2006/table">
            <a:tbl>
              <a:tblPr/>
              <a:tblGrid>
                <a:gridCol w="1700213"/>
              </a:tblGrid>
              <a:tr h="1381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200" b="1" i="0" u="none" strike="noStrike" cap="none" normalizeH="0" baseline="0" dirty="0" smtClean="0">
                          <a:ln>
                            <a:noFill/>
                          </a:ln>
                          <a:solidFill>
                            <a:srgbClr val="007800"/>
                          </a:solidFill>
                          <a:effectLst/>
                          <a:latin typeface="Calibri" pitchFamily="34" charset="0"/>
                          <a:cs typeface="Arial" charset="0"/>
                        </a:rPr>
                        <a:t> 51.</a:t>
                      </a:r>
                      <a:r>
                        <a:rPr kumimoji="0" lang="es-CO" sz="1200" b="1" i="0" u="none" strike="noStrike" cap="none" normalizeH="0" baseline="0" dirty="0" smtClean="0">
                          <a:ln>
                            <a:noFill/>
                          </a:ln>
                          <a:solidFill>
                            <a:srgbClr val="333333"/>
                          </a:solidFill>
                          <a:effectLst/>
                          <a:latin typeface="Calibri" pitchFamily="34" charset="0"/>
                          <a:cs typeface="Arial" charset="0"/>
                        </a:rPr>
                        <a:t> ¿Las luminarias o bombillas del alumbrado público ubicadas en el sector donde usted vive funcionan?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694" name="Group 262"/>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700" name="Group 268"/>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Total</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706" name="Group 274"/>
          <p:cNvGraphicFramePr>
            <a:graphicFrameLocks noGrp="1"/>
          </p:cNvGraphicFramePr>
          <p:nvPr/>
        </p:nvGraphicFramePr>
        <p:xfrm>
          <a:off x="1147763" y="3681413"/>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75</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712" name="Group 280"/>
          <p:cNvGraphicFramePr>
            <a:graphicFrameLocks noGrp="1"/>
          </p:cNvGraphicFramePr>
          <p:nvPr/>
        </p:nvGraphicFramePr>
        <p:xfrm>
          <a:off x="323850" y="3544888"/>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25</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14718" name="AutoShape 286"/>
          <p:cNvCxnSpPr>
            <a:cxnSpLocks noChangeShapeType="1"/>
            <a:stCxn id="0" idx="2"/>
            <a:endCxn id="0" idx="0"/>
          </p:cNvCxnSpPr>
          <p:nvPr/>
        </p:nvCxnSpPr>
        <p:spPr bwMode="auto">
          <a:xfrm rot="16200000" flipH="1">
            <a:off x="1178719" y="4036219"/>
            <a:ext cx="485775" cy="258763"/>
          </a:xfrm>
          <a:prstGeom prst="bentConnector3">
            <a:avLst>
              <a:gd name="adj1" fmla="val 50000"/>
            </a:avLst>
          </a:prstGeom>
          <a:noFill/>
          <a:ln w="3175">
            <a:solidFill>
              <a:srgbClr val="333333"/>
            </a:solidFill>
            <a:miter lim="800000"/>
            <a:headEnd/>
            <a:tailEnd type="oval" w="sm" len="sm"/>
          </a:ln>
          <a:effectLst/>
        </p:spPr>
      </p:cxnSp>
      <p:graphicFrame>
        <p:nvGraphicFramePr>
          <p:cNvPr id="914719" name="Group 287"/>
          <p:cNvGraphicFramePr>
            <a:graphicFrameLocks noGrp="1"/>
          </p:cNvGraphicFramePr>
          <p:nvPr/>
        </p:nvGraphicFramePr>
        <p:xfrm>
          <a:off x="1343025" y="4408488"/>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725" name="Group 293"/>
          <p:cNvGraphicFramePr>
            <a:graphicFrameLocks noGrp="1"/>
          </p:cNvGraphicFramePr>
          <p:nvPr/>
        </p:nvGraphicFramePr>
        <p:xfrm>
          <a:off x="0" y="3157538"/>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14731" name="AutoShape 299"/>
          <p:cNvCxnSpPr>
            <a:cxnSpLocks noChangeShapeType="1"/>
            <a:stCxn id="0" idx="0"/>
            <a:endCxn id="0" idx="2"/>
          </p:cNvCxnSpPr>
          <p:nvPr/>
        </p:nvCxnSpPr>
        <p:spPr bwMode="auto">
          <a:xfrm rot="5400000" flipH="1">
            <a:off x="244475" y="3321051"/>
            <a:ext cx="187325" cy="260350"/>
          </a:xfrm>
          <a:prstGeom prst="bentConnector3">
            <a:avLst>
              <a:gd name="adj1" fmla="val 50000"/>
            </a:avLst>
          </a:prstGeom>
          <a:noFill/>
          <a:ln w="3175">
            <a:solidFill>
              <a:srgbClr val="333333"/>
            </a:solidFill>
            <a:miter lim="800000"/>
            <a:headEnd/>
            <a:tailEnd type="oval" w="sm" len="sm"/>
          </a:ln>
          <a:effectLst/>
        </p:spPr>
      </p:cxnSp>
      <p:sp>
        <p:nvSpPr>
          <p:cNvPr id="914732" name="Text Box 300"/>
          <p:cNvSpPr txBox="1">
            <a:spLocks noChangeArrowheads="1"/>
          </p:cNvSpPr>
          <p:nvPr/>
        </p:nvSpPr>
        <p:spPr bwMode="auto">
          <a:xfrm>
            <a:off x="4902200" y="681038"/>
            <a:ext cx="1168400"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800"/>
                </a:solidFill>
                <a:latin typeface="Calibri" pitchFamily="34" charset="0"/>
              </a:rPr>
              <a:t>SI</a:t>
            </a:r>
            <a:endParaRPr lang="es-ES" sz="1400" b="0" dirty="0">
              <a:solidFill>
                <a:srgbClr val="007800"/>
              </a:solidFill>
              <a:latin typeface="Calibri" pitchFamily="34" charset="0"/>
            </a:endParaRPr>
          </a:p>
        </p:txBody>
      </p:sp>
      <p:graphicFrame>
        <p:nvGraphicFramePr>
          <p:cNvPr id="914733" name="Group 301"/>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4739" name="Group 307"/>
          <p:cNvGraphicFramePr>
            <a:graphicFrameLocks noGrp="1"/>
          </p:cNvGraphicFramePr>
          <p:nvPr/>
        </p:nvGraphicFramePr>
        <p:xfrm>
          <a:off x="7837488" y="969963"/>
          <a:ext cx="1095375" cy="25488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914755" name="Rectangle 32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E762D1D4-BF71-4680-B2AA-81645CAE4DD8}" type="slidenum">
              <a:rPr lang="es-ES" sz="900" i="1">
                <a:solidFill>
                  <a:schemeClr val="bg1"/>
                </a:solidFill>
              </a:rPr>
              <a:pPr algn="ctr"/>
              <a:t>36</a:t>
            </a:fld>
            <a:endParaRPr lang="es-ES" sz="900" i="1" dirty="0">
              <a:solidFill>
                <a:schemeClr val="bg1"/>
              </a:solidFill>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0" name="Picture 290" descr="gfsdfgdfh"/>
          <p:cNvPicPr>
            <a:picLocks noChangeAspect="1" noChangeArrowheads="1"/>
          </p:cNvPicPr>
          <p:nvPr/>
        </p:nvPicPr>
        <p:blipFill>
          <a:blip r:embed="rId2" cstate="print"/>
          <a:srcRect/>
          <a:stretch>
            <a:fillRect/>
          </a:stretch>
        </p:blipFill>
        <p:spPr bwMode="auto">
          <a:xfrm>
            <a:off x="1441450" y="687388"/>
            <a:ext cx="6919913" cy="4270375"/>
          </a:xfrm>
          <a:prstGeom prst="rect">
            <a:avLst/>
          </a:prstGeom>
          <a:noFill/>
        </p:spPr>
      </p:pic>
      <p:sp>
        <p:nvSpPr>
          <p:cNvPr id="915459" name="Rectangle 3"/>
          <p:cNvSpPr>
            <a:spLocks noChangeArrowheads="1"/>
          </p:cNvSpPr>
          <p:nvPr/>
        </p:nvSpPr>
        <p:spPr bwMode="auto">
          <a:xfrm>
            <a:off x="0" y="1889125"/>
            <a:ext cx="1757363" cy="3162300"/>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915460" name="Picture 4" descr="Plantilla UAESP2"/>
          <p:cNvPicPr>
            <a:picLocks noChangeAspect="1" noChangeArrowheads="1"/>
          </p:cNvPicPr>
          <p:nvPr/>
        </p:nvPicPr>
        <p:blipFill>
          <a:blip r:embed="rId3" cstate="print"/>
          <a:srcRect/>
          <a:stretch>
            <a:fillRect/>
          </a:stretch>
        </p:blipFill>
        <p:spPr bwMode="auto">
          <a:xfrm>
            <a:off x="252413" y="3760788"/>
            <a:ext cx="1230312" cy="1341437"/>
          </a:xfrm>
          <a:prstGeom prst="rect">
            <a:avLst/>
          </a:prstGeom>
          <a:noFill/>
        </p:spPr>
      </p:pic>
      <p:pic>
        <p:nvPicPr>
          <p:cNvPr id="915461" name="Picture 5" descr="Plantilla UAESP4"/>
          <p:cNvPicPr>
            <a:picLocks noChangeAspect="1" noChangeArrowheads="1"/>
          </p:cNvPicPr>
          <p:nvPr/>
        </p:nvPicPr>
        <p:blipFill>
          <a:blip r:embed="rId4" cstate="print"/>
          <a:srcRect/>
          <a:stretch>
            <a:fillRect/>
          </a:stretch>
        </p:blipFill>
        <p:spPr bwMode="auto">
          <a:xfrm>
            <a:off x="417513" y="2863850"/>
            <a:ext cx="906462" cy="985838"/>
          </a:xfrm>
          <a:prstGeom prst="rect">
            <a:avLst/>
          </a:prstGeom>
          <a:noFill/>
        </p:spPr>
      </p:pic>
      <p:sp>
        <p:nvSpPr>
          <p:cNvPr id="915462" name="Rectangle 6"/>
          <p:cNvSpPr>
            <a:spLocks noGrp="1" noChangeArrowheads="1"/>
          </p:cNvSpPr>
          <p:nvPr>
            <p:ph type="title"/>
          </p:nvPr>
        </p:nvSpPr>
        <p:spPr/>
        <p:txBody>
          <a:bodyPr/>
          <a:lstStyle/>
          <a:p>
            <a:endParaRPr lang="es-CO" dirty="0"/>
          </a:p>
        </p:txBody>
      </p:sp>
      <p:sp>
        <p:nvSpPr>
          <p:cNvPr id="915463" name="Rectangle 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7783AF2-FFD3-41B5-AC1F-3952A4BB82FC}" type="slidenum">
              <a:rPr lang="es-ES" sz="900" i="1">
                <a:solidFill>
                  <a:schemeClr val="bg1"/>
                </a:solidFill>
              </a:rPr>
              <a:pPr algn="ctr"/>
              <a:t>37</a:t>
            </a:fld>
            <a:endParaRPr lang="es-ES" sz="900" i="1" dirty="0">
              <a:solidFill>
                <a:schemeClr val="bg1"/>
              </a:solidFill>
            </a:endParaRPr>
          </a:p>
        </p:txBody>
      </p:sp>
      <p:graphicFrame>
        <p:nvGraphicFramePr>
          <p:cNvPr id="915464" name="Group 8"/>
          <p:cNvGraphicFramePr>
            <a:graphicFrameLocks noGrp="1"/>
          </p:cNvGraphicFramePr>
          <p:nvPr/>
        </p:nvGraphicFramePr>
        <p:xfrm>
          <a:off x="2527300" y="180340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5470" name="Group 14"/>
          <p:cNvGrpSpPr>
            <a:grpSpLocks/>
          </p:cNvGrpSpPr>
          <p:nvPr/>
        </p:nvGrpSpPr>
        <p:grpSpPr bwMode="auto">
          <a:xfrm>
            <a:off x="2611438" y="2014538"/>
            <a:ext cx="385762" cy="385762"/>
            <a:chOff x="1370" y="1409"/>
            <a:chExt cx="243" cy="243"/>
          </a:xfrm>
        </p:grpSpPr>
        <p:pic>
          <p:nvPicPr>
            <p:cNvPr id="915471" name="Picture 15"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472" name="Rectangle 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58</a:t>
              </a:r>
              <a:r>
                <a:rPr lang="es-ES" sz="800" dirty="0">
                  <a:solidFill>
                    <a:srgbClr val="0075B8"/>
                  </a:solidFill>
                  <a:latin typeface="Calibri" pitchFamily="34" charset="0"/>
                </a:rPr>
                <a:t>%</a:t>
              </a:r>
            </a:p>
          </p:txBody>
        </p:sp>
        <p:sp>
          <p:nvSpPr>
            <p:cNvPr id="915473" name="Line 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474" name="Line 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475" name="Line 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476" name="Line 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477" name="Group 21"/>
          <p:cNvGrpSpPr>
            <a:grpSpLocks/>
          </p:cNvGrpSpPr>
          <p:nvPr/>
        </p:nvGrpSpPr>
        <p:grpSpPr bwMode="auto">
          <a:xfrm>
            <a:off x="3175000" y="2630488"/>
            <a:ext cx="385763" cy="385762"/>
            <a:chOff x="1370" y="1409"/>
            <a:chExt cx="243" cy="243"/>
          </a:xfrm>
        </p:grpSpPr>
        <p:pic>
          <p:nvPicPr>
            <p:cNvPr id="915478" name="Picture 22"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479" name="Rectangle 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59</a:t>
              </a:r>
              <a:r>
                <a:rPr lang="es-ES" sz="800" dirty="0">
                  <a:solidFill>
                    <a:srgbClr val="0075B8"/>
                  </a:solidFill>
                  <a:latin typeface="Calibri" pitchFamily="34" charset="0"/>
                </a:rPr>
                <a:t>%</a:t>
              </a:r>
            </a:p>
          </p:txBody>
        </p:sp>
        <p:sp>
          <p:nvSpPr>
            <p:cNvPr id="915480" name="Line 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481" name="Line 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482" name="Line 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483" name="Line 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484" name="Group 28"/>
          <p:cNvGrpSpPr>
            <a:grpSpLocks/>
          </p:cNvGrpSpPr>
          <p:nvPr/>
        </p:nvGrpSpPr>
        <p:grpSpPr bwMode="auto">
          <a:xfrm>
            <a:off x="3656013" y="3208338"/>
            <a:ext cx="385762" cy="385762"/>
            <a:chOff x="1370" y="1409"/>
            <a:chExt cx="243" cy="243"/>
          </a:xfrm>
        </p:grpSpPr>
        <p:pic>
          <p:nvPicPr>
            <p:cNvPr id="915485" name="Picture 29"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486" name="Rectangle 3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915487" name="Line 3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488" name="Line 3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489" name="Line 3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490" name="Line 3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491" name="Group 35"/>
          <p:cNvGrpSpPr>
            <a:grpSpLocks/>
          </p:cNvGrpSpPr>
          <p:nvPr/>
        </p:nvGrpSpPr>
        <p:grpSpPr bwMode="auto">
          <a:xfrm>
            <a:off x="4705350" y="3448050"/>
            <a:ext cx="385763" cy="385763"/>
            <a:chOff x="1370" y="1409"/>
            <a:chExt cx="243" cy="243"/>
          </a:xfrm>
        </p:grpSpPr>
        <p:pic>
          <p:nvPicPr>
            <p:cNvPr id="915492" name="Picture 36"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493" name="Rectangle 3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83</a:t>
              </a:r>
              <a:r>
                <a:rPr lang="es-ES" sz="800" dirty="0">
                  <a:solidFill>
                    <a:srgbClr val="0075B8"/>
                  </a:solidFill>
                  <a:latin typeface="Calibri" pitchFamily="34" charset="0"/>
                </a:rPr>
                <a:t>%</a:t>
              </a:r>
            </a:p>
          </p:txBody>
        </p:sp>
        <p:sp>
          <p:nvSpPr>
            <p:cNvPr id="915494" name="Line 3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495" name="Line 3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496" name="Line 4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497" name="Line 4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498" name="Group 42"/>
          <p:cNvGrpSpPr>
            <a:grpSpLocks/>
          </p:cNvGrpSpPr>
          <p:nvPr/>
        </p:nvGrpSpPr>
        <p:grpSpPr bwMode="auto">
          <a:xfrm>
            <a:off x="4843463" y="4386263"/>
            <a:ext cx="385762" cy="385762"/>
            <a:chOff x="1370" y="1409"/>
            <a:chExt cx="243" cy="243"/>
          </a:xfrm>
        </p:grpSpPr>
        <p:pic>
          <p:nvPicPr>
            <p:cNvPr id="915499" name="Picture 43"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00" name="Rectangle 4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915501" name="Line 4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02" name="Line 4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03" name="Line 4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04" name="Line 4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505" name="Group 49"/>
          <p:cNvGrpSpPr>
            <a:grpSpLocks/>
          </p:cNvGrpSpPr>
          <p:nvPr/>
        </p:nvGrpSpPr>
        <p:grpSpPr bwMode="auto">
          <a:xfrm>
            <a:off x="5829300" y="3584575"/>
            <a:ext cx="385763" cy="385763"/>
            <a:chOff x="1370" y="1409"/>
            <a:chExt cx="243" cy="243"/>
          </a:xfrm>
        </p:grpSpPr>
        <p:pic>
          <p:nvPicPr>
            <p:cNvPr id="915506" name="Picture 50"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07" name="Rectangle 5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85</a:t>
              </a:r>
              <a:r>
                <a:rPr lang="es-ES" sz="800" dirty="0">
                  <a:solidFill>
                    <a:srgbClr val="0075B8"/>
                  </a:solidFill>
                  <a:latin typeface="Calibri" pitchFamily="34" charset="0"/>
                </a:rPr>
                <a:t>%</a:t>
              </a:r>
            </a:p>
          </p:txBody>
        </p:sp>
        <p:sp>
          <p:nvSpPr>
            <p:cNvPr id="915508" name="Line 5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09" name="Line 5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10" name="Line 5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11" name="Line 5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512" name="Group 56"/>
          <p:cNvGrpSpPr>
            <a:grpSpLocks/>
          </p:cNvGrpSpPr>
          <p:nvPr/>
        </p:nvGrpSpPr>
        <p:grpSpPr bwMode="auto">
          <a:xfrm>
            <a:off x="7097713" y="2470150"/>
            <a:ext cx="385762" cy="385763"/>
            <a:chOff x="1370" y="1409"/>
            <a:chExt cx="243" cy="243"/>
          </a:xfrm>
        </p:grpSpPr>
        <p:pic>
          <p:nvPicPr>
            <p:cNvPr id="915513" name="Picture 57"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14" name="Rectangle 5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915515" name="Line 5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16" name="Line 6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17" name="Line 6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18" name="Line 6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519" name="Group 63"/>
          <p:cNvGrpSpPr>
            <a:grpSpLocks/>
          </p:cNvGrpSpPr>
          <p:nvPr/>
        </p:nvGrpSpPr>
        <p:grpSpPr bwMode="auto">
          <a:xfrm>
            <a:off x="6097588" y="2116138"/>
            <a:ext cx="385762" cy="385762"/>
            <a:chOff x="1370" y="1409"/>
            <a:chExt cx="243" cy="243"/>
          </a:xfrm>
        </p:grpSpPr>
        <p:pic>
          <p:nvPicPr>
            <p:cNvPr id="915520" name="Picture 6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21" name="Rectangle 6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915522" name="Line 6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23" name="Line 6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24" name="Line 6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25" name="Line 6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526" name="Group 70"/>
          <p:cNvGrpSpPr>
            <a:grpSpLocks/>
          </p:cNvGrpSpPr>
          <p:nvPr/>
        </p:nvGrpSpPr>
        <p:grpSpPr bwMode="auto">
          <a:xfrm>
            <a:off x="5910263" y="2606675"/>
            <a:ext cx="385762" cy="385763"/>
            <a:chOff x="1370" y="1409"/>
            <a:chExt cx="243" cy="243"/>
          </a:xfrm>
        </p:grpSpPr>
        <p:pic>
          <p:nvPicPr>
            <p:cNvPr id="915527" name="Picture 71"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28" name="Rectangle 7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78</a:t>
              </a:r>
              <a:r>
                <a:rPr lang="es-ES" sz="800" dirty="0">
                  <a:solidFill>
                    <a:srgbClr val="0075B8"/>
                  </a:solidFill>
                  <a:latin typeface="Calibri" pitchFamily="34" charset="0"/>
                </a:rPr>
                <a:t>%</a:t>
              </a:r>
            </a:p>
          </p:txBody>
        </p:sp>
        <p:sp>
          <p:nvSpPr>
            <p:cNvPr id="915529" name="Line 7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30" name="Line 7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31" name="Line 7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32" name="Line 7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533" name="Group 77"/>
          <p:cNvGrpSpPr>
            <a:grpSpLocks/>
          </p:cNvGrpSpPr>
          <p:nvPr/>
        </p:nvGrpSpPr>
        <p:grpSpPr bwMode="auto">
          <a:xfrm>
            <a:off x="5645150" y="3111500"/>
            <a:ext cx="385763" cy="385763"/>
            <a:chOff x="1370" y="1409"/>
            <a:chExt cx="243" cy="243"/>
          </a:xfrm>
        </p:grpSpPr>
        <p:pic>
          <p:nvPicPr>
            <p:cNvPr id="915534" name="Picture 78"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35" name="Rectangle 7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91</a:t>
              </a:r>
              <a:r>
                <a:rPr lang="es-ES" sz="800" dirty="0">
                  <a:solidFill>
                    <a:srgbClr val="0075B8"/>
                  </a:solidFill>
                  <a:latin typeface="Calibri" pitchFamily="34" charset="0"/>
                </a:rPr>
                <a:t>%</a:t>
              </a:r>
            </a:p>
          </p:txBody>
        </p:sp>
        <p:sp>
          <p:nvSpPr>
            <p:cNvPr id="915536" name="Line 8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37" name="Line 8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38" name="Line 8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39" name="Line 8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540" name="Group 84"/>
          <p:cNvGrpSpPr>
            <a:grpSpLocks/>
          </p:cNvGrpSpPr>
          <p:nvPr/>
        </p:nvGrpSpPr>
        <p:grpSpPr bwMode="auto">
          <a:xfrm>
            <a:off x="4914900" y="2422525"/>
            <a:ext cx="385763" cy="385763"/>
            <a:chOff x="1370" y="1409"/>
            <a:chExt cx="243" cy="243"/>
          </a:xfrm>
        </p:grpSpPr>
        <p:pic>
          <p:nvPicPr>
            <p:cNvPr id="915541" name="Picture 85"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42" name="Rectangle 8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61</a:t>
              </a:r>
              <a:r>
                <a:rPr lang="es-ES" sz="800" dirty="0">
                  <a:solidFill>
                    <a:srgbClr val="0075B8"/>
                  </a:solidFill>
                  <a:latin typeface="Calibri" pitchFamily="34" charset="0"/>
                </a:rPr>
                <a:t>%</a:t>
              </a:r>
            </a:p>
          </p:txBody>
        </p:sp>
        <p:sp>
          <p:nvSpPr>
            <p:cNvPr id="915543" name="Line 8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44" name="Line 8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45" name="Line 8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46" name="Line 9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547" name="Group 91"/>
          <p:cNvGrpSpPr>
            <a:grpSpLocks/>
          </p:cNvGrpSpPr>
          <p:nvPr/>
        </p:nvGrpSpPr>
        <p:grpSpPr bwMode="auto">
          <a:xfrm>
            <a:off x="2613025" y="1065213"/>
            <a:ext cx="385763" cy="385762"/>
            <a:chOff x="1370" y="1409"/>
            <a:chExt cx="243" cy="243"/>
          </a:xfrm>
        </p:grpSpPr>
        <p:pic>
          <p:nvPicPr>
            <p:cNvPr id="915548" name="Picture 92"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49" name="Rectangle 9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915550" name="Line 9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51" name="Line 9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52" name="Line 9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53" name="Line 9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554" name="Group 98"/>
          <p:cNvGrpSpPr>
            <a:grpSpLocks/>
          </p:cNvGrpSpPr>
          <p:nvPr/>
        </p:nvGrpSpPr>
        <p:grpSpPr bwMode="auto">
          <a:xfrm>
            <a:off x="4441825" y="1425575"/>
            <a:ext cx="385763" cy="385763"/>
            <a:chOff x="1370" y="1409"/>
            <a:chExt cx="243" cy="243"/>
          </a:xfrm>
        </p:grpSpPr>
        <p:pic>
          <p:nvPicPr>
            <p:cNvPr id="915555" name="Picture 99"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56" name="Rectangle 10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915557" name="Line 10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58" name="Line 10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59" name="Line 10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60" name="Line 10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561" name="Group 105"/>
          <p:cNvGrpSpPr>
            <a:grpSpLocks/>
          </p:cNvGrpSpPr>
          <p:nvPr/>
        </p:nvGrpSpPr>
        <p:grpSpPr bwMode="auto">
          <a:xfrm>
            <a:off x="4041775" y="1906588"/>
            <a:ext cx="385763" cy="385762"/>
            <a:chOff x="1370" y="1409"/>
            <a:chExt cx="243" cy="243"/>
          </a:xfrm>
        </p:grpSpPr>
        <p:pic>
          <p:nvPicPr>
            <p:cNvPr id="915562" name="Picture 106"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63" name="Rectangle 10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65</a:t>
              </a:r>
              <a:r>
                <a:rPr lang="es-ES" sz="800" dirty="0">
                  <a:solidFill>
                    <a:srgbClr val="0075B8"/>
                  </a:solidFill>
                  <a:latin typeface="Calibri" pitchFamily="34" charset="0"/>
                </a:rPr>
                <a:t>%</a:t>
              </a:r>
            </a:p>
          </p:txBody>
        </p:sp>
        <p:sp>
          <p:nvSpPr>
            <p:cNvPr id="915564" name="Line 10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65" name="Line 10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66" name="Line 1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67" name="Line 1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568" name="Group 112"/>
          <p:cNvGrpSpPr>
            <a:grpSpLocks/>
          </p:cNvGrpSpPr>
          <p:nvPr/>
        </p:nvGrpSpPr>
        <p:grpSpPr bwMode="auto">
          <a:xfrm>
            <a:off x="4433888" y="2203450"/>
            <a:ext cx="385762" cy="385763"/>
            <a:chOff x="1370" y="1409"/>
            <a:chExt cx="243" cy="243"/>
          </a:xfrm>
        </p:grpSpPr>
        <p:pic>
          <p:nvPicPr>
            <p:cNvPr id="915569" name="Picture 113"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70" name="Rectangle 1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49</a:t>
              </a:r>
              <a:r>
                <a:rPr lang="es-ES" sz="800" dirty="0">
                  <a:solidFill>
                    <a:srgbClr val="0075B8"/>
                  </a:solidFill>
                  <a:latin typeface="Calibri" pitchFamily="34" charset="0"/>
                </a:rPr>
                <a:t>%</a:t>
              </a:r>
            </a:p>
          </p:txBody>
        </p:sp>
        <p:sp>
          <p:nvSpPr>
            <p:cNvPr id="915571" name="Line 1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72" name="Line 1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73" name="Line 1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74" name="Line 1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575" name="Group 119"/>
          <p:cNvGrpSpPr>
            <a:grpSpLocks/>
          </p:cNvGrpSpPr>
          <p:nvPr/>
        </p:nvGrpSpPr>
        <p:grpSpPr bwMode="auto">
          <a:xfrm>
            <a:off x="5049838" y="1570038"/>
            <a:ext cx="385762" cy="385762"/>
            <a:chOff x="1370" y="1409"/>
            <a:chExt cx="243" cy="243"/>
          </a:xfrm>
        </p:grpSpPr>
        <p:pic>
          <p:nvPicPr>
            <p:cNvPr id="915576" name="Picture 120"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577" name="Rectangle 1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64</a:t>
              </a:r>
              <a:r>
                <a:rPr lang="es-ES" sz="800" dirty="0">
                  <a:solidFill>
                    <a:srgbClr val="0075B8"/>
                  </a:solidFill>
                  <a:latin typeface="Calibri" pitchFamily="34" charset="0"/>
                </a:rPr>
                <a:t>%</a:t>
              </a:r>
            </a:p>
          </p:txBody>
        </p:sp>
        <p:sp>
          <p:nvSpPr>
            <p:cNvPr id="915578" name="Line 1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579" name="Line 1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580" name="Line 1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581" name="Line 1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5582" name="Group 126"/>
          <p:cNvGraphicFramePr>
            <a:graphicFrameLocks noGrp="1"/>
          </p:cNvGraphicFramePr>
          <p:nvPr/>
        </p:nvGraphicFramePr>
        <p:xfrm>
          <a:off x="3017838" y="115252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588" name="Group 132"/>
          <p:cNvGraphicFramePr>
            <a:graphicFrameLocks noGrp="1"/>
          </p:cNvGraphicFramePr>
          <p:nvPr/>
        </p:nvGraphicFramePr>
        <p:xfrm>
          <a:off x="3797300" y="139223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594" name="Group 138"/>
          <p:cNvGraphicFramePr>
            <a:graphicFrameLocks noGrp="1"/>
          </p:cNvGraphicFramePr>
          <p:nvPr/>
        </p:nvGraphicFramePr>
        <p:xfrm>
          <a:off x="4935538" y="137795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00" name="Group 144"/>
          <p:cNvGraphicFramePr>
            <a:graphicFrameLocks noGrp="1"/>
          </p:cNvGraphicFramePr>
          <p:nvPr/>
        </p:nvGraphicFramePr>
        <p:xfrm>
          <a:off x="6503988" y="2081213"/>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06" name="Group 150"/>
          <p:cNvGraphicFramePr>
            <a:graphicFrameLocks noGrp="1"/>
          </p:cNvGraphicFramePr>
          <p:nvPr/>
        </p:nvGraphicFramePr>
        <p:xfrm>
          <a:off x="7489825" y="2562225"/>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12" name="Group 156"/>
          <p:cNvGraphicFramePr>
            <a:graphicFrameLocks noGrp="1"/>
          </p:cNvGraphicFramePr>
          <p:nvPr/>
        </p:nvGraphicFramePr>
        <p:xfrm>
          <a:off x="6130925" y="334327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18" name="Group 162"/>
          <p:cNvGraphicFramePr>
            <a:graphicFrameLocks noGrp="1"/>
          </p:cNvGraphicFramePr>
          <p:nvPr/>
        </p:nvGraphicFramePr>
        <p:xfrm>
          <a:off x="4849813" y="4217988"/>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24" name="Group 168"/>
          <p:cNvGraphicFramePr>
            <a:graphicFrameLocks noGrp="1"/>
          </p:cNvGraphicFramePr>
          <p:nvPr/>
        </p:nvGraphicFramePr>
        <p:xfrm>
          <a:off x="4595813" y="324643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30" name="Group 174"/>
          <p:cNvGraphicFramePr>
            <a:graphicFrameLocks noGrp="1"/>
          </p:cNvGraphicFramePr>
          <p:nvPr/>
        </p:nvGraphicFramePr>
        <p:xfrm>
          <a:off x="3619500" y="300513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36" name="Group 180"/>
          <p:cNvGraphicFramePr>
            <a:graphicFrameLocks noGrp="1"/>
          </p:cNvGraphicFramePr>
          <p:nvPr/>
        </p:nvGraphicFramePr>
        <p:xfrm>
          <a:off x="3433763" y="246697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42" name="Group 186"/>
          <p:cNvGraphicFramePr>
            <a:graphicFrameLocks noGrp="1"/>
          </p:cNvGraphicFramePr>
          <p:nvPr/>
        </p:nvGraphicFramePr>
        <p:xfrm>
          <a:off x="3730625" y="168751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48" name="Group 192"/>
          <p:cNvGraphicFramePr>
            <a:graphicFrameLocks noGrp="1"/>
          </p:cNvGraphicFramePr>
          <p:nvPr/>
        </p:nvGraphicFramePr>
        <p:xfrm>
          <a:off x="4432300" y="205581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54" name="Group 198"/>
          <p:cNvGraphicFramePr>
            <a:graphicFrameLocks noGrp="1"/>
          </p:cNvGraphicFramePr>
          <p:nvPr/>
        </p:nvGraphicFramePr>
        <p:xfrm>
          <a:off x="5149850" y="276066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60" name="Group 204"/>
          <p:cNvGraphicFramePr>
            <a:graphicFrameLocks noGrp="1"/>
          </p:cNvGraphicFramePr>
          <p:nvPr/>
        </p:nvGraphicFramePr>
        <p:xfrm>
          <a:off x="5940425" y="307498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666" name="Group 210"/>
          <p:cNvGraphicFramePr>
            <a:graphicFrameLocks noGrp="1"/>
          </p:cNvGraphicFramePr>
          <p:nvPr/>
        </p:nvGraphicFramePr>
        <p:xfrm>
          <a:off x="6308725" y="260985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5672" name="Group 216"/>
          <p:cNvGrpSpPr>
            <a:grpSpLocks/>
          </p:cNvGrpSpPr>
          <p:nvPr/>
        </p:nvGrpSpPr>
        <p:grpSpPr bwMode="auto">
          <a:xfrm>
            <a:off x="5218113" y="2074863"/>
            <a:ext cx="385762" cy="385762"/>
            <a:chOff x="1370" y="1409"/>
            <a:chExt cx="243" cy="243"/>
          </a:xfrm>
        </p:grpSpPr>
        <p:pic>
          <p:nvPicPr>
            <p:cNvPr id="915673" name="Picture 217"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674" name="Rectangle 2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57</a:t>
              </a:r>
              <a:r>
                <a:rPr lang="es-ES" sz="800" dirty="0">
                  <a:solidFill>
                    <a:srgbClr val="0075B8"/>
                  </a:solidFill>
                  <a:latin typeface="Calibri" pitchFamily="34" charset="0"/>
                </a:rPr>
                <a:t>%</a:t>
              </a:r>
            </a:p>
          </p:txBody>
        </p:sp>
        <p:sp>
          <p:nvSpPr>
            <p:cNvPr id="915675" name="Line 2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676" name="Line 2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677" name="Line 2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678" name="Line 2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5679" name="Group 223"/>
          <p:cNvGrpSpPr>
            <a:grpSpLocks/>
          </p:cNvGrpSpPr>
          <p:nvPr/>
        </p:nvGrpSpPr>
        <p:grpSpPr bwMode="auto">
          <a:xfrm>
            <a:off x="5578475" y="2276475"/>
            <a:ext cx="385763" cy="385763"/>
            <a:chOff x="1370" y="1409"/>
            <a:chExt cx="243" cy="243"/>
          </a:xfrm>
        </p:grpSpPr>
        <p:pic>
          <p:nvPicPr>
            <p:cNvPr id="915680" name="Picture 22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681" name="Rectangle 22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62</a:t>
              </a:r>
              <a:r>
                <a:rPr lang="es-ES" sz="800" dirty="0">
                  <a:solidFill>
                    <a:srgbClr val="0075B8"/>
                  </a:solidFill>
                  <a:latin typeface="Calibri" pitchFamily="34" charset="0"/>
                </a:rPr>
                <a:t>%</a:t>
              </a:r>
            </a:p>
          </p:txBody>
        </p:sp>
        <p:sp>
          <p:nvSpPr>
            <p:cNvPr id="915682" name="Line 22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683" name="Line 22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684" name="Line 22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685" name="Line 22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915686" name="AutoShape 230"/>
          <p:cNvCxnSpPr>
            <a:cxnSpLocks noChangeShapeType="1"/>
            <a:stCxn id="915675" idx="1"/>
            <a:endCxn id="0" idx="0"/>
          </p:cNvCxnSpPr>
          <p:nvPr/>
        </p:nvCxnSpPr>
        <p:spPr bwMode="auto">
          <a:xfrm flipV="1">
            <a:off x="5548313" y="149701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915687" name="Group 231"/>
          <p:cNvGraphicFramePr>
            <a:graphicFrameLocks noGrp="1"/>
          </p:cNvGraphicFramePr>
          <p:nvPr/>
        </p:nvGraphicFramePr>
        <p:xfrm>
          <a:off x="6502400" y="133985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15693" name="AutoShape 237"/>
          <p:cNvCxnSpPr>
            <a:cxnSpLocks noChangeShapeType="1"/>
            <a:stCxn id="915682" idx="1"/>
            <a:endCxn id="0" idx="1"/>
          </p:cNvCxnSpPr>
          <p:nvPr/>
        </p:nvCxnSpPr>
        <p:spPr bwMode="auto">
          <a:xfrm flipV="1">
            <a:off x="5908675" y="160496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915694" name="Group 238"/>
          <p:cNvGraphicFramePr>
            <a:graphicFrameLocks noGrp="1"/>
          </p:cNvGraphicFramePr>
          <p:nvPr/>
        </p:nvGraphicFramePr>
        <p:xfrm>
          <a:off x="6661150" y="150971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15700" name="Rectangle 24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915701" name="Group 245"/>
          <p:cNvGrpSpPr>
            <a:grpSpLocks/>
          </p:cNvGrpSpPr>
          <p:nvPr/>
        </p:nvGrpSpPr>
        <p:grpSpPr bwMode="auto">
          <a:xfrm>
            <a:off x="5467350" y="1625600"/>
            <a:ext cx="385763" cy="385763"/>
            <a:chOff x="1370" y="1409"/>
            <a:chExt cx="243" cy="243"/>
          </a:xfrm>
        </p:grpSpPr>
        <p:pic>
          <p:nvPicPr>
            <p:cNvPr id="915702" name="Picture 246"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5703" name="Rectangle 24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47</a:t>
              </a:r>
              <a:r>
                <a:rPr lang="es-ES" sz="800" dirty="0">
                  <a:solidFill>
                    <a:srgbClr val="0075B8"/>
                  </a:solidFill>
                  <a:latin typeface="Calibri" pitchFamily="34" charset="0"/>
                </a:rPr>
                <a:t>%</a:t>
              </a:r>
            </a:p>
          </p:txBody>
        </p:sp>
        <p:sp>
          <p:nvSpPr>
            <p:cNvPr id="915704" name="Line 24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5705" name="Line 24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5706" name="Line 25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5707" name="Line 25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5708" name="Group 252"/>
          <p:cNvGraphicFramePr>
            <a:graphicFrameLocks noGrp="1"/>
          </p:cNvGraphicFramePr>
          <p:nvPr/>
        </p:nvGraphicFramePr>
        <p:xfrm>
          <a:off x="5540375" y="137001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714" name="Group 258"/>
          <p:cNvGraphicFramePr>
            <a:graphicFrameLocks noGrp="1"/>
          </p:cNvGraphicFramePr>
          <p:nvPr/>
        </p:nvGraphicFramePr>
        <p:xfrm>
          <a:off x="65088" y="1871663"/>
          <a:ext cx="1700212" cy="872676"/>
        </p:xfrm>
        <a:graphic>
          <a:graphicData uri="http://schemas.openxmlformats.org/drawingml/2006/table">
            <a:tbl>
              <a:tblPr/>
              <a:tblGrid>
                <a:gridCol w="1700212"/>
              </a:tblGrid>
              <a:tr h="138113">
                <a:tc>
                  <a:txBody>
                    <a:bodyPr/>
                    <a:lstStyle/>
                    <a:p>
                      <a:pPr marL="0" marR="0" lvl="0" indent="0" algn="ctr" defTabSz="914400" rtl="0" eaLnBrk="1" fontAlgn="base" latinLnBrk="0" hangingPunct="1">
                        <a:lnSpc>
                          <a:spcPct val="9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52.</a:t>
                      </a:r>
                      <a:r>
                        <a:rPr kumimoji="0" lang="es-CO" sz="1000" b="1" i="0" u="none" strike="noStrike" cap="none" normalizeH="0" baseline="0" dirty="0" smtClean="0">
                          <a:ln>
                            <a:noFill/>
                          </a:ln>
                          <a:solidFill>
                            <a:srgbClr val="333333"/>
                          </a:solidFill>
                          <a:effectLst/>
                          <a:latin typeface="Calibri" pitchFamily="34" charset="0"/>
                          <a:cs typeface="Arial" charset="0"/>
                        </a:rPr>
                        <a:t> En el sector donde usted vive o por donde transita habitualmente, ¿se presentan problemas de inseguridad relacionados con fallas en el alumbrado público?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720" name="Group 264"/>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726" name="Group 270"/>
          <p:cNvGraphicFramePr>
            <a:graphicFrameLocks noGrp="1"/>
          </p:cNvGraphicFramePr>
          <p:nvPr/>
        </p:nvGraphicFramePr>
        <p:xfrm>
          <a:off x="655638" y="4252913"/>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2016</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732" name="Group 276"/>
          <p:cNvGraphicFramePr>
            <a:graphicFrameLocks noGrp="1"/>
          </p:cNvGraphicFramePr>
          <p:nvPr/>
        </p:nvGraphicFramePr>
        <p:xfrm>
          <a:off x="1100138" y="4187825"/>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64</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738" name="Group 282"/>
          <p:cNvGraphicFramePr>
            <a:graphicFrameLocks noGrp="1"/>
          </p:cNvGraphicFramePr>
          <p:nvPr/>
        </p:nvGraphicFramePr>
        <p:xfrm>
          <a:off x="444500" y="3976688"/>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36</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15744" name="AutoShape 288"/>
          <p:cNvCxnSpPr>
            <a:cxnSpLocks noChangeShapeType="1"/>
            <a:stCxn id="0" idx="2"/>
            <a:endCxn id="0" idx="0"/>
          </p:cNvCxnSpPr>
          <p:nvPr/>
        </p:nvCxnSpPr>
        <p:spPr bwMode="auto">
          <a:xfrm rot="16200000" flipH="1">
            <a:off x="1306513" y="4367212"/>
            <a:ext cx="192088" cy="315913"/>
          </a:xfrm>
          <a:prstGeom prst="bentConnector3">
            <a:avLst>
              <a:gd name="adj1" fmla="val 49588"/>
            </a:avLst>
          </a:prstGeom>
          <a:noFill/>
          <a:ln w="3175">
            <a:solidFill>
              <a:srgbClr val="333333"/>
            </a:solidFill>
            <a:miter lim="800000"/>
            <a:headEnd/>
            <a:tailEnd type="oval" w="sm" len="sm"/>
          </a:ln>
          <a:effectLst/>
        </p:spPr>
      </p:cxnSp>
      <p:graphicFrame>
        <p:nvGraphicFramePr>
          <p:cNvPr id="915745" name="Group 289"/>
          <p:cNvGraphicFramePr>
            <a:graphicFrameLocks noGrp="1"/>
          </p:cNvGraphicFramePr>
          <p:nvPr/>
        </p:nvGraphicFramePr>
        <p:xfrm>
          <a:off x="1352550" y="4621213"/>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751" name="Group 295"/>
          <p:cNvGraphicFramePr>
            <a:graphicFrameLocks noGrp="1"/>
          </p:cNvGraphicFramePr>
          <p:nvPr/>
        </p:nvGraphicFramePr>
        <p:xfrm>
          <a:off x="25400" y="3733800"/>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15757" name="AutoShape 301"/>
          <p:cNvCxnSpPr>
            <a:cxnSpLocks noChangeShapeType="1"/>
            <a:stCxn id="0" idx="0"/>
            <a:endCxn id="0" idx="2"/>
          </p:cNvCxnSpPr>
          <p:nvPr/>
        </p:nvCxnSpPr>
        <p:spPr bwMode="auto">
          <a:xfrm rot="5400000" flipH="1">
            <a:off x="389731" y="3777457"/>
            <a:ext cx="42863" cy="355600"/>
          </a:xfrm>
          <a:prstGeom prst="bentConnector3">
            <a:avLst>
              <a:gd name="adj1" fmla="val 48148"/>
            </a:avLst>
          </a:prstGeom>
          <a:noFill/>
          <a:ln w="3175">
            <a:solidFill>
              <a:srgbClr val="333333"/>
            </a:solidFill>
            <a:miter lim="800000"/>
            <a:headEnd/>
            <a:tailEnd type="oval" w="sm" len="sm"/>
          </a:ln>
          <a:effectLst/>
        </p:spPr>
      </p:cxnSp>
      <p:sp>
        <p:nvSpPr>
          <p:cNvPr id="915758" name="Text Box 302"/>
          <p:cNvSpPr txBox="1">
            <a:spLocks noChangeArrowheads="1"/>
          </p:cNvSpPr>
          <p:nvPr/>
        </p:nvSpPr>
        <p:spPr bwMode="auto">
          <a:xfrm>
            <a:off x="4902200" y="681038"/>
            <a:ext cx="1168400"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800"/>
                </a:solidFill>
                <a:latin typeface="Calibri" pitchFamily="34" charset="0"/>
              </a:rPr>
              <a:t>SI</a:t>
            </a:r>
            <a:endParaRPr lang="es-ES" sz="1400" b="0" dirty="0">
              <a:solidFill>
                <a:srgbClr val="007800"/>
              </a:solidFill>
              <a:latin typeface="Calibri" pitchFamily="34" charset="0"/>
            </a:endParaRPr>
          </a:p>
        </p:txBody>
      </p:sp>
      <p:graphicFrame>
        <p:nvGraphicFramePr>
          <p:cNvPr id="915759" name="Group 303"/>
          <p:cNvGraphicFramePr>
            <a:graphicFrameLocks noGrp="1"/>
          </p:cNvGraphicFramePr>
          <p:nvPr/>
        </p:nvGraphicFramePr>
        <p:xfrm>
          <a:off x="655638" y="3189288"/>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2010</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765" name="Group 309"/>
          <p:cNvGraphicFramePr>
            <a:graphicFrameLocks noGrp="1"/>
          </p:cNvGraphicFramePr>
          <p:nvPr/>
        </p:nvGraphicFramePr>
        <p:xfrm>
          <a:off x="993775" y="3228975"/>
          <a:ext cx="288925" cy="17316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mbria" pitchFamily="18" charset="0"/>
                          <a:cs typeface="Arial" charset="0"/>
                        </a:rPr>
                        <a:t>66</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771" name="Group 315"/>
          <p:cNvGraphicFramePr>
            <a:graphicFrameLocks noGrp="1"/>
          </p:cNvGraphicFramePr>
          <p:nvPr/>
        </p:nvGraphicFramePr>
        <p:xfrm>
          <a:off x="530225" y="3036888"/>
          <a:ext cx="288925" cy="17316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mbria" pitchFamily="18" charset="0"/>
                          <a:cs typeface="Arial" charset="0"/>
                        </a:rPr>
                        <a:t>34</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15777" name="AutoShape 321"/>
          <p:cNvCxnSpPr>
            <a:cxnSpLocks noChangeShapeType="1"/>
            <a:stCxn id="0" idx="2"/>
            <a:endCxn id="0" idx="0"/>
          </p:cNvCxnSpPr>
          <p:nvPr/>
        </p:nvCxnSpPr>
        <p:spPr bwMode="auto">
          <a:xfrm rot="16200000" flipH="1">
            <a:off x="1270794" y="3267869"/>
            <a:ext cx="157163" cy="422275"/>
          </a:xfrm>
          <a:prstGeom prst="bentConnector3">
            <a:avLst>
              <a:gd name="adj1" fmla="val 49495"/>
            </a:avLst>
          </a:prstGeom>
          <a:noFill/>
          <a:ln w="3175">
            <a:solidFill>
              <a:srgbClr val="333333"/>
            </a:solidFill>
            <a:miter lim="800000"/>
            <a:headEnd/>
            <a:tailEnd type="oval" w="sm" len="sm"/>
          </a:ln>
          <a:effectLst/>
        </p:spPr>
      </p:cxnSp>
      <p:graphicFrame>
        <p:nvGraphicFramePr>
          <p:cNvPr id="915778" name="Group 322"/>
          <p:cNvGraphicFramePr>
            <a:graphicFrameLocks noGrp="1"/>
          </p:cNvGraphicFramePr>
          <p:nvPr/>
        </p:nvGraphicFramePr>
        <p:xfrm>
          <a:off x="1352550" y="3557588"/>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784" name="Group 328"/>
          <p:cNvGraphicFramePr>
            <a:graphicFrameLocks noGrp="1"/>
          </p:cNvGraphicFramePr>
          <p:nvPr/>
        </p:nvGraphicFramePr>
        <p:xfrm>
          <a:off x="98425" y="2965450"/>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15790" name="AutoShape 334"/>
          <p:cNvCxnSpPr>
            <a:cxnSpLocks noChangeShapeType="1"/>
            <a:endCxn id="0" idx="0"/>
          </p:cNvCxnSpPr>
          <p:nvPr/>
        </p:nvCxnSpPr>
        <p:spPr bwMode="auto">
          <a:xfrm rot="10800000">
            <a:off x="306388" y="2965450"/>
            <a:ext cx="376237" cy="71438"/>
          </a:xfrm>
          <a:prstGeom prst="bentConnector4">
            <a:avLst>
              <a:gd name="adj1" fmla="val 22361"/>
              <a:gd name="adj2" fmla="val 180000"/>
            </a:avLst>
          </a:prstGeom>
          <a:noFill/>
          <a:ln w="3175">
            <a:solidFill>
              <a:srgbClr val="333333"/>
            </a:solidFill>
            <a:miter lim="800000"/>
            <a:headEnd/>
            <a:tailEnd type="oval" w="sm" len="sm"/>
          </a:ln>
          <a:effectLst/>
        </p:spPr>
      </p:cxnSp>
      <p:graphicFrame>
        <p:nvGraphicFramePr>
          <p:cNvPr id="915791" name="Group 335"/>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5797" name="Group 341"/>
          <p:cNvGraphicFramePr>
            <a:graphicFrameLocks noGrp="1"/>
          </p:cNvGraphicFramePr>
          <p:nvPr/>
        </p:nvGraphicFramePr>
        <p:xfrm>
          <a:off x="7837488" y="969963"/>
          <a:ext cx="1095375" cy="25488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915866" name="Text Box 410"/>
          <p:cNvSpPr txBox="1">
            <a:spLocks noChangeArrowheads="1"/>
          </p:cNvSpPr>
          <p:nvPr/>
        </p:nvSpPr>
        <p:spPr bwMode="auto">
          <a:xfrm>
            <a:off x="796925" y="3403600"/>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915867" name="Group 411"/>
          <p:cNvGrpSpPr>
            <a:grpSpLocks/>
          </p:cNvGrpSpPr>
          <p:nvPr/>
        </p:nvGrpSpPr>
        <p:grpSpPr bwMode="auto">
          <a:xfrm>
            <a:off x="1725613" y="4740275"/>
            <a:ext cx="1701800" cy="265113"/>
            <a:chOff x="-60" y="2970"/>
            <a:chExt cx="1072" cy="167"/>
          </a:xfrm>
        </p:grpSpPr>
        <p:sp>
          <p:nvSpPr>
            <p:cNvPr id="915868" name="Text Box 412"/>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15869" name="Rectangle 413"/>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915870" name="Line 414"/>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915871" name="Line 415"/>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915872" name="Line 416"/>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 name="Picture 290" descr="gfsdfgdfh"/>
          <p:cNvPicPr>
            <a:picLocks noChangeAspect="1" noChangeArrowheads="1"/>
          </p:cNvPicPr>
          <p:nvPr/>
        </p:nvPicPr>
        <p:blipFill>
          <a:blip r:embed="rId2" cstate="print"/>
          <a:srcRect/>
          <a:stretch>
            <a:fillRect/>
          </a:stretch>
        </p:blipFill>
        <p:spPr bwMode="auto">
          <a:xfrm>
            <a:off x="1441450" y="687388"/>
            <a:ext cx="6919913" cy="4270375"/>
          </a:xfrm>
          <a:prstGeom prst="rect">
            <a:avLst/>
          </a:prstGeom>
          <a:noFill/>
        </p:spPr>
      </p:pic>
      <p:sp>
        <p:nvSpPr>
          <p:cNvPr id="916483" name="Rectangle 3"/>
          <p:cNvSpPr>
            <a:spLocks noChangeArrowheads="1"/>
          </p:cNvSpPr>
          <p:nvPr/>
        </p:nvSpPr>
        <p:spPr bwMode="auto">
          <a:xfrm>
            <a:off x="0" y="1889125"/>
            <a:ext cx="1757363" cy="3162300"/>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916484" name="Picture 4" descr="Plantilla UAESP4"/>
          <p:cNvPicPr>
            <a:picLocks noChangeAspect="1" noChangeArrowheads="1"/>
          </p:cNvPicPr>
          <p:nvPr/>
        </p:nvPicPr>
        <p:blipFill>
          <a:blip r:embed="rId3" cstate="print"/>
          <a:srcRect/>
          <a:stretch>
            <a:fillRect/>
          </a:stretch>
        </p:blipFill>
        <p:spPr bwMode="auto">
          <a:xfrm>
            <a:off x="423863" y="2867025"/>
            <a:ext cx="895350" cy="974725"/>
          </a:xfrm>
          <a:prstGeom prst="rect">
            <a:avLst/>
          </a:prstGeom>
          <a:noFill/>
        </p:spPr>
      </p:pic>
      <p:pic>
        <p:nvPicPr>
          <p:cNvPr id="916485" name="Picture 5" descr="Plantilla UAESP2"/>
          <p:cNvPicPr>
            <a:picLocks noChangeAspect="1" noChangeArrowheads="1"/>
          </p:cNvPicPr>
          <p:nvPr/>
        </p:nvPicPr>
        <p:blipFill>
          <a:blip r:embed="rId4" cstate="print"/>
          <a:srcRect/>
          <a:stretch>
            <a:fillRect/>
          </a:stretch>
        </p:blipFill>
        <p:spPr bwMode="auto">
          <a:xfrm>
            <a:off x="247650" y="3763963"/>
            <a:ext cx="1230313" cy="1341437"/>
          </a:xfrm>
          <a:prstGeom prst="rect">
            <a:avLst/>
          </a:prstGeom>
          <a:noFill/>
        </p:spPr>
      </p:pic>
      <p:sp>
        <p:nvSpPr>
          <p:cNvPr id="916486" name="Rectangle 6"/>
          <p:cNvSpPr>
            <a:spLocks noGrp="1" noChangeArrowheads="1"/>
          </p:cNvSpPr>
          <p:nvPr>
            <p:ph type="title"/>
          </p:nvPr>
        </p:nvSpPr>
        <p:spPr/>
        <p:txBody>
          <a:bodyPr/>
          <a:lstStyle/>
          <a:p>
            <a:endParaRPr lang="es-CO" dirty="0"/>
          </a:p>
        </p:txBody>
      </p:sp>
      <p:sp>
        <p:nvSpPr>
          <p:cNvPr id="916487" name="Rectangle 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DF69BDA-FE80-44EB-BA06-CBCD67A296D3}" type="slidenum">
              <a:rPr lang="es-ES" sz="900" i="1">
                <a:solidFill>
                  <a:schemeClr val="bg1"/>
                </a:solidFill>
              </a:rPr>
              <a:pPr algn="ctr"/>
              <a:t>38</a:t>
            </a:fld>
            <a:endParaRPr lang="es-ES" sz="900" i="1" dirty="0">
              <a:solidFill>
                <a:schemeClr val="bg1"/>
              </a:solidFill>
            </a:endParaRPr>
          </a:p>
        </p:txBody>
      </p:sp>
      <p:graphicFrame>
        <p:nvGraphicFramePr>
          <p:cNvPr id="916488" name="Group 8"/>
          <p:cNvGraphicFramePr>
            <a:graphicFrameLocks noGrp="1"/>
          </p:cNvGraphicFramePr>
          <p:nvPr/>
        </p:nvGraphicFramePr>
        <p:xfrm>
          <a:off x="2527300" y="180340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6494" name="Group 14"/>
          <p:cNvGrpSpPr>
            <a:grpSpLocks/>
          </p:cNvGrpSpPr>
          <p:nvPr/>
        </p:nvGrpSpPr>
        <p:grpSpPr bwMode="auto">
          <a:xfrm>
            <a:off x="2611438" y="2014538"/>
            <a:ext cx="385762" cy="385762"/>
            <a:chOff x="1370" y="1409"/>
            <a:chExt cx="243" cy="243"/>
          </a:xfrm>
        </p:grpSpPr>
        <p:pic>
          <p:nvPicPr>
            <p:cNvPr id="916495" name="Picture 15"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496" name="Rectangle 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28</a:t>
              </a:r>
              <a:r>
                <a:rPr lang="es-ES" sz="800" dirty="0">
                  <a:solidFill>
                    <a:srgbClr val="0075B8"/>
                  </a:solidFill>
                  <a:latin typeface="Calibri" pitchFamily="34" charset="0"/>
                </a:rPr>
                <a:t>%</a:t>
              </a:r>
            </a:p>
          </p:txBody>
        </p:sp>
        <p:sp>
          <p:nvSpPr>
            <p:cNvPr id="916497" name="Line 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498" name="Line 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499" name="Line 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00" name="Line 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01" name="Group 21"/>
          <p:cNvGrpSpPr>
            <a:grpSpLocks/>
          </p:cNvGrpSpPr>
          <p:nvPr/>
        </p:nvGrpSpPr>
        <p:grpSpPr bwMode="auto">
          <a:xfrm>
            <a:off x="3175000" y="2630488"/>
            <a:ext cx="385763" cy="385762"/>
            <a:chOff x="1370" y="1409"/>
            <a:chExt cx="243" cy="243"/>
          </a:xfrm>
        </p:grpSpPr>
        <p:pic>
          <p:nvPicPr>
            <p:cNvPr id="916502" name="Picture 22"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03" name="Rectangle 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916504" name="Line 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05" name="Line 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06" name="Line 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07" name="Line 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08" name="Group 28"/>
          <p:cNvGrpSpPr>
            <a:grpSpLocks/>
          </p:cNvGrpSpPr>
          <p:nvPr/>
        </p:nvGrpSpPr>
        <p:grpSpPr bwMode="auto">
          <a:xfrm>
            <a:off x="3656013" y="3208338"/>
            <a:ext cx="385762" cy="385762"/>
            <a:chOff x="1370" y="1409"/>
            <a:chExt cx="243" cy="243"/>
          </a:xfrm>
        </p:grpSpPr>
        <p:pic>
          <p:nvPicPr>
            <p:cNvPr id="916509" name="Picture 29"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10" name="Rectangle 3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27</a:t>
              </a:r>
              <a:r>
                <a:rPr lang="es-ES" sz="800" dirty="0">
                  <a:solidFill>
                    <a:srgbClr val="0075B8"/>
                  </a:solidFill>
                  <a:latin typeface="Calibri" pitchFamily="34" charset="0"/>
                </a:rPr>
                <a:t>%</a:t>
              </a:r>
            </a:p>
          </p:txBody>
        </p:sp>
        <p:sp>
          <p:nvSpPr>
            <p:cNvPr id="916511" name="Line 3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12" name="Line 3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13" name="Line 3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14" name="Line 3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15" name="Group 35"/>
          <p:cNvGrpSpPr>
            <a:grpSpLocks/>
          </p:cNvGrpSpPr>
          <p:nvPr/>
        </p:nvGrpSpPr>
        <p:grpSpPr bwMode="auto">
          <a:xfrm>
            <a:off x="4705350" y="3448050"/>
            <a:ext cx="385763" cy="385763"/>
            <a:chOff x="1370" y="1409"/>
            <a:chExt cx="243" cy="243"/>
          </a:xfrm>
        </p:grpSpPr>
        <p:pic>
          <p:nvPicPr>
            <p:cNvPr id="916516" name="Picture 36"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17" name="Rectangle 3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29</a:t>
              </a:r>
              <a:r>
                <a:rPr lang="es-ES" sz="800" dirty="0">
                  <a:solidFill>
                    <a:srgbClr val="0075B8"/>
                  </a:solidFill>
                  <a:latin typeface="Calibri" pitchFamily="34" charset="0"/>
                </a:rPr>
                <a:t>%</a:t>
              </a:r>
            </a:p>
          </p:txBody>
        </p:sp>
        <p:sp>
          <p:nvSpPr>
            <p:cNvPr id="916518" name="Line 3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19" name="Line 3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20" name="Line 4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21" name="Line 4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22" name="Group 42"/>
          <p:cNvGrpSpPr>
            <a:grpSpLocks/>
          </p:cNvGrpSpPr>
          <p:nvPr/>
        </p:nvGrpSpPr>
        <p:grpSpPr bwMode="auto">
          <a:xfrm>
            <a:off x="4843463" y="4386263"/>
            <a:ext cx="385762" cy="385762"/>
            <a:chOff x="1370" y="1409"/>
            <a:chExt cx="243" cy="243"/>
          </a:xfrm>
        </p:grpSpPr>
        <p:pic>
          <p:nvPicPr>
            <p:cNvPr id="916523" name="Picture 43"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24" name="Rectangle 4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35</a:t>
              </a:r>
              <a:r>
                <a:rPr lang="es-ES" sz="800" dirty="0">
                  <a:solidFill>
                    <a:srgbClr val="0075B8"/>
                  </a:solidFill>
                  <a:latin typeface="Calibri" pitchFamily="34" charset="0"/>
                </a:rPr>
                <a:t>%</a:t>
              </a:r>
            </a:p>
          </p:txBody>
        </p:sp>
        <p:sp>
          <p:nvSpPr>
            <p:cNvPr id="916525" name="Line 4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26" name="Line 4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27" name="Line 4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28" name="Line 4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29" name="Group 49"/>
          <p:cNvGrpSpPr>
            <a:grpSpLocks/>
          </p:cNvGrpSpPr>
          <p:nvPr/>
        </p:nvGrpSpPr>
        <p:grpSpPr bwMode="auto">
          <a:xfrm>
            <a:off x="5829300" y="3584575"/>
            <a:ext cx="385763" cy="385763"/>
            <a:chOff x="1370" y="1409"/>
            <a:chExt cx="243" cy="243"/>
          </a:xfrm>
        </p:grpSpPr>
        <p:pic>
          <p:nvPicPr>
            <p:cNvPr id="916530" name="Picture 50"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31" name="Rectangle 5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39</a:t>
              </a:r>
              <a:r>
                <a:rPr lang="es-ES" sz="800" dirty="0">
                  <a:solidFill>
                    <a:srgbClr val="0075B8"/>
                  </a:solidFill>
                  <a:latin typeface="Calibri" pitchFamily="34" charset="0"/>
                </a:rPr>
                <a:t>%</a:t>
              </a:r>
            </a:p>
          </p:txBody>
        </p:sp>
        <p:sp>
          <p:nvSpPr>
            <p:cNvPr id="916532" name="Line 5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33" name="Line 5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34" name="Line 5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35" name="Line 5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36" name="Group 56"/>
          <p:cNvGrpSpPr>
            <a:grpSpLocks/>
          </p:cNvGrpSpPr>
          <p:nvPr/>
        </p:nvGrpSpPr>
        <p:grpSpPr bwMode="auto">
          <a:xfrm>
            <a:off x="7097713" y="2470150"/>
            <a:ext cx="385762" cy="385763"/>
            <a:chOff x="1370" y="1409"/>
            <a:chExt cx="243" cy="243"/>
          </a:xfrm>
        </p:grpSpPr>
        <p:pic>
          <p:nvPicPr>
            <p:cNvPr id="916537" name="Picture 57"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38" name="Rectangle 5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916539" name="Line 5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40" name="Line 6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41" name="Line 6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42" name="Line 6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43" name="Group 63"/>
          <p:cNvGrpSpPr>
            <a:grpSpLocks/>
          </p:cNvGrpSpPr>
          <p:nvPr/>
        </p:nvGrpSpPr>
        <p:grpSpPr bwMode="auto">
          <a:xfrm>
            <a:off x="6097588" y="2116138"/>
            <a:ext cx="385762" cy="385762"/>
            <a:chOff x="1370" y="1409"/>
            <a:chExt cx="243" cy="243"/>
          </a:xfrm>
        </p:grpSpPr>
        <p:pic>
          <p:nvPicPr>
            <p:cNvPr id="916544" name="Picture 6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45" name="Rectangle 6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916546" name="Line 6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47" name="Line 6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48" name="Line 6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49" name="Line 6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50" name="Group 70"/>
          <p:cNvGrpSpPr>
            <a:grpSpLocks/>
          </p:cNvGrpSpPr>
          <p:nvPr/>
        </p:nvGrpSpPr>
        <p:grpSpPr bwMode="auto">
          <a:xfrm>
            <a:off x="5910263" y="2606675"/>
            <a:ext cx="385762" cy="385763"/>
            <a:chOff x="1370" y="1409"/>
            <a:chExt cx="243" cy="243"/>
          </a:xfrm>
        </p:grpSpPr>
        <p:pic>
          <p:nvPicPr>
            <p:cNvPr id="916551" name="Picture 71"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52" name="Rectangle 7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46</a:t>
              </a:r>
              <a:r>
                <a:rPr lang="es-ES" sz="800" dirty="0">
                  <a:solidFill>
                    <a:srgbClr val="0075B8"/>
                  </a:solidFill>
                  <a:latin typeface="Calibri" pitchFamily="34" charset="0"/>
                </a:rPr>
                <a:t>%</a:t>
              </a:r>
            </a:p>
          </p:txBody>
        </p:sp>
        <p:sp>
          <p:nvSpPr>
            <p:cNvPr id="916553" name="Line 7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54" name="Line 7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55" name="Line 7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56" name="Line 7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57" name="Group 77"/>
          <p:cNvGrpSpPr>
            <a:grpSpLocks/>
          </p:cNvGrpSpPr>
          <p:nvPr/>
        </p:nvGrpSpPr>
        <p:grpSpPr bwMode="auto">
          <a:xfrm>
            <a:off x="5645150" y="3111500"/>
            <a:ext cx="385763" cy="385763"/>
            <a:chOff x="1370" y="1409"/>
            <a:chExt cx="243" cy="243"/>
          </a:xfrm>
        </p:grpSpPr>
        <p:pic>
          <p:nvPicPr>
            <p:cNvPr id="916558" name="Picture 78"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59" name="Rectangle 7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31</a:t>
              </a:r>
              <a:r>
                <a:rPr lang="es-ES" sz="800" dirty="0">
                  <a:solidFill>
                    <a:srgbClr val="0075B8"/>
                  </a:solidFill>
                  <a:latin typeface="Calibri" pitchFamily="34" charset="0"/>
                </a:rPr>
                <a:t>%</a:t>
              </a:r>
            </a:p>
          </p:txBody>
        </p:sp>
        <p:sp>
          <p:nvSpPr>
            <p:cNvPr id="916560" name="Line 8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61" name="Line 8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62" name="Line 8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63" name="Line 8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64" name="Group 84"/>
          <p:cNvGrpSpPr>
            <a:grpSpLocks/>
          </p:cNvGrpSpPr>
          <p:nvPr/>
        </p:nvGrpSpPr>
        <p:grpSpPr bwMode="auto">
          <a:xfrm>
            <a:off x="4914900" y="2422525"/>
            <a:ext cx="385763" cy="385763"/>
            <a:chOff x="1370" y="1409"/>
            <a:chExt cx="243" cy="243"/>
          </a:xfrm>
        </p:grpSpPr>
        <p:pic>
          <p:nvPicPr>
            <p:cNvPr id="916565" name="Picture 85"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66" name="Rectangle 8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916567" name="Line 8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68" name="Line 8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69" name="Line 8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70" name="Line 9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71" name="Group 91"/>
          <p:cNvGrpSpPr>
            <a:grpSpLocks/>
          </p:cNvGrpSpPr>
          <p:nvPr/>
        </p:nvGrpSpPr>
        <p:grpSpPr bwMode="auto">
          <a:xfrm>
            <a:off x="2613025" y="1065213"/>
            <a:ext cx="385763" cy="385762"/>
            <a:chOff x="1370" y="1409"/>
            <a:chExt cx="243" cy="243"/>
          </a:xfrm>
        </p:grpSpPr>
        <p:pic>
          <p:nvPicPr>
            <p:cNvPr id="916572" name="Picture 92"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73" name="Rectangle 9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a:t>
              </a:r>
              <a:r>
                <a:rPr lang="es-ES" sz="800" dirty="0">
                  <a:solidFill>
                    <a:srgbClr val="0075B8"/>
                  </a:solidFill>
                  <a:latin typeface="Calibri" pitchFamily="34" charset="0"/>
                </a:rPr>
                <a:t>%</a:t>
              </a:r>
            </a:p>
          </p:txBody>
        </p:sp>
        <p:sp>
          <p:nvSpPr>
            <p:cNvPr id="916574" name="Line 9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75" name="Line 9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76" name="Line 9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77" name="Line 9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78" name="Group 98"/>
          <p:cNvGrpSpPr>
            <a:grpSpLocks/>
          </p:cNvGrpSpPr>
          <p:nvPr/>
        </p:nvGrpSpPr>
        <p:grpSpPr bwMode="auto">
          <a:xfrm>
            <a:off x="4441825" y="1425575"/>
            <a:ext cx="385763" cy="385763"/>
            <a:chOff x="1370" y="1409"/>
            <a:chExt cx="243" cy="243"/>
          </a:xfrm>
        </p:grpSpPr>
        <p:pic>
          <p:nvPicPr>
            <p:cNvPr id="916579" name="Picture 99"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80" name="Rectangle 10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31</a:t>
              </a:r>
              <a:r>
                <a:rPr lang="es-ES" sz="800" dirty="0">
                  <a:solidFill>
                    <a:srgbClr val="0075B8"/>
                  </a:solidFill>
                  <a:latin typeface="Calibri" pitchFamily="34" charset="0"/>
                </a:rPr>
                <a:t>%</a:t>
              </a:r>
            </a:p>
          </p:txBody>
        </p:sp>
        <p:sp>
          <p:nvSpPr>
            <p:cNvPr id="916581" name="Line 10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82" name="Line 10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83" name="Line 10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84" name="Line 10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85" name="Group 105"/>
          <p:cNvGrpSpPr>
            <a:grpSpLocks/>
          </p:cNvGrpSpPr>
          <p:nvPr/>
        </p:nvGrpSpPr>
        <p:grpSpPr bwMode="auto">
          <a:xfrm>
            <a:off x="4041775" y="1906588"/>
            <a:ext cx="385763" cy="385762"/>
            <a:chOff x="1370" y="1409"/>
            <a:chExt cx="243" cy="243"/>
          </a:xfrm>
        </p:grpSpPr>
        <p:pic>
          <p:nvPicPr>
            <p:cNvPr id="916586" name="Picture 106"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87" name="Rectangle 10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23</a:t>
              </a:r>
              <a:r>
                <a:rPr lang="es-ES" sz="800" dirty="0">
                  <a:solidFill>
                    <a:srgbClr val="0075B8"/>
                  </a:solidFill>
                  <a:latin typeface="Calibri" pitchFamily="34" charset="0"/>
                </a:rPr>
                <a:t>%</a:t>
              </a:r>
            </a:p>
          </p:txBody>
        </p:sp>
        <p:sp>
          <p:nvSpPr>
            <p:cNvPr id="916588" name="Line 10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89" name="Line 10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90" name="Line 11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91" name="Line 11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92" name="Group 112"/>
          <p:cNvGrpSpPr>
            <a:grpSpLocks/>
          </p:cNvGrpSpPr>
          <p:nvPr/>
        </p:nvGrpSpPr>
        <p:grpSpPr bwMode="auto">
          <a:xfrm>
            <a:off x="4433888" y="2203450"/>
            <a:ext cx="385762" cy="385763"/>
            <a:chOff x="1370" y="1409"/>
            <a:chExt cx="243" cy="243"/>
          </a:xfrm>
        </p:grpSpPr>
        <p:pic>
          <p:nvPicPr>
            <p:cNvPr id="916593" name="Picture 113"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594" name="Rectangle 1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24</a:t>
              </a:r>
              <a:r>
                <a:rPr lang="es-ES" sz="800" dirty="0">
                  <a:solidFill>
                    <a:srgbClr val="0075B8"/>
                  </a:solidFill>
                  <a:latin typeface="Calibri" pitchFamily="34" charset="0"/>
                </a:rPr>
                <a:t>%</a:t>
              </a:r>
            </a:p>
          </p:txBody>
        </p:sp>
        <p:sp>
          <p:nvSpPr>
            <p:cNvPr id="916595" name="Line 1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596" name="Line 1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597" name="Line 1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598" name="Line 1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599" name="Group 119"/>
          <p:cNvGrpSpPr>
            <a:grpSpLocks/>
          </p:cNvGrpSpPr>
          <p:nvPr/>
        </p:nvGrpSpPr>
        <p:grpSpPr bwMode="auto">
          <a:xfrm>
            <a:off x="5049838" y="1570038"/>
            <a:ext cx="385762" cy="385762"/>
            <a:chOff x="1370" y="1409"/>
            <a:chExt cx="243" cy="243"/>
          </a:xfrm>
        </p:grpSpPr>
        <p:pic>
          <p:nvPicPr>
            <p:cNvPr id="916600" name="Picture 120"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601" name="Rectangle 1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916602" name="Line 1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603" name="Line 1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604" name="Line 1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605" name="Line 1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6606" name="Group 126"/>
          <p:cNvGraphicFramePr>
            <a:graphicFrameLocks noGrp="1"/>
          </p:cNvGraphicFramePr>
          <p:nvPr/>
        </p:nvGraphicFramePr>
        <p:xfrm>
          <a:off x="3017838" y="115252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12" name="Group 132"/>
          <p:cNvGraphicFramePr>
            <a:graphicFrameLocks noGrp="1"/>
          </p:cNvGraphicFramePr>
          <p:nvPr/>
        </p:nvGraphicFramePr>
        <p:xfrm>
          <a:off x="3797300" y="139223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18" name="Group 138"/>
          <p:cNvGraphicFramePr>
            <a:graphicFrameLocks noGrp="1"/>
          </p:cNvGraphicFramePr>
          <p:nvPr/>
        </p:nvGraphicFramePr>
        <p:xfrm>
          <a:off x="4935538" y="137795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24" name="Group 144"/>
          <p:cNvGraphicFramePr>
            <a:graphicFrameLocks noGrp="1"/>
          </p:cNvGraphicFramePr>
          <p:nvPr/>
        </p:nvGraphicFramePr>
        <p:xfrm>
          <a:off x="6462713" y="211613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30" name="Group 150"/>
          <p:cNvGraphicFramePr>
            <a:graphicFrameLocks noGrp="1"/>
          </p:cNvGraphicFramePr>
          <p:nvPr/>
        </p:nvGraphicFramePr>
        <p:xfrm>
          <a:off x="7481888" y="259715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36" name="Group 156"/>
          <p:cNvGraphicFramePr>
            <a:graphicFrameLocks noGrp="1"/>
          </p:cNvGraphicFramePr>
          <p:nvPr/>
        </p:nvGraphicFramePr>
        <p:xfrm>
          <a:off x="6130925" y="334327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42" name="Group 162"/>
          <p:cNvGraphicFramePr>
            <a:graphicFrameLocks noGrp="1"/>
          </p:cNvGraphicFramePr>
          <p:nvPr/>
        </p:nvGraphicFramePr>
        <p:xfrm>
          <a:off x="4824413" y="420052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48" name="Group 168"/>
          <p:cNvGraphicFramePr>
            <a:graphicFrameLocks noGrp="1"/>
          </p:cNvGraphicFramePr>
          <p:nvPr/>
        </p:nvGraphicFramePr>
        <p:xfrm>
          <a:off x="4564063" y="3238500"/>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54" name="Group 174"/>
          <p:cNvGraphicFramePr>
            <a:graphicFrameLocks noGrp="1"/>
          </p:cNvGraphicFramePr>
          <p:nvPr/>
        </p:nvGraphicFramePr>
        <p:xfrm>
          <a:off x="3619500" y="300513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60" name="Group 180"/>
          <p:cNvGraphicFramePr>
            <a:graphicFrameLocks noGrp="1"/>
          </p:cNvGraphicFramePr>
          <p:nvPr/>
        </p:nvGraphicFramePr>
        <p:xfrm>
          <a:off x="3433763" y="246697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66" name="Group 186"/>
          <p:cNvGraphicFramePr>
            <a:graphicFrameLocks noGrp="1"/>
          </p:cNvGraphicFramePr>
          <p:nvPr/>
        </p:nvGraphicFramePr>
        <p:xfrm>
          <a:off x="3730625" y="168751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72" name="Group 192"/>
          <p:cNvGraphicFramePr>
            <a:graphicFrameLocks noGrp="1"/>
          </p:cNvGraphicFramePr>
          <p:nvPr/>
        </p:nvGraphicFramePr>
        <p:xfrm>
          <a:off x="4432300" y="205581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78" name="Group 198"/>
          <p:cNvGraphicFramePr>
            <a:graphicFrameLocks noGrp="1"/>
          </p:cNvGraphicFramePr>
          <p:nvPr/>
        </p:nvGraphicFramePr>
        <p:xfrm>
          <a:off x="5149850" y="276066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84" name="Group 204"/>
          <p:cNvGraphicFramePr>
            <a:graphicFrameLocks noGrp="1"/>
          </p:cNvGraphicFramePr>
          <p:nvPr/>
        </p:nvGraphicFramePr>
        <p:xfrm>
          <a:off x="5940425" y="307498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690" name="Group 210"/>
          <p:cNvGraphicFramePr>
            <a:graphicFrameLocks noGrp="1"/>
          </p:cNvGraphicFramePr>
          <p:nvPr/>
        </p:nvGraphicFramePr>
        <p:xfrm>
          <a:off x="6286500" y="2644775"/>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16696" name="Group 216"/>
          <p:cNvGrpSpPr>
            <a:grpSpLocks/>
          </p:cNvGrpSpPr>
          <p:nvPr/>
        </p:nvGrpSpPr>
        <p:grpSpPr bwMode="auto">
          <a:xfrm>
            <a:off x="5218113" y="2074863"/>
            <a:ext cx="385762" cy="385762"/>
            <a:chOff x="1370" y="1409"/>
            <a:chExt cx="243" cy="243"/>
          </a:xfrm>
        </p:grpSpPr>
        <p:pic>
          <p:nvPicPr>
            <p:cNvPr id="916697" name="Picture 217"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698" name="Rectangle 2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27</a:t>
              </a:r>
              <a:r>
                <a:rPr lang="es-ES" sz="800" dirty="0">
                  <a:solidFill>
                    <a:srgbClr val="0075B8"/>
                  </a:solidFill>
                  <a:latin typeface="Calibri" pitchFamily="34" charset="0"/>
                </a:rPr>
                <a:t>%</a:t>
              </a:r>
            </a:p>
          </p:txBody>
        </p:sp>
        <p:sp>
          <p:nvSpPr>
            <p:cNvPr id="916699" name="Line 2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700" name="Line 2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701" name="Line 2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702" name="Line 2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16703" name="Group 223"/>
          <p:cNvGrpSpPr>
            <a:grpSpLocks/>
          </p:cNvGrpSpPr>
          <p:nvPr/>
        </p:nvGrpSpPr>
        <p:grpSpPr bwMode="auto">
          <a:xfrm>
            <a:off x="5578475" y="2276475"/>
            <a:ext cx="385763" cy="385763"/>
            <a:chOff x="1370" y="1409"/>
            <a:chExt cx="243" cy="243"/>
          </a:xfrm>
        </p:grpSpPr>
        <p:pic>
          <p:nvPicPr>
            <p:cNvPr id="916704" name="Picture 22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705" name="Rectangle 22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24</a:t>
              </a:r>
              <a:r>
                <a:rPr lang="es-ES" sz="800" dirty="0">
                  <a:solidFill>
                    <a:srgbClr val="0075B8"/>
                  </a:solidFill>
                  <a:latin typeface="Calibri" pitchFamily="34" charset="0"/>
                </a:rPr>
                <a:t>%</a:t>
              </a:r>
            </a:p>
          </p:txBody>
        </p:sp>
        <p:sp>
          <p:nvSpPr>
            <p:cNvPr id="916706" name="Line 22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707" name="Line 22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708" name="Line 22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709" name="Line 22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916710" name="AutoShape 230"/>
          <p:cNvCxnSpPr>
            <a:cxnSpLocks noChangeShapeType="1"/>
            <a:stCxn id="916699" idx="1"/>
            <a:endCxn id="0" idx="0"/>
          </p:cNvCxnSpPr>
          <p:nvPr/>
        </p:nvCxnSpPr>
        <p:spPr bwMode="auto">
          <a:xfrm flipV="1">
            <a:off x="5548313" y="149701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916711" name="Group 231"/>
          <p:cNvGraphicFramePr>
            <a:graphicFrameLocks noGrp="1"/>
          </p:cNvGraphicFramePr>
          <p:nvPr/>
        </p:nvGraphicFramePr>
        <p:xfrm>
          <a:off x="6502400" y="133985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16717" name="AutoShape 237"/>
          <p:cNvCxnSpPr>
            <a:cxnSpLocks noChangeShapeType="1"/>
            <a:stCxn id="916706" idx="1"/>
            <a:endCxn id="0" idx="1"/>
          </p:cNvCxnSpPr>
          <p:nvPr/>
        </p:nvCxnSpPr>
        <p:spPr bwMode="auto">
          <a:xfrm flipV="1">
            <a:off x="5908675" y="160496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916718" name="Group 238"/>
          <p:cNvGraphicFramePr>
            <a:graphicFrameLocks noGrp="1"/>
          </p:cNvGraphicFramePr>
          <p:nvPr/>
        </p:nvGraphicFramePr>
        <p:xfrm>
          <a:off x="6661150" y="150971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16724" name="Rectangle 24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916725" name="Group 245"/>
          <p:cNvGrpSpPr>
            <a:grpSpLocks/>
          </p:cNvGrpSpPr>
          <p:nvPr/>
        </p:nvGrpSpPr>
        <p:grpSpPr bwMode="auto">
          <a:xfrm>
            <a:off x="5467350" y="1625600"/>
            <a:ext cx="385763" cy="385763"/>
            <a:chOff x="1370" y="1409"/>
            <a:chExt cx="243" cy="243"/>
          </a:xfrm>
        </p:grpSpPr>
        <p:pic>
          <p:nvPicPr>
            <p:cNvPr id="916726" name="Picture 246"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16727" name="Rectangle 24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34</a:t>
              </a:r>
              <a:r>
                <a:rPr lang="es-ES" sz="800" dirty="0">
                  <a:solidFill>
                    <a:srgbClr val="0075B8"/>
                  </a:solidFill>
                  <a:latin typeface="Calibri" pitchFamily="34" charset="0"/>
                </a:rPr>
                <a:t>%</a:t>
              </a:r>
            </a:p>
          </p:txBody>
        </p:sp>
        <p:sp>
          <p:nvSpPr>
            <p:cNvPr id="916728" name="Line 24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16729" name="Line 24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16730" name="Line 25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16731" name="Line 25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16732" name="Group 252"/>
          <p:cNvGraphicFramePr>
            <a:graphicFrameLocks noGrp="1"/>
          </p:cNvGraphicFramePr>
          <p:nvPr/>
        </p:nvGraphicFramePr>
        <p:xfrm>
          <a:off x="5540375" y="137001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738" name="Group 258"/>
          <p:cNvGraphicFramePr>
            <a:graphicFrameLocks noGrp="1"/>
          </p:cNvGraphicFramePr>
          <p:nvPr/>
        </p:nvGraphicFramePr>
        <p:xfrm>
          <a:off x="9525" y="1871663"/>
          <a:ext cx="1771650" cy="790380"/>
        </p:xfrm>
        <a:graphic>
          <a:graphicData uri="http://schemas.openxmlformats.org/drawingml/2006/table">
            <a:tbl>
              <a:tblPr/>
              <a:tblGrid>
                <a:gridCol w="1771650"/>
              </a:tblGrid>
              <a:tr h="138113">
                <a:tc>
                  <a:txBody>
                    <a:bodyPr/>
                    <a:lstStyle/>
                    <a:p>
                      <a:pPr marL="0" marR="0" lvl="0" indent="0" algn="ctr" defTabSz="914400" rtl="0" eaLnBrk="1" fontAlgn="base" latinLnBrk="0" hangingPunct="1">
                        <a:lnSpc>
                          <a:spcPct val="9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53.</a:t>
                      </a:r>
                      <a:r>
                        <a:rPr kumimoji="0" lang="es-CO" sz="1100" b="1" i="0" u="none" strike="noStrike" cap="none" normalizeH="0" baseline="0" dirty="0" smtClean="0">
                          <a:ln>
                            <a:noFill/>
                          </a:ln>
                          <a:solidFill>
                            <a:srgbClr val="333333"/>
                          </a:solidFill>
                          <a:effectLst/>
                          <a:latin typeface="Calibri" pitchFamily="34" charset="0"/>
                          <a:cs typeface="Arial" charset="0"/>
                        </a:rPr>
                        <a:t> ¿Con qué frecuencia se presentan esos problemas de inseguridad ocasionados por fallas en el servicio de alumbrado público?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744" name="Group 264"/>
          <p:cNvGraphicFramePr>
            <a:graphicFrameLocks noGrp="1"/>
          </p:cNvGraphicFramePr>
          <p:nvPr/>
        </p:nvGraphicFramePr>
        <p:xfrm>
          <a:off x="7445375" y="969963"/>
          <a:ext cx="1633538" cy="292032"/>
        </p:xfrm>
        <a:graphic>
          <a:graphicData uri="http://schemas.openxmlformats.org/drawingml/2006/table">
            <a:tbl>
              <a:tblPr/>
              <a:tblGrid>
                <a:gridCol w="1033463"/>
                <a:gridCol w="252412"/>
                <a:gridCol w="347663"/>
              </a:tblGrid>
              <a:tr h="127000">
                <a:tc rowSpan="2">
                  <a:txBody>
                    <a:bodyPr/>
                    <a:lstStyle/>
                    <a:p>
                      <a:pPr marL="0" marR="0" lvl="0" indent="0" algn="r" defTabSz="914400" rtl="0" eaLnBrk="1" fontAlgn="base" latinLnBrk="0" hangingPunct="1">
                        <a:lnSpc>
                          <a:spcPct val="80000"/>
                        </a:lnSpc>
                        <a:spcBef>
                          <a:spcPct val="20000"/>
                        </a:spcBef>
                        <a:spcAft>
                          <a:spcPct val="0"/>
                        </a:spcAft>
                        <a:buClrTx/>
                        <a:buSzTx/>
                        <a:buFontTx/>
                        <a:buNone/>
                        <a:tabLst/>
                      </a:pPr>
                      <a:r>
                        <a:rPr kumimoji="0" lang="es-CO" sz="700" b="1" i="0" u="none" strike="noStrike" cap="none" normalizeH="0" baseline="0" dirty="0" smtClean="0">
                          <a:ln>
                            <a:noFill/>
                          </a:ln>
                          <a:solidFill>
                            <a:schemeClr val="tx1"/>
                          </a:solidFill>
                          <a:effectLst/>
                          <a:latin typeface="Calibri" pitchFamily="34" charset="0"/>
                          <a:cs typeface="Arial" charset="0"/>
                        </a:rPr>
                        <a:t>Base: Los Que En El Sector Donde Viven Se Presentan Problemas De Inseguridad</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1513968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16760" name="Group 280"/>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766" name="Group 286"/>
          <p:cNvGraphicFramePr>
            <a:graphicFrameLocks noGrp="1"/>
          </p:cNvGraphicFramePr>
          <p:nvPr/>
        </p:nvGraphicFramePr>
        <p:xfrm>
          <a:off x="655638" y="4252913"/>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2016</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772" name="Group 292"/>
          <p:cNvGraphicFramePr>
            <a:graphicFrameLocks noGrp="1"/>
          </p:cNvGraphicFramePr>
          <p:nvPr/>
        </p:nvGraphicFramePr>
        <p:xfrm>
          <a:off x="1068388" y="4092575"/>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33</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16778" name="AutoShape 298"/>
          <p:cNvCxnSpPr>
            <a:cxnSpLocks noChangeShapeType="1"/>
            <a:stCxn id="0" idx="2"/>
            <a:endCxn id="0" idx="0"/>
          </p:cNvCxnSpPr>
          <p:nvPr/>
        </p:nvCxnSpPr>
        <p:spPr bwMode="auto">
          <a:xfrm rot="16200000" flipH="1">
            <a:off x="1173956" y="4372769"/>
            <a:ext cx="398463" cy="320675"/>
          </a:xfrm>
          <a:prstGeom prst="bentConnector3">
            <a:avLst>
              <a:gd name="adj1" fmla="val 49801"/>
            </a:avLst>
          </a:prstGeom>
          <a:noFill/>
          <a:ln w="3175">
            <a:solidFill>
              <a:srgbClr val="333333"/>
            </a:solidFill>
            <a:miter lim="800000"/>
            <a:headEnd/>
            <a:tailEnd type="oval" w="sm" len="sm"/>
          </a:ln>
          <a:effectLst/>
        </p:spPr>
      </p:cxnSp>
      <p:graphicFrame>
        <p:nvGraphicFramePr>
          <p:cNvPr id="916779" name="Group 299"/>
          <p:cNvGraphicFramePr>
            <a:graphicFrameLocks noGrp="1"/>
          </p:cNvGraphicFramePr>
          <p:nvPr/>
        </p:nvGraphicFramePr>
        <p:xfrm>
          <a:off x="1260475" y="4732338"/>
          <a:ext cx="544513" cy="228024"/>
        </p:xfrm>
        <a:graphic>
          <a:graphicData uri="http://schemas.openxmlformats.org/drawingml/2006/table">
            <a:tbl>
              <a:tblPr/>
              <a:tblGrid>
                <a:gridCol w="54451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mbria" pitchFamily="18" charset="0"/>
                          <a:cs typeface="Arial" charset="0"/>
                        </a:rPr>
                        <a:t>A Diario</a:t>
                      </a:r>
                      <a:r>
                        <a:rPr kumimoji="0" lang="es-ES" sz="14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sp>
        <p:nvSpPr>
          <p:cNvPr id="916785" name="Text Box 305"/>
          <p:cNvSpPr txBox="1">
            <a:spLocks noChangeArrowheads="1"/>
          </p:cNvSpPr>
          <p:nvPr/>
        </p:nvSpPr>
        <p:spPr bwMode="auto">
          <a:xfrm>
            <a:off x="4902200" y="681038"/>
            <a:ext cx="1538288"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200" dirty="0">
                <a:solidFill>
                  <a:srgbClr val="007800"/>
                </a:solidFill>
                <a:latin typeface="Calibri" pitchFamily="34" charset="0"/>
              </a:rPr>
              <a:t>A Diario</a:t>
            </a:r>
            <a:endParaRPr lang="es-ES" sz="1200" b="0" dirty="0">
              <a:solidFill>
                <a:srgbClr val="007800"/>
              </a:solidFill>
              <a:latin typeface="Calibri" pitchFamily="34" charset="0"/>
            </a:endParaRPr>
          </a:p>
        </p:txBody>
      </p:sp>
      <p:graphicFrame>
        <p:nvGraphicFramePr>
          <p:cNvPr id="916786" name="Group 306"/>
          <p:cNvGraphicFramePr>
            <a:graphicFrameLocks noGrp="1"/>
          </p:cNvGraphicFramePr>
          <p:nvPr/>
        </p:nvGraphicFramePr>
        <p:xfrm>
          <a:off x="655638" y="3189288"/>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2010</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792" name="Group 312"/>
          <p:cNvGraphicFramePr>
            <a:graphicFrameLocks noGrp="1"/>
          </p:cNvGraphicFramePr>
          <p:nvPr/>
        </p:nvGraphicFramePr>
        <p:xfrm>
          <a:off x="993775" y="3228975"/>
          <a:ext cx="288925" cy="17316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mbria" pitchFamily="18" charset="0"/>
                          <a:cs typeface="Arial" charset="0"/>
                        </a:rPr>
                        <a:t>42</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16798" name="AutoShape 318"/>
          <p:cNvCxnSpPr>
            <a:cxnSpLocks noChangeShapeType="1"/>
            <a:stCxn id="0" idx="2"/>
            <a:endCxn id="0" idx="0"/>
          </p:cNvCxnSpPr>
          <p:nvPr/>
        </p:nvCxnSpPr>
        <p:spPr bwMode="auto">
          <a:xfrm rot="16200000" flipH="1">
            <a:off x="1227138" y="3311525"/>
            <a:ext cx="180975" cy="358775"/>
          </a:xfrm>
          <a:prstGeom prst="bentConnector3">
            <a:avLst>
              <a:gd name="adj1" fmla="val 50000"/>
            </a:avLst>
          </a:prstGeom>
          <a:noFill/>
          <a:ln w="3175">
            <a:solidFill>
              <a:srgbClr val="333333"/>
            </a:solidFill>
            <a:miter lim="800000"/>
            <a:headEnd/>
            <a:tailEnd type="oval" w="sm" len="sm"/>
          </a:ln>
          <a:effectLst/>
        </p:spPr>
      </p:cxnSp>
      <p:graphicFrame>
        <p:nvGraphicFramePr>
          <p:cNvPr id="916799" name="Group 319"/>
          <p:cNvGraphicFramePr>
            <a:graphicFrameLocks noGrp="1"/>
          </p:cNvGraphicFramePr>
          <p:nvPr/>
        </p:nvGraphicFramePr>
        <p:xfrm>
          <a:off x="1223963" y="3581400"/>
          <a:ext cx="544512" cy="200592"/>
        </p:xfrm>
        <a:graphic>
          <a:graphicData uri="http://schemas.openxmlformats.org/drawingml/2006/table">
            <a:tbl>
              <a:tblPr/>
              <a:tblGrid>
                <a:gridCol w="54451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mbria" pitchFamily="18" charset="0"/>
                          <a:cs typeface="Arial" charset="0"/>
                        </a:rPr>
                        <a:t>A Diario</a:t>
                      </a:r>
                      <a:r>
                        <a:rPr kumimoji="0" lang="es-ES" sz="12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6805" name="Group 325"/>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16864" name="Text Box 384"/>
          <p:cNvSpPr txBox="1">
            <a:spLocks noChangeArrowheads="1"/>
          </p:cNvSpPr>
          <p:nvPr/>
        </p:nvSpPr>
        <p:spPr bwMode="auto">
          <a:xfrm>
            <a:off x="800100" y="3403600"/>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916865" name="Group 385"/>
          <p:cNvGrpSpPr>
            <a:grpSpLocks/>
          </p:cNvGrpSpPr>
          <p:nvPr/>
        </p:nvGrpSpPr>
        <p:grpSpPr bwMode="auto">
          <a:xfrm>
            <a:off x="1728788" y="4740275"/>
            <a:ext cx="1701800" cy="265113"/>
            <a:chOff x="-60" y="2970"/>
            <a:chExt cx="1072" cy="167"/>
          </a:xfrm>
        </p:grpSpPr>
        <p:sp>
          <p:nvSpPr>
            <p:cNvPr id="916866" name="Text Box 386"/>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16867" name="Rectangle 387"/>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916868" name="Line 388"/>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916869" name="Line 389"/>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916870" name="Line 390"/>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2"/>
          <p:cNvSpPr>
            <a:spLocks noGrp="1" noChangeArrowheads="1"/>
          </p:cNvSpPr>
          <p:nvPr>
            <p:ph type="title"/>
          </p:nvPr>
        </p:nvSpPr>
        <p:spPr/>
        <p:txBody>
          <a:bodyPr/>
          <a:lstStyle/>
          <a:p>
            <a:endParaRPr lang="es-CO" dirty="0"/>
          </a:p>
        </p:txBody>
      </p:sp>
      <p:sp>
        <p:nvSpPr>
          <p:cNvPr id="91750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17508" name="Group 4"/>
          <p:cNvGraphicFramePr>
            <a:graphicFrameLocks noGrp="1"/>
          </p:cNvGraphicFramePr>
          <p:nvPr/>
        </p:nvGraphicFramePr>
        <p:xfrm>
          <a:off x="2836863" y="700088"/>
          <a:ext cx="3840384" cy="584640"/>
        </p:xfrm>
        <a:graphic>
          <a:graphicData uri="http://schemas.openxmlformats.org/drawingml/2006/table">
            <a:tbl>
              <a:tblPr/>
              <a:tblGrid>
                <a:gridCol w="3840384"/>
              </a:tblGrid>
              <a:tr h="1428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200" b="1" i="0" u="none" strike="noStrike" cap="none" normalizeH="0" baseline="0" dirty="0" smtClean="0">
                          <a:ln>
                            <a:noFill/>
                          </a:ln>
                          <a:solidFill>
                            <a:srgbClr val="007800"/>
                          </a:solidFill>
                          <a:effectLst/>
                          <a:latin typeface="Calibri" pitchFamily="34" charset="0"/>
                          <a:cs typeface="Arial" charset="0"/>
                        </a:rPr>
                        <a:t> 54.</a:t>
                      </a:r>
                      <a:r>
                        <a:rPr kumimoji="0" lang="es-CO" sz="1200" b="1" i="0" u="none" strike="noStrike" cap="none" normalizeH="0" baseline="0" dirty="0" smtClean="0">
                          <a:ln>
                            <a:noFill/>
                          </a:ln>
                          <a:solidFill>
                            <a:srgbClr val="333333"/>
                          </a:solidFill>
                          <a:effectLst/>
                          <a:latin typeface="Calibri" pitchFamily="34" charset="0"/>
                          <a:cs typeface="Arial" charset="0"/>
                        </a:rPr>
                        <a:t> ¿Qué tan frecuentemente </a:t>
                      </a:r>
                      <a:r>
                        <a:rPr kumimoji="0" lang="es-CO" sz="1200" b="1" i="0" u="none" strike="noStrike" cap="none" normalizeH="0" baseline="0" dirty="0" smtClean="0">
                          <a:ln>
                            <a:noFill/>
                          </a:ln>
                          <a:solidFill>
                            <a:srgbClr val="007800"/>
                          </a:solidFill>
                          <a:effectLst/>
                          <a:latin typeface="Calibri" pitchFamily="34" charset="0"/>
                          <a:cs typeface="Arial" charset="0"/>
                        </a:rPr>
                        <a:t>se han presentado apagones no justificados del alumbrado público</a:t>
                      </a:r>
                      <a:r>
                        <a:rPr kumimoji="0" lang="es-CO" sz="1200" b="1" i="0" u="none" strike="noStrike" cap="none" normalizeH="0" baseline="0" dirty="0" smtClean="0">
                          <a:ln>
                            <a:noFill/>
                          </a:ln>
                          <a:solidFill>
                            <a:srgbClr val="333333"/>
                          </a:solidFill>
                          <a:effectLst/>
                          <a:latin typeface="Calibri" pitchFamily="34" charset="0"/>
                          <a:cs typeface="Arial" charset="0"/>
                        </a:rPr>
                        <a:t>, en el sector donde usted vive, durante el último año? </a:t>
                      </a:r>
                      <a:r>
                        <a:rPr kumimoji="0" lang="es-CO" sz="1200" b="0" i="0" u="none" strike="noStrike" cap="none" normalizeH="0" baseline="0" dirty="0" smtClean="0">
                          <a:ln>
                            <a:noFill/>
                          </a:ln>
                          <a:solidFill>
                            <a:schemeClr val="tx1">
                              <a:lumMod val="50000"/>
                              <a:lumOff val="50000"/>
                            </a:schemeClr>
                          </a:solidFill>
                          <a:effectLst/>
                          <a:latin typeface="Calibri" pitchFamily="34" charset="0"/>
                          <a:cs typeface="Arial" charset="0"/>
                        </a:rPr>
                        <a:t>(R: Leída)</a:t>
                      </a:r>
                      <a:r>
                        <a:rPr kumimoji="0" lang="es-CO" sz="12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17514" name="Picture 10" descr="Plantilla UAESP5"/>
          <p:cNvPicPr>
            <a:picLocks noChangeAspect="1" noChangeArrowheads="1"/>
          </p:cNvPicPr>
          <p:nvPr/>
        </p:nvPicPr>
        <p:blipFill>
          <a:blip r:embed="rId2" cstate="print"/>
          <a:srcRect/>
          <a:stretch>
            <a:fillRect/>
          </a:stretch>
        </p:blipFill>
        <p:spPr bwMode="auto">
          <a:xfrm>
            <a:off x="3413125" y="1455738"/>
            <a:ext cx="2335213" cy="3346450"/>
          </a:xfrm>
          <a:prstGeom prst="rect">
            <a:avLst/>
          </a:prstGeom>
          <a:noFill/>
        </p:spPr>
      </p:pic>
      <p:sp>
        <p:nvSpPr>
          <p:cNvPr id="917515" name="Rectangle 11"/>
          <p:cNvSpPr>
            <a:spLocks noChangeArrowheads="1"/>
          </p:cNvSpPr>
          <p:nvPr/>
        </p:nvSpPr>
        <p:spPr bwMode="auto">
          <a:xfrm>
            <a:off x="5678488" y="1633538"/>
            <a:ext cx="939800" cy="274637"/>
          </a:xfrm>
          <a:prstGeom prst="rect">
            <a:avLst/>
          </a:prstGeom>
          <a:noFill/>
          <a:ln w="9525">
            <a:noFill/>
            <a:miter lim="800000"/>
            <a:headEnd/>
            <a:tailEnd/>
          </a:ln>
          <a:effectLst/>
        </p:spPr>
        <p:txBody>
          <a:bodyPr wrap="none">
            <a:spAutoFit/>
          </a:bodyPr>
          <a:lstStyle/>
          <a:p>
            <a:r>
              <a:rPr lang="es-ES" sz="1200" b="0" dirty="0">
                <a:latin typeface="Calibri" pitchFamily="34" charset="0"/>
              </a:rPr>
              <a:t>Ninguna vez</a:t>
            </a:r>
            <a:endParaRPr lang="es-CO" sz="1200" b="0" dirty="0">
              <a:latin typeface="Calibri" pitchFamily="34" charset="0"/>
            </a:endParaRPr>
          </a:p>
        </p:txBody>
      </p:sp>
      <p:sp>
        <p:nvSpPr>
          <p:cNvPr id="917516" name="Rectangle 12"/>
          <p:cNvSpPr>
            <a:spLocks noChangeArrowheads="1"/>
          </p:cNvSpPr>
          <p:nvPr/>
        </p:nvSpPr>
        <p:spPr bwMode="auto">
          <a:xfrm>
            <a:off x="5489575" y="2681288"/>
            <a:ext cx="1227138" cy="274637"/>
          </a:xfrm>
          <a:prstGeom prst="rect">
            <a:avLst/>
          </a:prstGeom>
          <a:noFill/>
          <a:ln w="9525">
            <a:noFill/>
            <a:miter lim="800000"/>
            <a:headEnd/>
            <a:tailEnd/>
          </a:ln>
          <a:effectLst/>
        </p:spPr>
        <p:txBody>
          <a:bodyPr wrap="none">
            <a:spAutoFit/>
          </a:bodyPr>
          <a:lstStyle/>
          <a:p>
            <a:r>
              <a:rPr lang="es-ES" sz="1200" b="0" dirty="0">
                <a:latin typeface="Calibri" pitchFamily="34" charset="0"/>
              </a:rPr>
              <a:t>Entre 3 y 4 veces</a:t>
            </a:r>
            <a:endParaRPr lang="es-CO" sz="1200" b="0" dirty="0">
              <a:latin typeface="Calibri" pitchFamily="34" charset="0"/>
            </a:endParaRPr>
          </a:p>
        </p:txBody>
      </p:sp>
      <p:sp>
        <p:nvSpPr>
          <p:cNvPr id="917517" name="Rectangle 13"/>
          <p:cNvSpPr>
            <a:spLocks noChangeArrowheads="1"/>
          </p:cNvSpPr>
          <p:nvPr/>
        </p:nvSpPr>
        <p:spPr bwMode="auto">
          <a:xfrm>
            <a:off x="5478463" y="3708400"/>
            <a:ext cx="1084262" cy="274638"/>
          </a:xfrm>
          <a:prstGeom prst="rect">
            <a:avLst/>
          </a:prstGeom>
          <a:noFill/>
          <a:ln w="9525">
            <a:noFill/>
            <a:miter lim="800000"/>
            <a:headEnd/>
            <a:tailEnd/>
          </a:ln>
          <a:effectLst/>
        </p:spPr>
        <p:txBody>
          <a:bodyPr wrap="none">
            <a:spAutoFit/>
          </a:bodyPr>
          <a:lstStyle/>
          <a:p>
            <a:pPr fontAlgn="ctr"/>
            <a:r>
              <a:rPr lang="es-ES" sz="1200" b="0" dirty="0">
                <a:latin typeface="Calibri" pitchFamily="34" charset="0"/>
              </a:rPr>
              <a:t>7 o más veces</a:t>
            </a:r>
            <a:r>
              <a:rPr lang="es-ES" sz="1200" dirty="0">
                <a:latin typeface="Calibri" pitchFamily="34" charset="0"/>
              </a:rPr>
              <a:t> </a:t>
            </a:r>
          </a:p>
        </p:txBody>
      </p:sp>
      <p:sp>
        <p:nvSpPr>
          <p:cNvPr id="917518" name="Rectangle 14"/>
          <p:cNvSpPr>
            <a:spLocks noChangeArrowheads="1"/>
          </p:cNvSpPr>
          <p:nvPr/>
        </p:nvSpPr>
        <p:spPr bwMode="auto">
          <a:xfrm>
            <a:off x="2260600" y="2255838"/>
            <a:ext cx="1227138" cy="274637"/>
          </a:xfrm>
          <a:prstGeom prst="rect">
            <a:avLst/>
          </a:prstGeom>
          <a:noFill/>
          <a:ln w="9525">
            <a:noFill/>
            <a:miter lim="800000"/>
            <a:headEnd/>
            <a:tailEnd/>
          </a:ln>
          <a:effectLst/>
        </p:spPr>
        <p:txBody>
          <a:bodyPr wrap="none">
            <a:spAutoFit/>
          </a:bodyPr>
          <a:lstStyle/>
          <a:p>
            <a:pPr algn="r"/>
            <a:r>
              <a:rPr lang="es-ES" sz="1200" b="0" dirty="0">
                <a:latin typeface="Calibri" pitchFamily="34" charset="0"/>
              </a:rPr>
              <a:t>Entre 1 y 2 veces</a:t>
            </a:r>
            <a:endParaRPr lang="es-CO" sz="1200" b="0" dirty="0">
              <a:latin typeface="Calibri" pitchFamily="34" charset="0"/>
            </a:endParaRPr>
          </a:p>
        </p:txBody>
      </p:sp>
      <p:sp>
        <p:nvSpPr>
          <p:cNvPr id="917519" name="Rectangle 15"/>
          <p:cNvSpPr>
            <a:spLocks noChangeArrowheads="1"/>
          </p:cNvSpPr>
          <p:nvPr/>
        </p:nvSpPr>
        <p:spPr bwMode="auto">
          <a:xfrm>
            <a:off x="2273300" y="3279775"/>
            <a:ext cx="1262063" cy="274638"/>
          </a:xfrm>
          <a:prstGeom prst="rect">
            <a:avLst/>
          </a:prstGeom>
          <a:noFill/>
          <a:ln w="9525">
            <a:noFill/>
            <a:miter lim="800000"/>
            <a:headEnd/>
            <a:tailEnd/>
          </a:ln>
          <a:effectLst/>
        </p:spPr>
        <p:txBody>
          <a:bodyPr wrap="none">
            <a:spAutoFit/>
          </a:bodyPr>
          <a:lstStyle/>
          <a:p>
            <a:pPr algn="r" fontAlgn="ctr"/>
            <a:r>
              <a:rPr lang="es-ES" sz="1200" b="0" dirty="0">
                <a:latin typeface="Calibri" pitchFamily="34" charset="0"/>
              </a:rPr>
              <a:t>Entre 5 y 6 veces</a:t>
            </a:r>
            <a:r>
              <a:rPr lang="es-ES" sz="1200" dirty="0">
                <a:latin typeface="Calibri" pitchFamily="34" charset="0"/>
              </a:rPr>
              <a:t> </a:t>
            </a:r>
          </a:p>
        </p:txBody>
      </p:sp>
      <p:sp>
        <p:nvSpPr>
          <p:cNvPr id="917520" name="Rectangle 16"/>
          <p:cNvSpPr>
            <a:spLocks noChangeArrowheads="1"/>
          </p:cNvSpPr>
          <p:nvPr/>
        </p:nvSpPr>
        <p:spPr bwMode="auto">
          <a:xfrm>
            <a:off x="5137150" y="1595438"/>
            <a:ext cx="549275" cy="336550"/>
          </a:xfrm>
          <a:prstGeom prst="rect">
            <a:avLst/>
          </a:prstGeom>
          <a:noFill/>
          <a:ln w="9525">
            <a:noFill/>
            <a:miter lim="800000"/>
            <a:headEnd/>
            <a:tailEnd/>
          </a:ln>
          <a:effectLst/>
        </p:spPr>
        <p:txBody>
          <a:bodyPr wrap="none">
            <a:spAutoFit/>
          </a:bodyPr>
          <a:lstStyle/>
          <a:p>
            <a:r>
              <a:rPr lang="es-ES" sz="1600" dirty="0">
                <a:solidFill>
                  <a:srgbClr val="333333"/>
                </a:solidFill>
                <a:latin typeface="Cambria" pitchFamily="18" charset="0"/>
              </a:rPr>
              <a:t>24</a:t>
            </a:r>
            <a:r>
              <a:rPr lang="es-ES" sz="1000" dirty="0">
                <a:solidFill>
                  <a:srgbClr val="333333"/>
                </a:solidFill>
                <a:latin typeface="Cambria" pitchFamily="18" charset="0"/>
              </a:rPr>
              <a:t>%</a:t>
            </a:r>
            <a:endParaRPr lang="es-CO" sz="1000" dirty="0">
              <a:solidFill>
                <a:srgbClr val="333333"/>
              </a:solidFill>
              <a:latin typeface="Cambria" pitchFamily="18" charset="0"/>
            </a:endParaRPr>
          </a:p>
        </p:txBody>
      </p:sp>
      <p:sp>
        <p:nvSpPr>
          <p:cNvPr id="917521" name="Rectangle 17"/>
          <p:cNvSpPr>
            <a:spLocks noChangeArrowheads="1"/>
          </p:cNvSpPr>
          <p:nvPr/>
        </p:nvSpPr>
        <p:spPr bwMode="auto">
          <a:xfrm>
            <a:off x="4933950" y="2649538"/>
            <a:ext cx="549275" cy="336550"/>
          </a:xfrm>
          <a:prstGeom prst="rect">
            <a:avLst/>
          </a:prstGeom>
          <a:noFill/>
          <a:ln w="9525">
            <a:noFill/>
            <a:miter lim="800000"/>
            <a:headEnd/>
            <a:tailEnd/>
          </a:ln>
          <a:effectLst/>
        </p:spPr>
        <p:txBody>
          <a:bodyPr wrap="none">
            <a:spAutoFit/>
          </a:bodyPr>
          <a:lstStyle/>
          <a:p>
            <a:r>
              <a:rPr lang="es-ES" sz="1600" dirty="0">
                <a:solidFill>
                  <a:srgbClr val="333333"/>
                </a:solidFill>
                <a:latin typeface="Cambria" pitchFamily="18" charset="0"/>
              </a:rPr>
              <a:t>21</a:t>
            </a:r>
            <a:r>
              <a:rPr lang="es-ES" sz="1000" dirty="0">
                <a:solidFill>
                  <a:srgbClr val="333333"/>
                </a:solidFill>
                <a:latin typeface="Cambria" pitchFamily="18" charset="0"/>
              </a:rPr>
              <a:t>%</a:t>
            </a:r>
            <a:endParaRPr lang="es-CO" sz="1000" dirty="0">
              <a:solidFill>
                <a:srgbClr val="333333"/>
              </a:solidFill>
              <a:latin typeface="Cambria" pitchFamily="18" charset="0"/>
            </a:endParaRPr>
          </a:p>
        </p:txBody>
      </p:sp>
      <p:sp>
        <p:nvSpPr>
          <p:cNvPr id="917522" name="Rectangle 18"/>
          <p:cNvSpPr>
            <a:spLocks noChangeArrowheads="1"/>
          </p:cNvSpPr>
          <p:nvPr/>
        </p:nvSpPr>
        <p:spPr bwMode="auto">
          <a:xfrm>
            <a:off x="4994275" y="3657600"/>
            <a:ext cx="428625" cy="336550"/>
          </a:xfrm>
          <a:prstGeom prst="rect">
            <a:avLst/>
          </a:prstGeom>
          <a:noFill/>
          <a:ln w="9525">
            <a:noFill/>
            <a:miter lim="800000"/>
            <a:headEnd/>
            <a:tailEnd/>
          </a:ln>
          <a:effectLst/>
        </p:spPr>
        <p:txBody>
          <a:bodyPr wrap="none">
            <a:spAutoFit/>
          </a:bodyPr>
          <a:lstStyle/>
          <a:p>
            <a:pPr algn="ctr"/>
            <a:r>
              <a:rPr lang="es-ES" sz="1600" dirty="0">
                <a:solidFill>
                  <a:srgbClr val="333333"/>
                </a:solidFill>
                <a:latin typeface="Cambria" pitchFamily="18" charset="0"/>
              </a:rPr>
              <a:t>5</a:t>
            </a:r>
            <a:r>
              <a:rPr lang="es-ES" sz="1000" dirty="0">
                <a:solidFill>
                  <a:srgbClr val="333333"/>
                </a:solidFill>
                <a:latin typeface="Cambria" pitchFamily="18" charset="0"/>
              </a:rPr>
              <a:t>%</a:t>
            </a:r>
            <a:endParaRPr lang="es-CO" sz="1000" dirty="0">
              <a:solidFill>
                <a:srgbClr val="333333"/>
              </a:solidFill>
              <a:latin typeface="Cambria" pitchFamily="18" charset="0"/>
            </a:endParaRPr>
          </a:p>
        </p:txBody>
      </p:sp>
      <p:sp>
        <p:nvSpPr>
          <p:cNvPr id="917523" name="Rectangle 19"/>
          <p:cNvSpPr>
            <a:spLocks noChangeArrowheads="1"/>
          </p:cNvSpPr>
          <p:nvPr/>
        </p:nvSpPr>
        <p:spPr bwMode="auto">
          <a:xfrm>
            <a:off x="3549650" y="3224213"/>
            <a:ext cx="428625" cy="336550"/>
          </a:xfrm>
          <a:prstGeom prst="rect">
            <a:avLst/>
          </a:prstGeom>
          <a:noFill/>
          <a:ln w="9525">
            <a:noFill/>
            <a:miter lim="800000"/>
            <a:headEnd/>
            <a:tailEnd/>
          </a:ln>
          <a:effectLst/>
        </p:spPr>
        <p:txBody>
          <a:bodyPr wrap="none">
            <a:spAutoFit/>
          </a:bodyPr>
          <a:lstStyle/>
          <a:p>
            <a:pPr algn="ctr"/>
            <a:r>
              <a:rPr lang="es-ES" sz="1600" dirty="0">
                <a:solidFill>
                  <a:srgbClr val="333333"/>
                </a:solidFill>
                <a:latin typeface="Cambria" pitchFamily="18" charset="0"/>
              </a:rPr>
              <a:t>5</a:t>
            </a:r>
            <a:r>
              <a:rPr lang="es-ES" sz="1000" dirty="0">
                <a:solidFill>
                  <a:srgbClr val="333333"/>
                </a:solidFill>
                <a:latin typeface="Cambria" pitchFamily="18" charset="0"/>
              </a:rPr>
              <a:t>%</a:t>
            </a:r>
            <a:endParaRPr lang="es-CO" sz="1000" dirty="0">
              <a:solidFill>
                <a:srgbClr val="333333"/>
              </a:solidFill>
              <a:latin typeface="Cambria" pitchFamily="18" charset="0"/>
            </a:endParaRPr>
          </a:p>
        </p:txBody>
      </p:sp>
      <p:sp>
        <p:nvSpPr>
          <p:cNvPr id="917524" name="Rectangle 20"/>
          <p:cNvSpPr>
            <a:spLocks noChangeArrowheads="1"/>
          </p:cNvSpPr>
          <p:nvPr/>
        </p:nvSpPr>
        <p:spPr bwMode="auto">
          <a:xfrm>
            <a:off x="3489325" y="2228850"/>
            <a:ext cx="549275" cy="336550"/>
          </a:xfrm>
          <a:prstGeom prst="rect">
            <a:avLst/>
          </a:prstGeom>
          <a:noFill/>
          <a:ln w="9525">
            <a:noFill/>
            <a:miter lim="800000"/>
            <a:headEnd/>
            <a:tailEnd/>
          </a:ln>
          <a:effectLst/>
        </p:spPr>
        <p:txBody>
          <a:bodyPr wrap="none">
            <a:spAutoFit/>
          </a:bodyPr>
          <a:lstStyle/>
          <a:p>
            <a:r>
              <a:rPr lang="es-ES" sz="1600" dirty="0">
                <a:solidFill>
                  <a:srgbClr val="333333"/>
                </a:solidFill>
                <a:latin typeface="Cambria" pitchFamily="18" charset="0"/>
              </a:rPr>
              <a:t>43</a:t>
            </a:r>
            <a:r>
              <a:rPr lang="es-ES" sz="1000" dirty="0">
                <a:solidFill>
                  <a:srgbClr val="333333"/>
                </a:solidFill>
                <a:latin typeface="Cambria" pitchFamily="18" charset="0"/>
              </a:rPr>
              <a:t>%</a:t>
            </a:r>
            <a:endParaRPr lang="es-CO" sz="1000" dirty="0">
              <a:solidFill>
                <a:srgbClr val="333333"/>
              </a:solidFill>
              <a:latin typeface="Cambria" pitchFamily="18" charset="0"/>
            </a:endParaRPr>
          </a:p>
        </p:txBody>
      </p:sp>
      <p:graphicFrame>
        <p:nvGraphicFramePr>
          <p:cNvPr id="917525" name="Group 21"/>
          <p:cNvGraphicFramePr>
            <a:graphicFrameLocks noGrp="1"/>
          </p:cNvGraphicFramePr>
          <p:nvPr/>
        </p:nvGraphicFramePr>
        <p:xfrm>
          <a:off x="6805613" y="4589463"/>
          <a:ext cx="1095375" cy="25488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917541" name="Rectangle 37"/>
          <p:cNvSpPr>
            <a:spLocks noChangeArrowheads="1"/>
          </p:cNvSpPr>
          <p:nvPr/>
        </p:nvSpPr>
        <p:spPr bwMode="auto">
          <a:xfrm>
            <a:off x="4662488" y="4500563"/>
            <a:ext cx="952500" cy="274637"/>
          </a:xfrm>
          <a:prstGeom prst="rect">
            <a:avLst/>
          </a:prstGeom>
          <a:noFill/>
          <a:ln w="9525">
            <a:noFill/>
            <a:miter lim="800000"/>
            <a:headEnd/>
            <a:tailEnd/>
          </a:ln>
          <a:effectLst/>
        </p:spPr>
        <p:txBody>
          <a:bodyPr wrap="none">
            <a:spAutoFit/>
          </a:bodyPr>
          <a:lstStyle/>
          <a:p>
            <a:pPr algn="r"/>
            <a:r>
              <a:rPr lang="es-ES" sz="1200" b="0" dirty="0">
                <a:latin typeface="Calibri" pitchFamily="34" charset="0"/>
              </a:rPr>
              <a:t>No sabe: </a:t>
            </a:r>
            <a:r>
              <a:rPr lang="es-ES" sz="1200" dirty="0">
                <a:latin typeface="Cambria" pitchFamily="18" charset="0"/>
              </a:rPr>
              <a:t>2</a:t>
            </a:r>
            <a:r>
              <a:rPr lang="es-ES" sz="800" dirty="0">
                <a:latin typeface="Cambria" pitchFamily="18" charset="0"/>
              </a:rPr>
              <a:t>%</a:t>
            </a:r>
            <a:endParaRPr lang="es-CO" sz="800" dirty="0">
              <a:latin typeface="Cambria" pitchFamily="18" charset="0"/>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2 Marcador de contenido"/>
          <p:cNvSpPr>
            <a:spLocks noGrp="1"/>
          </p:cNvSpPr>
          <p:nvPr>
            <p:ph idx="1"/>
          </p:nvPr>
        </p:nvSpPr>
        <p:spPr>
          <a:xfrm>
            <a:off x="611294" y="1437529"/>
            <a:ext cx="7943641" cy="2770789"/>
          </a:xfrm>
        </p:spPr>
        <p:txBody>
          <a:bodyPr/>
          <a:lstStyle/>
          <a:p>
            <a:pPr>
              <a:spcBef>
                <a:spcPct val="0"/>
              </a:spcBef>
            </a:pPr>
            <a:r>
              <a:rPr lang="es-CO" sz="1600" dirty="0" smtClean="0"/>
              <a:t>La encuesta, es una “fotografía” de las percepciones de la ciudadanía en un momento del tiempo. Entender, que estaba pasando en el momento en que se aplico la encuesta, es crucial para la interpretación de los resultados. Ejemplo: Anuncios en el periódico que afectaran la imagen de la entidad.</a:t>
            </a:r>
          </a:p>
          <a:p>
            <a:pPr>
              <a:spcBef>
                <a:spcPct val="0"/>
              </a:spcBef>
            </a:pPr>
            <a:endParaRPr lang="es-CO" sz="1600" dirty="0" smtClean="0"/>
          </a:p>
          <a:p>
            <a:pPr eaLnBrk="1" hangingPunct="1">
              <a:spcBef>
                <a:spcPct val="0"/>
              </a:spcBef>
            </a:pPr>
            <a:r>
              <a:rPr lang="es-CO" sz="1600" dirty="0" smtClean="0"/>
              <a:t>Los hallazgos presentados a continuación, se basa en preguntas que involucran la percepción general que tiene cada entrevistado sobre la prestación del servicio</a:t>
            </a:r>
          </a:p>
          <a:p>
            <a:pPr algn="just" eaLnBrk="1" hangingPunct="1">
              <a:spcBef>
                <a:spcPct val="0"/>
              </a:spcBef>
            </a:pPr>
            <a:endParaRPr lang="es-CO" sz="1600" dirty="0" smtClean="0"/>
          </a:p>
          <a:p>
            <a:pPr algn="just" eaLnBrk="1" hangingPunct="1">
              <a:spcBef>
                <a:spcPct val="0"/>
              </a:spcBef>
            </a:pPr>
            <a:r>
              <a:rPr lang="es-CO" sz="1600" dirty="0" smtClean="0"/>
              <a:t>Lo invitamos a mirar la encuesta y a anotar cualquier tema que sea relevante para ser conversado internamente con mayor profundidad.</a:t>
            </a:r>
          </a:p>
          <a:p>
            <a:pPr algn="just" eaLnBrk="1" hangingPunct="1">
              <a:spcBef>
                <a:spcPct val="0"/>
              </a:spcBef>
            </a:pPr>
            <a:endParaRPr lang="es-CO" sz="1600" dirty="0" smtClean="0"/>
          </a:p>
        </p:txBody>
      </p:sp>
      <p:sp>
        <p:nvSpPr>
          <p:cNvPr id="4" name="3 Título"/>
          <p:cNvSpPr>
            <a:spLocks noGrp="1"/>
          </p:cNvSpPr>
          <p:nvPr>
            <p:ph type="title"/>
          </p:nvPr>
        </p:nvSpPr>
        <p:spPr/>
        <p:txBody>
          <a:bodyPr/>
          <a:lstStyle/>
          <a:p>
            <a:r>
              <a:rPr lang="es-MX" dirty="0" smtClean="0"/>
              <a:t>Metodología</a:t>
            </a:r>
            <a:endParaRPr lang="es-MX" dirty="0"/>
          </a:p>
        </p:txBody>
      </p:sp>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30" name="Rectangle 2"/>
          <p:cNvSpPr>
            <a:spLocks noGrp="1" noChangeArrowheads="1"/>
          </p:cNvSpPr>
          <p:nvPr>
            <p:ph type="title"/>
          </p:nvPr>
        </p:nvSpPr>
        <p:spPr/>
        <p:txBody>
          <a:bodyPr/>
          <a:lstStyle/>
          <a:p>
            <a:endParaRPr lang="es-CO" dirty="0"/>
          </a:p>
        </p:txBody>
      </p:sp>
      <p:sp>
        <p:nvSpPr>
          <p:cNvPr id="918531"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18532"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18538" name="Group 10"/>
          <p:cNvGraphicFramePr>
            <a:graphicFrameLocks noGrp="1"/>
          </p:cNvGraphicFramePr>
          <p:nvPr/>
        </p:nvGraphicFramePr>
        <p:xfrm>
          <a:off x="153988" y="1924050"/>
          <a:ext cx="8840787" cy="17956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Ninguna vez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Entre 1 y 2 veces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Entre 3 y 4 veces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Entre 5 y 6 veces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143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 o más veces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18784" name="Rectangle 25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E844ADCA-7646-4E94-A459-F3D0C0BD8DC9}" type="slidenum">
              <a:rPr lang="es-ES" sz="900" i="1">
                <a:solidFill>
                  <a:schemeClr val="bg1"/>
                </a:solidFill>
              </a:rPr>
              <a:pPr algn="ctr"/>
              <a:t>40</a:t>
            </a:fld>
            <a:endParaRPr lang="es-ES" sz="900" i="1" dirty="0">
              <a:solidFill>
                <a:schemeClr val="bg1"/>
              </a:solidFill>
            </a:endParaRPr>
          </a:p>
        </p:txBody>
      </p:sp>
      <p:sp>
        <p:nvSpPr>
          <p:cNvPr id="918785" name="Rectangle 257"/>
          <p:cNvSpPr>
            <a:spLocks noChangeArrowheads="1"/>
          </p:cNvSpPr>
          <p:nvPr/>
        </p:nvSpPr>
        <p:spPr bwMode="auto">
          <a:xfrm>
            <a:off x="1530350" y="1328738"/>
            <a:ext cx="6084888" cy="428625"/>
          </a:xfrm>
          <a:prstGeom prst="rect">
            <a:avLst/>
          </a:prstGeom>
          <a:noFill/>
          <a:ln w="9525">
            <a:noFill/>
            <a:miter lim="800000"/>
            <a:headEnd/>
            <a:tailEnd/>
          </a:ln>
          <a:effectLst/>
        </p:spPr>
        <p:txBody>
          <a:bodyPr>
            <a:spAutoFit/>
          </a:bodyPr>
          <a:lstStyle/>
          <a:p>
            <a:pPr algn="ctr"/>
            <a:r>
              <a:rPr lang="es-CO" sz="1100" dirty="0">
                <a:solidFill>
                  <a:srgbClr val="007800"/>
                </a:solidFill>
                <a:latin typeface="Calibri" pitchFamily="34" charset="0"/>
              </a:rPr>
              <a:t> 54. </a:t>
            </a:r>
            <a:r>
              <a:rPr lang="es-CO" sz="1100" dirty="0">
                <a:solidFill>
                  <a:srgbClr val="333333"/>
                </a:solidFill>
                <a:latin typeface="Calibri" pitchFamily="34" charset="0"/>
              </a:rPr>
              <a:t>¿Qué tan frecuentemente </a:t>
            </a:r>
            <a:r>
              <a:rPr lang="es-CO" sz="1100" dirty="0">
                <a:solidFill>
                  <a:srgbClr val="007800"/>
                </a:solidFill>
                <a:latin typeface="Calibri" pitchFamily="34" charset="0"/>
              </a:rPr>
              <a:t>se han presentado apagones no justificados del alumbrado público</a:t>
            </a:r>
            <a:r>
              <a:rPr lang="es-CO" sz="1100" dirty="0">
                <a:solidFill>
                  <a:srgbClr val="333333"/>
                </a:solidFill>
                <a:latin typeface="Calibri" pitchFamily="34" charset="0"/>
              </a:rPr>
              <a:t>,</a:t>
            </a:r>
          </a:p>
          <a:p>
            <a:pPr algn="ctr"/>
            <a:r>
              <a:rPr lang="es-CO" sz="1100" dirty="0">
                <a:solidFill>
                  <a:srgbClr val="333333"/>
                </a:solidFill>
                <a:latin typeface="Calibri" pitchFamily="34" charset="0"/>
              </a:rPr>
              <a:t> en el sector donde usted vive, durante el último año? </a:t>
            </a:r>
          </a:p>
        </p:txBody>
      </p:sp>
    </p:spTree>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MX" dirty="0"/>
          </a:p>
        </p:txBody>
      </p:sp>
      <p:sp>
        <p:nvSpPr>
          <p:cNvPr id="3" name="2 Marcador de contenido"/>
          <p:cNvSpPr>
            <a:spLocks noGrp="1"/>
          </p:cNvSpPr>
          <p:nvPr>
            <p:ph idx="1"/>
          </p:nvPr>
        </p:nvSpPr>
        <p:spPr>
          <a:xfrm>
            <a:off x="766763" y="1299619"/>
            <a:ext cx="7613650" cy="2698224"/>
          </a:xfrm>
        </p:spPr>
        <p:txBody>
          <a:bodyPr/>
          <a:lstStyle/>
          <a:p>
            <a:pPr>
              <a:buNone/>
            </a:pPr>
            <a:r>
              <a:rPr lang="es-MX" sz="1500" dirty="0" smtClean="0"/>
              <a:t>	Se observa que la percepción del nivel de iluminación es más alta que la percepción de la calidad de la iluminación.  Esto puede asociarse a la imagen que tiene el 64% de los ciudadanos, al afirmar que los problemas de inseguridad que se presentan en la zona están relacionados con fallas en el alumbrado público.</a:t>
            </a:r>
          </a:p>
          <a:p>
            <a:pPr>
              <a:buNone/>
            </a:pPr>
            <a:endParaRPr lang="es-MX" sz="1500" dirty="0" smtClean="0"/>
          </a:p>
          <a:p>
            <a:pPr>
              <a:buNone/>
            </a:pPr>
            <a:r>
              <a:rPr lang="es-MX" sz="1500" dirty="0" smtClean="0"/>
              <a:t>	Se resalta que 25% de los ciudadanos mencionaron que las luminarias en el sector donde viven no funcionan, los % más importantes están en Candelaria, Ciudad Bolívar y Kennedy</a:t>
            </a:r>
          </a:p>
          <a:p>
            <a:pPr>
              <a:buNone/>
            </a:pPr>
            <a:endParaRPr lang="es-MX" sz="1500" dirty="0" smtClean="0"/>
          </a:p>
          <a:p>
            <a:pPr>
              <a:buNone/>
            </a:pPr>
            <a:r>
              <a:rPr lang="es-MX" sz="1500" dirty="0" smtClean="0"/>
              <a:t>	Las localidades que más menciones haber tenido en el último año apagones injustificados son Chapinero, Usme y Teusaquillo.</a:t>
            </a:r>
          </a:p>
          <a:p>
            <a:pPr>
              <a:buNone/>
            </a:pPr>
            <a:endParaRPr lang="es-MX" sz="1500" dirty="0"/>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1328738" y="2038350"/>
            <a:ext cx="6741374" cy="1473200"/>
          </a:xfrm>
        </p:spPr>
        <p:txBody>
          <a:bodyPr/>
          <a:lstStyle/>
          <a:p>
            <a:r>
              <a:rPr lang="es-MX" dirty="0" smtClean="0"/>
              <a:t>Evaluación de peticiones, quejas y reclamos</a:t>
            </a:r>
            <a:endParaRPr lang="es-MX" dirty="0"/>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0578" name="Picture 2" descr="Plantilla UAESP6"/>
          <p:cNvPicPr>
            <a:picLocks noChangeAspect="1" noChangeArrowheads="1"/>
          </p:cNvPicPr>
          <p:nvPr/>
        </p:nvPicPr>
        <p:blipFill>
          <a:blip r:embed="rId2" cstate="print"/>
          <a:srcRect/>
          <a:stretch>
            <a:fillRect/>
          </a:stretch>
        </p:blipFill>
        <p:spPr bwMode="auto">
          <a:xfrm>
            <a:off x="1728788" y="1635125"/>
            <a:ext cx="1758950" cy="3095625"/>
          </a:xfrm>
          <a:prstGeom prst="rect">
            <a:avLst/>
          </a:prstGeom>
          <a:noFill/>
        </p:spPr>
      </p:pic>
      <p:sp>
        <p:nvSpPr>
          <p:cNvPr id="920579" name="Rectangle 3"/>
          <p:cNvSpPr>
            <a:spLocks noGrp="1" noChangeArrowheads="1"/>
          </p:cNvSpPr>
          <p:nvPr>
            <p:ph type="title"/>
          </p:nvPr>
        </p:nvSpPr>
        <p:spPr/>
        <p:txBody>
          <a:bodyPr/>
          <a:lstStyle/>
          <a:p>
            <a:endParaRPr lang="es-CO" dirty="0"/>
          </a:p>
        </p:txBody>
      </p:sp>
      <p:sp>
        <p:nvSpPr>
          <p:cNvPr id="920580"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
        <p:nvSpPr>
          <p:cNvPr id="920581" name="Line 5"/>
          <p:cNvSpPr>
            <a:spLocks noChangeShapeType="1"/>
          </p:cNvSpPr>
          <p:nvPr/>
        </p:nvSpPr>
        <p:spPr bwMode="auto">
          <a:xfrm rot="5400000">
            <a:off x="2026443" y="2850357"/>
            <a:ext cx="3795713" cy="0"/>
          </a:xfrm>
          <a:prstGeom prst="line">
            <a:avLst/>
          </a:prstGeom>
          <a:noFill/>
          <a:ln w="3175">
            <a:solidFill>
              <a:srgbClr val="808080"/>
            </a:solidFill>
            <a:prstDash val="dash"/>
            <a:round/>
            <a:headEnd/>
            <a:tailEnd/>
          </a:ln>
          <a:effectLst/>
        </p:spPr>
        <p:txBody>
          <a:bodyPr/>
          <a:lstStyle/>
          <a:p>
            <a:endParaRPr lang="es-CO" dirty="0"/>
          </a:p>
        </p:txBody>
      </p:sp>
      <p:sp>
        <p:nvSpPr>
          <p:cNvPr id="920582" name="Rectangle 6"/>
          <p:cNvSpPr>
            <a:spLocks noChangeArrowheads="1"/>
          </p:cNvSpPr>
          <p:nvPr/>
        </p:nvSpPr>
        <p:spPr bwMode="auto">
          <a:xfrm>
            <a:off x="720725" y="736600"/>
            <a:ext cx="2735263" cy="660181"/>
          </a:xfrm>
          <a:prstGeom prst="rect">
            <a:avLst/>
          </a:prstGeom>
          <a:noFill/>
          <a:ln w="9525">
            <a:noFill/>
            <a:miter lim="800000"/>
            <a:headEnd/>
            <a:tailEnd/>
          </a:ln>
          <a:effectLst/>
        </p:spPr>
        <p:txBody>
          <a:bodyPr>
            <a:spAutoFit/>
          </a:bodyPr>
          <a:lstStyle/>
          <a:p>
            <a:pPr algn="ctr">
              <a:lnSpc>
                <a:spcPct val="90000"/>
              </a:lnSpc>
            </a:pPr>
            <a:r>
              <a:rPr lang="es-CO" sz="1100" dirty="0">
                <a:solidFill>
                  <a:srgbClr val="007800"/>
                </a:solidFill>
                <a:latin typeface="Calibri" pitchFamily="34" charset="0"/>
              </a:rPr>
              <a:t> 55.</a:t>
            </a:r>
            <a:r>
              <a:rPr lang="es-CO" sz="1000" dirty="0">
                <a:solidFill>
                  <a:srgbClr val="333333"/>
                </a:solidFill>
                <a:latin typeface="Calibri" pitchFamily="34" charset="0"/>
              </a:rPr>
              <a:t> Si usted </a:t>
            </a:r>
            <a:r>
              <a:rPr lang="es-CO" sz="1000" dirty="0">
                <a:solidFill>
                  <a:srgbClr val="007800"/>
                </a:solidFill>
                <a:latin typeface="Calibri" pitchFamily="34" charset="0"/>
              </a:rPr>
              <a:t>se enterara de un daño o una falta en la prestación del servicio</a:t>
            </a:r>
            <a:r>
              <a:rPr lang="es-CO" sz="1000" dirty="0">
                <a:solidFill>
                  <a:srgbClr val="333333"/>
                </a:solidFill>
                <a:latin typeface="Calibri" pitchFamily="34" charset="0"/>
              </a:rPr>
              <a:t> de alumbrado público, ¿a través de qué medio o ante qué entidad realizaría el reclamo? </a:t>
            </a:r>
            <a:r>
              <a:rPr lang="es-CO" sz="1000" dirty="0" smtClean="0">
                <a:solidFill>
                  <a:srgbClr val="333333"/>
                </a:solidFill>
                <a:latin typeface="Calibri" pitchFamily="34" charset="0"/>
              </a:rPr>
              <a:t> </a:t>
            </a:r>
            <a:r>
              <a:rPr lang="es-CO" sz="1000" b="0" dirty="0" smtClean="0">
                <a:solidFill>
                  <a:schemeClr val="tx1">
                    <a:lumMod val="50000"/>
                    <a:lumOff val="50000"/>
                  </a:schemeClr>
                </a:solidFill>
                <a:latin typeface="Calibri" pitchFamily="34" charset="0"/>
              </a:rPr>
              <a:t>(Espontánea)</a:t>
            </a:r>
            <a:endParaRPr lang="es-CO" sz="1000" b="0" dirty="0">
              <a:solidFill>
                <a:schemeClr val="tx1">
                  <a:lumMod val="50000"/>
                  <a:lumOff val="50000"/>
                </a:schemeClr>
              </a:solidFill>
              <a:latin typeface="Calibri" pitchFamily="34" charset="0"/>
            </a:endParaRPr>
          </a:p>
        </p:txBody>
      </p:sp>
      <p:graphicFrame>
        <p:nvGraphicFramePr>
          <p:cNvPr id="920583" name="Group 7"/>
          <p:cNvGraphicFramePr>
            <a:graphicFrameLocks noGrp="1"/>
          </p:cNvGraphicFramePr>
          <p:nvPr/>
        </p:nvGraphicFramePr>
        <p:xfrm>
          <a:off x="180975" y="1708150"/>
          <a:ext cx="3349625" cy="2911475"/>
        </p:xfrm>
        <a:graphic>
          <a:graphicData uri="http://schemas.openxmlformats.org/drawingml/2006/table">
            <a:tbl>
              <a:tblPr/>
              <a:tblGrid>
                <a:gridCol w="1577975"/>
                <a:gridCol w="412750"/>
                <a:gridCol w="862013"/>
                <a:gridCol w="496887"/>
              </a:tblGrid>
              <a:tr h="4159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Línea 115 de Codensa </a:t>
                      </a:r>
                      <a:endParaRPr kumimoji="0" lang="es-ES" sz="900" b="0" i="0" u="none" strike="noStrike" cap="none" normalizeH="0" baseline="0" dirty="0" smtClean="0">
                        <a:ln>
                          <a:noFill/>
                        </a:ln>
                        <a:solidFill>
                          <a:schemeClr val="tx1"/>
                        </a:solidFill>
                        <a:effectLst/>
                        <a:latin typeface="Arial" charset="0"/>
                        <a:cs typeface="Arial" charset="0"/>
                      </a:endParaRPr>
                    </a:p>
                  </a:txBody>
                  <a:tcPr marL="90000" marR="90000" marT="46800" marB="900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mbria" pitchFamily="18" charset="0"/>
                          <a:cs typeface="Arial" charset="0"/>
                        </a:rPr>
                        <a:t>78</a:t>
                      </a:r>
                      <a:r>
                        <a:rPr kumimoji="0" lang="es-ES" sz="800" b="0" i="0" u="none" strike="noStrike" cap="none" normalizeH="0" baseline="0" dirty="0" smtClean="0">
                          <a:ln>
                            <a:noFill/>
                          </a:ln>
                          <a:solidFill>
                            <a:schemeClr val="tx1"/>
                          </a:solidFill>
                          <a:effectLst/>
                          <a:latin typeface="Cambria" pitchFamily="18" charset="0"/>
                          <a:cs typeface="Arial" charset="0"/>
                        </a:rPr>
                        <a:t>%</a:t>
                      </a:r>
                    </a:p>
                  </a:txBody>
                  <a:tcPr marL="18000" marR="18000" marT="46800" marB="90000" anchor="ctr" horzOverflow="overflow">
                    <a:lnL>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63</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marL="90000" marR="90000" marT="162000" marB="46800" anchor="ctr" horzOverflow="overflow">
                    <a:lnL>
                      <a:noFill/>
                    </a:lnL>
                    <a:lnR cap="flat">
                      <a:noFill/>
                    </a:lnR>
                    <a:lnT cap="flat">
                      <a:noFill/>
                    </a:lnT>
                    <a:lnB>
                      <a:noFill/>
                    </a:lnB>
                    <a:lnTlToBr>
                      <a:noFill/>
                    </a:lnTlToBr>
                    <a:lnBlToTr>
                      <a:noFill/>
                    </a:lnBlToTr>
                    <a:noFill/>
                  </a:tcPr>
                </a:tc>
              </a:tr>
              <a:tr h="4159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Empresa de Energía / Codensa</a:t>
                      </a:r>
                      <a:endParaRPr kumimoji="0" lang="es-ES" sz="900" b="0" i="0" u="none" strike="noStrike" cap="none" normalizeH="0" baseline="0" dirty="0" smtClean="0">
                        <a:ln>
                          <a:noFill/>
                        </a:ln>
                        <a:solidFill>
                          <a:schemeClr val="tx1"/>
                        </a:solidFill>
                        <a:effectLst/>
                        <a:latin typeface="Arial" charset="0"/>
                        <a:cs typeface="Arial" charset="0"/>
                      </a:endParaRP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0" i="0" u="none" strike="noStrike" cap="none" normalizeH="0" baseline="0" dirty="0" smtClean="0">
                          <a:ln>
                            <a:noFill/>
                          </a:ln>
                          <a:solidFill>
                            <a:schemeClr val="tx1"/>
                          </a:solidFill>
                          <a:effectLst/>
                          <a:latin typeface="Cambria" pitchFamily="18" charset="0"/>
                          <a:cs typeface="Arial" charset="0"/>
                        </a:rPr>
                        <a:t>-</a:t>
                      </a:r>
                    </a:p>
                  </a:txBody>
                  <a:tcPr marL="18000" marR="18000" marT="46800" marB="90000" anchor="ct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11</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marL="90000" marR="90000" marT="162000" marB="46800" anchor="ctr" horzOverflow="overflow">
                    <a:lnL>
                      <a:noFill/>
                    </a:lnL>
                    <a:lnR cap="flat">
                      <a:noFill/>
                    </a:lnR>
                    <a:lnT>
                      <a:noFill/>
                    </a:lnT>
                    <a:lnB>
                      <a:noFill/>
                    </a:lnB>
                    <a:lnTlToBr>
                      <a:noFill/>
                    </a:lnTlToBr>
                    <a:lnBlToTr>
                      <a:noFill/>
                    </a:lnBlToTr>
                    <a:noFill/>
                  </a:tcPr>
                </a:tc>
              </a:tr>
              <a:tr h="4159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Línea 123</a:t>
                      </a:r>
                      <a:endParaRPr kumimoji="0" lang="es-ES" sz="900" b="0" i="0" u="none" strike="noStrike" cap="none" normalizeH="0" baseline="0" dirty="0" smtClean="0">
                        <a:ln>
                          <a:noFill/>
                        </a:ln>
                        <a:solidFill>
                          <a:schemeClr val="tx1"/>
                        </a:solidFill>
                        <a:effectLst/>
                        <a:latin typeface="Arial" charset="0"/>
                        <a:cs typeface="Arial" charset="0"/>
                      </a:endParaRP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0" i="0" u="none" strike="noStrike" cap="none" normalizeH="0" baseline="0" dirty="0" smtClean="0">
                          <a:ln>
                            <a:noFill/>
                          </a:ln>
                          <a:solidFill>
                            <a:schemeClr val="tx1"/>
                          </a:solidFill>
                          <a:effectLst/>
                          <a:latin typeface="Cambria" pitchFamily="18" charset="0"/>
                          <a:cs typeface="Arial" charset="0"/>
                        </a:rPr>
                        <a:t>-</a:t>
                      </a:r>
                    </a:p>
                  </a:txBody>
                  <a:tcPr marL="18000" marR="18000" marT="46800" marB="90000" anchor="ct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3</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marL="90000" marR="90000" marT="162000" marB="46800" anchor="ctr" horzOverflow="overflow">
                    <a:lnL>
                      <a:noFill/>
                    </a:lnL>
                    <a:lnR cap="flat">
                      <a:noFill/>
                    </a:lnR>
                    <a:lnT>
                      <a:noFill/>
                    </a:lnT>
                    <a:lnB>
                      <a:noFill/>
                    </a:lnB>
                    <a:lnTlToBr>
                      <a:noFill/>
                    </a:lnTlToBr>
                    <a:lnBlToTr>
                      <a:noFill/>
                    </a:lnBlToTr>
                    <a:noFill/>
                  </a:tcPr>
                </a:tc>
              </a:tr>
              <a:tr h="4159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UAESP </a:t>
                      </a:r>
                      <a:endParaRPr kumimoji="0" lang="es-ES" sz="900" b="0" i="0" u="none" strike="noStrike" cap="none" normalizeH="0" baseline="0" dirty="0" smtClean="0">
                        <a:ln>
                          <a:noFill/>
                        </a:ln>
                        <a:solidFill>
                          <a:schemeClr val="tx1"/>
                        </a:solidFill>
                        <a:effectLst/>
                        <a:latin typeface="Arial" charset="0"/>
                        <a:cs typeface="Arial" charset="0"/>
                      </a:endParaRP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mbria" pitchFamily="18" charset="0"/>
                          <a:cs typeface="Arial" charset="0"/>
                        </a:rPr>
                        <a:t>1</a:t>
                      </a:r>
                      <a:r>
                        <a:rPr kumimoji="0" lang="es-ES" sz="800" b="0" i="0" u="none" strike="noStrike" cap="none" normalizeH="0" baseline="0" dirty="0" smtClean="0">
                          <a:ln>
                            <a:noFill/>
                          </a:ln>
                          <a:solidFill>
                            <a:schemeClr val="tx1"/>
                          </a:solidFill>
                          <a:effectLst/>
                          <a:latin typeface="Cambria" pitchFamily="18" charset="0"/>
                          <a:cs typeface="Arial" charset="0"/>
                        </a:rPr>
                        <a:t>%</a:t>
                      </a:r>
                    </a:p>
                  </a:txBody>
                  <a:tcPr marL="18000" marR="18000" marT="46800" marB="90000" anchor="ct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2</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marL="90000" marR="90000" marT="162000" marB="46800" anchor="ctr" horzOverflow="overflow">
                    <a:lnL>
                      <a:noFill/>
                    </a:lnL>
                    <a:lnR cap="flat">
                      <a:noFill/>
                    </a:lnR>
                    <a:lnT>
                      <a:noFill/>
                    </a:lnT>
                    <a:lnB>
                      <a:noFill/>
                    </a:lnB>
                    <a:lnTlToBr>
                      <a:noFill/>
                    </a:lnTlToBr>
                    <a:lnBlToTr>
                      <a:noFill/>
                    </a:lnBlToTr>
                    <a:noFill/>
                  </a:tcPr>
                </a:tc>
              </a:tr>
              <a:tr h="4159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Alcaldía Local </a:t>
                      </a:r>
                      <a:endParaRPr kumimoji="0" lang="es-ES" sz="900" b="0" i="0" u="none" strike="noStrike" cap="none" normalizeH="0" baseline="0" dirty="0" smtClean="0">
                        <a:ln>
                          <a:noFill/>
                        </a:ln>
                        <a:solidFill>
                          <a:schemeClr val="tx1"/>
                        </a:solidFill>
                        <a:effectLst/>
                        <a:latin typeface="Arial" charset="0"/>
                        <a:cs typeface="Arial" charset="0"/>
                      </a:endParaRP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mbria" pitchFamily="18" charset="0"/>
                          <a:cs typeface="Arial" charset="0"/>
                        </a:rPr>
                        <a:t>3</a:t>
                      </a:r>
                      <a:r>
                        <a:rPr kumimoji="0" lang="es-ES" sz="800" b="0" i="0" u="none" strike="noStrike" cap="none" normalizeH="0" baseline="0" dirty="0" smtClean="0">
                          <a:ln>
                            <a:noFill/>
                          </a:ln>
                          <a:solidFill>
                            <a:schemeClr val="tx1"/>
                          </a:solidFill>
                          <a:effectLst/>
                          <a:latin typeface="Cambria" pitchFamily="18" charset="0"/>
                          <a:cs typeface="Arial" charset="0"/>
                        </a:rPr>
                        <a:t>%</a:t>
                      </a:r>
                    </a:p>
                  </a:txBody>
                  <a:tcPr marL="18000" marR="18000" marT="46800" marB="90000" anchor="ct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2</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marL="90000" marR="90000" marT="162000" marB="46800" anchor="ctr" horzOverflow="overflow">
                    <a:lnL>
                      <a:noFill/>
                    </a:lnL>
                    <a:lnR cap="flat">
                      <a:noFill/>
                    </a:lnR>
                    <a:lnT>
                      <a:noFill/>
                    </a:lnT>
                    <a:lnB>
                      <a:noFill/>
                    </a:lnB>
                    <a:lnTlToBr>
                      <a:noFill/>
                    </a:lnTlToBr>
                    <a:lnBlToTr>
                      <a:noFill/>
                    </a:lnBlToTr>
                    <a:noFill/>
                  </a:tcPr>
                </a:tc>
              </a:tr>
              <a:tr h="4159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Policía </a:t>
                      </a:r>
                      <a:endParaRPr kumimoji="0" lang="es-ES" sz="900" b="0" i="0" u="none" strike="noStrike" cap="none" normalizeH="0" baseline="0" dirty="0" smtClean="0">
                        <a:ln>
                          <a:noFill/>
                        </a:ln>
                        <a:solidFill>
                          <a:schemeClr val="tx1"/>
                        </a:solidFill>
                        <a:effectLst/>
                        <a:latin typeface="Arial" charset="0"/>
                        <a:cs typeface="Arial" charset="0"/>
                      </a:endParaRPr>
                    </a:p>
                  </a:txBody>
                  <a:tcPr marL="90000" marR="90000" marT="46800" marB="900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mbria" pitchFamily="18" charset="0"/>
                          <a:cs typeface="Arial" charset="0"/>
                        </a:rPr>
                        <a:t>2</a:t>
                      </a:r>
                      <a:r>
                        <a:rPr kumimoji="0" lang="es-ES" sz="800" b="0" i="0" u="none" strike="noStrike" cap="none" normalizeH="0" baseline="0" dirty="0" smtClean="0">
                          <a:ln>
                            <a:noFill/>
                          </a:ln>
                          <a:solidFill>
                            <a:schemeClr val="tx1"/>
                          </a:solidFill>
                          <a:effectLst/>
                          <a:latin typeface="Cambria" pitchFamily="18" charset="0"/>
                          <a:cs typeface="Arial" charset="0"/>
                        </a:rPr>
                        <a:t>%</a:t>
                      </a:r>
                    </a:p>
                  </a:txBody>
                  <a:tcPr marL="18000" marR="18000" marT="46800" marB="90000" anchor="ct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2</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marL="90000" marR="90000" marT="162000" marB="46800" anchor="ctr" horzOverflow="overflow">
                    <a:lnL>
                      <a:noFill/>
                    </a:lnL>
                    <a:lnR cap="flat">
                      <a:noFill/>
                    </a:lnR>
                    <a:lnT>
                      <a:noFill/>
                    </a:lnT>
                    <a:lnB>
                      <a:noFill/>
                    </a:lnB>
                    <a:lnTlToBr>
                      <a:noFill/>
                    </a:lnTlToBr>
                    <a:lnBlToTr>
                      <a:noFill/>
                    </a:lnBlToTr>
                    <a:noFill/>
                  </a:tcPr>
                </a:tc>
              </a:tr>
              <a:tr h="41592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900" b="0" i="0" u="none" strike="noStrike" cap="none" normalizeH="0" baseline="0" dirty="0" smtClean="0">
                          <a:ln>
                            <a:noFill/>
                          </a:ln>
                          <a:solidFill>
                            <a:schemeClr val="tx1"/>
                          </a:solidFill>
                          <a:effectLst/>
                          <a:latin typeface="Calibri" pitchFamily="34" charset="0"/>
                          <a:cs typeface="Arial" charset="0"/>
                        </a:rPr>
                        <a:t>No sabe/ no responde</a:t>
                      </a:r>
                      <a:endParaRPr kumimoji="0" lang="es-ES" sz="900" b="0" i="0" u="none" strike="noStrike" cap="none" normalizeH="0" baseline="0" dirty="0" smtClean="0">
                        <a:ln>
                          <a:noFill/>
                        </a:ln>
                        <a:solidFill>
                          <a:schemeClr val="tx1"/>
                        </a:solidFill>
                        <a:effectLst/>
                        <a:latin typeface="Arial" charset="0"/>
                        <a:cs typeface="Arial" charset="0"/>
                      </a:endParaRPr>
                    </a:p>
                  </a:txBody>
                  <a:tcPr marL="90000" marR="90000" marT="46800" marB="900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0" i="0" u="none" strike="noStrike" cap="none" normalizeH="0" baseline="0" dirty="0" smtClean="0">
                          <a:ln>
                            <a:noFill/>
                          </a:ln>
                          <a:solidFill>
                            <a:schemeClr val="tx1"/>
                          </a:solidFill>
                          <a:effectLst/>
                          <a:latin typeface="Cambria" pitchFamily="18" charset="0"/>
                          <a:cs typeface="Arial" charset="0"/>
                        </a:rPr>
                        <a:t>14</a:t>
                      </a:r>
                      <a:r>
                        <a:rPr kumimoji="0" lang="es-ES" sz="800" b="0" i="0" u="none" strike="noStrike" cap="none" normalizeH="0" baseline="0" dirty="0" smtClean="0">
                          <a:ln>
                            <a:noFill/>
                          </a:ln>
                          <a:solidFill>
                            <a:schemeClr val="tx1"/>
                          </a:solidFill>
                          <a:effectLst/>
                          <a:latin typeface="Cambria" pitchFamily="18" charset="0"/>
                          <a:cs typeface="Arial" charset="0"/>
                        </a:rPr>
                        <a:t>%</a:t>
                      </a:r>
                    </a:p>
                  </a:txBody>
                  <a:tcPr marL="18000" marR="18000" marT="46800" marB="90000" anchor="ctr" horzOverflow="overflow">
                    <a:lnL>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mbria" pitchFamily="18" charset="0"/>
                          <a:cs typeface="Arial" charset="0"/>
                        </a:rPr>
                        <a:t>15</a:t>
                      </a:r>
                      <a:r>
                        <a:rPr kumimoji="0" lang="es-ES" sz="800" b="1" i="0" u="none" strike="noStrike" cap="none" normalizeH="0" baseline="0" dirty="0" smtClean="0">
                          <a:ln>
                            <a:noFill/>
                          </a:ln>
                          <a:solidFill>
                            <a:schemeClr val="tx1"/>
                          </a:solidFill>
                          <a:effectLst/>
                          <a:latin typeface="Cambria" pitchFamily="18" charset="0"/>
                          <a:cs typeface="Arial" charset="0"/>
                        </a:rPr>
                        <a:t>%</a:t>
                      </a:r>
                      <a:endParaRPr kumimoji="0" lang="es-ES" sz="800" b="0" i="0" u="none" strike="noStrike" cap="none" normalizeH="0" baseline="0" dirty="0" smtClean="0">
                        <a:ln>
                          <a:noFill/>
                        </a:ln>
                        <a:solidFill>
                          <a:schemeClr val="tx1"/>
                        </a:solidFill>
                        <a:effectLst/>
                        <a:latin typeface="Cambria" pitchFamily="18" charset="0"/>
                        <a:cs typeface="Arial" charset="0"/>
                      </a:endParaRPr>
                    </a:p>
                  </a:txBody>
                  <a:tcPr marL="90000" marR="90000" marT="162000" marB="46800"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920624" name="Group 48"/>
          <p:cNvGraphicFramePr>
            <a:graphicFrameLocks noGrp="1"/>
          </p:cNvGraphicFramePr>
          <p:nvPr/>
        </p:nvGraphicFramePr>
        <p:xfrm>
          <a:off x="1793875" y="1489075"/>
          <a:ext cx="384175" cy="18840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689F38"/>
                          </a:solidFill>
                          <a:effectLst/>
                          <a:latin typeface="Calibri" pitchFamily="34" charset="0"/>
                          <a:cs typeface="Arial" charset="0"/>
                        </a:rPr>
                        <a:t>2010</a:t>
                      </a:r>
                      <a:endParaRPr kumimoji="0" lang="es-ES" sz="10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0630" name="Group 54"/>
          <p:cNvGraphicFramePr>
            <a:graphicFrameLocks noGrp="1"/>
          </p:cNvGraphicFramePr>
          <p:nvPr/>
        </p:nvGraphicFramePr>
        <p:xfrm>
          <a:off x="3074988" y="1509713"/>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2016</a:t>
                      </a:r>
                      <a:endParaRPr kumimoji="0" lang="es-ES" sz="11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20636" name="Line 60"/>
          <p:cNvSpPr>
            <a:spLocks noChangeShapeType="1"/>
          </p:cNvSpPr>
          <p:nvPr/>
        </p:nvSpPr>
        <p:spPr bwMode="auto">
          <a:xfrm>
            <a:off x="1746250" y="1658938"/>
            <a:ext cx="815975" cy="0"/>
          </a:xfrm>
          <a:prstGeom prst="line">
            <a:avLst/>
          </a:prstGeom>
          <a:noFill/>
          <a:ln w="3175">
            <a:solidFill>
              <a:srgbClr val="969696"/>
            </a:solidFill>
            <a:round/>
            <a:headEnd/>
            <a:tailEnd/>
          </a:ln>
          <a:effectLst/>
        </p:spPr>
        <p:txBody>
          <a:bodyPr/>
          <a:lstStyle/>
          <a:p>
            <a:endParaRPr lang="es-CO" dirty="0"/>
          </a:p>
        </p:txBody>
      </p:sp>
      <p:sp>
        <p:nvSpPr>
          <p:cNvPr id="920637" name="Line 61"/>
          <p:cNvSpPr>
            <a:spLocks noChangeShapeType="1"/>
          </p:cNvSpPr>
          <p:nvPr/>
        </p:nvSpPr>
        <p:spPr bwMode="auto">
          <a:xfrm>
            <a:off x="2684463" y="1720850"/>
            <a:ext cx="839787" cy="0"/>
          </a:xfrm>
          <a:prstGeom prst="line">
            <a:avLst/>
          </a:prstGeom>
          <a:noFill/>
          <a:ln w="3175">
            <a:solidFill>
              <a:srgbClr val="969696"/>
            </a:solidFill>
            <a:round/>
            <a:headEnd/>
            <a:tailEnd/>
          </a:ln>
          <a:effectLst/>
        </p:spPr>
        <p:txBody>
          <a:bodyPr/>
          <a:lstStyle/>
          <a:p>
            <a:endParaRPr lang="es-CO" dirty="0"/>
          </a:p>
        </p:txBody>
      </p:sp>
      <p:sp>
        <p:nvSpPr>
          <p:cNvPr id="920638" name="Rectangle 62"/>
          <p:cNvSpPr>
            <a:spLocks noChangeArrowheads="1"/>
          </p:cNvSpPr>
          <p:nvPr/>
        </p:nvSpPr>
        <p:spPr bwMode="auto">
          <a:xfrm>
            <a:off x="4362450" y="903288"/>
            <a:ext cx="4356100" cy="379412"/>
          </a:xfrm>
          <a:prstGeom prst="rect">
            <a:avLst/>
          </a:prstGeom>
          <a:noFill/>
          <a:ln w="9525">
            <a:noFill/>
            <a:miter lim="800000"/>
            <a:headEnd/>
            <a:tailEnd/>
          </a:ln>
          <a:effectLst/>
        </p:spPr>
        <p:txBody>
          <a:bodyPr>
            <a:spAutoFit/>
          </a:bodyPr>
          <a:lstStyle/>
          <a:p>
            <a:pPr algn="ctr">
              <a:lnSpc>
                <a:spcPct val="90000"/>
              </a:lnSpc>
            </a:pPr>
            <a:r>
              <a:rPr lang="es-CO" sz="1100" dirty="0">
                <a:solidFill>
                  <a:srgbClr val="007800"/>
                </a:solidFill>
                <a:latin typeface="Calibri" pitchFamily="34" charset="0"/>
              </a:rPr>
              <a:t> 56.</a:t>
            </a:r>
            <a:r>
              <a:rPr lang="es-CO" sz="1000" dirty="0">
                <a:solidFill>
                  <a:srgbClr val="333333"/>
                </a:solidFill>
                <a:latin typeface="Calibri" pitchFamily="34" charset="0"/>
              </a:rPr>
              <a:t> ¿</a:t>
            </a:r>
            <a:r>
              <a:rPr lang="es-CO" sz="1000" dirty="0">
                <a:solidFill>
                  <a:srgbClr val="007800"/>
                </a:solidFill>
                <a:latin typeface="Calibri" pitchFamily="34" charset="0"/>
              </a:rPr>
              <a:t>Se ha comunicado usted con la Línea 115 de Codensa</a:t>
            </a:r>
            <a:r>
              <a:rPr lang="es-CO" sz="1000" dirty="0">
                <a:solidFill>
                  <a:srgbClr val="333333"/>
                </a:solidFill>
                <a:latin typeface="Calibri" pitchFamily="34" charset="0"/>
              </a:rPr>
              <a:t> para reportar </a:t>
            </a:r>
          </a:p>
          <a:p>
            <a:pPr algn="ctr">
              <a:lnSpc>
                <a:spcPct val="90000"/>
              </a:lnSpc>
            </a:pPr>
            <a:r>
              <a:rPr lang="es-CO" sz="1000" dirty="0">
                <a:solidFill>
                  <a:srgbClr val="333333"/>
                </a:solidFill>
                <a:latin typeface="Calibri" pitchFamily="34" charset="0"/>
              </a:rPr>
              <a:t>daños o presentar alguna queja sobre el alumbrado Público en el último año? </a:t>
            </a:r>
          </a:p>
        </p:txBody>
      </p:sp>
      <p:pic>
        <p:nvPicPr>
          <p:cNvPr id="920639" name="Picture 63" descr="Plantilla UAESP6"/>
          <p:cNvPicPr>
            <a:picLocks noChangeAspect="1" noChangeArrowheads="1"/>
          </p:cNvPicPr>
          <p:nvPr/>
        </p:nvPicPr>
        <p:blipFill>
          <a:blip r:embed="rId3" cstate="print"/>
          <a:srcRect/>
          <a:stretch>
            <a:fillRect/>
          </a:stretch>
        </p:blipFill>
        <p:spPr bwMode="auto">
          <a:xfrm>
            <a:off x="4392613" y="1600200"/>
            <a:ext cx="1516062" cy="3103563"/>
          </a:xfrm>
          <a:prstGeom prst="rect">
            <a:avLst/>
          </a:prstGeom>
          <a:noFill/>
        </p:spPr>
      </p:pic>
      <p:graphicFrame>
        <p:nvGraphicFramePr>
          <p:cNvPr id="920640" name="Group 64"/>
          <p:cNvGraphicFramePr>
            <a:graphicFrameLocks noGrp="1"/>
          </p:cNvGraphicFramePr>
          <p:nvPr/>
        </p:nvGraphicFramePr>
        <p:xfrm>
          <a:off x="4935538" y="3676650"/>
          <a:ext cx="409575" cy="23412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300" b="1" i="0" u="none" strike="noStrike" cap="none" normalizeH="0" baseline="0" dirty="0" smtClean="0">
                          <a:ln>
                            <a:noFill/>
                          </a:ln>
                          <a:solidFill>
                            <a:srgbClr val="007800"/>
                          </a:solidFill>
                          <a:effectLst/>
                          <a:latin typeface="Calibri" pitchFamily="34" charset="0"/>
                          <a:cs typeface="Arial" charset="0"/>
                        </a:rPr>
                        <a:t>2016</a:t>
                      </a:r>
                      <a:endParaRPr kumimoji="0" lang="es-ES" sz="13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0646" name="Group 70"/>
          <p:cNvGraphicFramePr>
            <a:graphicFrameLocks noGrp="1"/>
          </p:cNvGraphicFramePr>
          <p:nvPr/>
        </p:nvGraphicFramePr>
        <p:xfrm>
          <a:off x="4943475" y="2184400"/>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689F38"/>
                          </a:solidFill>
                          <a:effectLst/>
                          <a:latin typeface="Calibri" pitchFamily="34" charset="0"/>
                          <a:cs typeface="Arial" charset="0"/>
                        </a:rPr>
                        <a:t>2010</a:t>
                      </a:r>
                      <a:endParaRPr kumimoji="0" lang="es-ES" sz="11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0652" name="Group 76"/>
          <p:cNvGraphicFramePr>
            <a:graphicFrameLocks noGrp="1"/>
          </p:cNvGraphicFramePr>
          <p:nvPr/>
        </p:nvGraphicFramePr>
        <p:xfrm>
          <a:off x="5313363" y="3357563"/>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22</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0658" name="Group 82"/>
          <p:cNvGraphicFramePr>
            <a:graphicFrameLocks noGrp="1"/>
          </p:cNvGraphicFramePr>
          <p:nvPr/>
        </p:nvGraphicFramePr>
        <p:xfrm>
          <a:off x="4535488" y="3689350"/>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78</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20664" name="AutoShape 88"/>
          <p:cNvCxnSpPr>
            <a:cxnSpLocks noChangeShapeType="1"/>
            <a:stCxn id="0" idx="2"/>
            <a:endCxn id="0" idx="0"/>
          </p:cNvCxnSpPr>
          <p:nvPr/>
        </p:nvCxnSpPr>
        <p:spPr bwMode="auto">
          <a:xfrm rot="16200000" flipH="1">
            <a:off x="5668169" y="3388519"/>
            <a:ext cx="233362" cy="654050"/>
          </a:xfrm>
          <a:prstGeom prst="bentConnector3">
            <a:avLst>
              <a:gd name="adj1" fmla="val 49662"/>
            </a:avLst>
          </a:prstGeom>
          <a:noFill/>
          <a:ln w="3175">
            <a:solidFill>
              <a:srgbClr val="333333"/>
            </a:solidFill>
            <a:miter lim="800000"/>
            <a:headEnd/>
            <a:tailEnd type="oval" w="sm" len="sm"/>
          </a:ln>
          <a:effectLst/>
        </p:spPr>
      </p:cxnSp>
      <p:graphicFrame>
        <p:nvGraphicFramePr>
          <p:cNvPr id="920665" name="Group 89"/>
          <p:cNvGraphicFramePr>
            <a:graphicFrameLocks noGrp="1"/>
          </p:cNvGraphicFramePr>
          <p:nvPr/>
        </p:nvGraphicFramePr>
        <p:xfrm>
          <a:off x="5903913" y="3832225"/>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0671" name="Group 95"/>
          <p:cNvGraphicFramePr>
            <a:graphicFrameLocks noGrp="1"/>
          </p:cNvGraphicFramePr>
          <p:nvPr/>
        </p:nvGraphicFramePr>
        <p:xfrm>
          <a:off x="4211638" y="3302000"/>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20677" name="AutoShape 101"/>
          <p:cNvCxnSpPr>
            <a:cxnSpLocks noChangeShapeType="1"/>
            <a:stCxn id="0" idx="0"/>
            <a:endCxn id="0" idx="2"/>
          </p:cNvCxnSpPr>
          <p:nvPr/>
        </p:nvCxnSpPr>
        <p:spPr bwMode="auto">
          <a:xfrm rot="5400000" flipH="1">
            <a:off x="4456112" y="3465513"/>
            <a:ext cx="187325" cy="260350"/>
          </a:xfrm>
          <a:prstGeom prst="bentConnector3">
            <a:avLst>
              <a:gd name="adj1" fmla="val 50000"/>
            </a:avLst>
          </a:prstGeom>
          <a:noFill/>
          <a:ln w="3175">
            <a:solidFill>
              <a:srgbClr val="333333"/>
            </a:solidFill>
            <a:miter lim="800000"/>
            <a:headEnd/>
            <a:tailEnd type="oval" w="sm" len="sm"/>
          </a:ln>
          <a:effectLst/>
        </p:spPr>
      </p:cxnSp>
      <p:graphicFrame>
        <p:nvGraphicFramePr>
          <p:cNvPr id="920678" name="Group 102"/>
          <p:cNvGraphicFramePr>
            <a:graphicFrameLocks noGrp="1"/>
          </p:cNvGraphicFramePr>
          <p:nvPr/>
        </p:nvGraphicFramePr>
        <p:xfrm>
          <a:off x="5313363" y="1881188"/>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rgbClr val="333333"/>
                          </a:solidFill>
                          <a:effectLst/>
                          <a:latin typeface="Cambria" pitchFamily="18" charset="0"/>
                          <a:cs typeface="Arial" charset="0"/>
                        </a:rPr>
                        <a:t>28</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20684" name="AutoShape 108"/>
          <p:cNvCxnSpPr>
            <a:cxnSpLocks noChangeShapeType="1"/>
            <a:stCxn id="0" idx="2"/>
            <a:endCxn id="0" idx="0"/>
          </p:cNvCxnSpPr>
          <p:nvPr/>
        </p:nvCxnSpPr>
        <p:spPr bwMode="auto">
          <a:xfrm rot="16200000" flipH="1">
            <a:off x="5668169" y="1912144"/>
            <a:ext cx="233362" cy="654050"/>
          </a:xfrm>
          <a:prstGeom prst="bentConnector3">
            <a:avLst>
              <a:gd name="adj1" fmla="val 49662"/>
            </a:avLst>
          </a:prstGeom>
          <a:noFill/>
          <a:ln w="3175">
            <a:solidFill>
              <a:srgbClr val="333333"/>
            </a:solidFill>
            <a:miter lim="800000"/>
            <a:headEnd/>
            <a:tailEnd type="oval" w="sm" len="sm"/>
          </a:ln>
          <a:effectLst/>
        </p:spPr>
      </p:cxnSp>
      <p:graphicFrame>
        <p:nvGraphicFramePr>
          <p:cNvPr id="920685" name="Group 109"/>
          <p:cNvGraphicFramePr>
            <a:graphicFrameLocks noGrp="1"/>
          </p:cNvGraphicFramePr>
          <p:nvPr/>
        </p:nvGraphicFramePr>
        <p:xfrm>
          <a:off x="5903913" y="2355850"/>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0691" name="Group 115"/>
          <p:cNvGraphicFramePr>
            <a:graphicFrameLocks noGrp="1"/>
          </p:cNvGraphicFramePr>
          <p:nvPr/>
        </p:nvGraphicFramePr>
        <p:xfrm>
          <a:off x="4567238" y="2155825"/>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72</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0697" name="Group 121"/>
          <p:cNvGraphicFramePr>
            <a:graphicFrameLocks noGrp="1"/>
          </p:cNvGraphicFramePr>
          <p:nvPr/>
        </p:nvGraphicFramePr>
        <p:xfrm>
          <a:off x="4243388" y="1768475"/>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20703" name="AutoShape 127"/>
          <p:cNvCxnSpPr>
            <a:cxnSpLocks noChangeShapeType="1"/>
            <a:stCxn id="0" idx="0"/>
            <a:endCxn id="0" idx="2"/>
          </p:cNvCxnSpPr>
          <p:nvPr/>
        </p:nvCxnSpPr>
        <p:spPr bwMode="auto">
          <a:xfrm rot="5400000" flipH="1">
            <a:off x="4487862" y="1931988"/>
            <a:ext cx="187325" cy="260350"/>
          </a:xfrm>
          <a:prstGeom prst="bentConnector3">
            <a:avLst>
              <a:gd name="adj1" fmla="val 50000"/>
            </a:avLst>
          </a:prstGeom>
          <a:noFill/>
          <a:ln w="3175">
            <a:solidFill>
              <a:srgbClr val="333333"/>
            </a:solidFill>
            <a:miter lim="800000"/>
            <a:headEnd/>
            <a:tailEnd type="oval" w="sm" len="sm"/>
          </a:ln>
          <a:effectLst/>
        </p:spPr>
      </p:cxnSp>
      <p:graphicFrame>
        <p:nvGraphicFramePr>
          <p:cNvPr id="920704" name="Group 128"/>
          <p:cNvGraphicFramePr>
            <a:graphicFrameLocks noGrp="1"/>
          </p:cNvGraphicFramePr>
          <p:nvPr/>
        </p:nvGraphicFramePr>
        <p:xfrm>
          <a:off x="3367088" y="4756150"/>
          <a:ext cx="1095375" cy="25488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txBody>
                  <a:tcPr marL="18000" marR="18000" marT="18000" marB="18000"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CO"/>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20720" name="Group 144"/>
          <p:cNvGraphicFramePr>
            <a:graphicFrameLocks noGrp="1"/>
          </p:cNvGraphicFramePr>
          <p:nvPr/>
        </p:nvGraphicFramePr>
        <p:xfrm>
          <a:off x="3386138" y="4835525"/>
          <a:ext cx="409575" cy="18840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2016</a:t>
                      </a:r>
                      <a:endParaRPr kumimoji="0" lang="es-ES" sz="10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20726" name="Picture 150" descr="gffdgdh"/>
          <p:cNvPicPr>
            <a:picLocks noChangeAspect="1" noChangeArrowheads="1"/>
          </p:cNvPicPr>
          <p:nvPr/>
        </p:nvPicPr>
        <p:blipFill>
          <a:blip r:embed="rId4" cstate="print"/>
          <a:srcRect/>
          <a:stretch>
            <a:fillRect/>
          </a:stretch>
        </p:blipFill>
        <p:spPr bwMode="auto">
          <a:xfrm>
            <a:off x="5832475" y="2105025"/>
            <a:ext cx="1189038" cy="1376363"/>
          </a:xfrm>
          <a:prstGeom prst="rect">
            <a:avLst/>
          </a:prstGeom>
          <a:noFill/>
        </p:spPr>
      </p:pic>
      <p:sp>
        <p:nvSpPr>
          <p:cNvPr id="920727" name="Rectangle 151"/>
          <p:cNvSpPr>
            <a:spLocks noChangeArrowheads="1"/>
          </p:cNvSpPr>
          <p:nvPr/>
        </p:nvSpPr>
        <p:spPr bwMode="auto">
          <a:xfrm>
            <a:off x="7497763" y="1660525"/>
            <a:ext cx="1008062" cy="244475"/>
          </a:xfrm>
          <a:prstGeom prst="rect">
            <a:avLst/>
          </a:prstGeom>
          <a:noFill/>
          <a:ln w="9525">
            <a:noFill/>
            <a:miter lim="800000"/>
            <a:headEnd/>
            <a:tailEnd/>
          </a:ln>
          <a:effectLst/>
        </p:spPr>
        <p:txBody>
          <a:bodyPr wrap="none">
            <a:spAutoFit/>
          </a:bodyPr>
          <a:lstStyle/>
          <a:p>
            <a:pPr algn="ctr"/>
            <a:r>
              <a:rPr lang="es-CO" sz="1000" dirty="0">
                <a:solidFill>
                  <a:srgbClr val="007800"/>
                </a:solidFill>
                <a:latin typeface="Calibri" pitchFamily="34" charset="0"/>
              </a:rPr>
              <a:t> ¿Qué reporto? </a:t>
            </a:r>
          </a:p>
        </p:txBody>
      </p:sp>
      <p:pic>
        <p:nvPicPr>
          <p:cNvPr id="920728" name="Picture 152" descr="Plantilla UAESP7"/>
          <p:cNvPicPr>
            <a:picLocks noChangeAspect="1" noChangeArrowheads="1"/>
          </p:cNvPicPr>
          <p:nvPr/>
        </p:nvPicPr>
        <p:blipFill>
          <a:blip r:embed="rId5" cstate="print"/>
          <a:srcRect/>
          <a:stretch>
            <a:fillRect/>
          </a:stretch>
        </p:blipFill>
        <p:spPr bwMode="auto">
          <a:xfrm>
            <a:off x="7089775" y="1701800"/>
            <a:ext cx="1765300" cy="2592388"/>
          </a:xfrm>
          <a:prstGeom prst="rect">
            <a:avLst/>
          </a:prstGeom>
          <a:noFill/>
        </p:spPr>
      </p:pic>
      <p:graphicFrame>
        <p:nvGraphicFramePr>
          <p:cNvPr id="920729" name="Group 153"/>
          <p:cNvGraphicFramePr>
            <a:graphicFrameLocks noGrp="1"/>
          </p:cNvGraphicFramePr>
          <p:nvPr/>
        </p:nvGraphicFramePr>
        <p:xfrm>
          <a:off x="7205663" y="2176463"/>
          <a:ext cx="1546225" cy="1973264"/>
        </p:xfrm>
        <a:graphic>
          <a:graphicData uri="http://schemas.openxmlformats.org/drawingml/2006/table">
            <a:tbl>
              <a:tblPr/>
              <a:tblGrid>
                <a:gridCol w="1117600"/>
                <a:gridCol w="428625"/>
              </a:tblGrid>
              <a:tr h="3714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Apagón en el sector</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6350" cap="flat" cmpd="sng" algn="ctr">
                      <a:solidFill>
                        <a:srgbClr val="B2B2B2"/>
                      </a:solidFill>
                      <a:prstDash val="sysDash"/>
                      <a:round/>
                      <a:headEnd type="none" w="med" len="med"/>
                      <a:tailEnd type="none" w="med" len="med"/>
                    </a:lnR>
                    <a:lnT cap="flat">
                      <a:noFill/>
                    </a:lnT>
                    <a:lnB w="6350" cap="flat" cmpd="sng" algn="ctr">
                      <a:solidFill>
                        <a:srgbClr val="B2B2B2"/>
                      </a:solidFill>
                      <a:prstDash val="sysDash"/>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39%</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w="6350" cap="flat" cmpd="sng" algn="ctr">
                      <a:solidFill>
                        <a:srgbClr val="B2B2B2"/>
                      </a:solidFill>
                      <a:prstDash val="sysDash"/>
                      <a:round/>
                      <a:headEnd type="none" w="med" len="med"/>
                      <a:tailEnd type="none" w="med" len="med"/>
                    </a:lnL>
                    <a:lnR cap="flat">
                      <a:noFill/>
                    </a:lnR>
                    <a:lnT cap="flat">
                      <a:noFill/>
                    </a:lnT>
                    <a:lnB w="6350" cap="flat" cmpd="sng" algn="ctr">
                      <a:solidFill>
                        <a:srgbClr val="B2B2B2"/>
                      </a:solidFill>
                      <a:prstDash val="sysDash"/>
                      <a:round/>
                      <a:headEnd type="none" w="med" len="med"/>
                      <a:tailEnd type="none" w="med" len="med"/>
                    </a:lnB>
                    <a:lnTlToBr>
                      <a:noFill/>
                    </a:lnTlToBr>
                    <a:lnBlToTr>
                      <a:noFill/>
                    </a:lnBlToTr>
                    <a:noFill/>
                  </a:tcPr>
                </a:tc>
              </a:tr>
              <a:tr h="3714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Bombillas dañadas</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6350" cap="flat" cmpd="sng" algn="ctr">
                      <a:solidFill>
                        <a:srgbClr val="B2B2B2"/>
                      </a:solidFill>
                      <a:prstDash val="sysDash"/>
                      <a:round/>
                      <a:headEnd type="none" w="med" len="med"/>
                      <a:tailEnd type="none" w="med" len="med"/>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32%</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w="6350" cap="flat" cmpd="sng" algn="ctr">
                      <a:solidFill>
                        <a:srgbClr val="B2B2B2"/>
                      </a:solidFill>
                      <a:prstDash val="sysDash"/>
                      <a:round/>
                      <a:headEnd type="none" w="med" len="med"/>
                      <a:tailEnd type="none" w="med" len="med"/>
                    </a:lnL>
                    <a:lnR cap="flat">
                      <a:noFill/>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r>
              <a:tr h="3698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Daño de un transformador</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6350" cap="flat" cmpd="sng" algn="ctr">
                      <a:solidFill>
                        <a:srgbClr val="B2B2B2"/>
                      </a:solidFill>
                      <a:prstDash val="sysDash"/>
                      <a:round/>
                      <a:headEnd type="none" w="med" len="med"/>
                      <a:tailEnd type="none" w="med" len="med"/>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21%</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w="6350" cap="flat" cmpd="sng" algn="ctr">
                      <a:solidFill>
                        <a:srgbClr val="B2B2B2"/>
                      </a:solidFill>
                      <a:prstDash val="sysDash"/>
                      <a:round/>
                      <a:headEnd type="none" w="med" len="med"/>
                      <a:tailEnd type="none" w="med" len="med"/>
                    </a:lnL>
                    <a:lnR cap="flat">
                      <a:noFill/>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r>
              <a:tr h="28733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Cables caídos</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6350" cap="flat" cmpd="sng" algn="ctr">
                      <a:solidFill>
                        <a:srgbClr val="B2B2B2"/>
                      </a:solidFill>
                      <a:prstDash val="sysDash"/>
                      <a:round/>
                      <a:headEnd type="none" w="med" len="med"/>
                      <a:tailEnd type="none" w="med" len="med"/>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3%</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w="6350" cap="flat" cmpd="sng" algn="ctr">
                      <a:solidFill>
                        <a:srgbClr val="B2B2B2"/>
                      </a:solidFill>
                      <a:prstDash val="sysDash"/>
                      <a:round/>
                      <a:headEnd type="none" w="med" len="med"/>
                      <a:tailEnd type="none" w="med" len="med"/>
                    </a:lnL>
                    <a:lnR cap="flat">
                      <a:noFill/>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r>
              <a:tr h="2857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6350" cap="flat" cmpd="sng" algn="ctr">
                      <a:solidFill>
                        <a:srgbClr val="B2B2B2"/>
                      </a:solidFill>
                      <a:prstDash val="sysDash"/>
                      <a:round/>
                      <a:headEnd type="none" w="med" len="med"/>
                      <a:tailEnd type="none" w="med" len="med"/>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1%</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w="6350" cap="flat" cmpd="sng" algn="ctr">
                      <a:solidFill>
                        <a:srgbClr val="B2B2B2"/>
                      </a:solidFill>
                      <a:prstDash val="sysDash"/>
                      <a:round/>
                      <a:headEnd type="none" w="med" len="med"/>
                      <a:tailEnd type="none" w="med" len="med"/>
                    </a:lnL>
                    <a:lnR cap="flat">
                      <a:noFill/>
                    </a:lnR>
                    <a:lnT w="6350" cap="flat" cmpd="sng" algn="ctr">
                      <a:solidFill>
                        <a:srgbClr val="B2B2B2"/>
                      </a:solidFill>
                      <a:prstDash val="sysDash"/>
                      <a:round/>
                      <a:headEnd type="none" w="med" len="med"/>
                      <a:tailEnd type="none" w="med" len="med"/>
                    </a:lnT>
                    <a:lnB w="6350" cap="flat" cmpd="sng" algn="ctr">
                      <a:solidFill>
                        <a:srgbClr val="B2B2B2"/>
                      </a:solidFill>
                      <a:prstDash val="sysDash"/>
                      <a:round/>
                      <a:headEnd type="none" w="med" len="med"/>
                      <a:tailEnd type="none" w="med" len="med"/>
                    </a:lnB>
                    <a:lnTlToBr>
                      <a:noFill/>
                    </a:lnTlToBr>
                    <a:lnBlToTr>
                      <a:noFill/>
                    </a:lnBlToTr>
                    <a:noFill/>
                  </a:tcPr>
                </a:tc>
              </a:tr>
              <a:tr h="28733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w="6350" cap="flat" cmpd="sng" algn="ctr">
                      <a:solidFill>
                        <a:srgbClr val="B2B2B2"/>
                      </a:solidFill>
                      <a:prstDash val="sysDash"/>
                      <a:round/>
                      <a:headEnd type="none" w="med" len="med"/>
                      <a:tailEnd type="none" w="med" len="med"/>
                    </a:lnR>
                    <a:lnT w="6350" cap="flat" cmpd="sng" algn="ctr">
                      <a:solidFill>
                        <a:srgbClr val="B2B2B2"/>
                      </a:solidFill>
                      <a:prstDash val="sysDash"/>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7%</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anchor="ctr" horzOverflow="overflow">
                    <a:lnL w="6350" cap="flat" cmpd="sng" algn="ctr">
                      <a:solidFill>
                        <a:srgbClr val="B2B2B2"/>
                      </a:solidFill>
                      <a:prstDash val="sysDash"/>
                      <a:round/>
                      <a:headEnd type="none" w="med" len="med"/>
                      <a:tailEnd type="none" w="med" len="med"/>
                    </a:lnL>
                    <a:lnR cap="flat">
                      <a:noFill/>
                    </a:lnR>
                    <a:lnT w="6350" cap="flat" cmpd="sng" algn="ctr">
                      <a:solidFill>
                        <a:srgbClr val="B2B2B2"/>
                      </a:solidFill>
                      <a:prstDash val="sysDash"/>
                      <a:round/>
                      <a:headEnd type="none" w="med" len="med"/>
                      <a:tailEnd type="none" w="med" len="med"/>
                    </a:lnT>
                    <a:lnB cap="flat">
                      <a:noFill/>
                    </a:lnB>
                    <a:lnTlToBr>
                      <a:noFill/>
                    </a:lnTlToBr>
                    <a:lnBlToTr>
                      <a:noFill/>
                    </a:lnBlToTr>
                    <a:noFill/>
                  </a:tcPr>
                </a:tc>
              </a:tr>
            </a:tbl>
          </a:graphicData>
        </a:graphic>
      </p:graphicFrame>
      <p:graphicFrame>
        <p:nvGraphicFramePr>
          <p:cNvPr id="920752" name="Group 176"/>
          <p:cNvGraphicFramePr>
            <a:graphicFrameLocks noGrp="1"/>
          </p:cNvGraphicFramePr>
          <p:nvPr/>
        </p:nvGraphicFramePr>
        <p:xfrm>
          <a:off x="7104063" y="4373563"/>
          <a:ext cx="1760537" cy="300600"/>
        </p:xfrm>
        <a:graphic>
          <a:graphicData uri="http://schemas.openxmlformats.org/drawingml/2006/table">
            <a:tbl>
              <a:tblPr/>
              <a:tblGrid>
                <a:gridCol w="1160462"/>
                <a:gridCol w="252413"/>
                <a:gridCol w="347662"/>
              </a:tblGrid>
              <a:tr h="127000">
                <a:tc rowSpan="2">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Los Que Se Han Comunicado Con La Línea 115 </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CO"/>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521144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920768" name="Picture 192" descr="Telefono01"/>
          <p:cNvPicPr>
            <a:picLocks noChangeAspect="1" noChangeArrowheads="1"/>
          </p:cNvPicPr>
          <p:nvPr/>
        </p:nvPicPr>
        <p:blipFill>
          <a:blip r:embed="rId6" cstate="print">
            <a:lum bright="-30000"/>
          </a:blip>
          <a:srcRect/>
          <a:stretch>
            <a:fillRect/>
          </a:stretch>
        </p:blipFill>
        <p:spPr bwMode="auto">
          <a:xfrm>
            <a:off x="4268788" y="733425"/>
            <a:ext cx="360362" cy="360363"/>
          </a:xfrm>
          <a:prstGeom prst="rect">
            <a:avLst/>
          </a:prstGeom>
          <a:noFill/>
        </p:spPr>
      </p:pic>
      <p:pic>
        <p:nvPicPr>
          <p:cNvPr id="920769" name="Picture 193" descr="lista04"/>
          <p:cNvPicPr>
            <a:picLocks noChangeAspect="1" noChangeArrowheads="1"/>
          </p:cNvPicPr>
          <p:nvPr/>
        </p:nvPicPr>
        <p:blipFill>
          <a:blip r:embed="rId7" cstate="print">
            <a:lum bright="-30000"/>
          </a:blip>
          <a:srcRect/>
          <a:stretch>
            <a:fillRect/>
          </a:stretch>
        </p:blipFill>
        <p:spPr bwMode="auto">
          <a:xfrm>
            <a:off x="7237413" y="1420813"/>
            <a:ext cx="431800" cy="431800"/>
          </a:xfrm>
          <a:prstGeom prst="rect">
            <a:avLst/>
          </a:prstGeom>
          <a:noFill/>
        </p:spPr>
      </p:pic>
      <p:sp>
        <p:nvSpPr>
          <p:cNvPr id="920770" name="Text Box 194"/>
          <p:cNvSpPr txBox="1">
            <a:spLocks noChangeArrowheads="1"/>
          </p:cNvSpPr>
          <p:nvPr/>
        </p:nvSpPr>
        <p:spPr bwMode="auto">
          <a:xfrm>
            <a:off x="2105025" y="1587500"/>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2" name="Group 195"/>
          <p:cNvGrpSpPr>
            <a:grpSpLocks/>
          </p:cNvGrpSpPr>
          <p:nvPr/>
        </p:nvGrpSpPr>
        <p:grpSpPr bwMode="auto">
          <a:xfrm>
            <a:off x="15875" y="4711700"/>
            <a:ext cx="1701800" cy="265113"/>
            <a:chOff x="-60" y="2970"/>
            <a:chExt cx="1072" cy="167"/>
          </a:xfrm>
        </p:grpSpPr>
        <p:sp>
          <p:nvSpPr>
            <p:cNvPr id="920772" name="Text Box 196"/>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20773" name="Rectangle 197"/>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920774" name="Line 198"/>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CO" dirty="0"/>
            </a:p>
          </p:txBody>
        </p:sp>
        <p:sp>
          <p:nvSpPr>
            <p:cNvPr id="920775" name="Line 199"/>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CO" dirty="0"/>
            </a:p>
          </p:txBody>
        </p:sp>
        <p:sp>
          <p:nvSpPr>
            <p:cNvPr id="920776" name="Line 200"/>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CO" dirty="0"/>
            </a:p>
          </p:txBody>
        </p:sp>
      </p:grpSp>
      <p:sp>
        <p:nvSpPr>
          <p:cNvPr id="920777" name="Text Box 201"/>
          <p:cNvSpPr txBox="1">
            <a:spLocks noChangeArrowheads="1"/>
          </p:cNvSpPr>
          <p:nvPr/>
        </p:nvSpPr>
        <p:spPr bwMode="auto">
          <a:xfrm>
            <a:off x="5076825" y="2387600"/>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602" name="Rectangle 2"/>
          <p:cNvSpPr>
            <a:spLocks noGrp="1" noChangeArrowheads="1"/>
          </p:cNvSpPr>
          <p:nvPr>
            <p:ph type="title"/>
          </p:nvPr>
        </p:nvSpPr>
        <p:spPr/>
        <p:txBody>
          <a:bodyPr/>
          <a:lstStyle/>
          <a:p>
            <a:endParaRPr lang="es-CO" dirty="0"/>
          </a:p>
        </p:txBody>
      </p:sp>
      <p:sp>
        <p:nvSpPr>
          <p:cNvPr id="921603"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21604"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1610" name="Group 10"/>
          <p:cNvGraphicFramePr>
            <a:graphicFrameLocks noGrp="1"/>
          </p:cNvGraphicFramePr>
          <p:nvPr/>
        </p:nvGraphicFramePr>
        <p:xfrm>
          <a:off x="153988" y="1054100"/>
          <a:ext cx="8840787" cy="2506663"/>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CO"/>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55. Si usted se enterara de un daño o una falta en la prestación del servicio de alumbrado público, ¿a través de qué medio o ante qué entidad realizaría el reclamo?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Línea 115 de Codensa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Empresa de Energía / Codensa</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Línea 123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1430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UAESP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317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Alcaldía Local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Policía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Línea 195 de la Alcaldía Mayor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Cade</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no responde</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21966" name="Rectangle 36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1E556F5-0960-4F87-8ACE-2917656E3BD4}" type="slidenum">
              <a:rPr lang="es-ES" sz="900" i="1">
                <a:solidFill>
                  <a:schemeClr val="bg1"/>
                </a:solidFill>
              </a:rPr>
              <a:pPr algn="ctr"/>
              <a:t>44</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2626" name="Rectangle 2"/>
          <p:cNvSpPr>
            <a:spLocks noGrp="1" noChangeArrowheads="1"/>
          </p:cNvSpPr>
          <p:nvPr>
            <p:ph type="title"/>
          </p:nvPr>
        </p:nvSpPr>
        <p:spPr/>
        <p:txBody>
          <a:bodyPr/>
          <a:lstStyle/>
          <a:p>
            <a:endParaRPr lang="es-CO" dirty="0"/>
          </a:p>
        </p:txBody>
      </p:sp>
      <p:sp>
        <p:nvSpPr>
          <p:cNvPr id="92262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2262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73318" name="Group 1542"/>
          <p:cNvGraphicFramePr>
            <a:graphicFrameLocks noGrp="1"/>
          </p:cNvGraphicFramePr>
          <p:nvPr/>
        </p:nvGraphicFramePr>
        <p:xfrm>
          <a:off x="153988" y="1054100"/>
          <a:ext cx="8840787" cy="304665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CO"/>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56. ¿Se ha comunicado usted con la Línea 115 de Codensa para reportar daños o presentar alguna queja sobre el alumbrado Público en el último año?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571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157163">
                <a:tc>
                  <a:txBody>
                    <a:bodyPr/>
                    <a:lstStyle/>
                    <a:p>
                      <a:pPr marL="0" marR="0" lvl="0" indent="0" algn="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1571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Se Han Comunicado Con La Línea 115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a:t>
                      </a: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28</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24</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35</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23</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521144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38364</a:t>
                      </a: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11294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10718</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23541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24278</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12133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39529</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54385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18937</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82917</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62552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17615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19659</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6730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6662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16360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1942</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29119</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44410</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¿Qué reporto?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Apagón en el sector</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96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Bombillas dañadas</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Daño de un transformador</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Cables caídos</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8732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23058" name="Rectangle 43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F5EDE71-43E1-4AF5-A93D-AFEBFE633ECC}" type="slidenum">
              <a:rPr lang="es-ES" sz="900" i="1">
                <a:solidFill>
                  <a:schemeClr val="bg1"/>
                </a:solidFill>
              </a:rPr>
              <a:pPr algn="ctr"/>
              <a:t>45</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24674" name="Group 2"/>
          <p:cNvGraphicFramePr>
            <a:graphicFrameLocks noGrp="1"/>
          </p:cNvGraphicFramePr>
          <p:nvPr/>
        </p:nvGraphicFramePr>
        <p:xfrm>
          <a:off x="514350" y="1544638"/>
          <a:ext cx="7983538" cy="422275"/>
        </p:xfrm>
        <a:graphic>
          <a:graphicData uri="http://schemas.openxmlformats.org/drawingml/2006/table">
            <a:tbl>
              <a:tblPr/>
              <a:tblGrid>
                <a:gridCol w="3067050"/>
                <a:gridCol w="2228850"/>
                <a:gridCol w="257175"/>
                <a:gridCol w="2216150"/>
                <a:gridCol w="214313"/>
              </a:tblGrid>
              <a:tr h="4222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calidad de la atención suministrada por el funcionario que lo atendió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cap="fla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a:noFill/>
                    </a:lnL>
                    <a:lnR>
                      <a:noFill/>
                    </a:lnR>
                    <a:lnT cap="fla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a:noFill/>
                    </a:lnL>
                    <a:lnR>
                      <a:noFill/>
                    </a:lnR>
                    <a:lnT cap="flat">
                      <a:noFill/>
                    </a:lnT>
                    <a:lnB cap="flat">
                      <a:noFill/>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cap="flat">
                      <a:noFill/>
                    </a:lnT>
                    <a:lnB cap="flat">
                      <a:noFill/>
                    </a:lnB>
                    <a:lnTlToBr>
                      <a:noFill/>
                    </a:lnTlToBr>
                    <a:lnBlToTr>
                      <a:noFill/>
                    </a:lnBlToTr>
                    <a:solidFill>
                      <a:srgbClr val="EAEAEA"/>
                    </a:solidFill>
                  </a:tcPr>
                </a:tc>
              </a:tr>
            </a:tbl>
          </a:graphicData>
        </a:graphic>
      </p:graphicFrame>
      <p:graphicFrame>
        <p:nvGraphicFramePr>
          <p:cNvPr id="924685" name="Object 5"/>
          <p:cNvGraphicFramePr>
            <a:graphicFrameLocks noChangeAspect="1"/>
          </p:cNvGraphicFramePr>
          <p:nvPr/>
        </p:nvGraphicFramePr>
        <p:xfrm>
          <a:off x="6013450" y="1479550"/>
          <a:ext cx="2308225" cy="544513"/>
        </p:xfrm>
        <a:graphic>
          <a:graphicData uri="http://schemas.openxmlformats.org/presentationml/2006/ole">
            <p:oleObj spid="_x0000_s924685" name="Gráfico" r:id="rId3" imgW="2314643" imgH="3581310" progId="MSGraph.Chart.8">
              <p:embed followColorScheme="full"/>
            </p:oleObj>
          </a:graphicData>
        </a:graphic>
      </p:graphicFrame>
      <p:graphicFrame>
        <p:nvGraphicFramePr>
          <p:cNvPr id="924686" name="Object 5"/>
          <p:cNvGraphicFramePr>
            <a:graphicFrameLocks noChangeAspect="1"/>
          </p:cNvGraphicFramePr>
          <p:nvPr/>
        </p:nvGraphicFramePr>
        <p:xfrm>
          <a:off x="3636963" y="1473200"/>
          <a:ext cx="2308225" cy="520700"/>
        </p:xfrm>
        <a:graphic>
          <a:graphicData uri="http://schemas.openxmlformats.org/presentationml/2006/ole">
            <p:oleObj spid="_x0000_s924686" name="Gráfico" r:id="rId4" imgW="2314643" imgH="3581310" progId="MSGraph.Chart.8">
              <p:embed followColorScheme="full"/>
            </p:oleObj>
          </a:graphicData>
        </a:graphic>
      </p:graphicFrame>
      <p:sp>
        <p:nvSpPr>
          <p:cNvPr id="924687" name="Rectangle 15"/>
          <p:cNvSpPr>
            <a:spLocks noGrp="1" noChangeArrowheads="1"/>
          </p:cNvSpPr>
          <p:nvPr>
            <p:ph type="title"/>
          </p:nvPr>
        </p:nvSpPr>
        <p:spPr/>
        <p:txBody>
          <a:bodyPr/>
          <a:lstStyle/>
          <a:p>
            <a:endParaRPr lang="es-CO" dirty="0"/>
          </a:p>
        </p:txBody>
      </p:sp>
      <p:sp>
        <p:nvSpPr>
          <p:cNvPr id="924688" name="Rectangle 1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5D757163-7DE5-4143-BC2D-277DC121D03D}" type="slidenum">
              <a:rPr lang="es-ES" sz="900" i="1">
                <a:solidFill>
                  <a:schemeClr val="bg1"/>
                </a:solidFill>
              </a:rPr>
              <a:pPr algn="ctr"/>
              <a:t>46</a:t>
            </a:fld>
            <a:endParaRPr lang="es-ES" sz="900" i="1" dirty="0">
              <a:solidFill>
                <a:schemeClr val="bg1"/>
              </a:solidFill>
            </a:endParaRPr>
          </a:p>
        </p:txBody>
      </p:sp>
      <p:graphicFrame>
        <p:nvGraphicFramePr>
          <p:cNvPr id="924689" name="Group 17"/>
          <p:cNvGraphicFramePr>
            <a:graphicFrameLocks noGrp="1"/>
          </p:cNvGraphicFramePr>
          <p:nvPr/>
        </p:nvGraphicFramePr>
        <p:xfrm>
          <a:off x="4740275" y="1041400"/>
          <a:ext cx="2179638" cy="306705"/>
        </p:xfrm>
        <a:graphic>
          <a:graphicData uri="http://schemas.openxmlformats.org/drawingml/2006/table">
            <a:tbl>
              <a:tblPr/>
              <a:tblGrid>
                <a:gridCol w="479425"/>
                <a:gridCol w="479425"/>
                <a:gridCol w="479425"/>
                <a:gridCol w="741363"/>
              </a:tblGrid>
              <a:tr h="200025">
                <a:tc gridSpan="2">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8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6"/>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7"/>
                      <a:srcRect/>
                      <a:stretch>
                        <a:fillRect/>
                      </a:stretch>
                    </a:blipFill>
                  </a:tcPr>
                </a:tc>
                <a:tc>
                  <a:txBody>
                    <a:bodyPr/>
                    <a:lstStyle/>
                    <a:p>
                      <a:pPr marL="0" marR="0" lvl="0" indent="0" algn="ctr" defTabSz="914400" rtl="0" eaLnBrk="1" fontAlgn="b" latinLnBrk="0" hangingPunct="1">
                        <a:lnSpc>
                          <a:spcPct val="7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8"/>
                      <a:srcRect/>
                      <a:stretch>
                        <a:fillRect/>
                      </a:stretch>
                    </a:blipFill>
                  </a:tcPr>
                </a:tc>
              </a:tr>
            </a:tbl>
          </a:graphicData>
        </a:graphic>
      </p:graphicFrame>
      <p:sp>
        <p:nvSpPr>
          <p:cNvPr id="924705" name="Rectangle 3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24706" name="Group 34"/>
          <p:cNvGraphicFramePr>
            <a:graphicFrameLocks noGrp="1"/>
          </p:cNvGraphicFramePr>
          <p:nvPr/>
        </p:nvGraphicFramePr>
        <p:xfrm>
          <a:off x="3819525" y="1127125"/>
          <a:ext cx="434975" cy="249360"/>
        </p:xfrm>
        <a:graphic>
          <a:graphicData uri="http://schemas.openxmlformats.org/drawingml/2006/table">
            <a:tbl>
              <a:tblPr/>
              <a:tblGrid>
                <a:gridCol w="4349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689F38"/>
                          </a:solidFill>
                          <a:effectLst/>
                          <a:latin typeface="Calibri" pitchFamily="34" charset="0"/>
                          <a:cs typeface="Arial" charset="0"/>
                        </a:rPr>
                        <a:t>2010</a:t>
                      </a:r>
                      <a:endParaRPr kumimoji="0" lang="es-ES" sz="14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4712" name="Group 40"/>
          <p:cNvGraphicFramePr>
            <a:graphicFrameLocks noGrp="1"/>
          </p:cNvGraphicFramePr>
          <p:nvPr/>
        </p:nvGraphicFramePr>
        <p:xfrm>
          <a:off x="5581650" y="2193925"/>
          <a:ext cx="460375" cy="264600"/>
        </p:xfrm>
        <a:graphic>
          <a:graphicData uri="http://schemas.openxmlformats.org/drawingml/2006/table">
            <a:tbl>
              <a:tblPr/>
              <a:tblGrid>
                <a:gridCol w="4603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500" b="1" i="0" u="none" strike="noStrike" cap="none" normalizeH="0" baseline="0" dirty="0" smtClean="0">
                          <a:ln>
                            <a:noFill/>
                          </a:ln>
                          <a:solidFill>
                            <a:srgbClr val="007800"/>
                          </a:solidFill>
                          <a:effectLst/>
                          <a:latin typeface="Calibri" pitchFamily="34" charset="0"/>
                          <a:cs typeface="Arial" charset="0"/>
                        </a:rPr>
                        <a:t>2016</a:t>
                      </a:r>
                      <a:endParaRPr kumimoji="0" lang="es-ES" sz="15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24718" name="Line 46"/>
          <p:cNvSpPr>
            <a:spLocks noChangeShapeType="1"/>
          </p:cNvSpPr>
          <p:nvPr/>
        </p:nvSpPr>
        <p:spPr bwMode="auto">
          <a:xfrm>
            <a:off x="3636963" y="1462088"/>
            <a:ext cx="4811712" cy="0"/>
          </a:xfrm>
          <a:prstGeom prst="line">
            <a:avLst/>
          </a:prstGeom>
          <a:noFill/>
          <a:ln w="3175">
            <a:solidFill>
              <a:srgbClr val="969696"/>
            </a:solidFill>
            <a:round/>
            <a:headEnd/>
            <a:tailEnd/>
          </a:ln>
          <a:effectLst/>
        </p:spPr>
        <p:txBody>
          <a:bodyPr/>
          <a:lstStyle/>
          <a:p>
            <a:endParaRPr lang="es-MX" dirty="0"/>
          </a:p>
        </p:txBody>
      </p:sp>
      <p:sp>
        <p:nvSpPr>
          <p:cNvPr id="924719" name="Line 47"/>
          <p:cNvSpPr>
            <a:spLocks noChangeShapeType="1"/>
          </p:cNvSpPr>
          <p:nvPr/>
        </p:nvSpPr>
        <p:spPr bwMode="auto">
          <a:xfrm>
            <a:off x="3748088" y="1192213"/>
            <a:ext cx="0" cy="128587"/>
          </a:xfrm>
          <a:prstGeom prst="line">
            <a:avLst/>
          </a:prstGeom>
          <a:noFill/>
          <a:ln w="9525">
            <a:solidFill>
              <a:srgbClr val="689F38"/>
            </a:solidFill>
            <a:round/>
            <a:headEnd/>
            <a:tailEnd type="triangle" w="med" len="med"/>
          </a:ln>
          <a:effectLst/>
        </p:spPr>
        <p:txBody>
          <a:bodyPr/>
          <a:lstStyle/>
          <a:p>
            <a:endParaRPr lang="es-MX" dirty="0"/>
          </a:p>
        </p:txBody>
      </p:sp>
      <p:graphicFrame>
        <p:nvGraphicFramePr>
          <p:cNvPr id="924720" name="Group 48"/>
          <p:cNvGraphicFramePr>
            <a:graphicFrameLocks noGrp="1"/>
          </p:cNvGraphicFramePr>
          <p:nvPr/>
        </p:nvGraphicFramePr>
        <p:xfrm>
          <a:off x="1252538" y="660400"/>
          <a:ext cx="6642100" cy="218880"/>
        </p:xfrm>
        <a:graphic>
          <a:graphicData uri="http://schemas.openxmlformats.org/drawingml/2006/table">
            <a:tbl>
              <a:tblPr/>
              <a:tblGrid>
                <a:gridCol w="6642100"/>
              </a:tblGrid>
              <a:tr h="1428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200" b="1" i="0" u="none" strike="noStrike" cap="none" normalizeH="0" baseline="0" dirty="0" smtClean="0">
                          <a:ln>
                            <a:noFill/>
                          </a:ln>
                          <a:solidFill>
                            <a:srgbClr val="007800"/>
                          </a:solidFill>
                          <a:effectLst/>
                          <a:latin typeface="Calibri" pitchFamily="34" charset="0"/>
                          <a:cs typeface="Arial" charset="0"/>
                        </a:rPr>
                        <a:t> 57.</a:t>
                      </a:r>
                      <a:r>
                        <a:rPr kumimoji="0" lang="es-CO" sz="1200" b="1" i="0" u="none" strike="noStrike" cap="none" normalizeH="0" baseline="0" dirty="0" smtClean="0">
                          <a:ln>
                            <a:noFill/>
                          </a:ln>
                          <a:solidFill>
                            <a:srgbClr val="333333"/>
                          </a:solidFill>
                          <a:effectLst/>
                          <a:latin typeface="Calibri" pitchFamily="34" charset="0"/>
                          <a:cs typeface="Arial" charset="0"/>
                        </a:rPr>
                        <a:t> Pensando en la petición, queja, reclamo o sugerencia que presentó ¿Cómo califica. </a:t>
                      </a:r>
                      <a:r>
                        <a:rPr kumimoji="0" lang="es-CO" sz="12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r>
                        <a:rPr kumimoji="0" lang="es-CO" sz="12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24726" name="Line 54"/>
          <p:cNvSpPr>
            <a:spLocks noChangeShapeType="1"/>
          </p:cNvSpPr>
          <p:nvPr/>
        </p:nvSpPr>
        <p:spPr bwMode="auto">
          <a:xfrm>
            <a:off x="6103938" y="2257425"/>
            <a:ext cx="0" cy="128588"/>
          </a:xfrm>
          <a:prstGeom prst="line">
            <a:avLst/>
          </a:prstGeom>
          <a:noFill/>
          <a:ln w="9525">
            <a:solidFill>
              <a:srgbClr val="007800"/>
            </a:solidFill>
            <a:round/>
            <a:headEnd/>
            <a:tailEnd type="triangle" w="med" len="med"/>
          </a:ln>
          <a:effectLst/>
        </p:spPr>
        <p:txBody>
          <a:bodyPr/>
          <a:lstStyle/>
          <a:p>
            <a:endParaRPr lang="es-MX" dirty="0"/>
          </a:p>
        </p:txBody>
      </p:sp>
      <p:sp>
        <p:nvSpPr>
          <p:cNvPr id="924727" name="Line 55"/>
          <p:cNvSpPr>
            <a:spLocks noChangeShapeType="1"/>
          </p:cNvSpPr>
          <p:nvPr/>
        </p:nvSpPr>
        <p:spPr bwMode="auto">
          <a:xfrm rot="5400000">
            <a:off x="5639594" y="1734344"/>
            <a:ext cx="576262" cy="0"/>
          </a:xfrm>
          <a:prstGeom prst="line">
            <a:avLst/>
          </a:prstGeom>
          <a:noFill/>
          <a:ln w="3175">
            <a:solidFill>
              <a:srgbClr val="969696"/>
            </a:solidFill>
            <a:round/>
            <a:headEnd/>
            <a:tailEnd/>
          </a:ln>
          <a:effectLst/>
        </p:spPr>
        <p:txBody>
          <a:bodyPr/>
          <a:lstStyle/>
          <a:p>
            <a:endParaRPr lang="es-MX" dirty="0"/>
          </a:p>
        </p:txBody>
      </p:sp>
      <p:graphicFrame>
        <p:nvGraphicFramePr>
          <p:cNvPr id="924728" name="Group 56"/>
          <p:cNvGraphicFramePr>
            <a:graphicFrameLocks noGrp="1"/>
          </p:cNvGraphicFramePr>
          <p:nvPr/>
        </p:nvGraphicFramePr>
        <p:xfrm>
          <a:off x="8243888" y="2030413"/>
          <a:ext cx="301625" cy="157920"/>
        </p:xfrm>
        <a:graphic>
          <a:graphicData uri="http://schemas.openxmlformats.org/drawingml/2006/table">
            <a:tbl>
              <a:tblPr/>
              <a:tblGrid>
                <a:gridCol w="30162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Base:</a:t>
                      </a:r>
                      <a:endParaRPr kumimoji="0" lang="es-ES" sz="800" b="0" i="1"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4734" name="Group 62"/>
          <p:cNvGraphicFramePr>
            <a:graphicFrameLocks noGrp="1"/>
          </p:cNvGraphicFramePr>
          <p:nvPr/>
        </p:nvGraphicFramePr>
        <p:xfrm>
          <a:off x="-14288" y="858838"/>
          <a:ext cx="2051051" cy="365760"/>
        </p:xfrm>
        <a:graphic>
          <a:graphicData uri="http://schemas.openxmlformats.org/drawingml/2006/table">
            <a:tbl>
              <a:tblPr/>
              <a:tblGrid>
                <a:gridCol w="2051051"/>
              </a:tblGrid>
              <a:tr h="180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CO" sz="900" b="0" i="1" u="none" strike="noStrike" cap="none" normalizeH="0" baseline="0" dirty="0" smtClean="0">
                          <a:ln>
                            <a:noFill/>
                          </a:ln>
                          <a:solidFill>
                            <a:srgbClr val="007800"/>
                          </a:solidFill>
                          <a:effectLst/>
                          <a:latin typeface="Calibri" pitchFamily="34" charset="0"/>
                          <a:ea typeface="Calibri" pitchFamily="34" charset="0"/>
                          <a:cs typeface="Tahoma" pitchFamily="34" charset="0"/>
                        </a:rPr>
                        <a:t>ESCALA:</a:t>
                      </a:r>
                      <a:r>
                        <a:rPr kumimoji="0" lang="es-CO" sz="1000" b="1" i="0" u="none" strike="noStrike" cap="none" normalizeH="0" baseline="0" dirty="0" smtClean="0">
                          <a:ln>
                            <a:noFill/>
                          </a:ln>
                          <a:solidFill>
                            <a:srgbClr val="333333"/>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[5] Muy Buena, [4] Buena, </a:t>
                      </a:r>
                    </a:p>
                    <a:p>
                      <a:pPr marL="0" marR="0" lvl="0" indent="0" algn="l" defTabSz="914400" rtl="0" eaLnBrk="1" fontAlgn="base" latinLnBrk="0" hangingPunct="1">
                        <a:lnSpc>
                          <a:spcPct val="100000"/>
                        </a:lnSpc>
                        <a:spcBef>
                          <a:spcPct val="0"/>
                        </a:spcBef>
                        <a:spcAft>
                          <a:spcPct val="0"/>
                        </a:spcAft>
                        <a:buClrTx/>
                        <a:buSzTx/>
                        <a:buFontTx/>
                        <a:buNone/>
                        <a:tabLst/>
                      </a:pPr>
                      <a:r>
                        <a:rPr kumimoji="0" lang="es-CO" sz="800" b="1" i="0" u="none" strike="noStrike" cap="none" normalizeH="0" baseline="0" dirty="0" smtClean="0">
                          <a:ln>
                            <a:noFill/>
                          </a:ln>
                          <a:solidFill>
                            <a:srgbClr val="333333"/>
                          </a:solidFill>
                          <a:effectLst/>
                          <a:latin typeface="Calibri" pitchFamily="34" charset="0"/>
                          <a:ea typeface="Calibri" pitchFamily="34" charset="0"/>
                          <a:cs typeface="Tahoma" pitchFamily="34" charset="0"/>
                        </a:rPr>
                        <a:t>[3]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pSp>
        <p:nvGrpSpPr>
          <p:cNvPr id="924740" name="Group 68"/>
          <p:cNvGrpSpPr>
            <a:grpSpLocks/>
          </p:cNvGrpSpPr>
          <p:nvPr/>
        </p:nvGrpSpPr>
        <p:grpSpPr bwMode="auto">
          <a:xfrm>
            <a:off x="-95250" y="4714875"/>
            <a:ext cx="1701800" cy="265113"/>
            <a:chOff x="-60" y="2970"/>
            <a:chExt cx="1072" cy="167"/>
          </a:xfrm>
        </p:grpSpPr>
        <p:sp>
          <p:nvSpPr>
            <p:cNvPr id="924741" name="Text Box 69"/>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24742" name="Rectangle 70"/>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924743" name="Line 71"/>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924744" name="Line 72"/>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924745" name="Line 73"/>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924746" name="Text Box 74"/>
          <p:cNvSpPr txBox="1">
            <a:spLocks noChangeArrowheads="1"/>
          </p:cNvSpPr>
          <p:nvPr/>
        </p:nvSpPr>
        <p:spPr bwMode="auto">
          <a:xfrm>
            <a:off x="4151313" y="1570038"/>
            <a:ext cx="128587"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pic>
        <p:nvPicPr>
          <p:cNvPr id="924747" name="Picture 75" descr="Telefono03"/>
          <p:cNvPicPr>
            <a:picLocks noChangeAspect="1" noChangeArrowheads="1"/>
          </p:cNvPicPr>
          <p:nvPr/>
        </p:nvPicPr>
        <p:blipFill>
          <a:blip r:embed="rId9" cstate="print">
            <a:lum bright="-30000"/>
          </a:blip>
          <a:srcRect/>
          <a:stretch>
            <a:fillRect/>
          </a:stretch>
        </p:blipFill>
        <p:spPr bwMode="auto">
          <a:xfrm>
            <a:off x="1557338" y="2949575"/>
            <a:ext cx="325437" cy="325438"/>
          </a:xfrm>
          <a:prstGeom prst="rect">
            <a:avLst/>
          </a:prstGeom>
          <a:noFill/>
        </p:spPr>
      </p:pic>
      <p:pic>
        <p:nvPicPr>
          <p:cNvPr id="924748" name="Picture 76" descr="persona10"/>
          <p:cNvPicPr>
            <a:picLocks noChangeAspect="1" noChangeArrowheads="1"/>
          </p:cNvPicPr>
          <p:nvPr/>
        </p:nvPicPr>
        <p:blipFill>
          <a:blip r:embed="rId10" cstate="print">
            <a:lum bright="-24000"/>
          </a:blip>
          <a:srcRect/>
          <a:stretch>
            <a:fillRect/>
          </a:stretch>
        </p:blipFill>
        <p:spPr bwMode="auto">
          <a:xfrm>
            <a:off x="1844675" y="2517775"/>
            <a:ext cx="323850" cy="323850"/>
          </a:xfrm>
          <a:prstGeom prst="rect">
            <a:avLst/>
          </a:prstGeom>
          <a:noFill/>
        </p:spPr>
      </p:pic>
      <p:pic>
        <p:nvPicPr>
          <p:cNvPr id="924749" name="Picture 77" descr="persona11"/>
          <p:cNvPicPr>
            <a:picLocks noChangeAspect="1" noChangeArrowheads="1"/>
          </p:cNvPicPr>
          <p:nvPr/>
        </p:nvPicPr>
        <p:blipFill>
          <a:blip r:embed="rId11" cstate="print">
            <a:lum bright="-24000"/>
          </a:blip>
          <a:srcRect/>
          <a:stretch>
            <a:fillRect/>
          </a:stretch>
        </p:blipFill>
        <p:spPr bwMode="auto">
          <a:xfrm>
            <a:off x="828675" y="1552575"/>
            <a:ext cx="323850" cy="323850"/>
          </a:xfrm>
          <a:prstGeom prst="rect">
            <a:avLst/>
          </a:prstGeom>
          <a:noFill/>
        </p:spPr>
      </p:pic>
      <p:pic>
        <p:nvPicPr>
          <p:cNvPr id="924750" name="Picture 78" descr="persona06"/>
          <p:cNvPicPr>
            <a:picLocks noChangeAspect="1" noChangeArrowheads="1"/>
          </p:cNvPicPr>
          <p:nvPr/>
        </p:nvPicPr>
        <p:blipFill>
          <a:blip r:embed="rId12" cstate="print">
            <a:lum bright="-24000"/>
          </a:blip>
          <a:srcRect/>
          <a:stretch>
            <a:fillRect/>
          </a:stretch>
        </p:blipFill>
        <p:spPr bwMode="auto">
          <a:xfrm>
            <a:off x="2062163" y="3352800"/>
            <a:ext cx="323850" cy="323850"/>
          </a:xfrm>
          <a:prstGeom prst="rect">
            <a:avLst/>
          </a:prstGeom>
          <a:noFill/>
        </p:spPr>
      </p:pic>
      <p:pic>
        <p:nvPicPr>
          <p:cNvPr id="924751" name="Picture 79" descr="Bien02"/>
          <p:cNvPicPr>
            <a:picLocks noChangeAspect="1" noChangeArrowheads="1"/>
          </p:cNvPicPr>
          <p:nvPr/>
        </p:nvPicPr>
        <p:blipFill>
          <a:blip r:embed="rId13" cstate="print">
            <a:lum bright="-24000"/>
          </a:blip>
          <a:srcRect/>
          <a:stretch>
            <a:fillRect/>
          </a:stretch>
        </p:blipFill>
        <p:spPr bwMode="auto">
          <a:xfrm>
            <a:off x="2649538" y="3786188"/>
            <a:ext cx="323850" cy="323850"/>
          </a:xfrm>
          <a:prstGeom prst="rect">
            <a:avLst/>
          </a:prstGeom>
          <a:noFill/>
        </p:spPr>
      </p:pic>
      <p:pic>
        <p:nvPicPr>
          <p:cNvPr id="924752" name="Picture 80" descr="reloj01"/>
          <p:cNvPicPr>
            <a:picLocks noChangeAspect="1" noChangeArrowheads="1"/>
          </p:cNvPicPr>
          <p:nvPr/>
        </p:nvPicPr>
        <p:blipFill>
          <a:blip r:embed="rId14" cstate="print">
            <a:lum bright="-24000"/>
          </a:blip>
          <a:srcRect/>
          <a:stretch>
            <a:fillRect/>
          </a:stretch>
        </p:blipFill>
        <p:spPr bwMode="auto">
          <a:xfrm>
            <a:off x="2846388" y="4197350"/>
            <a:ext cx="360362" cy="360363"/>
          </a:xfrm>
          <a:prstGeom prst="rect">
            <a:avLst/>
          </a:prstGeom>
          <a:noFill/>
        </p:spPr>
      </p:pic>
      <p:graphicFrame>
        <p:nvGraphicFramePr>
          <p:cNvPr id="924753" name="Object 5"/>
          <p:cNvGraphicFramePr>
            <a:graphicFrameLocks noChangeAspect="1"/>
          </p:cNvGraphicFramePr>
          <p:nvPr/>
        </p:nvGraphicFramePr>
        <p:xfrm>
          <a:off x="4691063" y="2508250"/>
          <a:ext cx="2308225" cy="2089150"/>
        </p:xfrm>
        <a:graphic>
          <a:graphicData uri="http://schemas.openxmlformats.org/presentationml/2006/ole">
            <p:oleObj spid="_x0000_s924753" name="Gráfico" r:id="rId15" imgW="2314643" imgH="3581310" progId="MSGraph.Chart.8">
              <p:embed followColorScheme="full"/>
            </p:oleObj>
          </a:graphicData>
        </a:graphic>
      </p:graphicFrame>
      <p:sp>
        <p:nvSpPr>
          <p:cNvPr id="924754" name="Line 82"/>
          <p:cNvSpPr>
            <a:spLocks noChangeShapeType="1"/>
          </p:cNvSpPr>
          <p:nvPr/>
        </p:nvSpPr>
        <p:spPr bwMode="auto">
          <a:xfrm>
            <a:off x="563563" y="2012950"/>
            <a:ext cx="7885112" cy="0"/>
          </a:xfrm>
          <a:prstGeom prst="line">
            <a:avLst/>
          </a:prstGeom>
          <a:noFill/>
          <a:ln w="3175">
            <a:solidFill>
              <a:srgbClr val="969696"/>
            </a:solidFill>
            <a:round/>
            <a:headEnd/>
            <a:tailEnd/>
          </a:ln>
          <a:effectLst/>
        </p:spPr>
        <p:txBody>
          <a:bodyPr/>
          <a:lstStyle/>
          <a:p>
            <a:endParaRPr lang="es-MX" dirty="0"/>
          </a:p>
        </p:txBody>
      </p:sp>
      <p:graphicFrame>
        <p:nvGraphicFramePr>
          <p:cNvPr id="924755" name="Group 83"/>
          <p:cNvGraphicFramePr>
            <a:graphicFrameLocks noGrp="1"/>
          </p:cNvGraphicFramePr>
          <p:nvPr/>
        </p:nvGraphicFramePr>
        <p:xfrm>
          <a:off x="1495425" y="2516188"/>
          <a:ext cx="5754688" cy="2111375"/>
        </p:xfrm>
        <a:graphic>
          <a:graphicData uri="http://schemas.openxmlformats.org/drawingml/2006/table">
            <a:tbl>
              <a:tblPr/>
              <a:tblGrid>
                <a:gridCol w="3067050"/>
                <a:gridCol w="257175"/>
                <a:gridCol w="2216150"/>
                <a:gridCol w="214313"/>
              </a:tblGrid>
              <a:tr h="4222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La claridad de la información suministrada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cap="fla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a:noFill/>
                    </a:lnL>
                    <a:lnR>
                      <a:noFill/>
                    </a:lnR>
                    <a:lnT cap="flat">
                      <a:noFill/>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cap="flat">
                      <a:noFill/>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4222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 La facilidad para contactarse y registrar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a:noFill/>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4222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La agilidad en la recepción de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a:noFill/>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4222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 La solución dada a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a:noFill/>
                    </a:lnL>
                    <a:lnR>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4222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f. El tiempo de respuesta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marL="18000" marR="18000" marT="18000" marB="18000" anchor="ctr" horzOverflow="overflow">
                    <a:lnL>
                      <a:noFill/>
                    </a:lnL>
                    <a:lnR>
                      <a:noFill/>
                    </a:lnR>
                    <a:lnT w="3175" cap="flat" cmpd="sng" algn="ctr">
                      <a:solidFill>
                        <a:srgbClr val="DDDDDD"/>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a:noFill/>
                    </a:lnL>
                    <a:lnR cap="flat">
                      <a:noFill/>
                    </a:lnR>
                    <a:lnT w="3175" cap="flat" cmpd="sng" algn="ctr">
                      <a:solidFill>
                        <a:srgbClr val="DDDDDD"/>
                      </a:solidFill>
                      <a:prstDash val="solid"/>
                      <a:round/>
                      <a:headEnd type="none" w="med" len="med"/>
                      <a:tailEnd type="none" w="med" len="med"/>
                    </a:lnT>
                    <a:lnB cap="flat">
                      <a:noFill/>
                    </a:lnB>
                    <a:lnTlToBr>
                      <a:noFill/>
                    </a:lnTlToBr>
                    <a:lnBlToTr>
                      <a:noFill/>
                    </a:lnBlToTr>
                    <a:solidFill>
                      <a:srgbClr val="EAEAEA"/>
                    </a:solidFill>
                  </a:tcPr>
                </a:tc>
              </a:tr>
            </a:tbl>
          </a:graphicData>
        </a:graphic>
      </p:graphicFrame>
      <p:graphicFrame>
        <p:nvGraphicFramePr>
          <p:cNvPr id="924791" name="Group 119"/>
          <p:cNvGraphicFramePr>
            <a:graphicFrameLocks noGrp="1"/>
          </p:cNvGraphicFramePr>
          <p:nvPr/>
        </p:nvGraphicFramePr>
        <p:xfrm>
          <a:off x="6985000" y="4697413"/>
          <a:ext cx="301625" cy="157920"/>
        </p:xfrm>
        <a:graphic>
          <a:graphicData uri="http://schemas.openxmlformats.org/drawingml/2006/table">
            <a:tbl>
              <a:tblPr/>
              <a:tblGrid>
                <a:gridCol w="30162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Base:</a:t>
                      </a:r>
                      <a:endParaRPr kumimoji="0" lang="es-ES" sz="800" b="0" i="1"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4797" name="Group 125"/>
          <p:cNvGraphicFramePr>
            <a:graphicFrameLocks noGrp="1"/>
          </p:cNvGraphicFramePr>
          <p:nvPr/>
        </p:nvGraphicFramePr>
        <p:xfrm>
          <a:off x="7561263" y="1168400"/>
          <a:ext cx="460375" cy="264600"/>
        </p:xfrm>
        <a:graphic>
          <a:graphicData uri="http://schemas.openxmlformats.org/drawingml/2006/table">
            <a:tbl>
              <a:tblPr/>
              <a:tblGrid>
                <a:gridCol w="4603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500" b="1" i="0" u="none" strike="noStrike" cap="none" normalizeH="0" baseline="0" dirty="0" smtClean="0">
                          <a:ln>
                            <a:noFill/>
                          </a:ln>
                          <a:solidFill>
                            <a:srgbClr val="007800"/>
                          </a:solidFill>
                          <a:effectLst/>
                          <a:latin typeface="Calibri" pitchFamily="34" charset="0"/>
                          <a:cs typeface="Arial" charset="0"/>
                        </a:rPr>
                        <a:t>2016</a:t>
                      </a:r>
                      <a:endParaRPr kumimoji="0" lang="es-ES" sz="15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24803" name="Line 131"/>
          <p:cNvSpPr>
            <a:spLocks noChangeShapeType="1"/>
          </p:cNvSpPr>
          <p:nvPr/>
        </p:nvSpPr>
        <p:spPr bwMode="auto">
          <a:xfrm>
            <a:off x="8083550" y="1231900"/>
            <a:ext cx="0" cy="128588"/>
          </a:xfrm>
          <a:prstGeom prst="line">
            <a:avLst/>
          </a:prstGeom>
          <a:noFill/>
          <a:ln w="9525">
            <a:solidFill>
              <a:srgbClr val="007800"/>
            </a:solidFill>
            <a:round/>
            <a:headEnd/>
            <a:tailEnd type="triangle" w="med" len="med"/>
          </a:ln>
          <a:effectLst/>
        </p:spPr>
        <p:txBody>
          <a:bodyPr/>
          <a:lstStyle/>
          <a:p>
            <a:endParaRPr lang="es-MX" dirty="0"/>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5698" name="Rectangle 2"/>
          <p:cNvSpPr>
            <a:spLocks noGrp="1" noChangeArrowheads="1"/>
          </p:cNvSpPr>
          <p:nvPr>
            <p:ph type="title"/>
          </p:nvPr>
        </p:nvSpPr>
        <p:spPr/>
        <p:txBody>
          <a:bodyPr/>
          <a:lstStyle/>
          <a:p>
            <a:endParaRPr lang="es-CO" dirty="0"/>
          </a:p>
        </p:txBody>
      </p:sp>
      <p:sp>
        <p:nvSpPr>
          <p:cNvPr id="925699"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25700"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5706" name="Group 10"/>
          <p:cNvGraphicFramePr>
            <a:graphicFrameLocks noGrp="1"/>
          </p:cNvGraphicFramePr>
          <p:nvPr/>
        </p:nvGraphicFramePr>
        <p:xfrm>
          <a:off x="153988" y="1703388"/>
          <a:ext cx="8840787" cy="21004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1571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se han comunicado con la línea 115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521144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38364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11294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10718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23541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24278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12133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39529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54385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18937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82917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62552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17615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19659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6730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6662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16360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29119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44410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c. La calidad de la atención suministrada por el funcionario que lo atendió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 La claridad de la información suministrada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 La facilidad para contactarse y registrar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b. La agilidad en la recepción de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e. La solución dada a su queja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f. El tiempo de respuesta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25952" name="Rectangle 25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676D087-8132-43AC-99BE-711800E2FEAE}" type="slidenum">
              <a:rPr lang="es-ES" sz="900" i="1">
                <a:solidFill>
                  <a:schemeClr val="bg1"/>
                </a:solidFill>
              </a:rPr>
              <a:pPr algn="ctr"/>
              <a:t>47</a:t>
            </a:fld>
            <a:endParaRPr lang="es-ES" sz="900" i="1" dirty="0">
              <a:solidFill>
                <a:schemeClr val="bg1"/>
              </a:solidFill>
            </a:endParaRPr>
          </a:p>
        </p:txBody>
      </p:sp>
      <p:graphicFrame>
        <p:nvGraphicFramePr>
          <p:cNvPr id="925953" name="Group 257"/>
          <p:cNvGraphicFramePr>
            <a:graphicFrameLocks noGrp="1"/>
          </p:cNvGraphicFramePr>
          <p:nvPr/>
        </p:nvGraphicFramePr>
        <p:xfrm>
          <a:off x="2174875" y="1041400"/>
          <a:ext cx="4772025" cy="426720"/>
        </p:xfrm>
        <a:graphic>
          <a:graphicData uri="http://schemas.openxmlformats.org/drawingml/2006/table">
            <a:tbl>
              <a:tblPr/>
              <a:tblGrid>
                <a:gridCol w="4772025"/>
              </a:tblGrid>
              <a:tr h="161925">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 57.</a:t>
                      </a:r>
                      <a:r>
                        <a:rPr kumimoji="0" lang="es-ES" sz="1100" b="1" i="0" u="none" strike="noStrike" cap="none" normalizeH="0" baseline="0" dirty="0" smtClean="0">
                          <a:ln>
                            <a:noFill/>
                          </a:ln>
                          <a:solidFill>
                            <a:srgbClr val="1C1C1C"/>
                          </a:solidFill>
                          <a:effectLst/>
                          <a:latin typeface="Calibri" pitchFamily="34" charset="0"/>
                          <a:cs typeface="Arial" charset="0"/>
                        </a:rPr>
                        <a:t> Pensando en la petición, queja, reclamo o sugerencia que presentó ¿Cómo califica. </a:t>
                      </a:r>
                      <a:endParaRPr kumimoji="0" lang="es-ES" sz="1100" b="1" i="0" u="none" strike="noStrike" cap="none" normalizeH="0" baseline="0" dirty="0" smtClean="0">
                        <a:ln>
                          <a:noFill/>
                        </a:ln>
                        <a:solidFill>
                          <a:srgbClr val="1C1C1C"/>
                        </a:solidFill>
                        <a:effectLst/>
                        <a:latin typeface="Arial" charset="0"/>
                        <a:cs typeface="Arial" charset="0"/>
                      </a:endParaRP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925959" name="Text Box 263"/>
          <p:cNvSpPr txBox="1">
            <a:spLocks noChangeArrowheads="1"/>
          </p:cNvSpPr>
          <p:nvPr/>
        </p:nvSpPr>
        <p:spPr bwMode="auto">
          <a:xfrm>
            <a:off x="561975" y="1751013"/>
            <a:ext cx="1849438" cy="260350"/>
          </a:xfrm>
          <a:prstGeom prst="rect">
            <a:avLst/>
          </a:prstGeom>
          <a:noFill/>
          <a:ln w="9525">
            <a:noFill/>
            <a:miter lim="800000"/>
            <a:headEnd/>
            <a:tailEnd/>
          </a:ln>
          <a:effectLst/>
        </p:spPr>
        <p:txBody>
          <a:bodyPr wrap="none">
            <a:spAutoFit/>
          </a:bodyPr>
          <a:lstStyle/>
          <a:p>
            <a:r>
              <a:rPr lang="es-ES" sz="1100" dirty="0">
                <a:solidFill>
                  <a:srgbClr val="007800"/>
                </a:solidFill>
                <a:latin typeface="Calibri" pitchFamily="34" charset="0"/>
              </a:rPr>
              <a:t>TTB:</a:t>
            </a:r>
            <a:r>
              <a:rPr lang="es-ES" sz="1000" dirty="0">
                <a:latin typeface="Calibri" pitchFamily="34" charset="0"/>
              </a:rPr>
              <a:t> </a:t>
            </a:r>
            <a:r>
              <a:rPr lang="es-ES" sz="1000" b="0" dirty="0">
                <a:latin typeface="Calibri" pitchFamily="34" charset="0"/>
              </a:rPr>
              <a:t>[5] Muy Buena + [4] Buena</a:t>
            </a:r>
          </a:p>
        </p:txBody>
      </p:sp>
    </p:spTree>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7746" name="Picture 2" descr="58"/>
          <p:cNvPicPr>
            <a:picLocks noChangeAspect="1" noChangeArrowheads="1"/>
          </p:cNvPicPr>
          <p:nvPr/>
        </p:nvPicPr>
        <p:blipFill>
          <a:blip r:embed="rId2" cstate="print"/>
          <a:srcRect/>
          <a:stretch>
            <a:fillRect/>
          </a:stretch>
        </p:blipFill>
        <p:spPr bwMode="auto">
          <a:xfrm>
            <a:off x="1985963" y="1289050"/>
            <a:ext cx="5149850" cy="3348038"/>
          </a:xfrm>
          <a:prstGeom prst="rect">
            <a:avLst/>
          </a:prstGeom>
          <a:noFill/>
        </p:spPr>
      </p:pic>
      <p:sp>
        <p:nvSpPr>
          <p:cNvPr id="927747" name="Rectangle 3"/>
          <p:cNvSpPr>
            <a:spLocks noGrp="1" noChangeArrowheads="1"/>
          </p:cNvSpPr>
          <p:nvPr>
            <p:ph type="title"/>
          </p:nvPr>
        </p:nvSpPr>
        <p:spPr/>
        <p:txBody>
          <a:bodyPr/>
          <a:lstStyle/>
          <a:p>
            <a:endParaRPr lang="es-CO" dirty="0"/>
          </a:p>
        </p:txBody>
      </p:sp>
      <p:sp>
        <p:nvSpPr>
          <p:cNvPr id="927748"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07F3F9D0-A4C5-405B-8B60-9A8D625A2E3E}" type="slidenum">
              <a:rPr lang="es-ES" sz="900" i="1">
                <a:solidFill>
                  <a:schemeClr val="bg1"/>
                </a:solidFill>
              </a:rPr>
              <a:pPr algn="ctr"/>
              <a:t>48</a:t>
            </a:fld>
            <a:endParaRPr lang="es-ES" sz="900" i="1" dirty="0">
              <a:solidFill>
                <a:schemeClr val="bg1"/>
              </a:solidFill>
            </a:endParaRPr>
          </a:p>
        </p:txBody>
      </p:sp>
      <p:sp>
        <p:nvSpPr>
          <p:cNvPr id="927749" name="Rectangle 5"/>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27750" name="Group 6"/>
          <p:cNvGraphicFramePr>
            <a:graphicFrameLocks noGrp="1"/>
          </p:cNvGraphicFramePr>
          <p:nvPr/>
        </p:nvGraphicFramePr>
        <p:xfrm>
          <a:off x="2781300" y="1468438"/>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800"/>
                          </a:solidFill>
                          <a:effectLst/>
                          <a:latin typeface="Cambria" pitchFamily="18" charset="0"/>
                          <a:cs typeface="Arial" charset="0"/>
                        </a:rPr>
                        <a:t>70</a:t>
                      </a:r>
                      <a:r>
                        <a:rPr kumimoji="0" lang="es-ES" sz="1000" b="1" i="0" u="none" strike="noStrike" cap="none" normalizeH="0" baseline="0" dirty="0" smtClean="0">
                          <a:ln>
                            <a:noFill/>
                          </a:ln>
                          <a:solidFill>
                            <a:srgbClr val="007800"/>
                          </a:solidFill>
                          <a:effectLst/>
                          <a:latin typeface="Cambria" pitchFamily="18" charset="0"/>
                          <a:cs typeface="Arial" charset="0"/>
                        </a:rPr>
                        <a:t>%</a:t>
                      </a:r>
                      <a:r>
                        <a:rPr kumimoji="0" lang="es-ES" sz="1400" b="1" i="0" u="none" strike="noStrike" cap="none" normalizeH="0" baseline="0" dirty="0" smtClean="0">
                          <a:ln>
                            <a:noFill/>
                          </a:ln>
                          <a:solidFill>
                            <a:srgbClr val="007800"/>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756" name="Group 12"/>
          <p:cNvGraphicFramePr>
            <a:graphicFrameLocks noGrp="1"/>
          </p:cNvGraphicFramePr>
          <p:nvPr/>
        </p:nvGraphicFramePr>
        <p:xfrm>
          <a:off x="-292100" y="1400175"/>
          <a:ext cx="2306638" cy="219075"/>
        </p:xfrm>
        <a:graphic>
          <a:graphicData uri="http://schemas.openxmlformats.org/drawingml/2006/table">
            <a:tbl>
              <a:tblPr/>
              <a:tblGrid>
                <a:gridCol w="2306638"/>
              </a:tblGrid>
              <a:tr h="2190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333333"/>
                          </a:solidFill>
                          <a:effectLst/>
                          <a:latin typeface="Calibri" pitchFamily="34" charset="0"/>
                          <a:cs typeface="Arial" charset="0"/>
                        </a:rPr>
                        <a:t>Menor a 3 días</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762" name="Group 18"/>
          <p:cNvGraphicFramePr>
            <a:graphicFrameLocks noGrp="1"/>
          </p:cNvGraphicFramePr>
          <p:nvPr/>
        </p:nvGraphicFramePr>
        <p:xfrm>
          <a:off x="2786063" y="1004888"/>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2016</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27768" name="Line 24"/>
          <p:cNvSpPr>
            <a:spLocks noChangeShapeType="1"/>
          </p:cNvSpPr>
          <p:nvPr/>
        </p:nvSpPr>
        <p:spPr bwMode="auto">
          <a:xfrm>
            <a:off x="2714625" y="1214438"/>
            <a:ext cx="552450" cy="0"/>
          </a:xfrm>
          <a:prstGeom prst="line">
            <a:avLst/>
          </a:prstGeom>
          <a:noFill/>
          <a:ln w="3175">
            <a:solidFill>
              <a:srgbClr val="969696"/>
            </a:solidFill>
            <a:round/>
            <a:headEnd/>
            <a:tailEnd/>
          </a:ln>
          <a:effectLst/>
        </p:spPr>
        <p:txBody>
          <a:bodyPr/>
          <a:lstStyle/>
          <a:p>
            <a:endParaRPr lang="es-MX" dirty="0"/>
          </a:p>
        </p:txBody>
      </p:sp>
      <p:graphicFrame>
        <p:nvGraphicFramePr>
          <p:cNvPr id="927769" name="Group 25"/>
          <p:cNvGraphicFramePr>
            <a:graphicFrameLocks noGrp="1"/>
          </p:cNvGraphicFramePr>
          <p:nvPr/>
        </p:nvGraphicFramePr>
        <p:xfrm>
          <a:off x="5945188" y="1708150"/>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2016</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27775" name="Line 31"/>
          <p:cNvSpPr>
            <a:spLocks noChangeShapeType="1"/>
          </p:cNvSpPr>
          <p:nvPr/>
        </p:nvSpPr>
        <p:spPr bwMode="auto">
          <a:xfrm>
            <a:off x="5875338" y="1900238"/>
            <a:ext cx="508000" cy="0"/>
          </a:xfrm>
          <a:prstGeom prst="line">
            <a:avLst/>
          </a:prstGeom>
          <a:noFill/>
          <a:ln w="3175">
            <a:solidFill>
              <a:srgbClr val="969696"/>
            </a:solidFill>
            <a:round/>
            <a:headEnd/>
            <a:tailEnd/>
          </a:ln>
          <a:effectLst/>
        </p:spPr>
        <p:txBody>
          <a:bodyPr/>
          <a:lstStyle/>
          <a:p>
            <a:endParaRPr lang="es-MX" dirty="0"/>
          </a:p>
        </p:txBody>
      </p:sp>
      <p:graphicFrame>
        <p:nvGraphicFramePr>
          <p:cNvPr id="927776" name="Group 32"/>
          <p:cNvGraphicFramePr>
            <a:graphicFrameLocks noGrp="1"/>
          </p:cNvGraphicFramePr>
          <p:nvPr/>
        </p:nvGraphicFramePr>
        <p:xfrm>
          <a:off x="165100" y="2452688"/>
          <a:ext cx="2006600" cy="219075"/>
        </p:xfrm>
        <a:graphic>
          <a:graphicData uri="http://schemas.openxmlformats.org/drawingml/2006/table">
            <a:tbl>
              <a:tblPr/>
              <a:tblGrid>
                <a:gridCol w="2006600"/>
              </a:tblGrid>
              <a:tr h="2190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333333"/>
                          </a:solidFill>
                          <a:effectLst/>
                          <a:latin typeface="Calibri" pitchFamily="34" charset="0"/>
                          <a:cs typeface="Arial" charset="0"/>
                        </a:rPr>
                        <a:t>Mayor a 5 días</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782" name="Group 38"/>
          <p:cNvGraphicFramePr>
            <a:graphicFrameLocks noGrp="1"/>
          </p:cNvGraphicFramePr>
          <p:nvPr/>
        </p:nvGraphicFramePr>
        <p:xfrm>
          <a:off x="7123113" y="2097088"/>
          <a:ext cx="1536700" cy="219075"/>
        </p:xfrm>
        <a:graphic>
          <a:graphicData uri="http://schemas.openxmlformats.org/drawingml/2006/table">
            <a:tbl>
              <a:tblPr/>
              <a:tblGrid>
                <a:gridCol w="1536700"/>
              </a:tblGrid>
              <a:tr h="219075">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333333"/>
                          </a:solidFill>
                          <a:effectLst/>
                          <a:latin typeface="Calibri" pitchFamily="34" charset="0"/>
                          <a:cs typeface="Arial" charset="0"/>
                        </a:rPr>
                        <a:t>Entre 3 y 5 días</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788" name="Group 44"/>
          <p:cNvGraphicFramePr>
            <a:graphicFrameLocks noGrp="1"/>
          </p:cNvGraphicFramePr>
          <p:nvPr/>
        </p:nvGraphicFramePr>
        <p:xfrm>
          <a:off x="6805613" y="3003550"/>
          <a:ext cx="1866900" cy="219075"/>
        </p:xfrm>
        <a:graphic>
          <a:graphicData uri="http://schemas.openxmlformats.org/drawingml/2006/table">
            <a:tbl>
              <a:tblPr/>
              <a:tblGrid>
                <a:gridCol w="1866900"/>
              </a:tblGrid>
              <a:tr h="219075">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333333"/>
                          </a:solidFill>
                          <a:effectLst/>
                          <a:latin typeface="Calibri" pitchFamily="34" charset="0"/>
                          <a:cs typeface="Arial" charset="0"/>
                        </a:rPr>
                        <a:t>No recuerda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794" name="Group 50"/>
          <p:cNvGraphicFramePr>
            <a:graphicFrameLocks noGrp="1"/>
          </p:cNvGraphicFramePr>
          <p:nvPr/>
        </p:nvGraphicFramePr>
        <p:xfrm>
          <a:off x="2909888" y="24066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800"/>
                          </a:solidFill>
                          <a:effectLst/>
                          <a:latin typeface="Cambria" pitchFamily="18" charset="0"/>
                          <a:cs typeface="Arial" charset="0"/>
                        </a:rPr>
                        <a:t>15</a:t>
                      </a:r>
                      <a:r>
                        <a:rPr kumimoji="0" lang="es-ES" sz="1000" b="1" i="0" u="none" strike="noStrike" cap="none" normalizeH="0" baseline="0" dirty="0" smtClean="0">
                          <a:ln>
                            <a:noFill/>
                          </a:ln>
                          <a:solidFill>
                            <a:srgbClr val="007800"/>
                          </a:solidFill>
                          <a:effectLst/>
                          <a:latin typeface="Cambria" pitchFamily="18" charset="0"/>
                          <a:cs typeface="Arial" charset="0"/>
                        </a:rPr>
                        <a:t>%</a:t>
                      </a:r>
                      <a:r>
                        <a:rPr kumimoji="0" lang="es-ES" sz="1400" b="1" i="0" u="none" strike="noStrike" cap="none" normalizeH="0" baseline="0" dirty="0" smtClean="0">
                          <a:ln>
                            <a:noFill/>
                          </a:ln>
                          <a:solidFill>
                            <a:srgbClr val="007800"/>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800" name="Group 56"/>
          <p:cNvGraphicFramePr>
            <a:graphicFrameLocks noGrp="1"/>
          </p:cNvGraphicFramePr>
          <p:nvPr/>
        </p:nvGraphicFramePr>
        <p:xfrm>
          <a:off x="5910263" y="21399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800"/>
                          </a:solidFill>
                          <a:effectLst/>
                          <a:latin typeface="Cambria" pitchFamily="18" charset="0"/>
                          <a:cs typeface="Arial" charset="0"/>
                        </a:rPr>
                        <a:t>10</a:t>
                      </a:r>
                      <a:r>
                        <a:rPr kumimoji="0" lang="es-ES" sz="1000" b="1" i="0" u="none" strike="noStrike" cap="none" normalizeH="0" baseline="0" dirty="0" smtClean="0">
                          <a:ln>
                            <a:noFill/>
                          </a:ln>
                          <a:solidFill>
                            <a:srgbClr val="007800"/>
                          </a:solidFill>
                          <a:effectLst/>
                          <a:latin typeface="Cambria" pitchFamily="18" charset="0"/>
                          <a:cs typeface="Arial" charset="0"/>
                        </a:rPr>
                        <a:t>%</a:t>
                      </a:r>
                      <a:r>
                        <a:rPr kumimoji="0" lang="es-ES" sz="1400" b="1" i="0" u="none" strike="noStrike" cap="none" normalizeH="0" baseline="0" dirty="0" smtClean="0">
                          <a:ln>
                            <a:noFill/>
                          </a:ln>
                          <a:solidFill>
                            <a:srgbClr val="007800"/>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806" name="Group 62"/>
          <p:cNvGraphicFramePr>
            <a:graphicFrameLocks noGrp="1"/>
          </p:cNvGraphicFramePr>
          <p:nvPr/>
        </p:nvGraphicFramePr>
        <p:xfrm>
          <a:off x="5605463" y="29908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800"/>
                          </a:solidFill>
                          <a:effectLst/>
                          <a:latin typeface="Cambria" pitchFamily="18" charset="0"/>
                          <a:cs typeface="Arial" charset="0"/>
                        </a:rPr>
                        <a:t>1</a:t>
                      </a:r>
                      <a:r>
                        <a:rPr kumimoji="0" lang="es-ES" sz="1000" b="1" i="0" u="none" strike="noStrike" cap="none" normalizeH="0" baseline="0" dirty="0" smtClean="0">
                          <a:ln>
                            <a:noFill/>
                          </a:ln>
                          <a:solidFill>
                            <a:srgbClr val="007800"/>
                          </a:solidFill>
                          <a:effectLst/>
                          <a:latin typeface="Cambria" pitchFamily="18" charset="0"/>
                          <a:cs typeface="Arial" charset="0"/>
                        </a:rPr>
                        <a:t>%</a:t>
                      </a:r>
                      <a:r>
                        <a:rPr kumimoji="0" lang="es-ES" sz="1400" b="1" i="0" u="none" strike="noStrike" cap="none" normalizeH="0" baseline="0" dirty="0" smtClean="0">
                          <a:ln>
                            <a:noFill/>
                          </a:ln>
                          <a:solidFill>
                            <a:srgbClr val="007800"/>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812" name="Group 68"/>
          <p:cNvGraphicFramePr>
            <a:graphicFrameLocks noGrp="1"/>
          </p:cNvGraphicFramePr>
          <p:nvPr/>
        </p:nvGraphicFramePr>
        <p:xfrm>
          <a:off x="3648075" y="4700588"/>
          <a:ext cx="1800225" cy="307145"/>
        </p:xfrm>
        <a:graphic>
          <a:graphicData uri="http://schemas.openxmlformats.org/drawingml/2006/table">
            <a:tbl>
              <a:tblPr/>
              <a:tblGrid>
                <a:gridCol w="1200150"/>
                <a:gridCol w="252413"/>
                <a:gridCol w="347662"/>
              </a:tblGrid>
              <a:tr h="149225">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Los Que Se Han Comunicado Con La Línea 115</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149225">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521144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27828" name="Group 84"/>
          <p:cNvGraphicFramePr>
            <a:graphicFrameLocks noGrp="1"/>
          </p:cNvGraphicFramePr>
          <p:nvPr/>
        </p:nvGraphicFramePr>
        <p:xfrm>
          <a:off x="1252538" y="77470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58.</a:t>
                      </a:r>
                      <a:r>
                        <a:rPr kumimoji="0" lang="es-CO" sz="1100" b="1" i="0" u="none" strike="noStrike" cap="none" normalizeH="0" baseline="0" dirty="0" smtClean="0">
                          <a:ln>
                            <a:noFill/>
                          </a:ln>
                          <a:solidFill>
                            <a:srgbClr val="333333"/>
                          </a:solidFill>
                          <a:effectLst/>
                          <a:latin typeface="Calibri" pitchFamily="34" charset="0"/>
                          <a:cs typeface="Arial" charset="0"/>
                        </a:rPr>
                        <a:t> ¿Cuál fue el tiempo en que Codensa dio solución al problema?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(R: Leída)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834" name="Group 90"/>
          <p:cNvGraphicFramePr>
            <a:graphicFrameLocks noGrp="1"/>
          </p:cNvGraphicFramePr>
          <p:nvPr/>
        </p:nvGraphicFramePr>
        <p:xfrm>
          <a:off x="2957513" y="3343275"/>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007800"/>
                          </a:solidFill>
                          <a:effectLst/>
                          <a:latin typeface="Cambria" pitchFamily="18" charset="0"/>
                          <a:cs typeface="Arial" charset="0"/>
                        </a:rPr>
                        <a:t>4</a:t>
                      </a:r>
                      <a:r>
                        <a:rPr kumimoji="0" lang="es-ES" sz="1000" b="1" i="0" u="none" strike="noStrike" cap="none" normalizeH="0" baseline="0" dirty="0" smtClean="0">
                          <a:ln>
                            <a:noFill/>
                          </a:ln>
                          <a:solidFill>
                            <a:srgbClr val="007800"/>
                          </a:solidFill>
                          <a:effectLst/>
                          <a:latin typeface="Cambria" pitchFamily="18" charset="0"/>
                          <a:cs typeface="Arial" charset="0"/>
                        </a:rPr>
                        <a:t>%</a:t>
                      </a:r>
                      <a:r>
                        <a:rPr kumimoji="0" lang="es-ES" sz="1400" b="1" i="0" u="none" strike="noStrike" cap="none" normalizeH="0" baseline="0" dirty="0" smtClean="0">
                          <a:ln>
                            <a:noFill/>
                          </a:ln>
                          <a:solidFill>
                            <a:srgbClr val="007800"/>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840" name="Group 96"/>
          <p:cNvGraphicFramePr>
            <a:graphicFrameLocks noGrp="1"/>
          </p:cNvGraphicFramePr>
          <p:nvPr/>
        </p:nvGraphicFramePr>
        <p:xfrm>
          <a:off x="2074863" y="1458913"/>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689F38"/>
                          </a:solidFill>
                          <a:effectLst/>
                          <a:latin typeface="Cambria" pitchFamily="18" charset="0"/>
                          <a:cs typeface="Arial" charset="0"/>
                        </a:rPr>
                        <a:t>53</a:t>
                      </a:r>
                      <a:r>
                        <a:rPr kumimoji="0" lang="es-ES" sz="1000" b="1" i="0" u="none" strike="noStrike" cap="none" normalizeH="0" baseline="0" dirty="0" smtClean="0">
                          <a:ln>
                            <a:noFill/>
                          </a:ln>
                          <a:solidFill>
                            <a:srgbClr val="689F38"/>
                          </a:solidFill>
                          <a:effectLst/>
                          <a:latin typeface="Cambria" pitchFamily="18" charset="0"/>
                          <a:cs typeface="Arial" charset="0"/>
                        </a:rPr>
                        <a:t>%</a:t>
                      </a:r>
                      <a:r>
                        <a:rPr kumimoji="0" lang="es-ES" sz="1400" b="1" i="0" u="none" strike="noStrike" cap="none" normalizeH="0" baseline="0" dirty="0" smtClean="0">
                          <a:ln>
                            <a:noFill/>
                          </a:ln>
                          <a:solidFill>
                            <a:srgbClr val="689F3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846" name="Group 102"/>
          <p:cNvGraphicFramePr>
            <a:graphicFrameLocks noGrp="1"/>
          </p:cNvGraphicFramePr>
          <p:nvPr/>
        </p:nvGraphicFramePr>
        <p:xfrm>
          <a:off x="2251075" y="24066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689F38"/>
                          </a:solidFill>
                          <a:effectLst/>
                          <a:latin typeface="Cambria" pitchFamily="18" charset="0"/>
                          <a:cs typeface="Arial" charset="0"/>
                        </a:rPr>
                        <a:t>18</a:t>
                      </a:r>
                      <a:r>
                        <a:rPr kumimoji="0" lang="es-ES" sz="1000" b="1" i="0" u="none" strike="noStrike" cap="none" normalizeH="0" baseline="0" dirty="0" smtClean="0">
                          <a:ln>
                            <a:noFill/>
                          </a:ln>
                          <a:solidFill>
                            <a:srgbClr val="689F38"/>
                          </a:solidFill>
                          <a:effectLst/>
                          <a:latin typeface="Cambria" pitchFamily="18" charset="0"/>
                          <a:cs typeface="Arial" charset="0"/>
                        </a:rPr>
                        <a:t>%</a:t>
                      </a:r>
                      <a:r>
                        <a:rPr kumimoji="0" lang="es-ES" sz="1400" b="1" i="0" u="none" strike="noStrike" cap="none" normalizeH="0" baseline="0" dirty="0" smtClean="0">
                          <a:ln>
                            <a:noFill/>
                          </a:ln>
                          <a:solidFill>
                            <a:srgbClr val="689F3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852" name="Group 108"/>
          <p:cNvGraphicFramePr>
            <a:graphicFrameLocks noGrp="1"/>
          </p:cNvGraphicFramePr>
          <p:nvPr/>
        </p:nvGraphicFramePr>
        <p:xfrm>
          <a:off x="2298700" y="3362325"/>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689F38"/>
                          </a:solidFill>
                          <a:effectLst/>
                          <a:latin typeface="Cambria" pitchFamily="18" charset="0"/>
                          <a:cs typeface="Arial" charset="0"/>
                        </a:rPr>
                        <a:t>4</a:t>
                      </a:r>
                      <a:r>
                        <a:rPr kumimoji="0" lang="es-ES" sz="1000" b="1" i="0" u="none" strike="noStrike" cap="none" normalizeH="0" baseline="0" dirty="0" smtClean="0">
                          <a:ln>
                            <a:noFill/>
                          </a:ln>
                          <a:solidFill>
                            <a:srgbClr val="689F38"/>
                          </a:solidFill>
                          <a:effectLst/>
                          <a:latin typeface="Cambria" pitchFamily="18" charset="0"/>
                          <a:cs typeface="Arial" charset="0"/>
                        </a:rPr>
                        <a:t>%</a:t>
                      </a:r>
                      <a:r>
                        <a:rPr kumimoji="0" lang="es-ES" sz="1400" b="1" i="0" u="none" strike="noStrike" cap="none" normalizeH="0" baseline="0" dirty="0" smtClean="0">
                          <a:ln>
                            <a:noFill/>
                          </a:ln>
                          <a:solidFill>
                            <a:srgbClr val="689F3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858" name="Group 114"/>
          <p:cNvGraphicFramePr>
            <a:graphicFrameLocks noGrp="1"/>
          </p:cNvGraphicFramePr>
          <p:nvPr/>
        </p:nvGraphicFramePr>
        <p:xfrm>
          <a:off x="6640513" y="21399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689F38"/>
                          </a:solidFill>
                          <a:effectLst/>
                          <a:latin typeface="Cambria" pitchFamily="18" charset="0"/>
                          <a:cs typeface="Arial" charset="0"/>
                        </a:rPr>
                        <a:t>21</a:t>
                      </a:r>
                      <a:r>
                        <a:rPr kumimoji="0" lang="es-ES" sz="1000" b="1" i="0" u="none" strike="noStrike" cap="none" normalizeH="0" baseline="0" dirty="0" smtClean="0">
                          <a:ln>
                            <a:noFill/>
                          </a:ln>
                          <a:solidFill>
                            <a:srgbClr val="689F38"/>
                          </a:solidFill>
                          <a:effectLst/>
                          <a:latin typeface="Cambria" pitchFamily="18" charset="0"/>
                          <a:cs typeface="Arial" charset="0"/>
                        </a:rPr>
                        <a:t>%</a:t>
                      </a:r>
                      <a:r>
                        <a:rPr kumimoji="0" lang="es-ES" sz="1400" b="1" i="0" u="none" strike="noStrike" cap="none" normalizeH="0" baseline="0" dirty="0" smtClean="0">
                          <a:ln>
                            <a:noFill/>
                          </a:ln>
                          <a:solidFill>
                            <a:srgbClr val="689F3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864" name="Group 120"/>
          <p:cNvGraphicFramePr>
            <a:graphicFrameLocks noGrp="1"/>
          </p:cNvGraphicFramePr>
          <p:nvPr/>
        </p:nvGraphicFramePr>
        <p:xfrm>
          <a:off x="6335713" y="2990850"/>
          <a:ext cx="457200" cy="255456"/>
        </p:xfrm>
        <a:graphic>
          <a:graphicData uri="http://schemas.openxmlformats.org/drawingml/2006/table">
            <a:tbl>
              <a:tblPr/>
              <a:tblGrid>
                <a:gridCol w="45720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600" b="1" i="0" u="none" strike="noStrike" cap="none" normalizeH="0" baseline="0" dirty="0" smtClean="0">
                          <a:ln>
                            <a:noFill/>
                          </a:ln>
                          <a:solidFill>
                            <a:srgbClr val="689F38"/>
                          </a:solidFill>
                          <a:effectLst/>
                          <a:latin typeface="Cambria" pitchFamily="18" charset="0"/>
                          <a:cs typeface="Arial" charset="0"/>
                        </a:rPr>
                        <a:t>4</a:t>
                      </a:r>
                      <a:r>
                        <a:rPr kumimoji="0" lang="es-ES" sz="1000" b="1" i="0" u="none" strike="noStrike" cap="none" normalizeH="0" baseline="0" dirty="0" smtClean="0">
                          <a:ln>
                            <a:noFill/>
                          </a:ln>
                          <a:solidFill>
                            <a:srgbClr val="689F38"/>
                          </a:solidFill>
                          <a:effectLst/>
                          <a:latin typeface="Cambria" pitchFamily="18" charset="0"/>
                          <a:cs typeface="Arial" charset="0"/>
                        </a:rPr>
                        <a:t>%</a:t>
                      </a:r>
                      <a:r>
                        <a:rPr kumimoji="0" lang="es-ES" sz="1400" b="1" i="0" u="none" strike="noStrike" cap="none" normalizeH="0" baseline="0" dirty="0" smtClean="0">
                          <a:ln>
                            <a:noFill/>
                          </a:ln>
                          <a:solidFill>
                            <a:srgbClr val="689F38"/>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870" name="Group 126"/>
          <p:cNvGraphicFramePr>
            <a:graphicFrameLocks noGrp="1"/>
          </p:cNvGraphicFramePr>
          <p:nvPr/>
        </p:nvGraphicFramePr>
        <p:xfrm>
          <a:off x="180975" y="3382963"/>
          <a:ext cx="2006600" cy="219075"/>
        </p:xfrm>
        <a:graphic>
          <a:graphicData uri="http://schemas.openxmlformats.org/drawingml/2006/table">
            <a:tbl>
              <a:tblPr/>
              <a:tblGrid>
                <a:gridCol w="2006600"/>
              </a:tblGrid>
              <a:tr h="2190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333333"/>
                          </a:solidFill>
                          <a:effectLst/>
                          <a:latin typeface="Calibri" pitchFamily="34" charset="0"/>
                          <a:cs typeface="Arial" charset="0"/>
                        </a:rPr>
                        <a:t>No Sabe</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7876" name="Group 132"/>
          <p:cNvGraphicFramePr>
            <a:graphicFrameLocks noGrp="1"/>
          </p:cNvGraphicFramePr>
          <p:nvPr/>
        </p:nvGraphicFramePr>
        <p:xfrm>
          <a:off x="2089150" y="1004888"/>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689F38"/>
                          </a:solidFill>
                          <a:effectLst/>
                          <a:latin typeface="Calibri" pitchFamily="34" charset="0"/>
                          <a:cs typeface="Arial" charset="0"/>
                        </a:rPr>
                        <a:t>2010</a:t>
                      </a:r>
                      <a:endParaRPr kumimoji="0" lang="es-ES" sz="11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27882" name="Line 138"/>
          <p:cNvSpPr>
            <a:spLocks noChangeShapeType="1"/>
          </p:cNvSpPr>
          <p:nvPr/>
        </p:nvSpPr>
        <p:spPr bwMode="auto">
          <a:xfrm>
            <a:off x="2017713" y="1214438"/>
            <a:ext cx="552450" cy="0"/>
          </a:xfrm>
          <a:prstGeom prst="line">
            <a:avLst/>
          </a:prstGeom>
          <a:noFill/>
          <a:ln w="3175">
            <a:solidFill>
              <a:srgbClr val="969696"/>
            </a:solidFill>
            <a:round/>
            <a:headEnd/>
            <a:tailEnd/>
          </a:ln>
          <a:effectLst/>
        </p:spPr>
        <p:txBody>
          <a:bodyPr/>
          <a:lstStyle/>
          <a:p>
            <a:endParaRPr lang="es-MX" dirty="0"/>
          </a:p>
        </p:txBody>
      </p:sp>
      <p:graphicFrame>
        <p:nvGraphicFramePr>
          <p:cNvPr id="927883" name="Group 139"/>
          <p:cNvGraphicFramePr>
            <a:graphicFrameLocks noGrp="1"/>
          </p:cNvGraphicFramePr>
          <p:nvPr/>
        </p:nvGraphicFramePr>
        <p:xfrm>
          <a:off x="6661150" y="1708150"/>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689F38"/>
                          </a:solidFill>
                          <a:effectLst/>
                          <a:latin typeface="Calibri" pitchFamily="34" charset="0"/>
                          <a:cs typeface="Arial" charset="0"/>
                        </a:rPr>
                        <a:t>2010</a:t>
                      </a:r>
                      <a:endParaRPr kumimoji="0" lang="es-ES" sz="11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27889" name="Line 145"/>
          <p:cNvSpPr>
            <a:spLocks noChangeShapeType="1"/>
          </p:cNvSpPr>
          <p:nvPr/>
        </p:nvSpPr>
        <p:spPr bwMode="auto">
          <a:xfrm>
            <a:off x="6591300" y="1900238"/>
            <a:ext cx="508000" cy="0"/>
          </a:xfrm>
          <a:prstGeom prst="line">
            <a:avLst/>
          </a:prstGeom>
          <a:noFill/>
          <a:ln w="3175">
            <a:solidFill>
              <a:srgbClr val="969696"/>
            </a:solidFill>
            <a:round/>
            <a:headEnd/>
            <a:tailEnd/>
          </a:ln>
          <a:effectLst/>
        </p:spPr>
        <p:txBody>
          <a:bodyPr/>
          <a:lstStyle/>
          <a:p>
            <a:endParaRPr lang="es-MX" dirty="0"/>
          </a:p>
        </p:txBody>
      </p:sp>
      <p:pic>
        <p:nvPicPr>
          <p:cNvPr id="927890" name="Picture 146" descr="clock"/>
          <p:cNvPicPr>
            <a:picLocks noChangeAspect="1" noChangeArrowheads="1"/>
          </p:cNvPicPr>
          <p:nvPr/>
        </p:nvPicPr>
        <p:blipFill>
          <a:blip r:embed="rId3" cstate="print">
            <a:lum bright="36000"/>
          </a:blip>
          <a:srcRect/>
          <a:stretch>
            <a:fillRect/>
          </a:stretch>
        </p:blipFill>
        <p:spPr bwMode="auto">
          <a:xfrm>
            <a:off x="4637088" y="1179513"/>
            <a:ext cx="942975" cy="942975"/>
          </a:xfrm>
          <a:prstGeom prst="rect">
            <a:avLst/>
          </a:prstGeom>
          <a:noFill/>
        </p:spPr>
      </p:pic>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8770" name="Rectangle 2"/>
          <p:cNvSpPr>
            <a:spLocks noGrp="1" noChangeArrowheads="1"/>
          </p:cNvSpPr>
          <p:nvPr>
            <p:ph type="title"/>
          </p:nvPr>
        </p:nvSpPr>
        <p:spPr/>
        <p:txBody>
          <a:bodyPr/>
          <a:lstStyle/>
          <a:p>
            <a:endParaRPr lang="es-CO" dirty="0"/>
          </a:p>
        </p:txBody>
      </p:sp>
      <p:sp>
        <p:nvSpPr>
          <p:cNvPr id="928771"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28772"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28778" name="Group 10"/>
          <p:cNvGraphicFramePr>
            <a:graphicFrameLocks noGrp="1"/>
          </p:cNvGraphicFramePr>
          <p:nvPr/>
        </p:nvGraphicFramePr>
        <p:xfrm>
          <a:off x="153988" y="1603375"/>
          <a:ext cx="8840787" cy="16072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se han comunicado con la línea 115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422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521144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38364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11294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10718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23541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24278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12133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39529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54385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18937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82917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62552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17615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19659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6730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6662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16360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29119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44410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Menor a 3 días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Entre 3 y 5 días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Mayor a 5 días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Recuerda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29003" name="Rectangle 23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E13D5867-0446-4824-83D4-A1B26A8C4561}" type="slidenum">
              <a:rPr lang="es-ES" sz="900" i="1">
                <a:solidFill>
                  <a:schemeClr val="bg1"/>
                </a:solidFill>
              </a:rPr>
              <a:pPr algn="ctr"/>
              <a:t>49</a:t>
            </a:fld>
            <a:endParaRPr lang="es-ES" sz="900" i="1" dirty="0">
              <a:solidFill>
                <a:schemeClr val="bg1"/>
              </a:solidFill>
            </a:endParaRPr>
          </a:p>
        </p:txBody>
      </p:sp>
      <p:graphicFrame>
        <p:nvGraphicFramePr>
          <p:cNvPr id="929004" name="Group 236"/>
          <p:cNvGraphicFramePr>
            <a:graphicFrameLocks noGrp="1"/>
          </p:cNvGraphicFramePr>
          <p:nvPr/>
        </p:nvGraphicFramePr>
        <p:xfrm>
          <a:off x="1252538" y="1098550"/>
          <a:ext cx="6642100" cy="203640"/>
        </p:xfrm>
        <a:graphic>
          <a:graphicData uri="http://schemas.openxmlformats.org/drawingml/2006/table">
            <a:tbl>
              <a:tblPr/>
              <a:tblGrid>
                <a:gridCol w="6642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58.</a:t>
                      </a:r>
                      <a:r>
                        <a:rPr kumimoji="0" lang="es-CO" sz="1100" b="1" i="0" u="none" strike="noStrike" cap="none" normalizeH="0" baseline="0" dirty="0" smtClean="0">
                          <a:ln>
                            <a:noFill/>
                          </a:ln>
                          <a:solidFill>
                            <a:srgbClr val="333333"/>
                          </a:solidFill>
                          <a:effectLst/>
                          <a:latin typeface="Calibri" pitchFamily="34" charset="0"/>
                          <a:cs typeface="Arial" charset="0"/>
                        </a:rPr>
                        <a:t> ¿Cuál fue el tiempo en que Codensa dio solución al problema?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Rectángulo"/>
          <p:cNvSpPr/>
          <p:nvPr/>
        </p:nvSpPr>
        <p:spPr>
          <a:xfrm>
            <a:off x="560626" y="1036561"/>
            <a:ext cx="8137351" cy="3554819"/>
          </a:xfrm>
          <a:prstGeom prst="rect">
            <a:avLst/>
          </a:prstGeom>
        </p:spPr>
        <p:txBody>
          <a:bodyPr>
            <a:spAutoFit/>
          </a:bodyPr>
          <a:lstStyle/>
          <a:p>
            <a:pPr marL="273050" indent="-273050">
              <a:buFont typeface="Arial" pitchFamily="34" charset="0"/>
              <a:buChar char="•"/>
              <a:defRPr/>
            </a:pPr>
            <a:r>
              <a:rPr lang="es-MX" altLang="es-CO" sz="1500" b="0" dirty="0">
                <a:latin typeface="+mn-lt"/>
                <a:cs typeface="+mn-cs"/>
              </a:rPr>
              <a:t>En la fase inicial del estudio, se hicieron reuniones </a:t>
            </a:r>
            <a:r>
              <a:rPr lang="es-MX" altLang="es-CO" sz="1500" b="0" dirty="0" smtClean="0">
                <a:latin typeface="+mn-lt"/>
                <a:cs typeface="+mn-cs"/>
              </a:rPr>
              <a:t>entre </a:t>
            </a:r>
            <a:r>
              <a:rPr lang="es-MX" altLang="es-CO" sz="1500" b="0" dirty="0">
                <a:latin typeface="+mn-lt"/>
                <a:cs typeface="+mn-cs"/>
              </a:rPr>
              <a:t>el </a:t>
            </a:r>
            <a:r>
              <a:rPr lang="es-ES" altLang="es-CO" sz="1500" b="0" dirty="0" smtClean="0">
                <a:latin typeface="+mn-lt"/>
                <a:cs typeface="+mn-cs"/>
              </a:rPr>
              <a:t>equipo de planeación de la UAESP y reunión con las subdirecciones para entender el contexto del servicio a evaluar, temas considerados fundamentales a incluir en la encuesta y revisión de las preguntas realizadas en el estudio del año 2010.</a:t>
            </a:r>
          </a:p>
          <a:p>
            <a:pPr marL="273050" indent="-273050">
              <a:buFont typeface="Arial" pitchFamily="34" charset="0"/>
              <a:buChar char="•"/>
              <a:defRPr/>
            </a:pPr>
            <a:endParaRPr lang="es-ES" altLang="es-CO" sz="1500" b="0" dirty="0" smtClean="0">
              <a:latin typeface="+mn-lt"/>
              <a:cs typeface="+mn-cs"/>
            </a:endParaRPr>
          </a:p>
          <a:p>
            <a:pPr marL="273050" indent="-273050">
              <a:buFont typeface="Arial" pitchFamily="34" charset="0"/>
              <a:buChar char="•"/>
              <a:defRPr/>
            </a:pPr>
            <a:r>
              <a:rPr lang="es-ES" altLang="es-CO" sz="1500" b="0" dirty="0" smtClean="0">
                <a:latin typeface="+mn-lt"/>
                <a:cs typeface="+mn-cs"/>
              </a:rPr>
              <a:t>Entre el 26 de Enero hasta el 4 de Febrero, se realizó una prueba piloto del 10% de la muestra contratada con el objetivo de </a:t>
            </a:r>
            <a:r>
              <a:rPr lang="es-MX" altLang="es-CO" sz="1500" b="0" dirty="0" smtClean="0">
                <a:latin typeface="+mn-lt"/>
                <a:cs typeface="+mn-cs"/>
              </a:rPr>
              <a:t>determinarla comprensión de las preguntas, la claridad y pertinencia del lenguaje, la capacidad de los informantes para responder y la consistencia de los formularios.</a:t>
            </a:r>
          </a:p>
          <a:p>
            <a:pPr marL="273050" indent="-273050">
              <a:buFont typeface="Arial" pitchFamily="34" charset="0"/>
              <a:buChar char="•"/>
              <a:defRPr/>
            </a:pPr>
            <a:endParaRPr lang="es-MX" altLang="es-CO" sz="1500" b="0" dirty="0" smtClean="0">
              <a:latin typeface="+mn-lt"/>
              <a:cs typeface="+mn-cs"/>
            </a:endParaRPr>
          </a:p>
          <a:p>
            <a:pPr marL="273050" indent="-273050">
              <a:buFont typeface="Arial" pitchFamily="34" charset="0"/>
              <a:buChar char="•"/>
              <a:defRPr/>
            </a:pPr>
            <a:r>
              <a:rPr lang="es-MX" altLang="es-CO" sz="1500" b="0" dirty="0" smtClean="0">
                <a:latin typeface="+mn-lt"/>
                <a:cs typeface="+mn-cs"/>
              </a:rPr>
              <a:t>Una vez socializada la prueba piloto se hicieron los ajustes pertinentes a los formularios y fueron aprobados por parte del área de planeación de la UAESP para iniciar formalmente la fase de campo desde el 12 de Febrero hasta el 15 de Marzo.   </a:t>
            </a:r>
          </a:p>
          <a:p>
            <a:pPr marL="273050" indent="-273050">
              <a:buFont typeface="Arial" pitchFamily="34" charset="0"/>
              <a:buChar char="•"/>
              <a:defRPr/>
            </a:pPr>
            <a:endParaRPr lang="es-MX" altLang="es-CO" sz="1500" b="0" dirty="0" smtClean="0">
              <a:latin typeface="+mn-lt"/>
              <a:cs typeface="+mn-cs"/>
            </a:endParaRPr>
          </a:p>
          <a:p>
            <a:pPr marL="273050" indent="-273050">
              <a:buFont typeface="Arial" pitchFamily="34" charset="0"/>
              <a:buChar char="•"/>
              <a:defRPr/>
            </a:pPr>
            <a:r>
              <a:rPr lang="es-MX" altLang="es-CO" sz="1500" b="0" dirty="0" smtClean="0">
                <a:latin typeface="+mn-lt"/>
                <a:cs typeface="+mn-cs"/>
              </a:rPr>
              <a:t>Las encuestas realizadas por segmento fueron:  Residuos Sólidos: 2035, Alumbrado Público:  1879, Servicios Funerarios: 848.</a:t>
            </a:r>
            <a:endParaRPr lang="es-MX" altLang="es-CO" sz="1500" b="0" dirty="0">
              <a:latin typeface="+mn-lt"/>
              <a:cs typeface="+mn-cs"/>
            </a:endParaRPr>
          </a:p>
        </p:txBody>
      </p:sp>
      <p:sp>
        <p:nvSpPr>
          <p:cNvPr id="4" name="3 Título"/>
          <p:cNvSpPr>
            <a:spLocks noGrp="1"/>
          </p:cNvSpPr>
          <p:nvPr>
            <p:ph type="title"/>
          </p:nvPr>
        </p:nvSpPr>
        <p:spPr/>
        <p:txBody>
          <a:bodyPr/>
          <a:lstStyle/>
          <a:p>
            <a:r>
              <a:rPr lang="es-MX" dirty="0" smtClean="0"/>
              <a:t>Contexto del trabajo</a:t>
            </a:r>
            <a:endParaRPr lang="es-MX" dirty="0"/>
          </a:p>
        </p:txBody>
      </p:sp>
    </p:spTree>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MX" dirty="0"/>
          </a:p>
        </p:txBody>
      </p:sp>
      <p:sp>
        <p:nvSpPr>
          <p:cNvPr id="3" name="2 Marcador de contenido"/>
          <p:cNvSpPr>
            <a:spLocks noGrp="1"/>
          </p:cNvSpPr>
          <p:nvPr>
            <p:ph idx="1"/>
          </p:nvPr>
        </p:nvSpPr>
        <p:spPr>
          <a:xfrm>
            <a:off x="766763" y="1456650"/>
            <a:ext cx="7613650" cy="2760146"/>
          </a:xfrm>
        </p:spPr>
        <p:txBody>
          <a:bodyPr/>
          <a:lstStyle/>
          <a:p>
            <a:pPr>
              <a:buNone/>
            </a:pPr>
            <a:r>
              <a:rPr lang="es-MX" sz="1500" dirty="0" smtClean="0"/>
              <a:t>	Un 15% de los ciudadanos aún desconocen a través de que canal o entidad puede colocar un reclamo de alumbrado público.  En el año 2016, 22% de entrevistados se comunicaron con la línea 115 de Codensa para reportar un apagón en el sector, una bombilla dañada o un daño en un transformador principalmente. </a:t>
            </a:r>
          </a:p>
          <a:p>
            <a:pPr>
              <a:buNone/>
            </a:pPr>
            <a:endParaRPr lang="es-MX" sz="1500" dirty="0" smtClean="0"/>
          </a:p>
          <a:p>
            <a:pPr>
              <a:buNone/>
            </a:pPr>
            <a:r>
              <a:rPr lang="es-MX" sz="1500" dirty="0" smtClean="0"/>
              <a:t>	Los entrevistados que llamaron a la Línea 115, consideran que la calidad de la atención y la claridad de la información suministrada son los mejores atributos del servicio, tiene como principal oportunidad de mejora el tiempo de respuesta.  En el 53% de los casos, se obtuvo respuesta a su problema en menos de 3 días.</a:t>
            </a:r>
          </a:p>
          <a:p>
            <a:endParaRPr lang="es-MX" sz="1500" dirty="0"/>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MX" dirty="0" smtClean="0"/>
              <a:t>Evaluación de la infraestructura de alumbrado público</a:t>
            </a:r>
            <a:endParaRPr lang="es-MX" dirty="0"/>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 name="Picture 290" descr="gfsdfgdfh"/>
          <p:cNvPicPr>
            <a:picLocks noChangeAspect="1" noChangeArrowheads="1"/>
          </p:cNvPicPr>
          <p:nvPr/>
        </p:nvPicPr>
        <p:blipFill>
          <a:blip r:embed="rId2" cstate="print"/>
          <a:srcRect/>
          <a:stretch>
            <a:fillRect/>
          </a:stretch>
        </p:blipFill>
        <p:spPr bwMode="auto">
          <a:xfrm>
            <a:off x="1441450" y="687388"/>
            <a:ext cx="6919913" cy="4270375"/>
          </a:xfrm>
          <a:prstGeom prst="rect">
            <a:avLst/>
          </a:prstGeom>
          <a:noFill/>
        </p:spPr>
      </p:pic>
      <p:sp>
        <p:nvSpPr>
          <p:cNvPr id="930819" name="Rectangle 3"/>
          <p:cNvSpPr>
            <a:spLocks noChangeArrowheads="1"/>
          </p:cNvSpPr>
          <p:nvPr/>
        </p:nvSpPr>
        <p:spPr bwMode="auto">
          <a:xfrm>
            <a:off x="0" y="1960563"/>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930820" name="Picture 4" descr="59"/>
          <p:cNvPicPr>
            <a:picLocks noChangeAspect="1" noChangeArrowheads="1"/>
          </p:cNvPicPr>
          <p:nvPr/>
        </p:nvPicPr>
        <p:blipFill>
          <a:blip r:embed="rId3" cstate="print"/>
          <a:srcRect/>
          <a:stretch>
            <a:fillRect/>
          </a:stretch>
        </p:blipFill>
        <p:spPr bwMode="auto">
          <a:xfrm>
            <a:off x="120650" y="3198813"/>
            <a:ext cx="1490663" cy="1622425"/>
          </a:xfrm>
          <a:prstGeom prst="rect">
            <a:avLst/>
          </a:prstGeom>
          <a:noFill/>
        </p:spPr>
      </p:pic>
      <p:sp>
        <p:nvSpPr>
          <p:cNvPr id="930821" name="Rectangle 5"/>
          <p:cNvSpPr>
            <a:spLocks noGrp="1" noChangeArrowheads="1"/>
          </p:cNvSpPr>
          <p:nvPr>
            <p:ph type="title"/>
          </p:nvPr>
        </p:nvSpPr>
        <p:spPr/>
        <p:txBody>
          <a:bodyPr/>
          <a:lstStyle/>
          <a:p>
            <a:endParaRPr lang="es-CO" dirty="0"/>
          </a:p>
        </p:txBody>
      </p:sp>
      <p:graphicFrame>
        <p:nvGraphicFramePr>
          <p:cNvPr id="930822" name="Group 6"/>
          <p:cNvGraphicFramePr>
            <a:graphicFrameLocks noGrp="1"/>
          </p:cNvGraphicFramePr>
          <p:nvPr/>
        </p:nvGraphicFramePr>
        <p:xfrm>
          <a:off x="2540000" y="1827213"/>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2" name="Group 12"/>
          <p:cNvGrpSpPr>
            <a:grpSpLocks/>
          </p:cNvGrpSpPr>
          <p:nvPr/>
        </p:nvGrpSpPr>
        <p:grpSpPr bwMode="auto">
          <a:xfrm>
            <a:off x="2624138" y="2038350"/>
            <a:ext cx="385762" cy="385763"/>
            <a:chOff x="1370" y="1409"/>
            <a:chExt cx="243" cy="243"/>
          </a:xfrm>
        </p:grpSpPr>
        <p:pic>
          <p:nvPicPr>
            <p:cNvPr id="930829" name="Picture 1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830"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a:t>
              </a:r>
              <a:r>
                <a:rPr lang="es-ES" sz="800" dirty="0">
                  <a:solidFill>
                    <a:srgbClr val="0075B8"/>
                  </a:solidFill>
                  <a:latin typeface="Calibri" pitchFamily="34" charset="0"/>
                </a:rPr>
                <a:t>%</a:t>
              </a:r>
            </a:p>
          </p:txBody>
        </p:sp>
        <p:sp>
          <p:nvSpPr>
            <p:cNvPr id="930831"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832"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833"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834"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3" name="Group 19"/>
          <p:cNvGrpSpPr>
            <a:grpSpLocks/>
          </p:cNvGrpSpPr>
          <p:nvPr/>
        </p:nvGrpSpPr>
        <p:grpSpPr bwMode="auto">
          <a:xfrm>
            <a:off x="3187700" y="2654300"/>
            <a:ext cx="385763" cy="385763"/>
            <a:chOff x="1370" y="1409"/>
            <a:chExt cx="243" cy="243"/>
          </a:xfrm>
        </p:grpSpPr>
        <p:pic>
          <p:nvPicPr>
            <p:cNvPr id="930836" name="Picture 2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837" name="Rectangle 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a:t>
              </a:r>
              <a:r>
                <a:rPr lang="es-ES" sz="800" dirty="0">
                  <a:solidFill>
                    <a:srgbClr val="0075B8"/>
                  </a:solidFill>
                  <a:latin typeface="Calibri" pitchFamily="34" charset="0"/>
                </a:rPr>
                <a:t>%</a:t>
              </a:r>
            </a:p>
          </p:txBody>
        </p:sp>
        <p:sp>
          <p:nvSpPr>
            <p:cNvPr id="930838" name="Line 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839" name="Line 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840" name="Line 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841" name="Line 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4" name="Group 26"/>
          <p:cNvGrpSpPr>
            <a:grpSpLocks/>
          </p:cNvGrpSpPr>
          <p:nvPr/>
        </p:nvGrpSpPr>
        <p:grpSpPr bwMode="auto">
          <a:xfrm>
            <a:off x="3668713" y="3232150"/>
            <a:ext cx="385762" cy="385763"/>
            <a:chOff x="1370" y="1409"/>
            <a:chExt cx="243" cy="243"/>
          </a:xfrm>
        </p:grpSpPr>
        <p:pic>
          <p:nvPicPr>
            <p:cNvPr id="930843" name="Picture 2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844" name="Rectangle 2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930845" name="Line 2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846" name="Line 3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847" name="Line 3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848" name="Line 3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 name="Group 33"/>
          <p:cNvGrpSpPr>
            <a:grpSpLocks/>
          </p:cNvGrpSpPr>
          <p:nvPr/>
        </p:nvGrpSpPr>
        <p:grpSpPr bwMode="auto">
          <a:xfrm>
            <a:off x="4718050" y="3471863"/>
            <a:ext cx="385763" cy="385762"/>
            <a:chOff x="1370" y="1409"/>
            <a:chExt cx="243" cy="243"/>
          </a:xfrm>
        </p:grpSpPr>
        <p:pic>
          <p:nvPicPr>
            <p:cNvPr id="930850" name="Picture 3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851"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a:t>
              </a:r>
              <a:r>
                <a:rPr lang="es-ES" sz="800" dirty="0">
                  <a:solidFill>
                    <a:srgbClr val="0075B8"/>
                  </a:solidFill>
                  <a:latin typeface="Calibri" pitchFamily="34" charset="0"/>
                </a:rPr>
                <a:t>%</a:t>
              </a:r>
            </a:p>
          </p:txBody>
        </p:sp>
        <p:sp>
          <p:nvSpPr>
            <p:cNvPr id="930852"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853"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854"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855"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6" name="Group 40"/>
          <p:cNvGrpSpPr>
            <a:grpSpLocks/>
          </p:cNvGrpSpPr>
          <p:nvPr/>
        </p:nvGrpSpPr>
        <p:grpSpPr bwMode="auto">
          <a:xfrm>
            <a:off x="4856163" y="4410075"/>
            <a:ext cx="385762" cy="385763"/>
            <a:chOff x="1370" y="1409"/>
            <a:chExt cx="243" cy="243"/>
          </a:xfrm>
        </p:grpSpPr>
        <p:pic>
          <p:nvPicPr>
            <p:cNvPr id="930857" name="Picture 4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858" name="Rectangle 4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a:t>
              </a:r>
              <a:r>
                <a:rPr lang="es-ES" sz="800" dirty="0">
                  <a:solidFill>
                    <a:srgbClr val="0075B8"/>
                  </a:solidFill>
                  <a:latin typeface="Calibri" pitchFamily="34" charset="0"/>
                </a:rPr>
                <a:t>%</a:t>
              </a:r>
            </a:p>
          </p:txBody>
        </p:sp>
        <p:sp>
          <p:nvSpPr>
            <p:cNvPr id="930859" name="Line 4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860" name="Line 4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861" name="Line 4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862" name="Line 4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7" name="Group 47"/>
          <p:cNvGrpSpPr>
            <a:grpSpLocks/>
          </p:cNvGrpSpPr>
          <p:nvPr/>
        </p:nvGrpSpPr>
        <p:grpSpPr bwMode="auto">
          <a:xfrm>
            <a:off x="5842000" y="3608388"/>
            <a:ext cx="385763" cy="385762"/>
            <a:chOff x="1370" y="1409"/>
            <a:chExt cx="243" cy="243"/>
          </a:xfrm>
        </p:grpSpPr>
        <p:pic>
          <p:nvPicPr>
            <p:cNvPr id="930864" name="Picture 4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865"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a:t>
              </a:r>
              <a:r>
                <a:rPr lang="es-ES" sz="800" dirty="0">
                  <a:solidFill>
                    <a:srgbClr val="0075B8"/>
                  </a:solidFill>
                  <a:latin typeface="Calibri" pitchFamily="34" charset="0"/>
                </a:rPr>
                <a:t>%</a:t>
              </a:r>
            </a:p>
          </p:txBody>
        </p:sp>
        <p:sp>
          <p:nvSpPr>
            <p:cNvPr id="930866"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867"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868"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869"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 name="Group 54"/>
          <p:cNvGrpSpPr>
            <a:grpSpLocks/>
          </p:cNvGrpSpPr>
          <p:nvPr/>
        </p:nvGrpSpPr>
        <p:grpSpPr bwMode="auto">
          <a:xfrm>
            <a:off x="7110413" y="2493963"/>
            <a:ext cx="385762" cy="385762"/>
            <a:chOff x="1370" y="1409"/>
            <a:chExt cx="243" cy="243"/>
          </a:xfrm>
        </p:grpSpPr>
        <p:pic>
          <p:nvPicPr>
            <p:cNvPr id="930871" name="Picture 5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872" name="Rectangle 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930873" name="Line 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874" name="Line 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875" name="Line 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876" name="Line 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 name="Group 61"/>
          <p:cNvGrpSpPr>
            <a:grpSpLocks/>
          </p:cNvGrpSpPr>
          <p:nvPr/>
        </p:nvGrpSpPr>
        <p:grpSpPr bwMode="auto">
          <a:xfrm>
            <a:off x="6110288" y="2139950"/>
            <a:ext cx="385762" cy="385763"/>
            <a:chOff x="1370" y="1409"/>
            <a:chExt cx="243" cy="243"/>
          </a:xfrm>
        </p:grpSpPr>
        <p:pic>
          <p:nvPicPr>
            <p:cNvPr id="930878" name="Picture 6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879" name="Rectangle 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a:t>
              </a:r>
              <a:r>
                <a:rPr lang="es-ES" sz="800" dirty="0">
                  <a:solidFill>
                    <a:srgbClr val="0075B8"/>
                  </a:solidFill>
                  <a:latin typeface="Calibri" pitchFamily="34" charset="0"/>
                </a:rPr>
                <a:t>%</a:t>
              </a:r>
            </a:p>
          </p:txBody>
        </p:sp>
        <p:sp>
          <p:nvSpPr>
            <p:cNvPr id="930880" name="Line 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881" name="Line 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882" name="Line 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883" name="Line 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0" name="Group 68"/>
          <p:cNvGrpSpPr>
            <a:grpSpLocks/>
          </p:cNvGrpSpPr>
          <p:nvPr/>
        </p:nvGrpSpPr>
        <p:grpSpPr bwMode="auto">
          <a:xfrm>
            <a:off x="5922963" y="2630488"/>
            <a:ext cx="385762" cy="385762"/>
            <a:chOff x="1370" y="1409"/>
            <a:chExt cx="243" cy="243"/>
          </a:xfrm>
        </p:grpSpPr>
        <p:pic>
          <p:nvPicPr>
            <p:cNvPr id="930885" name="Picture 6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886" name="Rectangle 7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a:t>
              </a:r>
              <a:r>
                <a:rPr lang="es-ES" sz="800" dirty="0">
                  <a:solidFill>
                    <a:srgbClr val="0075B8"/>
                  </a:solidFill>
                  <a:latin typeface="Calibri" pitchFamily="34" charset="0"/>
                </a:rPr>
                <a:t>%</a:t>
              </a:r>
            </a:p>
          </p:txBody>
        </p:sp>
        <p:sp>
          <p:nvSpPr>
            <p:cNvPr id="930887" name="Line 7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888" name="Line 7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889" name="Line 7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890" name="Line 7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1" name="Group 75"/>
          <p:cNvGrpSpPr>
            <a:grpSpLocks/>
          </p:cNvGrpSpPr>
          <p:nvPr/>
        </p:nvGrpSpPr>
        <p:grpSpPr bwMode="auto">
          <a:xfrm>
            <a:off x="5657850" y="3135313"/>
            <a:ext cx="385763" cy="385762"/>
            <a:chOff x="1370" y="1409"/>
            <a:chExt cx="243" cy="243"/>
          </a:xfrm>
        </p:grpSpPr>
        <p:pic>
          <p:nvPicPr>
            <p:cNvPr id="930892" name="Picture 7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893" name="Rectangle 7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a:t>
              </a:r>
              <a:r>
                <a:rPr lang="es-ES" sz="800" dirty="0">
                  <a:solidFill>
                    <a:srgbClr val="0075B8"/>
                  </a:solidFill>
                  <a:latin typeface="Calibri" pitchFamily="34" charset="0"/>
                </a:rPr>
                <a:t>%</a:t>
              </a:r>
            </a:p>
          </p:txBody>
        </p:sp>
        <p:sp>
          <p:nvSpPr>
            <p:cNvPr id="930894" name="Line 7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895" name="Line 7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896" name="Line 8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897" name="Line 8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2" name="Group 82"/>
          <p:cNvGrpSpPr>
            <a:grpSpLocks/>
          </p:cNvGrpSpPr>
          <p:nvPr/>
        </p:nvGrpSpPr>
        <p:grpSpPr bwMode="auto">
          <a:xfrm>
            <a:off x="4927600" y="2446338"/>
            <a:ext cx="385763" cy="385762"/>
            <a:chOff x="1370" y="1409"/>
            <a:chExt cx="243" cy="243"/>
          </a:xfrm>
        </p:grpSpPr>
        <p:pic>
          <p:nvPicPr>
            <p:cNvPr id="930899" name="Picture 8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900" name="Rectangle 8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a:t>
              </a:r>
              <a:r>
                <a:rPr lang="es-ES" sz="800" dirty="0">
                  <a:solidFill>
                    <a:srgbClr val="0075B8"/>
                  </a:solidFill>
                  <a:latin typeface="Calibri" pitchFamily="34" charset="0"/>
                </a:rPr>
                <a:t>%</a:t>
              </a:r>
            </a:p>
          </p:txBody>
        </p:sp>
        <p:sp>
          <p:nvSpPr>
            <p:cNvPr id="930901" name="Line 8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902" name="Line 8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903" name="Line 8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904" name="Line 8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3" name="Group 89"/>
          <p:cNvGrpSpPr>
            <a:grpSpLocks/>
          </p:cNvGrpSpPr>
          <p:nvPr/>
        </p:nvGrpSpPr>
        <p:grpSpPr bwMode="auto">
          <a:xfrm>
            <a:off x="2625725" y="1089025"/>
            <a:ext cx="385763" cy="385763"/>
            <a:chOff x="1370" y="1409"/>
            <a:chExt cx="243" cy="243"/>
          </a:xfrm>
        </p:grpSpPr>
        <p:pic>
          <p:nvPicPr>
            <p:cNvPr id="930906" name="Picture 9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907"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10</a:t>
              </a:r>
              <a:r>
                <a:rPr lang="es-ES" sz="800" dirty="0">
                  <a:solidFill>
                    <a:srgbClr val="0075B8"/>
                  </a:solidFill>
                  <a:latin typeface="Calibri" pitchFamily="34" charset="0"/>
                </a:rPr>
                <a:t>%</a:t>
              </a:r>
            </a:p>
          </p:txBody>
        </p:sp>
        <p:sp>
          <p:nvSpPr>
            <p:cNvPr id="930908"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909"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910"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911"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4" name="Group 96"/>
          <p:cNvGrpSpPr>
            <a:grpSpLocks/>
          </p:cNvGrpSpPr>
          <p:nvPr/>
        </p:nvGrpSpPr>
        <p:grpSpPr bwMode="auto">
          <a:xfrm>
            <a:off x="4454525" y="1449388"/>
            <a:ext cx="385763" cy="385762"/>
            <a:chOff x="1370" y="1409"/>
            <a:chExt cx="243" cy="243"/>
          </a:xfrm>
        </p:grpSpPr>
        <p:pic>
          <p:nvPicPr>
            <p:cNvPr id="930913" name="Picture 9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914" name="Rectangle 9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a:t>
              </a:r>
              <a:r>
                <a:rPr lang="es-ES" sz="800" dirty="0">
                  <a:solidFill>
                    <a:srgbClr val="0075B8"/>
                  </a:solidFill>
                  <a:latin typeface="Calibri" pitchFamily="34" charset="0"/>
                </a:rPr>
                <a:t>%</a:t>
              </a:r>
            </a:p>
          </p:txBody>
        </p:sp>
        <p:sp>
          <p:nvSpPr>
            <p:cNvPr id="930915" name="Line 9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916" name="Line 10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917" name="Line 10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918" name="Line 10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5" name="Group 103"/>
          <p:cNvGrpSpPr>
            <a:grpSpLocks/>
          </p:cNvGrpSpPr>
          <p:nvPr/>
        </p:nvGrpSpPr>
        <p:grpSpPr bwMode="auto">
          <a:xfrm>
            <a:off x="4054475" y="1930400"/>
            <a:ext cx="385763" cy="385763"/>
            <a:chOff x="1370" y="1409"/>
            <a:chExt cx="243" cy="243"/>
          </a:xfrm>
        </p:grpSpPr>
        <p:pic>
          <p:nvPicPr>
            <p:cNvPr id="930920" name="Picture 10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921"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a:t>
              </a:r>
              <a:r>
                <a:rPr lang="es-ES" sz="800" dirty="0">
                  <a:solidFill>
                    <a:srgbClr val="0075B8"/>
                  </a:solidFill>
                  <a:latin typeface="Calibri" pitchFamily="34" charset="0"/>
                </a:rPr>
                <a:t>%</a:t>
              </a:r>
            </a:p>
          </p:txBody>
        </p:sp>
        <p:sp>
          <p:nvSpPr>
            <p:cNvPr id="930922"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923"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924"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925"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6" name="Group 110"/>
          <p:cNvGrpSpPr>
            <a:grpSpLocks/>
          </p:cNvGrpSpPr>
          <p:nvPr/>
        </p:nvGrpSpPr>
        <p:grpSpPr bwMode="auto">
          <a:xfrm>
            <a:off x="4446588" y="2227263"/>
            <a:ext cx="385762" cy="385762"/>
            <a:chOff x="1370" y="1409"/>
            <a:chExt cx="243" cy="243"/>
          </a:xfrm>
        </p:grpSpPr>
        <p:pic>
          <p:nvPicPr>
            <p:cNvPr id="930927" name="Picture 11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928"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a:t>
              </a:r>
              <a:r>
                <a:rPr lang="es-ES" sz="800" dirty="0">
                  <a:solidFill>
                    <a:srgbClr val="0075B8"/>
                  </a:solidFill>
                  <a:latin typeface="Calibri" pitchFamily="34" charset="0"/>
                </a:rPr>
                <a:t>%</a:t>
              </a:r>
            </a:p>
          </p:txBody>
        </p:sp>
        <p:sp>
          <p:nvSpPr>
            <p:cNvPr id="930929"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930"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931"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932"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7" name="Group 117"/>
          <p:cNvGrpSpPr>
            <a:grpSpLocks/>
          </p:cNvGrpSpPr>
          <p:nvPr/>
        </p:nvGrpSpPr>
        <p:grpSpPr bwMode="auto">
          <a:xfrm>
            <a:off x="5062538" y="1593850"/>
            <a:ext cx="385762" cy="385763"/>
            <a:chOff x="1370" y="1409"/>
            <a:chExt cx="243" cy="243"/>
          </a:xfrm>
        </p:grpSpPr>
        <p:pic>
          <p:nvPicPr>
            <p:cNvPr id="930934" name="Picture 11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0935"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a:t>
              </a:r>
              <a:r>
                <a:rPr lang="es-ES" sz="800" dirty="0">
                  <a:solidFill>
                    <a:srgbClr val="0075B8"/>
                  </a:solidFill>
                  <a:latin typeface="Calibri" pitchFamily="34" charset="0"/>
                </a:rPr>
                <a:t>%</a:t>
              </a:r>
            </a:p>
          </p:txBody>
        </p:sp>
        <p:sp>
          <p:nvSpPr>
            <p:cNvPr id="930936"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0937"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0938"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0939"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30940" name="Group 124"/>
          <p:cNvGraphicFramePr>
            <a:graphicFrameLocks noGrp="1"/>
          </p:cNvGraphicFramePr>
          <p:nvPr/>
        </p:nvGraphicFramePr>
        <p:xfrm>
          <a:off x="3030538" y="1176338"/>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0946" name="Group 130"/>
          <p:cNvGraphicFramePr>
            <a:graphicFrameLocks noGrp="1"/>
          </p:cNvGraphicFramePr>
          <p:nvPr/>
        </p:nvGraphicFramePr>
        <p:xfrm>
          <a:off x="3810000" y="1416050"/>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0952" name="Group 136"/>
          <p:cNvGraphicFramePr>
            <a:graphicFrameLocks noGrp="1"/>
          </p:cNvGraphicFramePr>
          <p:nvPr/>
        </p:nvGraphicFramePr>
        <p:xfrm>
          <a:off x="4948238"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0958" name="Group 142"/>
          <p:cNvGraphicFramePr>
            <a:graphicFrameLocks noGrp="1"/>
          </p:cNvGraphicFramePr>
          <p:nvPr/>
        </p:nvGraphicFramePr>
        <p:xfrm>
          <a:off x="6478588" y="2119313"/>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0964" name="Group 148"/>
          <p:cNvGraphicFramePr>
            <a:graphicFrameLocks noGrp="1"/>
          </p:cNvGraphicFramePr>
          <p:nvPr/>
        </p:nvGraphicFramePr>
        <p:xfrm>
          <a:off x="7489825" y="2620963"/>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0970" name="Group 154"/>
          <p:cNvGraphicFramePr>
            <a:graphicFrameLocks noGrp="1"/>
          </p:cNvGraphicFramePr>
          <p:nvPr/>
        </p:nvGraphicFramePr>
        <p:xfrm>
          <a:off x="6143625" y="3367088"/>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0976" name="Group 160"/>
          <p:cNvGraphicFramePr>
            <a:graphicFrameLocks noGrp="1"/>
          </p:cNvGraphicFramePr>
          <p:nvPr/>
        </p:nvGraphicFramePr>
        <p:xfrm>
          <a:off x="4845050" y="4203700"/>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0982" name="Group 166"/>
          <p:cNvGraphicFramePr>
            <a:graphicFrameLocks noGrp="1"/>
          </p:cNvGraphicFramePr>
          <p:nvPr/>
        </p:nvGraphicFramePr>
        <p:xfrm>
          <a:off x="4581525" y="3232150"/>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0988" name="Group 172"/>
          <p:cNvGraphicFramePr>
            <a:graphicFrameLocks noGrp="1"/>
          </p:cNvGraphicFramePr>
          <p:nvPr/>
        </p:nvGraphicFramePr>
        <p:xfrm>
          <a:off x="3632200" y="3028950"/>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0994" name="Group 178"/>
          <p:cNvGraphicFramePr>
            <a:graphicFrameLocks noGrp="1"/>
          </p:cNvGraphicFramePr>
          <p:nvPr/>
        </p:nvGraphicFramePr>
        <p:xfrm>
          <a:off x="3446463" y="249078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000" name="Group 184"/>
          <p:cNvGraphicFramePr>
            <a:graphicFrameLocks noGrp="1"/>
          </p:cNvGraphicFramePr>
          <p:nvPr/>
        </p:nvGraphicFramePr>
        <p:xfrm>
          <a:off x="3743325" y="1711325"/>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006" name="Group 190"/>
          <p:cNvGraphicFramePr>
            <a:graphicFrameLocks noGrp="1"/>
          </p:cNvGraphicFramePr>
          <p:nvPr/>
        </p:nvGraphicFramePr>
        <p:xfrm>
          <a:off x="4445000" y="2079625"/>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012" name="Group 196"/>
          <p:cNvGraphicFramePr>
            <a:graphicFrameLocks noGrp="1"/>
          </p:cNvGraphicFramePr>
          <p:nvPr/>
        </p:nvGraphicFramePr>
        <p:xfrm>
          <a:off x="5162550" y="2784475"/>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018" name="Group 202"/>
          <p:cNvGraphicFramePr>
            <a:graphicFrameLocks noGrp="1"/>
          </p:cNvGraphicFramePr>
          <p:nvPr/>
        </p:nvGraphicFramePr>
        <p:xfrm>
          <a:off x="5953125" y="3098800"/>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024" name="Group 208"/>
          <p:cNvGraphicFramePr>
            <a:graphicFrameLocks noGrp="1"/>
          </p:cNvGraphicFramePr>
          <p:nvPr/>
        </p:nvGraphicFramePr>
        <p:xfrm>
          <a:off x="6300788" y="2657475"/>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18" name="Group 214"/>
          <p:cNvGrpSpPr>
            <a:grpSpLocks/>
          </p:cNvGrpSpPr>
          <p:nvPr/>
        </p:nvGrpSpPr>
        <p:grpSpPr bwMode="auto">
          <a:xfrm>
            <a:off x="5230813" y="2098675"/>
            <a:ext cx="385762" cy="385763"/>
            <a:chOff x="1370" y="1409"/>
            <a:chExt cx="243" cy="243"/>
          </a:xfrm>
        </p:grpSpPr>
        <p:pic>
          <p:nvPicPr>
            <p:cNvPr id="931031"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1032"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a:t>
              </a:r>
              <a:r>
                <a:rPr lang="es-ES" sz="800" dirty="0">
                  <a:solidFill>
                    <a:srgbClr val="0075B8"/>
                  </a:solidFill>
                  <a:latin typeface="Calibri" pitchFamily="34" charset="0"/>
                </a:rPr>
                <a:t>%</a:t>
              </a:r>
            </a:p>
          </p:txBody>
        </p:sp>
        <p:sp>
          <p:nvSpPr>
            <p:cNvPr id="931033"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1034"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1035"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1036"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9" name="Group 221"/>
          <p:cNvGrpSpPr>
            <a:grpSpLocks/>
          </p:cNvGrpSpPr>
          <p:nvPr/>
        </p:nvGrpSpPr>
        <p:grpSpPr bwMode="auto">
          <a:xfrm>
            <a:off x="5591175" y="2300288"/>
            <a:ext cx="385763" cy="385762"/>
            <a:chOff x="1370" y="1409"/>
            <a:chExt cx="243" cy="243"/>
          </a:xfrm>
        </p:grpSpPr>
        <p:pic>
          <p:nvPicPr>
            <p:cNvPr id="931038" name="Picture 22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1039" name="Rectangle 2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931040" name="Line 2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1041" name="Line 2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1042" name="Line 2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1043" name="Line 2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931044" name="AutoShape 228"/>
          <p:cNvCxnSpPr>
            <a:cxnSpLocks noChangeShapeType="1"/>
            <a:stCxn id="931033" idx="1"/>
            <a:endCxn id="0" idx="0"/>
          </p:cNvCxnSpPr>
          <p:nvPr/>
        </p:nvCxnSpPr>
        <p:spPr bwMode="auto">
          <a:xfrm flipV="1">
            <a:off x="5561013" y="1520825"/>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931045" name="Group 229"/>
          <p:cNvGraphicFramePr>
            <a:graphicFrameLocks noGrp="1"/>
          </p:cNvGraphicFramePr>
          <p:nvPr/>
        </p:nvGraphicFramePr>
        <p:xfrm>
          <a:off x="6515100" y="1363663"/>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31051" name="AutoShape 235"/>
          <p:cNvCxnSpPr>
            <a:cxnSpLocks noChangeShapeType="1"/>
            <a:stCxn id="931040" idx="1"/>
            <a:endCxn id="0" idx="1"/>
          </p:cNvCxnSpPr>
          <p:nvPr/>
        </p:nvCxnSpPr>
        <p:spPr bwMode="auto">
          <a:xfrm flipV="1">
            <a:off x="5921375" y="1628775"/>
            <a:ext cx="752475" cy="757238"/>
          </a:xfrm>
          <a:prstGeom prst="straightConnector1">
            <a:avLst/>
          </a:prstGeom>
          <a:noFill/>
          <a:ln w="3175">
            <a:solidFill>
              <a:srgbClr val="333333"/>
            </a:solidFill>
            <a:prstDash val="dash"/>
            <a:round/>
            <a:headEnd type="oval" w="sm" len="sm"/>
            <a:tailEnd type="oval" w="sm" len="sm"/>
          </a:ln>
          <a:effectLst/>
        </p:spPr>
      </p:cxnSp>
      <p:graphicFrame>
        <p:nvGraphicFramePr>
          <p:cNvPr id="931052" name="Group 236"/>
          <p:cNvGraphicFramePr>
            <a:graphicFrameLocks noGrp="1"/>
          </p:cNvGraphicFramePr>
          <p:nvPr/>
        </p:nvGraphicFramePr>
        <p:xfrm>
          <a:off x="6673850" y="1533525"/>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31058" name="Rectangle 2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20" name="Group 243"/>
          <p:cNvGrpSpPr>
            <a:grpSpLocks/>
          </p:cNvGrpSpPr>
          <p:nvPr/>
        </p:nvGrpSpPr>
        <p:grpSpPr bwMode="auto">
          <a:xfrm>
            <a:off x="5480050" y="1649413"/>
            <a:ext cx="385763" cy="385762"/>
            <a:chOff x="1370" y="1409"/>
            <a:chExt cx="243" cy="243"/>
          </a:xfrm>
        </p:grpSpPr>
        <p:pic>
          <p:nvPicPr>
            <p:cNvPr id="931060" name="Picture 24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1061"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10</a:t>
              </a:r>
              <a:r>
                <a:rPr lang="es-ES" sz="800" dirty="0">
                  <a:solidFill>
                    <a:srgbClr val="0075B8"/>
                  </a:solidFill>
                  <a:latin typeface="Calibri" pitchFamily="34" charset="0"/>
                </a:rPr>
                <a:t>%</a:t>
              </a:r>
            </a:p>
          </p:txBody>
        </p:sp>
        <p:sp>
          <p:nvSpPr>
            <p:cNvPr id="931062"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1063"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1064"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1065"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31066" name="Group 250"/>
          <p:cNvGraphicFramePr>
            <a:graphicFrameLocks noGrp="1"/>
          </p:cNvGraphicFramePr>
          <p:nvPr/>
        </p:nvGraphicFramePr>
        <p:xfrm>
          <a:off x="5553075" y="139382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072" name="Group 256"/>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31078" name="Text Box 262"/>
          <p:cNvSpPr txBox="1">
            <a:spLocks noChangeArrowheads="1"/>
          </p:cNvSpPr>
          <p:nvPr/>
        </p:nvSpPr>
        <p:spPr bwMode="auto">
          <a:xfrm>
            <a:off x="4902200" y="681038"/>
            <a:ext cx="1168400"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800"/>
                </a:solidFill>
                <a:latin typeface="Calibri" pitchFamily="34" charset="0"/>
              </a:rPr>
              <a:t>SI</a:t>
            </a:r>
            <a:endParaRPr lang="es-ES" sz="1400" b="0" dirty="0">
              <a:solidFill>
                <a:srgbClr val="007800"/>
              </a:solidFill>
              <a:latin typeface="Calibri" pitchFamily="34" charset="0"/>
            </a:endParaRPr>
          </a:p>
        </p:txBody>
      </p:sp>
      <p:graphicFrame>
        <p:nvGraphicFramePr>
          <p:cNvPr id="931079" name="Group 263"/>
          <p:cNvGraphicFramePr>
            <a:graphicFrameLocks noGrp="1"/>
          </p:cNvGraphicFramePr>
          <p:nvPr/>
        </p:nvGraphicFramePr>
        <p:xfrm>
          <a:off x="8167688" y="137636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085" name="Group 269"/>
          <p:cNvGraphicFramePr>
            <a:graphicFrameLocks noGrp="1"/>
          </p:cNvGraphicFramePr>
          <p:nvPr/>
        </p:nvGraphicFramePr>
        <p:xfrm>
          <a:off x="28575" y="2095500"/>
          <a:ext cx="1700213" cy="874200"/>
        </p:xfrm>
        <a:graphic>
          <a:graphicData uri="http://schemas.openxmlformats.org/drawingml/2006/table">
            <a:tbl>
              <a:tblPr/>
              <a:tblGrid>
                <a:gridCol w="1700213"/>
              </a:tblGrid>
              <a:tr h="115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59.</a:t>
                      </a:r>
                      <a:r>
                        <a:rPr kumimoji="0" lang="es-CO" sz="1100" b="1" i="0" u="none" strike="noStrike" cap="none" normalizeH="0" baseline="0" dirty="0" smtClean="0">
                          <a:ln>
                            <a:noFill/>
                          </a:ln>
                          <a:solidFill>
                            <a:schemeClr val="tx1"/>
                          </a:solidFill>
                          <a:effectLst/>
                          <a:latin typeface="Calibri" pitchFamily="34" charset="0"/>
                          <a:cs typeface="Arial" charset="0"/>
                        </a:rPr>
                        <a:t> </a:t>
                      </a:r>
                      <a:r>
                        <a:rPr kumimoji="0" lang="es-CO" sz="1100" b="1" i="0" u="none" strike="noStrike" cap="none" normalizeH="0" baseline="0" dirty="0" smtClean="0">
                          <a:ln>
                            <a:noFill/>
                          </a:ln>
                          <a:solidFill>
                            <a:srgbClr val="1C1C1C"/>
                          </a:solidFill>
                          <a:effectLst/>
                          <a:latin typeface="Calibri" pitchFamily="34" charset="0"/>
                          <a:cs typeface="Arial" charset="0"/>
                        </a:rPr>
                        <a:t>En los últimos 3 meses. ¿Ha reportado algún daño en la infraestructura de alumbrado público?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091" name="Group 275"/>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Total</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097" name="Group 281"/>
          <p:cNvGraphicFramePr>
            <a:graphicFrameLocks noGrp="1"/>
          </p:cNvGraphicFramePr>
          <p:nvPr/>
        </p:nvGraphicFramePr>
        <p:xfrm>
          <a:off x="788988" y="3357563"/>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6</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103" name="Group 287"/>
          <p:cNvGraphicFramePr>
            <a:graphicFrameLocks noGrp="1"/>
          </p:cNvGraphicFramePr>
          <p:nvPr/>
        </p:nvGraphicFramePr>
        <p:xfrm>
          <a:off x="576263" y="4229100"/>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94</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31109" name="AutoShape 293"/>
          <p:cNvCxnSpPr>
            <a:cxnSpLocks noChangeShapeType="1"/>
            <a:stCxn id="0" idx="3"/>
            <a:endCxn id="0" idx="1"/>
          </p:cNvCxnSpPr>
          <p:nvPr/>
        </p:nvCxnSpPr>
        <p:spPr bwMode="auto">
          <a:xfrm flipV="1">
            <a:off x="1077913" y="3132138"/>
            <a:ext cx="265112" cy="346075"/>
          </a:xfrm>
          <a:prstGeom prst="bentConnector3">
            <a:avLst>
              <a:gd name="adj1" fmla="val 49699"/>
            </a:avLst>
          </a:prstGeom>
          <a:noFill/>
          <a:ln w="3175">
            <a:solidFill>
              <a:srgbClr val="333333"/>
            </a:solidFill>
            <a:miter lim="800000"/>
            <a:headEnd/>
            <a:tailEnd type="oval" w="sm" len="sm"/>
          </a:ln>
          <a:effectLst/>
        </p:spPr>
      </p:cxnSp>
      <p:graphicFrame>
        <p:nvGraphicFramePr>
          <p:cNvPr id="931110" name="Group 294"/>
          <p:cNvGraphicFramePr>
            <a:graphicFrameLocks noGrp="1"/>
          </p:cNvGraphicFramePr>
          <p:nvPr/>
        </p:nvGraphicFramePr>
        <p:xfrm>
          <a:off x="1343025" y="3017838"/>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116" name="Group 300"/>
          <p:cNvGraphicFramePr>
            <a:graphicFrameLocks noGrp="1"/>
          </p:cNvGraphicFramePr>
          <p:nvPr/>
        </p:nvGraphicFramePr>
        <p:xfrm>
          <a:off x="73025" y="4516438"/>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31122" name="AutoShape 306"/>
          <p:cNvCxnSpPr>
            <a:cxnSpLocks noChangeShapeType="1"/>
            <a:stCxn id="0" idx="1"/>
            <a:endCxn id="0" idx="0"/>
          </p:cNvCxnSpPr>
          <p:nvPr/>
        </p:nvCxnSpPr>
        <p:spPr bwMode="auto">
          <a:xfrm rot="10800000" flipV="1">
            <a:off x="280988" y="4349750"/>
            <a:ext cx="295275" cy="166688"/>
          </a:xfrm>
          <a:prstGeom prst="bentConnector2">
            <a:avLst/>
          </a:prstGeom>
          <a:noFill/>
          <a:ln w="3175">
            <a:solidFill>
              <a:srgbClr val="333333"/>
            </a:solidFill>
            <a:miter lim="800000"/>
            <a:headEnd/>
            <a:tailEnd type="oval" w="sm" len="sm"/>
          </a:ln>
          <a:effectLst/>
        </p:spPr>
      </p:cxnSp>
      <p:sp>
        <p:nvSpPr>
          <p:cNvPr id="931123" name="Rectangle 30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E42ABD8-F006-4E1D-92B6-4B801435C09B}" type="slidenum">
              <a:rPr lang="es-ES" sz="900" i="1">
                <a:solidFill>
                  <a:schemeClr val="bg1"/>
                </a:solidFill>
              </a:rPr>
              <a:pPr algn="ctr"/>
              <a:t>52</a:t>
            </a:fld>
            <a:endParaRPr lang="es-ES" sz="900" i="1" dirty="0">
              <a:solidFill>
                <a:schemeClr val="bg1"/>
              </a:solidFill>
            </a:endParaRPr>
          </a:p>
        </p:txBody>
      </p:sp>
      <p:graphicFrame>
        <p:nvGraphicFramePr>
          <p:cNvPr id="931124" name="Group 308"/>
          <p:cNvGraphicFramePr>
            <a:graphicFrameLocks noGrp="1"/>
          </p:cNvGraphicFramePr>
          <p:nvPr/>
        </p:nvGraphicFramePr>
        <p:xfrm>
          <a:off x="7575550" y="969963"/>
          <a:ext cx="1503363" cy="254880"/>
        </p:xfrm>
        <a:graphic>
          <a:graphicData uri="http://schemas.openxmlformats.org/drawingml/2006/table">
            <a:tbl>
              <a:tblPr/>
              <a:tblGrid>
                <a:gridCol w="903288"/>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 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2" name="Rectangle 2"/>
          <p:cNvSpPr>
            <a:spLocks noGrp="1" noChangeArrowheads="1"/>
          </p:cNvSpPr>
          <p:nvPr>
            <p:ph type="title"/>
          </p:nvPr>
        </p:nvSpPr>
        <p:spPr/>
        <p:txBody>
          <a:bodyPr/>
          <a:lstStyle/>
          <a:p>
            <a:endParaRPr lang="es-CO" dirty="0"/>
          </a:p>
        </p:txBody>
      </p:sp>
      <p:sp>
        <p:nvSpPr>
          <p:cNvPr id="931843"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143948A3-A73E-4EB9-AD48-E4B2CEBDECF6}" type="slidenum">
              <a:rPr lang="es-ES" sz="900" i="1">
                <a:solidFill>
                  <a:schemeClr val="bg1"/>
                </a:solidFill>
              </a:rPr>
              <a:pPr algn="ctr"/>
              <a:t>53</a:t>
            </a:fld>
            <a:endParaRPr lang="es-ES" sz="900" i="1" dirty="0">
              <a:solidFill>
                <a:schemeClr val="bg1"/>
              </a:solidFill>
            </a:endParaRPr>
          </a:p>
        </p:txBody>
      </p:sp>
      <p:sp>
        <p:nvSpPr>
          <p:cNvPr id="931844"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
        <p:nvSpPr>
          <p:cNvPr id="931845" name="Line 5"/>
          <p:cNvSpPr>
            <a:spLocks noChangeShapeType="1"/>
          </p:cNvSpPr>
          <p:nvPr/>
        </p:nvSpPr>
        <p:spPr bwMode="auto">
          <a:xfrm rot="5400000">
            <a:off x="2305844" y="2616994"/>
            <a:ext cx="3843338" cy="0"/>
          </a:xfrm>
          <a:prstGeom prst="line">
            <a:avLst/>
          </a:prstGeom>
          <a:noFill/>
          <a:ln w="3175">
            <a:solidFill>
              <a:srgbClr val="808080"/>
            </a:solidFill>
            <a:round/>
            <a:headEnd/>
            <a:tailEnd/>
          </a:ln>
          <a:effectLst/>
        </p:spPr>
        <p:txBody>
          <a:bodyPr/>
          <a:lstStyle/>
          <a:p>
            <a:endParaRPr lang="es-MX" dirty="0"/>
          </a:p>
        </p:txBody>
      </p:sp>
      <p:graphicFrame>
        <p:nvGraphicFramePr>
          <p:cNvPr id="931846" name="Group 6"/>
          <p:cNvGraphicFramePr>
            <a:graphicFrameLocks noGrp="1"/>
          </p:cNvGraphicFramePr>
          <p:nvPr/>
        </p:nvGraphicFramePr>
        <p:xfrm>
          <a:off x="428625" y="1060450"/>
          <a:ext cx="3721100" cy="371280"/>
        </p:xfrm>
        <a:graphic>
          <a:graphicData uri="http://schemas.openxmlformats.org/drawingml/2006/table">
            <a:tbl>
              <a:tblPr/>
              <a:tblGrid>
                <a:gridCol w="3721100"/>
              </a:tblGrid>
              <a:tr h="142875">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 59.</a:t>
                      </a:r>
                      <a:r>
                        <a:rPr kumimoji="0" lang="es-ES" sz="1100" b="1" i="0" u="none" strike="noStrike" cap="none" normalizeH="0" baseline="0" dirty="0" smtClean="0">
                          <a:ln>
                            <a:noFill/>
                          </a:ln>
                          <a:solidFill>
                            <a:srgbClr val="333333"/>
                          </a:solidFill>
                          <a:effectLst/>
                          <a:latin typeface="Calibri" pitchFamily="34" charset="0"/>
                          <a:cs typeface="Arial" charset="0"/>
                        </a:rPr>
                        <a:t> En los últimos 3 meses. ¿Ha reportado algún daño en la infraestructura de alumbrado público? </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852" name="Group 12"/>
          <p:cNvGraphicFramePr>
            <a:graphicFrameLocks noGrp="1"/>
          </p:cNvGraphicFramePr>
          <p:nvPr/>
        </p:nvGraphicFramePr>
        <p:xfrm>
          <a:off x="1747838" y="4065588"/>
          <a:ext cx="1095375" cy="30060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31868" name="Group 28"/>
          <p:cNvGraphicFramePr>
            <a:graphicFrameLocks noGrp="1"/>
          </p:cNvGraphicFramePr>
          <p:nvPr/>
        </p:nvGraphicFramePr>
        <p:xfrm>
          <a:off x="5005388" y="803275"/>
          <a:ext cx="3721100" cy="371280"/>
        </p:xfrm>
        <a:graphic>
          <a:graphicData uri="http://schemas.openxmlformats.org/drawingml/2006/table">
            <a:tbl>
              <a:tblPr/>
              <a:tblGrid>
                <a:gridCol w="3721100"/>
              </a:tblGrid>
              <a:tr h="1428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60.</a:t>
                      </a:r>
                      <a:r>
                        <a:rPr kumimoji="0" lang="es-CO" sz="1100" b="1" i="0" u="none" strike="noStrike" cap="none" normalizeH="0" baseline="0" dirty="0" smtClean="0">
                          <a:ln>
                            <a:noFill/>
                          </a:ln>
                          <a:solidFill>
                            <a:srgbClr val="333333"/>
                          </a:solidFill>
                          <a:effectLst/>
                          <a:latin typeface="Calibri" pitchFamily="34" charset="0"/>
                          <a:cs typeface="Arial" charset="0"/>
                        </a:rPr>
                        <a:t> ¿Cuál o cuáles tipos de DAÑOS en la infraestructura de alumbrado público ha reportado?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31874" name="Picture 34" descr="59"/>
          <p:cNvPicPr>
            <a:picLocks noChangeAspect="1" noChangeArrowheads="1"/>
          </p:cNvPicPr>
          <p:nvPr/>
        </p:nvPicPr>
        <p:blipFill>
          <a:blip r:embed="rId2" cstate="print"/>
          <a:srcRect/>
          <a:stretch>
            <a:fillRect/>
          </a:stretch>
        </p:blipFill>
        <p:spPr bwMode="auto">
          <a:xfrm>
            <a:off x="1466850" y="1919288"/>
            <a:ext cx="1655763" cy="1801812"/>
          </a:xfrm>
          <a:prstGeom prst="rect">
            <a:avLst/>
          </a:prstGeom>
          <a:noFill/>
        </p:spPr>
      </p:pic>
      <p:graphicFrame>
        <p:nvGraphicFramePr>
          <p:cNvPr id="931875" name="Group 35"/>
          <p:cNvGraphicFramePr>
            <a:graphicFrameLocks noGrp="1"/>
          </p:cNvGraphicFramePr>
          <p:nvPr/>
        </p:nvGraphicFramePr>
        <p:xfrm>
          <a:off x="2081213" y="2624138"/>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Total</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881" name="Group 41"/>
          <p:cNvGraphicFramePr>
            <a:graphicFrameLocks noGrp="1"/>
          </p:cNvGraphicFramePr>
          <p:nvPr/>
        </p:nvGraphicFramePr>
        <p:xfrm>
          <a:off x="2217738" y="2168525"/>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6</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887" name="Group 47"/>
          <p:cNvGraphicFramePr>
            <a:graphicFrameLocks noGrp="1"/>
          </p:cNvGraphicFramePr>
          <p:nvPr/>
        </p:nvGraphicFramePr>
        <p:xfrm>
          <a:off x="1830388" y="3041650"/>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94</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31893" name="AutoShape 53"/>
          <p:cNvCxnSpPr>
            <a:cxnSpLocks noChangeShapeType="1"/>
            <a:stCxn id="0" idx="3"/>
            <a:endCxn id="0" idx="1"/>
          </p:cNvCxnSpPr>
          <p:nvPr/>
        </p:nvCxnSpPr>
        <p:spPr bwMode="auto">
          <a:xfrm flipV="1">
            <a:off x="2506663" y="1943100"/>
            <a:ext cx="265112" cy="346075"/>
          </a:xfrm>
          <a:prstGeom prst="bentConnector3">
            <a:avLst>
              <a:gd name="adj1" fmla="val 49699"/>
            </a:avLst>
          </a:prstGeom>
          <a:noFill/>
          <a:ln w="3175">
            <a:solidFill>
              <a:srgbClr val="333333"/>
            </a:solidFill>
            <a:miter lim="800000"/>
            <a:headEnd/>
            <a:tailEnd type="oval" w="sm" len="sm"/>
          </a:ln>
          <a:effectLst/>
        </p:spPr>
      </p:cxnSp>
      <p:graphicFrame>
        <p:nvGraphicFramePr>
          <p:cNvPr id="931894" name="Group 54"/>
          <p:cNvGraphicFramePr>
            <a:graphicFrameLocks noGrp="1"/>
          </p:cNvGraphicFramePr>
          <p:nvPr/>
        </p:nvGraphicFramePr>
        <p:xfrm>
          <a:off x="2771775" y="1828800"/>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1900" name="Group 60"/>
          <p:cNvGraphicFramePr>
            <a:graphicFrameLocks noGrp="1"/>
          </p:cNvGraphicFramePr>
          <p:nvPr/>
        </p:nvGraphicFramePr>
        <p:xfrm>
          <a:off x="1327150" y="3328988"/>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31906" name="AutoShape 66"/>
          <p:cNvCxnSpPr>
            <a:cxnSpLocks noChangeShapeType="1"/>
            <a:stCxn id="0" idx="1"/>
            <a:endCxn id="0" idx="0"/>
          </p:cNvCxnSpPr>
          <p:nvPr/>
        </p:nvCxnSpPr>
        <p:spPr bwMode="auto">
          <a:xfrm rot="10800000" flipV="1">
            <a:off x="1535113" y="3162300"/>
            <a:ext cx="295275" cy="166688"/>
          </a:xfrm>
          <a:prstGeom prst="bentConnector2">
            <a:avLst/>
          </a:prstGeom>
          <a:noFill/>
          <a:ln w="3175">
            <a:solidFill>
              <a:srgbClr val="333333"/>
            </a:solidFill>
            <a:miter lim="800000"/>
            <a:headEnd/>
            <a:tailEnd type="oval" w="sm" len="sm"/>
          </a:ln>
          <a:effectLst/>
        </p:spPr>
      </p:cxnSp>
      <p:pic>
        <p:nvPicPr>
          <p:cNvPr id="931907" name="Picture 67" descr="Plantilla UAESP5"/>
          <p:cNvPicPr>
            <a:picLocks noChangeAspect="1" noChangeArrowheads="1"/>
          </p:cNvPicPr>
          <p:nvPr/>
        </p:nvPicPr>
        <p:blipFill>
          <a:blip r:embed="rId3" cstate="print"/>
          <a:srcRect/>
          <a:stretch>
            <a:fillRect/>
          </a:stretch>
        </p:blipFill>
        <p:spPr bwMode="auto">
          <a:xfrm>
            <a:off x="5499100" y="1331913"/>
            <a:ext cx="2335213" cy="3346450"/>
          </a:xfrm>
          <a:prstGeom prst="rect">
            <a:avLst/>
          </a:prstGeom>
          <a:noFill/>
        </p:spPr>
      </p:pic>
      <p:sp>
        <p:nvSpPr>
          <p:cNvPr id="931908" name="Rectangle 68"/>
          <p:cNvSpPr>
            <a:spLocks noChangeArrowheads="1"/>
          </p:cNvSpPr>
          <p:nvPr/>
        </p:nvSpPr>
        <p:spPr bwMode="auto">
          <a:xfrm>
            <a:off x="7740650" y="1452563"/>
            <a:ext cx="1223963" cy="458787"/>
          </a:xfrm>
          <a:prstGeom prst="rect">
            <a:avLst/>
          </a:prstGeom>
          <a:noFill/>
          <a:ln w="9525">
            <a:noFill/>
            <a:miter lim="800000"/>
            <a:headEnd/>
            <a:tailEnd/>
          </a:ln>
          <a:effectLst/>
        </p:spPr>
        <p:txBody>
          <a:bodyPr>
            <a:spAutoFit/>
          </a:bodyPr>
          <a:lstStyle/>
          <a:p>
            <a:pPr fontAlgn="ctr">
              <a:lnSpc>
                <a:spcPct val="80000"/>
              </a:lnSpc>
            </a:pPr>
            <a:r>
              <a:rPr lang="es-ES" sz="1000" b="0" dirty="0">
                <a:latin typeface="Calibri" pitchFamily="34" charset="0"/>
              </a:rPr>
              <a:t>Luminarias o bombillas fundidas o apagada</a:t>
            </a:r>
            <a:r>
              <a:rPr lang="es-ES" sz="1000" dirty="0">
                <a:latin typeface="Calibri" pitchFamily="34" charset="0"/>
              </a:rPr>
              <a:t> </a:t>
            </a:r>
          </a:p>
        </p:txBody>
      </p:sp>
      <p:sp>
        <p:nvSpPr>
          <p:cNvPr id="931909" name="Rectangle 69"/>
          <p:cNvSpPr>
            <a:spLocks noChangeArrowheads="1"/>
          </p:cNvSpPr>
          <p:nvPr/>
        </p:nvSpPr>
        <p:spPr bwMode="auto">
          <a:xfrm>
            <a:off x="7577138" y="2500313"/>
            <a:ext cx="1208087" cy="458787"/>
          </a:xfrm>
          <a:prstGeom prst="rect">
            <a:avLst/>
          </a:prstGeom>
          <a:noFill/>
          <a:ln w="9525">
            <a:noFill/>
            <a:miter lim="800000"/>
            <a:headEnd/>
            <a:tailEnd/>
          </a:ln>
          <a:effectLst/>
        </p:spPr>
        <p:txBody>
          <a:bodyPr>
            <a:spAutoFit/>
          </a:bodyPr>
          <a:lstStyle/>
          <a:p>
            <a:pPr fontAlgn="ctr">
              <a:lnSpc>
                <a:spcPct val="80000"/>
              </a:lnSpc>
            </a:pPr>
            <a:r>
              <a:rPr lang="es-ES" sz="1000" b="0" dirty="0">
                <a:latin typeface="Calibri" pitchFamily="34" charset="0"/>
              </a:rPr>
              <a:t>Luminarias o bombillas intermitentes </a:t>
            </a:r>
            <a:endParaRPr lang="es-CO" sz="1000" b="0" dirty="0">
              <a:latin typeface="Calibri" pitchFamily="34" charset="0"/>
            </a:endParaRPr>
          </a:p>
        </p:txBody>
      </p:sp>
      <p:sp>
        <p:nvSpPr>
          <p:cNvPr id="931910" name="Rectangle 70"/>
          <p:cNvSpPr>
            <a:spLocks noChangeArrowheads="1"/>
          </p:cNvSpPr>
          <p:nvPr/>
        </p:nvSpPr>
        <p:spPr bwMode="auto">
          <a:xfrm>
            <a:off x="7566025" y="3581400"/>
            <a:ext cx="1376363" cy="336550"/>
          </a:xfrm>
          <a:prstGeom prst="rect">
            <a:avLst/>
          </a:prstGeom>
          <a:noFill/>
          <a:ln w="9525">
            <a:noFill/>
            <a:miter lim="800000"/>
            <a:headEnd/>
            <a:tailEnd/>
          </a:ln>
          <a:effectLst/>
        </p:spPr>
        <p:txBody>
          <a:bodyPr>
            <a:spAutoFit/>
          </a:bodyPr>
          <a:lstStyle/>
          <a:p>
            <a:pPr fontAlgn="ctr">
              <a:lnSpc>
                <a:spcPct val="80000"/>
              </a:lnSpc>
            </a:pPr>
            <a:r>
              <a:rPr lang="es-ES" sz="1000" b="0" dirty="0">
                <a:latin typeface="Calibri" pitchFamily="34" charset="0"/>
              </a:rPr>
              <a:t>Luminarias o bombillas faltantes o robadas</a:t>
            </a:r>
            <a:r>
              <a:rPr lang="es-ES" sz="1000" dirty="0">
                <a:latin typeface="Calibri" pitchFamily="34" charset="0"/>
              </a:rPr>
              <a:t> </a:t>
            </a:r>
          </a:p>
        </p:txBody>
      </p:sp>
      <p:sp>
        <p:nvSpPr>
          <p:cNvPr id="931911" name="Rectangle 71"/>
          <p:cNvSpPr>
            <a:spLocks noChangeArrowheads="1"/>
          </p:cNvSpPr>
          <p:nvPr/>
        </p:nvSpPr>
        <p:spPr bwMode="auto">
          <a:xfrm>
            <a:off x="4176713" y="2065338"/>
            <a:ext cx="1376362" cy="396875"/>
          </a:xfrm>
          <a:prstGeom prst="rect">
            <a:avLst/>
          </a:prstGeom>
          <a:noFill/>
          <a:ln w="9525">
            <a:noFill/>
            <a:miter lim="800000"/>
            <a:headEnd/>
            <a:tailEnd/>
          </a:ln>
          <a:effectLst/>
        </p:spPr>
        <p:txBody>
          <a:bodyPr>
            <a:spAutoFit/>
          </a:bodyPr>
          <a:lstStyle/>
          <a:p>
            <a:pPr algn="r" fontAlgn="ctr"/>
            <a:r>
              <a:rPr lang="es-ES" sz="1000" b="0" dirty="0">
                <a:latin typeface="Calibri" pitchFamily="34" charset="0"/>
              </a:rPr>
              <a:t>Daño de un transformador</a:t>
            </a:r>
          </a:p>
        </p:txBody>
      </p:sp>
      <p:sp>
        <p:nvSpPr>
          <p:cNvPr id="931912" name="Rectangle 72"/>
          <p:cNvSpPr>
            <a:spLocks noChangeArrowheads="1"/>
          </p:cNvSpPr>
          <p:nvPr/>
        </p:nvSpPr>
        <p:spPr bwMode="auto">
          <a:xfrm>
            <a:off x="4284663" y="3052763"/>
            <a:ext cx="1300162" cy="458787"/>
          </a:xfrm>
          <a:prstGeom prst="rect">
            <a:avLst/>
          </a:prstGeom>
          <a:noFill/>
          <a:ln w="9525">
            <a:noFill/>
            <a:miter lim="800000"/>
            <a:headEnd/>
            <a:tailEnd/>
          </a:ln>
          <a:effectLst/>
        </p:spPr>
        <p:txBody>
          <a:bodyPr>
            <a:spAutoFit/>
          </a:bodyPr>
          <a:lstStyle/>
          <a:p>
            <a:pPr algn="r" fontAlgn="ctr">
              <a:lnSpc>
                <a:spcPct val="80000"/>
              </a:lnSpc>
            </a:pPr>
            <a:r>
              <a:rPr lang="es-ES" sz="1000" b="0" dirty="0">
                <a:latin typeface="Calibri" pitchFamily="34" charset="0"/>
              </a:rPr>
              <a:t>Luminarias o bombillas encendidas durante el día</a:t>
            </a:r>
          </a:p>
        </p:txBody>
      </p:sp>
      <p:sp>
        <p:nvSpPr>
          <p:cNvPr id="931913" name="Rectangle 73"/>
          <p:cNvSpPr>
            <a:spLocks noChangeArrowheads="1"/>
          </p:cNvSpPr>
          <p:nvPr/>
        </p:nvSpPr>
        <p:spPr bwMode="auto">
          <a:xfrm>
            <a:off x="7223125" y="1471613"/>
            <a:ext cx="549275" cy="336550"/>
          </a:xfrm>
          <a:prstGeom prst="rect">
            <a:avLst/>
          </a:prstGeom>
          <a:noFill/>
          <a:ln w="9525">
            <a:noFill/>
            <a:miter lim="800000"/>
            <a:headEnd/>
            <a:tailEnd/>
          </a:ln>
          <a:effectLst/>
        </p:spPr>
        <p:txBody>
          <a:bodyPr wrap="none">
            <a:spAutoFit/>
          </a:bodyPr>
          <a:lstStyle/>
          <a:p>
            <a:r>
              <a:rPr lang="es-ES" sz="1600" dirty="0">
                <a:solidFill>
                  <a:srgbClr val="333333"/>
                </a:solidFill>
                <a:latin typeface="Cambria" pitchFamily="18" charset="0"/>
              </a:rPr>
              <a:t>64</a:t>
            </a:r>
            <a:r>
              <a:rPr lang="es-ES" sz="1000" dirty="0">
                <a:solidFill>
                  <a:srgbClr val="333333"/>
                </a:solidFill>
                <a:latin typeface="Cambria" pitchFamily="18" charset="0"/>
              </a:rPr>
              <a:t>%</a:t>
            </a:r>
            <a:endParaRPr lang="es-CO" sz="1000" dirty="0">
              <a:solidFill>
                <a:srgbClr val="333333"/>
              </a:solidFill>
              <a:latin typeface="Cambria" pitchFamily="18" charset="0"/>
            </a:endParaRPr>
          </a:p>
        </p:txBody>
      </p:sp>
      <p:sp>
        <p:nvSpPr>
          <p:cNvPr id="931914" name="Rectangle 74"/>
          <p:cNvSpPr>
            <a:spLocks noChangeArrowheads="1"/>
          </p:cNvSpPr>
          <p:nvPr/>
        </p:nvSpPr>
        <p:spPr bwMode="auto">
          <a:xfrm>
            <a:off x="7107238" y="2525713"/>
            <a:ext cx="428625" cy="336550"/>
          </a:xfrm>
          <a:prstGeom prst="rect">
            <a:avLst/>
          </a:prstGeom>
          <a:noFill/>
          <a:ln w="9525">
            <a:noFill/>
            <a:miter lim="800000"/>
            <a:headEnd/>
            <a:tailEnd/>
          </a:ln>
          <a:effectLst/>
        </p:spPr>
        <p:txBody>
          <a:bodyPr wrap="none">
            <a:spAutoFit/>
          </a:bodyPr>
          <a:lstStyle/>
          <a:p>
            <a:r>
              <a:rPr lang="es-ES" sz="1600" dirty="0">
                <a:solidFill>
                  <a:srgbClr val="333333"/>
                </a:solidFill>
                <a:latin typeface="Cambria" pitchFamily="18" charset="0"/>
              </a:rPr>
              <a:t>6</a:t>
            </a:r>
            <a:r>
              <a:rPr lang="es-ES" sz="1000" dirty="0">
                <a:solidFill>
                  <a:srgbClr val="333333"/>
                </a:solidFill>
                <a:latin typeface="Cambria" pitchFamily="18" charset="0"/>
              </a:rPr>
              <a:t>%</a:t>
            </a:r>
            <a:endParaRPr lang="es-CO" sz="1000" dirty="0">
              <a:solidFill>
                <a:srgbClr val="333333"/>
              </a:solidFill>
              <a:latin typeface="Cambria" pitchFamily="18" charset="0"/>
            </a:endParaRPr>
          </a:p>
        </p:txBody>
      </p:sp>
      <p:sp>
        <p:nvSpPr>
          <p:cNvPr id="931915" name="Rectangle 75"/>
          <p:cNvSpPr>
            <a:spLocks noChangeArrowheads="1"/>
          </p:cNvSpPr>
          <p:nvPr/>
        </p:nvSpPr>
        <p:spPr bwMode="auto">
          <a:xfrm>
            <a:off x="7080250" y="3533775"/>
            <a:ext cx="428625" cy="336550"/>
          </a:xfrm>
          <a:prstGeom prst="rect">
            <a:avLst/>
          </a:prstGeom>
          <a:noFill/>
          <a:ln w="9525">
            <a:noFill/>
            <a:miter lim="800000"/>
            <a:headEnd/>
            <a:tailEnd/>
          </a:ln>
          <a:effectLst/>
        </p:spPr>
        <p:txBody>
          <a:bodyPr wrap="none">
            <a:spAutoFit/>
          </a:bodyPr>
          <a:lstStyle/>
          <a:p>
            <a:pPr algn="ctr"/>
            <a:r>
              <a:rPr lang="es-ES" sz="1600" dirty="0">
                <a:solidFill>
                  <a:srgbClr val="333333"/>
                </a:solidFill>
                <a:latin typeface="Cambria" pitchFamily="18" charset="0"/>
              </a:rPr>
              <a:t>4</a:t>
            </a:r>
            <a:r>
              <a:rPr lang="es-ES" sz="1000" dirty="0">
                <a:solidFill>
                  <a:srgbClr val="333333"/>
                </a:solidFill>
                <a:latin typeface="Cambria" pitchFamily="18" charset="0"/>
              </a:rPr>
              <a:t>%</a:t>
            </a:r>
            <a:endParaRPr lang="es-CO" sz="1000" dirty="0">
              <a:solidFill>
                <a:srgbClr val="333333"/>
              </a:solidFill>
              <a:latin typeface="Cambria" pitchFamily="18" charset="0"/>
            </a:endParaRPr>
          </a:p>
        </p:txBody>
      </p:sp>
      <p:sp>
        <p:nvSpPr>
          <p:cNvPr id="931916" name="Rectangle 76"/>
          <p:cNvSpPr>
            <a:spLocks noChangeArrowheads="1"/>
          </p:cNvSpPr>
          <p:nvPr/>
        </p:nvSpPr>
        <p:spPr bwMode="auto">
          <a:xfrm>
            <a:off x="5635625" y="3100388"/>
            <a:ext cx="428625" cy="336550"/>
          </a:xfrm>
          <a:prstGeom prst="rect">
            <a:avLst/>
          </a:prstGeom>
          <a:noFill/>
          <a:ln w="9525">
            <a:noFill/>
            <a:miter lim="800000"/>
            <a:headEnd/>
            <a:tailEnd/>
          </a:ln>
          <a:effectLst/>
        </p:spPr>
        <p:txBody>
          <a:bodyPr wrap="none">
            <a:spAutoFit/>
          </a:bodyPr>
          <a:lstStyle/>
          <a:p>
            <a:pPr algn="ctr"/>
            <a:r>
              <a:rPr lang="es-ES" sz="1600" dirty="0">
                <a:solidFill>
                  <a:srgbClr val="333333"/>
                </a:solidFill>
                <a:latin typeface="Cambria" pitchFamily="18" charset="0"/>
              </a:rPr>
              <a:t>5</a:t>
            </a:r>
            <a:r>
              <a:rPr lang="es-ES" sz="1000" dirty="0">
                <a:solidFill>
                  <a:srgbClr val="333333"/>
                </a:solidFill>
                <a:latin typeface="Cambria" pitchFamily="18" charset="0"/>
              </a:rPr>
              <a:t>%</a:t>
            </a:r>
            <a:endParaRPr lang="es-CO" sz="1000" dirty="0">
              <a:solidFill>
                <a:srgbClr val="333333"/>
              </a:solidFill>
              <a:latin typeface="Cambria" pitchFamily="18" charset="0"/>
            </a:endParaRPr>
          </a:p>
        </p:txBody>
      </p:sp>
      <p:sp>
        <p:nvSpPr>
          <p:cNvPr id="931917" name="Rectangle 77"/>
          <p:cNvSpPr>
            <a:spLocks noChangeArrowheads="1"/>
          </p:cNvSpPr>
          <p:nvPr/>
        </p:nvSpPr>
        <p:spPr bwMode="auto">
          <a:xfrm>
            <a:off x="5575300" y="2105025"/>
            <a:ext cx="549275" cy="336550"/>
          </a:xfrm>
          <a:prstGeom prst="rect">
            <a:avLst/>
          </a:prstGeom>
          <a:noFill/>
          <a:ln w="9525">
            <a:noFill/>
            <a:miter lim="800000"/>
            <a:headEnd/>
            <a:tailEnd/>
          </a:ln>
          <a:effectLst/>
        </p:spPr>
        <p:txBody>
          <a:bodyPr wrap="none">
            <a:spAutoFit/>
          </a:bodyPr>
          <a:lstStyle/>
          <a:p>
            <a:r>
              <a:rPr lang="es-ES" sz="1600" dirty="0">
                <a:solidFill>
                  <a:srgbClr val="333333"/>
                </a:solidFill>
                <a:latin typeface="Cambria" pitchFamily="18" charset="0"/>
              </a:rPr>
              <a:t>28</a:t>
            </a:r>
            <a:r>
              <a:rPr lang="es-ES" sz="1000" dirty="0">
                <a:solidFill>
                  <a:srgbClr val="333333"/>
                </a:solidFill>
                <a:latin typeface="Cambria" pitchFamily="18" charset="0"/>
              </a:rPr>
              <a:t>%</a:t>
            </a:r>
            <a:endParaRPr lang="es-CO" sz="1000" dirty="0">
              <a:solidFill>
                <a:srgbClr val="333333"/>
              </a:solidFill>
              <a:latin typeface="Cambria" pitchFamily="18" charset="0"/>
            </a:endParaRPr>
          </a:p>
        </p:txBody>
      </p:sp>
      <p:sp>
        <p:nvSpPr>
          <p:cNvPr id="931918" name="Rectangle 78"/>
          <p:cNvSpPr>
            <a:spLocks noChangeArrowheads="1"/>
          </p:cNvSpPr>
          <p:nvPr/>
        </p:nvSpPr>
        <p:spPr bwMode="auto">
          <a:xfrm>
            <a:off x="6399213" y="4395788"/>
            <a:ext cx="1130300" cy="457200"/>
          </a:xfrm>
          <a:prstGeom prst="rect">
            <a:avLst/>
          </a:prstGeom>
          <a:noFill/>
          <a:ln w="9525">
            <a:noFill/>
            <a:miter lim="800000"/>
            <a:headEnd/>
            <a:tailEnd/>
          </a:ln>
          <a:effectLst/>
        </p:spPr>
        <p:txBody>
          <a:bodyPr wrap="none">
            <a:spAutoFit/>
          </a:bodyPr>
          <a:lstStyle/>
          <a:p>
            <a:pPr algn="r"/>
            <a:r>
              <a:rPr lang="es-ES" sz="1000" b="0" dirty="0">
                <a:latin typeface="Calibri" pitchFamily="34" charset="0"/>
              </a:rPr>
              <a:t>Otro:</a:t>
            </a:r>
            <a:r>
              <a:rPr lang="es-ES" sz="1200" b="0" dirty="0">
                <a:latin typeface="Calibri" pitchFamily="34" charset="0"/>
              </a:rPr>
              <a:t> </a:t>
            </a:r>
            <a:r>
              <a:rPr lang="es-ES" sz="1200" dirty="0">
                <a:latin typeface="Cambria" pitchFamily="18" charset="0"/>
              </a:rPr>
              <a:t>4</a:t>
            </a:r>
            <a:r>
              <a:rPr lang="es-ES" sz="800" dirty="0">
                <a:latin typeface="Cambria" pitchFamily="18" charset="0"/>
              </a:rPr>
              <a:t>%</a:t>
            </a:r>
          </a:p>
          <a:p>
            <a:pPr algn="r"/>
            <a:r>
              <a:rPr lang="es-ES" sz="1000" b="0" dirty="0">
                <a:latin typeface="Calibri" pitchFamily="34" charset="0"/>
              </a:rPr>
              <a:t>No Responde:</a:t>
            </a:r>
            <a:r>
              <a:rPr lang="es-ES" sz="1200" b="0" dirty="0">
                <a:latin typeface="Calibri" pitchFamily="34" charset="0"/>
              </a:rPr>
              <a:t> </a:t>
            </a:r>
            <a:r>
              <a:rPr lang="es-ES" sz="1200" dirty="0">
                <a:latin typeface="Cambria" pitchFamily="18" charset="0"/>
              </a:rPr>
              <a:t>2</a:t>
            </a:r>
            <a:r>
              <a:rPr lang="es-ES" sz="800" dirty="0">
                <a:latin typeface="Cambria" pitchFamily="18" charset="0"/>
              </a:rPr>
              <a:t>%</a:t>
            </a:r>
            <a:endParaRPr lang="es-CO" sz="800" dirty="0">
              <a:latin typeface="Cambria" pitchFamily="18" charset="0"/>
            </a:endParaRPr>
          </a:p>
        </p:txBody>
      </p:sp>
      <p:graphicFrame>
        <p:nvGraphicFramePr>
          <p:cNvPr id="931919" name="Group 79"/>
          <p:cNvGraphicFramePr>
            <a:graphicFrameLocks noGrp="1"/>
          </p:cNvGraphicFramePr>
          <p:nvPr/>
        </p:nvGraphicFramePr>
        <p:xfrm>
          <a:off x="4381500" y="4427538"/>
          <a:ext cx="1503363" cy="300600"/>
        </p:xfrm>
        <a:graphic>
          <a:graphicData uri="http://schemas.openxmlformats.org/drawingml/2006/table">
            <a:tbl>
              <a:tblPr/>
              <a:tblGrid>
                <a:gridCol w="903288"/>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los que han repostado algún daño</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144237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931935" name="Picture 95" descr="people (3)"/>
          <p:cNvPicPr>
            <a:picLocks noChangeAspect="1" noChangeArrowheads="1"/>
          </p:cNvPicPr>
          <p:nvPr/>
        </p:nvPicPr>
        <p:blipFill>
          <a:blip r:embed="rId4" cstate="print">
            <a:lum bright="36000"/>
          </a:blip>
          <a:srcRect/>
          <a:stretch>
            <a:fillRect/>
          </a:stretch>
        </p:blipFill>
        <p:spPr bwMode="auto">
          <a:xfrm>
            <a:off x="371475" y="1593850"/>
            <a:ext cx="989013" cy="989013"/>
          </a:xfrm>
          <a:prstGeom prst="rect">
            <a:avLst/>
          </a:prstGeom>
          <a:noFill/>
        </p:spPr>
      </p:pic>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32866" name="Rectangle 2"/>
          <p:cNvSpPr>
            <a:spLocks noGrp="1" noChangeArrowheads="1"/>
          </p:cNvSpPr>
          <p:nvPr>
            <p:ph type="title"/>
          </p:nvPr>
        </p:nvSpPr>
        <p:spPr/>
        <p:txBody>
          <a:bodyPr/>
          <a:lstStyle/>
          <a:p>
            <a:endParaRPr lang="es-CO" dirty="0"/>
          </a:p>
        </p:txBody>
      </p:sp>
      <p:sp>
        <p:nvSpPr>
          <p:cNvPr id="93286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3286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2874" name="Group 10"/>
          <p:cNvGraphicFramePr>
            <a:graphicFrameLocks noGrp="1"/>
          </p:cNvGraphicFramePr>
          <p:nvPr/>
        </p:nvGraphicFramePr>
        <p:xfrm>
          <a:off x="153988" y="1082675"/>
          <a:ext cx="8840787" cy="33790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59. En los últimos 3 meses. ¿Ha reportado algún daño en la infraestructura de alumbrado público?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Han Reportado Algún Daño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144237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16319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7826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6004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9598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12836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20468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25845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4783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6889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60. ¿Cuál o cuáles tipos de DAÑOS en la infraestructura de alumbrado público ha reportado?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Luminarias o bombillas fundidas o apagada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Daño de un transformador</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Luminarias o bombillas intermitentes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Luminarias o bombillas encendidas durante el día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Luminarias o bombillas faltantes o robadas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33321" name="Rectangle 45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361987F3-2E7E-41B2-B447-FEAED14CAD7B}" type="slidenum">
              <a:rPr lang="es-ES" sz="900" i="1">
                <a:solidFill>
                  <a:schemeClr val="bg1"/>
                </a:solidFill>
              </a:rPr>
              <a:pPr algn="ctr"/>
              <a:t>54</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 name="Picture 290" descr="gfsdfgdfh"/>
          <p:cNvPicPr>
            <a:picLocks noChangeAspect="1" noChangeArrowheads="1"/>
          </p:cNvPicPr>
          <p:nvPr/>
        </p:nvPicPr>
        <p:blipFill>
          <a:blip r:embed="rId2" cstate="print"/>
          <a:srcRect/>
          <a:stretch>
            <a:fillRect/>
          </a:stretch>
        </p:blipFill>
        <p:spPr bwMode="auto">
          <a:xfrm>
            <a:off x="1441450" y="687388"/>
            <a:ext cx="6919913" cy="4270375"/>
          </a:xfrm>
          <a:prstGeom prst="rect">
            <a:avLst/>
          </a:prstGeom>
          <a:noFill/>
        </p:spPr>
      </p:pic>
      <p:sp>
        <p:nvSpPr>
          <p:cNvPr id="934915" name="Rectangle 3"/>
          <p:cNvSpPr>
            <a:spLocks noChangeArrowheads="1"/>
          </p:cNvSpPr>
          <p:nvPr/>
        </p:nvSpPr>
        <p:spPr bwMode="auto">
          <a:xfrm>
            <a:off x="0" y="1960563"/>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934916" name="Picture 4" descr="61"/>
          <p:cNvPicPr>
            <a:picLocks noChangeAspect="1" noChangeArrowheads="1"/>
          </p:cNvPicPr>
          <p:nvPr/>
        </p:nvPicPr>
        <p:blipFill>
          <a:blip r:embed="rId3" cstate="print"/>
          <a:srcRect/>
          <a:stretch>
            <a:fillRect/>
          </a:stretch>
        </p:blipFill>
        <p:spPr bwMode="auto">
          <a:xfrm>
            <a:off x="120650" y="3198813"/>
            <a:ext cx="1490663" cy="1622425"/>
          </a:xfrm>
          <a:prstGeom prst="rect">
            <a:avLst/>
          </a:prstGeom>
          <a:noFill/>
        </p:spPr>
      </p:pic>
      <p:sp>
        <p:nvSpPr>
          <p:cNvPr id="934917" name="Rectangle 5"/>
          <p:cNvSpPr>
            <a:spLocks noGrp="1" noChangeArrowheads="1"/>
          </p:cNvSpPr>
          <p:nvPr>
            <p:ph type="title"/>
          </p:nvPr>
        </p:nvSpPr>
        <p:spPr/>
        <p:txBody>
          <a:bodyPr/>
          <a:lstStyle/>
          <a:p>
            <a:endParaRPr lang="es-CO" dirty="0"/>
          </a:p>
        </p:txBody>
      </p:sp>
      <p:graphicFrame>
        <p:nvGraphicFramePr>
          <p:cNvPr id="934918" name="Group 6"/>
          <p:cNvGraphicFramePr>
            <a:graphicFrameLocks noGrp="1"/>
          </p:cNvGraphicFramePr>
          <p:nvPr/>
        </p:nvGraphicFramePr>
        <p:xfrm>
          <a:off x="2540000" y="1827213"/>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34924" name="Group 12"/>
          <p:cNvGrpSpPr>
            <a:grpSpLocks/>
          </p:cNvGrpSpPr>
          <p:nvPr/>
        </p:nvGrpSpPr>
        <p:grpSpPr bwMode="auto">
          <a:xfrm>
            <a:off x="2624138" y="2038350"/>
            <a:ext cx="385762" cy="385763"/>
            <a:chOff x="1370" y="1409"/>
            <a:chExt cx="243" cy="243"/>
          </a:xfrm>
        </p:grpSpPr>
        <p:pic>
          <p:nvPicPr>
            <p:cNvPr id="934925" name="Picture 1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4926"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13</a:t>
              </a:r>
              <a:r>
                <a:rPr lang="es-ES" sz="800" dirty="0">
                  <a:solidFill>
                    <a:srgbClr val="0075B8"/>
                  </a:solidFill>
                  <a:latin typeface="Calibri" pitchFamily="34" charset="0"/>
                </a:rPr>
                <a:t>%</a:t>
              </a:r>
            </a:p>
          </p:txBody>
        </p:sp>
        <p:sp>
          <p:nvSpPr>
            <p:cNvPr id="934927"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4928"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4929"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4930"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4931" name="Group 19"/>
          <p:cNvGrpSpPr>
            <a:grpSpLocks/>
          </p:cNvGrpSpPr>
          <p:nvPr/>
        </p:nvGrpSpPr>
        <p:grpSpPr bwMode="auto">
          <a:xfrm>
            <a:off x="3187700" y="2654300"/>
            <a:ext cx="385763" cy="385763"/>
            <a:chOff x="1370" y="1409"/>
            <a:chExt cx="243" cy="243"/>
          </a:xfrm>
        </p:grpSpPr>
        <p:pic>
          <p:nvPicPr>
            <p:cNvPr id="934932" name="Picture 2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4933" name="Rectangle 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13</a:t>
              </a:r>
              <a:r>
                <a:rPr lang="es-ES" sz="800" dirty="0">
                  <a:solidFill>
                    <a:srgbClr val="0075B8"/>
                  </a:solidFill>
                  <a:latin typeface="Calibri" pitchFamily="34" charset="0"/>
                </a:rPr>
                <a:t>%</a:t>
              </a:r>
            </a:p>
          </p:txBody>
        </p:sp>
        <p:sp>
          <p:nvSpPr>
            <p:cNvPr id="934934" name="Line 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4935" name="Line 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4936" name="Line 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4937" name="Line 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4938" name="Group 26"/>
          <p:cNvGrpSpPr>
            <a:grpSpLocks/>
          </p:cNvGrpSpPr>
          <p:nvPr/>
        </p:nvGrpSpPr>
        <p:grpSpPr bwMode="auto">
          <a:xfrm>
            <a:off x="3668713" y="3232150"/>
            <a:ext cx="385762" cy="385763"/>
            <a:chOff x="1370" y="1409"/>
            <a:chExt cx="243" cy="243"/>
          </a:xfrm>
        </p:grpSpPr>
        <p:pic>
          <p:nvPicPr>
            <p:cNvPr id="934939" name="Picture 2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4940" name="Rectangle 2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a:t>
              </a:r>
              <a:r>
                <a:rPr lang="es-ES" sz="800" dirty="0">
                  <a:solidFill>
                    <a:srgbClr val="0075B8"/>
                  </a:solidFill>
                  <a:latin typeface="Calibri" pitchFamily="34" charset="0"/>
                </a:rPr>
                <a:t>%</a:t>
              </a:r>
            </a:p>
          </p:txBody>
        </p:sp>
        <p:sp>
          <p:nvSpPr>
            <p:cNvPr id="934941" name="Line 2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4942" name="Line 3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4943" name="Line 3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4944" name="Line 3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4945" name="Group 33"/>
          <p:cNvGrpSpPr>
            <a:grpSpLocks/>
          </p:cNvGrpSpPr>
          <p:nvPr/>
        </p:nvGrpSpPr>
        <p:grpSpPr bwMode="auto">
          <a:xfrm>
            <a:off x="4718050" y="3471863"/>
            <a:ext cx="385763" cy="385762"/>
            <a:chOff x="1370" y="1409"/>
            <a:chExt cx="243" cy="243"/>
          </a:xfrm>
        </p:grpSpPr>
        <p:pic>
          <p:nvPicPr>
            <p:cNvPr id="934946" name="Picture 3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4947"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20</a:t>
              </a:r>
              <a:r>
                <a:rPr lang="es-ES" sz="800" dirty="0">
                  <a:solidFill>
                    <a:srgbClr val="0075B8"/>
                  </a:solidFill>
                  <a:latin typeface="Calibri" pitchFamily="34" charset="0"/>
                </a:rPr>
                <a:t>%</a:t>
              </a:r>
            </a:p>
          </p:txBody>
        </p:sp>
        <p:sp>
          <p:nvSpPr>
            <p:cNvPr id="934948"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4949"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4950"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4951"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4952" name="Group 40"/>
          <p:cNvGrpSpPr>
            <a:grpSpLocks/>
          </p:cNvGrpSpPr>
          <p:nvPr/>
        </p:nvGrpSpPr>
        <p:grpSpPr bwMode="auto">
          <a:xfrm>
            <a:off x="4856163" y="4410075"/>
            <a:ext cx="385762" cy="385763"/>
            <a:chOff x="1370" y="1409"/>
            <a:chExt cx="243" cy="243"/>
          </a:xfrm>
        </p:grpSpPr>
        <p:pic>
          <p:nvPicPr>
            <p:cNvPr id="934953" name="Picture 4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4954" name="Rectangle 4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23</a:t>
              </a:r>
              <a:r>
                <a:rPr lang="es-ES" sz="800" dirty="0">
                  <a:solidFill>
                    <a:srgbClr val="0075B8"/>
                  </a:solidFill>
                  <a:latin typeface="Calibri" pitchFamily="34" charset="0"/>
                </a:rPr>
                <a:t>%</a:t>
              </a:r>
            </a:p>
          </p:txBody>
        </p:sp>
        <p:sp>
          <p:nvSpPr>
            <p:cNvPr id="934955" name="Line 4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4956" name="Line 4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4957" name="Line 4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4958" name="Line 4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4959" name="Group 47"/>
          <p:cNvGrpSpPr>
            <a:grpSpLocks/>
          </p:cNvGrpSpPr>
          <p:nvPr/>
        </p:nvGrpSpPr>
        <p:grpSpPr bwMode="auto">
          <a:xfrm>
            <a:off x="5842000" y="3608388"/>
            <a:ext cx="385763" cy="385762"/>
            <a:chOff x="1370" y="1409"/>
            <a:chExt cx="243" cy="243"/>
          </a:xfrm>
        </p:grpSpPr>
        <p:pic>
          <p:nvPicPr>
            <p:cNvPr id="934960" name="Picture 4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4961"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31</a:t>
              </a:r>
              <a:r>
                <a:rPr lang="es-ES" sz="800" dirty="0">
                  <a:solidFill>
                    <a:srgbClr val="FFC000"/>
                  </a:solidFill>
                  <a:latin typeface="Calibri" pitchFamily="34" charset="0"/>
                </a:rPr>
                <a:t>%</a:t>
              </a:r>
            </a:p>
          </p:txBody>
        </p:sp>
        <p:sp>
          <p:nvSpPr>
            <p:cNvPr id="934962"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934963"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934964"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934965"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934966" name="Group 54"/>
          <p:cNvGrpSpPr>
            <a:grpSpLocks/>
          </p:cNvGrpSpPr>
          <p:nvPr/>
        </p:nvGrpSpPr>
        <p:grpSpPr bwMode="auto">
          <a:xfrm>
            <a:off x="7110413" y="2493963"/>
            <a:ext cx="385762" cy="385762"/>
            <a:chOff x="1370" y="1409"/>
            <a:chExt cx="243" cy="243"/>
          </a:xfrm>
        </p:grpSpPr>
        <p:pic>
          <p:nvPicPr>
            <p:cNvPr id="934967" name="Picture 5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4968" name="Rectangle 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25</a:t>
              </a:r>
              <a:r>
                <a:rPr lang="es-ES" sz="800" dirty="0">
                  <a:solidFill>
                    <a:srgbClr val="0075B8"/>
                  </a:solidFill>
                  <a:latin typeface="Calibri" pitchFamily="34" charset="0"/>
                </a:rPr>
                <a:t>%</a:t>
              </a:r>
            </a:p>
          </p:txBody>
        </p:sp>
        <p:sp>
          <p:nvSpPr>
            <p:cNvPr id="934969" name="Line 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4970" name="Line 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4971" name="Line 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4972" name="Line 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4973" name="Group 61"/>
          <p:cNvGrpSpPr>
            <a:grpSpLocks/>
          </p:cNvGrpSpPr>
          <p:nvPr/>
        </p:nvGrpSpPr>
        <p:grpSpPr bwMode="auto">
          <a:xfrm>
            <a:off x="6110288" y="2139950"/>
            <a:ext cx="385762" cy="385763"/>
            <a:chOff x="1370" y="1409"/>
            <a:chExt cx="243" cy="243"/>
          </a:xfrm>
        </p:grpSpPr>
        <p:pic>
          <p:nvPicPr>
            <p:cNvPr id="934974" name="Picture 6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4975" name="Rectangle 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16</a:t>
              </a:r>
              <a:r>
                <a:rPr lang="es-ES" sz="800" dirty="0">
                  <a:solidFill>
                    <a:srgbClr val="0075B8"/>
                  </a:solidFill>
                  <a:latin typeface="Calibri" pitchFamily="34" charset="0"/>
                </a:rPr>
                <a:t>%</a:t>
              </a:r>
            </a:p>
          </p:txBody>
        </p:sp>
        <p:sp>
          <p:nvSpPr>
            <p:cNvPr id="934976" name="Line 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4977" name="Line 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4978" name="Line 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4979" name="Line 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4980" name="Group 68"/>
          <p:cNvGrpSpPr>
            <a:grpSpLocks/>
          </p:cNvGrpSpPr>
          <p:nvPr/>
        </p:nvGrpSpPr>
        <p:grpSpPr bwMode="auto">
          <a:xfrm>
            <a:off x="5922963" y="2630488"/>
            <a:ext cx="385762" cy="385762"/>
            <a:chOff x="1370" y="1409"/>
            <a:chExt cx="243" cy="243"/>
          </a:xfrm>
        </p:grpSpPr>
        <p:pic>
          <p:nvPicPr>
            <p:cNvPr id="934981" name="Picture 6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4982" name="Rectangle 7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25</a:t>
              </a:r>
              <a:r>
                <a:rPr lang="es-ES" sz="800" dirty="0">
                  <a:solidFill>
                    <a:srgbClr val="0075B8"/>
                  </a:solidFill>
                  <a:latin typeface="Calibri" pitchFamily="34" charset="0"/>
                </a:rPr>
                <a:t>%</a:t>
              </a:r>
            </a:p>
          </p:txBody>
        </p:sp>
        <p:sp>
          <p:nvSpPr>
            <p:cNvPr id="934983" name="Line 7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4984" name="Line 7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4985" name="Line 7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4986" name="Line 7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4987" name="Group 75"/>
          <p:cNvGrpSpPr>
            <a:grpSpLocks/>
          </p:cNvGrpSpPr>
          <p:nvPr/>
        </p:nvGrpSpPr>
        <p:grpSpPr bwMode="auto">
          <a:xfrm>
            <a:off x="5657850" y="3135313"/>
            <a:ext cx="385763" cy="385762"/>
            <a:chOff x="1370" y="1409"/>
            <a:chExt cx="243" cy="243"/>
          </a:xfrm>
        </p:grpSpPr>
        <p:pic>
          <p:nvPicPr>
            <p:cNvPr id="934988" name="Picture 7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4989" name="Rectangle 7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19</a:t>
              </a:r>
              <a:r>
                <a:rPr lang="es-ES" sz="800" dirty="0">
                  <a:solidFill>
                    <a:srgbClr val="0075B8"/>
                  </a:solidFill>
                  <a:latin typeface="Calibri" pitchFamily="34" charset="0"/>
                </a:rPr>
                <a:t>%</a:t>
              </a:r>
            </a:p>
          </p:txBody>
        </p:sp>
        <p:sp>
          <p:nvSpPr>
            <p:cNvPr id="934990" name="Line 7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4991" name="Line 7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4992" name="Line 8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4993" name="Line 8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4994" name="Group 82"/>
          <p:cNvGrpSpPr>
            <a:grpSpLocks/>
          </p:cNvGrpSpPr>
          <p:nvPr/>
        </p:nvGrpSpPr>
        <p:grpSpPr bwMode="auto">
          <a:xfrm>
            <a:off x="4927600" y="2446338"/>
            <a:ext cx="385763" cy="385762"/>
            <a:chOff x="1370" y="1409"/>
            <a:chExt cx="243" cy="243"/>
          </a:xfrm>
        </p:grpSpPr>
        <p:pic>
          <p:nvPicPr>
            <p:cNvPr id="934995" name="Picture 8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4996" name="Rectangle 8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23</a:t>
              </a:r>
              <a:r>
                <a:rPr lang="es-ES" sz="800" dirty="0">
                  <a:solidFill>
                    <a:srgbClr val="0075B8"/>
                  </a:solidFill>
                  <a:latin typeface="Calibri" pitchFamily="34" charset="0"/>
                </a:rPr>
                <a:t>%</a:t>
              </a:r>
            </a:p>
          </p:txBody>
        </p:sp>
        <p:sp>
          <p:nvSpPr>
            <p:cNvPr id="934997" name="Line 8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4998" name="Line 8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4999" name="Line 8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5000" name="Line 8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5001" name="Group 89"/>
          <p:cNvGrpSpPr>
            <a:grpSpLocks/>
          </p:cNvGrpSpPr>
          <p:nvPr/>
        </p:nvGrpSpPr>
        <p:grpSpPr bwMode="auto">
          <a:xfrm>
            <a:off x="2625725" y="1089025"/>
            <a:ext cx="385763" cy="385763"/>
            <a:chOff x="1370" y="1409"/>
            <a:chExt cx="243" cy="243"/>
          </a:xfrm>
        </p:grpSpPr>
        <p:pic>
          <p:nvPicPr>
            <p:cNvPr id="935002" name="Picture 9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5003"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10</a:t>
              </a:r>
              <a:r>
                <a:rPr lang="es-ES" sz="800" dirty="0">
                  <a:solidFill>
                    <a:srgbClr val="0075B8"/>
                  </a:solidFill>
                  <a:latin typeface="Calibri" pitchFamily="34" charset="0"/>
                </a:rPr>
                <a:t>%</a:t>
              </a:r>
            </a:p>
          </p:txBody>
        </p:sp>
        <p:sp>
          <p:nvSpPr>
            <p:cNvPr id="935004"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5005"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5006"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5007"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5008" name="Group 96"/>
          <p:cNvGrpSpPr>
            <a:grpSpLocks/>
          </p:cNvGrpSpPr>
          <p:nvPr/>
        </p:nvGrpSpPr>
        <p:grpSpPr bwMode="auto">
          <a:xfrm>
            <a:off x="4454525" y="1449388"/>
            <a:ext cx="385763" cy="385762"/>
            <a:chOff x="1370" y="1409"/>
            <a:chExt cx="243" cy="243"/>
          </a:xfrm>
        </p:grpSpPr>
        <p:pic>
          <p:nvPicPr>
            <p:cNvPr id="935009" name="Picture 9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5010" name="Rectangle 9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13</a:t>
              </a:r>
              <a:r>
                <a:rPr lang="es-ES" sz="800" dirty="0">
                  <a:solidFill>
                    <a:srgbClr val="0075B8"/>
                  </a:solidFill>
                  <a:latin typeface="Calibri" pitchFamily="34" charset="0"/>
                </a:rPr>
                <a:t>%</a:t>
              </a:r>
            </a:p>
          </p:txBody>
        </p:sp>
        <p:sp>
          <p:nvSpPr>
            <p:cNvPr id="935011" name="Line 9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5012" name="Line 10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5013" name="Line 10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5014" name="Line 10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5015" name="Group 103"/>
          <p:cNvGrpSpPr>
            <a:grpSpLocks/>
          </p:cNvGrpSpPr>
          <p:nvPr/>
        </p:nvGrpSpPr>
        <p:grpSpPr bwMode="auto">
          <a:xfrm>
            <a:off x="4054475" y="1930400"/>
            <a:ext cx="385763" cy="385763"/>
            <a:chOff x="1370" y="1409"/>
            <a:chExt cx="243" cy="243"/>
          </a:xfrm>
        </p:grpSpPr>
        <p:pic>
          <p:nvPicPr>
            <p:cNvPr id="935016" name="Picture 10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5017"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a:t>
              </a:r>
              <a:r>
                <a:rPr lang="es-ES" sz="800" dirty="0">
                  <a:solidFill>
                    <a:srgbClr val="0075B8"/>
                  </a:solidFill>
                  <a:latin typeface="Calibri" pitchFamily="34" charset="0"/>
                </a:rPr>
                <a:t>%</a:t>
              </a:r>
            </a:p>
          </p:txBody>
        </p:sp>
        <p:sp>
          <p:nvSpPr>
            <p:cNvPr id="935018"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5019"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5020"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5021"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5022" name="Group 110"/>
          <p:cNvGrpSpPr>
            <a:grpSpLocks/>
          </p:cNvGrpSpPr>
          <p:nvPr/>
        </p:nvGrpSpPr>
        <p:grpSpPr bwMode="auto">
          <a:xfrm>
            <a:off x="4446588" y="2227263"/>
            <a:ext cx="385762" cy="385762"/>
            <a:chOff x="1370" y="1409"/>
            <a:chExt cx="243" cy="243"/>
          </a:xfrm>
        </p:grpSpPr>
        <p:pic>
          <p:nvPicPr>
            <p:cNvPr id="935023" name="Picture 11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5024"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15</a:t>
              </a:r>
              <a:r>
                <a:rPr lang="es-ES" sz="800" dirty="0">
                  <a:solidFill>
                    <a:srgbClr val="0075B8"/>
                  </a:solidFill>
                  <a:latin typeface="Calibri" pitchFamily="34" charset="0"/>
                </a:rPr>
                <a:t>%</a:t>
              </a:r>
            </a:p>
          </p:txBody>
        </p:sp>
        <p:sp>
          <p:nvSpPr>
            <p:cNvPr id="935025"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5026"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5027"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5028"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5029" name="Group 117"/>
          <p:cNvGrpSpPr>
            <a:grpSpLocks/>
          </p:cNvGrpSpPr>
          <p:nvPr/>
        </p:nvGrpSpPr>
        <p:grpSpPr bwMode="auto">
          <a:xfrm>
            <a:off x="5062538" y="1593850"/>
            <a:ext cx="385762" cy="385763"/>
            <a:chOff x="1370" y="1409"/>
            <a:chExt cx="243" cy="243"/>
          </a:xfrm>
        </p:grpSpPr>
        <p:pic>
          <p:nvPicPr>
            <p:cNvPr id="935030" name="Picture 11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5031"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34</a:t>
              </a:r>
              <a:r>
                <a:rPr lang="es-ES" sz="800" dirty="0">
                  <a:solidFill>
                    <a:srgbClr val="FFC000"/>
                  </a:solidFill>
                  <a:latin typeface="Calibri" pitchFamily="34" charset="0"/>
                </a:rPr>
                <a:t>%</a:t>
              </a:r>
            </a:p>
          </p:txBody>
        </p:sp>
        <p:sp>
          <p:nvSpPr>
            <p:cNvPr id="935032"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935033"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935034"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935035"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aphicFrame>
        <p:nvGraphicFramePr>
          <p:cNvPr id="935036" name="Group 124"/>
          <p:cNvGraphicFramePr>
            <a:graphicFrameLocks noGrp="1"/>
          </p:cNvGraphicFramePr>
          <p:nvPr/>
        </p:nvGraphicFramePr>
        <p:xfrm>
          <a:off x="3030538" y="1176338"/>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042" name="Group 130"/>
          <p:cNvGraphicFramePr>
            <a:graphicFrameLocks noGrp="1"/>
          </p:cNvGraphicFramePr>
          <p:nvPr/>
        </p:nvGraphicFramePr>
        <p:xfrm>
          <a:off x="3810000" y="1416050"/>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048" name="Group 136"/>
          <p:cNvGraphicFramePr>
            <a:graphicFrameLocks noGrp="1"/>
          </p:cNvGraphicFramePr>
          <p:nvPr/>
        </p:nvGraphicFramePr>
        <p:xfrm>
          <a:off x="4948238"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054" name="Group 142"/>
          <p:cNvGraphicFramePr>
            <a:graphicFrameLocks noGrp="1"/>
          </p:cNvGraphicFramePr>
          <p:nvPr/>
        </p:nvGraphicFramePr>
        <p:xfrm>
          <a:off x="6478588" y="21351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060" name="Group 148"/>
          <p:cNvGraphicFramePr>
            <a:graphicFrameLocks noGrp="1"/>
          </p:cNvGraphicFramePr>
          <p:nvPr/>
        </p:nvGraphicFramePr>
        <p:xfrm>
          <a:off x="7489825" y="2624138"/>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066" name="Group 154"/>
          <p:cNvGraphicFramePr>
            <a:graphicFrameLocks noGrp="1"/>
          </p:cNvGraphicFramePr>
          <p:nvPr/>
        </p:nvGraphicFramePr>
        <p:xfrm>
          <a:off x="6143625" y="3367088"/>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072" name="Group 160"/>
          <p:cNvGraphicFramePr>
            <a:graphicFrameLocks noGrp="1"/>
          </p:cNvGraphicFramePr>
          <p:nvPr/>
        </p:nvGraphicFramePr>
        <p:xfrm>
          <a:off x="4840288" y="4224338"/>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078" name="Group 166"/>
          <p:cNvGraphicFramePr>
            <a:graphicFrameLocks noGrp="1"/>
          </p:cNvGraphicFramePr>
          <p:nvPr/>
        </p:nvGraphicFramePr>
        <p:xfrm>
          <a:off x="4576763" y="3255963"/>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084" name="Group 172"/>
          <p:cNvGraphicFramePr>
            <a:graphicFrameLocks noGrp="1"/>
          </p:cNvGraphicFramePr>
          <p:nvPr/>
        </p:nvGraphicFramePr>
        <p:xfrm>
          <a:off x="3632200" y="3028950"/>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090" name="Group 178"/>
          <p:cNvGraphicFramePr>
            <a:graphicFrameLocks noGrp="1"/>
          </p:cNvGraphicFramePr>
          <p:nvPr/>
        </p:nvGraphicFramePr>
        <p:xfrm>
          <a:off x="3446463" y="249078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096" name="Group 184"/>
          <p:cNvGraphicFramePr>
            <a:graphicFrameLocks noGrp="1"/>
          </p:cNvGraphicFramePr>
          <p:nvPr/>
        </p:nvGraphicFramePr>
        <p:xfrm>
          <a:off x="3743325" y="1711325"/>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102" name="Group 190"/>
          <p:cNvGraphicFramePr>
            <a:graphicFrameLocks noGrp="1"/>
          </p:cNvGraphicFramePr>
          <p:nvPr/>
        </p:nvGraphicFramePr>
        <p:xfrm>
          <a:off x="4445000" y="2079625"/>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108" name="Group 196"/>
          <p:cNvGraphicFramePr>
            <a:graphicFrameLocks noGrp="1"/>
          </p:cNvGraphicFramePr>
          <p:nvPr/>
        </p:nvGraphicFramePr>
        <p:xfrm>
          <a:off x="5162550" y="2784475"/>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114" name="Group 202"/>
          <p:cNvGraphicFramePr>
            <a:graphicFrameLocks noGrp="1"/>
          </p:cNvGraphicFramePr>
          <p:nvPr/>
        </p:nvGraphicFramePr>
        <p:xfrm>
          <a:off x="5953125" y="3098800"/>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120" name="Group 208"/>
          <p:cNvGraphicFramePr>
            <a:graphicFrameLocks noGrp="1"/>
          </p:cNvGraphicFramePr>
          <p:nvPr/>
        </p:nvGraphicFramePr>
        <p:xfrm>
          <a:off x="6299200" y="2663825"/>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35126" name="Group 214"/>
          <p:cNvGrpSpPr>
            <a:grpSpLocks/>
          </p:cNvGrpSpPr>
          <p:nvPr/>
        </p:nvGrpSpPr>
        <p:grpSpPr bwMode="auto">
          <a:xfrm>
            <a:off x="5230813" y="2098675"/>
            <a:ext cx="385762" cy="385763"/>
            <a:chOff x="1370" y="1409"/>
            <a:chExt cx="243" cy="243"/>
          </a:xfrm>
        </p:grpSpPr>
        <p:pic>
          <p:nvPicPr>
            <p:cNvPr id="935127"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5128"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30</a:t>
              </a:r>
              <a:r>
                <a:rPr lang="es-ES" sz="800" dirty="0">
                  <a:solidFill>
                    <a:srgbClr val="0075B8"/>
                  </a:solidFill>
                  <a:latin typeface="Calibri" pitchFamily="34" charset="0"/>
                </a:rPr>
                <a:t>%</a:t>
              </a:r>
            </a:p>
          </p:txBody>
        </p:sp>
        <p:sp>
          <p:nvSpPr>
            <p:cNvPr id="935129"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5130"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5131"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5132"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5133" name="Group 221"/>
          <p:cNvGrpSpPr>
            <a:grpSpLocks/>
          </p:cNvGrpSpPr>
          <p:nvPr/>
        </p:nvGrpSpPr>
        <p:grpSpPr bwMode="auto">
          <a:xfrm>
            <a:off x="5591175" y="2300288"/>
            <a:ext cx="385763" cy="385762"/>
            <a:chOff x="1370" y="1409"/>
            <a:chExt cx="243" cy="243"/>
          </a:xfrm>
        </p:grpSpPr>
        <p:pic>
          <p:nvPicPr>
            <p:cNvPr id="935134" name="Picture 22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5135" name="Rectangle 2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21</a:t>
              </a:r>
              <a:r>
                <a:rPr lang="es-ES" sz="800" dirty="0">
                  <a:solidFill>
                    <a:srgbClr val="0075B8"/>
                  </a:solidFill>
                  <a:latin typeface="Calibri" pitchFamily="34" charset="0"/>
                </a:rPr>
                <a:t>%</a:t>
              </a:r>
            </a:p>
          </p:txBody>
        </p:sp>
        <p:sp>
          <p:nvSpPr>
            <p:cNvPr id="935136" name="Line 2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5137" name="Line 2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5138" name="Line 2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5139" name="Line 2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935140" name="AutoShape 228"/>
          <p:cNvCxnSpPr>
            <a:cxnSpLocks noChangeShapeType="1"/>
            <a:stCxn id="935129" idx="1"/>
            <a:endCxn id="0" idx="0"/>
          </p:cNvCxnSpPr>
          <p:nvPr/>
        </p:nvCxnSpPr>
        <p:spPr bwMode="auto">
          <a:xfrm flipV="1">
            <a:off x="5561013" y="1520825"/>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935141" name="Group 229"/>
          <p:cNvGraphicFramePr>
            <a:graphicFrameLocks noGrp="1"/>
          </p:cNvGraphicFramePr>
          <p:nvPr/>
        </p:nvGraphicFramePr>
        <p:xfrm>
          <a:off x="6515100" y="1363663"/>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35147" name="AutoShape 235"/>
          <p:cNvCxnSpPr>
            <a:cxnSpLocks noChangeShapeType="1"/>
            <a:stCxn id="935136" idx="1"/>
            <a:endCxn id="0" idx="1"/>
          </p:cNvCxnSpPr>
          <p:nvPr/>
        </p:nvCxnSpPr>
        <p:spPr bwMode="auto">
          <a:xfrm flipV="1">
            <a:off x="5921375" y="1628775"/>
            <a:ext cx="752475" cy="757238"/>
          </a:xfrm>
          <a:prstGeom prst="straightConnector1">
            <a:avLst/>
          </a:prstGeom>
          <a:noFill/>
          <a:ln w="3175">
            <a:solidFill>
              <a:srgbClr val="333333"/>
            </a:solidFill>
            <a:prstDash val="dash"/>
            <a:round/>
            <a:headEnd type="oval" w="sm" len="sm"/>
            <a:tailEnd type="oval" w="sm" len="sm"/>
          </a:ln>
          <a:effectLst/>
        </p:spPr>
      </p:cxnSp>
      <p:graphicFrame>
        <p:nvGraphicFramePr>
          <p:cNvPr id="935148" name="Group 236"/>
          <p:cNvGraphicFramePr>
            <a:graphicFrameLocks noGrp="1"/>
          </p:cNvGraphicFramePr>
          <p:nvPr/>
        </p:nvGraphicFramePr>
        <p:xfrm>
          <a:off x="6673850" y="1533525"/>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35154" name="Rectangle 2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935155" name="Group 243"/>
          <p:cNvGrpSpPr>
            <a:grpSpLocks/>
          </p:cNvGrpSpPr>
          <p:nvPr/>
        </p:nvGrpSpPr>
        <p:grpSpPr bwMode="auto">
          <a:xfrm>
            <a:off x="5480050" y="1649413"/>
            <a:ext cx="385763" cy="385762"/>
            <a:chOff x="1370" y="1409"/>
            <a:chExt cx="243" cy="243"/>
          </a:xfrm>
        </p:grpSpPr>
        <p:pic>
          <p:nvPicPr>
            <p:cNvPr id="935156" name="Picture 24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5157"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40</a:t>
              </a:r>
              <a:r>
                <a:rPr lang="es-ES" sz="800" dirty="0">
                  <a:solidFill>
                    <a:srgbClr val="FFC000"/>
                  </a:solidFill>
                  <a:latin typeface="Calibri" pitchFamily="34" charset="0"/>
                </a:rPr>
                <a:t>%</a:t>
              </a:r>
            </a:p>
          </p:txBody>
        </p:sp>
        <p:sp>
          <p:nvSpPr>
            <p:cNvPr id="935158"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935159"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935160"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935161"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aphicFrame>
        <p:nvGraphicFramePr>
          <p:cNvPr id="935162" name="Group 250"/>
          <p:cNvGraphicFramePr>
            <a:graphicFrameLocks noGrp="1"/>
          </p:cNvGraphicFramePr>
          <p:nvPr/>
        </p:nvGraphicFramePr>
        <p:xfrm>
          <a:off x="5553075" y="139382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168" name="Group 256"/>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35174" name="Text Box 262"/>
          <p:cNvSpPr txBox="1">
            <a:spLocks noChangeArrowheads="1"/>
          </p:cNvSpPr>
          <p:nvPr/>
        </p:nvSpPr>
        <p:spPr bwMode="auto">
          <a:xfrm>
            <a:off x="4902200" y="681038"/>
            <a:ext cx="1168400"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800"/>
                </a:solidFill>
                <a:latin typeface="Calibri" pitchFamily="34" charset="0"/>
              </a:rPr>
              <a:t>SI</a:t>
            </a:r>
            <a:endParaRPr lang="es-ES" sz="1400" b="0" dirty="0">
              <a:solidFill>
                <a:srgbClr val="007800"/>
              </a:solidFill>
              <a:latin typeface="Calibri" pitchFamily="34" charset="0"/>
            </a:endParaRPr>
          </a:p>
        </p:txBody>
      </p:sp>
      <p:graphicFrame>
        <p:nvGraphicFramePr>
          <p:cNvPr id="935175" name="Group 263"/>
          <p:cNvGraphicFramePr>
            <a:graphicFrameLocks noGrp="1"/>
          </p:cNvGraphicFramePr>
          <p:nvPr/>
        </p:nvGraphicFramePr>
        <p:xfrm>
          <a:off x="8167688" y="137636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181" name="Group 269"/>
          <p:cNvGraphicFramePr>
            <a:graphicFrameLocks noGrp="1"/>
          </p:cNvGraphicFramePr>
          <p:nvPr/>
        </p:nvGraphicFramePr>
        <p:xfrm>
          <a:off x="28575" y="2095500"/>
          <a:ext cx="1700213" cy="874200"/>
        </p:xfrm>
        <a:graphic>
          <a:graphicData uri="http://schemas.openxmlformats.org/drawingml/2006/table">
            <a:tbl>
              <a:tblPr/>
              <a:tblGrid>
                <a:gridCol w="1700213"/>
              </a:tblGrid>
              <a:tr h="115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61.</a:t>
                      </a:r>
                      <a:r>
                        <a:rPr kumimoji="0" lang="es-CO" sz="1100" b="1" i="0" u="none" strike="noStrike" cap="none" normalizeH="0" baseline="0" dirty="0" smtClean="0">
                          <a:ln>
                            <a:noFill/>
                          </a:ln>
                          <a:solidFill>
                            <a:srgbClr val="333333"/>
                          </a:solidFill>
                          <a:effectLst/>
                          <a:latin typeface="Calibri" pitchFamily="34" charset="0"/>
                          <a:cs typeface="Arial" charset="0"/>
                        </a:rPr>
                        <a:t> En el sector donde usted vive, ¿Se presentan HURTOS a la infraestructura de alumbrado público?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187" name="Group 275"/>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Total</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193" name="Group 281"/>
          <p:cNvGraphicFramePr>
            <a:graphicFrameLocks noGrp="1"/>
          </p:cNvGraphicFramePr>
          <p:nvPr/>
        </p:nvGraphicFramePr>
        <p:xfrm>
          <a:off x="931863" y="3424238"/>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18</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199" name="Group 287"/>
          <p:cNvGraphicFramePr>
            <a:graphicFrameLocks noGrp="1"/>
          </p:cNvGraphicFramePr>
          <p:nvPr/>
        </p:nvGraphicFramePr>
        <p:xfrm>
          <a:off x="576263" y="4229100"/>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76</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35205" name="AutoShape 293"/>
          <p:cNvCxnSpPr>
            <a:cxnSpLocks noChangeShapeType="1"/>
            <a:stCxn id="0" idx="3"/>
            <a:endCxn id="0" idx="1"/>
          </p:cNvCxnSpPr>
          <p:nvPr/>
        </p:nvCxnSpPr>
        <p:spPr bwMode="auto">
          <a:xfrm flipV="1">
            <a:off x="1220788" y="3132138"/>
            <a:ext cx="122237" cy="412750"/>
          </a:xfrm>
          <a:prstGeom prst="bentConnector3">
            <a:avLst>
              <a:gd name="adj1" fmla="val 49352"/>
            </a:avLst>
          </a:prstGeom>
          <a:noFill/>
          <a:ln w="3175">
            <a:solidFill>
              <a:srgbClr val="333333"/>
            </a:solidFill>
            <a:miter lim="800000"/>
            <a:headEnd/>
            <a:tailEnd type="oval" w="sm" len="sm"/>
          </a:ln>
          <a:effectLst/>
        </p:spPr>
      </p:cxnSp>
      <p:graphicFrame>
        <p:nvGraphicFramePr>
          <p:cNvPr id="935206" name="Group 294"/>
          <p:cNvGraphicFramePr>
            <a:graphicFrameLocks noGrp="1"/>
          </p:cNvGraphicFramePr>
          <p:nvPr/>
        </p:nvGraphicFramePr>
        <p:xfrm>
          <a:off x="1343025" y="3017838"/>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212" name="Group 300"/>
          <p:cNvGraphicFramePr>
            <a:graphicFrameLocks noGrp="1"/>
          </p:cNvGraphicFramePr>
          <p:nvPr/>
        </p:nvGraphicFramePr>
        <p:xfrm>
          <a:off x="73025" y="4516438"/>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35218" name="AutoShape 306"/>
          <p:cNvCxnSpPr>
            <a:cxnSpLocks noChangeShapeType="1"/>
            <a:stCxn id="0" idx="1"/>
            <a:endCxn id="0" idx="0"/>
          </p:cNvCxnSpPr>
          <p:nvPr/>
        </p:nvCxnSpPr>
        <p:spPr bwMode="auto">
          <a:xfrm rot="10800000" flipV="1">
            <a:off x="280988" y="4349750"/>
            <a:ext cx="295275" cy="166688"/>
          </a:xfrm>
          <a:prstGeom prst="bentConnector2">
            <a:avLst/>
          </a:prstGeom>
          <a:noFill/>
          <a:ln w="3175">
            <a:solidFill>
              <a:srgbClr val="333333"/>
            </a:solidFill>
            <a:miter lim="800000"/>
            <a:headEnd/>
            <a:tailEnd type="oval" w="sm" len="sm"/>
          </a:ln>
          <a:effectLst/>
        </p:spPr>
      </p:cxnSp>
      <p:sp>
        <p:nvSpPr>
          <p:cNvPr id="935219" name="Rectangle 30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37BED7BF-3E7E-4386-8342-B82FDF920D61}" type="slidenum">
              <a:rPr lang="es-ES" sz="900" i="1">
                <a:solidFill>
                  <a:schemeClr val="bg1"/>
                </a:solidFill>
              </a:rPr>
              <a:pPr algn="ctr"/>
              <a:t>55</a:t>
            </a:fld>
            <a:endParaRPr lang="es-ES" sz="900" i="1" dirty="0">
              <a:solidFill>
                <a:schemeClr val="bg1"/>
              </a:solidFill>
            </a:endParaRPr>
          </a:p>
        </p:txBody>
      </p:sp>
      <p:graphicFrame>
        <p:nvGraphicFramePr>
          <p:cNvPr id="935220" name="Group 308"/>
          <p:cNvGraphicFramePr>
            <a:graphicFrameLocks noGrp="1"/>
          </p:cNvGraphicFramePr>
          <p:nvPr/>
        </p:nvGraphicFramePr>
        <p:xfrm>
          <a:off x="633413" y="3365500"/>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6</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226" name="Group 314"/>
          <p:cNvGraphicFramePr>
            <a:graphicFrameLocks noGrp="1"/>
          </p:cNvGraphicFramePr>
          <p:nvPr/>
        </p:nvGraphicFramePr>
        <p:xfrm>
          <a:off x="0" y="3076575"/>
          <a:ext cx="493713" cy="200592"/>
        </p:xfrm>
        <a:graphic>
          <a:graphicData uri="http://schemas.openxmlformats.org/drawingml/2006/table">
            <a:tbl>
              <a:tblPr/>
              <a:tblGrid>
                <a:gridCol w="49371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Ns/Nr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35232" name="AutoShape 320"/>
          <p:cNvCxnSpPr>
            <a:cxnSpLocks noChangeShapeType="1"/>
            <a:stCxn id="0" idx="1"/>
            <a:endCxn id="0" idx="2"/>
          </p:cNvCxnSpPr>
          <p:nvPr/>
        </p:nvCxnSpPr>
        <p:spPr bwMode="auto">
          <a:xfrm rot="10800000">
            <a:off x="247650" y="3276600"/>
            <a:ext cx="385763" cy="209550"/>
          </a:xfrm>
          <a:prstGeom prst="bentConnector2">
            <a:avLst/>
          </a:prstGeom>
          <a:noFill/>
          <a:ln w="3175">
            <a:solidFill>
              <a:srgbClr val="333333"/>
            </a:solidFill>
            <a:miter lim="800000"/>
            <a:headEnd/>
            <a:tailEnd type="oval" w="sm" len="sm"/>
          </a:ln>
          <a:effectLst/>
        </p:spPr>
      </p:cxnSp>
      <p:graphicFrame>
        <p:nvGraphicFramePr>
          <p:cNvPr id="935233" name="Group 321"/>
          <p:cNvGraphicFramePr>
            <a:graphicFrameLocks noGrp="1"/>
          </p:cNvGraphicFramePr>
          <p:nvPr/>
        </p:nvGraphicFramePr>
        <p:xfrm>
          <a:off x="7575550" y="969963"/>
          <a:ext cx="1503363" cy="254880"/>
        </p:xfrm>
        <a:graphic>
          <a:graphicData uri="http://schemas.openxmlformats.org/drawingml/2006/table">
            <a:tbl>
              <a:tblPr/>
              <a:tblGrid>
                <a:gridCol w="903288"/>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 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5938" name="Picture 2" descr="62-27"/>
          <p:cNvPicPr>
            <a:picLocks noChangeAspect="1" noChangeArrowheads="1"/>
          </p:cNvPicPr>
          <p:nvPr/>
        </p:nvPicPr>
        <p:blipFill>
          <a:blip r:embed="rId2" cstate="print"/>
          <a:srcRect/>
          <a:stretch>
            <a:fillRect/>
          </a:stretch>
        </p:blipFill>
        <p:spPr bwMode="auto">
          <a:xfrm>
            <a:off x="2081213" y="1792288"/>
            <a:ext cx="2752725" cy="2174875"/>
          </a:xfrm>
          <a:prstGeom prst="rect">
            <a:avLst/>
          </a:prstGeom>
          <a:noFill/>
        </p:spPr>
      </p:pic>
      <p:sp>
        <p:nvSpPr>
          <p:cNvPr id="935939" name="Rectangle 3"/>
          <p:cNvSpPr>
            <a:spLocks noGrp="1" noChangeArrowheads="1"/>
          </p:cNvSpPr>
          <p:nvPr>
            <p:ph type="title"/>
          </p:nvPr>
        </p:nvSpPr>
        <p:spPr/>
        <p:txBody>
          <a:bodyPr/>
          <a:lstStyle/>
          <a:p>
            <a:endParaRPr lang="es-CO" dirty="0"/>
          </a:p>
        </p:txBody>
      </p:sp>
      <p:sp>
        <p:nvSpPr>
          <p:cNvPr id="935940"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0BD48FC-8CA1-48A7-901D-29CF069B2980}" type="slidenum">
              <a:rPr lang="es-ES" sz="900" i="1">
                <a:solidFill>
                  <a:schemeClr val="bg1"/>
                </a:solidFill>
              </a:rPr>
              <a:pPr algn="ctr"/>
              <a:t>56</a:t>
            </a:fld>
            <a:endParaRPr lang="es-ES" sz="900" i="1" dirty="0">
              <a:solidFill>
                <a:schemeClr val="bg1"/>
              </a:solidFill>
            </a:endParaRPr>
          </a:p>
        </p:txBody>
      </p:sp>
      <p:sp>
        <p:nvSpPr>
          <p:cNvPr id="935941" name="Rectangle 5"/>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
        <p:nvSpPr>
          <p:cNvPr id="935942" name="Line 6"/>
          <p:cNvSpPr>
            <a:spLocks noChangeShapeType="1"/>
          </p:cNvSpPr>
          <p:nvPr/>
        </p:nvSpPr>
        <p:spPr bwMode="auto">
          <a:xfrm rot="5400000">
            <a:off x="2743994" y="2477294"/>
            <a:ext cx="3633788" cy="0"/>
          </a:xfrm>
          <a:prstGeom prst="line">
            <a:avLst/>
          </a:prstGeom>
          <a:noFill/>
          <a:ln w="3175">
            <a:solidFill>
              <a:srgbClr val="808080"/>
            </a:solidFill>
            <a:round/>
            <a:headEnd/>
            <a:tailEnd/>
          </a:ln>
          <a:effectLst/>
        </p:spPr>
        <p:txBody>
          <a:bodyPr/>
          <a:lstStyle/>
          <a:p>
            <a:endParaRPr lang="es-MX" dirty="0"/>
          </a:p>
        </p:txBody>
      </p:sp>
      <p:graphicFrame>
        <p:nvGraphicFramePr>
          <p:cNvPr id="935943" name="Group 7"/>
          <p:cNvGraphicFramePr>
            <a:graphicFrameLocks noGrp="1"/>
          </p:cNvGraphicFramePr>
          <p:nvPr/>
        </p:nvGraphicFramePr>
        <p:xfrm>
          <a:off x="375460" y="1298575"/>
          <a:ext cx="3721100" cy="203640"/>
        </p:xfrm>
        <a:graphic>
          <a:graphicData uri="http://schemas.openxmlformats.org/drawingml/2006/table">
            <a:tbl>
              <a:tblPr/>
              <a:tblGrid>
                <a:gridCol w="3721100"/>
              </a:tblGrid>
              <a:tr h="1428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62.</a:t>
                      </a:r>
                      <a:r>
                        <a:rPr kumimoji="0" lang="es-CO" sz="1100" b="1" i="0" u="none" strike="noStrike" cap="none" normalizeH="0" baseline="0" dirty="0" smtClean="0">
                          <a:ln>
                            <a:noFill/>
                          </a:ln>
                          <a:solidFill>
                            <a:srgbClr val="333333"/>
                          </a:solidFill>
                          <a:effectLst/>
                          <a:latin typeface="Calibri" pitchFamily="34" charset="0"/>
                          <a:cs typeface="Arial" charset="0"/>
                        </a:rPr>
                        <a:t> ¿Qué tipo de hurtos?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r>
                        <a:rPr kumimoji="0" lang="es-CO" sz="11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35949" name="Picture 13" descr="64"/>
          <p:cNvPicPr>
            <a:picLocks noChangeAspect="1" noChangeArrowheads="1"/>
          </p:cNvPicPr>
          <p:nvPr/>
        </p:nvPicPr>
        <p:blipFill>
          <a:blip r:embed="rId3" cstate="print"/>
          <a:srcRect/>
          <a:stretch>
            <a:fillRect/>
          </a:stretch>
        </p:blipFill>
        <p:spPr bwMode="auto">
          <a:xfrm>
            <a:off x="5597525" y="1782763"/>
            <a:ext cx="2281238" cy="2466975"/>
          </a:xfrm>
          <a:prstGeom prst="rect">
            <a:avLst/>
          </a:prstGeom>
          <a:noFill/>
        </p:spPr>
      </p:pic>
      <p:graphicFrame>
        <p:nvGraphicFramePr>
          <p:cNvPr id="935950" name="Group 14"/>
          <p:cNvGraphicFramePr>
            <a:graphicFrameLocks noGrp="1"/>
          </p:cNvGraphicFramePr>
          <p:nvPr/>
        </p:nvGraphicFramePr>
        <p:xfrm>
          <a:off x="4873625" y="955675"/>
          <a:ext cx="3721100" cy="371280"/>
        </p:xfrm>
        <a:graphic>
          <a:graphicData uri="http://schemas.openxmlformats.org/drawingml/2006/table">
            <a:tbl>
              <a:tblPr/>
              <a:tblGrid>
                <a:gridCol w="3721100"/>
              </a:tblGrid>
              <a:tr h="1428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63.</a:t>
                      </a:r>
                      <a:r>
                        <a:rPr kumimoji="0" lang="es-CO" sz="1100" b="1" i="0" u="none" strike="noStrike" cap="none" normalizeH="0" baseline="0" dirty="0" smtClean="0">
                          <a:ln>
                            <a:noFill/>
                          </a:ln>
                          <a:solidFill>
                            <a:srgbClr val="333333"/>
                          </a:solidFill>
                          <a:effectLst/>
                          <a:latin typeface="Calibri" pitchFamily="34" charset="0"/>
                          <a:cs typeface="Arial" charset="0"/>
                        </a:rPr>
                        <a:t> ¿Con qué frecuencia se presentan esos hurtos a la infraestructura de alumbrado público?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(R: Leída)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956" name="Group 20"/>
          <p:cNvGraphicFramePr>
            <a:graphicFrameLocks noGrp="1"/>
          </p:cNvGraphicFramePr>
          <p:nvPr/>
        </p:nvGraphicFramePr>
        <p:xfrm>
          <a:off x="5708650" y="2168525"/>
          <a:ext cx="360363" cy="214308"/>
        </p:xfrm>
        <a:graphic>
          <a:graphicData uri="http://schemas.openxmlformats.org/drawingml/2006/table">
            <a:tbl>
              <a:tblPr/>
              <a:tblGrid>
                <a:gridCol w="3603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chemeClr val="bg1"/>
                          </a:solidFill>
                          <a:effectLst/>
                          <a:latin typeface="Cambria" pitchFamily="18" charset="0"/>
                          <a:cs typeface="Arial" charset="0"/>
                        </a:rPr>
                        <a:t>53</a:t>
                      </a:r>
                      <a:r>
                        <a:rPr kumimoji="0" lang="es-ES" sz="800" b="1" i="0" u="none" strike="noStrike" cap="none" normalizeH="0" baseline="0" dirty="0" smtClean="0">
                          <a:ln>
                            <a:noFill/>
                          </a:ln>
                          <a:solidFill>
                            <a:schemeClr val="bg1"/>
                          </a:solidFill>
                          <a:effectLst/>
                          <a:latin typeface="Cambria" pitchFamily="18" charset="0"/>
                          <a:cs typeface="Arial" charset="0"/>
                        </a:rPr>
                        <a:t>%</a:t>
                      </a:r>
                      <a:r>
                        <a:rPr kumimoji="0" lang="es-ES" sz="10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962" name="Group 26"/>
          <p:cNvGraphicFramePr>
            <a:graphicFrameLocks noGrp="1"/>
          </p:cNvGraphicFramePr>
          <p:nvPr/>
        </p:nvGraphicFramePr>
        <p:xfrm>
          <a:off x="5865813" y="2814638"/>
          <a:ext cx="360362" cy="214308"/>
        </p:xfrm>
        <a:graphic>
          <a:graphicData uri="http://schemas.openxmlformats.org/drawingml/2006/table">
            <a:tbl>
              <a:tblPr/>
              <a:tblGrid>
                <a:gridCol w="3603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chemeClr val="bg1"/>
                          </a:solidFill>
                          <a:effectLst/>
                          <a:latin typeface="Cambria" pitchFamily="18" charset="0"/>
                          <a:cs typeface="Arial" charset="0"/>
                        </a:rPr>
                        <a:t>14</a:t>
                      </a:r>
                      <a:r>
                        <a:rPr kumimoji="0" lang="es-ES" sz="800" b="1" i="0" u="none" strike="noStrike" cap="none" normalizeH="0" baseline="0" dirty="0" smtClean="0">
                          <a:ln>
                            <a:noFill/>
                          </a:ln>
                          <a:solidFill>
                            <a:schemeClr val="bg1"/>
                          </a:solidFill>
                          <a:effectLst/>
                          <a:latin typeface="Cambria" pitchFamily="18" charset="0"/>
                          <a:cs typeface="Arial" charset="0"/>
                        </a:rPr>
                        <a:t>%</a:t>
                      </a:r>
                      <a:r>
                        <a:rPr kumimoji="0" lang="es-ES" sz="10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968" name="Group 32"/>
          <p:cNvGraphicFramePr>
            <a:graphicFrameLocks noGrp="1"/>
          </p:cNvGraphicFramePr>
          <p:nvPr/>
        </p:nvGraphicFramePr>
        <p:xfrm>
          <a:off x="5681663" y="3449638"/>
          <a:ext cx="360362" cy="214308"/>
        </p:xfrm>
        <a:graphic>
          <a:graphicData uri="http://schemas.openxmlformats.org/drawingml/2006/table">
            <a:tbl>
              <a:tblPr/>
              <a:tblGrid>
                <a:gridCol w="3603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chemeClr val="bg1"/>
                          </a:solidFill>
                          <a:effectLst/>
                          <a:latin typeface="Cambria" pitchFamily="18" charset="0"/>
                          <a:cs typeface="Arial" charset="0"/>
                        </a:rPr>
                        <a:t>6</a:t>
                      </a:r>
                      <a:r>
                        <a:rPr kumimoji="0" lang="es-ES" sz="800" b="1" i="0" u="none" strike="noStrike" cap="none" normalizeH="0" baseline="0" dirty="0" smtClean="0">
                          <a:ln>
                            <a:noFill/>
                          </a:ln>
                          <a:solidFill>
                            <a:schemeClr val="bg1"/>
                          </a:solidFill>
                          <a:effectLst/>
                          <a:latin typeface="Cambria" pitchFamily="18" charset="0"/>
                          <a:cs typeface="Arial" charset="0"/>
                        </a:rPr>
                        <a:t>%</a:t>
                      </a:r>
                      <a:r>
                        <a:rPr kumimoji="0" lang="es-ES" sz="10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974" name="Group 38"/>
          <p:cNvGraphicFramePr>
            <a:graphicFrameLocks noGrp="1"/>
          </p:cNvGraphicFramePr>
          <p:nvPr/>
        </p:nvGraphicFramePr>
        <p:xfrm>
          <a:off x="7459663" y="2493963"/>
          <a:ext cx="360362" cy="214308"/>
        </p:xfrm>
        <a:graphic>
          <a:graphicData uri="http://schemas.openxmlformats.org/drawingml/2006/table">
            <a:tbl>
              <a:tblPr/>
              <a:tblGrid>
                <a:gridCol w="360362"/>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chemeClr val="bg1"/>
                          </a:solidFill>
                          <a:effectLst/>
                          <a:latin typeface="Cambria" pitchFamily="18" charset="0"/>
                          <a:cs typeface="Arial" charset="0"/>
                        </a:rPr>
                        <a:t>20</a:t>
                      </a:r>
                      <a:r>
                        <a:rPr kumimoji="0" lang="es-ES" sz="800" b="1" i="0" u="none" strike="noStrike" cap="none" normalizeH="0" baseline="0" dirty="0" smtClean="0">
                          <a:ln>
                            <a:noFill/>
                          </a:ln>
                          <a:solidFill>
                            <a:schemeClr val="bg1"/>
                          </a:solidFill>
                          <a:effectLst/>
                          <a:latin typeface="Cambria" pitchFamily="18" charset="0"/>
                          <a:cs typeface="Arial" charset="0"/>
                        </a:rPr>
                        <a:t>%</a:t>
                      </a:r>
                      <a:r>
                        <a:rPr kumimoji="0" lang="es-ES" sz="10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980" name="Group 44"/>
          <p:cNvGraphicFramePr>
            <a:graphicFrameLocks noGrp="1"/>
          </p:cNvGraphicFramePr>
          <p:nvPr/>
        </p:nvGraphicFramePr>
        <p:xfrm>
          <a:off x="7299325" y="3187700"/>
          <a:ext cx="360363" cy="214308"/>
        </p:xfrm>
        <a:graphic>
          <a:graphicData uri="http://schemas.openxmlformats.org/drawingml/2006/table">
            <a:tbl>
              <a:tblPr/>
              <a:tblGrid>
                <a:gridCol w="360363"/>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300" b="1" i="0" u="none" strike="noStrike" cap="none" normalizeH="0" baseline="0" dirty="0" smtClean="0">
                          <a:ln>
                            <a:noFill/>
                          </a:ln>
                          <a:solidFill>
                            <a:schemeClr val="bg1"/>
                          </a:solidFill>
                          <a:effectLst/>
                          <a:latin typeface="Cambria" pitchFamily="18" charset="0"/>
                          <a:cs typeface="Arial" charset="0"/>
                        </a:rPr>
                        <a:t>7</a:t>
                      </a:r>
                      <a:r>
                        <a:rPr kumimoji="0" lang="es-ES" sz="800" b="1" i="0" u="none" strike="noStrike" cap="none" normalizeH="0" baseline="0" dirty="0" smtClean="0">
                          <a:ln>
                            <a:noFill/>
                          </a:ln>
                          <a:solidFill>
                            <a:schemeClr val="bg1"/>
                          </a:solidFill>
                          <a:effectLst/>
                          <a:latin typeface="Cambria" pitchFamily="18" charset="0"/>
                          <a:cs typeface="Arial" charset="0"/>
                        </a:rPr>
                        <a:t>%</a:t>
                      </a:r>
                      <a:r>
                        <a:rPr kumimoji="0" lang="es-ES" sz="1000" b="1" i="0" u="none" strike="noStrike" cap="none" normalizeH="0" baseline="0" dirty="0" smtClean="0">
                          <a:ln>
                            <a:noFill/>
                          </a:ln>
                          <a:solidFill>
                            <a:schemeClr val="bg1"/>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986" name="Group 50"/>
          <p:cNvGraphicFramePr>
            <a:graphicFrameLocks noGrp="1"/>
          </p:cNvGraphicFramePr>
          <p:nvPr/>
        </p:nvGraphicFramePr>
        <p:xfrm>
          <a:off x="5703888" y="1817688"/>
          <a:ext cx="384175" cy="18840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2016</a:t>
                      </a:r>
                      <a:endParaRPr kumimoji="0" lang="es-ES" sz="10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5992" name="Group 56"/>
          <p:cNvGraphicFramePr>
            <a:graphicFrameLocks noGrp="1"/>
          </p:cNvGraphicFramePr>
          <p:nvPr/>
        </p:nvGraphicFramePr>
        <p:xfrm>
          <a:off x="7397750" y="2155825"/>
          <a:ext cx="384175" cy="18840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5B8"/>
                          </a:solidFill>
                          <a:effectLst/>
                          <a:latin typeface="Calibri" pitchFamily="34" charset="0"/>
                          <a:cs typeface="Arial" charset="0"/>
                        </a:rPr>
                        <a:t>2016</a:t>
                      </a:r>
                      <a:endParaRPr kumimoji="0" lang="es-ES" sz="10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35998" name="Line 62"/>
          <p:cNvSpPr>
            <a:spLocks noChangeShapeType="1"/>
          </p:cNvSpPr>
          <p:nvPr/>
        </p:nvSpPr>
        <p:spPr bwMode="auto">
          <a:xfrm>
            <a:off x="5700713" y="1995488"/>
            <a:ext cx="420687" cy="0"/>
          </a:xfrm>
          <a:prstGeom prst="line">
            <a:avLst/>
          </a:prstGeom>
          <a:noFill/>
          <a:ln w="3175">
            <a:solidFill>
              <a:srgbClr val="969696"/>
            </a:solidFill>
            <a:round/>
            <a:headEnd/>
            <a:tailEnd/>
          </a:ln>
          <a:effectLst/>
        </p:spPr>
        <p:txBody>
          <a:bodyPr/>
          <a:lstStyle/>
          <a:p>
            <a:endParaRPr lang="es-MX" dirty="0"/>
          </a:p>
        </p:txBody>
      </p:sp>
      <p:sp>
        <p:nvSpPr>
          <p:cNvPr id="935999" name="Line 63"/>
          <p:cNvSpPr>
            <a:spLocks noChangeShapeType="1"/>
          </p:cNvSpPr>
          <p:nvPr/>
        </p:nvSpPr>
        <p:spPr bwMode="auto">
          <a:xfrm>
            <a:off x="7445375" y="2328863"/>
            <a:ext cx="354013" cy="0"/>
          </a:xfrm>
          <a:prstGeom prst="line">
            <a:avLst/>
          </a:prstGeom>
          <a:noFill/>
          <a:ln w="3175">
            <a:solidFill>
              <a:srgbClr val="969696"/>
            </a:solidFill>
            <a:round/>
            <a:headEnd/>
            <a:tailEnd/>
          </a:ln>
          <a:effectLst/>
        </p:spPr>
        <p:txBody>
          <a:bodyPr/>
          <a:lstStyle/>
          <a:p>
            <a:endParaRPr lang="es-MX" dirty="0"/>
          </a:p>
        </p:txBody>
      </p:sp>
      <p:graphicFrame>
        <p:nvGraphicFramePr>
          <p:cNvPr id="936000" name="Group 64"/>
          <p:cNvGraphicFramePr>
            <a:graphicFrameLocks noGrp="1"/>
          </p:cNvGraphicFramePr>
          <p:nvPr/>
        </p:nvGraphicFramePr>
        <p:xfrm>
          <a:off x="4759325" y="2106613"/>
          <a:ext cx="842963" cy="310320"/>
        </p:xfrm>
        <a:graphic>
          <a:graphicData uri="http://schemas.openxmlformats.org/drawingml/2006/table">
            <a:tbl>
              <a:tblPr/>
              <a:tblGrid>
                <a:gridCol w="842963"/>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333333"/>
                          </a:solidFill>
                          <a:effectLst/>
                          <a:latin typeface="Calibri" pitchFamily="34" charset="0"/>
                          <a:cs typeface="Arial" charset="0"/>
                        </a:rPr>
                        <a:t>Menos de una vez por semana</a:t>
                      </a:r>
                      <a:endParaRPr kumimoji="0" lang="es-ES" sz="9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6006" name="Group 70"/>
          <p:cNvGraphicFramePr>
            <a:graphicFrameLocks noGrp="1"/>
          </p:cNvGraphicFramePr>
          <p:nvPr/>
        </p:nvGraphicFramePr>
        <p:xfrm>
          <a:off x="4733925" y="3421063"/>
          <a:ext cx="842963" cy="310320"/>
        </p:xfrm>
        <a:graphic>
          <a:graphicData uri="http://schemas.openxmlformats.org/drawingml/2006/table">
            <a:tbl>
              <a:tblPr/>
              <a:tblGrid>
                <a:gridCol w="842963"/>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333333"/>
                          </a:solidFill>
                          <a:effectLst/>
                          <a:latin typeface="Calibri" pitchFamily="34" charset="0"/>
                          <a:cs typeface="Arial" charset="0"/>
                        </a:rPr>
                        <a:t>No sabe/ </a:t>
                      </a:r>
                    </a:p>
                    <a:p>
                      <a:pPr marL="0" marR="0" lvl="0" indent="0" algn="r" defTabSz="914400" rtl="0" eaLnBrk="1" fontAlgn="b"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333333"/>
                          </a:solidFill>
                          <a:effectLst/>
                          <a:latin typeface="Calibri" pitchFamily="34" charset="0"/>
                          <a:cs typeface="Arial" charset="0"/>
                        </a:rPr>
                        <a:t>No responde</a:t>
                      </a:r>
                      <a:endParaRPr kumimoji="0" lang="es-ES" sz="9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6012" name="Group 76"/>
          <p:cNvGraphicFramePr>
            <a:graphicFrameLocks noGrp="1"/>
          </p:cNvGraphicFramePr>
          <p:nvPr/>
        </p:nvGraphicFramePr>
        <p:xfrm>
          <a:off x="4789488" y="2771775"/>
          <a:ext cx="971550" cy="310320"/>
        </p:xfrm>
        <a:graphic>
          <a:graphicData uri="http://schemas.openxmlformats.org/drawingml/2006/table">
            <a:tbl>
              <a:tblPr/>
              <a:tblGrid>
                <a:gridCol w="971550"/>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333333"/>
                          </a:solidFill>
                          <a:effectLst/>
                          <a:latin typeface="Calibri" pitchFamily="34" charset="0"/>
                          <a:cs typeface="Arial" charset="0"/>
                        </a:rPr>
                        <a:t>Tres o mas veces por semana</a:t>
                      </a:r>
                      <a:endParaRPr kumimoji="0" lang="es-ES" sz="9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6018" name="Group 82"/>
          <p:cNvGraphicFramePr>
            <a:graphicFrameLocks noGrp="1"/>
          </p:cNvGraphicFramePr>
          <p:nvPr/>
        </p:nvGraphicFramePr>
        <p:xfrm>
          <a:off x="7893050" y="2451100"/>
          <a:ext cx="730250" cy="310320"/>
        </p:xfrm>
        <a:graphic>
          <a:graphicData uri="http://schemas.openxmlformats.org/drawingml/2006/table">
            <a:tbl>
              <a:tblPr/>
              <a:tblGrid>
                <a:gridCol w="730250"/>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333333"/>
                          </a:solidFill>
                          <a:effectLst/>
                          <a:latin typeface="Calibri" pitchFamily="34" charset="0"/>
                          <a:cs typeface="Arial" charset="0"/>
                        </a:rPr>
                        <a:t>Una vez por semana</a:t>
                      </a:r>
                      <a:endParaRPr kumimoji="0" lang="es-ES" sz="9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6024" name="Group 88"/>
          <p:cNvGraphicFramePr>
            <a:graphicFrameLocks noGrp="1"/>
          </p:cNvGraphicFramePr>
          <p:nvPr/>
        </p:nvGraphicFramePr>
        <p:xfrm>
          <a:off x="7772400" y="3160713"/>
          <a:ext cx="730250" cy="310320"/>
        </p:xfrm>
        <a:graphic>
          <a:graphicData uri="http://schemas.openxmlformats.org/drawingml/2006/table">
            <a:tbl>
              <a:tblPr/>
              <a:tblGrid>
                <a:gridCol w="730250"/>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333333"/>
                          </a:solidFill>
                          <a:effectLst/>
                          <a:latin typeface="Calibri" pitchFamily="34" charset="0"/>
                          <a:cs typeface="Arial" charset="0"/>
                        </a:rPr>
                        <a:t>Dos veces por semana</a:t>
                      </a:r>
                      <a:endParaRPr kumimoji="0" lang="es-ES" sz="900" b="1"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6030" name="Group 94"/>
          <p:cNvGraphicFramePr>
            <a:graphicFrameLocks noGrp="1"/>
          </p:cNvGraphicFramePr>
          <p:nvPr/>
        </p:nvGraphicFramePr>
        <p:xfrm>
          <a:off x="123825" y="1962150"/>
          <a:ext cx="2782888" cy="1812926"/>
        </p:xfrm>
        <a:graphic>
          <a:graphicData uri="http://schemas.openxmlformats.org/drawingml/2006/table">
            <a:tbl>
              <a:tblPr/>
              <a:tblGrid>
                <a:gridCol w="2173288"/>
                <a:gridCol w="609600"/>
              </a:tblGrid>
              <a:tr h="3635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Cableado eléctrico </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75</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cap="fla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Luminarias o bombillas </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35</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635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Tapas de las cajas de Codensa </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24</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1</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3</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936045" name="Group 109"/>
          <p:cNvGraphicFramePr>
            <a:graphicFrameLocks noGrp="1"/>
          </p:cNvGraphicFramePr>
          <p:nvPr/>
        </p:nvGraphicFramePr>
        <p:xfrm>
          <a:off x="3673475" y="4494213"/>
          <a:ext cx="1774825" cy="377826"/>
        </p:xfrm>
        <a:graphic>
          <a:graphicData uri="http://schemas.openxmlformats.org/drawingml/2006/table">
            <a:tbl>
              <a:tblPr/>
              <a:tblGrid>
                <a:gridCol w="1174750"/>
                <a:gridCol w="244475"/>
                <a:gridCol w="355600"/>
              </a:tblGrid>
              <a:tr h="188913">
                <a:tc rowSpan="2">
                  <a:txBody>
                    <a:bodyPr/>
                    <a:lstStyle/>
                    <a:p>
                      <a:pPr marL="0" marR="0" lvl="0" indent="0" algn="ctr" defTabSz="914400" rtl="0" eaLnBrk="1" fontAlgn="b" latinLnBrk="0" hangingPunct="1">
                        <a:lnSpc>
                          <a:spcPct val="80000"/>
                        </a:lnSpc>
                        <a:spcBef>
                          <a:spcPct val="0"/>
                        </a:spcBef>
                        <a:spcAft>
                          <a:spcPct val="0"/>
                        </a:spcAft>
                        <a:buClrTx/>
                        <a:buSzTx/>
                        <a:buFontTx/>
                        <a:buNone/>
                        <a:tabLst/>
                      </a:pPr>
                      <a:r>
                        <a:rPr kumimoji="0" lang="es-CO" sz="700" b="1" i="0" u="none" strike="noStrike" cap="none" normalizeH="0" baseline="0" dirty="0" smtClean="0">
                          <a:ln>
                            <a:noFill/>
                          </a:ln>
                          <a:solidFill>
                            <a:schemeClr val="tx1"/>
                          </a:solidFill>
                          <a:effectLst/>
                          <a:latin typeface="Calibri" pitchFamily="34" charset="0"/>
                          <a:cs typeface="Arial" charset="0"/>
                        </a:rPr>
                        <a:t>Base: Los Que En El Sector Donde Viven Se Han Presentado Hurtos </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188913">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430908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pic>
        <p:nvPicPr>
          <p:cNvPr id="936061" name="Picture 125" descr="tapa codensa"/>
          <p:cNvPicPr>
            <a:picLocks noChangeAspect="1" noChangeArrowheads="1"/>
          </p:cNvPicPr>
          <p:nvPr/>
        </p:nvPicPr>
        <p:blipFill>
          <a:blip r:embed="rId4" cstate="print">
            <a:lum bright="42000"/>
          </a:blip>
          <a:srcRect/>
          <a:stretch>
            <a:fillRect/>
          </a:stretch>
        </p:blipFill>
        <p:spPr bwMode="auto">
          <a:xfrm>
            <a:off x="323850" y="2706688"/>
            <a:ext cx="298450" cy="298450"/>
          </a:xfrm>
          <a:prstGeom prst="rect">
            <a:avLst/>
          </a:prstGeom>
          <a:noFill/>
        </p:spPr>
      </p:pic>
      <p:pic>
        <p:nvPicPr>
          <p:cNvPr id="936062" name="Picture 126" descr="bombilla"/>
          <p:cNvPicPr>
            <a:picLocks noChangeAspect="1" noChangeArrowheads="1"/>
          </p:cNvPicPr>
          <p:nvPr/>
        </p:nvPicPr>
        <p:blipFill>
          <a:blip r:embed="rId5" cstate="print">
            <a:lum bright="42000"/>
          </a:blip>
          <a:srcRect/>
          <a:stretch>
            <a:fillRect/>
          </a:stretch>
        </p:blipFill>
        <p:spPr bwMode="auto">
          <a:xfrm>
            <a:off x="679450" y="2359025"/>
            <a:ext cx="293688" cy="293688"/>
          </a:xfrm>
          <a:prstGeom prst="rect">
            <a:avLst/>
          </a:prstGeom>
          <a:noFill/>
        </p:spPr>
      </p:pic>
      <p:pic>
        <p:nvPicPr>
          <p:cNvPr id="936063" name="Picture 127" descr="cable"/>
          <p:cNvPicPr>
            <a:picLocks noChangeAspect="1" noChangeArrowheads="1"/>
          </p:cNvPicPr>
          <p:nvPr/>
        </p:nvPicPr>
        <p:blipFill>
          <a:blip r:embed="rId6" cstate="print">
            <a:lum bright="42000"/>
          </a:blip>
          <a:srcRect/>
          <a:stretch>
            <a:fillRect/>
          </a:stretch>
        </p:blipFill>
        <p:spPr bwMode="auto">
          <a:xfrm>
            <a:off x="862013" y="1952625"/>
            <a:ext cx="384175" cy="387350"/>
          </a:xfrm>
          <a:prstGeom prst="rect">
            <a:avLst/>
          </a:prstGeom>
          <a:noFill/>
        </p:spPr>
      </p:pic>
      <p:pic>
        <p:nvPicPr>
          <p:cNvPr id="936064" name="Picture 128" descr="money"/>
          <p:cNvPicPr>
            <a:picLocks noChangeAspect="1" noChangeArrowheads="1"/>
          </p:cNvPicPr>
          <p:nvPr/>
        </p:nvPicPr>
        <p:blipFill>
          <a:blip r:embed="rId7" cstate="print">
            <a:lum bright="36000"/>
          </a:blip>
          <a:srcRect/>
          <a:stretch>
            <a:fillRect/>
          </a:stretch>
        </p:blipFill>
        <p:spPr bwMode="auto">
          <a:xfrm>
            <a:off x="3198813" y="923925"/>
            <a:ext cx="839787" cy="839788"/>
          </a:xfrm>
          <a:prstGeom prst="rect">
            <a:avLst/>
          </a:prstGeom>
          <a:noFill/>
        </p:spPr>
      </p:pic>
      <p:pic>
        <p:nvPicPr>
          <p:cNvPr id="936065" name="Picture 129" descr="time"/>
          <p:cNvPicPr>
            <a:picLocks noChangeAspect="1" noChangeArrowheads="1"/>
          </p:cNvPicPr>
          <p:nvPr/>
        </p:nvPicPr>
        <p:blipFill>
          <a:blip r:embed="rId8" cstate="print">
            <a:lum bright="42000"/>
          </a:blip>
          <a:srcRect/>
          <a:stretch>
            <a:fillRect/>
          </a:stretch>
        </p:blipFill>
        <p:spPr bwMode="auto">
          <a:xfrm>
            <a:off x="7050088" y="1365250"/>
            <a:ext cx="758825" cy="758825"/>
          </a:xfrm>
          <a:prstGeom prst="rect">
            <a:avLst/>
          </a:prstGeom>
          <a:noFill/>
        </p:spPr>
      </p:pic>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 name="Picture 290" descr="gfsdfgdfh"/>
          <p:cNvPicPr>
            <a:picLocks noChangeAspect="1" noChangeArrowheads="1"/>
          </p:cNvPicPr>
          <p:nvPr/>
        </p:nvPicPr>
        <p:blipFill>
          <a:blip r:embed="rId2" cstate="print"/>
          <a:srcRect/>
          <a:stretch>
            <a:fillRect/>
          </a:stretch>
        </p:blipFill>
        <p:spPr bwMode="auto">
          <a:xfrm>
            <a:off x="1441450" y="687388"/>
            <a:ext cx="6919913" cy="4270375"/>
          </a:xfrm>
          <a:prstGeom prst="rect">
            <a:avLst/>
          </a:prstGeom>
          <a:noFill/>
        </p:spPr>
      </p:pic>
      <p:sp>
        <p:nvSpPr>
          <p:cNvPr id="936962" name="Rectangle 2"/>
          <p:cNvSpPr>
            <a:spLocks noChangeArrowheads="1"/>
          </p:cNvSpPr>
          <p:nvPr/>
        </p:nvSpPr>
        <p:spPr bwMode="auto">
          <a:xfrm>
            <a:off x="0" y="1960563"/>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936963" name="Picture 3" descr="cableado"/>
          <p:cNvPicPr>
            <a:picLocks noChangeAspect="1" noChangeArrowheads="1"/>
          </p:cNvPicPr>
          <p:nvPr/>
        </p:nvPicPr>
        <p:blipFill>
          <a:blip r:embed="rId3" cstate="print"/>
          <a:srcRect/>
          <a:stretch>
            <a:fillRect/>
          </a:stretch>
        </p:blipFill>
        <p:spPr bwMode="auto">
          <a:xfrm>
            <a:off x="111125" y="3198813"/>
            <a:ext cx="1490663" cy="1622425"/>
          </a:xfrm>
          <a:prstGeom prst="rect">
            <a:avLst/>
          </a:prstGeom>
          <a:noFill/>
        </p:spPr>
      </p:pic>
      <p:sp>
        <p:nvSpPr>
          <p:cNvPr id="936965" name="Rectangle 5"/>
          <p:cNvSpPr>
            <a:spLocks noGrp="1" noChangeArrowheads="1"/>
          </p:cNvSpPr>
          <p:nvPr>
            <p:ph type="title"/>
          </p:nvPr>
        </p:nvSpPr>
        <p:spPr/>
        <p:txBody>
          <a:bodyPr/>
          <a:lstStyle/>
          <a:p>
            <a:endParaRPr lang="es-CO" dirty="0"/>
          </a:p>
        </p:txBody>
      </p:sp>
      <p:graphicFrame>
        <p:nvGraphicFramePr>
          <p:cNvPr id="936966" name="Group 6"/>
          <p:cNvGraphicFramePr>
            <a:graphicFrameLocks noGrp="1"/>
          </p:cNvGraphicFramePr>
          <p:nvPr/>
        </p:nvGraphicFramePr>
        <p:xfrm>
          <a:off x="2540000" y="1827213"/>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36972" name="Group 12"/>
          <p:cNvGrpSpPr>
            <a:grpSpLocks/>
          </p:cNvGrpSpPr>
          <p:nvPr/>
        </p:nvGrpSpPr>
        <p:grpSpPr bwMode="auto">
          <a:xfrm>
            <a:off x="2624138" y="2038350"/>
            <a:ext cx="385762" cy="385763"/>
            <a:chOff x="1370" y="1409"/>
            <a:chExt cx="243" cy="243"/>
          </a:xfrm>
        </p:grpSpPr>
        <p:pic>
          <p:nvPicPr>
            <p:cNvPr id="936973" name="Picture 1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6974" name="Rectangle 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87</a:t>
              </a:r>
              <a:r>
                <a:rPr lang="es-ES" sz="800" dirty="0">
                  <a:solidFill>
                    <a:srgbClr val="0075B8"/>
                  </a:solidFill>
                  <a:latin typeface="Calibri" pitchFamily="34" charset="0"/>
                </a:rPr>
                <a:t>%</a:t>
              </a:r>
            </a:p>
          </p:txBody>
        </p:sp>
        <p:sp>
          <p:nvSpPr>
            <p:cNvPr id="936975" name="Line 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6976" name="Line 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6977" name="Line 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6978" name="Line 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6979" name="Group 19"/>
          <p:cNvGrpSpPr>
            <a:grpSpLocks/>
          </p:cNvGrpSpPr>
          <p:nvPr/>
        </p:nvGrpSpPr>
        <p:grpSpPr bwMode="auto">
          <a:xfrm>
            <a:off x="3187700" y="2654300"/>
            <a:ext cx="385763" cy="385763"/>
            <a:chOff x="1370" y="1409"/>
            <a:chExt cx="243" cy="243"/>
          </a:xfrm>
        </p:grpSpPr>
        <p:pic>
          <p:nvPicPr>
            <p:cNvPr id="936980" name="Picture 2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6981" name="Rectangle 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61</a:t>
              </a:r>
              <a:r>
                <a:rPr lang="es-ES" sz="800" dirty="0">
                  <a:solidFill>
                    <a:srgbClr val="0075B8"/>
                  </a:solidFill>
                  <a:latin typeface="Calibri" pitchFamily="34" charset="0"/>
                </a:rPr>
                <a:t>%</a:t>
              </a:r>
            </a:p>
          </p:txBody>
        </p:sp>
        <p:sp>
          <p:nvSpPr>
            <p:cNvPr id="936982" name="Line 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6983" name="Line 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6984" name="Line 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6985" name="Line 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6986" name="Group 26"/>
          <p:cNvGrpSpPr>
            <a:grpSpLocks/>
          </p:cNvGrpSpPr>
          <p:nvPr/>
        </p:nvGrpSpPr>
        <p:grpSpPr bwMode="auto">
          <a:xfrm>
            <a:off x="3668713" y="3232150"/>
            <a:ext cx="385762" cy="385763"/>
            <a:chOff x="1370" y="1409"/>
            <a:chExt cx="243" cy="243"/>
          </a:xfrm>
        </p:grpSpPr>
        <p:pic>
          <p:nvPicPr>
            <p:cNvPr id="936987" name="Picture 2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6988" name="Rectangle 2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58</a:t>
              </a:r>
              <a:r>
                <a:rPr lang="es-ES" sz="800" dirty="0">
                  <a:solidFill>
                    <a:srgbClr val="0075B8"/>
                  </a:solidFill>
                  <a:latin typeface="Calibri" pitchFamily="34" charset="0"/>
                </a:rPr>
                <a:t>%</a:t>
              </a:r>
            </a:p>
          </p:txBody>
        </p:sp>
        <p:sp>
          <p:nvSpPr>
            <p:cNvPr id="936989" name="Line 2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6990" name="Line 3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6991" name="Line 3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6992" name="Line 3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6993" name="Group 33"/>
          <p:cNvGrpSpPr>
            <a:grpSpLocks/>
          </p:cNvGrpSpPr>
          <p:nvPr/>
        </p:nvGrpSpPr>
        <p:grpSpPr bwMode="auto">
          <a:xfrm>
            <a:off x="4718050" y="3471863"/>
            <a:ext cx="385763" cy="385762"/>
            <a:chOff x="1370" y="1409"/>
            <a:chExt cx="243" cy="243"/>
          </a:xfrm>
        </p:grpSpPr>
        <p:pic>
          <p:nvPicPr>
            <p:cNvPr id="936994" name="Picture 3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6995" name="Rectangle 3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65</a:t>
              </a:r>
              <a:r>
                <a:rPr lang="es-ES" sz="800" dirty="0">
                  <a:solidFill>
                    <a:srgbClr val="0075B8"/>
                  </a:solidFill>
                  <a:latin typeface="Calibri" pitchFamily="34" charset="0"/>
                </a:rPr>
                <a:t>%</a:t>
              </a:r>
            </a:p>
          </p:txBody>
        </p:sp>
        <p:sp>
          <p:nvSpPr>
            <p:cNvPr id="936996" name="Line 3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6997" name="Line 3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6998" name="Line 3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6999" name="Line 3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00" name="Group 40"/>
          <p:cNvGrpSpPr>
            <a:grpSpLocks/>
          </p:cNvGrpSpPr>
          <p:nvPr/>
        </p:nvGrpSpPr>
        <p:grpSpPr bwMode="auto">
          <a:xfrm>
            <a:off x="4856163" y="4410075"/>
            <a:ext cx="385762" cy="385763"/>
            <a:chOff x="1370" y="1409"/>
            <a:chExt cx="243" cy="243"/>
          </a:xfrm>
        </p:grpSpPr>
        <p:pic>
          <p:nvPicPr>
            <p:cNvPr id="937001" name="Picture 4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02" name="Rectangle 4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67</a:t>
              </a:r>
              <a:r>
                <a:rPr lang="es-ES" sz="800" dirty="0">
                  <a:solidFill>
                    <a:srgbClr val="0075B8"/>
                  </a:solidFill>
                  <a:latin typeface="Calibri" pitchFamily="34" charset="0"/>
                </a:rPr>
                <a:t>%</a:t>
              </a:r>
            </a:p>
          </p:txBody>
        </p:sp>
        <p:sp>
          <p:nvSpPr>
            <p:cNvPr id="937003" name="Line 4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04" name="Line 4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05" name="Line 4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06" name="Line 4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07" name="Group 47"/>
          <p:cNvGrpSpPr>
            <a:grpSpLocks/>
          </p:cNvGrpSpPr>
          <p:nvPr/>
        </p:nvGrpSpPr>
        <p:grpSpPr bwMode="auto">
          <a:xfrm>
            <a:off x="5842000" y="3608388"/>
            <a:ext cx="385763" cy="385762"/>
            <a:chOff x="1370" y="1409"/>
            <a:chExt cx="243" cy="243"/>
          </a:xfrm>
        </p:grpSpPr>
        <p:pic>
          <p:nvPicPr>
            <p:cNvPr id="937008" name="Picture 4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09" name="Rectangle 4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76</a:t>
              </a:r>
              <a:r>
                <a:rPr lang="es-ES" sz="800" dirty="0">
                  <a:solidFill>
                    <a:srgbClr val="0075B8"/>
                  </a:solidFill>
                  <a:latin typeface="Calibri" pitchFamily="34" charset="0"/>
                </a:rPr>
                <a:t>%</a:t>
              </a:r>
            </a:p>
          </p:txBody>
        </p:sp>
        <p:sp>
          <p:nvSpPr>
            <p:cNvPr id="937010" name="Line 5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11" name="Line 5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12" name="Line 5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13" name="Line 5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14" name="Group 54"/>
          <p:cNvGrpSpPr>
            <a:grpSpLocks/>
          </p:cNvGrpSpPr>
          <p:nvPr/>
        </p:nvGrpSpPr>
        <p:grpSpPr bwMode="auto">
          <a:xfrm>
            <a:off x="7110413" y="2493963"/>
            <a:ext cx="385762" cy="385762"/>
            <a:chOff x="1370" y="1409"/>
            <a:chExt cx="243" cy="243"/>
          </a:xfrm>
        </p:grpSpPr>
        <p:pic>
          <p:nvPicPr>
            <p:cNvPr id="937015" name="Picture 5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16" name="Rectangle 5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58</a:t>
              </a:r>
              <a:r>
                <a:rPr lang="es-ES" sz="800" dirty="0">
                  <a:solidFill>
                    <a:srgbClr val="0075B8"/>
                  </a:solidFill>
                  <a:latin typeface="Calibri" pitchFamily="34" charset="0"/>
                </a:rPr>
                <a:t>%</a:t>
              </a:r>
            </a:p>
          </p:txBody>
        </p:sp>
        <p:sp>
          <p:nvSpPr>
            <p:cNvPr id="937017" name="Line 5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18" name="Line 5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19" name="Line 5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20" name="Line 6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21" name="Group 61"/>
          <p:cNvGrpSpPr>
            <a:grpSpLocks/>
          </p:cNvGrpSpPr>
          <p:nvPr/>
        </p:nvGrpSpPr>
        <p:grpSpPr bwMode="auto">
          <a:xfrm>
            <a:off x="6110288" y="2139950"/>
            <a:ext cx="385762" cy="385763"/>
            <a:chOff x="1370" y="1409"/>
            <a:chExt cx="243" cy="243"/>
          </a:xfrm>
        </p:grpSpPr>
        <p:pic>
          <p:nvPicPr>
            <p:cNvPr id="937022" name="Picture 6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23" name="Rectangle 6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93</a:t>
              </a:r>
              <a:r>
                <a:rPr lang="es-ES" sz="800" dirty="0">
                  <a:solidFill>
                    <a:srgbClr val="0075B8"/>
                  </a:solidFill>
                  <a:latin typeface="Calibri" pitchFamily="34" charset="0"/>
                </a:rPr>
                <a:t>%</a:t>
              </a:r>
            </a:p>
          </p:txBody>
        </p:sp>
        <p:sp>
          <p:nvSpPr>
            <p:cNvPr id="937024" name="Line 6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25" name="Line 6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26" name="Line 6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27" name="Line 6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28" name="Group 68"/>
          <p:cNvGrpSpPr>
            <a:grpSpLocks/>
          </p:cNvGrpSpPr>
          <p:nvPr/>
        </p:nvGrpSpPr>
        <p:grpSpPr bwMode="auto">
          <a:xfrm>
            <a:off x="5922963" y="2630488"/>
            <a:ext cx="385762" cy="385762"/>
            <a:chOff x="1370" y="1409"/>
            <a:chExt cx="243" cy="243"/>
          </a:xfrm>
        </p:grpSpPr>
        <p:pic>
          <p:nvPicPr>
            <p:cNvPr id="937029" name="Picture 6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30" name="Rectangle 7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85</a:t>
              </a:r>
              <a:r>
                <a:rPr lang="es-ES" sz="800" dirty="0">
                  <a:solidFill>
                    <a:srgbClr val="0075B8"/>
                  </a:solidFill>
                  <a:latin typeface="Calibri" pitchFamily="34" charset="0"/>
                </a:rPr>
                <a:t>%</a:t>
              </a:r>
            </a:p>
          </p:txBody>
        </p:sp>
        <p:sp>
          <p:nvSpPr>
            <p:cNvPr id="937031" name="Line 7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32" name="Line 7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33" name="Line 7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34" name="Line 7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35" name="Group 75"/>
          <p:cNvGrpSpPr>
            <a:grpSpLocks/>
          </p:cNvGrpSpPr>
          <p:nvPr/>
        </p:nvGrpSpPr>
        <p:grpSpPr bwMode="auto">
          <a:xfrm>
            <a:off x="5657850" y="3135313"/>
            <a:ext cx="385763" cy="385762"/>
            <a:chOff x="1370" y="1409"/>
            <a:chExt cx="243" cy="243"/>
          </a:xfrm>
        </p:grpSpPr>
        <p:pic>
          <p:nvPicPr>
            <p:cNvPr id="937036" name="Picture 7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37" name="Rectangle 7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83</a:t>
              </a:r>
              <a:r>
                <a:rPr lang="es-ES" sz="800" dirty="0">
                  <a:solidFill>
                    <a:srgbClr val="0075B8"/>
                  </a:solidFill>
                  <a:latin typeface="Calibri" pitchFamily="34" charset="0"/>
                </a:rPr>
                <a:t>%</a:t>
              </a:r>
            </a:p>
          </p:txBody>
        </p:sp>
        <p:sp>
          <p:nvSpPr>
            <p:cNvPr id="937038" name="Line 7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39" name="Line 7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40" name="Line 8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41" name="Line 8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42" name="Group 82"/>
          <p:cNvGrpSpPr>
            <a:grpSpLocks/>
          </p:cNvGrpSpPr>
          <p:nvPr/>
        </p:nvGrpSpPr>
        <p:grpSpPr bwMode="auto">
          <a:xfrm>
            <a:off x="4927600" y="2446338"/>
            <a:ext cx="385763" cy="385762"/>
            <a:chOff x="1370" y="1409"/>
            <a:chExt cx="243" cy="243"/>
          </a:xfrm>
        </p:grpSpPr>
        <p:pic>
          <p:nvPicPr>
            <p:cNvPr id="937043" name="Picture 8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44" name="Rectangle 8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86</a:t>
              </a:r>
              <a:r>
                <a:rPr lang="es-ES" sz="800" dirty="0">
                  <a:solidFill>
                    <a:srgbClr val="0075B8"/>
                  </a:solidFill>
                  <a:latin typeface="Calibri" pitchFamily="34" charset="0"/>
                </a:rPr>
                <a:t>%</a:t>
              </a:r>
            </a:p>
          </p:txBody>
        </p:sp>
        <p:sp>
          <p:nvSpPr>
            <p:cNvPr id="937045" name="Line 8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46" name="Line 8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47" name="Line 8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48" name="Line 8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49" name="Group 89"/>
          <p:cNvGrpSpPr>
            <a:grpSpLocks/>
          </p:cNvGrpSpPr>
          <p:nvPr/>
        </p:nvGrpSpPr>
        <p:grpSpPr bwMode="auto">
          <a:xfrm>
            <a:off x="2625725" y="1089025"/>
            <a:ext cx="385763" cy="385763"/>
            <a:chOff x="1370" y="1409"/>
            <a:chExt cx="243" cy="243"/>
          </a:xfrm>
        </p:grpSpPr>
        <p:pic>
          <p:nvPicPr>
            <p:cNvPr id="937050" name="Picture 9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51" name="Rectangle 9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88</a:t>
              </a:r>
              <a:r>
                <a:rPr lang="es-ES" sz="800" dirty="0">
                  <a:solidFill>
                    <a:srgbClr val="0075B8"/>
                  </a:solidFill>
                  <a:latin typeface="Calibri" pitchFamily="34" charset="0"/>
                </a:rPr>
                <a:t>%</a:t>
              </a:r>
            </a:p>
          </p:txBody>
        </p:sp>
        <p:sp>
          <p:nvSpPr>
            <p:cNvPr id="937052" name="Line 9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53" name="Line 9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54" name="Line 9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55" name="Line 9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56" name="Group 96"/>
          <p:cNvGrpSpPr>
            <a:grpSpLocks/>
          </p:cNvGrpSpPr>
          <p:nvPr/>
        </p:nvGrpSpPr>
        <p:grpSpPr bwMode="auto">
          <a:xfrm>
            <a:off x="4454525" y="1449388"/>
            <a:ext cx="385763" cy="385762"/>
            <a:chOff x="1370" y="1409"/>
            <a:chExt cx="243" cy="243"/>
          </a:xfrm>
        </p:grpSpPr>
        <p:pic>
          <p:nvPicPr>
            <p:cNvPr id="937057" name="Picture 9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58" name="Rectangle 9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57</a:t>
              </a:r>
              <a:r>
                <a:rPr lang="es-ES" sz="800" dirty="0">
                  <a:solidFill>
                    <a:srgbClr val="0075B8"/>
                  </a:solidFill>
                  <a:latin typeface="Calibri" pitchFamily="34" charset="0"/>
                </a:rPr>
                <a:t>%</a:t>
              </a:r>
            </a:p>
          </p:txBody>
        </p:sp>
        <p:sp>
          <p:nvSpPr>
            <p:cNvPr id="937059" name="Line 9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60" name="Line 10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61" name="Line 10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62" name="Line 10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63" name="Group 103"/>
          <p:cNvGrpSpPr>
            <a:grpSpLocks/>
          </p:cNvGrpSpPr>
          <p:nvPr/>
        </p:nvGrpSpPr>
        <p:grpSpPr bwMode="auto">
          <a:xfrm>
            <a:off x="4054475" y="1930400"/>
            <a:ext cx="385763" cy="385763"/>
            <a:chOff x="1370" y="1409"/>
            <a:chExt cx="243" cy="243"/>
          </a:xfrm>
        </p:grpSpPr>
        <p:pic>
          <p:nvPicPr>
            <p:cNvPr id="937064" name="Picture 10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65" name="Rectangle 10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91</a:t>
              </a:r>
              <a:r>
                <a:rPr lang="es-ES" sz="800" dirty="0">
                  <a:solidFill>
                    <a:srgbClr val="0075B8"/>
                  </a:solidFill>
                  <a:latin typeface="Calibri" pitchFamily="34" charset="0"/>
                </a:rPr>
                <a:t>%</a:t>
              </a:r>
            </a:p>
          </p:txBody>
        </p:sp>
        <p:sp>
          <p:nvSpPr>
            <p:cNvPr id="937066" name="Line 10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67" name="Line 10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68" name="Line 10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69" name="Line 10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70" name="Group 110"/>
          <p:cNvGrpSpPr>
            <a:grpSpLocks/>
          </p:cNvGrpSpPr>
          <p:nvPr/>
        </p:nvGrpSpPr>
        <p:grpSpPr bwMode="auto">
          <a:xfrm>
            <a:off x="4446588" y="2227263"/>
            <a:ext cx="385762" cy="385762"/>
            <a:chOff x="1370" y="1409"/>
            <a:chExt cx="243" cy="243"/>
          </a:xfrm>
        </p:grpSpPr>
        <p:pic>
          <p:nvPicPr>
            <p:cNvPr id="937071" name="Picture 11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72" name="Rectangle 1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93</a:t>
              </a:r>
              <a:r>
                <a:rPr lang="es-ES" sz="800" dirty="0">
                  <a:solidFill>
                    <a:srgbClr val="0075B8"/>
                  </a:solidFill>
                  <a:latin typeface="Calibri" pitchFamily="34" charset="0"/>
                </a:rPr>
                <a:t>%</a:t>
              </a:r>
            </a:p>
          </p:txBody>
        </p:sp>
        <p:sp>
          <p:nvSpPr>
            <p:cNvPr id="937073" name="Line 1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74" name="Line 1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75" name="Line 1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76" name="Line 1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077" name="Group 117"/>
          <p:cNvGrpSpPr>
            <a:grpSpLocks/>
          </p:cNvGrpSpPr>
          <p:nvPr/>
        </p:nvGrpSpPr>
        <p:grpSpPr bwMode="auto">
          <a:xfrm>
            <a:off x="5062538" y="1593850"/>
            <a:ext cx="385762" cy="385763"/>
            <a:chOff x="1370" y="1409"/>
            <a:chExt cx="243" cy="243"/>
          </a:xfrm>
        </p:grpSpPr>
        <p:pic>
          <p:nvPicPr>
            <p:cNvPr id="937078" name="Picture 11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079" name="Rectangle 1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80</a:t>
              </a:r>
              <a:r>
                <a:rPr lang="es-ES" sz="800" dirty="0">
                  <a:solidFill>
                    <a:srgbClr val="0075B8"/>
                  </a:solidFill>
                  <a:latin typeface="Calibri" pitchFamily="34" charset="0"/>
                </a:rPr>
                <a:t>%</a:t>
              </a:r>
            </a:p>
          </p:txBody>
        </p:sp>
        <p:sp>
          <p:nvSpPr>
            <p:cNvPr id="937080" name="Line 1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081" name="Line 1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082" name="Line 1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083" name="Line 1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37084" name="Group 124"/>
          <p:cNvGraphicFramePr>
            <a:graphicFrameLocks noGrp="1"/>
          </p:cNvGraphicFramePr>
          <p:nvPr/>
        </p:nvGraphicFramePr>
        <p:xfrm>
          <a:off x="3030538" y="1176338"/>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090" name="Group 130"/>
          <p:cNvGraphicFramePr>
            <a:graphicFrameLocks noGrp="1"/>
          </p:cNvGraphicFramePr>
          <p:nvPr/>
        </p:nvGraphicFramePr>
        <p:xfrm>
          <a:off x="3810000" y="1416050"/>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096" name="Group 136"/>
          <p:cNvGraphicFramePr>
            <a:graphicFrameLocks noGrp="1"/>
          </p:cNvGraphicFramePr>
          <p:nvPr/>
        </p:nvGraphicFramePr>
        <p:xfrm>
          <a:off x="4948238"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02" name="Group 142"/>
          <p:cNvGraphicFramePr>
            <a:graphicFrameLocks noGrp="1"/>
          </p:cNvGraphicFramePr>
          <p:nvPr/>
        </p:nvGraphicFramePr>
        <p:xfrm>
          <a:off x="6481763" y="2139950"/>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08" name="Group 148"/>
          <p:cNvGraphicFramePr>
            <a:graphicFrameLocks noGrp="1"/>
          </p:cNvGraphicFramePr>
          <p:nvPr/>
        </p:nvGraphicFramePr>
        <p:xfrm>
          <a:off x="7494588" y="2620963"/>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14" name="Group 154"/>
          <p:cNvGraphicFramePr>
            <a:graphicFrameLocks noGrp="1"/>
          </p:cNvGraphicFramePr>
          <p:nvPr/>
        </p:nvGraphicFramePr>
        <p:xfrm>
          <a:off x="6143625" y="3367088"/>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20" name="Group 160"/>
          <p:cNvGraphicFramePr>
            <a:graphicFrameLocks noGrp="1"/>
          </p:cNvGraphicFramePr>
          <p:nvPr/>
        </p:nvGraphicFramePr>
        <p:xfrm>
          <a:off x="4840288" y="4211638"/>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26" name="Group 166"/>
          <p:cNvGraphicFramePr>
            <a:graphicFrameLocks noGrp="1"/>
          </p:cNvGraphicFramePr>
          <p:nvPr/>
        </p:nvGraphicFramePr>
        <p:xfrm>
          <a:off x="4576763" y="324008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32" name="Group 172"/>
          <p:cNvGraphicFramePr>
            <a:graphicFrameLocks noGrp="1"/>
          </p:cNvGraphicFramePr>
          <p:nvPr/>
        </p:nvGraphicFramePr>
        <p:xfrm>
          <a:off x="3632200" y="3028950"/>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38" name="Group 178"/>
          <p:cNvGraphicFramePr>
            <a:graphicFrameLocks noGrp="1"/>
          </p:cNvGraphicFramePr>
          <p:nvPr/>
        </p:nvGraphicFramePr>
        <p:xfrm>
          <a:off x="3446463" y="249078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44" name="Group 184"/>
          <p:cNvGraphicFramePr>
            <a:graphicFrameLocks noGrp="1"/>
          </p:cNvGraphicFramePr>
          <p:nvPr/>
        </p:nvGraphicFramePr>
        <p:xfrm>
          <a:off x="3743325" y="1711325"/>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50" name="Group 190"/>
          <p:cNvGraphicFramePr>
            <a:graphicFrameLocks noGrp="1"/>
          </p:cNvGraphicFramePr>
          <p:nvPr/>
        </p:nvGraphicFramePr>
        <p:xfrm>
          <a:off x="4445000" y="2079625"/>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56" name="Group 196"/>
          <p:cNvGraphicFramePr>
            <a:graphicFrameLocks noGrp="1"/>
          </p:cNvGraphicFramePr>
          <p:nvPr/>
        </p:nvGraphicFramePr>
        <p:xfrm>
          <a:off x="5162550" y="2784475"/>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62" name="Group 202"/>
          <p:cNvGraphicFramePr>
            <a:graphicFrameLocks noGrp="1"/>
          </p:cNvGraphicFramePr>
          <p:nvPr/>
        </p:nvGraphicFramePr>
        <p:xfrm>
          <a:off x="5953125" y="3098800"/>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168" name="Group 208"/>
          <p:cNvGraphicFramePr>
            <a:graphicFrameLocks noGrp="1"/>
          </p:cNvGraphicFramePr>
          <p:nvPr/>
        </p:nvGraphicFramePr>
        <p:xfrm>
          <a:off x="6299200" y="2668588"/>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37174" name="Group 214"/>
          <p:cNvGrpSpPr>
            <a:grpSpLocks/>
          </p:cNvGrpSpPr>
          <p:nvPr/>
        </p:nvGrpSpPr>
        <p:grpSpPr bwMode="auto">
          <a:xfrm>
            <a:off x="5230813" y="2098675"/>
            <a:ext cx="385762" cy="385763"/>
            <a:chOff x="1370" y="1409"/>
            <a:chExt cx="243" cy="243"/>
          </a:xfrm>
        </p:grpSpPr>
        <p:pic>
          <p:nvPicPr>
            <p:cNvPr id="937175" name="Picture 21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176" name="Rectangle 21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85</a:t>
              </a:r>
              <a:r>
                <a:rPr lang="es-ES" sz="800" dirty="0">
                  <a:solidFill>
                    <a:srgbClr val="0075B8"/>
                  </a:solidFill>
                  <a:latin typeface="Calibri" pitchFamily="34" charset="0"/>
                </a:rPr>
                <a:t>%</a:t>
              </a:r>
            </a:p>
          </p:txBody>
        </p:sp>
        <p:sp>
          <p:nvSpPr>
            <p:cNvPr id="937177" name="Line 21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178" name="Line 21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179" name="Line 21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180" name="Line 22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37181" name="Group 221"/>
          <p:cNvGrpSpPr>
            <a:grpSpLocks/>
          </p:cNvGrpSpPr>
          <p:nvPr/>
        </p:nvGrpSpPr>
        <p:grpSpPr bwMode="auto">
          <a:xfrm>
            <a:off x="5591175" y="2300288"/>
            <a:ext cx="385763" cy="385762"/>
            <a:chOff x="1370" y="1409"/>
            <a:chExt cx="243" cy="243"/>
          </a:xfrm>
        </p:grpSpPr>
        <p:pic>
          <p:nvPicPr>
            <p:cNvPr id="937182" name="Picture 22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183" name="Rectangle 22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86</a:t>
              </a:r>
              <a:r>
                <a:rPr lang="es-ES" sz="800" dirty="0">
                  <a:solidFill>
                    <a:srgbClr val="0075B8"/>
                  </a:solidFill>
                  <a:latin typeface="Calibri" pitchFamily="34" charset="0"/>
                </a:rPr>
                <a:t>%</a:t>
              </a:r>
            </a:p>
          </p:txBody>
        </p:sp>
        <p:sp>
          <p:nvSpPr>
            <p:cNvPr id="937184" name="Line 22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185" name="Line 22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186" name="Line 22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187" name="Line 22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937188" name="AutoShape 228"/>
          <p:cNvCxnSpPr>
            <a:cxnSpLocks noChangeShapeType="1"/>
            <a:stCxn id="937177" idx="1"/>
            <a:endCxn id="0" idx="0"/>
          </p:cNvCxnSpPr>
          <p:nvPr/>
        </p:nvCxnSpPr>
        <p:spPr bwMode="auto">
          <a:xfrm flipV="1">
            <a:off x="5561013" y="1520825"/>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937189" name="Group 229"/>
          <p:cNvGraphicFramePr>
            <a:graphicFrameLocks noGrp="1"/>
          </p:cNvGraphicFramePr>
          <p:nvPr/>
        </p:nvGraphicFramePr>
        <p:xfrm>
          <a:off x="6515100" y="1363663"/>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37195" name="AutoShape 235"/>
          <p:cNvCxnSpPr>
            <a:cxnSpLocks noChangeShapeType="1"/>
            <a:stCxn id="937184" idx="1"/>
            <a:endCxn id="0" idx="1"/>
          </p:cNvCxnSpPr>
          <p:nvPr/>
        </p:nvCxnSpPr>
        <p:spPr bwMode="auto">
          <a:xfrm flipV="1">
            <a:off x="5921375" y="1628775"/>
            <a:ext cx="752475" cy="757238"/>
          </a:xfrm>
          <a:prstGeom prst="straightConnector1">
            <a:avLst/>
          </a:prstGeom>
          <a:noFill/>
          <a:ln w="3175">
            <a:solidFill>
              <a:srgbClr val="333333"/>
            </a:solidFill>
            <a:prstDash val="dash"/>
            <a:round/>
            <a:headEnd type="oval" w="sm" len="sm"/>
            <a:tailEnd type="oval" w="sm" len="sm"/>
          </a:ln>
          <a:effectLst/>
        </p:spPr>
      </p:cxnSp>
      <p:graphicFrame>
        <p:nvGraphicFramePr>
          <p:cNvPr id="937196" name="Group 236"/>
          <p:cNvGraphicFramePr>
            <a:graphicFrameLocks noGrp="1"/>
          </p:cNvGraphicFramePr>
          <p:nvPr/>
        </p:nvGraphicFramePr>
        <p:xfrm>
          <a:off x="6673850" y="1533525"/>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37202" name="Rectangle 24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937203" name="Group 243"/>
          <p:cNvGrpSpPr>
            <a:grpSpLocks/>
          </p:cNvGrpSpPr>
          <p:nvPr/>
        </p:nvGrpSpPr>
        <p:grpSpPr bwMode="auto">
          <a:xfrm>
            <a:off x="5480050" y="1649413"/>
            <a:ext cx="385763" cy="385762"/>
            <a:chOff x="1370" y="1409"/>
            <a:chExt cx="243" cy="243"/>
          </a:xfrm>
        </p:grpSpPr>
        <p:pic>
          <p:nvPicPr>
            <p:cNvPr id="937204" name="Picture 24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37205" name="Rectangle 24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85</a:t>
              </a:r>
              <a:r>
                <a:rPr lang="es-ES" sz="800" dirty="0">
                  <a:solidFill>
                    <a:srgbClr val="0075B8"/>
                  </a:solidFill>
                  <a:latin typeface="Calibri" pitchFamily="34" charset="0"/>
                </a:rPr>
                <a:t>%</a:t>
              </a:r>
            </a:p>
          </p:txBody>
        </p:sp>
        <p:sp>
          <p:nvSpPr>
            <p:cNvPr id="937206" name="Line 24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37207" name="Line 24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37208" name="Line 24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37209" name="Line 24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37210" name="Group 250"/>
          <p:cNvGraphicFramePr>
            <a:graphicFrameLocks noGrp="1"/>
          </p:cNvGraphicFramePr>
          <p:nvPr/>
        </p:nvGraphicFramePr>
        <p:xfrm>
          <a:off x="5553075" y="139382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216" name="Group 256"/>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37222" name="Text Box 262"/>
          <p:cNvSpPr txBox="1">
            <a:spLocks noChangeArrowheads="1"/>
          </p:cNvSpPr>
          <p:nvPr/>
        </p:nvSpPr>
        <p:spPr bwMode="auto">
          <a:xfrm>
            <a:off x="4902200" y="681038"/>
            <a:ext cx="2098675"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100" dirty="0">
                <a:solidFill>
                  <a:srgbClr val="007800"/>
                </a:solidFill>
                <a:latin typeface="Calibri" pitchFamily="34" charset="0"/>
              </a:rPr>
              <a:t>Cableado eléctrico</a:t>
            </a:r>
            <a:endParaRPr lang="es-ES" sz="1100" b="0" dirty="0">
              <a:solidFill>
                <a:srgbClr val="007800"/>
              </a:solidFill>
              <a:latin typeface="Calibri" pitchFamily="34" charset="0"/>
            </a:endParaRPr>
          </a:p>
        </p:txBody>
      </p:sp>
      <p:graphicFrame>
        <p:nvGraphicFramePr>
          <p:cNvPr id="937223" name="Group 263"/>
          <p:cNvGraphicFramePr>
            <a:graphicFrameLocks noGrp="1"/>
          </p:cNvGraphicFramePr>
          <p:nvPr/>
        </p:nvGraphicFramePr>
        <p:xfrm>
          <a:off x="8167688" y="137636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229" name="Group 269"/>
          <p:cNvGraphicFramePr>
            <a:graphicFrameLocks noGrp="1"/>
          </p:cNvGraphicFramePr>
          <p:nvPr/>
        </p:nvGraphicFramePr>
        <p:xfrm>
          <a:off x="28575" y="2073275"/>
          <a:ext cx="1700213" cy="624264"/>
        </p:xfrm>
        <a:graphic>
          <a:graphicData uri="http://schemas.openxmlformats.org/drawingml/2006/table">
            <a:tbl>
              <a:tblPr/>
              <a:tblGrid>
                <a:gridCol w="1700213"/>
              </a:tblGrid>
              <a:tr h="1381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62.</a:t>
                      </a:r>
                      <a:r>
                        <a:rPr kumimoji="0" lang="es-CO" sz="1100" b="1" i="0" u="none" strike="noStrike" cap="none" normalizeH="0" baseline="0" dirty="0" smtClean="0">
                          <a:ln>
                            <a:noFill/>
                          </a:ln>
                          <a:solidFill>
                            <a:srgbClr val="333333"/>
                          </a:solidFill>
                          <a:effectLst/>
                          <a:latin typeface="Calibri" pitchFamily="34" charset="0"/>
                          <a:cs typeface="Arial" charset="0"/>
                        </a:rPr>
                        <a:t> ¿Qué tipo de hurtos? </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s-CO" sz="1100" b="1" i="0" u="none" strike="noStrike" cap="none" normalizeH="0" baseline="0" dirty="0" smtClean="0">
                        <a:ln>
                          <a:noFill/>
                        </a:ln>
                        <a:solidFill>
                          <a:srgbClr val="333333"/>
                        </a:solidFill>
                        <a:effectLst/>
                        <a:latin typeface="Calibri" pitchFamily="34"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200" b="1" i="0" u="none" strike="noStrike" cap="none" normalizeH="0" baseline="0" dirty="0" smtClean="0">
                          <a:ln>
                            <a:noFill/>
                          </a:ln>
                          <a:solidFill>
                            <a:srgbClr val="007800"/>
                          </a:solidFill>
                          <a:effectLst/>
                          <a:latin typeface="Calibri" pitchFamily="34" charset="0"/>
                          <a:cs typeface="Arial" charset="0"/>
                        </a:rPr>
                        <a:t>Cableado Eléctrico</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235" name="Group 275"/>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Total</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241" name="Group 281"/>
          <p:cNvGraphicFramePr>
            <a:graphicFrameLocks noGrp="1"/>
          </p:cNvGraphicFramePr>
          <p:nvPr/>
        </p:nvGraphicFramePr>
        <p:xfrm>
          <a:off x="885825" y="4224338"/>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75</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sp>
        <p:nvSpPr>
          <p:cNvPr id="937247" name="Rectangle 28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1E29B78-5667-4B94-A951-0C588E728F94}" type="slidenum">
              <a:rPr lang="es-ES" sz="900" i="1">
                <a:solidFill>
                  <a:schemeClr val="bg1"/>
                </a:solidFill>
              </a:rPr>
              <a:pPr algn="ctr"/>
              <a:t>57</a:t>
            </a:fld>
            <a:endParaRPr lang="es-ES" sz="900" i="1" dirty="0">
              <a:solidFill>
                <a:schemeClr val="bg1"/>
              </a:solidFill>
            </a:endParaRPr>
          </a:p>
        </p:txBody>
      </p:sp>
      <p:pic>
        <p:nvPicPr>
          <p:cNvPr id="937301" name="Picture 341" descr="cable"/>
          <p:cNvPicPr>
            <a:picLocks noChangeAspect="1" noChangeArrowheads="1"/>
          </p:cNvPicPr>
          <p:nvPr/>
        </p:nvPicPr>
        <p:blipFill>
          <a:blip r:embed="rId5" cstate="print">
            <a:lum bright="42000"/>
          </a:blip>
          <a:srcRect/>
          <a:stretch>
            <a:fillRect/>
          </a:stretch>
        </p:blipFill>
        <p:spPr bwMode="auto">
          <a:xfrm>
            <a:off x="674688" y="2773363"/>
            <a:ext cx="384175" cy="387350"/>
          </a:xfrm>
          <a:prstGeom prst="rect">
            <a:avLst/>
          </a:prstGeom>
          <a:noFill/>
        </p:spPr>
      </p:pic>
      <p:graphicFrame>
        <p:nvGraphicFramePr>
          <p:cNvPr id="937302" name="Group 342"/>
          <p:cNvGraphicFramePr>
            <a:graphicFrameLocks noGrp="1"/>
          </p:cNvGraphicFramePr>
          <p:nvPr/>
        </p:nvGraphicFramePr>
        <p:xfrm>
          <a:off x="7323138" y="979488"/>
          <a:ext cx="1774825" cy="377826"/>
        </p:xfrm>
        <a:graphic>
          <a:graphicData uri="http://schemas.openxmlformats.org/drawingml/2006/table">
            <a:tbl>
              <a:tblPr/>
              <a:tblGrid>
                <a:gridCol w="1174750"/>
                <a:gridCol w="244475"/>
                <a:gridCol w="355600"/>
              </a:tblGrid>
              <a:tr h="188913">
                <a:tc rowSpan="2">
                  <a:txBody>
                    <a:bodyPr/>
                    <a:lstStyle/>
                    <a:p>
                      <a:pPr marL="0" marR="0" lvl="0" indent="0" algn="ctr" defTabSz="914400" rtl="0" eaLnBrk="1" fontAlgn="b" latinLnBrk="0" hangingPunct="1">
                        <a:lnSpc>
                          <a:spcPct val="80000"/>
                        </a:lnSpc>
                        <a:spcBef>
                          <a:spcPct val="0"/>
                        </a:spcBef>
                        <a:spcAft>
                          <a:spcPct val="0"/>
                        </a:spcAft>
                        <a:buClrTx/>
                        <a:buSzTx/>
                        <a:buFontTx/>
                        <a:buNone/>
                        <a:tabLst/>
                      </a:pPr>
                      <a:r>
                        <a:rPr kumimoji="0" lang="es-CO" sz="700" b="1" i="0" u="none" strike="noStrike" cap="none" normalizeH="0" baseline="0" dirty="0" smtClean="0">
                          <a:ln>
                            <a:noFill/>
                          </a:ln>
                          <a:solidFill>
                            <a:schemeClr val="tx1"/>
                          </a:solidFill>
                          <a:effectLst/>
                          <a:latin typeface="Calibri" pitchFamily="34" charset="0"/>
                          <a:cs typeface="Arial" charset="0"/>
                        </a:rPr>
                        <a:t>Base: Los Que En El Sector Donde Viven Se Han Presentado Hurtos </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188913">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430908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37986" name="Rectangle 2"/>
          <p:cNvSpPr>
            <a:spLocks noGrp="1" noChangeArrowheads="1"/>
          </p:cNvSpPr>
          <p:nvPr>
            <p:ph type="title"/>
          </p:nvPr>
        </p:nvSpPr>
        <p:spPr/>
        <p:txBody>
          <a:bodyPr/>
          <a:lstStyle/>
          <a:p>
            <a:endParaRPr lang="es-CO" dirty="0"/>
          </a:p>
        </p:txBody>
      </p:sp>
      <p:sp>
        <p:nvSpPr>
          <p:cNvPr id="93798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3798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37994" name="Group 10"/>
          <p:cNvGraphicFramePr>
            <a:graphicFrameLocks noGrp="1"/>
          </p:cNvGraphicFramePr>
          <p:nvPr/>
        </p:nvGraphicFramePr>
        <p:xfrm>
          <a:off x="153988" y="1101725"/>
          <a:ext cx="8840787" cy="323632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En El Sector Donde Viven Se Han Presentado Hurtos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388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430908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17470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7792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13299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19577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28082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12324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39529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63360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8237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35735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42618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8991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9643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6748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18944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3503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29450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59162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62. ¿Qué tipo de hurtos?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Cableado eléctrico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Luminarias o bombillas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Tapas de las cajas de Codensa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63. ¿Con qué frecuencia se presentan esos hurtos a la infraestructura de alumbrado público?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Menos de 1 vez por semana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 vez por semana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 o más veces por Semana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 veces por semana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38398" name="Rectangle 41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CF72D6C5-F235-433A-944B-9EC6C7706B85}" type="slidenum">
              <a:rPr lang="es-ES" sz="900" i="1">
                <a:solidFill>
                  <a:schemeClr val="bg1"/>
                </a:solidFill>
              </a:rPr>
              <a:pPr algn="ctr"/>
              <a:t>58</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MX" dirty="0"/>
          </a:p>
        </p:txBody>
      </p:sp>
      <p:sp>
        <p:nvSpPr>
          <p:cNvPr id="3" name="2 Marcador de contenido"/>
          <p:cNvSpPr>
            <a:spLocks noGrp="1"/>
          </p:cNvSpPr>
          <p:nvPr>
            <p:ph idx="1"/>
          </p:nvPr>
        </p:nvSpPr>
        <p:spPr>
          <a:xfrm>
            <a:off x="766763" y="1488558"/>
            <a:ext cx="7613650" cy="2983430"/>
          </a:xfrm>
        </p:spPr>
        <p:txBody>
          <a:bodyPr/>
          <a:lstStyle/>
          <a:p>
            <a:pPr>
              <a:buNone/>
            </a:pPr>
            <a:r>
              <a:rPr lang="es-MX" sz="1500" dirty="0" smtClean="0"/>
              <a:t>	En lo últimos 3 meses, 6% de los ciudadanos han reportado algún daño a la infraestructura del alumbrado público relacionados en su mayoría con luminarias fundidas o apagadas y daños en transformador.</a:t>
            </a:r>
          </a:p>
          <a:p>
            <a:pPr>
              <a:buNone/>
            </a:pPr>
            <a:endParaRPr lang="es-MX" sz="1500" dirty="0" smtClean="0"/>
          </a:p>
          <a:p>
            <a:pPr>
              <a:buNone/>
            </a:pPr>
            <a:r>
              <a:rPr lang="es-MX" sz="1500" dirty="0" smtClean="0"/>
              <a:t>	18% de los ciudadanos también mencionan que existen problemas de hurtos a la infraestructura de alumbrado público principalmente en las localidades de Candelaria, Santa Fe, Ciudad Bolivar y Mártires.  Estos hurtos son de cableado eléctrico, luminarias y tapas de las cajas, y son percibidos por la ciudadanía con una frecuencia de menos de una semana.</a:t>
            </a:r>
          </a:p>
          <a:p>
            <a:endParaRPr lang="es-MX" sz="1500"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MX" dirty="0" smtClean="0"/>
              <a:t>Escalas Utilizadas</a:t>
            </a:r>
            <a:endParaRPr lang="es-MX" dirty="0"/>
          </a:p>
        </p:txBody>
      </p:sp>
      <p:sp>
        <p:nvSpPr>
          <p:cNvPr id="3" name="2 Marcador de contenido"/>
          <p:cNvSpPr>
            <a:spLocks noGrp="1"/>
          </p:cNvSpPr>
          <p:nvPr>
            <p:ph idx="1"/>
          </p:nvPr>
        </p:nvSpPr>
        <p:spPr>
          <a:xfrm>
            <a:off x="777154" y="920461"/>
            <a:ext cx="7613650" cy="3395663"/>
          </a:xfrm>
        </p:spPr>
        <p:txBody>
          <a:bodyPr/>
          <a:lstStyle/>
          <a:p>
            <a:pPr>
              <a:buNone/>
            </a:pPr>
            <a:r>
              <a:rPr lang="es-MX" sz="1500" dirty="0" smtClean="0"/>
              <a:t>	Para el desarrollo del contrato se propuso a la UAESP unificar la escalas de medición de los 3 segmentos evaluados: residuos sólidos,  alumbrado público y servicios funerarios, y utilizar para tal fin la escala propuesta por el DNP para investigaciones del sector público. </a:t>
            </a:r>
          </a:p>
          <a:p>
            <a:pPr>
              <a:buNone/>
            </a:pPr>
            <a:endParaRPr lang="es-MX" sz="1500" dirty="0" smtClean="0"/>
          </a:p>
          <a:p>
            <a:pPr>
              <a:buNone/>
            </a:pPr>
            <a:r>
              <a:rPr lang="es-MX" sz="1500" dirty="0" smtClean="0"/>
              <a:t>	El informe incluye los datos comparativos del año 2010 para evidenciar la tendencia, sin embargo, se aclara que el ajuste en la escala hace que la información no sea totalmente comparativa.</a:t>
            </a:r>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r>
              <a:rPr lang="es-MX" sz="1500" dirty="0" smtClean="0"/>
              <a:t>	Algunas de las escalas utilizadas en el 2010 fueron:</a:t>
            </a:r>
          </a:p>
          <a:p>
            <a:pPr lvl="1"/>
            <a:r>
              <a:rPr lang="es-CO" sz="1000" b="1" kern="1200" dirty="0" smtClean="0">
                <a:latin typeface="Calibri" pitchFamily="34" charset="0"/>
                <a:ea typeface="Calibri" pitchFamily="34" charset="0"/>
                <a:cs typeface="Tahoma" pitchFamily="34" charset="0"/>
              </a:rPr>
              <a:t>ESCALA: </a:t>
            </a:r>
            <a:r>
              <a:rPr lang="es-CO" sz="1000" kern="1200" dirty="0" smtClean="0">
                <a:latin typeface="Calibri" pitchFamily="34" charset="0"/>
                <a:ea typeface="Calibri" pitchFamily="34" charset="0"/>
                <a:cs typeface="Tahoma" pitchFamily="34" charset="0"/>
              </a:rPr>
              <a:t>Buena, Aceptable, Regular, Mala</a:t>
            </a:r>
          </a:p>
          <a:p>
            <a:pPr lvl="1"/>
            <a:r>
              <a:rPr lang="es-CO" sz="1000" b="1" kern="1200" dirty="0" smtClean="0">
                <a:latin typeface="Calibri" pitchFamily="34" charset="0"/>
                <a:ea typeface="Calibri" pitchFamily="34" charset="0"/>
                <a:cs typeface="Tahoma" pitchFamily="34" charset="0"/>
              </a:rPr>
              <a:t>ESCALA:</a:t>
            </a:r>
            <a:r>
              <a:rPr lang="es-CO" sz="1000" kern="1200" dirty="0" smtClean="0">
                <a:latin typeface="Calibri" pitchFamily="34" charset="0"/>
                <a:ea typeface="Calibri" pitchFamily="34" charset="0"/>
                <a:cs typeface="Tahoma" pitchFamily="34" charset="0"/>
              </a:rPr>
              <a:t> Muy bueno, Bueno, Aceptable, Malo, Muy Malo</a:t>
            </a:r>
          </a:p>
          <a:p>
            <a:pPr lvl="1"/>
            <a:r>
              <a:rPr lang="es-CO" sz="1000" b="1" kern="1200" dirty="0" smtClean="0">
                <a:latin typeface="Calibri" pitchFamily="34" charset="0"/>
                <a:ea typeface="Calibri" pitchFamily="34" charset="0"/>
                <a:cs typeface="Tahoma" pitchFamily="34" charset="0"/>
              </a:rPr>
              <a:t>ESCALA:</a:t>
            </a:r>
            <a:r>
              <a:rPr lang="es-CO" sz="1000" kern="1200" dirty="0" smtClean="0">
                <a:latin typeface="Calibri" pitchFamily="34" charset="0"/>
                <a:ea typeface="Calibri" pitchFamily="34" charset="0"/>
                <a:cs typeface="Tahoma" pitchFamily="34" charset="0"/>
              </a:rPr>
              <a:t> Excelente, Bueno, Aceptable, Malo, Pésimo </a:t>
            </a:r>
          </a:p>
          <a:p>
            <a:pPr>
              <a:buNone/>
            </a:pPr>
            <a:endParaRPr lang="es-CO" sz="1600" dirty="0" smtClean="0"/>
          </a:p>
          <a:p>
            <a:pPr>
              <a:buNone/>
            </a:pPr>
            <a:endParaRPr lang="es-CO" sz="1600" dirty="0" smtClean="0"/>
          </a:p>
          <a:p>
            <a:pPr>
              <a:buNone/>
            </a:pPr>
            <a:endParaRPr lang="es-MX" sz="16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smtClean="0"/>
          </a:p>
          <a:p>
            <a:pPr>
              <a:buNone/>
            </a:pPr>
            <a:endParaRPr lang="es-MX" sz="1500" dirty="0"/>
          </a:p>
        </p:txBody>
      </p:sp>
      <p:graphicFrame>
        <p:nvGraphicFramePr>
          <p:cNvPr id="4" name="Group 176"/>
          <p:cNvGraphicFramePr>
            <a:graphicFrameLocks noGrp="1"/>
          </p:cNvGraphicFramePr>
          <p:nvPr/>
        </p:nvGraphicFramePr>
        <p:xfrm>
          <a:off x="2088860" y="2978723"/>
          <a:ext cx="4966566" cy="304800"/>
        </p:xfrm>
        <a:graphic>
          <a:graphicData uri="http://schemas.openxmlformats.org/drawingml/2006/table">
            <a:tbl>
              <a:tblPr/>
              <a:tblGrid>
                <a:gridCol w="4966566"/>
              </a:tblGrid>
              <a:tr h="18746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14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14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12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7" name="6 Cerrar llave"/>
          <p:cNvSpPr/>
          <p:nvPr/>
        </p:nvSpPr>
        <p:spPr bwMode="auto">
          <a:xfrm rot="5400000">
            <a:off x="3636819" y="2660070"/>
            <a:ext cx="342896" cy="1610591"/>
          </a:xfrm>
          <a:prstGeom prst="rightBrace">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chemeClr val="tx1"/>
              </a:solidFill>
              <a:effectLst/>
              <a:latin typeface="Arial" charset="0"/>
              <a:cs typeface="Arial" charset="0"/>
            </a:endParaRPr>
          </a:p>
        </p:txBody>
      </p:sp>
      <p:sp>
        <p:nvSpPr>
          <p:cNvPr id="8" name="7 CuadroTexto"/>
          <p:cNvSpPr txBox="1"/>
          <p:nvPr/>
        </p:nvSpPr>
        <p:spPr>
          <a:xfrm>
            <a:off x="3387435" y="3616033"/>
            <a:ext cx="825867" cy="369332"/>
          </a:xfrm>
          <a:prstGeom prst="rect">
            <a:avLst/>
          </a:prstGeom>
          <a:noFill/>
        </p:spPr>
        <p:txBody>
          <a:bodyPr wrap="none" rtlCol="0">
            <a:spAutoFit/>
          </a:bodyPr>
          <a:lstStyle/>
          <a:p>
            <a:r>
              <a:rPr lang="es-MX" dirty="0" smtClean="0"/>
              <a:t>%T2B</a:t>
            </a:r>
            <a:endParaRPr lang="es-MX" dirty="0"/>
          </a:p>
        </p:txBody>
      </p:sp>
      <p:sp>
        <p:nvSpPr>
          <p:cNvPr id="9" name="8 Cerrar llave"/>
          <p:cNvSpPr/>
          <p:nvPr/>
        </p:nvSpPr>
        <p:spPr bwMode="auto">
          <a:xfrm rot="5400000">
            <a:off x="5929746" y="2635825"/>
            <a:ext cx="342896" cy="1610591"/>
          </a:xfrm>
          <a:prstGeom prst="rightBrace">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1" i="0" u="none" strike="noStrike" cap="none" normalizeH="0" baseline="0" dirty="0" smtClean="0">
              <a:ln>
                <a:noFill/>
              </a:ln>
              <a:solidFill>
                <a:schemeClr val="tx1"/>
              </a:solidFill>
              <a:effectLst/>
              <a:latin typeface="Arial" charset="0"/>
              <a:cs typeface="Arial" charset="0"/>
            </a:endParaRPr>
          </a:p>
        </p:txBody>
      </p:sp>
      <p:sp>
        <p:nvSpPr>
          <p:cNvPr id="10" name="9 CuadroTexto"/>
          <p:cNvSpPr txBox="1"/>
          <p:nvPr/>
        </p:nvSpPr>
        <p:spPr>
          <a:xfrm>
            <a:off x="5659581" y="3612570"/>
            <a:ext cx="851515" cy="369332"/>
          </a:xfrm>
          <a:prstGeom prst="rect">
            <a:avLst/>
          </a:prstGeom>
          <a:noFill/>
        </p:spPr>
        <p:txBody>
          <a:bodyPr wrap="none" rtlCol="0">
            <a:spAutoFit/>
          </a:bodyPr>
          <a:lstStyle/>
          <a:p>
            <a:r>
              <a:rPr lang="es-MX" dirty="0" smtClean="0"/>
              <a:t>%B2B</a:t>
            </a:r>
            <a:endParaRPr lang="es-MX" dirty="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MX" dirty="0" smtClean="0"/>
              <a:t>Modernización y expansión del servicio de alumbrado público</a:t>
            </a:r>
            <a:endParaRPr lang="es-MX" dirty="0"/>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4" name="Rectangle 2"/>
          <p:cNvSpPr>
            <a:spLocks noGrp="1" noChangeArrowheads="1"/>
          </p:cNvSpPr>
          <p:nvPr>
            <p:ph type="title"/>
          </p:nvPr>
        </p:nvSpPr>
        <p:spPr/>
        <p:txBody>
          <a:bodyPr/>
          <a:lstStyle/>
          <a:p>
            <a:endParaRPr lang="es-CO" dirty="0"/>
          </a:p>
        </p:txBody>
      </p:sp>
      <p:sp>
        <p:nvSpPr>
          <p:cNvPr id="940035" name="Rectangle 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9A6878E0-3CA2-462E-8C57-8229E50C6E4E}" type="slidenum">
              <a:rPr lang="es-ES" sz="900" i="1">
                <a:solidFill>
                  <a:schemeClr val="bg1"/>
                </a:solidFill>
              </a:rPr>
              <a:pPr algn="ctr"/>
              <a:t>61</a:t>
            </a:fld>
            <a:endParaRPr lang="es-ES" sz="900" i="1" dirty="0">
              <a:solidFill>
                <a:schemeClr val="bg1"/>
              </a:solidFill>
            </a:endParaRPr>
          </a:p>
        </p:txBody>
      </p:sp>
      <p:sp>
        <p:nvSpPr>
          <p:cNvPr id="940036" name="Rectangle 4"/>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
        <p:nvSpPr>
          <p:cNvPr id="940037" name="Line 5"/>
          <p:cNvSpPr>
            <a:spLocks noChangeShapeType="1"/>
          </p:cNvSpPr>
          <p:nvPr/>
        </p:nvSpPr>
        <p:spPr bwMode="auto">
          <a:xfrm rot="5400000">
            <a:off x="2639219" y="2616994"/>
            <a:ext cx="3843338" cy="0"/>
          </a:xfrm>
          <a:prstGeom prst="line">
            <a:avLst/>
          </a:prstGeom>
          <a:noFill/>
          <a:ln w="3175">
            <a:solidFill>
              <a:srgbClr val="808080"/>
            </a:solidFill>
            <a:round/>
            <a:headEnd/>
            <a:tailEnd/>
          </a:ln>
          <a:effectLst/>
        </p:spPr>
        <p:txBody>
          <a:bodyPr/>
          <a:lstStyle/>
          <a:p>
            <a:endParaRPr lang="es-MX" dirty="0"/>
          </a:p>
        </p:txBody>
      </p:sp>
      <p:graphicFrame>
        <p:nvGraphicFramePr>
          <p:cNvPr id="940038" name="Group 6"/>
          <p:cNvGraphicFramePr>
            <a:graphicFrameLocks noGrp="1"/>
          </p:cNvGraphicFramePr>
          <p:nvPr/>
        </p:nvGraphicFramePr>
        <p:xfrm>
          <a:off x="428625" y="803275"/>
          <a:ext cx="3721100" cy="304224"/>
        </p:xfrm>
        <a:graphic>
          <a:graphicData uri="http://schemas.openxmlformats.org/drawingml/2006/table">
            <a:tbl>
              <a:tblPr/>
              <a:tblGrid>
                <a:gridCol w="3721100"/>
              </a:tblGrid>
              <a:tr h="142875">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64.</a:t>
                      </a:r>
                      <a:r>
                        <a:rPr kumimoji="0" lang="es-ES" sz="1100" b="1" i="0" u="none" strike="noStrike" cap="none" normalizeH="0" baseline="0" dirty="0" smtClean="0">
                          <a:ln>
                            <a:noFill/>
                          </a:ln>
                          <a:solidFill>
                            <a:srgbClr val="333333"/>
                          </a:solidFill>
                          <a:effectLst/>
                          <a:latin typeface="Calibri" pitchFamily="34" charset="0"/>
                          <a:cs typeface="Arial" charset="0"/>
                        </a:rPr>
                        <a:t> ¿Qué entiende usted cuando se habla de modernización de la infraestructura del alumbrado público? </a:t>
                      </a:r>
                      <a:r>
                        <a:rPr kumimoji="0" lang="es-ES"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endPar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40044" name="Picture 12" descr="68"/>
          <p:cNvPicPr>
            <a:picLocks noChangeAspect="1" noChangeArrowheads="1"/>
          </p:cNvPicPr>
          <p:nvPr/>
        </p:nvPicPr>
        <p:blipFill>
          <a:blip r:embed="rId2" cstate="print"/>
          <a:srcRect t="10344" b="17776"/>
          <a:stretch>
            <a:fillRect/>
          </a:stretch>
        </p:blipFill>
        <p:spPr bwMode="auto">
          <a:xfrm>
            <a:off x="3357563" y="1323975"/>
            <a:ext cx="973137" cy="3254375"/>
          </a:xfrm>
          <a:prstGeom prst="rect">
            <a:avLst/>
          </a:prstGeom>
          <a:noFill/>
        </p:spPr>
      </p:pic>
      <p:graphicFrame>
        <p:nvGraphicFramePr>
          <p:cNvPr id="940045" name="Group 13"/>
          <p:cNvGraphicFramePr>
            <a:graphicFrameLocks noGrp="1"/>
          </p:cNvGraphicFramePr>
          <p:nvPr/>
        </p:nvGraphicFramePr>
        <p:xfrm>
          <a:off x="-44450" y="1338263"/>
          <a:ext cx="4433888" cy="3252788"/>
        </p:xfrm>
        <a:graphic>
          <a:graphicData uri="http://schemas.openxmlformats.org/drawingml/2006/table">
            <a:tbl>
              <a:tblPr/>
              <a:tblGrid>
                <a:gridCol w="3911600"/>
                <a:gridCol w="522288"/>
              </a:tblGrid>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Renovar / mejorar/cambiar / innovar el alumbrado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30</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cap="fla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cableado / cableado subterráneo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29</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bombillas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18</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bombillas amarillas por blancas / bombillas Led</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18</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postes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11</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Ahorrar energía / bombillas ahorradoras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10</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762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Bombillas con mayor potencia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8</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Ampliación de redes / mayor cobertura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6</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5</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940068" name="Group 36"/>
          <p:cNvGraphicFramePr>
            <a:graphicFrameLocks noGrp="1"/>
          </p:cNvGraphicFramePr>
          <p:nvPr/>
        </p:nvGraphicFramePr>
        <p:xfrm>
          <a:off x="4013200" y="4675188"/>
          <a:ext cx="1095375" cy="300600"/>
        </p:xfrm>
        <a:graphic>
          <a:graphicData uri="http://schemas.openxmlformats.org/drawingml/2006/table">
            <a:tbl>
              <a:tblPr/>
              <a:tblGrid>
                <a:gridCol w="49530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40084" name="Group 52"/>
          <p:cNvGraphicFramePr>
            <a:graphicFrameLocks noGrp="1"/>
          </p:cNvGraphicFramePr>
          <p:nvPr/>
        </p:nvGraphicFramePr>
        <p:xfrm>
          <a:off x="5005388" y="803275"/>
          <a:ext cx="3721100" cy="706560"/>
        </p:xfrm>
        <a:graphic>
          <a:graphicData uri="http://schemas.openxmlformats.org/drawingml/2006/table">
            <a:tbl>
              <a:tblPr/>
              <a:tblGrid>
                <a:gridCol w="3721100"/>
              </a:tblGrid>
              <a:tr h="1428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65.</a:t>
                      </a:r>
                      <a:r>
                        <a:rPr kumimoji="0" lang="es-CO" sz="1100" b="1" i="0" u="none" strike="noStrike" cap="none" normalizeH="0" baseline="0" dirty="0" smtClean="0">
                          <a:ln>
                            <a:noFill/>
                          </a:ln>
                          <a:solidFill>
                            <a:srgbClr val="333333"/>
                          </a:solidFill>
                          <a:effectLst/>
                          <a:latin typeface="Calibri" pitchFamily="34" charset="0"/>
                          <a:cs typeface="Arial" charset="0"/>
                        </a:rPr>
                        <a:t> ¿Sabe que el Distrito o la Administración Distrital es el encargado de la modernización del alumbrado público, el que lidera este tema, y que en este momento está promoviendo una modernización del alumbrado público?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40090" name="Picture 58" descr="69"/>
          <p:cNvPicPr>
            <a:picLocks noChangeAspect="1" noChangeArrowheads="1"/>
          </p:cNvPicPr>
          <p:nvPr/>
        </p:nvPicPr>
        <p:blipFill>
          <a:blip r:embed="rId3" cstate="print"/>
          <a:srcRect/>
          <a:stretch>
            <a:fillRect/>
          </a:stretch>
        </p:blipFill>
        <p:spPr bwMode="auto">
          <a:xfrm>
            <a:off x="5900738" y="1919288"/>
            <a:ext cx="1655762" cy="1801812"/>
          </a:xfrm>
          <a:prstGeom prst="rect">
            <a:avLst/>
          </a:prstGeom>
          <a:noFill/>
        </p:spPr>
      </p:pic>
      <p:graphicFrame>
        <p:nvGraphicFramePr>
          <p:cNvPr id="940091" name="Group 59"/>
          <p:cNvGraphicFramePr>
            <a:graphicFrameLocks noGrp="1"/>
          </p:cNvGraphicFramePr>
          <p:nvPr/>
        </p:nvGraphicFramePr>
        <p:xfrm>
          <a:off x="6529388" y="263842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2016</a:t>
                      </a:r>
                      <a:endParaRPr kumimoji="0" lang="es-ES" sz="11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0097" name="Group 65"/>
          <p:cNvGraphicFramePr>
            <a:graphicFrameLocks noGrp="1"/>
          </p:cNvGraphicFramePr>
          <p:nvPr/>
        </p:nvGraphicFramePr>
        <p:xfrm>
          <a:off x="6315075" y="2998788"/>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71</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0103" name="Group 71"/>
          <p:cNvGraphicFramePr>
            <a:graphicFrameLocks noGrp="1"/>
          </p:cNvGraphicFramePr>
          <p:nvPr/>
        </p:nvGraphicFramePr>
        <p:xfrm>
          <a:off x="6981825" y="2324100"/>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29</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0109" name="AutoShape 77"/>
          <p:cNvCxnSpPr>
            <a:cxnSpLocks noChangeShapeType="1"/>
            <a:stCxn id="0" idx="2"/>
            <a:endCxn id="0" idx="0"/>
          </p:cNvCxnSpPr>
          <p:nvPr/>
        </p:nvCxnSpPr>
        <p:spPr bwMode="auto">
          <a:xfrm rot="5400000">
            <a:off x="6097588" y="3182938"/>
            <a:ext cx="304800" cy="419100"/>
          </a:xfrm>
          <a:prstGeom prst="bentConnector3">
            <a:avLst>
              <a:gd name="adj1" fmla="val 50000"/>
            </a:avLst>
          </a:prstGeom>
          <a:noFill/>
          <a:ln w="3175">
            <a:solidFill>
              <a:srgbClr val="333333"/>
            </a:solidFill>
            <a:miter lim="800000"/>
            <a:headEnd/>
            <a:tailEnd type="oval" w="sm" len="sm"/>
          </a:ln>
          <a:effectLst/>
        </p:spPr>
      </p:cxnSp>
      <p:graphicFrame>
        <p:nvGraphicFramePr>
          <p:cNvPr id="940110" name="Group 78"/>
          <p:cNvGraphicFramePr>
            <a:graphicFrameLocks noGrp="1"/>
          </p:cNvGraphicFramePr>
          <p:nvPr/>
        </p:nvGraphicFramePr>
        <p:xfrm>
          <a:off x="5832475" y="3544888"/>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No</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0116" name="Group 84"/>
          <p:cNvGraphicFramePr>
            <a:graphicFrameLocks noGrp="1"/>
          </p:cNvGraphicFramePr>
          <p:nvPr/>
        </p:nvGraphicFramePr>
        <p:xfrm>
          <a:off x="7345363" y="1816100"/>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a:t>
                      </a:r>
                      <a:r>
                        <a:rPr kumimoji="0" lang="es-ES" sz="12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0122" name="AutoShape 90"/>
          <p:cNvCxnSpPr>
            <a:cxnSpLocks noChangeShapeType="1"/>
            <a:stCxn id="0" idx="0"/>
            <a:endCxn id="0" idx="2"/>
          </p:cNvCxnSpPr>
          <p:nvPr/>
        </p:nvCxnSpPr>
        <p:spPr bwMode="auto">
          <a:xfrm rot="16200000">
            <a:off x="7199313" y="1970088"/>
            <a:ext cx="280987" cy="427037"/>
          </a:xfrm>
          <a:prstGeom prst="bentConnector3">
            <a:avLst>
              <a:gd name="adj1" fmla="val 50282"/>
            </a:avLst>
          </a:prstGeom>
          <a:noFill/>
          <a:ln w="3175">
            <a:solidFill>
              <a:srgbClr val="333333"/>
            </a:solidFill>
            <a:miter lim="800000"/>
            <a:headEnd/>
            <a:tailEnd type="oval" w="sm" len="sm"/>
          </a:ln>
          <a:effectLst/>
        </p:spPr>
      </p:cxnSp>
      <p:pic>
        <p:nvPicPr>
          <p:cNvPr id="940123" name="Picture 91" descr="money"/>
          <p:cNvPicPr>
            <a:picLocks noChangeAspect="1" noChangeArrowheads="1"/>
          </p:cNvPicPr>
          <p:nvPr/>
        </p:nvPicPr>
        <p:blipFill>
          <a:blip r:embed="rId4" cstate="print">
            <a:lum bright="36000"/>
          </a:blip>
          <a:srcRect/>
          <a:stretch>
            <a:fillRect/>
          </a:stretch>
        </p:blipFill>
        <p:spPr bwMode="auto">
          <a:xfrm>
            <a:off x="274638" y="3800475"/>
            <a:ext cx="839787" cy="839788"/>
          </a:xfrm>
          <a:prstGeom prst="rect">
            <a:avLst/>
          </a:prstGeom>
          <a:noFill/>
        </p:spPr>
      </p:pic>
      <p:pic>
        <p:nvPicPr>
          <p:cNvPr id="940124" name="Picture 92" descr="pencil"/>
          <p:cNvPicPr>
            <a:picLocks noChangeAspect="1" noChangeArrowheads="1"/>
          </p:cNvPicPr>
          <p:nvPr/>
        </p:nvPicPr>
        <p:blipFill>
          <a:blip r:embed="rId5" cstate="print">
            <a:lum bright="42000"/>
          </a:blip>
          <a:srcRect/>
          <a:stretch>
            <a:fillRect/>
          </a:stretch>
        </p:blipFill>
        <p:spPr bwMode="auto">
          <a:xfrm>
            <a:off x="7775575" y="2459038"/>
            <a:ext cx="722313" cy="722312"/>
          </a:xfrm>
          <a:prstGeom prst="rect">
            <a:avLst/>
          </a:prstGeom>
          <a:noFill/>
        </p:spPr>
      </p:pic>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1058" name="Rectangle 2"/>
          <p:cNvSpPr>
            <a:spLocks noGrp="1" noChangeArrowheads="1"/>
          </p:cNvSpPr>
          <p:nvPr>
            <p:ph type="title"/>
          </p:nvPr>
        </p:nvSpPr>
        <p:spPr/>
        <p:txBody>
          <a:bodyPr/>
          <a:lstStyle/>
          <a:p>
            <a:endParaRPr lang="es-CO" dirty="0"/>
          </a:p>
        </p:txBody>
      </p:sp>
      <p:sp>
        <p:nvSpPr>
          <p:cNvPr id="941059"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41060"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1066" name="Group 10"/>
          <p:cNvGraphicFramePr>
            <a:graphicFrameLocks noGrp="1"/>
          </p:cNvGraphicFramePr>
          <p:nvPr/>
        </p:nvGraphicFramePr>
        <p:xfrm>
          <a:off x="153988" y="1063625"/>
          <a:ext cx="8840787" cy="3982812"/>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64. ¿Qué entiende usted cuando se habla de modernización de la infraestructura del alumbrado público?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Renovar / mejorar/cambiar / innovar el alumbrado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cableado / cableado subterráneo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bombillas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bombillas amarillas por blancas / bombillas Led</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postes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17938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Ahorrar energía / bombillas ahorradoras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Bombillas con mayor potencia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Ampliación de redes / mayor cobertura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 servicio / calidad del alumbrado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transformadores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Mantenimiento frecuente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Energía renovable / paneles solares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bombillas dañadas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65. ¿Sabe que el Distrito o la Administración Distrital es el encargado de la modernización del alumbrado público, el que lidera este tema, y que en este momento está promoviendo una modernización del alumbrado público?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41602" name="Rectangle 54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A93956EC-9AAD-4961-ACB2-5A2880A6CEDA}" type="slidenum">
              <a:rPr lang="es-ES" sz="900" i="1">
                <a:solidFill>
                  <a:schemeClr val="bg1"/>
                </a:solidFill>
              </a:rPr>
              <a:pPr algn="ctr"/>
              <a:t>62</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 name="Picture 290" descr="gfsdfgdfh"/>
          <p:cNvPicPr>
            <a:picLocks noChangeAspect="1" noChangeArrowheads="1"/>
          </p:cNvPicPr>
          <p:nvPr/>
        </p:nvPicPr>
        <p:blipFill>
          <a:blip r:embed="rId2" cstate="print"/>
          <a:srcRect/>
          <a:stretch>
            <a:fillRect/>
          </a:stretch>
        </p:blipFill>
        <p:spPr bwMode="auto">
          <a:xfrm>
            <a:off x="1441450" y="687388"/>
            <a:ext cx="6919913" cy="4270375"/>
          </a:xfrm>
          <a:prstGeom prst="rect">
            <a:avLst/>
          </a:prstGeom>
          <a:noFill/>
        </p:spPr>
      </p:pic>
      <p:pic>
        <p:nvPicPr>
          <p:cNvPr id="943107" name="Picture 3" descr="66-1"/>
          <p:cNvPicPr>
            <a:picLocks noChangeAspect="1" noChangeArrowheads="1"/>
          </p:cNvPicPr>
          <p:nvPr/>
        </p:nvPicPr>
        <p:blipFill>
          <a:blip r:embed="rId3" cstate="print"/>
          <a:srcRect/>
          <a:stretch>
            <a:fillRect/>
          </a:stretch>
        </p:blipFill>
        <p:spPr bwMode="auto">
          <a:xfrm>
            <a:off x="423863" y="2876550"/>
            <a:ext cx="885825" cy="965200"/>
          </a:xfrm>
          <a:prstGeom prst="rect">
            <a:avLst/>
          </a:prstGeom>
          <a:noFill/>
        </p:spPr>
      </p:pic>
      <p:sp>
        <p:nvSpPr>
          <p:cNvPr id="943108" name="Rectangle 4"/>
          <p:cNvSpPr>
            <a:spLocks noChangeArrowheads="1"/>
          </p:cNvSpPr>
          <p:nvPr/>
        </p:nvSpPr>
        <p:spPr bwMode="auto">
          <a:xfrm>
            <a:off x="0" y="1889125"/>
            <a:ext cx="1757363" cy="3162300"/>
          </a:xfrm>
          <a:prstGeom prst="rect">
            <a:avLst/>
          </a:prstGeom>
          <a:solidFill>
            <a:srgbClr val="C0C0C0">
              <a:alpha val="24001"/>
            </a:srgbClr>
          </a:solidFill>
          <a:ln w="9525">
            <a:noFill/>
            <a:miter lim="800000"/>
            <a:headEnd/>
            <a:tailEnd/>
          </a:ln>
          <a:effectLst/>
        </p:spPr>
        <p:txBody>
          <a:bodyPr wrap="none" anchor="ctr"/>
          <a:lstStyle/>
          <a:p>
            <a:endParaRPr lang="es-MX" dirty="0"/>
          </a:p>
        </p:txBody>
      </p:sp>
      <p:pic>
        <p:nvPicPr>
          <p:cNvPr id="943109" name="Picture 5" descr="66-2"/>
          <p:cNvPicPr>
            <a:picLocks noChangeAspect="1" noChangeArrowheads="1"/>
          </p:cNvPicPr>
          <p:nvPr/>
        </p:nvPicPr>
        <p:blipFill>
          <a:blip r:embed="rId4" cstate="print"/>
          <a:srcRect/>
          <a:stretch>
            <a:fillRect/>
          </a:stretch>
        </p:blipFill>
        <p:spPr bwMode="auto">
          <a:xfrm>
            <a:off x="252413" y="3762375"/>
            <a:ext cx="1235075" cy="1344613"/>
          </a:xfrm>
          <a:prstGeom prst="rect">
            <a:avLst/>
          </a:prstGeom>
          <a:noFill/>
        </p:spPr>
      </p:pic>
      <p:sp>
        <p:nvSpPr>
          <p:cNvPr id="943110" name="Rectangle 6"/>
          <p:cNvSpPr>
            <a:spLocks noGrp="1" noChangeArrowheads="1"/>
          </p:cNvSpPr>
          <p:nvPr>
            <p:ph type="title"/>
          </p:nvPr>
        </p:nvSpPr>
        <p:spPr/>
        <p:txBody>
          <a:bodyPr/>
          <a:lstStyle/>
          <a:p>
            <a:endParaRPr lang="es-CO" dirty="0"/>
          </a:p>
        </p:txBody>
      </p:sp>
      <p:graphicFrame>
        <p:nvGraphicFramePr>
          <p:cNvPr id="943111" name="Group 7"/>
          <p:cNvGraphicFramePr>
            <a:graphicFrameLocks noGrp="1"/>
          </p:cNvGraphicFramePr>
          <p:nvPr/>
        </p:nvGraphicFramePr>
        <p:xfrm>
          <a:off x="2540000" y="1827213"/>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43117" name="Group 13"/>
          <p:cNvGrpSpPr>
            <a:grpSpLocks/>
          </p:cNvGrpSpPr>
          <p:nvPr/>
        </p:nvGrpSpPr>
        <p:grpSpPr bwMode="auto">
          <a:xfrm>
            <a:off x="2624138" y="2038350"/>
            <a:ext cx="385762" cy="385763"/>
            <a:chOff x="1370" y="1409"/>
            <a:chExt cx="243" cy="243"/>
          </a:xfrm>
        </p:grpSpPr>
        <p:pic>
          <p:nvPicPr>
            <p:cNvPr id="943118" name="Picture 1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19" name="Rectangle 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28</a:t>
              </a:r>
              <a:r>
                <a:rPr lang="es-ES" sz="800" dirty="0">
                  <a:solidFill>
                    <a:srgbClr val="0075B8"/>
                  </a:solidFill>
                  <a:latin typeface="Calibri" pitchFamily="34" charset="0"/>
                </a:rPr>
                <a:t>%</a:t>
              </a:r>
            </a:p>
          </p:txBody>
        </p:sp>
        <p:sp>
          <p:nvSpPr>
            <p:cNvPr id="943120" name="Line 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21" name="Line 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22" name="Line 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123" name="Line 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124" name="Group 20"/>
          <p:cNvGrpSpPr>
            <a:grpSpLocks/>
          </p:cNvGrpSpPr>
          <p:nvPr/>
        </p:nvGrpSpPr>
        <p:grpSpPr bwMode="auto">
          <a:xfrm>
            <a:off x="3187700" y="2654300"/>
            <a:ext cx="385763" cy="385763"/>
            <a:chOff x="1370" y="1409"/>
            <a:chExt cx="243" cy="243"/>
          </a:xfrm>
        </p:grpSpPr>
        <p:pic>
          <p:nvPicPr>
            <p:cNvPr id="943125" name="Picture 21"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26" name="Rectangle 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31</a:t>
              </a:r>
              <a:r>
                <a:rPr lang="es-ES" sz="800" dirty="0">
                  <a:solidFill>
                    <a:srgbClr val="0075B8"/>
                  </a:solidFill>
                  <a:latin typeface="Calibri" pitchFamily="34" charset="0"/>
                </a:rPr>
                <a:t>%</a:t>
              </a:r>
            </a:p>
          </p:txBody>
        </p:sp>
        <p:sp>
          <p:nvSpPr>
            <p:cNvPr id="943127" name="Line 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28" name="Line 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29" name="Line 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130" name="Line 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131" name="Group 27"/>
          <p:cNvGrpSpPr>
            <a:grpSpLocks/>
          </p:cNvGrpSpPr>
          <p:nvPr/>
        </p:nvGrpSpPr>
        <p:grpSpPr bwMode="auto">
          <a:xfrm>
            <a:off x="3668713" y="3232150"/>
            <a:ext cx="385762" cy="385763"/>
            <a:chOff x="1370" y="1409"/>
            <a:chExt cx="243" cy="243"/>
          </a:xfrm>
        </p:grpSpPr>
        <p:pic>
          <p:nvPicPr>
            <p:cNvPr id="943132" name="Picture 28"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33" name="Rectangle 2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24</a:t>
              </a:r>
              <a:r>
                <a:rPr lang="es-ES" sz="800" dirty="0">
                  <a:solidFill>
                    <a:srgbClr val="FFC000"/>
                  </a:solidFill>
                  <a:latin typeface="Calibri" pitchFamily="34" charset="0"/>
                </a:rPr>
                <a:t>%</a:t>
              </a:r>
            </a:p>
          </p:txBody>
        </p:sp>
        <p:sp>
          <p:nvSpPr>
            <p:cNvPr id="943134" name="Line 3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35" name="Line 3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36" name="Line 3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137" name="Line 3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138" name="Group 34"/>
          <p:cNvGrpSpPr>
            <a:grpSpLocks/>
          </p:cNvGrpSpPr>
          <p:nvPr/>
        </p:nvGrpSpPr>
        <p:grpSpPr bwMode="auto">
          <a:xfrm>
            <a:off x="4718050" y="3471863"/>
            <a:ext cx="385763" cy="385762"/>
            <a:chOff x="1370" y="1409"/>
            <a:chExt cx="243" cy="243"/>
          </a:xfrm>
        </p:grpSpPr>
        <p:pic>
          <p:nvPicPr>
            <p:cNvPr id="943139" name="Picture 35"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40" name="Rectangle 3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943141" name="Line 3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42" name="Line 3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43" name="Line 3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144" name="Line 4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145" name="Group 41"/>
          <p:cNvGrpSpPr>
            <a:grpSpLocks/>
          </p:cNvGrpSpPr>
          <p:nvPr/>
        </p:nvGrpSpPr>
        <p:grpSpPr bwMode="auto">
          <a:xfrm>
            <a:off x="4856163" y="4410075"/>
            <a:ext cx="385762" cy="385763"/>
            <a:chOff x="1370" y="1409"/>
            <a:chExt cx="243" cy="243"/>
          </a:xfrm>
        </p:grpSpPr>
        <p:pic>
          <p:nvPicPr>
            <p:cNvPr id="943146" name="Picture 42"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47" name="Rectangle 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36</a:t>
              </a:r>
              <a:r>
                <a:rPr lang="es-ES" sz="800" dirty="0">
                  <a:solidFill>
                    <a:srgbClr val="0075B8"/>
                  </a:solidFill>
                  <a:latin typeface="Calibri" pitchFamily="34" charset="0"/>
                </a:rPr>
                <a:t>%</a:t>
              </a:r>
            </a:p>
          </p:txBody>
        </p:sp>
        <p:sp>
          <p:nvSpPr>
            <p:cNvPr id="943148" name="Line 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49" name="Line 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50" name="Line 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151" name="Line 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152" name="Group 48"/>
          <p:cNvGrpSpPr>
            <a:grpSpLocks/>
          </p:cNvGrpSpPr>
          <p:nvPr/>
        </p:nvGrpSpPr>
        <p:grpSpPr bwMode="auto">
          <a:xfrm>
            <a:off x="5842000" y="3608388"/>
            <a:ext cx="385763" cy="385762"/>
            <a:chOff x="1370" y="1409"/>
            <a:chExt cx="243" cy="243"/>
          </a:xfrm>
        </p:grpSpPr>
        <p:pic>
          <p:nvPicPr>
            <p:cNvPr id="943153" name="Picture 49"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54"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24</a:t>
              </a:r>
              <a:r>
                <a:rPr lang="es-ES" sz="800" dirty="0">
                  <a:solidFill>
                    <a:srgbClr val="FFC000"/>
                  </a:solidFill>
                  <a:latin typeface="Calibri" pitchFamily="34" charset="0"/>
                </a:rPr>
                <a:t>%</a:t>
              </a:r>
            </a:p>
          </p:txBody>
        </p:sp>
        <p:sp>
          <p:nvSpPr>
            <p:cNvPr id="943155"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56"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57"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158"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159" name="Group 55"/>
          <p:cNvGrpSpPr>
            <a:grpSpLocks/>
          </p:cNvGrpSpPr>
          <p:nvPr/>
        </p:nvGrpSpPr>
        <p:grpSpPr bwMode="auto">
          <a:xfrm>
            <a:off x="7110413" y="2493963"/>
            <a:ext cx="385762" cy="385762"/>
            <a:chOff x="1370" y="1409"/>
            <a:chExt cx="243" cy="243"/>
          </a:xfrm>
        </p:grpSpPr>
        <p:pic>
          <p:nvPicPr>
            <p:cNvPr id="943160" name="Picture 56"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61"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25</a:t>
              </a:r>
              <a:r>
                <a:rPr lang="es-ES" sz="800" dirty="0">
                  <a:solidFill>
                    <a:srgbClr val="FFC000"/>
                  </a:solidFill>
                  <a:latin typeface="Calibri" pitchFamily="34" charset="0"/>
                </a:rPr>
                <a:t>%</a:t>
              </a:r>
            </a:p>
          </p:txBody>
        </p:sp>
        <p:sp>
          <p:nvSpPr>
            <p:cNvPr id="943162"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63"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64"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165"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166" name="Group 62"/>
          <p:cNvGrpSpPr>
            <a:grpSpLocks/>
          </p:cNvGrpSpPr>
          <p:nvPr/>
        </p:nvGrpSpPr>
        <p:grpSpPr bwMode="auto">
          <a:xfrm>
            <a:off x="6110288" y="2139950"/>
            <a:ext cx="385762" cy="385763"/>
            <a:chOff x="1370" y="1409"/>
            <a:chExt cx="243" cy="243"/>
          </a:xfrm>
        </p:grpSpPr>
        <p:pic>
          <p:nvPicPr>
            <p:cNvPr id="943167" name="Picture 63"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68"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32</a:t>
              </a:r>
              <a:r>
                <a:rPr lang="es-ES" sz="800" dirty="0">
                  <a:solidFill>
                    <a:srgbClr val="0075B8"/>
                  </a:solidFill>
                  <a:latin typeface="Calibri" pitchFamily="34" charset="0"/>
                </a:rPr>
                <a:t>%</a:t>
              </a:r>
            </a:p>
          </p:txBody>
        </p:sp>
        <p:sp>
          <p:nvSpPr>
            <p:cNvPr id="943169"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70"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71"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172"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173" name="Group 69"/>
          <p:cNvGrpSpPr>
            <a:grpSpLocks/>
          </p:cNvGrpSpPr>
          <p:nvPr/>
        </p:nvGrpSpPr>
        <p:grpSpPr bwMode="auto">
          <a:xfrm>
            <a:off x="5922963" y="2630488"/>
            <a:ext cx="385762" cy="385762"/>
            <a:chOff x="1370" y="1409"/>
            <a:chExt cx="243" cy="243"/>
          </a:xfrm>
        </p:grpSpPr>
        <p:pic>
          <p:nvPicPr>
            <p:cNvPr id="943174" name="Picture 70"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75"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26</a:t>
              </a:r>
              <a:r>
                <a:rPr lang="es-ES" sz="800" dirty="0">
                  <a:solidFill>
                    <a:srgbClr val="0075B8"/>
                  </a:solidFill>
                  <a:latin typeface="Calibri" pitchFamily="34" charset="0"/>
                </a:rPr>
                <a:t>%</a:t>
              </a:r>
            </a:p>
          </p:txBody>
        </p:sp>
        <p:sp>
          <p:nvSpPr>
            <p:cNvPr id="943176"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77"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78"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179"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180" name="Group 76"/>
          <p:cNvGrpSpPr>
            <a:grpSpLocks/>
          </p:cNvGrpSpPr>
          <p:nvPr/>
        </p:nvGrpSpPr>
        <p:grpSpPr bwMode="auto">
          <a:xfrm>
            <a:off x="5657850" y="3135313"/>
            <a:ext cx="385763" cy="385762"/>
            <a:chOff x="1370" y="1409"/>
            <a:chExt cx="243" cy="243"/>
          </a:xfrm>
        </p:grpSpPr>
        <p:pic>
          <p:nvPicPr>
            <p:cNvPr id="943181" name="Picture 77"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82"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33</a:t>
              </a:r>
              <a:r>
                <a:rPr lang="es-ES" sz="800" dirty="0">
                  <a:solidFill>
                    <a:srgbClr val="0075B8"/>
                  </a:solidFill>
                  <a:latin typeface="Calibri" pitchFamily="34" charset="0"/>
                </a:rPr>
                <a:t>%</a:t>
              </a:r>
            </a:p>
          </p:txBody>
        </p:sp>
        <p:sp>
          <p:nvSpPr>
            <p:cNvPr id="943183"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84"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85"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186"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187" name="Group 83"/>
          <p:cNvGrpSpPr>
            <a:grpSpLocks/>
          </p:cNvGrpSpPr>
          <p:nvPr/>
        </p:nvGrpSpPr>
        <p:grpSpPr bwMode="auto">
          <a:xfrm>
            <a:off x="4927600" y="2446338"/>
            <a:ext cx="385763" cy="385762"/>
            <a:chOff x="1370" y="1409"/>
            <a:chExt cx="243" cy="243"/>
          </a:xfrm>
        </p:grpSpPr>
        <p:pic>
          <p:nvPicPr>
            <p:cNvPr id="943188" name="Picture 84"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89" name="Rectangle 8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943190" name="Line 8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91" name="Line 8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92" name="Line 8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193" name="Line 8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194" name="Group 90"/>
          <p:cNvGrpSpPr>
            <a:grpSpLocks/>
          </p:cNvGrpSpPr>
          <p:nvPr/>
        </p:nvGrpSpPr>
        <p:grpSpPr bwMode="auto">
          <a:xfrm>
            <a:off x="2625725" y="1089025"/>
            <a:ext cx="385763" cy="385763"/>
            <a:chOff x="1370" y="1409"/>
            <a:chExt cx="243" cy="243"/>
          </a:xfrm>
        </p:grpSpPr>
        <p:pic>
          <p:nvPicPr>
            <p:cNvPr id="943195" name="Picture 91"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196" name="Rectangle 9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24</a:t>
              </a:r>
              <a:r>
                <a:rPr lang="es-ES" sz="800" dirty="0">
                  <a:solidFill>
                    <a:srgbClr val="0075B8"/>
                  </a:solidFill>
                  <a:latin typeface="Calibri" pitchFamily="34" charset="0"/>
                </a:rPr>
                <a:t>%</a:t>
              </a:r>
            </a:p>
          </p:txBody>
        </p:sp>
        <p:sp>
          <p:nvSpPr>
            <p:cNvPr id="943197" name="Line 9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198" name="Line 9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199" name="Line 9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200" name="Line 9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201" name="Group 97"/>
          <p:cNvGrpSpPr>
            <a:grpSpLocks/>
          </p:cNvGrpSpPr>
          <p:nvPr/>
        </p:nvGrpSpPr>
        <p:grpSpPr bwMode="auto">
          <a:xfrm>
            <a:off x="4454525" y="1449388"/>
            <a:ext cx="385763" cy="385762"/>
            <a:chOff x="1370" y="1409"/>
            <a:chExt cx="243" cy="243"/>
          </a:xfrm>
        </p:grpSpPr>
        <p:pic>
          <p:nvPicPr>
            <p:cNvPr id="943202" name="Picture 98"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203" name="Rectangle 9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943204" name="Line 10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205" name="Line 10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206" name="Line 10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207" name="Line 10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208" name="Group 104"/>
          <p:cNvGrpSpPr>
            <a:grpSpLocks/>
          </p:cNvGrpSpPr>
          <p:nvPr/>
        </p:nvGrpSpPr>
        <p:grpSpPr bwMode="auto">
          <a:xfrm>
            <a:off x="4054475" y="1930400"/>
            <a:ext cx="385763" cy="385763"/>
            <a:chOff x="1370" y="1409"/>
            <a:chExt cx="243" cy="243"/>
          </a:xfrm>
        </p:grpSpPr>
        <p:pic>
          <p:nvPicPr>
            <p:cNvPr id="943209" name="Picture 105"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210" name="Rectangle 10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943211" name="Line 10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212" name="Line 10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213" name="Line 10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214" name="Line 11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215" name="Group 111"/>
          <p:cNvGrpSpPr>
            <a:grpSpLocks/>
          </p:cNvGrpSpPr>
          <p:nvPr/>
        </p:nvGrpSpPr>
        <p:grpSpPr bwMode="auto">
          <a:xfrm>
            <a:off x="4446588" y="2227263"/>
            <a:ext cx="385762" cy="385762"/>
            <a:chOff x="1370" y="1409"/>
            <a:chExt cx="243" cy="243"/>
          </a:xfrm>
        </p:grpSpPr>
        <p:pic>
          <p:nvPicPr>
            <p:cNvPr id="943216" name="Picture 112"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217" name="Rectangle 1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943218" name="Line 1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219" name="Line 1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220" name="Line 1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221" name="Line 1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222" name="Group 118"/>
          <p:cNvGrpSpPr>
            <a:grpSpLocks/>
          </p:cNvGrpSpPr>
          <p:nvPr/>
        </p:nvGrpSpPr>
        <p:grpSpPr bwMode="auto">
          <a:xfrm>
            <a:off x="5062538" y="1593850"/>
            <a:ext cx="385762" cy="385763"/>
            <a:chOff x="1370" y="1409"/>
            <a:chExt cx="243" cy="243"/>
          </a:xfrm>
        </p:grpSpPr>
        <p:pic>
          <p:nvPicPr>
            <p:cNvPr id="943223" name="Picture 119"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224" name="Rectangle 1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52</a:t>
              </a:r>
              <a:r>
                <a:rPr lang="es-ES" sz="800" dirty="0">
                  <a:solidFill>
                    <a:srgbClr val="0075B8"/>
                  </a:solidFill>
                  <a:latin typeface="Calibri" pitchFamily="34" charset="0"/>
                </a:rPr>
                <a:t>%</a:t>
              </a:r>
            </a:p>
          </p:txBody>
        </p:sp>
        <p:sp>
          <p:nvSpPr>
            <p:cNvPr id="943225" name="Line 1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226" name="Line 1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227" name="Line 1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228" name="Line 1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43229" name="Group 125"/>
          <p:cNvGraphicFramePr>
            <a:graphicFrameLocks noGrp="1"/>
          </p:cNvGraphicFramePr>
          <p:nvPr/>
        </p:nvGraphicFramePr>
        <p:xfrm>
          <a:off x="3030538" y="1176338"/>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235" name="Group 131"/>
          <p:cNvGraphicFramePr>
            <a:graphicFrameLocks noGrp="1"/>
          </p:cNvGraphicFramePr>
          <p:nvPr/>
        </p:nvGraphicFramePr>
        <p:xfrm>
          <a:off x="3810000" y="1416050"/>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241" name="Group 137"/>
          <p:cNvGraphicFramePr>
            <a:graphicFrameLocks noGrp="1"/>
          </p:cNvGraphicFramePr>
          <p:nvPr/>
        </p:nvGraphicFramePr>
        <p:xfrm>
          <a:off x="4948238"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247" name="Group 143"/>
          <p:cNvGraphicFramePr>
            <a:graphicFrameLocks noGrp="1"/>
          </p:cNvGraphicFramePr>
          <p:nvPr/>
        </p:nvGraphicFramePr>
        <p:xfrm>
          <a:off x="6478588" y="21478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253" name="Group 149"/>
          <p:cNvGraphicFramePr>
            <a:graphicFrameLocks noGrp="1"/>
          </p:cNvGraphicFramePr>
          <p:nvPr/>
        </p:nvGraphicFramePr>
        <p:xfrm>
          <a:off x="7494588" y="26289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259" name="Group 155"/>
          <p:cNvGraphicFramePr>
            <a:graphicFrameLocks noGrp="1"/>
          </p:cNvGraphicFramePr>
          <p:nvPr/>
        </p:nvGraphicFramePr>
        <p:xfrm>
          <a:off x="6143625" y="3367088"/>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265" name="Group 161"/>
          <p:cNvGraphicFramePr>
            <a:graphicFrameLocks noGrp="1"/>
          </p:cNvGraphicFramePr>
          <p:nvPr/>
        </p:nvGraphicFramePr>
        <p:xfrm>
          <a:off x="4840288" y="42322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271" name="Group 167"/>
          <p:cNvGraphicFramePr>
            <a:graphicFrameLocks noGrp="1"/>
          </p:cNvGraphicFramePr>
          <p:nvPr/>
        </p:nvGraphicFramePr>
        <p:xfrm>
          <a:off x="4576763" y="3255963"/>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277" name="Group 173"/>
          <p:cNvGraphicFramePr>
            <a:graphicFrameLocks noGrp="1"/>
          </p:cNvGraphicFramePr>
          <p:nvPr/>
        </p:nvGraphicFramePr>
        <p:xfrm>
          <a:off x="3632200" y="3028950"/>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283" name="Group 179"/>
          <p:cNvGraphicFramePr>
            <a:graphicFrameLocks noGrp="1"/>
          </p:cNvGraphicFramePr>
          <p:nvPr/>
        </p:nvGraphicFramePr>
        <p:xfrm>
          <a:off x="3446463" y="249078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289" name="Group 185"/>
          <p:cNvGraphicFramePr>
            <a:graphicFrameLocks noGrp="1"/>
          </p:cNvGraphicFramePr>
          <p:nvPr/>
        </p:nvGraphicFramePr>
        <p:xfrm>
          <a:off x="3743325" y="1711325"/>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295" name="Group 191"/>
          <p:cNvGraphicFramePr>
            <a:graphicFrameLocks noGrp="1"/>
          </p:cNvGraphicFramePr>
          <p:nvPr/>
        </p:nvGraphicFramePr>
        <p:xfrm>
          <a:off x="4445000" y="2079625"/>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301" name="Group 197"/>
          <p:cNvGraphicFramePr>
            <a:graphicFrameLocks noGrp="1"/>
          </p:cNvGraphicFramePr>
          <p:nvPr/>
        </p:nvGraphicFramePr>
        <p:xfrm>
          <a:off x="5162550" y="2784475"/>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307" name="Group 203"/>
          <p:cNvGraphicFramePr>
            <a:graphicFrameLocks noGrp="1"/>
          </p:cNvGraphicFramePr>
          <p:nvPr/>
        </p:nvGraphicFramePr>
        <p:xfrm>
          <a:off x="5953125" y="3098800"/>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313" name="Group 209"/>
          <p:cNvGraphicFramePr>
            <a:graphicFrameLocks noGrp="1"/>
          </p:cNvGraphicFramePr>
          <p:nvPr/>
        </p:nvGraphicFramePr>
        <p:xfrm>
          <a:off x="6299200" y="2676525"/>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43319" name="Group 215"/>
          <p:cNvGrpSpPr>
            <a:grpSpLocks/>
          </p:cNvGrpSpPr>
          <p:nvPr/>
        </p:nvGrpSpPr>
        <p:grpSpPr bwMode="auto">
          <a:xfrm>
            <a:off x="5230813" y="2098675"/>
            <a:ext cx="385762" cy="385763"/>
            <a:chOff x="1370" y="1409"/>
            <a:chExt cx="243" cy="243"/>
          </a:xfrm>
        </p:grpSpPr>
        <p:pic>
          <p:nvPicPr>
            <p:cNvPr id="943320" name="Picture 216"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321" name="Rectangle 21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52</a:t>
              </a:r>
              <a:r>
                <a:rPr lang="es-ES" sz="800" dirty="0">
                  <a:solidFill>
                    <a:srgbClr val="0075B8"/>
                  </a:solidFill>
                  <a:latin typeface="Calibri" pitchFamily="34" charset="0"/>
                </a:rPr>
                <a:t>%</a:t>
              </a:r>
            </a:p>
          </p:txBody>
        </p:sp>
        <p:sp>
          <p:nvSpPr>
            <p:cNvPr id="943322" name="Line 21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323" name="Line 21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324" name="Line 22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325" name="Line 22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3326" name="Group 222"/>
          <p:cNvGrpSpPr>
            <a:grpSpLocks/>
          </p:cNvGrpSpPr>
          <p:nvPr/>
        </p:nvGrpSpPr>
        <p:grpSpPr bwMode="auto">
          <a:xfrm>
            <a:off x="5591175" y="2300288"/>
            <a:ext cx="385763" cy="385762"/>
            <a:chOff x="1370" y="1409"/>
            <a:chExt cx="243" cy="243"/>
          </a:xfrm>
        </p:grpSpPr>
        <p:pic>
          <p:nvPicPr>
            <p:cNvPr id="943327" name="Picture 223"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328" name="Rectangle 22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943329" name="Line 22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330" name="Line 22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331" name="Line 22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332" name="Line 22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943333" name="AutoShape 229"/>
          <p:cNvCxnSpPr>
            <a:cxnSpLocks noChangeShapeType="1"/>
            <a:stCxn id="943322" idx="1"/>
            <a:endCxn id="0" idx="0"/>
          </p:cNvCxnSpPr>
          <p:nvPr/>
        </p:nvCxnSpPr>
        <p:spPr bwMode="auto">
          <a:xfrm flipV="1">
            <a:off x="5561013" y="1520825"/>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943334" name="Group 230"/>
          <p:cNvGraphicFramePr>
            <a:graphicFrameLocks noGrp="1"/>
          </p:cNvGraphicFramePr>
          <p:nvPr/>
        </p:nvGraphicFramePr>
        <p:xfrm>
          <a:off x="6515100" y="1363663"/>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43340" name="AutoShape 236"/>
          <p:cNvCxnSpPr>
            <a:cxnSpLocks noChangeShapeType="1"/>
            <a:stCxn id="943329" idx="1"/>
            <a:endCxn id="0" idx="1"/>
          </p:cNvCxnSpPr>
          <p:nvPr/>
        </p:nvCxnSpPr>
        <p:spPr bwMode="auto">
          <a:xfrm flipV="1">
            <a:off x="5921375" y="1628775"/>
            <a:ext cx="752475" cy="757238"/>
          </a:xfrm>
          <a:prstGeom prst="straightConnector1">
            <a:avLst/>
          </a:prstGeom>
          <a:noFill/>
          <a:ln w="3175">
            <a:solidFill>
              <a:srgbClr val="333333"/>
            </a:solidFill>
            <a:prstDash val="dash"/>
            <a:round/>
            <a:headEnd type="oval" w="sm" len="sm"/>
            <a:tailEnd type="oval" w="sm" len="sm"/>
          </a:ln>
          <a:effectLst/>
        </p:spPr>
      </p:cxnSp>
      <p:graphicFrame>
        <p:nvGraphicFramePr>
          <p:cNvPr id="943341" name="Group 237"/>
          <p:cNvGraphicFramePr>
            <a:graphicFrameLocks noGrp="1"/>
          </p:cNvGraphicFramePr>
          <p:nvPr/>
        </p:nvGraphicFramePr>
        <p:xfrm>
          <a:off x="6673850" y="1533525"/>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43347" name="Rectangle 24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943348" name="Group 244"/>
          <p:cNvGrpSpPr>
            <a:grpSpLocks/>
          </p:cNvGrpSpPr>
          <p:nvPr/>
        </p:nvGrpSpPr>
        <p:grpSpPr bwMode="auto">
          <a:xfrm>
            <a:off x="5480050" y="1649413"/>
            <a:ext cx="385763" cy="385762"/>
            <a:chOff x="1370" y="1409"/>
            <a:chExt cx="243" cy="243"/>
          </a:xfrm>
        </p:grpSpPr>
        <p:pic>
          <p:nvPicPr>
            <p:cNvPr id="943349" name="Picture 245" descr="sfgdfgh"/>
            <p:cNvPicPr>
              <a:picLocks noChangeAspect="1" noChangeArrowheads="1"/>
            </p:cNvPicPr>
            <p:nvPr/>
          </p:nvPicPr>
          <p:blipFill>
            <a:blip r:embed="rId5" cstate="print"/>
            <a:srcRect/>
            <a:stretch>
              <a:fillRect/>
            </a:stretch>
          </p:blipFill>
          <p:spPr bwMode="auto">
            <a:xfrm>
              <a:off x="1370" y="1409"/>
              <a:ext cx="243" cy="243"/>
            </a:xfrm>
            <a:prstGeom prst="rect">
              <a:avLst/>
            </a:prstGeom>
            <a:noFill/>
          </p:spPr>
        </p:pic>
        <p:sp>
          <p:nvSpPr>
            <p:cNvPr id="943350" name="Rectangle 24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943351" name="Line 24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3352" name="Line 24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3353" name="Line 24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3354" name="Line 25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43355" name="Group 251"/>
          <p:cNvGraphicFramePr>
            <a:graphicFrameLocks noGrp="1"/>
          </p:cNvGraphicFramePr>
          <p:nvPr/>
        </p:nvGraphicFramePr>
        <p:xfrm>
          <a:off x="5553075" y="139382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361" name="Group 257"/>
          <p:cNvGraphicFramePr>
            <a:graphicFrameLocks noGrp="1"/>
          </p:cNvGraphicFramePr>
          <p:nvPr/>
        </p:nvGraphicFramePr>
        <p:xfrm>
          <a:off x="7575550" y="969963"/>
          <a:ext cx="1503363" cy="254880"/>
        </p:xfrm>
        <a:graphic>
          <a:graphicData uri="http://schemas.openxmlformats.org/drawingml/2006/table">
            <a:tbl>
              <a:tblPr/>
              <a:tblGrid>
                <a:gridCol w="903288"/>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 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43377" name="Group 273"/>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4F852C"/>
                          </a:solidFill>
                          <a:effectLst/>
                          <a:latin typeface="Calibri" pitchFamily="34" charset="0"/>
                          <a:cs typeface="Arial" charset="0"/>
                        </a:rPr>
                        <a:t>Localidades:</a:t>
                      </a:r>
                      <a:endParaRPr kumimoji="0" lang="es-ES" sz="1000" b="0" i="1" u="none" strike="noStrike" cap="none" normalizeH="0" baseline="0" dirty="0" smtClean="0">
                        <a:ln>
                          <a:noFill/>
                        </a:ln>
                        <a:solidFill>
                          <a:srgbClr val="4F852C"/>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383" name="Group 279"/>
          <p:cNvGraphicFramePr>
            <a:graphicFrameLocks noGrp="1"/>
          </p:cNvGraphicFramePr>
          <p:nvPr/>
        </p:nvGraphicFramePr>
        <p:xfrm>
          <a:off x="655638" y="4252913"/>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2016</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389" name="Group 285"/>
          <p:cNvGraphicFramePr>
            <a:graphicFrameLocks noGrp="1"/>
          </p:cNvGraphicFramePr>
          <p:nvPr/>
        </p:nvGraphicFramePr>
        <p:xfrm>
          <a:off x="1100138" y="4187825"/>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32</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395" name="Group 291"/>
          <p:cNvGraphicFramePr>
            <a:graphicFrameLocks noGrp="1"/>
          </p:cNvGraphicFramePr>
          <p:nvPr/>
        </p:nvGraphicFramePr>
        <p:xfrm>
          <a:off x="444500" y="3976688"/>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68</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3401" name="AutoShape 297"/>
          <p:cNvCxnSpPr>
            <a:cxnSpLocks noChangeShapeType="1"/>
            <a:stCxn id="0" idx="2"/>
            <a:endCxn id="0" idx="0"/>
          </p:cNvCxnSpPr>
          <p:nvPr/>
        </p:nvCxnSpPr>
        <p:spPr bwMode="auto">
          <a:xfrm rot="16200000" flipH="1">
            <a:off x="1306513" y="4367212"/>
            <a:ext cx="192088" cy="315913"/>
          </a:xfrm>
          <a:prstGeom prst="bentConnector3">
            <a:avLst>
              <a:gd name="adj1" fmla="val 49588"/>
            </a:avLst>
          </a:prstGeom>
          <a:noFill/>
          <a:ln w="3175">
            <a:solidFill>
              <a:srgbClr val="333333"/>
            </a:solidFill>
            <a:miter lim="800000"/>
            <a:headEnd/>
            <a:tailEnd type="oval" w="sm" len="sm"/>
          </a:ln>
          <a:effectLst/>
        </p:spPr>
      </p:cxnSp>
      <p:graphicFrame>
        <p:nvGraphicFramePr>
          <p:cNvPr id="943402" name="Group 298"/>
          <p:cNvGraphicFramePr>
            <a:graphicFrameLocks noGrp="1"/>
          </p:cNvGraphicFramePr>
          <p:nvPr/>
        </p:nvGraphicFramePr>
        <p:xfrm>
          <a:off x="1352550" y="4621213"/>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408" name="Group 304"/>
          <p:cNvGraphicFramePr>
            <a:graphicFrameLocks noGrp="1"/>
          </p:cNvGraphicFramePr>
          <p:nvPr/>
        </p:nvGraphicFramePr>
        <p:xfrm>
          <a:off x="25400" y="3733800"/>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3414" name="AutoShape 310"/>
          <p:cNvCxnSpPr>
            <a:cxnSpLocks noChangeShapeType="1"/>
            <a:stCxn id="0" idx="0"/>
            <a:endCxn id="0" idx="2"/>
          </p:cNvCxnSpPr>
          <p:nvPr/>
        </p:nvCxnSpPr>
        <p:spPr bwMode="auto">
          <a:xfrm rot="5400000" flipH="1">
            <a:off x="389731" y="3777457"/>
            <a:ext cx="42863" cy="355600"/>
          </a:xfrm>
          <a:prstGeom prst="bentConnector3">
            <a:avLst>
              <a:gd name="adj1" fmla="val 48148"/>
            </a:avLst>
          </a:prstGeom>
          <a:noFill/>
          <a:ln w="3175">
            <a:solidFill>
              <a:srgbClr val="333333"/>
            </a:solidFill>
            <a:miter lim="800000"/>
            <a:headEnd/>
            <a:tailEnd type="oval" w="sm" len="sm"/>
          </a:ln>
          <a:effectLst/>
        </p:spPr>
      </p:cxnSp>
      <p:sp>
        <p:nvSpPr>
          <p:cNvPr id="943415" name="Text Box 311"/>
          <p:cNvSpPr txBox="1">
            <a:spLocks noChangeArrowheads="1"/>
          </p:cNvSpPr>
          <p:nvPr/>
        </p:nvSpPr>
        <p:spPr bwMode="auto">
          <a:xfrm>
            <a:off x="4902200" y="681038"/>
            <a:ext cx="1168400" cy="320675"/>
          </a:xfrm>
          <a:prstGeom prst="rect">
            <a:avLst/>
          </a:prstGeom>
          <a:noFill/>
          <a:ln w="9525">
            <a:noFill/>
            <a:miter lim="800000"/>
            <a:headEnd/>
            <a:tailEnd/>
          </a:ln>
          <a:effectLst/>
        </p:spPr>
        <p:txBody>
          <a:bodyPr wrap="none">
            <a:spAutoFit/>
          </a:bodyPr>
          <a:lstStyle/>
          <a:p>
            <a:r>
              <a:rPr lang="es-ES" sz="1500" dirty="0">
                <a:solidFill>
                  <a:srgbClr val="4F852C"/>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4F852C"/>
                </a:solidFill>
                <a:latin typeface="Calibri" pitchFamily="34" charset="0"/>
              </a:rPr>
              <a:t>SI</a:t>
            </a:r>
            <a:endParaRPr lang="es-ES" sz="1400" b="0" dirty="0">
              <a:solidFill>
                <a:srgbClr val="4F852C"/>
              </a:solidFill>
              <a:latin typeface="Calibri" pitchFamily="34" charset="0"/>
            </a:endParaRPr>
          </a:p>
        </p:txBody>
      </p:sp>
      <p:graphicFrame>
        <p:nvGraphicFramePr>
          <p:cNvPr id="943416" name="Group 312"/>
          <p:cNvGraphicFramePr>
            <a:graphicFrameLocks noGrp="1"/>
          </p:cNvGraphicFramePr>
          <p:nvPr/>
        </p:nvGraphicFramePr>
        <p:xfrm>
          <a:off x="655638" y="3189288"/>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2010</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422" name="Group 318"/>
          <p:cNvGraphicFramePr>
            <a:graphicFrameLocks noGrp="1"/>
          </p:cNvGraphicFramePr>
          <p:nvPr/>
        </p:nvGraphicFramePr>
        <p:xfrm>
          <a:off x="974725" y="3143250"/>
          <a:ext cx="288925" cy="17316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rgbClr val="1C1C1C"/>
                          </a:solidFill>
                          <a:effectLst/>
                          <a:latin typeface="Cambria" pitchFamily="18" charset="0"/>
                          <a:cs typeface="Arial" charset="0"/>
                        </a:rPr>
                        <a:t>34</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428" name="Group 324"/>
          <p:cNvGraphicFramePr>
            <a:graphicFrameLocks noGrp="1"/>
          </p:cNvGraphicFramePr>
          <p:nvPr/>
        </p:nvGraphicFramePr>
        <p:xfrm>
          <a:off x="654050" y="2941638"/>
          <a:ext cx="288925" cy="17316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mbria" pitchFamily="18" charset="0"/>
                          <a:cs typeface="Arial" charset="0"/>
                        </a:rPr>
                        <a:t>6</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3434" name="AutoShape 330"/>
          <p:cNvCxnSpPr>
            <a:cxnSpLocks noChangeShapeType="1"/>
            <a:stCxn id="0" idx="2"/>
            <a:endCxn id="0" idx="0"/>
          </p:cNvCxnSpPr>
          <p:nvPr/>
        </p:nvCxnSpPr>
        <p:spPr bwMode="auto">
          <a:xfrm rot="16200000" flipH="1">
            <a:off x="1218407" y="3215481"/>
            <a:ext cx="242888" cy="441325"/>
          </a:xfrm>
          <a:prstGeom prst="bentConnector3">
            <a:avLst>
              <a:gd name="adj1" fmla="val 49671"/>
            </a:avLst>
          </a:prstGeom>
          <a:noFill/>
          <a:ln w="3175">
            <a:solidFill>
              <a:srgbClr val="333333"/>
            </a:solidFill>
            <a:miter lim="800000"/>
            <a:headEnd/>
            <a:tailEnd type="oval" w="sm" len="sm"/>
          </a:ln>
          <a:effectLst/>
        </p:spPr>
      </p:cxnSp>
      <p:graphicFrame>
        <p:nvGraphicFramePr>
          <p:cNvPr id="943435" name="Group 331"/>
          <p:cNvGraphicFramePr>
            <a:graphicFrameLocks noGrp="1"/>
          </p:cNvGraphicFramePr>
          <p:nvPr/>
        </p:nvGraphicFramePr>
        <p:xfrm>
          <a:off x="1352550" y="3557588"/>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441" name="Group 337"/>
          <p:cNvGraphicFramePr>
            <a:graphicFrameLocks noGrp="1"/>
          </p:cNvGraphicFramePr>
          <p:nvPr/>
        </p:nvGraphicFramePr>
        <p:xfrm>
          <a:off x="98425" y="2965450"/>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Ns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3447" name="AutoShape 343"/>
          <p:cNvCxnSpPr>
            <a:cxnSpLocks noChangeShapeType="1"/>
            <a:endCxn id="0" idx="0"/>
          </p:cNvCxnSpPr>
          <p:nvPr/>
        </p:nvCxnSpPr>
        <p:spPr bwMode="auto">
          <a:xfrm rot="10800000">
            <a:off x="306388" y="2965450"/>
            <a:ext cx="376237" cy="71438"/>
          </a:xfrm>
          <a:prstGeom prst="bentConnector4">
            <a:avLst>
              <a:gd name="adj1" fmla="val 22361"/>
              <a:gd name="adj2" fmla="val 180000"/>
            </a:avLst>
          </a:prstGeom>
          <a:noFill/>
          <a:ln w="3175">
            <a:solidFill>
              <a:srgbClr val="333333"/>
            </a:solidFill>
            <a:miter lim="800000"/>
            <a:headEnd/>
            <a:tailEnd type="oval" w="sm" len="sm"/>
          </a:ln>
          <a:effectLst/>
        </p:spPr>
      </p:cxnSp>
      <p:graphicFrame>
        <p:nvGraphicFramePr>
          <p:cNvPr id="943448" name="Group 344"/>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4F852C"/>
                          </a:solidFill>
                          <a:effectLst/>
                          <a:latin typeface="Calibri" pitchFamily="34" charset="0"/>
                          <a:cs typeface="Arial" charset="0"/>
                        </a:rPr>
                        <a:t>2016</a:t>
                      </a:r>
                      <a:endParaRPr kumimoji="0" lang="es-ES" sz="12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454" name="Group 350"/>
          <p:cNvGraphicFramePr>
            <a:graphicFrameLocks noGrp="1"/>
          </p:cNvGraphicFramePr>
          <p:nvPr/>
        </p:nvGraphicFramePr>
        <p:xfrm>
          <a:off x="65088" y="1871663"/>
          <a:ext cx="1700212" cy="889440"/>
        </p:xfrm>
        <a:graphic>
          <a:graphicData uri="http://schemas.openxmlformats.org/drawingml/2006/table">
            <a:tbl>
              <a:tblPr/>
              <a:tblGrid>
                <a:gridCol w="1700212"/>
              </a:tblGrid>
              <a:tr h="13811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66.</a:t>
                      </a:r>
                      <a:r>
                        <a:rPr kumimoji="0" lang="es-ES" sz="1000" b="1" i="0" u="none" strike="noStrike" cap="none" normalizeH="0" baseline="0" dirty="0" smtClean="0">
                          <a:ln>
                            <a:noFill/>
                          </a:ln>
                          <a:solidFill>
                            <a:srgbClr val="333333"/>
                          </a:solidFill>
                          <a:effectLst/>
                          <a:latin typeface="Calibri" pitchFamily="34" charset="0"/>
                          <a:cs typeface="Arial" charset="0"/>
                        </a:rPr>
                        <a:t> ¿Usted ha percibido que el sistema de alumbrado público se ha modernizado en los últimos años en el sector donde usted vive o ha percibió cambio de bombillas de luz amarilla a luz blanca? </a:t>
                      </a:r>
                      <a:endParaRPr kumimoji="0" lang="es-ES" sz="1000" b="0" i="0" u="none" strike="noStrike" cap="none" normalizeH="0" baseline="0" dirty="0" smtClean="0">
                        <a:ln>
                          <a:noFill/>
                        </a:ln>
                        <a:solidFill>
                          <a:srgbClr val="333333"/>
                        </a:solidFill>
                        <a:effectLst/>
                        <a:latin typeface="Arial" charset="0"/>
                        <a:cs typeface="Arial" charset="0"/>
                      </a:endParaRPr>
                    </a:p>
                  </a:txBody>
                  <a:tcPr marL="54000" marR="54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460" name="Group 356"/>
          <p:cNvGraphicFramePr>
            <a:graphicFrameLocks noGrp="1"/>
          </p:cNvGraphicFramePr>
          <p:nvPr/>
        </p:nvGraphicFramePr>
        <p:xfrm>
          <a:off x="504825" y="3400425"/>
          <a:ext cx="288925" cy="17316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mbria" pitchFamily="18" charset="0"/>
                          <a:cs typeface="Arial" charset="0"/>
                        </a:rPr>
                        <a:t>61</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3466" name="Group 362"/>
          <p:cNvGraphicFramePr>
            <a:graphicFrameLocks noGrp="1"/>
          </p:cNvGraphicFramePr>
          <p:nvPr/>
        </p:nvGraphicFramePr>
        <p:xfrm>
          <a:off x="73025" y="3328988"/>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3472" name="AutoShape 368"/>
          <p:cNvCxnSpPr>
            <a:cxnSpLocks noChangeShapeType="1"/>
            <a:endCxn id="0" idx="0"/>
          </p:cNvCxnSpPr>
          <p:nvPr/>
        </p:nvCxnSpPr>
        <p:spPr bwMode="auto">
          <a:xfrm rot="10800000">
            <a:off x="280988" y="3328988"/>
            <a:ext cx="376237" cy="71437"/>
          </a:xfrm>
          <a:prstGeom prst="bentConnector4">
            <a:avLst>
              <a:gd name="adj1" fmla="val 22361"/>
              <a:gd name="adj2" fmla="val 180000"/>
            </a:avLst>
          </a:prstGeom>
          <a:noFill/>
          <a:ln w="3175">
            <a:solidFill>
              <a:srgbClr val="333333"/>
            </a:solidFill>
            <a:miter lim="800000"/>
            <a:headEnd/>
            <a:tailEnd type="oval" w="sm" len="sm"/>
          </a:ln>
          <a:effectLst/>
        </p:spPr>
      </p:cxnSp>
      <p:sp>
        <p:nvSpPr>
          <p:cNvPr id="943473" name="Rectangle 369"/>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AF22185A-4198-45E2-B56D-3A7DCB52C3CE}" type="slidenum">
              <a:rPr lang="es-ES" sz="900" i="1">
                <a:solidFill>
                  <a:schemeClr val="bg1"/>
                </a:solidFill>
              </a:rPr>
              <a:pPr algn="ctr"/>
              <a:t>63</a:t>
            </a:fld>
            <a:endParaRPr lang="es-ES" sz="900" i="1" dirty="0">
              <a:solidFill>
                <a:schemeClr val="bg1"/>
              </a:solidFill>
            </a:endParaRPr>
          </a:p>
        </p:txBody>
      </p:sp>
      <p:sp>
        <p:nvSpPr>
          <p:cNvPr id="943527" name="Text Box 423"/>
          <p:cNvSpPr txBox="1">
            <a:spLocks noChangeArrowheads="1"/>
          </p:cNvSpPr>
          <p:nvPr/>
        </p:nvSpPr>
        <p:spPr bwMode="auto">
          <a:xfrm>
            <a:off x="800100" y="3403600"/>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943528" name="Group 424"/>
          <p:cNvGrpSpPr>
            <a:grpSpLocks/>
          </p:cNvGrpSpPr>
          <p:nvPr/>
        </p:nvGrpSpPr>
        <p:grpSpPr bwMode="auto">
          <a:xfrm>
            <a:off x="1728788" y="4740275"/>
            <a:ext cx="1701800" cy="265113"/>
            <a:chOff x="-60" y="2970"/>
            <a:chExt cx="1072" cy="167"/>
          </a:xfrm>
        </p:grpSpPr>
        <p:sp>
          <p:nvSpPr>
            <p:cNvPr id="943529" name="Text Box 425"/>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43530" name="Rectangle 426"/>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943531" name="Line 427"/>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943532" name="Line 428"/>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943533" name="Line 429"/>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 name="Picture 290" descr="gfsdfgdfh"/>
          <p:cNvPicPr>
            <a:picLocks noChangeAspect="1" noChangeArrowheads="1"/>
          </p:cNvPicPr>
          <p:nvPr/>
        </p:nvPicPr>
        <p:blipFill>
          <a:blip r:embed="rId2" cstate="print"/>
          <a:srcRect/>
          <a:stretch>
            <a:fillRect/>
          </a:stretch>
        </p:blipFill>
        <p:spPr bwMode="auto">
          <a:xfrm>
            <a:off x="1441450" y="687388"/>
            <a:ext cx="6919913" cy="4270375"/>
          </a:xfrm>
          <a:prstGeom prst="rect">
            <a:avLst/>
          </a:prstGeom>
          <a:noFill/>
        </p:spPr>
      </p:pic>
      <p:sp>
        <p:nvSpPr>
          <p:cNvPr id="945155" name="Rectangle 3"/>
          <p:cNvSpPr>
            <a:spLocks noGrp="1" noChangeArrowheads="1"/>
          </p:cNvSpPr>
          <p:nvPr>
            <p:ph type="title"/>
          </p:nvPr>
        </p:nvSpPr>
        <p:spPr/>
        <p:txBody>
          <a:bodyPr/>
          <a:lstStyle/>
          <a:p>
            <a:endParaRPr lang="es-CO" dirty="0"/>
          </a:p>
        </p:txBody>
      </p:sp>
      <p:graphicFrame>
        <p:nvGraphicFramePr>
          <p:cNvPr id="945156" name="Group 4"/>
          <p:cNvGraphicFramePr>
            <a:graphicFrameLocks noGrp="1"/>
          </p:cNvGraphicFramePr>
          <p:nvPr/>
        </p:nvGraphicFramePr>
        <p:xfrm>
          <a:off x="2540000" y="1827213"/>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45162" name="Group 10"/>
          <p:cNvGrpSpPr>
            <a:grpSpLocks/>
          </p:cNvGrpSpPr>
          <p:nvPr/>
        </p:nvGrpSpPr>
        <p:grpSpPr bwMode="auto">
          <a:xfrm>
            <a:off x="2624138" y="2038350"/>
            <a:ext cx="385762" cy="385763"/>
            <a:chOff x="1370" y="1409"/>
            <a:chExt cx="243" cy="243"/>
          </a:xfrm>
        </p:grpSpPr>
        <p:pic>
          <p:nvPicPr>
            <p:cNvPr id="945163" name="Picture 1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164" name="Rectangle 1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16</a:t>
              </a:r>
              <a:r>
                <a:rPr lang="es-ES" sz="800" dirty="0">
                  <a:solidFill>
                    <a:srgbClr val="0075B8"/>
                  </a:solidFill>
                  <a:latin typeface="Calibri" pitchFamily="34" charset="0"/>
                </a:rPr>
                <a:t>%</a:t>
              </a:r>
            </a:p>
          </p:txBody>
        </p:sp>
        <p:sp>
          <p:nvSpPr>
            <p:cNvPr id="945165" name="Line 1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166" name="Line 1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167" name="Line 1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168" name="Line 1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169" name="Group 17"/>
          <p:cNvGrpSpPr>
            <a:grpSpLocks/>
          </p:cNvGrpSpPr>
          <p:nvPr/>
        </p:nvGrpSpPr>
        <p:grpSpPr bwMode="auto">
          <a:xfrm>
            <a:off x="3187700" y="2654300"/>
            <a:ext cx="385763" cy="385763"/>
            <a:chOff x="1370" y="1409"/>
            <a:chExt cx="243" cy="243"/>
          </a:xfrm>
        </p:grpSpPr>
        <p:pic>
          <p:nvPicPr>
            <p:cNvPr id="945170" name="Picture 1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171" name="Rectangle 1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32</a:t>
              </a:r>
              <a:r>
                <a:rPr lang="es-ES" sz="800" dirty="0">
                  <a:solidFill>
                    <a:srgbClr val="0075B8"/>
                  </a:solidFill>
                  <a:latin typeface="Calibri" pitchFamily="34" charset="0"/>
                </a:rPr>
                <a:t>%</a:t>
              </a:r>
            </a:p>
          </p:txBody>
        </p:sp>
        <p:sp>
          <p:nvSpPr>
            <p:cNvPr id="945172" name="Line 2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173" name="Line 2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174" name="Line 2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175" name="Line 2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176" name="Group 24"/>
          <p:cNvGrpSpPr>
            <a:grpSpLocks/>
          </p:cNvGrpSpPr>
          <p:nvPr/>
        </p:nvGrpSpPr>
        <p:grpSpPr bwMode="auto">
          <a:xfrm>
            <a:off x="3668713" y="3232150"/>
            <a:ext cx="385762" cy="385763"/>
            <a:chOff x="1370" y="1409"/>
            <a:chExt cx="243" cy="243"/>
          </a:xfrm>
        </p:grpSpPr>
        <p:pic>
          <p:nvPicPr>
            <p:cNvPr id="945177" name="Picture 2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178" name="Rectangle 2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945179" name="Line 2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180" name="Line 2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181" name="Line 2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182" name="Line 3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183" name="Group 31"/>
          <p:cNvGrpSpPr>
            <a:grpSpLocks/>
          </p:cNvGrpSpPr>
          <p:nvPr/>
        </p:nvGrpSpPr>
        <p:grpSpPr bwMode="auto">
          <a:xfrm>
            <a:off x="4718050" y="3471863"/>
            <a:ext cx="385763" cy="385762"/>
            <a:chOff x="1370" y="1409"/>
            <a:chExt cx="243" cy="243"/>
          </a:xfrm>
        </p:grpSpPr>
        <p:pic>
          <p:nvPicPr>
            <p:cNvPr id="945184" name="Picture 3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185" name="Rectangle 3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22</a:t>
              </a:r>
              <a:r>
                <a:rPr lang="es-ES" sz="800" dirty="0">
                  <a:solidFill>
                    <a:srgbClr val="0075B8"/>
                  </a:solidFill>
                  <a:latin typeface="Calibri" pitchFamily="34" charset="0"/>
                </a:rPr>
                <a:t>%</a:t>
              </a:r>
            </a:p>
          </p:txBody>
        </p:sp>
        <p:sp>
          <p:nvSpPr>
            <p:cNvPr id="945186" name="Line 3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187" name="Line 3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188" name="Line 3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189" name="Line 3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190" name="Group 38"/>
          <p:cNvGrpSpPr>
            <a:grpSpLocks/>
          </p:cNvGrpSpPr>
          <p:nvPr/>
        </p:nvGrpSpPr>
        <p:grpSpPr bwMode="auto">
          <a:xfrm>
            <a:off x="4856163" y="4410075"/>
            <a:ext cx="385762" cy="385763"/>
            <a:chOff x="1370" y="1409"/>
            <a:chExt cx="243" cy="243"/>
          </a:xfrm>
        </p:grpSpPr>
        <p:pic>
          <p:nvPicPr>
            <p:cNvPr id="945191" name="Picture 3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192" name="Rectangle 4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30</a:t>
              </a:r>
              <a:r>
                <a:rPr lang="es-ES" sz="800" dirty="0">
                  <a:solidFill>
                    <a:srgbClr val="0075B8"/>
                  </a:solidFill>
                  <a:latin typeface="Calibri" pitchFamily="34" charset="0"/>
                </a:rPr>
                <a:t>%</a:t>
              </a:r>
            </a:p>
          </p:txBody>
        </p:sp>
        <p:sp>
          <p:nvSpPr>
            <p:cNvPr id="945193" name="Line 4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194" name="Line 4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195" name="Line 4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196" name="Line 4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197" name="Group 45"/>
          <p:cNvGrpSpPr>
            <a:grpSpLocks/>
          </p:cNvGrpSpPr>
          <p:nvPr/>
        </p:nvGrpSpPr>
        <p:grpSpPr bwMode="auto">
          <a:xfrm>
            <a:off x="5842000" y="3608388"/>
            <a:ext cx="385763" cy="385762"/>
            <a:chOff x="1370" y="1409"/>
            <a:chExt cx="243" cy="243"/>
          </a:xfrm>
        </p:grpSpPr>
        <p:pic>
          <p:nvPicPr>
            <p:cNvPr id="945198" name="Picture 4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199" name="Rectangle 4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37</a:t>
              </a:r>
              <a:r>
                <a:rPr lang="es-ES" sz="800" dirty="0">
                  <a:solidFill>
                    <a:srgbClr val="0075B8"/>
                  </a:solidFill>
                  <a:latin typeface="Calibri" pitchFamily="34" charset="0"/>
                </a:rPr>
                <a:t>%</a:t>
              </a:r>
            </a:p>
          </p:txBody>
        </p:sp>
        <p:sp>
          <p:nvSpPr>
            <p:cNvPr id="945200" name="Line 4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201" name="Line 4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202" name="Line 5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203" name="Line 5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204" name="Group 52"/>
          <p:cNvGrpSpPr>
            <a:grpSpLocks/>
          </p:cNvGrpSpPr>
          <p:nvPr/>
        </p:nvGrpSpPr>
        <p:grpSpPr bwMode="auto">
          <a:xfrm>
            <a:off x="7110413" y="2493963"/>
            <a:ext cx="385762" cy="385762"/>
            <a:chOff x="1370" y="1409"/>
            <a:chExt cx="243" cy="243"/>
          </a:xfrm>
        </p:grpSpPr>
        <p:pic>
          <p:nvPicPr>
            <p:cNvPr id="945205" name="Picture 5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206" name="Rectangle 5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21</a:t>
              </a:r>
              <a:r>
                <a:rPr lang="es-ES" sz="800" dirty="0">
                  <a:solidFill>
                    <a:srgbClr val="0075B8"/>
                  </a:solidFill>
                  <a:latin typeface="Calibri" pitchFamily="34" charset="0"/>
                </a:rPr>
                <a:t>%</a:t>
              </a:r>
            </a:p>
          </p:txBody>
        </p:sp>
        <p:sp>
          <p:nvSpPr>
            <p:cNvPr id="945207" name="Line 5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208" name="Line 5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209" name="Line 5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210" name="Line 5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211" name="Group 59"/>
          <p:cNvGrpSpPr>
            <a:grpSpLocks/>
          </p:cNvGrpSpPr>
          <p:nvPr/>
        </p:nvGrpSpPr>
        <p:grpSpPr bwMode="auto">
          <a:xfrm>
            <a:off x="6110288" y="2139950"/>
            <a:ext cx="385762" cy="385763"/>
            <a:chOff x="1370" y="1409"/>
            <a:chExt cx="243" cy="243"/>
          </a:xfrm>
        </p:grpSpPr>
        <p:pic>
          <p:nvPicPr>
            <p:cNvPr id="945212" name="Picture 6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213" name="Rectangle 6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26</a:t>
              </a:r>
              <a:r>
                <a:rPr lang="es-ES" sz="800" dirty="0">
                  <a:solidFill>
                    <a:srgbClr val="0075B8"/>
                  </a:solidFill>
                  <a:latin typeface="Calibri" pitchFamily="34" charset="0"/>
                </a:rPr>
                <a:t>%</a:t>
              </a:r>
            </a:p>
          </p:txBody>
        </p:sp>
        <p:sp>
          <p:nvSpPr>
            <p:cNvPr id="945214" name="Line 6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215" name="Line 6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216" name="Line 6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217" name="Line 6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218" name="Group 66"/>
          <p:cNvGrpSpPr>
            <a:grpSpLocks/>
          </p:cNvGrpSpPr>
          <p:nvPr/>
        </p:nvGrpSpPr>
        <p:grpSpPr bwMode="auto">
          <a:xfrm>
            <a:off x="5922963" y="2630488"/>
            <a:ext cx="385762" cy="385762"/>
            <a:chOff x="1370" y="1409"/>
            <a:chExt cx="243" cy="243"/>
          </a:xfrm>
        </p:grpSpPr>
        <p:pic>
          <p:nvPicPr>
            <p:cNvPr id="945219" name="Picture 6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220" name="Rectangle 6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27</a:t>
              </a:r>
              <a:r>
                <a:rPr lang="es-ES" sz="800" dirty="0">
                  <a:solidFill>
                    <a:srgbClr val="0075B8"/>
                  </a:solidFill>
                  <a:latin typeface="Calibri" pitchFamily="34" charset="0"/>
                </a:rPr>
                <a:t>%</a:t>
              </a:r>
            </a:p>
          </p:txBody>
        </p:sp>
        <p:sp>
          <p:nvSpPr>
            <p:cNvPr id="945221" name="Line 6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222" name="Line 7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223" name="Line 7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224" name="Line 7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225" name="Group 73"/>
          <p:cNvGrpSpPr>
            <a:grpSpLocks/>
          </p:cNvGrpSpPr>
          <p:nvPr/>
        </p:nvGrpSpPr>
        <p:grpSpPr bwMode="auto">
          <a:xfrm>
            <a:off x="5657850" y="3135313"/>
            <a:ext cx="385763" cy="385762"/>
            <a:chOff x="1370" y="1409"/>
            <a:chExt cx="243" cy="243"/>
          </a:xfrm>
        </p:grpSpPr>
        <p:pic>
          <p:nvPicPr>
            <p:cNvPr id="945226" name="Picture 7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227" name="Rectangle 7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24</a:t>
              </a:r>
              <a:r>
                <a:rPr lang="es-ES" sz="800" dirty="0">
                  <a:solidFill>
                    <a:srgbClr val="0075B8"/>
                  </a:solidFill>
                  <a:latin typeface="Calibri" pitchFamily="34" charset="0"/>
                </a:rPr>
                <a:t>%</a:t>
              </a:r>
            </a:p>
          </p:txBody>
        </p:sp>
        <p:sp>
          <p:nvSpPr>
            <p:cNvPr id="945228" name="Line 7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229" name="Line 7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230" name="Line 7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231" name="Line 7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232" name="Group 80"/>
          <p:cNvGrpSpPr>
            <a:grpSpLocks/>
          </p:cNvGrpSpPr>
          <p:nvPr/>
        </p:nvGrpSpPr>
        <p:grpSpPr bwMode="auto">
          <a:xfrm>
            <a:off x="4927600" y="2446338"/>
            <a:ext cx="385763" cy="385762"/>
            <a:chOff x="1370" y="1409"/>
            <a:chExt cx="243" cy="243"/>
          </a:xfrm>
        </p:grpSpPr>
        <p:pic>
          <p:nvPicPr>
            <p:cNvPr id="945233" name="Picture 8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234" name="Rectangle 8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20</a:t>
              </a:r>
              <a:r>
                <a:rPr lang="es-ES" sz="800" dirty="0">
                  <a:solidFill>
                    <a:srgbClr val="0075B8"/>
                  </a:solidFill>
                  <a:latin typeface="Calibri" pitchFamily="34" charset="0"/>
                </a:rPr>
                <a:t>%</a:t>
              </a:r>
            </a:p>
          </p:txBody>
        </p:sp>
        <p:sp>
          <p:nvSpPr>
            <p:cNvPr id="945235" name="Line 8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236" name="Line 8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237" name="Line 8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238" name="Line 8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239" name="Group 87"/>
          <p:cNvGrpSpPr>
            <a:grpSpLocks/>
          </p:cNvGrpSpPr>
          <p:nvPr/>
        </p:nvGrpSpPr>
        <p:grpSpPr bwMode="auto">
          <a:xfrm>
            <a:off x="2625725" y="1089025"/>
            <a:ext cx="385763" cy="385763"/>
            <a:chOff x="1370" y="1409"/>
            <a:chExt cx="243" cy="243"/>
          </a:xfrm>
        </p:grpSpPr>
        <p:pic>
          <p:nvPicPr>
            <p:cNvPr id="945240" name="Picture 8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241" name="Rectangle 8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23</a:t>
              </a:r>
              <a:r>
                <a:rPr lang="es-ES" sz="800" dirty="0">
                  <a:solidFill>
                    <a:srgbClr val="0075B8"/>
                  </a:solidFill>
                  <a:latin typeface="Calibri" pitchFamily="34" charset="0"/>
                </a:rPr>
                <a:t>%</a:t>
              </a:r>
            </a:p>
          </p:txBody>
        </p:sp>
        <p:sp>
          <p:nvSpPr>
            <p:cNvPr id="945242" name="Line 9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243" name="Line 9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244" name="Line 9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245" name="Line 9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246" name="Group 94"/>
          <p:cNvGrpSpPr>
            <a:grpSpLocks/>
          </p:cNvGrpSpPr>
          <p:nvPr/>
        </p:nvGrpSpPr>
        <p:grpSpPr bwMode="auto">
          <a:xfrm>
            <a:off x="4454525" y="1449388"/>
            <a:ext cx="385763" cy="385762"/>
            <a:chOff x="1370" y="1409"/>
            <a:chExt cx="243" cy="243"/>
          </a:xfrm>
        </p:grpSpPr>
        <p:pic>
          <p:nvPicPr>
            <p:cNvPr id="945247" name="Picture 9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248" name="Rectangle 9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22</a:t>
              </a:r>
              <a:r>
                <a:rPr lang="es-ES" sz="800" dirty="0">
                  <a:solidFill>
                    <a:srgbClr val="0075B8"/>
                  </a:solidFill>
                  <a:latin typeface="Calibri" pitchFamily="34" charset="0"/>
                </a:rPr>
                <a:t>%</a:t>
              </a:r>
            </a:p>
          </p:txBody>
        </p:sp>
        <p:sp>
          <p:nvSpPr>
            <p:cNvPr id="945249" name="Line 9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250" name="Line 9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251" name="Line 9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252" name="Line 10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253" name="Group 101"/>
          <p:cNvGrpSpPr>
            <a:grpSpLocks/>
          </p:cNvGrpSpPr>
          <p:nvPr/>
        </p:nvGrpSpPr>
        <p:grpSpPr bwMode="auto">
          <a:xfrm>
            <a:off x="4054475" y="1930400"/>
            <a:ext cx="385763" cy="385763"/>
            <a:chOff x="1370" y="1409"/>
            <a:chExt cx="243" cy="243"/>
          </a:xfrm>
        </p:grpSpPr>
        <p:pic>
          <p:nvPicPr>
            <p:cNvPr id="945254" name="Picture 10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255" name="Rectangle 10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18</a:t>
              </a:r>
              <a:r>
                <a:rPr lang="es-ES" sz="800" dirty="0">
                  <a:solidFill>
                    <a:srgbClr val="0075B8"/>
                  </a:solidFill>
                  <a:latin typeface="Calibri" pitchFamily="34" charset="0"/>
                </a:rPr>
                <a:t>%</a:t>
              </a:r>
            </a:p>
          </p:txBody>
        </p:sp>
        <p:sp>
          <p:nvSpPr>
            <p:cNvPr id="945256" name="Line 10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257" name="Line 10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258" name="Line 10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259" name="Line 10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260" name="Group 108"/>
          <p:cNvGrpSpPr>
            <a:grpSpLocks/>
          </p:cNvGrpSpPr>
          <p:nvPr/>
        </p:nvGrpSpPr>
        <p:grpSpPr bwMode="auto">
          <a:xfrm>
            <a:off x="4446588" y="2227263"/>
            <a:ext cx="385762" cy="385762"/>
            <a:chOff x="1370" y="1409"/>
            <a:chExt cx="243" cy="243"/>
          </a:xfrm>
        </p:grpSpPr>
        <p:pic>
          <p:nvPicPr>
            <p:cNvPr id="945261" name="Picture 10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262" name="Rectangle 11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13</a:t>
              </a:r>
              <a:r>
                <a:rPr lang="es-ES" sz="800" dirty="0">
                  <a:solidFill>
                    <a:srgbClr val="0075B8"/>
                  </a:solidFill>
                  <a:latin typeface="Calibri" pitchFamily="34" charset="0"/>
                </a:rPr>
                <a:t>%</a:t>
              </a:r>
            </a:p>
          </p:txBody>
        </p:sp>
        <p:sp>
          <p:nvSpPr>
            <p:cNvPr id="945263" name="Line 11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264" name="Line 11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265" name="Line 11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266" name="Line 11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267" name="Group 115"/>
          <p:cNvGrpSpPr>
            <a:grpSpLocks/>
          </p:cNvGrpSpPr>
          <p:nvPr/>
        </p:nvGrpSpPr>
        <p:grpSpPr bwMode="auto">
          <a:xfrm>
            <a:off x="5062538" y="1593850"/>
            <a:ext cx="385762" cy="385763"/>
            <a:chOff x="1370" y="1409"/>
            <a:chExt cx="243" cy="243"/>
          </a:xfrm>
        </p:grpSpPr>
        <p:pic>
          <p:nvPicPr>
            <p:cNvPr id="945268" name="Picture 11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269" name="Rectangle 11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25</a:t>
              </a:r>
              <a:r>
                <a:rPr lang="es-ES" sz="800" dirty="0">
                  <a:solidFill>
                    <a:srgbClr val="0075B8"/>
                  </a:solidFill>
                  <a:latin typeface="Calibri" pitchFamily="34" charset="0"/>
                </a:rPr>
                <a:t>%</a:t>
              </a:r>
            </a:p>
          </p:txBody>
        </p:sp>
        <p:sp>
          <p:nvSpPr>
            <p:cNvPr id="945270" name="Line 11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271" name="Line 11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272" name="Line 12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273" name="Line 12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45274" name="Group 122"/>
          <p:cNvGraphicFramePr>
            <a:graphicFrameLocks noGrp="1"/>
          </p:cNvGraphicFramePr>
          <p:nvPr/>
        </p:nvGraphicFramePr>
        <p:xfrm>
          <a:off x="3030538" y="1176338"/>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280" name="Group 128"/>
          <p:cNvGraphicFramePr>
            <a:graphicFrameLocks noGrp="1"/>
          </p:cNvGraphicFramePr>
          <p:nvPr/>
        </p:nvGraphicFramePr>
        <p:xfrm>
          <a:off x="3810000" y="1416050"/>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286" name="Group 134"/>
          <p:cNvGraphicFramePr>
            <a:graphicFrameLocks noGrp="1"/>
          </p:cNvGraphicFramePr>
          <p:nvPr/>
        </p:nvGraphicFramePr>
        <p:xfrm>
          <a:off x="4948238"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292" name="Group 140"/>
          <p:cNvGraphicFramePr>
            <a:graphicFrameLocks noGrp="1"/>
          </p:cNvGraphicFramePr>
          <p:nvPr/>
        </p:nvGraphicFramePr>
        <p:xfrm>
          <a:off x="6481763" y="2139950"/>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Cristóbal</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298" name="Group 146"/>
          <p:cNvGraphicFramePr>
            <a:graphicFrameLocks noGrp="1"/>
          </p:cNvGraphicFramePr>
          <p:nvPr/>
        </p:nvGraphicFramePr>
        <p:xfrm>
          <a:off x="7494588" y="2620963"/>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Usme</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304" name="Group 152"/>
          <p:cNvGraphicFramePr>
            <a:graphicFrameLocks noGrp="1"/>
          </p:cNvGraphicFramePr>
          <p:nvPr/>
        </p:nvGraphicFramePr>
        <p:xfrm>
          <a:off x="6143625" y="3367088"/>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310" name="Group 158"/>
          <p:cNvGraphicFramePr>
            <a:graphicFrameLocks noGrp="1"/>
          </p:cNvGraphicFramePr>
          <p:nvPr/>
        </p:nvGraphicFramePr>
        <p:xfrm>
          <a:off x="4840288" y="4211638"/>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Bosa</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316" name="Group 164"/>
          <p:cNvGraphicFramePr>
            <a:graphicFrameLocks noGrp="1"/>
          </p:cNvGraphicFramePr>
          <p:nvPr/>
        </p:nvGraphicFramePr>
        <p:xfrm>
          <a:off x="4576763" y="324008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Kennedy</a:t>
                      </a:r>
                      <a:endParaRPr kumimoji="0" lang="es-ES" sz="11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322" name="Group 170"/>
          <p:cNvGraphicFramePr>
            <a:graphicFrameLocks noGrp="1"/>
          </p:cNvGraphicFramePr>
          <p:nvPr/>
        </p:nvGraphicFramePr>
        <p:xfrm>
          <a:off x="3632200" y="3028950"/>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328" name="Group 176"/>
          <p:cNvGraphicFramePr>
            <a:graphicFrameLocks noGrp="1"/>
          </p:cNvGraphicFramePr>
          <p:nvPr/>
        </p:nvGraphicFramePr>
        <p:xfrm>
          <a:off x="3446463" y="249078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334" name="Group 182"/>
          <p:cNvGraphicFramePr>
            <a:graphicFrameLocks noGrp="1"/>
          </p:cNvGraphicFramePr>
          <p:nvPr/>
        </p:nvGraphicFramePr>
        <p:xfrm>
          <a:off x="3743325" y="1711325"/>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340" name="Group 188"/>
          <p:cNvGraphicFramePr>
            <a:graphicFrameLocks noGrp="1"/>
          </p:cNvGraphicFramePr>
          <p:nvPr/>
        </p:nvGraphicFramePr>
        <p:xfrm>
          <a:off x="4445000" y="2079625"/>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346" name="Group 194"/>
          <p:cNvGraphicFramePr>
            <a:graphicFrameLocks noGrp="1"/>
          </p:cNvGraphicFramePr>
          <p:nvPr/>
        </p:nvGraphicFramePr>
        <p:xfrm>
          <a:off x="5162550" y="2784475"/>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352" name="Group 200"/>
          <p:cNvGraphicFramePr>
            <a:graphicFrameLocks noGrp="1"/>
          </p:cNvGraphicFramePr>
          <p:nvPr/>
        </p:nvGraphicFramePr>
        <p:xfrm>
          <a:off x="5953125" y="3098800"/>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358" name="Group 206"/>
          <p:cNvGraphicFramePr>
            <a:graphicFrameLocks noGrp="1"/>
          </p:cNvGraphicFramePr>
          <p:nvPr/>
        </p:nvGraphicFramePr>
        <p:xfrm>
          <a:off x="6299200" y="2668588"/>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bg1"/>
                          </a:solidFill>
                          <a:effectLst/>
                          <a:latin typeface="Calibri" pitchFamily="34" charset="0"/>
                          <a:cs typeface="Arial" charset="0"/>
                        </a:rPr>
                        <a:t>Uribe</a:t>
                      </a:r>
                      <a:endParaRPr kumimoji="0" lang="es-ES" sz="1000" b="0" i="0" u="none" strike="noStrike" cap="none" normalizeH="0" baseline="0" dirty="0" smtClean="0">
                        <a:ln>
                          <a:noFill/>
                        </a:ln>
                        <a:solidFill>
                          <a:schemeClr val="bg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45364" name="Group 212"/>
          <p:cNvGrpSpPr>
            <a:grpSpLocks/>
          </p:cNvGrpSpPr>
          <p:nvPr/>
        </p:nvGrpSpPr>
        <p:grpSpPr bwMode="auto">
          <a:xfrm>
            <a:off x="5230813" y="2098675"/>
            <a:ext cx="385762" cy="385763"/>
            <a:chOff x="1370" y="1409"/>
            <a:chExt cx="243" cy="243"/>
          </a:xfrm>
        </p:grpSpPr>
        <p:pic>
          <p:nvPicPr>
            <p:cNvPr id="945365" name="Picture 21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366" name="Rectangle 21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16</a:t>
              </a:r>
              <a:r>
                <a:rPr lang="es-ES" sz="800" dirty="0">
                  <a:solidFill>
                    <a:srgbClr val="0075B8"/>
                  </a:solidFill>
                  <a:latin typeface="Calibri" pitchFamily="34" charset="0"/>
                </a:rPr>
                <a:t>%</a:t>
              </a:r>
            </a:p>
          </p:txBody>
        </p:sp>
        <p:sp>
          <p:nvSpPr>
            <p:cNvPr id="945367" name="Line 21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368" name="Line 21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369" name="Line 21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370" name="Line 21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45371" name="Group 219"/>
          <p:cNvGrpSpPr>
            <a:grpSpLocks/>
          </p:cNvGrpSpPr>
          <p:nvPr/>
        </p:nvGrpSpPr>
        <p:grpSpPr bwMode="auto">
          <a:xfrm>
            <a:off x="5591175" y="2300288"/>
            <a:ext cx="385763" cy="385762"/>
            <a:chOff x="1370" y="1409"/>
            <a:chExt cx="243" cy="243"/>
          </a:xfrm>
        </p:grpSpPr>
        <p:pic>
          <p:nvPicPr>
            <p:cNvPr id="945372" name="Picture 22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373" name="Rectangle 22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31</a:t>
              </a:r>
              <a:r>
                <a:rPr lang="es-ES" sz="800" dirty="0">
                  <a:solidFill>
                    <a:srgbClr val="0075B8"/>
                  </a:solidFill>
                  <a:latin typeface="Calibri" pitchFamily="34" charset="0"/>
                </a:rPr>
                <a:t>%</a:t>
              </a:r>
            </a:p>
          </p:txBody>
        </p:sp>
        <p:sp>
          <p:nvSpPr>
            <p:cNvPr id="945374" name="Line 22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375" name="Line 22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376" name="Line 22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377" name="Line 22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945378" name="AutoShape 226"/>
          <p:cNvCxnSpPr>
            <a:cxnSpLocks noChangeShapeType="1"/>
            <a:stCxn id="945367" idx="1"/>
            <a:endCxn id="0" idx="0"/>
          </p:cNvCxnSpPr>
          <p:nvPr/>
        </p:nvCxnSpPr>
        <p:spPr bwMode="auto">
          <a:xfrm flipV="1">
            <a:off x="5561013" y="1520825"/>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945379" name="Group 227"/>
          <p:cNvGraphicFramePr>
            <a:graphicFrameLocks noGrp="1"/>
          </p:cNvGraphicFramePr>
          <p:nvPr/>
        </p:nvGraphicFramePr>
        <p:xfrm>
          <a:off x="6515100" y="1363663"/>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45385" name="AutoShape 233"/>
          <p:cNvCxnSpPr>
            <a:cxnSpLocks noChangeShapeType="1"/>
            <a:stCxn id="945374" idx="1"/>
            <a:endCxn id="0" idx="1"/>
          </p:cNvCxnSpPr>
          <p:nvPr/>
        </p:nvCxnSpPr>
        <p:spPr bwMode="auto">
          <a:xfrm flipV="1">
            <a:off x="5921375" y="1628775"/>
            <a:ext cx="752475" cy="757238"/>
          </a:xfrm>
          <a:prstGeom prst="straightConnector1">
            <a:avLst/>
          </a:prstGeom>
          <a:noFill/>
          <a:ln w="3175">
            <a:solidFill>
              <a:srgbClr val="333333"/>
            </a:solidFill>
            <a:prstDash val="dash"/>
            <a:round/>
            <a:headEnd type="oval" w="sm" len="sm"/>
            <a:tailEnd type="oval" w="sm" len="sm"/>
          </a:ln>
          <a:effectLst/>
        </p:spPr>
      </p:cxnSp>
      <p:graphicFrame>
        <p:nvGraphicFramePr>
          <p:cNvPr id="945386" name="Group 234"/>
          <p:cNvGraphicFramePr>
            <a:graphicFrameLocks noGrp="1"/>
          </p:cNvGraphicFramePr>
          <p:nvPr/>
        </p:nvGraphicFramePr>
        <p:xfrm>
          <a:off x="6673850" y="1533525"/>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45392" name="Rectangle 240"/>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945393" name="Group 241"/>
          <p:cNvGrpSpPr>
            <a:grpSpLocks/>
          </p:cNvGrpSpPr>
          <p:nvPr/>
        </p:nvGrpSpPr>
        <p:grpSpPr bwMode="auto">
          <a:xfrm>
            <a:off x="5480050" y="1649413"/>
            <a:ext cx="385763" cy="385762"/>
            <a:chOff x="1370" y="1409"/>
            <a:chExt cx="243" cy="243"/>
          </a:xfrm>
        </p:grpSpPr>
        <p:pic>
          <p:nvPicPr>
            <p:cNvPr id="945394" name="Picture 24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945395" name="Rectangle 2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25</a:t>
              </a:r>
              <a:r>
                <a:rPr lang="es-ES" sz="800" dirty="0">
                  <a:solidFill>
                    <a:srgbClr val="0075B8"/>
                  </a:solidFill>
                  <a:latin typeface="Calibri" pitchFamily="34" charset="0"/>
                </a:rPr>
                <a:t>%</a:t>
              </a:r>
            </a:p>
          </p:txBody>
        </p:sp>
        <p:sp>
          <p:nvSpPr>
            <p:cNvPr id="945396" name="Line 2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45397" name="Line 2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45398" name="Line 2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45399" name="Line 2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45400" name="Group 248"/>
          <p:cNvGraphicFramePr>
            <a:graphicFrameLocks noGrp="1"/>
          </p:cNvGraphicFramePr>
          <p:nvPr/>
        </p:nvGraphicFramePr>
        <p:xfrm>
          <a:off x="5553075" y="1393825"/>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406" name="Group 254"/>
          <p:cNvGraphicFramePr>
            <a:graphicFrameLocks noGrp="1"/>
          </p:cNvGraphicFramePr>
          <p:nvPr/>
        </p:nvGraphicFramePr>
        <p:xfrm>
          <a:off x="7816850" y="722313"/>
          <a:ext cx="1017588" cy="188400"/>
        </p:xfrm>
        <a:graphic>
          <a:graphicData uri="http://schemas.openxmlformats.org/drawingml/2006/table">
            <a:tbl>
              <a:tblPr/>
              <a:tblGrid>
                <a:gridCol w="1017588"/>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800"/>
                          </a:solidFill>
                          <a:effectLst/>
                          <a:latin typeface="Calibri" pitchFamily="34" charset="0"/>
                          <a:cs typeface="Arial" charset="0"/>
                        </a:rPr>
                        <a:t>Localidades:</a:t>
                      </a:r>
                      <a:endParaRPr kumimoji="0" lang="es-ES" sz="1000" b="0" i="1" u="none" strike="noStrike" cap="none" normalizeH="0" baseline="0" dirty="0" smtClean="0">
                        <a:ln>
                          <a:noFill/>
                        </a:ln>
                        <a:solidFill>
                          <a:srgbClr val="007800"/>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45412" name="Text Box 260"/>
          <p:cNvSpPr txBox="1">
            <a:spLocks noChangeArrowheads="1"/>
          </p:cNvSpPr>
          <p:nvPr/>
        </p:nvSpPr>
        <p:spPr bwMode="auto">
          <a:xfrm>
            <a:off x="4902200" y="681038"/>
            <a:ext cx="1168400" cy="320675"/>
          </a:xfrm>
          <a:prstGeom prst="rect">
            <a:avLst/>
          </a:prstGeom>
          <a:noFill/>
          <a:ln w="9525">
            <a:noFill/>
            <a:miter lim="800000"/>
            <a:headEnd/>
            <a:tailEnd/>
          </a:ln>
          <a:effectLst/>
        </p:spPr>
        <p:txBody>
          <a:bodyPr wrap="none">
            <a:spAutoFit/>
          </a:bodyPr>
          <a:lstStyle/>
          <a:p>
            <a:r>
              <a:rPr lang="es-ES" sz="1500" dirty="0">
                <a:solidFill>
                  <a:srgbClr val="007800"/>
                </a:solidFill>
                <a:latin typeface="Calibri" pitchFamily="34" charset="0"/>
              </a:rPr>
              <a:t>%:</a:t>
            </a:r>
            <a:r>
              <a:rPr lang="es-ES" sz="1100" dirty="0">
                <a:solidFill>
                  <a:srgbClr val="0075B8"/>
                </a:solidFill>
                <a:latin typeface="Calibri" pitchFamily="34" charset="0"/>
              </a:rPr>
              <a:t> </a:t>
            </a:r>
            <a:r>
              <a:rPr lang="es-ES" sz="900" dirty="0">
                <a:solidFill>
                  <a:srgbClr val="333333"/>
                </a:solidFill>
                <a:latin typeface="Calibri" pitchFamily="34" charset="0"/>
              </a:rPr>
              <a:t>Contestaron</a:t>
            </a:r>
            <a:r>
              <a:rPr lang="es-ES" sz="1100" dirty="0">
                <a:solidFill>
                  <a:srgbClr val="0075B8"/>
                </a:solidFill>
                <a:latin typeface="Calibri" pitchFamily="34" charset="0"/>
              </a:rPr>
              <a:t> </a:t>
            </a:r>
            <a:r>
              <a:rPr lang="es-ES" sz="1500" dirty="0">
                <a:solidFill>
                  <a:srgbClr val="007800"/>
                </a:solidFill>
                <a:latin typeface="Calibri" pitchFamily="34" charset="0"/>
              </a:rPr>
              <a:t>SI</a:t>
            </a:r>
            <a:endParaRPr lang="es-ES" sz="1400" b="0" dirty="0">
              <a:solidFill>
                <a:srgbClr val="007800"/>
              </a:solidFill>
              <a:latin typeface="Calibri" pitchFamily="34" charset="0"/>
            </a:endParaRPr>
          </a:p>
        </p:txBody>
      </p:sp>
      <p:graphicFrame>
        <p:nvGraphicFramePr>
          <p:cNvPr id="945413" name="Group 261"/>
          <p:cNvGraphicFramePr>
            <a:graphicFrameLocks noGrp="1"/>
          </p:cNvGraphicFramePr>
          <p:nvPr/>
        </p:nvGraphicFramePr>
        <p:xfrm>
          <a:off x="8167688" y="137636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libri" pitchFamily="34" charset="0"/>
                          <a:cs typeface="Arial" charset="0"/>
                        </a:rPr>
                        <a:t>2016</a:t>
                      </a:r>
                      <a:endParaRPr kumimoji="0" lang="es-ES" sz="12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45419" name="Rectangle 267"/>
          <p:cNvSpPr>
            <a:spLocks noChangeArrowheads="1"/>
          </p:cNvSpPr>
          <p:nvPr/>
        </p:nvSpPr>
        <p:spPr bwMode="auto">
          <a:xfrm>
            <a:off x="0" y="1960563"/>
            <a:ext cx="1757363" cy="2935287"/>
          </a:xfrm>
          <a:prstGeom prst="rect">
            <a:avLst/>
          </a:prstGeom>
          <a:solidFill>
            <a:srgbClr val="C0C0C0">
              <a:alpha val="24001"/>
            </a:srgbClr>
          </a:solidFill>
          <a:ln w="9525">
            <a:noFill/>
            <a:miter lim="800000"/>
            <a:headEnd/>
            <a:tailEnd/>
          </a:ln>
          <a:effectLst/>
        </p:spPr>
        <p:txBody>
          <a:bodyPr wrap="none" anchor="ctr"/>
          <a:lstStyle/>
          <a:p>
            <a:endParaRPr lang="es-MX" dirty="0"/>
          </a:p>
        </p:txBody>
      </p:sp>
      <p:graphicFrame>
        <p:nvGraphicFramePr>
          <p:cNvPr id="945420" name="Group 268"/>
          <p:cNvGraphicFramePr>
            <a:graphicFrameLocks noGrp="1"/>
          </p:cNvGraphicFramePr>
          <p:nvPr/>
        </p:nvGraphicFramePr>
        <p:xfrm>
          <a:off x="28575" y="2073275"/>
          <a:ext cx="1700213" cy="584640"/>
        </p:xfrm>
        <a:graphic>
          <a:graphicData uri="http://schemas.openxmlformats.org/drawingml/2006/table">
            <a:tbl>
              <a:tblPr/>
              <a:tblGrid>
                <a:gridCol w="1700213"/>
              </a:tblGrid>
              <a:tr h="1381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200" b="1" i="0" u="none" strike="noStrike" cap="none" normalizeH="0" baseline="0" dirty="0" smtClean="0">
                          <a:ln>
                            <a:noFill/>
                          </a:ln>
                          <a:solidFill>
                            <a:srgbClr val="007800"/>
                          </a:solidFill>
                          <a:effectLst/>
                          <a:latin typeface="Calibri" pitchFamily="34" charset="0"/>
                          <a:cs typeface="Arial" charset="0"/>
                        </a:rPr>
                        <a:t> 67.</a:t>
                      </a:r>
                      <a:r>
                        <a:rPr kumimoji="0" lang="es-CO" sz="1200" b="1" i="0" u="none" strike="noStrike" cap="none" normalizeH="0" baseline="0" dirty="0" smtClean="0">
                          <a:ln>
                            <a:noFill/>
                          </a:ln>
                          <a:solidFill>
                            <a:srgbClr val="333333"/>
                          </a:solidFill>
                          <a:effectLst/>
                          <a:latin typeface="Calibri" pitchFamily="34" charset="0"/>
                          <a:cs typeface="Arial" charset="0"/>
                        </a:rPr>
                        <a:t> ¿Ha visto fallas en las nuevas luminarias o bombillas de luz blanca?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45426" name="Picture 274" descr="67"/>
          <p:cNvPicPr>
            <a:picLocks noChangeAspect="1" noChangeArrowheads="1"/>
          </p:cNvPicPr>
          <p:nvPr/>
        </p:nvPicPr>
        <p:blipFill>
          <a:blip r:embed="rId4" cstate="print"/>
          <a:srcRect/>
          <a:stretch>
            <a:fillRect/>
          </a:stretch>
        </p:blipFill>
        <p:spPr bwMode="auto">
          <a:xfrm>
            <a:off x="112713" y="3189288"/>
            <a:ext cx="1490662" cy="1622425"/>
          </a:xfrm>
          <a:prstGeom prst="rect">
            <a:avLst/>
          </a:prstGeom>
          <a:noFill/>
        </p:spPr>
      </p:pic>
      <p:graphicFrame>
        <p:nvGraphicFramePr>
          <p:cNvPr id="945427" name="Group 275"/>
          <p:cNvGraphicFramePr>
            <a:graphicFrameLocks noGrp="1"/>
          </p:cNvGraphicFramePr>
          <p:nvPr/>
        </p:nvGraphicFramePr>
        <p:xfrm>
          <a:off x="652463" y="38131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4F852C"/>
                          </a:solidFill>
                          <a:effectLst/>
                          <a:latin typeface="Calibri" pitchFamily="34" charset="0"/>
                          <a:cs typeface="Arial" charset="0"/>
                        </a:rPr>
                        <a:t>Total</a:t>
                      </a:r>
                      <a:endParaRPr kumimoji="0" lang="es-ES" sz="11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433" name="Group 281"/>
          <p:cNvGraphicFramePr>
            <a:graphicFrameLocks noGrp="1"/>
          </p:cNvGraphicFramePr>
          <p:nvPr/>
        </p:nvGraphicFramePr>
        <p:xfrm>
          <a:off x="1008063" y="3471863"/>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23</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439" name="Group 287"/>
          <p:cNvGraphicFramePr>
            <a:graphicFrameLocks noGrp="1"/>
          </p:cNvGraphicFramePr>
          <p:nvPr/>
        </p:nvGraphicFramePr>
        <p:xfrm>
          <a:off x="576263" y="4229100"/>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77</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5445" name="AutoShape 293"/>
          <p:cNvCxnSpPr>
            <a:cxnSpLocks noChangeShapeType="1"/>
            <a:stCxn id="0" idx="3"/>
            <a:endCxn id="0" idx="1"/>
          </p:cNvCxnSpPr>
          <p:nvPr/>
        </p:nvCxnSpPr>
        <p:spPr bwMode="auto">
          <a:xfrm flipV="1">
            <a:off x="1296988" y="3132138"/>
            <a:ext cx="46037" cy="460375"/>
          </a:xfrm>
          <a:prstGeom prst="bentConnector3">
            <a:avLst>
              <a:gd name="adj1" fmla="val 48278"/>
            </a:avLst>
          </a:prstGeom>
          <a:noFill/>
          <a:ln w="3175">
            <a:solidFill>
              <a:srgbClr val="333333"/>
            </a:solidFill>
            <a:miter lim="800000"/>
            <a:headEnd/>
            <a:tailEnd type="oval" w="sm" len="sm"/>
          </a:ln>
          <a:effectLst/>
        </p:spPr>
      </p:cxnSp>
      <p:graphicFrame>
        <p:nvGraphicFramePr>
          <p:cNvPr id="945446" name="Group 294"/>
          <p:cNvGraphicFramePr>
            <a:graphicFrameLocks noGrp="1"/>
          </p:cNvGraphicFramePr>
          <p:nvPr/>
        </p:nvGraphicFramePr>
        <p:xfrm>
          <a:off x="1343025" y="3017838"/>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5452" name="Group 300"/>
          <p:cNvGraphicFramePr>
            <a:graphicFrameLocks noGrp="1"/>
          </p:cNvGraphicFramePr>
          <p:nvPr/>
        </p:nvGraphicFramePr>
        <p:xfrm>
          <a:off x="73025" y="4516438"/>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5458" name="AutoShape 306"/>
          <p:cNvCxnSpPr>
            <a:cxnSpLocks noChangeShapeType="1"/>
            <a:stCxn id="0" idx="1"/>
            <a:endCxn id="0" idx="0"/>
          </p:cNvCxnSpPr>
          <p:nvPr/>
        </p:nvCxnSpPr>
        <p:spPr bwMode="auto">
          <a:xfrm rot="10800000" flipV="1">
            <a:off x="280988" y="4349750"/>
            <a:ext cx="295275" cy="166688"/>
          </a:xfrm>
          <a:prstGeom prst="bentConnector2">
            <a:avLst/>
          </a:prstGeom>
          <a:noFill/>
          <a:ln w="3175">
            <a:solidFill>
              <a:srgbClr val="333333"/>
            </a:solidFill>
            <a:miter lim="800000"/>
            <a:headEnd/>
            <a:tailEnd type="oval" w="sm" len="sm"/>
          </a:ln>
          <a:effectLst/>
        </p:spPr>
      </p:cxnSp>
      <p:graphicFrame>
        <p:nvGraphicFramePr>
          <p:cNvPr id="945459" name="Group 307"/>
          <p:cNvGraphicFramePr>
            <a:graphicFrameLocks noGrp="1"/>
          </p:cNvGraphicFramePr>
          <p:nvPr/>
        </p:nvGraphicFramePr>
        <p:xfrm>
          <a:off x="7315200" y="969963"/>
          <a:ext cx="1617663" cy="389568"/>
        </p:xfrm>
        <a:graphic>
          <a:graphicData uri="http://schemas.openxmlformats.org/drawingml/2006/table">
            <a:tbl>
              <a:tblPr/>
              <a:tblGrid>
                <a:gridCol w="1017588"/>
                <a:gridCol w="252412"/>
                <a:gridCol w="347663"/>
              </a:tblGrid>
              <a:tr h="100013">
                <a:tc row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s-CO" sz="800" b="0" i="0" u="none" strike="noStrike" cap="none" normalizeH="0" baseline="0" dirty="0" smtClean="0">
                          <a:ln>
                            <a:noFill/>
                          </a:ln>
                          <a:solidFill>
                            <a:schemeClr val="tx1"/>
                          </a:solidFill>
                          <a:effectLst/>
                          <a:latin typeface="Calibri" pitchFamily="34" charset="0"/>
                          <a:cs typeface="Arial" charset="0"/>
                        </a:rPr>
                        <a:t> </a:t>
                      </a:r>
                      <a:r>
                        <a:rPr kumimoji="0" lang="es-CO" sz="700" b="1" i="0" u="none" strike="noStrike" cap="none" normalizeH="0" baseline="0" dirty="0" smtClean="0">
                          <a:ln>
                            <a:noFill/>
                          </a:ln>
                          <a:solidFill>
                            <a:schemeClr val="tx1"/>
                          </a:solidFill>
                          <a:effectLst/>
                          <a:latin typeface="Calibri" pitchFamily="34" charset="0"/>
                          <a:cs typeface="Arial" charset="0"/>
                        </a:rPr>
                        <a:t>Base: Los Que Han Percibido Que El Alumbrado Publico Se Ha Modernizado </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100013">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847159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945475" name="Rectangle 32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554EBB03-C59B-4190-BFAF-67F43D740084}" type="slidenum">
              <a:rPr lang="es-ES" sz="900" i="1">
                <a:solidFill>
                  <a:schemeClr val="bg1"/>
                </a:solidFill>
              </a:rPr>
              <a:pPr algn="ctr"/>
              <a:t>64</a:t>
            </a:fld>
            <a:endParaRPr lang="es-ES" sz="900" i="1" dirty="0">
              <a:solidFill>
                <a:schemeClr val="bg1"/>
              </a:solidFill>
            </a:endParaRP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6178" name="Picture 2" descr="Plantilla UAESP13"/>
          <p:cNvPicPr>
            <a:picLocks noChangeAspect="1" noChangeArrowheads="1"/>
          </p:cNvPicPr>
          <p:nvPr/>
        </p:nvPicPr>
        <p:blipFill>
          <a:blip r:embed="rId2" cstate="print"/>
          <a:srcRect/>
          <a:stretch>
            <a:fillRect/>
          </a:stretch>
        </p:blipFill>
        <p:spPr bwMode="auto">
          <a:xfrm>
            <a:off x="5881688" y="536575"/>
            <a:ext cx="989012" cy="4530725"/>
          </a:xfrm>
          <a:prstGeom prst="rect">
            <a:avLst/>
          </a:prstGeom>
          <a:noFill/>
        </p:spPr>
      </p:pic>
      <p:sp>
        <p:nvSpPr>
          <p:cNvPr id="946179" name="Rectangle 3"/>
          <p:cNvSpPr>
            <a:spLocks noGrp="1" noChangeArrowheads="1"/>
          </p:cNvSpPr>
          <p:nvPr>
            <p:ph type="title"/>
          </p:nvPr>
        </p:nvSpPr>
        <p:spPr/>
        <p:txBody>
          <a:bodyPr/>
          <a:lstStyle/>
          <a:p>
            <a:endParaRPr lang="es-CO" dirty="0"/>
          </a:p>
        </p:txBody>
      </p:sp>
      <p:sp>
        <p:nvSpPr>
          <p:cNvPr id="946180"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9F8D8CC9-2ECE-4475-9CF5-7BE793DE9329}" type="slidenum">
              <a:rPr lang="es-ES" sz="900" i="1">
                <a:solidFill>
                  <a:schemeClr val="bg1"/>
                </a:solidFill>
              </a:rPr>
              <a:pPr algn="ctr"/>
              <a:t>65</a:t>
            </a:fld>
            <a:endParaRPr lang="es-ES" sz="900" i="1" dirty="0">
              <a:solidFill>
                <a:schemeClr val="bg1"/>
              </a:solidFill>
            </a:endParaRPr>
          </a:p>
        </p:txBody>
      </p:sp>
      <p:sp>
        <p:nvSpPr>
          <p:cNvPr id="946181" name="Rectangle 5"/>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
        <p:nvSpPr>
          <p:cNvPr id="946182" name="Line 6"/>
          <p:cNvSpPr>
            <a:spLocks noChangeShapeType="1"/>
          </p:cNvSpPr>
          <p:nvPr/>
        </p:nvSpPr>
        <p:spPr bwMode="auto">
          <a:xfrm>
            <a:off x="2295525" y="1928813"/>
            <a:ext cx="0" cy="1820862"/>
          </a:xfrm>
          <a:prstGeom prst="line">
            <a:avLst/>
          </a:prstGeom>
          <a:noFill/>
          <a:ln w="3175">
            <a:solidFill>
              <a:srgbClr val="808080"/>
            </a:solidFill>
            <a:round/>
            <a:headEnd/>
            <a:tailEnd/>
          </a:ln>
          <a:effectLst/>
        </p:spPr>
        <p:txBody>
          <a:bodyPr/>
          <a:lstStyle/>
          <a:p>
            <a:endParaRPr lang="es-MX" dirty="0"/>
          </a:p>
        </p:txBody>
      </p:sp>
      <p:graphicFrame>
        <p:nvGraphicFramePr>
          <p:cNvPr id="946183" name="Group 7"/>
          <p:cNvGraphicFramePr>
            <a:graphicFrameLocks noGrp="1"/>
          </p:cNvGraphicFramePr>
          <p:nvPr/>
        </p:nvGraphicFramePr>
        <p:xfrm>
          <a:off x="1036638" y="3352800"/>
          <a:ext cx="1095375" cy="30060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46199" name="Group 23"/>
          <p:cNvGraphicFramePr>
            <a:graphicFrameLocks noGrp="1"/>
          </p:cNvGraphicFramePr>
          <p:nvPr/>
        </p:nvGraphicFramePr>
        <p:xfrm>
          <a:off x="0" y="2463800"/>
          <a:ext cx="2295525" cy="874200"/>
        </p:xfrm>
        <a:graphic>
          <a:graphicData uri="http://schemas.openxmlformats.org/drawingml/2006/table">
            <a:tbl>
              <a:tblPr/>
              <a:tblGrid>
                <a:gridCol w="2295525"/>
              </a:tblGrid>
              <a:tr h="142875">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68.</a:t>
                      </a:r>
                      <a:r>
                        <a:rPr kumimoji="0" lang="es-CO" sz="1100" b="1" i="0" u="none" strike="noStrike" cap="none" normalizeH="0" baseline="0" dirty="0" smtClean="0">
                          <a:ln>
                            <a:noFill/>
                          </a:ln>
                          <a:solidFill>
                            <a:srgbClr val="333333"/>
                          </a:solidFill>
                          <a:effectLst/>
                          <a:latin typeface="Calibri" pitchFamily="34" charset="0"/>
                          <a:cs typeface="Arial" charset="0"/>
                        </a:rPr>
                        <a:t> ¿Cuáles cambios considera que debe hacer el Distrito en materia de modernización de infraestructura de alumbrado público para la ciudad?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r>
                        <a:rPr kumimoji="0" lang="es-CO" sz="1100" b="1" i="0" u="none" strike="noStrike" cap="none" normalizeH="0" baseline="0" dirty="0" smtClean="0">
                          <a:ln>
                            <a:noFill/>
                          </a:ln>
                          <a:solidFill>
                            <a:srgbClr val="333333"/>
                          </a:solidFill>
                          <a:effectLst/>
                          <a:latin typeface="Calibri" pitchFamily="34" charset="0"/>
                          <a:cs typeface="Arial" charset="0"/>
                        </a:rPr>
                        <a:t>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6205" name="Group 29"/>
          <p:cNvGraphicFramePr>
            <a:graphicFrameLocks noGrp="1"/>
          </p:cNvGraphicFramePr>
          <p:nvPr/>
        </p:nvGraphicFramePr>
        <p:xfrm>
          <a:off x="2490788" y="652463"/>
          <a:ext cx="4433887" cy="4332288"/>
        </p:xfrm>
        <a:graphic>
          <a:graphicData uri="http://schemas.openxmlformats.org/drawingml/2006/table">
            <a:tbl>
              <a:tblPr/>
              <a:tblGrid>
                <a:gridCol w="3911600"/>
                <a:gridCol w="522287"/>
              </a:tblGrid>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bombillas amarillas por blancas / bombillas Led</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37</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cap="fla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cableado / cableado subterráneo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20</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Ampliación de redes / mayor cobertura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11</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postes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11</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Bombillas con mayor potencia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8</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Ahorrar energía / bombillas ahorradoras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6</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762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bombillas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6</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Renovar / mejorar/cambiar / innovar el alumbrado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5</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Energía renovable / paneles solares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3</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bombillas dañadas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3</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Nada / ninguno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2</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5</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CO" sz="900" b="1"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cap="flat">
                      <a:noFill/>
                    </a:lnB>
                    <a:lnTlToBr>
                      <a:noFill/>
                    </a:lnTlToBr>
                    <a:lnBlToTr>
                      <a:noFill/>
                    </a:lnBlToTr>
                    <a:noFill/>
                  </a:tcPr>
                </a:tc>
              </a:tr>
            </a:tbl>
          </a:graphicData>
        </a:graphic>
      </p:graphicFrame>
      <p:pic>
        <p:nvPicPr>
          <p:cNvPr id="946234" name="Picture 58" descr="FDF"/>
          <p:cNvPicPr>
            <a:picLocks noChangeAspect="1" noChangeArrowheads="1"/>
          </p:cNvPicPr>
          <p:nvPr/>
        </p:nvPicPr>
        <p:blipFill>
          <a:blip r:embed="rId3" cstate="print">
            <a:lum bright="-6000" contrast="-18000"/>
            <a:grayscl/>
          </a:blip>
          <a:srcRect/>
          <a:stretch>
            <a:fillRect/>
          </a:stretch>
        </p:blipFill>
        <p:spPr bwMode="auto">
          <a:xfrm>
            <a:off x="6700838" y="2144713"/>
            <a:ext cx="1127125" cy="1531937"/>
          </a:xfrm>
          <a:prstGeom prst="rect">
            <a:avLst/>
          </a:prstGeom>
          <a:noFill/>
        </p:spPr>
      </p:pic>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7202" name="Rectangle 2"/>
          <p:cNvSpPr>
            <a:spLocks noGrp="1" noChangeArrowheads="1"/>
          </p:cNvSpPr>
          <p:nvPr>
            <p:ph type="title"/>
          </p:nvPr>
        </p:nvSpPr>
        <p:spPr/>
        <p:txBody>
          <a:bodyPr/>
          <a:lstStyle/>
          <a:p>
            <a:endParaRPr lang="es-CO" dirty="0"/>
          </a:p>
        </p:txBody>
      </p:sp>
      <p:sp>
        <p:nvSpPr>
          <p:cNvPr id="947203"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47204"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7210" name="Group 10"/>
          <p:cNvGraphicFramePr>
            <a:graphicFrameLocks noGrp="1"/>
          </p:cNvGraphicFramePr>
          <p:nvPr/>
        </p:nvGraphicFramePr>
        <p:xfrm>
          <a:off x="153988" y="1387475"/>
          <a:ext cx="8840787" cy="331384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841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22701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bombillas amarillas por blancas / bombillas Led</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cableado / cableado subterráneo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Ampliación de redes / mayor cobertura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postes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Bombillas con mayor potencia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Ahorrar energía / bombillas ahorradoras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bombillas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Renovar / mejorar/cambiar</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Energía renovable / paneles solares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bombillas dañadas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Cambio de transformadores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Mantenimiento frecuente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Mejor servicio / calidad del alumbrado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Nada / ninguno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47676" name="Rectangle 47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F7538D27-C5ED-454D-B962-DB880C0440CA}" type="slidenum">
              <a:rPr lang="es-ES" sz="900" i="1">
                <a:solidFill>
                  <a:schemeClr val="bg1"/>
                </a:solidFill>
              </a:rPr>
              <a:pPr algn="ctr"/>
              <a:t>66</a:t>
            </a:fld>
            <a:endParaRPr lang="es-ES" sz="900" i="1" dirty="0">
              <a:solidFill>
                <a:schemeClr val="bg1"/>
              </a:solidFill>
            </a:endParaRPr>
          </a:p>
        </p:txBody>
      </p:sp>
      <p:graphicFrame>
        <p:nvGraphicFramePr>
          <p:cNvPr id="947677" name="Group 477"/>
          <p:cNvGraphicFramePr>
            <a:graphicFrameLocks noGrp="1"/>
          </p:cNvGraphicFramePr>
          <p:nvPr/>
        </p:nvGraphicFramePr>
        <p:xfrm>
          <a:off x="1800225" y="958850"/>
          <a:ext cx="5556250" cy="371280"/>
        </p:xfrm>
        <a:graphic>
          <a:graphicData uri="http://schemas.openxmlformats.org/drawingml/2006/table">
            <a:tbl>
              <a:tblPr/>
              <a:tblGrid>
                <a:gridCol w="5556250"/>
              </a:tblGrid>
              <a:tr h="1428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68.</a:t>
                      </a:r>
                      <a:r>
                        <a:rPr kumimoji="0" lang="es-CO" sz="1100" b="1" i="0" u="none" strike="noStrike" cap="none" normalizeH="0" baseline="0" dirty="0" smtClean="0">
                          <a:ln>
                            <a:noFill/>
                          </a:ln>
                          <a:solidFill>
                            <a:srgbClr val="333333"/>
                          </a:solidFill>
                          <a:effectLst/>
                          <a:latin typeface="Calibri" pitchFamily="34" charset="0"/>
                          <a:cs typeface="Arial" charset="0"/>
                        </a:rPr>
                        <a:t> ¿Cuáles cambios considera que debe hacer el Distrito en materia de modernización de infraestructura de alumbrado público para la ciudad?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9250" name="Picture 2" descr="Flecha"/>
          <p:cNvPicPr>
            <a:picLocks noChangeAspect="1" noChangeArrowheads="1"/>
          </p:cNvPicPr>
          <p:nvPr/>
        </p:nvPicPr>
        <p:blipFill>
          <a:blip r:embed="rId2" cstate="print"/>
          <a:srcRect/>
          <a:stretch>
            <a:fillRect/>
          </a:stretch>
        </p:blipFill>
        <p:spPr bwMode="auto">
          <a:xfrm>
            <a:off x="6521450" y="3333750"/>
            <a:ext cx="2317750" cy="1458913"/>
          </a:xfrm>
          <a:prstGeom prst="rect">
            <a:avLst/>
          </a:prstGeom>
          <a:noFill/>
        </p:spPr>
      </p:pic>
      <p:pic>
        <p:nvPicPr>
          <p:cNvPr id="949251" name="Picture 3" descr="Plantilla UAESP-Alumbrado-26"/>
          <p:cNvPicPr>
            <a:picLocks noChangeAspect="1" noChangeArrowheads="1"/>
          </p:cNvPicPr>
          <p:nvPr/>
        </p:nvPicPr>
        <p:blipFill>
          <a:blip r:embed="rId3" cstate="print"/>
          <a:srcRect/>
          <a:stretch>
            <a:fillRect/>
          </a:stretch>
        </p:blipFill>
        <p:spPr bwMode="auto">
          <a:xfrm>
            <a:off x="4478338" y="1268413"/>
            <a:ext cx="2752725" cy="3584575"/>
          </a:xfrm>
          <a:prstGeom prst="rect">
            <a:avLst/>
          </a:prstGeom>
          <a:noFill/>
        </p:spPr>
      </p:pic>
      <p:pic>
        <p:nvPicPr>
          <p:cNvPr id="949252" name="Picture 4" descr="72"/>
          <p:cNvPicPr>
            <a:picLocks noChangeAspect="1" noChangeArrowheads="1"/>
          </p:cNvPicPr>
          <p:nvPr/>
        </p:nvPicPr>
        <p:blipFill>
          <a:blip r:embed="rId4" cstate="print"/>
          <a:srcRect/>
          <a:stretch>
            <a:fillRect/>
          </a:stretch>
        </p:blipFill>
        <p:spPr bwMode="auto">
          <a:xfrm>
            <a:off x="6924675" y="1233488"/>
            <a:ext cx="1490663" cy="1622425"/>
          </a:xfrm>
          <a:prstGeom prst="rect">
            <a:avLst/>
          </a:prstGeom>
          <a:noFill/>
        </p:spPr>
      </p:pic>
      <p:pic>
        <p:nvPicPr>
          <p:cNvPr id="949253" name="Picture 5" descr="70"/>
          <p:cNvPicPr>
            <a:picLocks noChangeAspect="1" noChangeArrowheads="1"/>
          </p:cNvPicPr>
          <p:nvPr/>
        </p:nvPicPr>
        <p:blipFill>
          <a:blip r:embed="rId5" cstate="print"/>
          <a:srcRect/>
          <a:stretch>
            <a:fillRect/>
          </a:stretch>
        </p:blipFill>
        <p:spPr bwMode="auto">
          <a:xfrm>
            <a:off x="104775" y="3138488"/>
            <a:ext cx="2882900" cy="1493837"/>
          </a:xfrm>
          <a:prstGeom prst="rect">
            <a:avLst/>
          </a:prstGeom>
          <a:noFill/>
        </p:spPr>
      </p:pic>
      <p:pic>
        <p:nvPicPr>
          <p:cNvPr id="949254" name="Picture 6" descr="69"/>
          <p:cNvPicPr>
            <a:picLocks noChangeAspect="1" noChangeArrowheads="1"/>
          </p:cNvPicPr>
          <p:nvPr/>
        </p:nvPicPr>
        <p:blipFill>
          <a:blip r:embed="rId6" cstate="print"/>
          <a:srcRect/>
          <a:stretch>
            <a:fillRect/>
          </a:stretch>
        </p:blipFill>
        <p:spPr bwMode="auto">
          <a:xfrm>
            <a:off x="747713" y="1036638"/>
            <a:ext cx="1490662" cy="1622425"/>
          </a:xfrm>
          <a:prstGeom prst="rect">
            <a:avLst/>
          </a:prstGeom>
          <a:noFill/>
        </p:spPr>
      </p:pic>
      <p:sp>
        <p:nvSpPr>
          <p:cNvPr id="949255" name="Rectangle 7"/>
          <p:cNvSpPr>
            <a:spLocks noGrp="1" noChangeArrowheads="1"/>
          </p:cNvSpPr>
          <p:nvPr>
            <p:ph type="title"/>
          </p:nvPr>
        </p:nvSpPr>
        <p:spPr/>
        <p:txBody>
          <a:bodyPr/>
          <a:lstStyle/>
          <a:p>
            <a:endParaRPr lang="es-CO" dirty="0"/>
          </a:p>
        </p:txBody>
      </p:sp>
      <p:sp>
        <p:nvSpPr>
          <p:cNvPr id="949256" name="Rectangle 8"/>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F8597DF3-A5D5-45FF-8FD3-2E91D99A9DD7}" type="slidenum">
              <a:rPr lang="es-ES" sz="900" i="1">
                <a:solidFill>
                  <a:schemeClr val="bg1"/>
                </a:solidFill>
              </a:rPr>
              <a:pPr algn="ctr"/>
              <a:t>67</a:t>
            </a:fld>
            <a:endParaRPr lang="es-ES" sz="900" i="1" dirty="0">
              <a:solidFill>
                <a:schemeClr val="bg1"/>
              </a:solidFill>
            </a:endParaRPr>
          </a:p>
        </p:txBody>
      </p:sp>
      <p:graphicFrame>
        <p:nvGraphicFramePr>
          <p:cNvPr id="949257" name="Group 9"/>
          <p:cNvGraphicFramePr>
            <a:graphicFrameLocks noGrp="1"/>
          </p:cNvGraphicFramePr>
          <p:nvPr/>
        </p:nvGraphicFramePr>
        <p:xfrm>
          <a:off x="0" y="701675"/>
          <a:ext cx="3067050" cy="304224"/>
        </p:xfrm>
        <a:graphic>
          <a:graphicData uri="http://schemas.openxmlformats.org/drawingml/2006/table">
            <a:tbl>
              <a:tblPr/>
              <a:tblGrid>
                <a:gridCol w="3067050"/>
              </a:tblGrid>
              <a:tr h="222250">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69.</a:t>
                      </a:r>
                      <a:r>
                        <a:rPr kumimoji="0" lang="es-CO" sz="1100" b="1" i="0" u="none" strike="noStrike" cap="none" normalizeH="0" baseline="0" dirty="0" smtClean="0">
                          <a:ln>
                            <a:noFill/>
                          </a:ln>
                          <a:solidFill>
                            <a:srgbClr val="333333"/>
                          </a:solidFill>
                          <a:effectLst/>
                          <a:latin typeface="Calibri" pitchFamily="34" charset="0"/>
                          <a:cs typeface="Arial" charset="0"/>
                        </a:rPr>
                        <a:t> ¿Sabe qué es expansión de alumbrado público?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263" name="Group 15"/>
          <p:cNvGraphicFramePr>
            <a:graphicFrameLocks noGrp="1"/>
          </p:cNvGraphicFramePr>
          <p:nvPr/>
        </p:nvGraphicFramePr>
        <p:xfrm>
          <a:off x="0" y="2641600"/>
          <a:ext cx="3067050" cy="438336"/>
        </p:xfrm>
        <a:graphic>
          <a:graphicData uri="http://schemas.openxmlformats.org/drawingml/2006/table">
            <a:tbl>
              <a:tblPr/>
              <a:tblGrid>
                <a:gridCol w="3067050"/>
              </a:tblGrid>
              <a:tr h="142875">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70.</a:t>
                      </a:r>
                      <a:r>
                        <a:rPr kumimoji="0" lang="es-CO" sz="1100" b="1" i="0" u="none" strike="noStrike" cap="none" normalizeH="0" baseline="0" dirty="0" smtClean="0">
                          <a:ln>
                            <a:noFill/>
                          </a:ln>
                          <a:solidFill>
                            <a:srgbClr val="333333"/>
                          </a:solidFill>
                          <a:effectLst/>
                          <a:latin typeface="Calibri" pitchFamily="34" charset="0"/>
                          <a:cs typeface="Arial" charset="0"/>
                        </a:rPr>
                        <a:t> ¿Usted ha asistido a alguna reunión donde se le socialice sobre algún proyecto de expansión de alumbrado público?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269" name="Group 21"/>
          <p:cNvGraphicFramePr>
            <a:graphicFrameLocks noGrp="1"/>
          </p:cNvGraphicFramePr>
          <p:nvPr/>
        </p:nvGraphicFramePr>
        <p:xfrm>
          <a:off x="3067050" y="685800"/>
          <a:ext cx="3068638" cy="438336"/>
        </p:xfrm>
        <a:graphic>
          <a:graphicData uri="http://schemas.openxmlformats.org/drawingml/2006/table">
            <a:tbl>
              <a:tblPr/>
              <a:tblGrid>
                <a:gridCol w="3068638"/>
              </a:tblGrid>
              <a:tr h="142875">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71.</a:t>
                      </a:r>
                      <a:r>
                        <a:rPr kumimoji="0" lang="es-CO" sz="1100" b="1" i="0" u="none" strike="noStrike" cap="none" normalizeH="0" baseline="0" dirty="0" smtClean="0">
                          <a:ln>
                            <a:noFill/>
                          </a:ln>
                          <a:solidFill>
                            <a:srgbClr val="333333"/>
                          </a:solidFill>
                          <a:effectLst/>
                          <a:latin typeface="Calibri" pitchFamily="34" charset="0"/>
                          <a:cs typeface="Arial" charset="0"/>
                        </a:rPr>
                        <a:t> ¿Cuál cree que es la función de la ciudadanía en un proyecto de expansión de alumbrado público?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endParaRPr kumimoji="0" lang="es-CO"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275" name="Group 27"/>
          <p:cNvGraphicFramePr>
            <a:graphicFrameLocks noGrp="1"/>
          </p:cNvGraphicFramePr>
          <p:nvPr/>
        </p:nvGraphicFramePr>
        <p:xfrm>
          <a:off x="6159500" y="684213"/>
          <a:ext cx="2954338" cy="572448"/>
        </p:xfrm>
        <a:graphic>
          <a:graphicData uri="http://schemas.openxmlformats.org/drawingml/2006/table">
            <a:tbl>
              <a:tblPr/>
              <a:tblGrid>
                <a:gridCol w="2954338"/>
              </a:tblGrid>
              <a:tr h="142875">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72.</a:t>
                      </a:r>
                      <a:r>
                        <a:rPr kumimoji="0" lang="es-CO" sz="1100" b="1" i="0" u="none" strike="noStrike" cap="none" normalizeH="0" baseline="0" dirty="0" smtClean="0">
                          <a:ln>
                            <a:noFill/>
                          </a:ln>
                          <a:solidFill>
                            <a:srgbClr val="333333"/>
                          </a:solidFill>
                          <a:effectLst/>
                          <a:latin typeface="Calibri" pitchFamily="34" charset="0"/>
                          <a:cs typeface="Arial" charset="0"/>
                        </a:rPr>
                        <a:t> ¿Considera usted que las obras de mantenimiento, expansión o modernización del alumbrado público, producen cambios ambientales a su entorno?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281" name="Group 33"/>
          <p:cNvGraphicFramePr>
            <a:graphicFrameLocks noGrp="1"/>
          </p:cNvGraphicFramePr>
          <p:nvPr/>
        </p:nvGraphicFramePr>
        <p:xfrm>
          <a:off x="6135688" y="2898775"/>
          <a:ext cx="3009900" cy="170112"/>
        </p:xfrm>
        <a:graphic>
          <a:graphicData uri="http://schemas.openxmlformats.org/drawingml/2006/table">
            <a:tbl>
              <a:tblPr/>
              <a:tblGrid>
                <a:gridCol w="3009900"/>
              </a:tblGrid>
              <a:tr h="142875">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73.</a:t>
                      </a:r>
                      <a:r>
                        <a:rPr kumimoji="0" lang="es-CO" sz="1100" b="1" i="0" u="none" strike="noStrike" cap="none" normalizeH="0" baseline="0" dirty="0" smtClean="0">
                          <a:ln>
                            <a:noFill/>
                          </a:ln>
                          <a:solidFill>
                            <a:srgbClr val="333333"/>
                          </a:solidFill>
                          <a:effectLst/>
                          <a:latin typeface="Calibri" pitchFamily="34" charset="0"/>
                          <a:cs typeface="Arial" charset="0"/>
                        </a:rPr>
                        <a:t> ¿Esos cambios son positivos o son negativos?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287" name="Group 39"/>
          <p:cNvGraphicFramePr>
            <a:graphicFrameLocks noGrp="1"/>
          </p:cNvGraphicFramePr>
          <p:nvPr/>
        </p:nvGraphicFramePr>
        <p:xfrm>
          <a:off x="1293813" y="1665288"/>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2016</a:t>
                      </a:r>
                      <a:endParaRPr kumimoji="0" lang="es-ES" sz="11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293" name="Group 45"/>
          <p:cNvGraphicFramePr>
            <a:graphicFrameLocks noGrp="1"/>
          </p:cNvGraphicFramePr>
          <p:nvPr/>
        </p:nvGraphicFramePr>
        <p:xfrm>
          <a:off x="1798638" y="1533525"/>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30</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299" name="Group 51"/>
          <p:cNvGraphicFramePr>
            <a:graphicFrameLocks noGrp="1"/>
          </p:cNvGraphicFramePr>
          <p:nvPr/>
        </p:nvGraphicFramePr>
        <p:xfrm>
          <a:off x="931863" y="1735138"/>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70</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9305" name="AutoShape 57"/>
          <p:cNvCxnSpPr>
            <a:cxnSpLocks noChangeShapeType="1"/>
            <a:stCxn id="0" idx="2"/>
            <a:endCxn id="0" idx="0"/>
          </p:cNvCxnSpPr>
          <p:nvPr/>
        </p:nvCxnSpPr>
        <p:spPr bwMode="auto">
          <a:xfrm rot="16200000" flipH="1">
            <a:off x="1977232" y="1740693"/>
            <a:ext cx="304800" cy="373063"/>
          </a:xfrm>
          <a:prstGeom prst="bentConnector3">
            <a:avLst>
              <a:gd name="adj1" fmla="val 50000"/>
            </a:avLst>
          </a:prstGeom>
          <a:noFill/>
          <a:ln w="3175">
            <a:solidFill>
              <a:srgbClr val="333333"/>
            </a:solidFill>
            <a:miter lim="800000"/>
            <a:headEnd/>
            <a:tailEnd type="oval" w="sm" len="sm"/>
          </a:ln>
          <a:effectLst/>
        </p:spPr>
      </p:cxnSp>
      <p:graphicFrame>
        <p:nvGraphicFramePr>
          <p:cNvPr id="949306" name="Group 58"/>
          <p:cNvGraphicFramePr>
            <a:graphicFrameLocks noGrp="1"/>
          </p:cNvGraphicFramePr>
          <p:nvPr/>
        </p:nvGraphicFramePr>
        <p:xfrm>
          <a:off x="2108200" y="2079625"/>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312" name="Group 64"/>
          <p:cNvGraphicFramePr>
            <a:graphicFrameLocks noGrp="1"/>
          </p:cNvGraphicFramePr>
          <p:nvPr/>
        </p:nvGraphicFramePr>
        <p:xfrm>
          <a:off x="571500" y="1196975"/>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9318" name="AutoShape 70"/>
          <p:cNvCxnSpPr>
            <a:cxnSpLocks noChangeShapeType="1"/>
            <a:stCxn id="0" idx="0"/>
            <a:endCxn id="0" idx="2"/>
          </p:cNvCxnSpPr>
          <p:nvPr/>
        </p:nvCxnSpPr>
        <p:spPr bwMode="auto">
          <a:xfrm rot="5400000" flipH="1">
            <a:off x="758825" y="1417638"/>
            <a:ext cx="338138" cy="296862"/>
          </a:xfrm>
          <a:prstGeom prst="bentConnector3">
            <a:avLst>
              <a:gd name="adj1" fmla="val 49764"/>
            </a:avLst>
          </a:prstGeom>
          <a:noFill/>
          <a:ln w="3175">
            <a:solidFill>
              <a:srgbClr val="333333"/>
            </a:solidFill>
            <a:miter lim="800000"/>
            <a:headEnd/>
            <a:tailEnd type="oval" w="sm" len="sm"/>
          </a:ln>
          <a:effectLst/>
        </p:spPr>
      </p:cxnSp>
      <p:graphicFrame>
        <p:nvGraphicFramePr>
          <p:cNvPr id="949319" name="Group 71"/>
          <p:cNvGraphicFramePr>
            <a:graphicFrameLocks noGrp="1"/>
          </p:cNvGraphicFramePr>
          <p:nvPr/>
        </p:nvGraphicFramePr>
        <p:xfrm>
          <a:off x="7053263" y="3148013"/>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2016</a:t>
                      </a:r>
                      <a:endParaRPr kumimoji="0" lang="es-ES" sz="11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325" name="Group 77"/>
          <p:cNvGraphicFramePr>
            <a:graphicFrameLocks noGrp="1"/>
          </p:cNvGraphicFramePr>
          <p:nvPr/>
        </p:nvGraphicFramePr>
        <p:xfrm>
          <a:off x="2247900" y="3286125"/>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9</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331" name="Group 83"/>
          <p:cNvGraphicFramePr>
            <a:graphicFrameLocks noGrp="1"/>
          </p:cNvGraphicFramePr>
          <p:nvPr/>
        </p:nvGraphicFramePr>
        <p:xfrm>
          <a:off x="2124075" y="4106863"/>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91</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9337" name="AutoShape 89"/>
          <p:cNvCxnSpPr>
            <a:cxnSpLocks noChangeShapeType="1"/>
            <a:stCxn id="0" idx="3"/>
            <a:endCxn id="0" idx="2"/>
          </p:cNvCxnSpPr>
          <p:nvPr/>
        </p:nvCxnSpPr>
        <p:spPr bwMode="auto">
          <a:xfrm flipV="1">
            <a:off x="2536825" y="3254375"/>
            <a:ext cx="300038" cy="152400"/>
          </a:xfrm>
          <a:prstGeom prst="bentConnector2">
            <a:avLst/>
          </a:prstGeom>
          <a:noFill/>
          <a:ln w="3175">
            <a:solidFill>
              <a:srgbClr val="333333"/>
            </a:solidFill>
            <a:miter lim="800000"/>
            <a:headEnd/>
            <a:tailEnd type="oval" w="sm" len="sm"/>
          </a:ln>
          <a:effectLst/>
        </p:spPr>
      </p:cxnSp>
      <p:graphicFrame>
        <p:nvGraphicFramePr>
          <p:cNvPr id="949338" name="Group 90"/>
          <p:cNvGraphicFramePr>
            <a:graphicFrameLocks noGrp="1"/>
          </p:cNvGraphicFramePr>
          <p:nvPr/>
        </p:nvGraphicFramePr>
        <p:xfrm>
          <a:off x="2628900" y="3027363"/>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344" name="Group 96"/>
          <p:cNvGraphicFramePr>
            <a:graphicFrameLocks noGrp="1"/>
          </p:cNvGraphicFramePr>
          <p:nvPr/>
        </p:nvGraphicFramePr>
        <p:xfrm>
          <a:off x="1512888" y="4322763"/>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9350" name="AutoShape 102"/>
          <p:cNvCxnSpPr>
            <a:cxnSpLocks noChangeShapeType="1"/>
            <a:stCxn id="0" idx="2"/>
            <a:endCxn id="0" idx="3"/>
          </p:cNvCxnSpPr>
          <p:nvPr/>
        </p:nvCxnSpPr>
        <p:spPr bwMode="auto">
          <a:xfrm rot="5400000">
            <a:off x="2061370" y="4215606"/>
            <a:ext cx="74612" cy="339725"/>
          </a:xfrm>
          <a:prstGeom prst="bentConnector2">
            <a:avLst/>
          </a:prstGeom>
          <a:noFill/>
          <a:ln w="3175">
            <a:solidFill>
              <a:srgbClr val="333333"/>
            </a:solidFill>
            <a:miter lim="800000"/>
            <a:headEnd/>
            <a:tailEnd type="oval" w="sm" len="sm"/>
          </a:ln>
          <a:effectLst/>
        </p:spPr>
      </p:cxnSp>
      <p:graphicFrame>
        <p:nvGraphicFramePr>
          <p:cNvPr id="949351" name="Group 103"/>
          <p:cNvGraphicFramePr>
            <a:graphicFrameLocks noGrp="1"/>
          </p:cNvGraphicFramePr>
          <p:nvPr/>
        </p:nvGraphicFramePr>
        <p:xfrm>
          <a:off x="6529388" y="3148013"/>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689F38"/>
                          </a:solidFill>
                          <a:effectLst/>
                          <a:latin typeface="Calibri" pitchFamily="34" charset="0"/>
                          <a:cs typeface="Arial" charset="0"/>
                        </a:rPr>
                        <a:t>2010</a:t>
                      </a:r>
                      <a:endParaRPr kumimoji="0" lang="es-ES" sz="11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357" name="Group 109"/>
          <p:cNvGraphicFramePr>
            <a:graphicFrameLocks noGrp="1"/>
          </p:cNvGraphicFramePr>
          <p:nvPr/>
        </p:nvGraphicFramePr>
        <p:xfrm>
          <a:off x="739775" y="3362325"/>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rgbClr val="1C1C1C"/>
                          </a:solidFill>
                          <a:effectLst/>
                          <a:latin typeface="Cambria" pitchFamily="18" charset="0"/>
                          <a:cs typeface="Arial" charset="0"/>
                        </a:rPr>
                        <a:t>14</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363" name="Group 115"/>
          <p:cNvGraphicFramePr>
            <a:graphicFrameLocks noGrp="1"/>
          </p:cNvGraphicFramePr>
          <p:nvPr/>
        </p:nvGraphicFramePr>
        <p:xfrm>
          <a:off x="592138" y="4087813"/>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86</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9369" name="AutoShape 121"/>
          <p:cNvCxnSpPr>
            <a:cxnSpLocks noChangeShapeType="1"/>
            <a:stCxn id="0" idx="3"/>
            <a:endCxn id="0" idx="2"/>
          </p:cNvCxnSpPr>
          <p:nvPr/>
        </p:nvCxnSpPr>
        <p:spPr bwMode="auto">
          <a:xfrm flipV="1">
            <a:off x="1028700" y="3330575"/>
            <a:ext cx="300038" cy="152400"/>
          </a:xfrm>
          <a:prstGeom prst="bentConnector2">
            <a:avLst/>
          </a:prstGeom>
          <a:noFill/>
          <a:ln w="3175">
            <a:solidFill>
              <a:srgbClr val="333333"/>
            </a:solidFill>
            <a:miter lim="800000"/>
            <a:headEnd/>
            <a:tailEnd type="oval" w="sm" len="sm"/>
          </a:ln>
          <a:effectLst/>
        </p:spPr>
      </p:cxnSp>
      <p:graphicFrame>
        <p:nvGraphicFramePr>
          <p:cNvPr id="949370" name="Group 122"/>
          <p:cNvGraphicFramePr>
            <a:graphicFrameLocks noGrp="1"/>
          </p:cNvGraphicFramePr>
          <p:nvPr/>
        </p:nvGraphicFramePr>
        <p:xfrm>
          <a:off x="1120775" y="3103563"/>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376" name="Group 128"/>
          <p:cNvGraphicFramePr>
            <a:graphicFrameLocks noGrp="1"/>
          </p:cNvGraphicFramePr>
          <p:nvPr/>
        </p:nvGraphicFramePr>
        <p:xfrm>
          <a:off x="-19050" y="4303713"/>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9382" name="AutoShape 134"/>
          <p:cNvCxnSpPr>
            <a:cxnSpLocks noChangeShapeType="1"/>
            <a:stCxn id="0" idx="2"/>
            <a:endCxn id="0" idx="3"/>
          </p:cNvCxnSpPr>
          <p:nvPr/>
        </p:nvCxnSpPr>
        <p:spPr bwMode="auto">
          <a:xfrm rot="5400000">
            <a:off x="529432" y="4196556"/>
            <a:ext cx="74612" cy="339725"/>
          </a:xfrm>
          <a:prstGeom prst="bentConnector2">
            <a:avLst/>
          </a:prstGeom>
          <a:noFill/>
          <a:ln w="3175">
            <a:solidFill>
              <a:srgbClr val="333333"/>
            </a:solidFill>
            <a:miter lim="800000"/>
            <a:headEnd/>
            <a:tailEnd type="oval" w="sm" len="sm"/>
          </a:ln>
          <a:effectLst/>
        </p:spPr>
      </p:cxnSp>
      <p:graphicFrame>
        <p:nvGraphicFramePr>
          <p:cNvPr id="949383" name="Group 135"/>
          <p:cNvGraphicFramePr>
            <a:graphicFrameLocks noGrp="1"/>
          </p:cNvGraphicFramePr>
          <p:nvPr/>
        </p:nvGraphicFramePr>
        <p:xfrm>
          <a:off x="7459663" y="186372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2016</a:t>
                      </a:r>
                      <a:endParaRPr kumimoji="0" lang="es-ES" sz="11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389" name="Group 141"/>
          <p:cNvGraphicFramePr>
            <a:graphicFrameLocks noGrp="1"/>
          </p:cNvGraphicFramePr>
          <p:nvPr/>
        </p:nvGraphicFramePr>
        <p:xfrm>
          <a:off x="7964488" y="1882775"/>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57</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395" name="Group 147"/>
          <p:cNvGraphicFramePr>
            <a:graphicFrameLocks noGrp="1"/>
          </p:cNvGraphicFramePr>
          <p:nvPr/>
        </p:nvGraphicFramePr>
        <p:xfrm>
          <a:off x="7058025" y="1933575"/>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43</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9401" name="AutoShape 153"/>
          <p:cNvCxnSpPr>
            <a:cxnSpLocks noChangeShapeType="1"/>
            <a:stCxn id="0" idx="2"/>
            <a:endCxn id="0" idx="0"/>
          </p:cNvCxnSpPr>
          <p:nvPr/>
        </p:nvCxnSpPr>
        <p:spPr bwMode="auto">
          <a:xfrm rot="16200000" flipH="1">
            <a:off x="8218488" y="2014537"/>
            <a:ext cx="153988" cy="373063"/>
          </a:xfrm>
          <a:prstGeom prst="bentConnector3">
            <a:avLst>
              <a:gd name="adj1" fmla="val 49486"/>
            </a:avLst>
          </a:prstGeom>
          <a:noFill/>
          <a:ln w="3175">
            <a:solidFill>
              <a:srgbClr val="333333"/>
            </a:solidFill>
            <a:miter lim="800000"/>
            <a:headEnd/>
            <a:tailEnd type="oval" w="sm" len="sm"/>
          </a:ln>
          <a:effectLst/>
        </p:spPr>
      </p:cxnSp>
      <p:graphicFrame>
        <p:nvGraphicFramePr>
          <p:cNvPr id="949402" name="Group 154"/>
          <p:cNvGraphicFramePr>
            <a:graphicFrameLocks noGrp="1"/>
          </p:cNvGraphicFramePr>
          <p:nvPr/>
        </p:nvGraphicFramePr>
        <p:xfrm>
          <a:off x="8274050" y="2278063"/>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408" name="Group 160"/>
          <p:cNvGraphicFramePr>
            <a:graphicFrameLocks noGrp="1"/>
          </p:cNvGraphicFramePr>
          <p:nvPr/>
        </p:nvGraphicFramePr>
        <p:xfrm>
          <a:off x="6737350" y="1395413"/>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49414" name="AutoShape 166"/>
          <p:cNvCxnSpPr>
            <a:cxnSpLocks noChangeShapeType="1"/>
            <a:stCxn id="0" idx="0"/>
            <a:endCxn id="0" idx="2"/>
          </p:cNvCxnSpPr>
          <p:nvPr/>
        </p:nvCxnSpPr>
        <p:spPr bwMode="auto">
          <a:xfrm rot="5400000" flipH="1">
            <a:off x="6904832" y="1635919"/>
            <a:ext cx="338137" cy="257175"/>
          </a:xfrm>
          <a:prstGeom prst="bentConnector3">
            <a:avLst>
              <a:gd name="adj1" fmla="val 49764"/>
            </a:avLst>
          </a:prstGeom>
          <a:noFill/>
          <a:ln w="3175">
            <a:solidFill>
              <a:srgbClr val="333333"/>
            </a:solidFill>
            <a:miter lim="800000"/>
            <a:headEnd/>
            <a:tailEnd type="oval" w="sm" len="sm"/>
          </a:ln>
          <a:effectLst/>
        </p:spPr>
      </p:cxnSp>
      <p:graphicFrame>
        <p:nvGraphicFramePr>
          <p:cNvPr id="949415" name="Group 167"/>
          <p:cNvGraphicFramePr>
            <a:graphicFrameLocks noGrp="1"/>
          </p:cNvGraphicFramePr>
          <p:nvPr/>
        </p:nvGraphicFramePr>
        <p:xfrm>
          <a:off x="8385175" y="4084638"/>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2016</a:t>
                      </a:r>
                      <a:endParaRPr kumimoji="0" lang="es-ES" sz="11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421" name="Group 173"/>
          <p:cNvGraphicFramePr>
            <a:graphicFrameLocks noGrp="1"/>
          </p:cNvGraphicFramePr>
          <p:nvPr/>
        </p:nvGraphicFramePr>
        <p:xfrm>
          <a:off x="7861300" y="4084638"/>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689F38"/>
                          </a:solidFill>
                          <a:effectLst/>
                          <a:latin typeface="Calibri" pitchFamily="34" charset="0"/>
                          <a:cs typeface="Arial" charset="0"/>
                        </a:rPr>
                        <a:t>2010</a:t>
                      </a:r>
                      <a:endParaRPr kumimoji="0" lang="es-ES" sz="11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427" name="Group 179"/>
          <p:cNvGraphicFramePr>
            <a:graphicFrameLocks noGrp="1"/>
          </p:cNvGraphicFramePr>
          <p:nvPr/>
        </p:nvGraphicFramePr>
        <p:xfrm>
          <a:off x="6702425" y="3816350"/>
          <a:ext cx="593725" cy="203640"/>
        </p:xfrm>
        <a:graphic>
          <a:graphicData uri="http://schemas.openxmlformats.org/drawingml/2006/table">
            <a:tbl>
              <a:tblPr/>
              <a:tblGrid>
                <a:gridCol w="59372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Positivos</a:t>
                      </a:r>
                      <a:endParaRPr kumimoji="0" lang="es-ES" sz="11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433" name="Group 185"/>
          <p:cNvGraphicFramePr>
            <a:graphicFrameLocks noGrp="1"/>
          </p:cNvGraphicFramePr>
          <p:nvPr/>
        </p:nvGraphicFramePr>
        <p:xfrm>
          <a:off x="8029575" y="4729163"/>
          <a:ext cx="650875" cy="203640"/>
        </p:xfrm>
        <a:graphic>
          <a:graphicData uri="http://schemas.openxmlformats.org/drawingml/2006/table">
            <a:tbl>
              <a:tblPr/>
              <a:tblGrid>
                <a:gridCol w="6508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333333"/>
                          </a:solidFill>
                          <a:effectLst/>
                          <a:latin typeface="Calibri" pitchFamily="34" charset="0"/>
                          <a:cs typeface="Arial" charset="0"/>
                        </a:rPr>
                        <a:t>Negativos</a:t>
                      </a:r>
                      <a:endParaRPr kumimoji="0" lang="es-ES" sz="1100" b="0"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439" name="Group 191"/>
          <p:cNvGraphicFramePr>
            <a:graphicFrameLocks noGrp="1"/>
          </p:cNvGraphicFramePr>
          <p:nvPr/>
        </p:nvGraphicFramePr>
        <p:xfrm>
          <a:off x="7064375" y="3405188"/>
          <a:ext cx="452438" cy="374650"/>
        </p:xfrm>
        <a:graphic>
          <a:graphicData uri="http://schemas.openxmlformats.org/drawingml/2006/table">
            <a:tbl>
              <a:tblPr/>
              <a:tblGrid>
                <a:gridCol w="452438"/>
              </a:tblGrid>
              <a:tr h="374650">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200" b="1" i="0" u="none" strike="noStrike" cap="none" normalizeH="0" baseline="0" dirty="0" smtClean="0">
                          <a:ln>
                            <a:noFill/>
                          </a:ln>
                          <a:solidFill>
                            <a:srgbClr val="007800"/>
                          </a:solidFill>
                          <a:effectLst/>
                          <a:latin typeface="Cambria" pitchFamily="18" charset="0"/>
                          <a:cs typeface="Arial" charset="0"/>
                        </a:rPr>
                        <a:t>85</a:t>
                      </a:r>
                      <a:r>
                        <a:rPr kumimoji="0" lang="es-ES" sz="700" b="1" i="0" u="none" strike="noStrike" cap="none" normalizeH="0" baseline="0" dirty="0" smtClean="0">
                          <a:ln>
                            <a:noFill/>
                          </a:ln>
                          <a:solidFill>
                            <a:srgbClr val="007800"/>
                          </a:solidFill>
                          <a:effectLst/>
                          <a:latin typeface="Cambria" pitchFamily="18" charset="0"/>
                          <a:cs typeface="Arial" charset="0"/>
                        </a:rPr>
                        <a:t>%</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445" name="Group 197"/>
          <p:cNvGraphicFramePr>
            <a:graphicFrameLocks noGrp="1"/>
          </p:cNvGraphicFramePr>
          <p:nvPr/>
        </p:nvGraphicFramePr>
        <p:xfrm>
          <a:off x="8372475" y="4384675"/>
          <a:ext cx="452438" cy="374650"/>
        </p:xfrm>
        <a:graphic>
          <a:graphicData uri="http://schemas.openxmlformats.org/drawingml/2006/table">
            <a:tbl>
              <a:tblPr/>
              <a:tblGrid>
                <a:gridCol w="452438"/>
              </a:tblGrid>
              <a:tr h="374650">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15</a:t>
                      </a:r>
                      <a:r>
                        <a:rPr kumimoji="0" lang="es-ES" sz="700" b="1" i="0" u="none" strike="noStrike" cap="none" normalizeH="0" baseline="0" dirty="0" smtClean="0">
                          <a:ln>
                            <a:noFill/>
                          </a:ln>
                          <a:solidFill>
                            <a:srgbClr val="333333"/>
                          </a:solidFill>
                          <a:effectLst/>
                          <a:latin typeface="Cambria" pitchFamily="18" charset="0"/>
                          <a:cs typeface="Arial" charset="0"/>
                        </a:rPr>
                        <a:t>%</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451" name="Group 203"/>
          <p:cNvGraphicFramePr>
            <a:graphicFrameLocks noGrp="1"/>
          </p:cNvGraphicFramePr>
          <p:nvPr/>
        </p:nvGraphicFramePr>
        <p:xfrm>
          <a:off x="7840663" y="4373563"/>
          <a:ext cx="452437" cy="374650"/>
        </p:xfrm>
        <a:graphic>
          <a:graphicData uri="http://schemas.openxmlformats.org/drawingml/2006/table">
            <a:tbl>
              <a:tblPr/>
              <a:tblGrid>
                <a:gridCol w="452437"/>
              </a:tblGrid>
              <a:tr h="374650">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200" b="1" i="0" u="none" strike="noStrike" cap="none" normalizeH="0" baseline="0" dirty="0" smtClean="0">
                          <a:ln>
                            <a:noFill/>
                          </a:ln>
                          <a:solidFill>
                            <a:srgbClr val="4D4D4D"/>
                          </a:solidFill>
                          <a:effectLst/>
                          <a:latin typeface="Cambria" pitchFamily="18" charset="0"/>
                          <a:cs typeface="Arial" charset="0"/>
                        </a:rPr>
                        <a:t>32</a:t>
                      </a:r>
                      <a:r>
                        <a:rPr kumimoji="0" lang="es-ES" sz="700" b="1" i="0" u="none" strike="noStrike" cap="none" normalizeH="0" baseline="0" dirty="0" smtClean="0">
                          <a:ln>
                            <a:noFill/>
                          </a:ln>
                          <a:solidFill>
                            <a:srgbClr val="4D4D4D"/>
                          </a:solidFill>
                          <a:effectLst/>
                          <a:latin typeface="Cambria" pitchFamily="18" charset="0"/>
                          <a:cs typeface="Arial" charset="0"/>
                        </a:rPr>
                        <a:t>%</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457" name="Group 209"/>
          <p:cNvGraphicFramePr>
            <a:graphicFrameLocks noGrp="1"/>
          </p:cNvGraphicFramePr>
          <p:nvPr/>
        </p:nvGraphicFramePr>
        <p:xfrm>
          <a:off x="6511925" y="3394075"/>
          <a:ext cx="452438" cy="374650"/>
        </p:xfrm>
        <a:graphic>
          <a:graphicData uri="http://schemas.openxmlformats.org/drawingml/2006/table">
            <a:tbl>
              <a:tblPr/>
              <a:tblGrid>
                <a:gridCol w="452438"/>
              </a:tblGrid>
              <a:tr h="374650">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200" b="1" i="0" u="none" strike="noStrike" cap="none" normalizeH="0" baseline="0" dirty="0" smtClean="0">
                          <a:ln>
                            <a:noFill/>
                          </a:ln>
                          <a:solidFill>
                            <a:srgbClr val="689F38"/>
                          </a:solidFill>
                          <a:effectLst/>
                          <a:latin typeface="Cambria" pitchFamily="18" charset="0"/>
                          <a:cs typeface="Arial" charset="0"/>
                        </a:rPr>
                        <a:t>68</a:t>
                      </a:r>
                      <a:r>
                        <a:rPr kumimoji="0" lang="es-ES" sz="700" b="1" i="0" u="none" strike="noStrike" cap="none" normalizeH="0" baseline="0" dirty="0" smtClean="0">
                          <a:ln>
                            <a:noFill/>
                          </a:ln>
                          <a:solidFill>
                            <a:srgbClr val="689F38"/>
                          </a:solidFill>
                          <a:effectLst/>
                          <a:latin typeface="Cambria" pitchFamily="18" charset="0"/>
                          <a:cs typeface="Arial" charset="0"/>
                        </a:rPr>
                        <a:t>%</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949463" name="Line 215"/>
          <p:cNvSpPr>
            <a:spLocks noChangeShapeType="1"/>
          </p:cNvSpPr>
          <p:nvPr/>
        </p:nvSpPr>
        <p:spPr bwMode="auto">
          <a:xfrm rot="5400000">
            <a:off x="1126331" y="2563019"/>
            <a:ext cx="3881438" cy="0"/>
          </a:xfrm>
          <a:prstGeom prst="line">
            <a:avLst/>
          </a:prstGeom>
          <a:noFill/>
          <a:ln w="3175">
            <a:solidFill>
              <a:srgbClr val="808080"/>
            </a:solidFill>
            <a:prstDash val="dash"/>
            <a:round/>
            <a:headEnd/>
            <a:tailEnd/>
          </a:ln>
          <a:effectLst/>
        </p:spPr>
        <p:txBody>
          <a:bodyPr/>
          <a:lstStyle/>
          <a:p>
            <a:endParaRPr lang="es-MX" dirty="0"/>
          </a:p>
        </p:txBody>
      </p:sp>
      <p:sp>
        <p:nvSpPr>
          <p:cNvPr id="949464" name="Line 216"/>
          <p:cNvSpPr>
            <a:spLocks noChangeShapeType="1"/>
          </p:cNvSpPr>
          <p:nvPr/>
        </p:nvSpPr>
        <p:spPr bwMode="auto">
          <a:xfrm rot="5400000">
            <a:off x="4107656" y="2563019"/>
            <a:ext cx="3881438" cy="0"/>
          </a:xfrm>
          <a:prstGeom prst="line">
            <a:avLst/>
          </a:prstGeom>
          <a:noFill/>
          <a:ln w="3175">
            <a:solidFill>
              <a:srgbClr val="808080"/>
            </a:solidFill>
            <a:prstDash val="dash"/>
            <a:round/>
            <a:headEnd/>
            <a:tailEnd/>
          </a:ln>
          <a:effectLst/>
        </p:spPr>
        <p:txBody>
          <a:bodyPr/>
          <a:lstStyle/>
          <a:p>
            <a:endParaRPr lang="es-MX" dirty="0"/>
          </a:p>
        </p:txBody>
      </p:sp>
      <p:graphicFrame>
        <p:nvGraphicFramePr>
          <p:cNvPr id="949465" name="Group 217"/>
          <p:cNvGraphicFramePr>
            <a:graphicFrameLocks noGrp="1"/>
          </p:cNvGraphicFramePr>
          <p:nvPr/>
        </p:nvGraphicFramePr>
        <p:xfrm>
          <a:off x="3209925" y="1468438"/>
          <a:ext cx="2093913" cy="2870200"/>
        </p:xfrm>
        <a:graphic>
          <a:graphicData uri="http://schemas.openxmlformats.org/drawingml/2006/table">
            <a:tbl>
              <a:tblPr/>
              <a:tblGrid>
                <a:gridCol w="1484313"/>
                <a:gridCol w="609600"/>
              </a:tblGrid>
              <a:tr h="3587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Aportar ideas /</a:t>
                      </a:r>
                    </a:p>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dar sugerencias</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18</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cap="flat">
                      <a:noFill/>
                    </a:lnT>
                    <a:lnB>
                      <a:noFill/>
                    </a:lnB>
                    <a:lnTlToBr>
                      <a:noFill/>
                    </a:lnTlToBr>
                    <a:lnBlToTr>
                      <a:noFill/>
                    </a:lnBlToTr>
                    <a:noFill/>
                  </a:tcPr>
                </a:tc>
              </a:tr>
              <a:tr h="3587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Dar a conocer las necesidades</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16</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Apoyar / colaborar con los proyectos</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16</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Conocer / estar informados de los proyectos</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14</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Cuidar el alumbrado</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13</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Ahorrar energía</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4</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1</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a:noFill/>
                    </a:lnB>
                    <a:lnTlToBr>
                      <a:noFill/>
                    </a:lnTlToBr>
                    <a:lnBlToTr>
                      <a:noFill/>
                    </a:lnBlToTr>
                    <a:noFill/>
                  </a:tcPr>
                </a:tc>
              </a:tr>
              <a:tr h="3587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25</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949486" name="Group 238"/>
          <p:cNvGraphicFramePr>
            <a:graphicFrameLocks noGrp="1"/>
          </p:cNvGraphicFramePr>
          <p:nvPr/>
        </p:nvGraphicFramePr>
        <p:xfrm>
          <a:off x="2089150" y="37115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2016</a:t>
                      </a:r>
                      <a:endParaRPr kumimoji="0" lang="es-ES" sz="11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49492" name="Group 244"/>
          <p:cNvGraphicFramePr>
            <a:graphicFrameLocks noGrp="1"/>
          </p:cNvGraphicFramePr>
          <p:nvPr/>
        </p:nvGraphicFramePr>
        <p:xfrm>
          <a:off x="517525" y="3711575"/>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689F38"/>
                          </a:solidFill>
                          <a:effectLst/>
                          <a:latin typeface="Calibri" pitchFamily="34" charset="0"/>
                          <a:cs typeface="Arial" charset="0"/>
                        </a:rPr>
                        <a:t>2010</a:t>
                      </a:r>
                      <a:endParaRPr kumimoji="0" lang="es-ES" sz="11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49498" name="Picture 250" descr="light (1)"/>
          <p:cNvPicPr>
            <a:picLocks noChangeAspect="1" noChangeArrowheads="1"/>
          </p:cNvPicPr>
          <p:nvPr/>
        </p:nvPicPr>
        <p:blipFill>
          <a:blip r:embed="rId7" cstate="print">
            <a:lum bright="42000"/>
          </a:blip>
          <a:srcRect/>
          <a:stretch>
            <a:fillRect/>
          </a:stretch>
        </p:blipFill>
        <p:spPr bwMode="auto">
          <a:xfrm>
            <a:off x="104775" y="977900"/>
            <a:ext cx="627063" cy="627063"/>
          </a:xfrm>
          <a:prstGeom prst="rect">
            <a:avLst/>
          </a:prstGeom>
          <a:noFill/>
        </p:spPr>
      </p:pic>
      <p:pic>
        <p:nvPicPr>
          <p:cNvPr id="949499" name="Picture 251" descr="people (2)"/>
          <p:cNvPicPr>
            <a:picLocks noChangeAspect="1" noChangeArrowheads="1"/>
          </p:cNvPicPr>
          <p:nvPr/>
        </p:nvPicPr>
        <p:blipFill>
          <a:blip r:embed="rId8" cstate="print">
            <a:lum bright="48000"/>
          </a:blip>
          <a:srcRect/>
          <a:stretch>
            <a:fillRect/>
          </a:stretch>
        </p:blipFill>
        <p:spPr bwMode="auto">
          <a:xfrm>
            <a:off x="3152775" y="1058863"/>
            <a:ext cx="609600" cy="609600"/>
          </a:xfrm>
          <a:prstGeom prst="rect">
            <a:avLst/>
          </a:prstGeom>
          <a:noFill/>
        </p:spPr>
      </p:pic>
      <p:pic>
        <p:nvPicPr>
          <p:cNvPr id="949500" name="Picture 252" descr="arrows"/>
          <p:cNvPicPr>
            <a:picLocks noChangeAspect="1" noChangeArrowheads="1"/>
          </p:cNvPicPr>
          <p:nvPr/>
        </p:nvPicPr>
        <p:blipFill>
          <a:blip r:embed="rId9" cstate="print">
            <a:lum bright="48000"/>
          </a:blip>
          <a:srcRect/>
          <a:stretch>
            <a:fillRect/>
          </a:stretch>
        </p:blipFill>
        <p:spPr bwMode="auto">
          <a:xfrm>
            <a:off x="8391525" y="1320800"/>
            <a:ext cx="528638" cy="528638"/>
          </a:xfrm>
          <a:prstGeom prst="rect">
            <a:avLst/>
          </a:prstGeom>
          <a:noFill/>
        </p:spPr>
      </p:pic>
      <p:sp>
        <p:nvSpPr>
          <p:cNvPr id="949501" name="Text Box 253"/>
          <p:cNvSpPr txBox="1">
            <a:spLocks noChangeArrowheads="1"/>
          </p:cNvSpPr>
          <p:nvPr/>
        </p:nvSpPr>
        <p:spPr bwMode="auto">
          <a:xfrm>
            <a:off x="663575" y="3914775"/>
            <a:ext cx="128588"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949502" name="Group 254"/>
          <p:cNvGrpSpPr>
            <a:grpSpLocks/>
          </p:cNvGrpSpPr>
          <p:nvPr/>
        </p:nvGrpSpPr>
        <p:grpSpPr bwMode="auto">
          <a:xfrm>
            <a:off x="1587500" y="4719638"/>
            <a:ext cx="1701800" cy="265112"/>
            <a:chOff x="-60" y="2970"/>
            <a:chExt cx="1072" cy="167"/>
          </a:xfrm>
        </p:grpSpPr>
        <p:sp>
          <p:nvSpPr>
            <p:cNvPr id="949503" name="Text Box 255"/>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49504" name="Rectangle 256"/>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949505" name="Line 257"/>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949506" name="Line 258"/>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949507" name="Line 259"/>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graphicFrame>
        <p:nvGraphicFramePr>
          <p:cNvPr id="949508" name="Group 260"/>
          <p:cNvGraphicFramePr>
            <a:graphicFrameLocks noGrp="1"/>
          </p:cNvGraphicFramePr>
          <p:nvPr/>
        </p:nvGraphicFramePr>
        <p:xfrm>
          <a:off x="0" y="2311400"/>
          <a:ext cx="1095375" cy="300600"/>
        </p:xfrm>
        <a:graphic>
          <a:graphicData uri="http://schemas.openxmlformats.org/drawingml/2006/table">
            <a:tbl>
              <a:tblPr/>
              <a:tblGrid>
                <a:gridCol w="495300"/>
                <a:gridCol w="252413"/>
                <a:gridCol w="347662"/>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49524" name="Group 276"/>
          <p:cNvGraphicFramePr>
            <a:graphicFrameLocks noGrp="1"/>
          </p:cNvGraphicFramePr>
          <p:nvPr/>
        </p:nvGraphicFramePr>
        <p:xfrm>
          <a:off x="20638" y="4740275"/>
          <a:ext cx="1597025" cy="276030"/>
        </p:xfrm>
        <a:graphic>
          <a:graphicData uri="http://schemas.openxmlformats.org/drawingml/2006/table">
            <a:tbl>
              <a:tblPr/>
              <a:tblGrid>
                <a:gridCol w="996950"/>
                <a:gridCol w="252412"/>
                <a:gridCol w="347663"/>
              </a:tblGrid>
              <a:tr h="127000">
                <a:tc rowSpan="2">
                  <a:txBody>
                    <a:bodyPr/>
                    <a:lstStyle/>
                    <a:p>
                      <a:pPr marL="0" marR="0" lvl="0" indent="0" algn="ctr" defTabSz="914400" rtl="0" eaLnBrk="1" fontAlgn="b" latinLnBrk="0" hangingPunct="1">
                        <a:lnSpc>
                          <a:spcPct val="75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Los que saben que es expansión del alumbrado público</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5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5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718903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49540" name="Group 292"/>
          <p:cNvGraphicFramePr>
            <a:graphicFrameLocks noGrp="1"/>
          </p:cNvGraphicFramePr>
          <p:nvPr/>
        </p:nvGraphicFramePr>
        <p:xfrm>
          <a:off x="3957638" y="4629150"/>
          <a:ext cx="1196975" cy="300600"/>
        </p:xfrm>
        <a:graphic>
          <a:graphicData uri="http://schemas.openxmlformats.org/drawingml/2006/table">
            <a:tbl>
              <a:tblPr/>
              <a:tblGrid>
                <a:gridCol w="5969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Los que Informaron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283370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49556" name="Group 308"/>
          <p:cNvGraphicFramePr>
            <a:graphicFrameLocks noGrp="1"/>
          </p:cNvGraphicFramePr>
          <p:nvPr/>
        </p:nvGraphicFramePr>
        <p:xfrm>
          <a:off x="6084888" y="2493963"/>
          <a:ext cx="1095375" cy="30060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49572" name="Group 324"/>
          <p:cNvGraphicFramePr>
            <a:graphicFrameLocks noGrp="1"/>
          </p:cNvGraphicFramePr>
          <p:nvPr/>
        </p:nvGraphicFramePr>
        <p:xfrm>
          <a:off x="5708650" y="4608513"/>
          <a:ext cx="1681163" cy="352426"/>
        </p:xfrm>
        <a:graphic>
          <a:graphicData uri="http://schemas.openxmlformats.org/drawingml/2006/table">
            <a:tbl>
              <a:tblPr/>
              <a:tblGrid>
                <a:gridCol w="1081088"/>
                <a:gridCol w="252412"/>
                <a:gridCol w="347663"/>
              </a:tblGrid>
              <a:tr h="176213">
                <a:tc rowSpan="2">
                  <a:txBody>
                    <a:bodyPr/>
                    <a:lstStyle/>
                    <a:p>
                      <a:pPr marL="0" marR="0" lvl="0" indent="0" algn="ctr" defTabSz="914400" rtl="0" eaLnBrk="1" fontAlgn="b" latinLnBrk="0" hangingPunct="1">
                        <a:lnSpc>
                          <a:spcPct val="75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los que creen que las obras de mantenimiento producen cambios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5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176213">
                <a:tc vMerge="1">
                  <a:txBody>
                    <a:bodyPr/>
                    <a:lstStyle/>
                    <a:p>
                      <a:endParaRPr lang="es-MX"/>
                    </a:p>
                  </a:txBody>
                  <a:tcPr/>
                </a:tc>
                <a:tc>
                  <a:txBody>
                    <a:bodyPr/>
                    <a:lstStyle/>
                    <a:p>
                      <a:pPr marL="0" marR="0" lvl="0" indent="0" algn="ctr" defTabSz="914400" rtl="0" eaLnBrk="1" fontAlgn="b" latinLnBrk="0" hangingPunct="1">
                        <a:lnSpc>
                          <a:spcPct val="75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75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1352453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50274" name="Rectangle 2"/>
          <p:cNvSpPr>
            <a:spLocks noGrp="1" noChangeArrowheads="1"/>
          </p:cNvSpPr>
          <p:nvPr>
            <p:ph type="title"/>
          </p:nvPr>
        </p:nvSpPr>
        <p:spPr/>
        <p:txBody>
          <a:bodyPr/>
          <a:lstStyle/>
          <a:p>
            <a:endParaRPr lang="es-CO" dirty="0"/>
          </a:p>
        </p:txBody>
      </p:sp>
      <p:sp>
        <p:nvSpPr>
          <p:cNvPr id="950275"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50276"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0282" name="Group 10"/>
          <p:cNvGraphicFramePr>
            <a:graphicFrameLocks noGrp="1"/>
          </p:cNvGraphicFramePr>
          <p:nvPr/>
        </p:nvGraphicFramePr>
        <p:xfrm>
          <a:off x="153988" y="977900"/>
          <a:ext cx="8840787" cy="4109803"/>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69. ¿Sabe qué es expansión de alumbrado público?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rgbClr val="333333"/>
                      </a:solidFill>
                      <a:prstDash val="solid"/>
                      <a:round/>
                      <a:headEnd type="none" w="med" len="med"/>
                      <a:tailEnd type="none" w="med" len="med"/>
                    </a:lnT>
                    <a:lnB w="3175" cap="flat" cmpd="sng" algn="ctr">
                      <a:solidFill>
                        <a:srgbClr val="333333"/>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Saben Que Es Expansión De Alumbrado Publico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596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333333"/>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84138">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718903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64129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24697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9359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41237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34756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20026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39937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81966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36410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95443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80558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26686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19606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9046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12323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32721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3277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37614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49113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70. ¿Usted ha asistido a alguna reunión donde se le socialice sobre algún proyecto de expansión de alumbrado público?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20161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Informaron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252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283370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17446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4036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7306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35229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34756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39937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19049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9605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10755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44829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4079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8298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8611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15364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6714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71. ¿Cuál cree que es la función de la ciudadanía en un proyecto de expansión de alumbrado público?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Aportar ideas / dar sugerencias / acciones de mejora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Dar a conocer las necesidades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Apoyar / colaborar con los proyectos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Conocer / estar informados de los proyectos</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Cuidar el alumbrado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Ahorrar energía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Otra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50906" name="Rectangle 63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FC7893DE-D042-48D0-9C03-77FCFCB16AB0}" type="slidenum">
              <a:rPr lang="es-ES" sz="900" i="1">
                <a:solidFill>
                  <a:schemeClr val="bg1"/>
                </a:solidFill>
              </a:rPr>
              <a:pPr algn="ctr"/>
              <a:t>68</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51298" name="Rectangle 2"/>
          <p:cNvSpPr>
            <a:spLocks noGrp="1" noChangeArrowheads="1"/>
          </p:cNvSpPr>
          <p:nvPr>
            <p:ph type="title"/>
          </p:nvPr>
        </p:nvSpPr>
        <p:spPr/>
        <p:txBody>
          <a:bodyPr/>
          <a:lstStyle/>
          <a:p>
            <a:endParaRPr lang="es-CO" dirty="0"/>
          </a:p>
        </p:txBody>
      </p:sp>
      <p:sp>
        <p:nvSpPr>
          <p:cNvPr id="951299"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51300"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1306" name="Group 10"/>
          <p:cNvGraphicFramePr>
            <a:graphicFrameLocks noGrp="1"/>
          </p:cNvGraphicFramePr>
          <p:nvPr/>
        </p:nvGraphicFramePr>
        <p:xfrm>
          <a:off x="153988" y="1397000"/>
          <a:ext cx="8840787" cy="2625227"/>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841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72. ¿Considera usted que las obras de mantenimiento, expansión o modernización del alumbrado público, producen cambios ambientales a su entorno?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Crren Que Las Obras De Mantenimiento Producen Cambios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1059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45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1352453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123956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40170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20396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75621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55137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34474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79874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161613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73720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178741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172512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42926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34418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17003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18780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43915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4551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71921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102724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73. ¿Esos cambios son positivos o son negativos?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3095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Positivos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Negativos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51642" name="Rectangle 34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98C9F89-45FA-40C8-A16B-0855237C48B2}" type="slidenum">
              <a:rPr lang="es-ES" sz="900" i="1">
                <a:solidFill>
                  <a:schemeClr val="bg1"/>
                </a:solidFill>
              </a:rPr>
              <a:pPr algn="ctr"/>
              <a:t>69</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2"/>
          <p:cNvSpPr>
            <a:spLocks noGrp="1" noChangeArrowheads="1"/>
          </p:cNvSpPr>
          <p:nvPr>
            <p:ph type="ctrTitle"/>
          </p:nvPr>
        </p:nvSpPr>
        <p:spPr/>
        <p:txBody>
          <a:bodyPr/>
          <a:lstStyle/>
          <a:p>
            <a:r>
              <a:rPr lang="es-ES" dirty="0" smtClean="0"/>
              <a:t>Evaluación </a:t>
            </a:r>
            <a:r>
              <a:rPr lang="es-ES" dirty="0"/>
              <a:t>Institucional</a:t>
            </a:r>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4370" name="Picture 2" descr="Plantilla UAESP-Alumbrado-25"/>
          <p:cNvPicPr>
            <a:picLocks noChangeAspect="1" noChangeArrowheads="1"/>
          </p:cNvPicPr>
          <p:nvPr/>
        </p:nvPicPr>
        <p:blipFill>
          <a:blip r:embed="rId2" cstate="print"/>
          <a:srcRect/>
          <a:stretch>
            <a:fillRect/>
          </a:stretch>
        </p:blipFill>
        <p:spPr bwMode="auto">
          <a:xfrm>
            <a:off x="6862763" y="1914525"/>
            <a:ext cx="2752725" cy="1849438"/>
          </a:xfrm>
          <a:prstGeom prst="rect">
            <a:avLst/>
          </a:prstGeom>
          <a:noFill/>
        </p:spPr>
      </p:pic>
      <p:sp>
        <p:nvSpPr>
          <p:cNvPr id="954371" name="Rectangle 3"/>
          <p:cNvSpPr>
            <a:spLocks noGrp="1" noChangeArrowheads="1"/>
          </p:cNvSpPr>
          <p:nvPr>
            <p:ph type="title"/>
          </p:nvPr>
        </p:nvSpPr>
        <p:spPr/>
        <p:txBody>
          <a:bodyPr/>
          <a:lstStyle/>
          <a:p>
            <a:endParaRPr lang="es-CO" dirty="0"/>
          </a:p>
        </p:txBody>
      </p:sp>
      <p:sp>
        <p:nvSpPr>
          <p:cNvPr id="954372"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9507C738-21AF-4005-ADFD-348B49443793}" type="slidenum">
              <a:rPr lang="es-ES" sz="900" i="1">
                <a:solidFill>
                  <a:schemeClr val="bg1"/>
                </a:solidFill>
              </a:rPr>
              <a:pPr algn="ctr"/>
              <a:t>70</a:t>
            </a:fld>
            <a:endParaRPr lang="es-ES" sz="900" i="1" dirty="0">
              <a:solidFill>
                <a:schemeClr val="bg1"/>
              </a:solidFill>
            </a:endParaRPr>
          </a:p>
        </p:txBody>
      </p:sp>
      <p:sp>
        <p:nvSpPr>
          <p:cNvPr id="954373" name="Rectangle 5"/>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54374" name="Group 6"/>
          <p:cNvGraphicFramePr>
            <a:graphicFrameLocks noGrp="1"/>
          </p:cNvGraphicFramePr>
          <p:nvPr/>
        </p:nvGraphicFramePr>
        <p:xfrm>
          <a:off x="6192838" y="3868738"/>
          <a:ext cx="1857375" cy="300600"/>
        </p:xfrm>
        <a:graphic>
          <a:graphicData uri="http://schemas.openxmlformats.org/drawingml/2006/table">
            <a:tbl>
              <a:tblPr/>
              <a:tblGrid>
                <a:gridCol w="1257300"/>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los que han encontrado generación de residuos </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277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342648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954390" name="Group 22"/>
          <p:cNvGraphicFramePr>
            <a:graphicFrameLocks noGrp="1"/>
          </p:cNvGraphicFramePr>
          <p:nvPr/>
        </p:nvGraphicFramePr>
        <p:xfrm>
          <a:off x="966788" y="708025"/>
          <a:ext cx="2641600" cy="203640"/>
        </p:xfrm>
        <a:graphic>
          <a:graphicData uri="http://schemas.openxmlformats.org/drawingml/2006/table">
            <a:tbl>
              <a:tblPr/>
              <a:tblGrid>
                <a:gridCol w="2641600"/>
              </a:tblGrid>
              <a:tr h="1428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74.</a:t>
                      </a:r>
                      <a:r>
                        <a:rPr kumimoji="0" lang="es-CO" sz="1100" b="1" i="0" u="none" strike="noStrike" cap="none" normalizeH="0" baseline="0" dirty="0" smtClean="0">
                          <a:ln>
                            <a:noFill/>
                          </a:ln>
                          <a:solidFill>
                            <a:srgbClr val="333333"/>
                          </a:solidFill>
                          <a:effectLst/>
                          <a:latin typeface="Calibri" pitchFamily="34" charset="0"/>
                          <a:cs typeface="Arial" charset="0"/>
                        </a:rPr>
                        <a:t> ¿Conoce qué es energía renovable?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4396" name="Group 28"/>
          <p:cNvGraphicFramePr>
            <a:graphicFrameLocks noGrp="1"/>
          </p:cNvGraphicFramePr>
          <p:nvPr/>
        </p:nvGraphicFramePr>
        <p:xfrm>
          <a:off x="242888" y="2654300"/>
          <a:ext cx="4117975" cy="371280"/>
        </p:xfrm>
        <a:graphic>
          <a:graphicData uri="http://schemas.openxmlformats.org/drawingml/2006/table">
            <a:tbl>
              <a:tblPr/>
              <a:tblGrid>
                <a:gridCol w="4117975"/>
              </a:tblGrid>
              <a:tr h="1428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75.</a:t>
                      </a:r>
                      <a:r>
                        <a:rPr kumimoji="0" lang="es-CO" sz="1100" b="1" i="0" u="none" strike="noStrike" cap="none" normalizeH="0" baseline="0" dirty="0" smtClean="0">
                          <a:ln>
                            <a:noFill/>
                          </a:ln>
                          <a:solidFill>
                            <a:srgbClr val="333333"/>
                          </a:solidFill>
                          <a:effectLst/>
                          <a:latin typeface="Calibri" pitchFamily="34" charset="0"/>
                          <a:cs typeface="Arial" charset="0"/>
                        </a:rPr>
                        <a:t> En las obras de mantenimiento, expansión o modernización del alumbrado público, ¿ha encontrado generación de residuos? </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4402" name="Group 34"/>
          <p:cNvGraphicFramePr>
            <a:graphicFrameLocks noGrp="1"/>
          </p:cNvGraphicFramePr>
          <p:nvPr/>
        </p:nvGraphicFramePr>
        <p:xfrm>
          <a:off x="4889500" y="1390650"/>
          <a:ext cx="3679825" cy="325438"/>
        </p:xfrm>
        <a:graphic>
          <a:graphicData uri="http://schemas.openxmlformats.org/drawingml/2006/table">
            <a:tbl>
              <a:tblPr/>
              <a:tblGrid>
                <a:gridCol w="3679825"/>
              </a:tblGrid>
              <a:tr h="3254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007800"/>
                          </a:solidFill>
                          <a:effectLst/>
                          <a:latin typeface="Calibri" pitchFamily="34" charset="0"/>
                          <a:cs typeface="Arial" charset="0"/>
                        </a:rPr>
                        <a:t> 76.</a:t>
                      </a:r>
                      <a:r>
                        <a:rPr kumimoji="0" lang="es-CO" sz="1100" b="1" i="0" u="none" strike="noStrike" cap="none" normalizeH="0" baseline="0" dirty="0" smtClean="0">
                          <a:ln>
                            <a:noFill/>
                          </a:ln>
                          <a:solidFill>
                            <a:srgbClr val="333333"/>
                          </a:solidFill>
                          <a:effectLst/>
                          <a:latin typeface="Calibri" pitchFamily="34" charset="0"/>
                          <a:cs typeface="Arial" charset="0"/>
                        </a:rPr>
                        <a:t> ¿Qué tipo de residuos se han generado? </a:t>
                      </a:r>
                      <a:r>
                        <a:rPr kumimoji="0" lang="es-CO" sz="1100" b="0" i="0" u="none" strike="noStrike" cap="none" normalizeH="0" baseline="0" dirty="0" smtClean="0">
                          <a:ln>
                            <a:noFill/>
                          </a:ln>
                          <a:solidFill>
                            <a:schemeClr val="tx1">
                              <a:lumMod val="50000"/>
                              <a:lumOff val="50000"/>
                            </a:schemeClr>
                          </a:solidFill>
                          <a:effectLst/>
                          <a:latin typeface="Calibri" pitchFamily="34" charset="0"/>
                          <a:cs typeface="Arial" charset="0"/>
                        </a:rPr>
                        <a:t>(Espontánea)</a:t>
                      </a: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54408" name="Picture 40" descr="75"/>
          <p:cNvPicPr>
            <a:picLocks noChangeAspect="1" noChangeArrowheads="1"/>
          </p:cNvPicPr>
          <p:nvPr/>
        </p:nvPicPr>
        <p:blipFill>
          <a:blip r:embed="rId3" cstate="print"/>
          <a:srcRect/>
          <a:stretch>
            <a:fillRect/>
          </a:stretch>
        </p:blipFill>
        <p:spPr bwMode="auto">
          <a:xfrm>
            <a:off x="1547813" y="3243263"/>
            <a:ext cx="1493837" cy="1625600"/>
          </a:xfrm>
          <a:prstGeom prst="rect">
            <a:avLst/>
          </a:prstGeom>
          <a:noFill/>
        </p:spPr>
      </p:pic>
      <p:pic>
        <p:nvPicPr>
          <p:cNvPr id="954409" name="Picture 41" descr="74"/>
          <p:cNvPicPr>
            <a:picLocks noChangeAspect="1" noChangeArrowheads="1"/>
          </p:cNvPicPr>
          <p:nvPr/>
        </p:nvPicPr>
        <p:blipFill>
          <a:blip r:embed="rId4" cstate="print"/>
          <a:srcRect/>
          <a:stretch>
            <a:fillRect/>
          </a:stretch>
        </p:blipFill>
        <p:spPr bwMode="auto">
          <a:xfrm>
            <a:off x="1547813" y="963613"/>
            <a:ext cx="1493837" cy="1625600"/>
          </a:xfrm>
          <a:prstGeom prst="rect">
            <a:avLst/>
          </a:prstGeom>
          <a:noFill/>
        </p:spPr>
      </p:pic>
      <p:pic>
        <p:nvPicPr>
          <p:cNvPr id="954410" name="Picture 42" descr="gffdgdh"/>
          <p:cNvPicPr>
            <a:picLocks noChangeAspect="1" noChangeArrowheads="1"/>
          </p:cNvPicPr>
          <p:nvPr/>
        </p:nvPicPr>
        <p:blipFill>
          <a:blip r:embed="rId5" cstate="print"/>
          <a:srcRect/>
          <a:stretch>
            <a:fillRect/>
          </a:stretch>
        </p:blipFill>
        <p:spPr bwMode="auto">
          <a:xfrm>
            <a:off x="3673475" y="2608263"/>
            <a:ext cx="1474788" cy="1589087"/>
          </a:xfrm>
          <a:prstGeom prst="rect">
            <a:avLst/>
          </a:prstGeom>
          <a:noFill/>
        </p:spPr>
      </p:pic>
      <p:graphicFrame>
        <p:nvGraphicFramePr>
          <p:cNvPr id="954411" name="Group 43"/>
          <p:cNvGraphicFramePr>
            <a:graphicFrameLocks noGrp="1"/>
          </p:cNvGraphicFramePr>
          <p:nvPr/>
        </p:nvGraphicFramePr>
        <p:xfrm>
          <a:off x="2087563" y="1587500"/>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2016</a:t>
                      </a:r>
                      <a:endParaRPr kumimoji="0" lang="es-ES" sz="11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4417" name="Group 49"/>
          <p:cNvGraphicFramePr>
            <a:graphicFrameLocks noGrp="1"/>
          </p:cNvGraphicFramePr>
          <p:nvPr/>
        </p:nvGraphicFramePr>
        <p:xfrm>
          <a:off x="2592388" y="1455738"/>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37</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4423" name="Group 55"/>
          <p:cNvGraphicFramePr>
            <a:graphicFrameLocks noGrp="1"/>
          </p:cNvGraphicFramePr>
          <p:nvPr/>
        </p:nvGraphicFramePr>
        <p:xfrm>
          <a:off x="1725613" y="1657350"/>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63</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54429" name="AutoShape 61"/>
          <p:cNvCxnSpPr>
            <a:cxnSpLocks noChangeShapeType="1"/>
            <a:stCxn id="0" idx="2"/>
            <a:endCxn id="0" idx="0"/>
          </p:cNvCxnSpPr>
          <p:nvPr/>
        </p:nvCxnSpPr>
        <p:spPr bwMode="auto">
          <a:xfrm rot="16200000" flipH="1">
            <a:off x="2770982" y="1662906"/>
            <a:ext cx="304800" cy="373063"/>
          </a:xfrm>
          <a:prstGeom prst="bentConnector3">
            <a:avLst>
              <a:gd name="adj1" fmla="val 50000"/>
            </a:avLst>
          </a:prstGeom>
          <a:noFill/>
          <a:ln w="3175">
            <a:solidFill>
              <a:srgbClr val="333333"/>
            </a:solidFill>
            <a:miter lim="800000"/>
            <a:headEnd/>
            <a:tailEnd type="oval" w="sm" len="sm"/>
          </a:ln>
          <a:effectLst/>
        </p:spPr>
      </p:cxnSp>
      <p:graphicFrame>
        <p:nvGraphicFramePr>
          <p:cNvPr id="954430" name="Group 62"/>
          <p:cNvGraphicFramePr>
            <a:graphicFrameLocks noGrp="1"/>
          </p:cNvGraphicFramePr>
          <p:nvPr/>
        </p:nvGraphicFramePr>
        <p:xfrm>
          <a:off x="2901950" y="2001838"/>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4436" name="Group 68"/>
          <p:cNvGraphicFramePr>
            <a:graphicFrameLocks noGrp="1"/>
          </p:cNvGraphicFramePr>
          <p:nvPr/>
        </p:nvGraphicFramePr>
        <p:xfrm>
          <a:off x="1365250" y="1119188"/>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54442" name="AutoShape 74"/>
          <p:cNvCxnSpPr>
            <a:cxnSpLocks noChangeShapeType="1"/>
            <a:stCxn id="0" idx="0"/>
            <a:endCxn id="0" idx="2"/>
          </p:cNvCxnSpPr>
          <p:nvPr/>
        </p:nvCxnSpPr>
        <p:spPr bwMode="auto">
          <a:xfrm rot="5400000" flipH="1">
            <a:off x="1552575" y="1339851"/>
            <a:ext cx="338137" cy="296862"/>
          </a:xfrm>
          <a:prstGeom prst="bentConnector3">
            <a:avLst>
              <a:gd name="adj1" fmla="val 49764"/>
            </a:avLst>
          </a:prstGeom>
          <a:noFill/>
          <a:ln w="3175">
            <a:solidFill>
              <a:srgbClr val="333333"/>
            </a:solidFill>
            <a:miter lim="800000"/>
            <a:headEnd/>
            <a:tailEnd type="oval" w="sm" len="sm"/>
          </a:ln>
          <a:effectLst/>
        </p:spPr>
      </p:cxnSp>
      <p:graphicFrame>
        <p:nvGraphicFramePr>
          <p:cNvPr id="954443" name="Group 75"/>
          <p:cNvGraphicFramePr>
            <a:graphicFrameLocks noGrp="1"/>
          </p:cNvGraphicFramePr>
          <p:nvPr/>
        </p:nvGraphicFramePr>
        <p:xfrm>
          <a:off x="2087563" y="3892550"/>
          <a:ext cx="409575" cy="203640"/>
        </p:xfrm>
        <a:graphic>
          <a:graphicData uri="http://schemas.openxmlformats.org/drawingml/2006/table">
            <a:tbl>
              <a:tblPr/>
              <a:tblGrid>
                <a:gridCol w="409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007800"/>
                          </a:solidFill>
                          <a:effectLst/>
                          <a:latin typeface="Calibri" pitchFamily="34" charset="0"/>
                          <a:cs typeface="Arial" charset="0"/>
                        </a:rPr>
                        <a:t>2016</a:t>
                      </a:r>
                      <a:endParaRPr kumimoji="0" lang="es-ES" sz="1100" b="0" i="0" u="none" strike="noStrike" cap="none" normalizeH="0" baseline="0" dirty="0" smtClean="0">
                        <a:ln>
                          <a:noFill/>
                        </a:ln>
                        <a:solidFill>
                          <a:srgbClr val="007800"/>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4449" name="Group 81"/>
          <p:cNvGraphicFramePr>
            <a:graphicFrameLocks noGrp="1"/>
          </p:cNvGraphicFramePr>
          <p:nvPr/>
        </p:nvGraphicFramePr>
        <p:xfrm>
          <a:off x="2314575" y="3443288"/>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14</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4455" name="Group 87"/>
          <p:cNvGraphicFramePr>
            <a:graphicFrameLocks noGrp="1"/>
          </p:cNvGraphicFramePr>
          <p:nvPr/>
        </p:nvGraphicFramePr>
        <p:xfrm>
          <a:off x="1725613" y="3962400"/>
          <a:ext cx="288925" cy="241740"/>
        </p:xfrm>
        <a:graphic>
          <a:graphicData uri="http://schemas.openxmlformats.org/drawingml/2006/table">
            <a:tbl>
              <a:tblPr/>
              <a:tblGrid>
                <a:gridCol w="288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chemeClr val="bg1"/>
                          </a:solidFill>
                          <a:effectLst/>
                          <a:latin typeface="Cambria" pitchFamily="18" charset="0"/>
                          <a:cs typeface="Arial" charset="0"/>
                        </a:rPr>
                        <a:t>86</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54461" name="AutoShape 93"/>
          <p:cNvCxnSpPr>
            <a:cxnSpLocks noChangeShapeType="1"/>
            <a:stCxn id="0" idx="3"/>
            <a:endCxn id="0" idx="0"/>
          </p:cNvCxnSpPr>
          <p:nvPr/>
        </p:nvCxnSpPr>
        <p:spPr bwMode="auto">
          <a:xfrm>
            <a:off x="2603500" y="3563938"/>
            <a:ext cx="515938" cy="304800"/>
          </a:xfrm>
          <a:prstGeom prst="bentConnector2">
            <a:avLst/>
          </a:prstGeom>
          <a:noFill/>
          <a:ln w="3175">
            <a:solidFill>
              <a:srgbClr val="333333"/>
            </a:solidFill>
            <a:miter lim="800000"/>
            <a:headEnd/>
            <a:tailEnd type="oval" w="sm" len="sm"/>
          </a:ln>
          <a:effectLst/>
        </p:spPr>
      </p:cxnSp>
      <p:graphicFrame>
        <p:nvGraphicFramePr>
          <p:cNvPr id="954462" name="Group 94"/>
          <p:cNvGraphicFramePr>
            <a:graphicFrameLocks noGrp="1"/>
          </p:cNvGraphicFramePr>
          <p:nvPr/>
        </p:nvGraphicFramePr>
        <p:xfrm>
          <a:off x="2911475" y="3868738"/>
          <a:ext cx="415925" cy="228024"/>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mbria" pitchFamily="18" charset="0"/>
                          <a:cs typeface="Arial" charset="0"/>
                        </a:rPr>
                        <a:t>SI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4468" name="Group 100"/>
          <p:cNvGraphicFramePr>
            <a:graphicFrameLocks noGrp="1"/>
          </p:cNvGraphicFramePr>
          <p:nvPr/>
        </p:nvGraphicFramePr>
        <p:xfrm>
          <a:off x="1365250" y="3424238"/>
          <a:ext cx="415925" cy="200592"/>
        </p:xfrm>
        <a:graphic>
          <a:graphicData uri="http://schemas.openxmlformats.org/drawingml/2006/table">
            <a:tbl>
              <a:tblPr/>
              <a:tblGrid>
                <a:gridCol w="415925"/>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mbria" pitchFamily="18" charset="0"/>
                          <a:cs typeface="Arial" charset="0"/>
                        </a:rPr>
                        <a:t>No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cxnSp>
        <p:nvCxnSpPr>
          <p:cNvPr id="954474" name="AutoShape 106"/>
          <p:cNvCxnSpPr>
            <a:cxnSpLocks noChangeShapeType="1"/>
            <a:stCxn id="0" idx="0"/>
            <a:endCxn id="0" idx="2"/>
          </p:cNvCxnSpPr>
          <p:nvPr/>
        </p:nvCxnSpPr>
        <p:spPr bwMode="auto">
          <a:xfrm rot="5400000" flipH="1">
            <a:off x="1552575" y="3644901"/>
            <a:ext cx="338137" cy="296862"/>
          </a:xfrm>
          <a:prstGeom prst="bentConnector3">
            <a:avLst>
              <a:gd name="adj1" fmla="val 49764"/>
            </a:avLst>
          </a:prstGeom>
          <a:noFill/>
          <a:ln w="3175">
            <a:solidFill>
              <a:srgbClr val="333333"/>
            </a:solidFill>
            <a:miter lim="800000"/>
            <a:headEnd/>
            <a:tailEnd type="oval" w="sm" len="sm"/>
          </a:ln>
          <a:effectLst/>
        </p:spPr>
      </p:cxnSp>
      <p:graphicFrame>
        <p:nvGraphicFramePr>
          <p:cNvPr id="954475" name="Group 107"/>
          <p:cNvGraphicFramePr>
            <a:graphicFrameLocks noGrp="1"/>
          </p:cNvGraphicFramePr>
          <p:nvPr/>
        </p:nvGraphicFramePr>
        <p:xfrm>
          <a:off x="4902200" y="2090738"/>
          <a:ext cx="2782888" cy="1450976"/>
        </p:xfrm>
        <a:graphic>
          <a:graphicData uri="http://schemas.openxmlformats.org/drawingml/2006/table">
            <a:tbl>
              <a:tblPr/>
              <a:tblGrid>
                <a:gridCol w="2173288"/>
                <a:gridCol w="609600"/>
              </a:tblGrid>
              <a:tr h="3635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Partes de infraestructura de alumbrado </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45</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cap="fla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Escombros </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45</a:t>
                      </a:r>
                      <a:r>
                        <a:rPr kumimoji="0" lang="es-ES" sz="700" b="1" i="0" u="none" strike="noStrike" cap="none" normalizeH="0" baseline="0" dirty="0" smtClean="0">
                          <a:ln>
                            <a:noFill/>
                          </a:ln>
                          <a:solidFill>
                            <a:schemeClr val="bg1"/>
                          </a:solidFill>
                          <a:effectLst/>
                          <a:latin typeface="Cambria" pitchFamily="18" charset="0"/>
                          <a:cs typeface="Arial" charset="0"/>
                        </a:rPr>
                        <a:t>%</a:t>
                      </a:r>
                      <a:endParaRPr kumimoji="0" lang="es-ES" sz="700" b="0" i="0" u="none" strike="noStrike" cap="none" normalizeH="0" baseline="0" dirty="0" smtClean="0">
                        <a:ln>
                          <a:noFill/>
                        </a:ln>
                        <a:solidFill>
                          <a:schemeClr val="bg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635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Vegetación </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8</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a:noFill/>
                    </a:lnB>
                    <a:lnTlToBr>
                      <a:noFill/>
                    </a:lnTlToBr>
                    <a:lnBlToTr>
                      <a:noFill/>
                    </a:lnBlToTr>
                    <a:noFill/>
                  </a:tcPr>
                </a:tc>
              </a:tr>
              <a:tr h="3619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0" marR="54000" marT="46800" marB="468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mbria" pitchFamily="18" charset="0"/>
                          <a:cs typeface="Arial" charset="0"/>
                        </a:rPr>
                        <a:t>2</a:t>
                      </a:r>
                      <a:r>
                        <a:rPr kumimoji="0" lang="es-ES" sz="7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a:noFill/>
                    </a:lnT>
                    <a:lnB cap="flat">
                      <a:noFill/>
                    </a:lnB>
                    <a:lnTlToBr>
                      <a:noFill/>
                    </a:lnTlToBr>
                    <a:lnBlToTr>
                      <a:noFill/>
                    </a:lnBlToTr>
                    <a:noFill/>
                  </a:tcPr>
                </a:tc>
              </a:tr>
            </a:tbl>
          </a:graphicData>
        </a:graphic>
      </p:graphicFrame>
      <p:pic>
        <p:nvPicPr>
          <p:cNvPr id="954488" name="Picture 120" descr="tool"/>
          <p:cNvPicPr>
            <a:picLocks noChangeAspect="1" noChangeArrowheads="1"/>
          </p:cNvPicPr>
          <p:nvPr/>
        </p:nvPicPr>
        <p:blipFill>
          <a:blip r:embed="rId6" cstate="print">
            <a:lum bright="42000" contrast="-6000"/>
          </a:blip>
          <a:srcRect/>
          <a:stretch>
            <a:fillRect/>
          </a:stretch>
        </p:blipFill>
        <p:spPr bwMode="auto">
          <a:xfrm>
            <a:off x="534988" y="1562100"/>
            <a:ext cx="768350" cy="768350"/>
          </a:xfrm>
          <a:prstGeom prst="rect">
            <a:avLst/>
          </a:prstGeom>
          <a:noFill/>
        </p:spPr>
      </p:pic>
      <p:pic>
        <p:nvPicPr>
          <p:cNvPr id="954489" name="Picture 121" descr="people (1)"/>
          <p:cNvPicPr>
            <a:picLocks noChangeAspect="1" noChangeArrowheads="1"/>
          </p:cNvPicPr>
          <p:nvPr/>
        </p:nvPicPr>
        <p:blipFill>
          <a:blip r:embed="rId7" cstate="print">
            <a:lum bright="42000"/>
          </a:blip>
          <a:srcRect/>
          <a:stretch>
            <a:fillRect/>
          </a:stretch>
        </p:blipFill>
        <p:spPr bwMode="auto">
          <a:xfrm>
            <a:off x="473075" y="3524250"/>
            <a:ext cx="758825" cy="758825"/>
          </a:xfrm>
          <a:prstGeom prst="rect">
            <a:avLst/>
          </a:prstGeom>
          <a:noFill/>
        </p:spPr>
      </p:pic>
      <p:graphicFrame>
        <p:nvGraphicFramePr>
          <p:cNvPr id="954490" name="Group 122"/>
          <p:cNvGraphicFramePr>
            <a:graphicFrameLocks noGrp="1"/>
          </p:cNvGraphicFramePr>
          <p:nvPr/>
        </p:nvGraphicFramePr>
        <p:xfrm>
          <a:off x="2844800" y="4660900"/>
          <a:ext cx="1309688" cy="300600"/>
        </p:xfrm>
        <a:graphic>
          <a:graphicData uri="http://schemas.openxmlformats.org/drawingml/2006/table">
            <a:tbl>
              <a:tblPr/>
              <a:tblGrid>
                <a:gridCol w="709613"/>
                <a:gridCol w="252412"/>
                <a:gridCol w="347663"/>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a:t>
                      </a:r>
                      <a:r>
                        <a:rPr kumimoji="0" lang="es-CO" sz="700" b="1" i="0" u="none" strike="noStrike" cap="none" normalizeH="0" baseline="0" dirty="0" smtClean="0">
                          <a:ln>
                            <a:noFill/>
                          </a:ln>
                          <a:solidFill>
                            <a:schemeClr val="tx1"/>
                          </a:solidFill>
                          <a:effectLst/>
                          <a:latin typeface="Calibri" pitchFamily="34" charset="0"/>
                          <a:cs typeface="Arial" charset="0"/>
                        </a:rPr>
                        <a:t>Total encuestados </a:t>
                      </a:r>
                      <a:endParaRPr kumimoji="0" lang="es-ES" sz="700" b="1"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55394" name="Rectangle 2"/>
          <p:cNvSpPr>
            <a:spLocks noGrp="1" noChangeArrowheads="1"/>
          </p:cNvSpPr>
          <p:nvPr>
            <p:ph type="title"/>
          </p:nvPr>
        </p:nvSpPr>
        <p:spPr/>
        <p:txBody>
          <a:bodyPr/>
          <a:lstStyle/>
          <a:p>
            <a:endParaRPr lang="es-CO" dirty="0"/>
          </a:p>
        </p:txBody>
      </p:sp>
      <p:sp>
        <p:nvSpPr>
          <p:cNvPr id="955395"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55396"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5402" name="Group 10"/>
          <p:cNvGraphicFramePr>
            <a:graphicFrameLocks noGrp="1"/>
          </p:cNvGraphicFramePr>
          <p:nvPr/>
        </p:nvGraphicFramePr>
        <p:xfrm>
          <a:off x="153988" y="977900"/>
          <a:ext cx="8840787" cy="353692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71438">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74. ¿Conoce qué es energía renovable?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75. En las obras de mantenimiento, expansión o modernización del alumbrado público, ¿ha encontrado generación de residuos?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SI</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NO</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1587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Han Encontrado Generación De Residuos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277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342648</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32763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7168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4274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16040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12773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9630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25415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40284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45796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38946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14118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11180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4691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5370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8611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1468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24162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22856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76. ¿Qué tipo de residuos se han generado?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Partes de infraestructura de alumbrado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Escombros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Vegetación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sabe / no responde</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55874" name="Rectangle 482"/>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BD336FCF-B63B-4C78-B4C8-7D7CE6216E49}" type="slidenum">
              <a:rPr lang="es-ES" sz="900" i="1">
                <a:solidFill>
                  <a:schemeClr val="bg1"/>
                </a:solidFill>
              </a:rPr>
              <a:pPr algn="ctr"/>
              <a:t>71</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MX" dirty="0"/>
          </a:p>
        </p:txBody>
      </p:sp>
      <p:sp>
        <p:nvSpPr>
          <p:cNvPr id="3" name="2 Marcador de contenido"/>
          <p:cNvSpPr>
            <a:spLocks noGrp="1"/>
          </p:cNvSpPr>
          <p:nvPr>
            <p:ph idx="1"/>
          </p:nvPr>
        </p:nvSpPr>
        <p:spPr>
          <a:xfrm>
            <a:off x="777396" y="1586689"/>
            <a:ext cx="7613650" cy="2177238"/>
          </a:xfrm>
        </p:spPr>
        <p:txBody>
          <a:bodyPr/>
          <a:lstStyle/>
          <a:p>
            <a:pPr>
              <a:buNone/>
            </a:pPr>
            <a:r>
              <a:rPr lang="es-MX" sz="1500" dirty="0" smtClean="0"/>
              <a:t>	El 32% de los ciudadanos mencionan haber percibido en los últimos años cambios de bombillas de luz amarilla a luz blanca.  Este es el principal aspecto en el que debe enfocarse el distrito seguido de realizar cambio en el cableado, ampliación de redes y cambio de postes.</a:t>
            </a:r>
          </a:p>
          <a:p>
            <a:pPr>
              <a:buNone/>
            </a:pPr>
            <a:endParaRPr lang="es-MX" sz="1500" dirty="0" smtClean="0"/>
          </a:p>
          <a:p>
            <a:pPr>
              <a:buNone/>
            </a:pPr>
            <a:r>
              <a:rPr lang="es-MX" sz="1500" dirty="0" smtClean="0"/>
              <a:t>	Se resalta el considerar que la modernización del alumbrado público, trae cambios positivos al entorno.</a:t>
            </a:r>
          </a:p>
          <a:p>
            <a:endParaRPr lang="es-MX" dirty="0"/>
          </a:p>
        </p:txBody>
      </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MX" dirty="0" smtClean="0"/>
              <a:t>Información Demográfica</a:t>
            </a:r>
            <a:endParaRPr lang="es-MX" dirty="0"/>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90" name="Rectangle 2"/>
          <p:cNvSpPr>
            <a:spLocks noGrp="1" noChangeArrowheads="1"/>
          </p:cNvSpPr>
          <p:nvPr>
            <p:ph type="title"/>
          </p:nvPr>
        </p:nvSpPr>
        <p:spPr/>
        <p:txBody>
          <a:bodyPr/>
          <a:lstStyle/>
          <a:p>
            <a:endParaRPr lang="es-CO" dirty="0"/>
          </a:p>
        </p:txBody>
      </p:sp>
      <p:sp>
        <p:nvSpPr>
          <p:cNvPr id="959491"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sp>
        <p:nvSpPr>
          <p:cNvPr id="959492" name="Line 4"/>
          <p:cNvSpPr>
            <a:spLocks noChangeShapeType="1"/>
          </p:cNvSpPr>
          <p:nvPr/>
        </p:nvSpPr>
        <p:spPr bwMode="auto">
          <a:xfrm rot="5400000">
            <a:off x="2718594" y="2656682"/>
            <a:ext cx="3709987" cy="0"/>
          </a:xfrm>
          <a:prstGeom prst="line">
            <a:avLst/>
          </a:prstGeom>
          <a:noFill/>
          <a:ln w="3175">
            <a:solidFill>
              <a:srgbClr val="808080"/>
            </a:solidFill>
            <a:prstDash val="dash"/>
            <a:round/>
            <a:headEnd/>
            <a:tailEnd/>
          </a:ln>
          <a:effectLst/>
        </p:spPr>
        <p:txBody>
          <a:bodyPr/>
          <a:lstStyle/>
          <a:p>
            <a:endParaRPr lang="es-MX" dirty="0"/>
          </a:p>
        </p:txBody>
      </p:sp>
      <p:sp>
        <p:nvSpPr>
          <p:cNvPr id="959493" name="Rectangle 5"/>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76B1F7EC-2168-4D2F-8955-CC9E82C42A99}" type="slidenum">
              <a:rPr lang="es-ES" sz="900" i="1">
                <a:solidFill>
                  <a:schemeClr val="bg1"/>
                </a:solidFill>
              </a:rPr>
              <a:pPr algn="ctr"/>
              <a:t>74</a:t>
            </a:fld>
            <a:endParaRPr lang="es-ES" sz="900" i="1" dirty="0">
              <a:solidFill>
                <a:schemeClr val="bg1"/>
              </a:solidFill>
            </a:endParaRPr>
          </a:p>
        </p:txBody>
      </p:sp>
      <p:graphicFrame>
        <p:nvGraphicFramePr>
          <p:cNvPr id="959494" name="Object 5"/>
          <p:cNvGraphicFramePr>
            <a:graphicFrameLocks noChangeAspect="1"/>
          </p:cNvGraphicFramePr>
          <p:nvPr/>
        </p:nvGraphicFramePr>
        <p:xfrm>
          <a:off x="2733675" y="723900"/>
          <a:ext cx="1857375" cy="1933575"/>
        </p:xfrm>
        <a:graphic>
          <a:graphicData uri="http://schemas.openxmlformats.org/presentationml/2006/ole">
            <p:oleObj spid="_x0000_s959494" name="Gráfico" r:id="rId3" imgW="1857443" imgH="1933665" progId="MSGraph.Chart.8">
              <p:embed followColorScheme="full"/>
            </p:oleObj>
          </a:graphicData>
        </a:graphic>
      </p:graphicFrame>
      <p:graphicFrame>
        <p:nvGraphicFramePr>
          <p:cNvPr id="959495" name="Group 7"/>
          <p:cNvGraphicFramePr>
            <a:graphicFrameLocks noGrp="1"/>
          </p:cNvGraphicFramePr>
          <p:nvPr/>
        </p:nvGraphicFramePr>
        <p:xfrm>
          <a:off x="1385888" y="828675"/>
          <a:ext cx="1435100" cy="1744665"/>
        </p:xfrm>
        <a:graphic>
          <a:graphicData uri="http://schemas.openxmlformats.org/drawingml/2006/table">
            <a:tbl>
              <a:tblPr/>
              <a:tblGrid>
                <a:gridCol w="1435100"/>
              </a:tblGrid>
              <a:tr h="2905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Casado / Unión Libre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cap="flat">
                      <a:noFill/>
                    </a:lnT>
                    <a:lnB w="3175" cap="flat" cmpd="sng" algn="ctr">
                      <a:solidFill>
                        <a:srgbClr val="EAEAEA"/>
                      </a:solidFill>
                      <a:prstDash val="solid"/>
                      <a:round/>
                      <a:headEnd type="none" w="med" len="med"/>
                      <a:tailEnd type="none" w="med" len="med"/>
                    </a:lnB>
                    <a:lnTlToBr>
                      <a:noFill/>
                    </a:lnTlToBr>
                    <a:lnBlToTr>
                      <a:noFill/>
                    </a:lnBlToTr>
                    <a:noFill/>
                  </a:tcPr>
                </a:tc>
              </a:tr>
              <a:tr h="2905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Soltero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9210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Separado / Divorciado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905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Viudo </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905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29051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anchor="ctr" horzOverflow="overflow">
                    <a:lnL cap="flat">
                      <a:noFill/>
                    </a:lnL>
                    <a:lnR cap="flat">
                      <a:noFill/>
                    </a:lnR>
                    <a:lnT w="3175" cap="flat" cmpd="sng" algn="ctr">
                      <a:solidFill>
                        <a:srgbClr val="EAEAEA"/>
                      </a:solidFill>
                      <a:prstDash val="solid"/>
                      <a:round/>
                      <a:headEnd type="none" w="med" len="med"/>
                      <a:tailEnd type="none" w="med" len="med"/>
                    </a:lnT>
                    <a:lnB cap="flat">
                      <a:noFill/>
                    </a:lnB>
                    <a:lnTlToBr>
                      <a:noFill/>
                    </a:lnTlToBr>
                    <a:lnBlToTr>
                      <a:noFill/>
                    </a:lnBlToTr>
                    <a:noFill/>
                  </a:tcPr>
                </a:tc>
              </a:tr>
            </a:tbl>
          </a:graphicData>
        </a:graphic>
      </p:graphicFrame>
      <p:graphicFrame>
        <p:nvGraphicFramePr>
          <p:cNvPr id="959511" name="Group 23"/>
          <p:cNvGraphicFramePr>
            <a:graphicFrameLocks noGrp="1"/>
          </p:cNvGraphicFramePr>
          <p:nvPr/>
        </p:nvGraphicFramePr>
        <p:xfrm>
          <a:off x="138113" y="1058863"/>
          <a:ext cx="1050925" cy="594360"/>
        </p:xfrm>
        <a:graphic>
          <a:graphicData uri="http://schemas.openxmlformats.org/drawingml/2006/table">
            <a:tbl>
              <a:tblPr/>
              <a:tblGrid>
                <a:gridCol w="1050925"/>
              </a:tblGrid>
              <a:tr h="161925">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s-CO" sz="1100" b="1" i="0" u="none" strike="noStrike" cap="none" normalizeH="0" baseline="0" dirty="0" smtClean="0">
                          <a:ln>
                            <a:noFill/>
                          </a:ln>
                          <a:solidFill>
                            <a:srgbClr val="4F852C"/>
                          </a:solidFill>
                          <a:effectLst/>
                          <a:latin typeface="Calibri" pitchFamily="34" charset="0"/>
                          <a:cs typeface="Arial" charset="0"/>
                        </a:rPr>
                        <a:t> 77. </a:t>
                      </a:r>
                      <a:r>
                        <a:rPr kumimoji="0" lang="es-CO" sz="1100" b="1" i="0" u="none" strike="noStrike" cap="none" normalizeH="0" baseline="0" dirty="0" smtClean="0">
                          <a:ln>
                            <a:noFill/>
                          </a:ln>
                          <a:solidFill>
                            <a:srgbClr val="333333"/>
                          </a:solidFill>
                          <a:effectLst/>
                          <a:latin typeface="Calibri" pitchFamily="34" charset="0"/>
                          <a:cs typeface="Arial" charset="0"/>
                        </a:rPr>
                        <a:t>¿Cuál es su estado civil? </a:t>
                      </a:r>
                    </a:p>
                  </a:txBody>
                  <a:tcPr anchor="ctr" horzOverflow="overflow">
                    <a:lnL cap="flat">
                      <a:noFill/>
                    </a:lnL>
                    <a:lnR cap="flat">
                      <a:noFill/>
                    </a:lnR>
                    <a:lnT cap="flat">
                      <a:noFill/>
                    </a:lnT>
                    <a:lnB cap="flat">
                      <a:noFill/>
                    </a:lnB>
                    <a:lnTlToBr>
                      <a:noFill/>
                    </a:lnTlToBr>
                    <a:lnBlToTr>
                      <a:noFill/>
                    </a:lnBlToTr>
                    <a:noFill/>
                  </a:tcPr>
                </a:tc>
              </a:tr>
            </a:tbl>
          </a:graphicData>
        </a:graphic>
      </p:graphicFrame>
      <p:sp>
        <p:nvSpPr>
          <p:cNvPr id="959517" name="Line 29"/>
          <p:cNvSpPr>
            <a:spLocks noChangeShapeType="1"/>
          </p:cNvSpPr>
          <p:nvPr/>
        </p:nvSpPr>
        <p:spPr bwMode="auto">
          <a:xfrm>
            <a:off x="1227138" y="1016000"/>
            <a:ext cx="0" cy="1395413"/>
          </a:xfrm>
          <a:prstGeom prst="line">
            <a:avLst/>
          </a:prstGeom>
          <a:noFill/>
          <a:ln w="3175">
            <a:solidFill>
              <a:srgbClr val="808080"/>
            </a:solidFill>
            <a:round/>
            <a:headEnd/>
            <a:tailEnd/>
          </a:ln>
          <a:effectLst/>
        </p:spPr>
        <p:txBody>
          <a:bodyPr/>
          <a:lstStyle/>
          <a:p>
            <a:endParaRPr lang="es-MX" dirty="0"/>
          </a:p>
        </p:txBody>
      </p:sp>
      <p:pic>
        <p:nvPicPr>
          <p:cNvPr id="959518" name="Picture 30" descr="Contenedor-8"/>
          <p:cNvPicPr>
            <a:picLocks noChangeAspect="1" noChangeArrowheads="1"/>
          </p:cNvPicPr>
          <p:nvPr/>
        </p:nvPicPr>
        <p:blipFill>
          <a:blip r:embed="rId4" cstate="print"/>
          <a:srcRect/>
          <a:stretch>
            <a:fillRect/>
          </a:stretch>
        </p:blipFill>
        <p:spPr bwMode="auto">
          <a:xfrm>
            <a:off x="6986588" y="1162050"/>
            <a:ext cx="1022350" cy="3232150"/>
          </a:xfrm>
          <a:prstGeom prst="rect">
            <a:avLst/>
          </a:prstGeom>
          <a:noFill/>
        </p:spPr>
      </p:pic>
      <p:graphicFrame>
        <p:nvGraphicFramePr>
          <p:cNvPr id="959519" name="Group 31"/>
          <p:cNvGraphicFramePr>
            <a:graphicFrameLocks noGrp="1"/>
          </p:cNvGraphicFramePr>
          <p:nvPr/>
        </p:nvGraphicFramePr>
        <p:xfrm>
          <a:off x="5362575" y="1271588"/>
          <a:ext cx="2735263" cy="3095626"/>
        </p:xfrm>
        <a:graphic>
          <a:graphicData uri="http://schemas.openxmlformats.org/drawingml/2006/table">
            <a:tbl>
              <a:tblPr/>
              <a:tblGrid>
                <a:gridCol w="2163763"/>
                <a:gridCol w="571500"/>
              </a:tblGrid>
              <a:tr h="3841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Universitaria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cap="fla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24</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cap="flat">
                      <a:noFill/>
                    </a:lnT>
                    <a:lnB>
                      <a:noFill/>
                    </a:lnB>
                    <a:lnTlToBr>
                      <a:noFill/>
                    </a:lnTlToBr>
                    <a:lnBlToTr>
                      <a:noFill/>
                    </a:lnBlToTr>
                    <a:noFill/>
                  </a:tcPr>
                </a:tc>
              </a:tr>
              <a:tr h="3873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Secundaria 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23</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41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Técnica - Tecnológica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12</a:t>
                      </a:r>
                      <a:r>
                        <a:rPr kumimoji="0" lang="es-ES" sz="900" b="1" i="0" u="none" strike="noStrike" cap="none" normalizeH="0" baseline="0" dirty="0" smtClean="0">
                          <a:ln>
                            <a:noFill/>
                          </a:ln>
                          <a:solidFill>
                            <a:schemeClr val="tx1"/>
                          </a:solidFill>
                          <a:effectLst/>
                          <a:latin typeface="Cambria" pitchFamily="18" charset="0"/>
                          <a:cs typeface="Arial" charset="0"/>
                        </a:rPr>
                        <a:t>%</a:t>
                      </a:r>
                      <a:endParaRPr kumimoji="0" lang="es-ES" sz="9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41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Secundaria Incompleta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9%</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57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Primaria 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6%</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5763">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Postgrado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4%</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4000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Primaria Incompleta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2%</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a:noFill/>
                    </a:lnB>
                    <a:lnTlToBr>
                      <a:noFill/>
                    </a:lnTlToBr>
                    <a:lnBlToTr>
                      <a:noFill/>
                    </a:lnBlToTr>
                    <a:noFill/>
                  </a:tcPr>
                </a:tc>
              </a:tr>
              <a:tr h="384175">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 niega a responder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432000" marT="46800" marB="46800" anchor="ctr" horzOverflow="overflow">
                    <a:lnL cap="flat">
                      <a:noFill/>
                    </a:lnL>
                    <a:lnR>
                      <a:noFill/>
                    </a:lnR>
                    <a:ln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Cambria" pitchFamily="18" charset="0"/>
                          <a:cs typeface="Arial" charset="0"/>
                        </a:rPr>
                        <a:t>20%</a:t>
                      </a:r>
                      <a:endParaRPr kumimoji="0" lang="es-ES" sz="2000" b="0" i="0" u="none" strike="noStrike" cap="none" normalizeH="0" baseline="0" dirty="0" smtClean="0">
                        <a:ln>
                          <a:noFill/>
                        </a:ln>
                        <a:solidFill>
                          <a:schemeClr val="tx1"/>
                        </a:solidFill>
                        <a:effectLst/>
                        <a:latin typeface="Cambria" pitchFamily="18" charset="0"/>
                        <a:cs typeface="Arial" charset="0"/>
                      </a:endParaRPr>
                    </a:p>
                  </a:txBody>
                  <a:tcPr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959540" name="Group 52"/>
          <p:cNvGraphicFramePr>
            <a:graphicFrameLocks noGrp="1"/>
          </p:cNvGraphicFramePr>
          <p:nvPr/>
        </p:nvGraphicFramePr>
        <p:xfrm>
          <a:off x="4999038" y="925513"/>
          <a:ext cx="3721100" cy="203640"/>
        </p:xfrm>
        <a:graphic>
          <a:graphicData uri="http://schemas.openxmlformats.org/drawingml/2006/table">
            <a:tbl>
              <a:tblPr/>
              <a:tblGrid>
                <a:gridCol w="37211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4F852C"/>
                          </a:solidFill>
                          <a:effectLst/>
                          <a:latin typeface="Calibri" pitchFamily="34" charset="0"/>
                          <a:cs typeface="Arial" charset="0"/>
                        </a:rPr>
                        <a:t>78.</a:t>
                      </a:r>
                      <a:r>
                        <a:rPr kumimoji="0" lang="es-CO" sz="1100" b="1" i="0" u="none" strike="noStrike" cap="none" normalizeH="0" baseline="0" dirty="0" smtClean="0">
                          <a:ln>
                            <a:noFill/>
                          </a:ln>
                          <a:solidFill>
                            <a:srgbClr val="333333"/>
                          </a:solidFill>
                          <a:effectLst/>
                          <a:latin typeface="Calibri" pitchFamily="34" charset="0"/>
                          <a:cs typeface="Arial" charset="0"/>
                        </a:rPr>
                        <a:t> ¿Cuál es su nivel de Educación?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59546" name="Object 5"/>
          <p:cNvGraphicFramePr>
            <a:graphicFrameLocks noChangeAspect="1"/>
          </p:cNvGraphicFramePr>
          <p:nvPr/>
        </p:nvGraphicFramePr>
        <p:xfrm>
          <a:off x="219075" y="2509838"/>
          <a:ext cx="4410075" cy="1724025"/>
        </p:xfrm>
        <a:graphic>
          <a:graphicData uri="http://schemas.openxmlformats.org/presentationml/2006/ole">
            <p:oleObj spid="_x0000_s959546" name="Gráfico" r:id="rId5" imgW="4410143" imgH="1723935" progId="MSGraph.Chart.8">
              <p:embed followColorScheme="full"/>
            </p:oleObj>
          </a:graphicData>
        </a:graphic>
      </p:graphicFrame>
      <p:sp>
        <p:nvSpPr>
          <p:cNvPr id="959547" name="Line 59"/>
          <p:cNvSpPr>
            <a:spLocks noChangeShapeType="1"/>
          </p:cNvSpPr>
          <p:nvPr/>
        </p:nvSpPr>
        <p:spPr bwMode="auto">
          <a:xfrm>
            <a:off x="-30163" y="5153025"/>
            <a:ext cx="4106863" cy="0"/>
          </a:xfrm>
          <a:prstGeom prst="line">
            <a:avLst/>
          </a:prstGeom>
          <a:noFill/>
          <a:ln w="3175">
            <a:solidFill>
              <a:srgbClr val="808080"/>
            </a:solidFill>
            <a:prstDash val="dash"/>
            <a:round/>
            <a:headEnd/>
            <a:tailEnd/>
          </a:ln>
          <a:effectLst/>
        </p:spPr>
        <p:txBody>
          <a:bodyPr/>
          <a:lstStyle/>
          <a:p>
            <a:endParaRPr lang="es-MX" dirty="0"/>
          </a:p>
        </p:txBody>
      </p:sp>
      <p:graphicFrame>
        <p:nvGraphicFramePr>
          <p:cNvPr id="959548" name="Group 60"/>
          <p:cNvGraphicFramePr>
            <a:graphicFrameLocks noGrp="1"/>
          </p:cNvGraphicFramePr>
          <p:nvPr/>
        </p:nvGraphicFramePr>
        <p:xfrm>
          <a:off x="866775" y="2971800"/>
          <a:ext cx="2501900" cy="371280"/>
        </p:xfrm>
        <a:graphic>
          <a:graphicData uri="http://schemas.openxmlformats.org/drawingml/2006/table">
            <a:tbl>
              <a:tblPr/>
              <a:tblGrid>
                <a:gridCol w="250190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CO" sz="1100" b="1" i="0" u="none" strike="noStrike" cap="none" normalizeH="0" baseline="0" dirty="0" smtClean="0">
                          <a:ln>
                            <a:noFill/>
                          </a:ln>
                          <a:solidFill>
                            <a:srgbClr val="4F852C"/>
                          </a:solidFill>
                          <a:effectLst/>
                          <a:latin typeface="Calibri" pitchFamily="34" charset="0"/>
                          <a:cs typeface="Arial" charset="0"/>
                        </a:rPr>
                        <a:t> 79.</a:t>
                      </a:r>
                      <a:r>
                        <a:rPr kumimoji="0" lang="es-CO" sz="1100" b="1" i="0" u="none" strike="noStrike" cap="none" normalizeH="0" baseline="0" dirty="0" smtClean="0">
                          <a:ln>
                            <a:noFill/>
                          </a:ln>
                          <a:solidFill>
                            <a:srgbClr val="333333"/>
                          </a:solidFill>
                          <a:effectLst/>
                          <a:latin typeface="Calibri" pitchFamily="34" charset="0"/>
                          <a:cs typeface="Arial" charset="0"/>
                        </a:rPr>
                        <a:t> ¿Podría decirme cual es su ocupación principal? </a:t>
                      </a: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59554" name="Line 66"/>
          <p:cNvSpPr>
            <a:spLocks noChangeShapeType="1"/>
          </p:cNvSpPr>
          <p:nvPr/>
        </p:nvSpPr>
        <p:spPr bwMode="auto">
          <a:xfrm rot="5400000">
            <a:off x="2370138" y="898525"/>
            <a:ext cx="0" cy="3841750"/>
          </a:xfrm>
          <a:prstGeom prst="line">
            <a:avLst/>
          </a:prstGeom>
          <a:noFill/>
          <a:ln w="3175">
            <a:solidFill>
              <a:srgbClr val="808080"/>
            </a:solidFill>
            <a:round/>
            <a:headEnd/>
            <a:tailEnd/>
          </a:ln>
          <a:effectLst/>
        </p:spPr>
        <p:txBody>
          <a:bodyPr/>
          <a:lstStyle/>
          <a:p>
            <a:endParaRPr lang="es-MX" dirty="0"/>
          </a:p>
        </p:txBody>
      </p:sp>
      <p:sp>
        <p:nvSpPr>
          <p:cNvPr id="959555" name="Rectangle 67"/>
          <p:cNvSpPr>
            <a:spLocks noChangeArrowheads="1"/>
          </p:cNvSpPr>
          <p:nvPr/>
        </p:nvSpPr>
        <p:spPr bwMode="auto">
          <a:xfrm rot="16200000">
            <a:off x="3829844" y="4472781"/>
            <a:ext cx="706438" cy="244475"/>
          </a:xfrm>
          <a:prstGeom prst="rect">
            <a:avLst/>
          </a:prstGeom>
          <a:noFill/>
          <a:ln w="9525">
            <a:noFill/>
            <a:miter lim="800000"/>
            <a:headEnd/>
            <a:tailEnd/>
          </a:ln>
          <a:effectLst/>
        </p:spPr>
        <p:txBody>
          <a:bodyPr lIns="18000" tIns="18000" rIns="18000" bIns="18000" anchor="ctr"/>
          <a:lstStyle/>
          <a:p>
            <a:pPr algn="r" fontAlgn="ctr"/>
            <a:r>
              <a:rPr lang="es-ES" sz="1000" b="0" dirty="0">
                <a:latin typeface="Calibri" pitchFamily="34" charset="0"/>
              </a:rPr>
              <a:t>No informa</a:t>
            </a:r>
            <a:endParaRPr lang="es-ES" sz="1000" b="0" dirty="0"/>
          </a:p>
        </p:txBody>
      </p:sp>
      <p:sp>
        <p:nvSpPr>
          <p:cNvPr id="959556" name="Rectangle 68"/>
          <p:cNvSpPr>
            <a:spLocks noChangeArrowheads="1"/>
          </p:cNvSpPr>
          <p:nvPr/>
        </p:nvSpPr>
        <p:spPr bwMode="auto">
          <a:xfrm rot="16200000">
            <a:off x="3371057" y="4472781"/>
            <a:ext cx="706438" cy="244475"/>
          </a:xfrm>
          <a:prstGeom prst="rect">
            <a:avLst/>
          </a:prstGeom>
          <a:noFill/>
          <a:ln w="9525">
            <a:noFill/>
            <a:miter lim="800000"/>
            <a:headEnd/>
            <a:tailEnd/>
          </a:ln>
          <a:effectLst/>
        </p:spPr>
        <p:txBody>
          <a:bodyPr lIns="18000" tIns="18000" rIns="18000" bIns="18000" anchor="ctr"/>
          <a:lstStyle/>
          <a:p>
            <a:pPr algn="r" fontAlgn="ctr"/>
            <a:r>
              <a:rPr lang="es-ES" sz="1000" b="0" dirty="0">
                <a:latin typeface="Calibri" pitchFamily="34" charset="0"/>
              </a:rPr>
              <a:t>No responde</a:t>
            </a:r>
            <a:endParaRPr lang="es-ES" sz="1000" b="0" dirty="0"/>
          </a:p>
        </p:txBody>
      </p:sp>
      <p:sp>
        <p:nvSpPr>
          <p:cNvPr id="959557" name="Rectangle 69"/>
          <p:cNvSpPr>
            <a:spLocks noChangeArrowheads="1"/>
          </p:cNvSpPr>
          <p:nvPr/>
        </p:nvSpPr>
        <p:spPr bwMode="auto">
          <a:xfrm rot="16200000">
            <a:off x="2867819" y="4517231"/>
            <a:ext cx="795338" cy="244475"/>
          </a:xfrm>
          <a:prstGeom prst="rect">
            <a:avLst/>
          </a:prstGeom>
          <a:noFill/>
          <a:ln w="9525">
            <a:noFill/>
            <a:miter lim="800000"/>
            <a:headEnd/>
            <a:tailEnd/>
          </a:ln>
          <a:effectLst/>
        </p:spPr>
        <p:txBody>
          <a:bodyPr lIns="18000" tIns="18000" rIns="18000" bIns="18000" anchor="ctr"/>
          <a:lstStyle/>
          <a:p>
            <a:pPr algn="r" fontAlgn="ctr"/>
            <a:r>
              <a:rPr lang="es-ES" sz="1000" b="0" dirty="0">
                <a:latin typeface="Calibri" pitchFamily="34" charset="0"/>
              </a:rPr>
              <a:t>Desempleado</a:t>
            </a:r>
            <a:endParaRPr lang="es-ES" sz="1000" b="0" dirty="0"/>
          </a:p>
        </p:txBody>
      </p:sp>
      <p:sp>
        <p:nvSpPr>
          <p:cNvPr id="959558" name="Rectangle 70"/>
          <p:cNvSpPr>
            <a:spLocks noChangeArrowheads="1"/>
          </p:cNvSpPr>
          <p:nvPr/>
        </p:nvSpPr>
        <p:spPr bwMode="auto">
          <a:xfrm rot="16200000">
            <a:off x="2435226" y="4473575"/>
            <a:ext cx="704850" cy="244475"/>
          </a:xfrm>
          <a:prstGeom prst="rect">
            <a:avLst/>
          </a:prstGeom>
          <a:noFill/>
          <a:ln w="9525">
            <a:noFill/>
            <a:miter lim="800000"/>
            <a:headEnd/>
            <a:tailEnd/>
          </a:ln>
          <a:effectLst/>
        </p:spPr>
        <p:txBody>
          <a:bodyPr lIns="18000" tIns="18000" rIns="18000" bIns="18000" anchor="ctr"/>
          <a:lstStyle/>
          <a:p>
            <a:pPr algn="r" fontAlgn="ctr"/>
            <a:r>
              <a:rPr lang="es-ES" sz="1000" b="0" dirty="0">
                <a:latin typeface="Calibri" pitchFamily="34" charset="0"/>
              </a:rPr>
              <a:t>Pensionado </a:t>
            </a:r>
            <a:endParaRPr lang="es-ES" sz="1000" b="0" dirty="0"/>
          </a:p>
        </p:txBody>
      </p:sp>
      <p:sp>
        <p:nvSpPr>
          <p:cNvPr id="959559" name="Rectangle 71"/>
          <p:cNvSpPr>
            <a:spLocks noChangeArrowheads="1"/>
          </p:cNvSpPr>
          <p:nvPr/>
        </p:nvSpPr>
        <p:spPr bwMode="auto">
          <a:xfrm rot="16200000">
            <a:off x="2003425" y="4473575"/>
            <a:ext cx="708025" cy="244475"/>
          </a:xfrm>
          <a:prstGeom prst="rect">
            <a:avLst/>
          </a:prstGeom>
          <a:noFill/>
          <a:ln w="9525">
            <a:noFill/>
            <a:miter lim="800000"/>
            <a:headEnd/>
            <a:tailEnd/>
          </a:ln>
          <a:effectLst/>
        </p:spPr>
        <p:txBody>
          <a:bodyPr lIns="18000" tIns="18000" rIns="18000" bIns="18000" anchor="ctr"/>
          <a:lstStyle/>
          <a:p>
            <a:pPr algn="r" fontAlgn="ctr"/>
            <a:r>
              <a:rPr lang="es-ES" sz="1000" b="0" dirty="0">
                <a:latin typeface="Calibri" pitchFamily="34" charset="0"/>
              </a:rPr>
              <a:t>Trabajador </a:t>
            </a:r>
            <a:endParaRPr lang="es-ES" sz="1000" b="0" dirty="0"/>
          </a:p>
        </p:txBody>
      </p:sp>
      <p:sp>
        <p:nvSpPr>
          <p:cNvPr id="959560" name="Rectangle 72"/>
          <p:cNvSpPr>
            <a:spLocks noChangeArrowheads="1"/>
          </p:cNvSpPr>
          <p:nvPr/>
        </p:nvSpPr>
        <p:spPr bwMode="auto">
          <a:xfrm rot="16200000">
            <a:off x="1536701" y="4473575"/>
            <a:ext cx="704850" cy="244475"/>
          </a:xfrm>
          <a:prstGeom prst="rect">
            <a:avLst/>
          </a:prstGeom>
          <a:noFill/>
          <a:ln w="9525">
            <a:noFill/>
            <a:miter lim="800000"/>
            <a:headEnd/>
            <a:tailEnd/>
          </a:ln>
          <a:effectLst/>
        </p:spPr>
        <p:txBody>
          <a:bodyPr lIns="18000" tIns="18000" rIns="18000" bIns="18000" anchor="ctr"/>
          <a:lstStyle/>
          <a:p>
            <a:pPr algn="r" fontAlgn="ctr"/>
            <a:r>
              <a:rPr lang="es-ES" sz="1000" b="0" dirty="0">
                <a:latin typeface="Calibri" pitchFamily="34" charset="0"/>
              </a:rPr>
              <a:t>Estudiante </a:t>
            </a:r>
            <a:endParaRPr lang="es-ES" sz="1000" b="0" dirty="0"/>
          </a:p>
        </p:txBody>
      </p:sp>
      <p:sp>
        <p:nvSpPr>
          <p:cNvPr id="959561" name="Rectangle 73"/>
          <p:cNvSpPr>
            <a:spLocks noChangeArrowheads="1"/>
          </p:cNvSpPr>
          <p:nvPr/>
        </p:nvSpPr>
        <p:spPr bwMode="auto">
          <a:xfrm rot="16200000">
            <a:off x="1044576" y="4473575"/>
            <a:ext cx="749300" cy="244475"/>
          </a:xfrm>
          <a:prstGeom prst="rect">
            <a:avLst/>
          </a:prstGeom>
          <a:noFill/>
          <a:ln w="9525">
            <a:noFill/>
            <a:miter lim="800000"/>
            <a:headEnd/>
            <a:tailEnd/>
          </a:ln>
          <a:effectLst/>
        </p:spPr>
        <p:txBody>
          <a:bodyPr lIns="18000" tIns="18000" rIns="18000" bIns="18000" anchor="ctr"/>
          <a:lstStyle/>
          <a:p>
            <a:pPr algn="r" fontAlgn="ctr"/>
            <a:r>
              <a:rPr lang="es-ES" sz="1000" b="0" dirty="0">
                <a:latin typeface="Calibri" pitchFamily="34" charset="0"/>
              </a:rPr>
              <a:t>Hogar </a:t>
            </a:r>
            <a:endParaRPr lang="es-ES" sz="1000" b="0" dirty="0"/>
          </a:p>
        </p:txBody>
      </p:sp>
      <p:sp>
        <p:nvSpPr>
          <p:cNvPr id="959562" name="Rectangle 74"/>
          <p:cNvSpPr>
            <a:spLocks noChangeArrowheads="1"/>
          </p:cNvSpPr>
          <p:nvPr/>
        </p:nvSpPr>
        <p:spPr bwMode="auto">
          <a:xfrm rot="16200000">
            <a:off x="473075" y="4572000"/>
            <a:ext cx="917575" cy="244475"/>
          </a:xfrm>
          <a:prstGeom prst="rect">
            <a:avLst/>
          </a:prstGeom>
          <a:noFill/>
          <a:ln w="9525">
            <a:noFill/>
            <a:miter lim="800000"/>
            <a:headEnd/>
            <a:tailEnd/>
          </a:ln>
          <a:effectLst/>
        </p:spPr>
        <p:txBody>
          <a:bodyPr lIns="18000" tIns="18000" rIns="18000" bIns="18000" anchor="ctr"/>
          <a:lstStyle/>
          <a:p>
            <a:pPr algn="r" fontAlgn="ctr"/>
            <a:r>
              <a:rPr lang="es-ES" sz="1000" b="0" dirty="0">
                <a:latin typeface="Calibri" pitchFamily="34" charset="0"/>
              </a:rPr>
              <a:t>Independiente </a:t>
            </a:r>
            <a:endParaRPr lang="es-ES" sz="1000" b="0" dirty="0"/>
          </a:p>
        </p:txBody>
      </p:sp>
      <p:sp>
        <p:nvSpPr>
          <p:cNvPr id="959563" name="Rectangle 75"/>
          <p:cNvSpPr>
            <a:spLocks noChangeArrowheads="1"/>
          </p:cNvSpPr>
          <p:nvPr/>
        </p:nvSpPr>
        <p:spPr bwMode="auto">
          <a:xfrm rot="16200000">
            <a:off x="132557" y="4472781"/>
            <a:ext cx="706438" cy="244475"/>
          </a:xfrm>
          <a:prstGeom prst="rect">
            <a:avLst/>
          </a:prstGeom>
          <a:noFill/>
          <a:ln w="9525">
            <a:noFill/>
            <a:miter lim="800000"/>
            <a:headEnd/>
            <a:tailEnd/>
          </a:ln>
          <a:effectLst/>
        </p:spPr>
        <p:txBody>
          <a:bodyPr lIns="18000" tIns="18000" rIns="18000" bIns="18000" anchor="ctr"/>
          <a:lstStyle/>
          <a:p>
            <a:pPr algn="r" fontAlgn="ctr"/>
            <a:r>
              <a:rPr lang="es-ES" sz="1000" b="0" dirty="0">
                <a:latin typeface="Calibri" pitchFamily="34" charset="0"/>
              </a:rPr>
              <a:t>Empleado </a:t>
            </a:r>
            <a:endParaRPr lang="es-ES" sz="1000" b="0" dirty="0"/>
          </a:p>
        </p:txBody>
      </p:sp>
      <p:sp>
        <p:nvSpPr>
          <p:cNvPr id="959564" name="Line 76"/>
          <p:cNvSpPr>
            <a:spLocks noChangeShapeType="1"/>
          </p:cNvSpPr>
          <p:nvPr/>
        </p:nvSpPr>
        <p:spPr bwMode="auto">
          <a:xfrm rot="16200000">
            <a:off x="970757" y="5023644"/>
            <a:ext cx="6356350" cy="1587"/>
          </a:xfrm>
          <a:prstGeom prst="line">
            <a:avLst/>
          </a:prstGeom>
          <a:noFill/>
          <a:ln w="9525">
            <a:noFill/>
            <a:round/>
            <a:headEnd/>
            <a:tailEnd/>
          </a:ln>
          <a:effectLst/>
        </p:spPr>
        <p:txBody>
          <a:bodyPr/>
          <a:lstStyle/>
          <a:p>
            <a:endParaRPr lang="es-MX" dirty="0"/>
          </a:p>
        </p:txBody>
      </p:sp>
      <p:sp>
        <p:nvSpPr>
          <p:cNvPr id="959565" name="Line 77"/>
          <p:cNvSpPr>
            <a:spLocks noChangeShapeType="1"/>
          </p:cNvSpPr>
          <p:nvPr/>
        </p:nvSpPr>
        <p:spPr bwMode="auto">
          <a:xfrm rot="16200000">
            <a:off x="4536282" y="4472781"/>
            <a:ext cx="1588" cy="244475"/>
          </a:xfrm>
          <a:prstGeom prst="line">
            <a:avLst/>
          </a:prstGeom>
          <a:noFill/>
          <a:ln w="9525">
            <a:noFill/>
            <a:round/>
            <a:headEnd/>
            <a:tailEnd/>
          </a:ln>
          <a:effectLst/>
        </p:spPr>
        <p:txBody>
          <a:bodyPr/>
          <a:lstStyle/>
          <a:p>
            <a:endParaRPr lang="es-MX" dirty="0"/>
          </a:p>
        </p:txBody>
      </p:sp>
      <p:pic>
        <p:nvPicPr>
          <p:cNvPr id="959566" name="Picture 78" descr="graduation"/>
          <p:cNvPicPr>
            <a:picLocks noChangeAspect="1" noChangeArrowheads="1"/>
          </p:cNvPicPr>
          <p:nvPr/>
        </p:nvPicPr>
        <p:blipFill>
          <a:blip r:embed="rId6" cstate="print">
            <a:lum bright="54000"/>
          </a:blip>
          <a:srcRect/>
          <a:stretch>
            <a:fillRect/>
          </a:stretch>
        </p:blipFill>
        <p:spPr bwMode="auto">
          <a:xfrm>
            <a:off x="8035925" y="681038"/>
            <a:ext cx="692150" cy="692150"/>
          </a:xfrm>
          <a:prstGeom prst="rect">
            <a:avLst/>
          </a:prstGeom>
          <a:noFill/>
        </p:spPr>
      </p:pic>
      <p:pic>
        <p:nvPicPr>
          <p:cNvPr id="959567" name="Picture 79" descr="application"/>
          <p:cNvPicPr>
            <a:picLocks noChangeAspect="1" noChangeArrowheads="1"/>
          </p:cNvPicPr>
          <p:nvPr/>
        </p:nvPicPr>
        <p:blipFill>
          <a:blip r:embed="rId7" cstate="print">
            <a:lum bright="36000"/>
          </a:blip>
          <a:srcRect/>
          <a:stretch>
            <a:fillRect/>
          </a:stretch>
        </p:blipFill>
        <p:spPr bwMode="auto">
          <a:xfrm>
            <a:off x="3067050" y="3032125"/>
            <a:ext cx="530225" cy="530225"/>
          </a:xfrm>
          <a:prstGeom prst="rect">
            <a:avLst/>
          </a:prstGeom>
          <a:noFill/>
        </p:spPr>
      </p:pic>
      <p:pic>
        <p:nvPicPr>
          <p:cNvPr id="959568" name="Picture 80" descr="people"/>
          <p:cNvPicPr>
            <a:picLocks noChangeAspect="1" noChangeArrowheads="1"/>
          </p:cNvPicPr>
          <p:nvPr/>
        </p:nvPicPr>
        <p:blipFill>
          <a:blip r:embed="rId8" cstate="print">
            <a:lum bright="48000"/>
          </a:blip>
          <a:srcRect/>
          <a:stretch>
            <a:fillRect/>
          </a:stretch>
        </p:blipFill>
        <p:spPr bwMode="auto">
          <a:xfrm>
            <a:off x="352425" y="1692275"/>
            <a:ext cx="735013" cy="735013"/>
          </a:xfrm>
          <a:prstGeom prst="rect">
            <a:avLst/>
          </a:prstGeom>
          <a:noFill/>
        </p:spPr>
      </p:pic>
      <p:graphicFrame>
        <p:nvGraphicFramePr>
          <p:cNvPr id="959569" name="Group 81"/>
          <p:cNvGraphicFramePr>
            <a:graphicFrameLocks noGrp="1"/>
          </p:cNvGraphicFramePr>
          <p:nvPr/>
        </p:nvGraphicFramePr>
        <p:xfrm>
          <a:off x="4935538" y="4511675"/>
          <a:ext cx="1290637" cy="300600"/>
        </p:xfrm>
        <a:graphic>
          <a:graphicData uri="http://schemas.openxmlformats.org/drawingml/2006/table">
            <a:tbl>
              <a:tblPr/>
              <a:tblGrid>
                <a:gridCol w="646112"/>
                <a:gridCol w="252413"/>
                <a:gridCol w="392112"/>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los que informaron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1687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2109241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0514" name="Rectangle 2"/>
          <p:cNvSpPr>
            <a:spLocks noGrp="1" noChangeArrowheads="1"/>
          </p:cNvSpPr>
          <p:nvPr>
            <p:ph type="title"/>
          </p:nvPr>
        </p:nvSpPr>
        <p:spPr/>
        <p:txBody>
          <a:bodyPr/>
          <a:lstStyle/>
          <a:p>
            <a:endParaRPr lang="es-CO" dirty="0"/>
          </a:p>
        </p:txBody>
      </p:sp>
      <p:sp>
        <p:nvSpPr>
          <p:cNvPr id="960515"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60516"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0522" name="Group 10"/>
          <p:cNvGraphicFramePr>
            <a:graphicFrameLocks noGrp="1"/>
          </p:cNvGraphicFramePr>
          <p:nvPr/>
        </p:nvGraphicFramePr>
        <p:xfrm>
          <a:off x="153988" y="1076325"/>
          <a:ext cx="8840787" cy="383752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Informaron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1687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2109241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154062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58680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31118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63735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250887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95852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281594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46497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50674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29942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31017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74913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95752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156520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77. ¿Cuál es su estado civil?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Casado / Unión Libre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Soltero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Separado / Divorciado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Viudo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78. ¿Cuál es su nivel de educación?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Universitaria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Secundaria 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Técnica - Tecnológica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Secundaria Incompleta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Primaria 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Postgrado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Primaria Incompleta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Se niega a responder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61014" name="Rectangle 502"/>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EFDCADD0-C426-4155-B712-C177C74FEB2D}" type="slidenum">
              <a:rPr lang="es-ES" sz="900" i="1">
                <a:solidFill>
                  <a:schemeClr val="bg1"/>
                </a:solidFill>
              </a:rPr>
              <a:pPr algn="ctr"/>
              <a:t>75</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1538" name="Rectangle 2"/>
          <p:cNvSpPr>
            <a:spLocks noGrp="1" noChangeArrowheads="1"/>
          </p:cNvSpPr>
          <p:nvPr>
            <p:ph type="title"/>
          </p:nvPr>
        </p:nvSpPr>
        <p:spPr/>
        <p:txBody>
          <a:bodyPr/>
          <a:lstStyle/>
          <a:p>
            <a:endParaRPr lang="es-CO" dirty="0"/>
          </a:p>
        </p:txBody>
      </p:sp>
      <p:sp>
        <p:nvSpPr>
          <p:cNvPr id="961539"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61540"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1546" name="Group 10"/>
          <p:cNvGraphicFramePr>
            <a:graphicFrameLocks noGrp="1"/>
          </p:cNvGraphicFramePr>
          <p:nvPr/>
        </p:nvGraphicFramePr>
        <p:xfrm>
          <a:off x="153988" y="1076325"/>
          <a:ext cx="8840787" cy="25492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Los Que Informaron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1687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66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71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2109241</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154062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58680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31118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63735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250887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95852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281594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46497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50674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29942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31017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74913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95752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156520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79. ¿Podría decirme cual es su ocupación principal?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Empleado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Independiente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Hogar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Estudiante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Trabajador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Pensionado </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Desempleado</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responde</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No informa</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61880" name="Rectangle 34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4AF33FE5-D609-44E6-8BE8-313111F018EA}" type="slidenum">
              <a:rPr lang="es-ES" sz="900" i="1">
                <a:solidFill>
                  <a:schemeClr val="bg1"/>
                </a:solidFill>
              </a:rPr>
              <a:pPr algn="ctr"/>
              <a:t>76</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4610" name="Picture 2" descr="Estrato"/>
          <p:cNvPicPr>
            <a:picLocks noChangeAspect="1" noChangeArrowheads="1"/>
          </p:cNvPicPr>
          <p:nvPr/>
        </p:nvPicPr>
        <p:blipFill>
          <a:blip r:embed="rId3" cstate="print"/>
          <a:srcRect/>
          <a:stretch>
            <a:fillRect/>
          </a:stretch>
        </p:blipFill>
        <p:spPr bwMode="auto">
          <a:xfrm>
            <a:off x="5614988" y="1008063"/>
            <a:ext cx="2732087" cy="1670050"/>
          </a:xfrm>
          <a:prstGeom prst="rect">
            <a:avLst/>
          </a:prstGeom>
          <a:noFill/>
        </p:spPr>
      </p:pic>
      <p:pic>
        <p:nvPicPr>
          <p:cNvPr id="964611" name="Picture 3" descr="sexo"/>
          <p:cNvPicPr>
            <a:picLocks noChangeAspect="1" noChangeArrowheads="1"/>
          </p:cNvPicPr>
          <p:nvPr/>
        </p:nvPicPr>
        <p:blipFill>
          <a:blip r:embed="rId4" cstate="print"/>
          <a:srcRect/>
          <a:stretch>
            <a:fillRect/>
          </a:stretch>
        </p:blipFill>
        <p:spPr bwMode="auto">
          <a:xfrm>
            <a:off x="987425" y="3282950"/>
            <a:ext cx="2605088" cy="1449388"/>
          </a:xfrm>
          <a:prstGeom prst="rect">
            <a:avLst/>
          </a:prstGeom>
          <a:noFill/>
        </p:spPr>
      </p:pic>
      <p:pic>
        <p:nvPicPr>
          <p:cNvPr id="964612" name="Picture 4" descr="tipo de vivienda"/>
          <p:cNvPicPr>
            <a:picLocks noChangeAspect="1" noChangeArrowheads="1"/>
          </p:cNvPicPr>
          <p:nvPr/>
        </p:nvPicPr>
        <p:blipFill>
          <a:blip r:embed="rId5" cstate="print"/>
          <a:srcRect/>
          <a:stretch>
            <a:fillRect/>
          </a:stretch>
        </p:blipFill>
        <p:spPr bwMode="auto">
          <a:xfrm>
            <a:off x="1784350" y="803275"/>
            <a:ext cx="1022350" cy="1817688"/>
          </a:xfrm>
          <a:prstGeom prst="rect">
            <a:avLst/>
          </a:prstGeom>
          <a:noFill/>
        </p:spPr>
      </p:pic>
      <p:sp>
        <p:nvSpPr>
          <p:cNvPr id="964613" name="Rectangle 5"/>
          <p:cNvSpPr>
            <a:spLocks noGrp="1" noChangeArrowheads="1"/>
          </p:cNvSpPr>
          <p:nvPr>
            <p:ph type="title"/>
          </p:nvPr>
        </p:nvSpPr>
        <p:spPr/>
        <p:txBody>
          <a:bodyPr/>
          <a:lstStyle/>
          <a:p>
            <a:endParaRPr lang="es-CO" dirty="0"/>
          </a:p>
        </p:txBody>
      </p:sp>
      <p:graphicFrame>
        <p:nvGraphicFramePr>
          <p:cNvPr id="964614" name="Group 6"/>
          <p:cNvGraphicFramePr>
            <a:graphicFrameLocks noGrp="1"/>
          </p:cNvGraphicFramePr>
          <p:nvPr/>
        </p:nvGraphicFramePr>
        <p:xfrm>
          <a:off x="1725613" y="1766888"/>
          <a:ext cx="658812" cy="352044"/>
        </p:xfrm>
        <a:graphic>
          <a:graphicData uri="http://schemas.openxmlformats.org/drawingml/2006/table">
            <a:tbl>
              <a:tblPr/>
              <a:tblGrid>
                <a:gridCol w="658812"/>
              </a:tblGrid>
              <a:tr h="261938">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900" b="1" i="0" u="none" strike="noStrike" cap="none" normalizeH="0" baseline="0" dirty="0" smtClean="0">
                          <a:ln>
                            <a:noFill/>
                          </a:ln>
                          <a:solidFill>
                            <a:schemeClr val="bg1"/>
                          </a:solidFill>
                          <a:effectLst/>
                          <a:latin typeface="Cambria" pitchFamily="18" charset="0"/>
                          <a:cs typeface="Arial" charset="0"/>
                        </a:rPr>
                        <a:t>90</a:t>
                      </a:r>
                      <a:r>
                        <a:rPr kumimoji="0" lang="es-ES" sz="1200" b="1" i="0" u="none" strike="noStrike" cap="none" normalizeH="0" baseline="0" dirty="0" smtClean="0">
                          <a:ln>
                            <a:noFill/>
                          </a:ln>
                          <a:solidFill>
                            <a:schemeClr val="bg1"/>
                          </a:solidFill>
                          <a:effectLst/>
                          <a:latin typeface="Cambria" pitchFamily="18" charset="0"/>
                          <a:cs typeface="Arial" charset="0"/>
                        </a:rPr>
                        <a:t>%</a:t>
                      </a:r>
                      <a:r>
                        <a:rPr kumimoji="0" lang="es-ES" sz="1400" b="1" i="0" u="none" strike="noStrike" cap="none" normalizeH="0" baseline="0" dirty="0" smtClean="0">
                          <a:ln>
                            <a:noFill/>
                          </a:ln>
                          <a:solidFill>
                            <a:schemeClr val="bg1"/>
                          </a:solidFill>
                          <a:effectLst/>
                          <a:latin typeface="Cambria" pitchFamily="18" charset="0"/>
                          <a:cs typeface="Arial" charset="0"/>
                        </a:rPr>
                        <a:t> </a:t>
                      </a:r>
                    </a:p>
                  </a:txBody>
                  <a:tcPr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620" name="Group 12"/>
          <p:cNvGraphicFramePr>
            <a:graphicFrameLocks noGrp="1"/>
          </p:cNvGraphicFramePr>
          <p:nvPr/>
        </p:nvGraphicFramePr>
        <p:xfrm>
          <a:off x="2251075" y="2339975"/>
          <a:ext cx="598488" cy="324612"/>
        </p:xfrm>
        <a:graphic>
          <a:graphicData uri="http://schemas.openxmlformats.org/drawingml/2006/table">
            <a:tbl>
              <a:tblPr/>
              <a:tblGrid>
                <a:gridCol w="598488"/>
              </a:tblGrid>
              <a:tr h="261938">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700" b="1" i="0" u="none" strike="noStrike" cap="none" normalizeH="0" baseline="0" dirty="0" smtClean="0">
                          <a:ln>
                            <a:noFill/>
                          </a:ln>
                          <a:solidFill>
                            <a:schemeClr val="bg1"/>
                          </a:solidFill>
                          <a:effectLst/>
                          <a:latin typeface="Cambria" pitchFamily="18" charset="0"/>
                          <a:cs typeface="Arial" charset="0"/>
                        </a:rPr>
                        <a:t>10</a:t>
                      </a:r>
                      <a:r>
                        <a:rPr kumimoji="0" lang="es-ES" sz="1000" b="1" i="0" u="none" strike="noStrike" cap="none" normalizeH="0" baseline="0" dirty="0" smtClean="0">
                          <a:ln>
                            <a:noFill/>
                          </a:ln>
                          <a:solidFill>
                            <a:schemeClr val="bg1"/>
                          </a:solidFill>
                          <a:effectLst/>
                          <a:latin typeface="Cambria" pitchFamily="18" charset="0"/>
                          <a:cs typeface="Arial" charset="0"/>
                        </a:rPr>
                        <a:t>%</a:t>
                      </a:r>
                      <a:r>
                        <a:rPr kumimoji="0" lang="es-ES" sz="1200" b="1" i="0" u="none" strike="noStrike" cap="none" normalizeH="0" baseline="0" dirty="0" smtClean="0">
                          <a:ln>
                            <a:noFill/>
                          </a:ln>
                          <a:solidFill>
                            <a:schemeClr val="bg1"/>
                          </a:solidFill>
                          <a:effectLst/>
                          <a:latin typeface="Cambria" pitchFamily="18" charset="0"/>
                          <a:cs typeface="Arial" charset="0"/>
                        </a:rPr>
                        <a:t> </a:t>
                      </a:r>
                    </a:p>
                  </a:txBody>
                  <a:tcPr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626" name="Group 18"/>
          <p:cNvGraphicFramePr>
            <a:graphicFrameLocks noGrp="1"/>
          </p:cNvGraphicFramePr>
          <p:nvPr/>
        </p:nvGraphicFramePr>
        <p:xfrm>
          <a:off x="825500" y="811213"/>
          <a:ext cx="958850" cy="46272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Tipo de Vivienda:</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632" name="Group 24"/>
          <p:cNvGraphicFramePr>
            <a:graphicFrameLocks noGrp="1"/>
          </p:cNvGraphicFramePr>
          <p:nvPr/>
        </p:nvGraphicFramePr>
        <p:xfrm>
          <a:off x="1411288" y="1836738"/>
          <a:ext cx="363537" cy="218880"/>
        </p:xfrm>
        <a:graphic>
          <a:graphicData uri="http://schemas.openxmlformats.org/drawingml/2006/table">
            <a:tbl>
              <a:tblPr/>
              <a:tblGrid>
                <a:gridCol w="3635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libri" pitchFamily="34" charset="0"/>
                          <a:cs typeface="Arial" charset="0"/>
                        </a:rPr>
                        <a:t>Casa</a:t>
                      </a:r>
                      <a:endParaRPr kumimoji="0" lang="es-ES" sz="1200" b="0"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638" name="Group 30"/>
          <p:cNvGraphicFramePr>
            <a:graphicFrameLocks noGrp="1"/>
          </p:cNvGraphicFramePr>
          <p:nvPr/>
        </p:nvGraphicFramePr>
        <p:xfrm>
          <a:off x="2832100" y="2405063"/>
          <a:ext cx="538163" cy="188400"/>
        </p:xfrm>
        <a:graphic>
          <a:graphicData uri="http://schemas.openxmlformats.org/drawingml/2006/table">
            <a:tbl>
              <a:tblPr/>
              <a:tblGrid>
                <a:gridCol w="538163"/>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Edificio</a:t>
                      </a:r>
                      <a:endParaRPr kumimoji="0" lang="es-ES" sz="1000" b="0"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644" name="Group 36"/>
          <p:cNvGraphicFramePr>
            <a:graphicFrameLocks noGrp="1"/>
          </p:cNvGraphicFramePr>
          <p:nvPr/>
        </p:nvGraphicFramePr>
        <p:xfrm>
          <a:off x="6197600" y="690563"/>
          <a:ext cx="958850" cy="24936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Estrato:</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650" name="Group 42"/>
          <p:cNvGraphicFramePr>
            <a:graphicFrameLocks noGrp="1"/>
          </p:cNvGraphicFramePr>
          <p:nvPr/>
        </p:nvGraphicFramePr>
        <p:xfrm>
          <a:off x="5260975" y="1038225"/>
          <a:ext cx="2503488" cy="1600200"/>
        </p:xfrm>
        <a:graphic>
          <a:graphicData uri="http://schemas.openxmlformats.org/drawingml/2006/table">
            <a:tbl>
              <a:tblPr/>
              <a:tblGrid>
                <a:gridCol w="1250950"/>
                <a:gridCol w="1252538"/>
              </a:tblGrid>
              <a:tr h="292100">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libri" pitchFamily="34" charset="0"/>
                          <a:cs typeface="Arial" charset="0"/>
                        </a:rPr>
                        <a:t>Alto</a:t>
                      </a:r>
                    </a:p>
                  </a:txBody>
                  <a:tcPr anchor="ctr" horzOverflow="overflow">
                    <a:lnL cap="flat">
                      <a:noFill/>
                    </a:lnL>
                    <a:lnR>
                      <a:noFill/>
                    </a:lnR>
                    <a:lnT cap="flat">
                      <a:noFill/>
                    </a:lnT>
                    <a:lnB w="3175" cap="flat" cmpd="sng" algn="ctr">
                      <a:solidFill>
                        <a:srgbClr val="969696"/>
                      </a:solidFill>
                      <a:prstDash val="lgDash"/>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200" b="1" i="0" u="none" strike="noStrike" cap="none" normalizeH="0" baseline="0" dirty="0" smtClean="0">
                          <a:ln>
                            <a:noFill/>
                          </a:ln>
                          <a:solidFill>
                            <a:schemeClr val="bg1"/>
                          </a:solidFill>
                          <a:effectLst/>
                          <a:latin typeface="Cambria" pitchFamily="18" charset="0"/>
                          <a:cs typeface="Arial" charset="0"/>
                        </a:rPr>
                        <a:t>17</a:t>
                      </a:r>
                      <a:r>
                        <a:rPr kumimoji="0" lang="es-ES" sz="10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cap="flat">
                      <a:noFill/>
                    </a:lnT>
                    <a:lnB w="3175" cap="flat" cmpd="sng" algn="ctr">
                      <a:solidFill>
                        <a:srgbClr val="969696"/>
                      </a:solidFill>
                      <a:prstDash val="lgDash"/>
                      <a:round/>
                      <a:headEnd type="none" w="med" len="med"/>
                      <a:tailEnd type="none" w="med" len="med"/>
                    </a:lnB>
                    <a:lnTlToBr>
                      <a:noFill/>
                    </a:lnTlToBr>
                    <a:lnBlToTr>
                      <a:noFill/>
                    </a:lnBlToTr>
                    <a:noFill/>
                  </a:tcPr>
                </a:tc>
              </a:tr>
              <a:tr h="561975">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libri" pitchFamily="34" charset="0"/>
                          <a:cs typeface="Arial" charset="0"/>
                        </a:rPr>
                        <a:t>Medio </a:t>
                      </a:r>
                    </a:p>
                  </a:txBody>
                  <a:tcPr anchor="ctr" horzOverflow="overflow">
                    <a:lnL cap="flat">
                      <a:noFill/>
                    </a:lnL>
                    <a:lnR>
                      <a:noFill/>
                    </a:lnR>
                    <a:lnT w="3175" cap="flat" cmpd="sng" algn="ctr">
                      <a:solidFill>
                        <a:srgbClr val="969696"/>
                      </a:solidFill>
                      <a:prstDash val="lgDash"/>
                      <a:round/>
                      <a:headEnd type="none" w="med" len="med"/>
                      <a:tailEnd type="none" w="med" len="med"/>
                    </a:lnT>
                    <a:lnB w="3175" cap="flat" cmpd="sng" algn="ctr">
                      <a:solidFill>
                        <a:srgbClr val="969696"/>
                      </a:solidFill>
                      <a:prstDash val="lgDash"/>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mbria" pitchFamily="18" charset="0"/>
                          <a:cs typeface="Arial" charset="0"/>
                        </a:rPr>
                        <a:t>37</a:t>
                      </a:r>
                      <a:r>
                        <a:rPr kumimoji="0" lang="es-ES" sz="12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w="3175" cap="flat" cmpd="sng" algn="ctr">
                      <a:solidFill>
                        <a:srgbClr val="969696"/>
                      </a:solidFill>
                      <a:prstDash val="lgDash"/>
                      <a:round/>
                      <a:headEnd type="none" w="med" len="med"/>
                      <a:tailEnd type="none" w="med" len="med"/>
                    </a:lnT>
                    <a:lnB w="3175" cap="flat" cmpd="sng" algn="ctr">
                      <a:solidFill>
                        <a:srgbClr val="969696"/>
                      </a:solidFill>
                      <a:prstDash val="lgDash"/>
                      <a:round/>
                      <a:headEnd type="none" w="med" len="med"/>
                      <a:tailEnd type="none" w="med" len="med"/>
                    </a:lnB>
                    <a:lnTlToBr>
                      <a:noFill/>
                    </a:lnTlToBr>
                    <a:lnBlToTr>
                      <a:noFill/>
                    </a:lnBlToTr>
                    <a:noFill/>
                  </a:tcPr>
                </a:tc>
              </a:tr>
              <a:tr h="746125">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200" b="1" i="0" u="none" strike="noStrike" cap="none" normalizeH="0" baseline="0" dirty="0" smtClean="0">
                          <a:ln>
                            <a:noFill/>
                          </a:ln>
                          <a:solidFill>
                            <a:srgbClr val="333333"/>
                          </a:solidFill>
                          <a:effectLst/>
                          <a:latin typeface="Calibri" pitchFamily="34" charset="0"/>
                          <a:cs typeface="Arial" charset="0"/>
                        </a:rPr>
                        <a:t>Bajo</a:t>
                      </a:r>
                    </a:p>
                  </a:txBody>
                  <a:tcPr anchor="ctr" horzOverflow="overflow">
                    <a:lnL cap="flat">
                      <a:noFill/>
                    </a:lnL>
                    <a:lnR>
                      <a:noFill/>
                    </a:lnR>
                    <a:lnT w="3175" cap="flat" cmpd="sng" algn="ctr">
                      <a:solidFill>
                        <a:srgbClr val="969696"/>
                      </a:solidFill>
                      <a:prstDash val="lgDash"/>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1400" b="1" i="0" u="none" strike="noStrike" cap="none" normalizeH="0" baseline="0" dirty="0" smtClean="0">
                          <a:ln>
                            <a:noFill/>
                          </a:ln>
                          <a:solidFill>
                            <a:schemeClr val="bg1"/>
                          </a:solidFill>
                          <a:effectLst/>
                          <a:latin typeface="Cambria" pitchFamily="18" charset="0"/>
                          <a:cs typeface="Arial" charset="0"/>
                        </a:rPr>
                        <a:t>46</a:t>
                      </a:r>
                      <a:r>
                        <a:rPr kumimoji="0" lang="es-ES" sz="1200" b="1" i="0" u="none" strike="noStrike" cap="none" normalizeH="0" baseline="0" dirty="0" smtClean="0">
                          <a:ln>
                            <a:noFill/>
                          </a:ln>
                          <a:solidFill>
                            <a:schemeClr val="bg1"/>
                          </a:solidFill>
                          <a:effectLst/>
                          <a:latin typeface="Cambria" pitchFamily="18" charset="0"/>
                          <a:cs typeface="Arial" charset="0"/>
                        </a:rPr>
                        <a:t>%</a:t>
                      </a:r>
                    </a:p>
                  </a:txBody>
                  <a:tcPr anchor="ctr" horzOverflow="overflow">
                    <a:lnL>
                      <a:noFill/>
                    </a:lnL>
                    <a:lnR cap="flat">
                      <a:noFill/>
                    </a:lnR>
                    <a:lnT w="3175" cap="flat" cmpd="sng" algn="ctr">
                      <a:solidFill>
                        <a:srgbClr val="969696"/>
                      </a:solidFill>
                      <a:prstDash val="lgDash"/>
                      <a:round/>
                      <a:headEnd type="none" w="med" len="med"/>
                      <a:tailEnd type="none" w="med" len="med"/>
                    </a:lnT>
                    <a:lnB cap="flat">
                      <a:noFill/>
                    </a:lnB>
                    <a:lnTlToBr>
                      <a:noFill/>
                    </a:lnTlToBr>
                    <a:lnBlToTr>
                      <a:noFill/>
                    </a:lnBlToTr>
                    <a:noFill/>
                  </a:tcPr>
                </a:tc>
              </a:tr>
            </a:tbl>
          </a:graphicData>
        </a:graphic>
      </p:graphicFrame>
      <p:graphicFrame>
        <p:nvGraphicFramePr>
          <p:cNvPr id="964663" name="Group 55"/>
          <p:cNvGraphicFramePr>
            <a:graphicFrameLocks noGrp="1"/>
          </p:cNvGraphicFramePr>
          <p:nvPr/>
        </p:nvGraphicFramePr>
        <p:xfrm>
          <a:off x="1816100" y="2840038"/>
          <a:ext cx="958850" cy="24936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Genero:</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964669" name="Rectangle 61"/>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64670" name="Group 62"/>
          <p:cNvGraphicFramePr>
            <a:graphicFrameLocks noGrp="1"/>
          </p:cNvGraphicFramePr>
          <p:nvPr/>
        </p:nvGraphicFramePr>
        <p:xfrm>
          <a:off x="4016375" y="4691063"/>
          <a:ext cx="1139825" cy="315840"/>
        </p:xfrm>
        <a:graphic>
          <a:graphicData uri="http://schemas.openxmlformats.org/drawingml/2006/table">
            <a:tbl>
              <a:tblPr/>
              <a:tblGrid>
                <a:gridCol w="495300"/>
                <a:gridCol w="252413"/>
                <a:gridCol w="392112"/>
              </a:tblGrid>
              <a:tr h="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1" u="none" strike="noStrike" cap="none" normalizeH="0" baseline="0" dirty="0" smtClean="0">
                          <a:ln>
                            <a:noFill/>
                          </a:ln>
                          <a:solidFill>
                            <a:schemeClr val="tx1"/>
                          </a:solidFill>
                          <a:effectLst/>
                          <a:latin typeface="Calibri" pitchFamily="34" charset="0"/>
                          <a:cs typeface="Arial" charset="0"/>
                        </a:rPr>
                        <a:t>1879</a:t>
                      </a:r>
                      <a:endParaRPr kumimoji="0" lang="es-ES" sz="9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7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964686" name="Line 78"/>
          <p:cNvSpPr>
            <a:spLocks noChangeShapeType="1"/>
          </p:cNvSpPr>
          <p:nvPr/>
        </p:nvSpPr>
        <p:spPr bwMode="auto">
          <a:xfrm rot="5400000">
            <a:off x="2718594" y="2656682"/>
            <a:ext cx="3709987" cy="0"/>
          </a:xfrm>
          <a:prstGeom prst="line">
            <a:avLst/>
          </a:prstGeom>
          <a:noFill/>
          <a:ln w="3175">
            <a:solidFill>
              <a:srgbClr val="808080"/>
            </a:solidFill>
            <a:prstDash val="dash"/>
            <a:round/>
            <a:headEnd/>
            <a:tailEnd/>
          </a:ln>
          <a:effectLst/>
        </p:spPr>
        <p:txBody>
          <a:bodyPr/>
          <a:lstStyle/>
          <a:p>
            <a:endParaRPr lang="es-MX" dirty="0"/>
          </a:p>
        </p:txBody>
      </p:sp>
      <p:sp>
        <p:nvSpPr>
          <p:cNvPr id="964687" name="Line 79"/>
          <p:cNvSpPr>
            <a:spLocks noChangeShapeType="1"/>
          </p:cNvSpPr>
          <p:nvPr/>
        </p:nvSpPr>
        <p:spPr bwMode="auto">
          <a:xfrm>
            <a:off x="8410575" y="2822575"/>
            <a:ext cx="4106863" cy="0"/>
          </a:xfrm>
          <a:prstGeom prst="line">
            <a:avLst/>
          </a:prstGeom>
          <a:noFill/>
          <a:ln w="3175">
            <a:solidFill>
              <a:srgbClr val="808080"/>
            </a:solidFill>
            <a:prstDash val="dash"/>
            <a:round/>
            <a:headEnd/>
            <a:tailEnd/>
          </a:ln>
          <a:effectLst/>
        </p:spPr>
        <p:txBody>
          <a:bodyPr/>
          <a:lstStyle/>
          <a:p>
            <a:endParaRPr lang="es-MX" dirty="0"/>
          </a:p>
        </p:txBody>
      </p:sp>
      <p:graphicFrame>
        <p:nvGraphicFramePr>
          <p:cNvPr id="964688" name="Object 5"/>
          <p:cNvGraphicFramePr>
            <a:graphicFrameLocks noChangeAspect="1"/>
          </p:cNvGraphicFramePr>
          <p:nvPr/>
        </p:nvGraphicFramePr>
        <p:xfrm>
          <a:off x="5041900" y="2630488"/>
          <a:ext cx="3554413" cy="1725612"/>
        </p:xfrm>
        <a:graphic>
          <a:graphicData uri="http://schemas.openxmlformats.org/presentationml/2006/ole">
            <p:oleObj spid="_x0000_s964688" name="Gráfico" r:id="rId6" imgW="3562485" imgH="1723935" progId="MSGraph.Chart.8">
              <p:embed followColorScheme="full"/>
            </p:oleObj>
          </a:graphicData>
        </a:graphic>
      </p:graphicFrame>
      <p:graphicFrame>
        <p:nvGraphicFramePr>
          <p:cNvPr id="964689" name="Group 81"/>
          <p:cNvGraphicFramePr>
            <a:graphicFrameLocks noGrp="1"/>
          </p:cNvGraphicFramePr>
          <p:nvPr/>
        </p:nvGraphicFramePr>
        <p:xfrm>
          <a:off x="5119688" y="4306888"/>
          <a:ext cx="3262312" cy="295920"/>
        </p:xfrm>
        <a:graphic>
          <a:graphicData uri="http://schemas.openxmlformats.org/drawingml/2006/table">
            <a:tbl>
              <a:tblPr/>
              <a:tblGrid>
                <a:gridCol w="652462"/>
                <a:gridCol w="652463"/>
                <a:gridCol w="652462"/>
                <a:gridCol w="652463"/>
                <a:gridCol w="652462"/>
              </a:tblGrid>
              <a:tr h="244475">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18 a 25 años </a:t>
                      </a:r>
                    </a:p>
                  </a:txBody>
                  <a:tcPr marL="36000" marR="36000" marT="10800" marB="10800" anchor="ctr" horzOverflow="overflow">
                    <a:lnL cap="flat">
                      <a:noFill/>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26 a 35 años </a:t>
                      </a:r>
                    </a:p>
                  </a:txBody>
                  <a:tcPr marL="36000" marR="36000" marT="10800" marB="10800" anchor="ctr"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36 a 45 años </a:t>
                      </a:r>
                    </a:p>
                  </a:txBody>
                  <a:tcPr marL="36000" marR="36000" marT="10800" marB="10800" anchor="ctr"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46 a 55 años </a:t>
                      </a:r>
                    </a:p>
                  </a:txBody>
                  <a:tcPr marL="36000" marR="36000" marT="10800" marB="10800" anchor="ctr" horzOverflow="overflow">
                    <a:lnL w="3175" cap="flat" cmpd="sng" algn="ctr">
                      <a:solidFill>
                        <a:srgbClr val="969696"/>
                      </a:solidFill>
                      <a:prstDash val="solid"/>
                      <a:round/>
                      <a:headEnd type="none" w="med" len="med"/>
                      <a:tailEnd type="none" w="med" len="med"/>
                    </a:lnL>
                    <a:lnR w="3175" cap="flat" cmpd="sng" algn="ctr">
                      <a:solidFill>
                        <a:srgbClr val="969696"/>
                      </a:solidFill>
                      <a:prstDash val="solid"/>
                      <a:round/>
                      <a:headEnd type="none" w="med" len="med"/>
                      <a:tailEnd type="none" w="med" len="med"/>
                    </a:lnR>
                    <a:lnT cap="flat">
                      <a:noFill/>
                    </a:lnT>
                    <a:lnB cap="flat">
                      <a:noFill/>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900" b="1" i="0" u="none" strike="noStrike" cap="none" normalizeH="0" baseline="0" dirty="0" smtClean="0">
                          <a:ln>
                            <a:noFill/>
                          </a:ln>
                          <a:solidFill>
                            <a:schemeClr val="tx1"/>
                          </a:solidFill>
                          <a:effectLst/>
                          <a:latin typeface="Calibri" pitchFamily="34" charset="0"/>
                          <a:cs typeface="Arial" charset="0"/>
                        </a:rPr>
                        <a:t>56 a 64 años </a:t>
                      </a:r>
                    </a:p>
                  </a:txBody>
                  <a:tcPr marL="36000" marR="36000" marT="10800" marB="10800" anchor="ctr" horzOverflow="overflow">
                    <a:lnL w="3175" cap="flat" cmpd="sng" algn="ctr">
                      <a:solidFill>
                        <a:srgbClr val="969696"/>
                      </a:solidFill>
                      <a:prstDash val="solid"/>
                      <a:round/>
                      <a:headEnd type="none" w="med" len="med"/>
                      <a:tailEnd type="none" w="med" len="med"/>
                    </a:lnL>
                    <a:lnR cap="flat">
                      <a:noFill/>
                    </a:lnR>
                    <a:lnT cap="flat">
                      <a:noFill/>
                    </a:lnT>
                    <a:lnB cap="flat">
                      <a:noFill/>
                    </a:lnB>
                    <a:lnTlToBr>
                      <a:noFill/>
                    </a:lnTlToBr>
                    <a:lnBlToTr>
                      <a:noFill/>
                    </a:lnBlToTr>
                    <a:noFill/>
                  </a:tcPr>
                </a:tc>
              </a:tr>
            </a:tbl>
          </a:graphicData>
        </a:graphic>
      </p:graphicFrame>
      <p:sp>
        <p:nvSpPr>
          <p:cNvPr id="964703" name="Text Box 95"/>
          <p:cNvSpPr txBox="1">
            <a:spLocks noChangeArrowheads="1"/>
          </p:cNvSpPr>
          <p:nvPr/>
        </p:nvSpPr>
        <p:spPr bwMode="auto">
          <a:xfrm>
            <a:off x="5245100" y="3641725"/>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964704" name="Text Box 96"/>
          <p:cNvSpPr txBox="1">
            <a:spLocks noChangeArrowheads="1"/>
          </p:cNvSpPr>
          <p:nvPr/>
        </p:nvSpPr>
        <p:spPr bwMode="auto">
          <a:xfrm>
            <a:off x="5894388" y="3490913"/>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964705" name="Text Box 97"/>
          <p:cNvSpPr txBox="1">
            <a:spLocks noChangeArrowheads="1"/>
          </p:cNvSpPr>
          <p:nvPr/>
        </p:nvSpPr>
        <p:spPr bwMode="auto">
          <a:xfrm>
            <a:off x="6573838" y="3514725"/>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964706" name="Text Box 98"/>
          <p:cNvSpPr txBox="1">
            <a:spLocks noChangeArrowheads="1"/>
          </p:cNvSpPr>
          <p:nvPr/>
        </p:nvSpPr>
        <p:spPr bwMode="auto">
          <a:xfrm>
            <a:off x="7234238" y="3511550"/>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964707" name="Text Box 99"/>
          <p:cNvSpPr txBox="1">
            <a:spLocks noChangeArrowheads="1"/>
          </p:cNvSpPr>
          <p:nvPr/>
        </p:nvSpPr>
        <p:spPr bwMode="auto">
          <a:xfrm>
            <a:off x="7897813" y="3535363"/>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graphicFrame>
        <p:nvGraphicFramePr>
          <p:cNvPr id="964708" name="Group 100"/>
          <p:cNvGraphicFramePr>
            <a:graphicFrameLocks noGrp="1"/>
          </p:cNvGraphicFramePr>
          <p:nvPr/>
        </p:nvGraphicFramePr>
        <p:xfrm>
          <a:off x="4773613" y="3048000"/>
          <a:ext cx="530225" cy="413376"/>
        </p:xfrm>
        <a:graphic>
          <a:graphicData uri="http://schemas.openxmlformats.org/drawingml/2006/table">
            <a:tbl>
              <a:tblPr/>
              <a:tblGrid>
                <a:gridCol w="233362"/>
                <a:gridCol w="296863"/>
              </a:tblGrid>
              <a:tr h="0">
                <a:tc>
                  <a:txBody>
                    <a:bodyPr/>
                    <a:lstStyle/>
                    <a:p>
                      <a:pPr marL="0" marR="0" lvl="0" indent="0" algn="l" defTabSz="914400" rtl="0" eaLnBrk="1" fontAlgn="base" latinLnBrk="0" hangingPunct="1">
                        <a:lnSpc>
                          <a:spcPct val="7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a:noFill/>
                    </a:lnR>
                    <a:lnT cap="flat">
                      <a:noFill/>
                    </a:lnT>
                    <a:lnB>
                      <a:noFill/>
                    </a:lnB>
                    <a:lnTlToBr>
                      <a:noFill/>
                    </a:lnTlToBr>
                    <a:lnBlToTr>
                      <a:noFill/>
                    </a:lnBlToTr>
                    <a:blipFill dpi="0" rotWithShape="0">
                      <a:blip r:embed="rId7"/>
                      <a:srcRect/>
                      <a:stretch>
                        <a:fillRect/>
                      </a:stretch>
                    </a:blipFill>
                  </a:tcPr>
                </a:tc>
                <a:tc>
                  <a:txBody>
                    <a:bodyPr/>
                    <a:lstStyle/>
                    <a:p>
                      <a:pPr marL="0" marR="0" lvl="0" indent="0" algn="l" defTabSz="914400" rtl="0" eaLnBrk="1" fontAlgn="base" latinLnBrk="0" hangingPunct="1">
                        <a:lnSpc>
                          <a:spcPct val="70000"/>
                        </a:lnSpc>
                        <a:spcBef>
                          <a:spcPct val="20000"/>
                        </a:spcBef>
                        <a:spcAft>
                          <a:spcPct val="0"/>
                        </a:spcAft>
                        <a:buClrTx/>
                        <a:buSzTx/>
                        <a:buFontTx/>
                        <a:buNone/>
                        <a:tabLst/>
                      </a:pPr>
                      <a:r>
                        <a:rPr kumimoji="0" lang="es-ES" sz="900" b="1" i="0" u="none" strike="noStrike" cap="none" normalizeH="0" baseline="0" dirty="0" smtClean="0">
                          <a:ln>
                            <a:noFill/>
                          </a:ln>
                          <a:solidFill>
                            <a:srgbClr val="333333"/>
                          </a:solidFill>
                          <a:effectLst/>
                          <a:latin typeface="Calibri" pitchFamily="34" charset="0"/>
                          <a:cs typeface="Arial" charset="0"/>
                        </a:rPr>
                        <a:t>2010</a:t>
                      </a:r>
                    </a:p>
                  </a:txBody>
                  <a:tcPr marL="18000" marR="18000" marT="18000" marB="18000" anchor="ctr" horzOverflow="overflow">
                    <a:lnL>
                      <a:noFill/>
                    </a:lnL>
                    <a:lnR cap="flat">
                      <a:noFill/>
                    </a:lnR>
                    <a:lnT cap="flat">
                      <a:noFill/>
                    </a:lnT>
                    <a:lnB>
                      <a:noFill/>
                    </a:lnB>
                    <a:lnTlToBr>
                      <a:noFill/>
                    </a:lnTlToBr>
                    <a:lnBlToTr>
                      <a:noFill/>
                    </a:lnBlToTr>
                    <a:noFill/>
                  </a:tcPr>
                </a:tc>
              </a:tr>
              <a:tr h="0">
                <a:tc>
                  <a:txBody>
                    <a:bodyPr/>
                    <a:lstStyle/>
                    <a:p>
                      <a:pPr marL="0" marR="0" lvl="0" indent="0" algn="l" defTabSz="914400" rtl="0" eaLnBrk="1" fontAlgn="base" latinLnBrk="0" hangingPunct="1">
                        <a:lnSpc>
                          <a:spcPct val="7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cap="flat">
                      <a:noFill/>
                    </a:lnL>
                    <a:lnR>
                      <a:noFill/>
                    </a:lnR>
                    <a:lnT>
                      <a:noFill/>
                    </a:lnT>
                    <a:lnB cap="flat">
                      <a:noFill/>
                    </a:lnB>
                    <a:lnTlToBr>
                      <a:noFill/>
                    </a:lnTlToBr>
                    <a:lnBlToTr>
                      <a:noFill/>
                    </a:lnBlToTr>
                    <a:blipFill dpi="0" rotWithShape="0">
                      <a:blip r:embed="rId8"/>
                      <a:srcRect/>
                      <a:stretch>
                        <a:fillRect/>
                      </a:stretch>
                    </a:blipFill>
                  </a:tcPr>
                </a:tc>
                <a:tc>
                  <a:txBody>
                    <a:bodyPr/>
                    <a:lstStyle/>
                    <a:p>
                      <a:pPr marL="0" marR="0" lvl="0" indent="0" algn="l" defTabSz="914400" rtl="0" eaLnBrk="1" fontAlgn="base" latinLnBrk="0" hangingPunct="1">
                        <a:lnSpc>
                          <a:spcPct val="70000"/>
                        </a:lnSpc>
                        <a:spcBef>
                          <a:spcPct val="2000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2016</a:t>
                      </a:r>
                    </a:p>
                  </a:txBody>
                  <a:tcPr marL="18000" marR="18000" marT="18000" marB="18000" anchor="ctr" horzOverflow="overflow">
                    <a:lnL>
                      <a:noFill/>
                    </a:lnL>
                    <a:lnR cap="flat">
                      <a:noFill/>
                    </a:lnR>
                    <a:lnT>
                      <a:noFill/>
                    </a:lnT>
                    <a:lnB cap="flat">
                      <a:noFill/>
                    </a:lnB>
                    <a:lnTlToBr>
                      <a:noFill/>
                    </a:lnTlToBr>
                    <a:lnBlToTr>
                      <a:noFill/>
                    </a:lnBlToTr>
                    <a:noFill/>
                  </a:tcPr>
                </a:tc>
              </a:tr>
            </a:tbl>
          </a:graphicData>
        </a:graphic>
      </p:graphicFrame>
      <p:graphicFrame>
        <p:nvGraphicFramePr>
          <p:cNvPr id="964717" name="Group 109"/>
          <p:cNvGraphicFramePr>
            <a:graphicFrameLocks noGrp="1"/>
          </p:cNvGraphicFramePr>
          <p:nvPr/>
        </p:nvGraphicFramePr>
        <p:xfrm>
          <a:off x="1354138" y="4752975"/>
          <a:ext cx="392112" cy="188400"/>
        </p:xfrm>
        <a:graphic>
          <a:graphicData uri="http://schemas.openxmlformats.org/drawingml/2006/table">
            <a:tbl>
              <a:tblPr/>
              <a:tblGrid>
                <a:gridCol w="392112"/>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Mujer</a:t>
                      </a:r>
                      <a:endParaRPr kumimoji="0" lang="es-ES" sz="1000" b="0"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723" name="Group 115"/>
          <p:cNvGraphicFramePr>
            <a:graphicFrameLocks noGrp="1"/>
          </p:cNvGraphicFramePr>
          <p:nvPr/>
        </p:nvGraphicFramePr>
        <p:xfrm>
          <a:off x="2633663" y="4752975"/>
          <a:ext cx="796925" cy="188400"/>
        </p:xfrm>
        <a:graphic>
          <a:graphicData uri="http://schemas.openxmlformats.org/drawingml/2006/table">
            <a:tbl>
              <a:tblPr/>
              <a:tblGrid>
                <a:gridCol w="79692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333333"/>
                          </a:solidFill>
                          <a:effectLst/>
                          <a:latin typeface="Calibri" pitchFamily="34" charset="0"/>
                          <a:cs typeface="Arial" charset="0"/>
                        </a:rPr>
                        <a:t>Hombre</a:t>
                      </a:r>
                      <a:endParaRPr kumimoji="0" lang="es-ES" sz="1000" b="0" i="0" u="none" strike="noStrike" cap="none" normalizeH="0" baseline="0" dirty="0" smtClean="0">
                        <a:ln>
                          <a:noFill/>
                        </a:ln>
                        <a:solidFill>
                          <a:srgbClr val="333333"/>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729" name="Group 121"/>
          <p:cNvGraphicFramePr>
            <a:graphicFrameLocks noGrp="1"/>
          </p:cNvGraphicFramePr>
          <p:nvPr/>
        </p:nvGraphicFramePr>
        <p:xfrm>
          <a:off x="1012825" y="3460750"/>
          <a:ext cx="450850" cy="241740"/>
        </p:xfrm>
        <a:graphic>
          <a:graphicData uri="http://schemas.openxmlformats.org/drawingml/2006/table">
            <a:tbl>
              <a:tblPr/>
              <a:tblGrid>
                <a:gridCol w="4508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rgbClr val="333333"/>
                          </a:solidFill>
                          <a:effectLst/>
                          <a:latin typeface="Cambria" pitchFamily="18" charset="0"/>
                          <a:cs typeface="Arial" charset="0"/>
                        </a:rPr>
                        <a:t>63</a:t>
                      </a:r>
                      <a:r>
                        <a:rPr kumimoji="0" lang="es-ES" sz="1000" b="1" i="0" u="none" strike="noStrike" cap="none" normalizeH="0" baseline="0" dirty="0" smtClean="0">
                          <a:ln>
                            <a:noFill/>
                          </a:ln>
                          <a:solidFill>
                            <a:srgbClr val="333333"/>
                          </a:solidFill>
                          <a:effectLst/>
                          <a:latin typeface="Cambria" pitchFamily="18" charset="0"/>
                          <a:cs typeface="Arial" charset="0"/>
                        </a:rPr>
                        <a:t>%</a:t>
                      </a:r>
                      <a:r>
                        <a:rPr kumimoji="0" lang="es-ES" sz="12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735" name="Group 127"/>
          <p:cNvGraphicFramePr>
            <a:graphicFrameLocks noGrp="1"/>
          </p:cNvGraphicFramePr>
          <p:nvPr/>
        </p:nvGraphicFramePr>
        <p:xfrm>
          <a:off x="2463800" y="3460750"/>
          <a:ext cx="450850" cy="241740"/>
        </p:xfrm>
        <a:graphic>
          <a:graphicData uri="http://schemas.openxmlformats.org/drawingml/2006/table">
            <a:tbl>
              <a:tblPr/>
              <a:tblGrid>
                <a:gridCol w="4508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500" b="1" i="0" u="none" strike="noStrike" cap="none" normalizeH="0" baseline="0" dirty="0" smtClean="0">
                          <a:ln>
                            <a:noFill/>
                          </a:ln>
                          <a:solidFill>
                            <a:srgbClr val="333333"/>
                          </a:solidFill>
                          <a:effectLst/>
                          <a:latin typeface="Cambria" pitchFamily="18" charset="0"/>
                          <a:cs typeface="Arial" charset="0"/>
                        </a:rPr>
                        <a:t>37</a:t>
                      </a:r>
                      <a:r>
                        <a:rPr kumimoji="0" lang="es-ES" sz="1000" b="1" i="0" u="none" strike="noStrike" cap="none" normalizeH="0" baseline="0" dirty="0" smtClean="0">
                          <a:ln>
                            <a:noFill/>
                          </a:ln>
                          <a:solidFill>
                            <a:srgbClr val="333333"/>
                          </a:solidFill>
                          <a:effectLst/>
                          <a:latin typeface="Cambria" pitchFamily="18" charset="0"/>
                          <a:cs typeface="Arial" charset="0"/>
                        </a:rPr>
                        <a:t>%</a:t>
                      </a:r>
                      <a:r>
                        <a:rPr kumimoji="0" lang="es-ES" sz="12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741" name="Group 133"/>
          <p:cNvGraphicFramePr>
            <a:graphicFrameLocks noGrp="1"/>
          </p:cNvGraphicFramePr>
          <p:nvPr/>
        </p:nvGraphicFramePr>
        <p:xfrm>
          <a:off x="1652588" y="3444875"/>
          <a:ext cx="450850" cy="269172"/>
        </p:xfrm>
        <a:graphic>
          <a:graphicData uri="http://schemas.openxmlformats.org/drawingml/2006/table">
            <a:tbl>
              <a:tblPr/>
              <a:tblGrid>
                <a:gridCol w="4508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700" b="1" i="0" u="none" strike="noStrike" cap="none" normalizeH="0" baseline="0" dirty="0" smtClean="0">
                          <a:ln>
                            <a:noFill/>
                          </a:ln>
                          <a:solidFill>
                            <a:srgbClr val="333333"/>
                          </a:solidFill>
                          <a:effectLst/>
                          <a:latin typeface="Cambria" pitchFamily="18" charset="0"/>
                          <a:cs typeface="Arial" charset="0"/>
                        </a:rPr>
                        <a:t>50</a:t>
                      </a:r>
                      <a:r>
                        <a:rPr kumimoji="0" lang="es-ES" sz="11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747" name="Group 139"/>
          <p:cNvGraphicFramePr>
            <a:graphicFrameLocks noGrp="1"/>
          </p:cNvGraphicFramePr>
          <p:nvPr/>
        </p:nvGraphicFramePr>
        <p:xfrm>
          <a:off x="3103563" y="3444875"/>
          <a:ext cx="450850" cy="269172"/>
        </p:xfrm>
        <a:graphic>
          <a:graphicData uri="http://schemas.openxmlformats.org/drawingml/2006/table">
            <a:tbl>
              <a:tblPr/>
              <a:tblGrid>
                <a:gridCol w="450850"/>
              </a:tblGrid>
              <a:tr h="0">
                <a:tc>
                  <a:txBody>
                    <a:bodyPr/>
                    <a:lstStyle/>
                    <a:p>
                      <a:pPr marL="0" marR="0" lvl="0" indent="0" algn="ctr" defTabSz="914400" rtl="0" eaLnBrk="1" fontAlgn="b" latinLnBrk="0" hangingPunct="1">
                        <a:lnSpc>
                          <a:spcPct val="90000"/>
                        </a:lnSpc>
                        <a:spcBef>
                          <a:spcPct val="0"/>
                        </a:spcBef>
                        <a:spcAft>
                          <a:spcPct val="0"/>
                        </a:spcAft>
                        <a:buClrTx/>
                        <a:buSzTx/>
                        <a:buFontTx/>
                        <a:buNone/>
                        <a:tabLst/>
                      </a:pPr>
                      <a:r>
                        <a:rPr kumimoji="0" lang="es-ES" sz="1700" b="1" i="0" u="none" strike="noStrike" cap="none" normalizeH="0" baseline="0" dirty="0" smtClean="0">
                          <a:ln>
                            <a:noFill/>
                          </a:ln>
                          <a:solidFill>
                            <a:srgbClr val="333333"/>
                          </a:solidFill>
                          <a:effectLst/>
                          <a:latin typeface="Cambria" pitchFamily="18" charset="0"/>
                          <a:cs typeface="Arial" charset="0"/>
                        </a:rPr>
                        <a:t>50</a:t>
                      </a:r>
                      <a:r>
                        <a:rPr kumimoji="0" lang="es-ES" sz="1100" b="1" i="0" u="none" strike="noStrike" cap="none" normalizeH="0" baseline="0" dirty="0" smtClean="0">
                          <a:ln>
                            <a:noFill/>
                          </a:ln>
                          <a:solidFill>
                            <a:srgbClr val="333333"/>
                          </a:solidFill>
                          <a:effectLst/>
                          <a:latin typeface="Cambria" pitchFamily="18" charset="0"/>
                          <a:cs typeface="Arial" charset="0"/>
                        </a:rPr>
                        <a:t>% </a:t>
                      </a:r>
                    </a:p>
                  </a:txBody>
                  <a:tcPr marL="18000" marR="18000" marT="18000" marB="18000"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753" name="Group 145"/>
          <p:cNvGraphicFramePr>
            <a:graphicFrameLocks noGrp="1"/>
          </p:cNvGraphicFramePr>
          <p:nvPr/>
        </p:nvGraphicFramePr>
        <p:xfrm>
          <a:off x="1041400" y="3140075"/>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689F38"/>
                          </a:solidFill>
                          <a:effectLst/>
                          <a:latin typeface="Calibri" pitchFamily="34" charset="0"/>
                          <a:cs typeface="Arial" charset="0"/>
                        </a:rPr>
                        <a:t>2010</a:t>
                      </a:r>
                      <a:endParaRPr kumimoji="0" lang="es-ES" sz="11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759" name="Group 151"/>
          <p:cNvGraphicFramePr>
            <a:graphicFrameLocks noGrp="1"/>
          </p:cNvGraphicFramePr>
          <p:nvPr/>
        </p:nvGraphicFramePr>
        <p:xfrm>
          <a:off x="1666875" y="31003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4F852C"/>
                          </a:solidFill>
                          <a:effectLst/>
                          <a:latin typeface="Calibri" pitchFamily="34" charset="0"/>
                          <a:cs typeface="Arial" charset="0"/>
                        </a:rPr>
                        <a:t>2016</a:t>
                      </a:r>
                      <a:endParaRPr kumimoji="0" lang="es-ES" sz="12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765" name="Group 157"/>
          <p:cNvGraphicFramePr>
            <a:graphicFrameLocks noGrp="1"/>
          </p:cNvGraphicFramePr>
          <p:nvPr/>
        </p:nvGraphicFramePr>
        <p:xfrm>
          <a:off x="2492375" y="3140075"/>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689F38"/>
                          </a:solidFill>
                          <a:effectLst/>
                          <a:latin typeface="Calibri" pitchFamily="34" charset="0"/>
                          <a:cs typeface="Arial" charset="0"/>
                        </a:rPr>
                        <a:t>2010</a:t>
                      </a:r>
                      <a:endParaRPr kumimoji="0" lang="es-ES" sz="11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4771" name="Group 163"/>
          <p:cNvGraphicFramePr>
            <a:graphicFrameLocks noGrp="1"/>
          </p:cNvGraphicFramePr>
          <p:nvPr/>
        </p:nvGraphicFramePr>
        <p:xfrm>
          <a:off x="3117850" y="311626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4F852C"/>
                          </a:solidFill>
                          <a:effectLst/>
                          <a:latin typeface="Calibri" pitchFamily="34" charset="0"/>
                          <a:cs typeface="Arial" charset="0"/>
                        </a:rPr>
                        <a:t>2016</a:t>
                      </a:r>
                      <a:endParaRPr kumimoji="0" lang="es-ES" sz="12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64777" name="Group 169"/>
          <p:cNvGrpSpPr>
            <a:grpSpLocks/>
          </p:cNvGrpSpPr>
          <p:nvPr/>
        </p:nvGrpSpPr>
        <p:grpSpPr bwMode="auto">
          <a:xfrm>
            <a:off x="7388225" y="4743450"/>
            <a:ext cx="1701800" cy="265113"/>
            <a:chOff x="-60" y="2970"/>
            <a:chExt cx="1072" cy="167"/>
          </a:xfrm>
        </p:grpSpPr>
        <p:sp>
          <p:nvSpPr>
            <p:cNvPr id="964778" name="Text Box 170"/>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64779" name="Rectangle 171"/>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70000"/>
                </a:lnSpc>
              </a:pPr>
              <a:r>
                <a:rPr lang="es-ES" sz="700" dirty="0">
                  <a:solidFill>
                    <a:srgbClr val="333333"/>
                  </a:solidFill>
                  <a:latin typeface="Calibri" pitchFamily="34" charset="0"/>
                </a:rPr>
                <a:t>Datos tomados de la encuesta de percepción del servicio de aseo / 2010</a:t>
              </a:r>
            </a:p>
            <a:p>
              <a:pPr fontAlgn="b">
                <a:lnSpc>
                  <a:spcPct val="70000"/>
                </a:lnSpc>
              </a:pPr>
              <a:r>
                <a:rPr lang="es-ES" sz="700" i="1" dirty="0">
                  <a:solidFill>
                    <a:srgbClr val="333333"/>
                  </a:solidFill>
                  <a:latin typeface="Calibri" pitchFamily="34" charset="0"/>
                </a:rPr>
                <a:t>CONSORCIO ASITEC - NEXIA</a:t>
              </a:r>
            </a:p>
          </p:txBody>
        </p:sp>
        <p:sp>
          <p:nvSpPr>
            <p:cNvPr id="964780" name="Line 172"/>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964781" name="Line 173"/>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964782" name="Line 174"/>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964783" name="Text Box 175"/>
          <p:cNvSpPr txBox="1">
            <a:spLocks noChangeArrowheads="1"/>
          </p:cNvSpPr>
          <p:nvPr/>
        </p:nvSpPr>
        <p:spPr bwMode="auto">
          <a:xfrm>
            <a:off x="2605088" y="3700463"/>
            <a:ext cx="128587"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964784" name="Text Box 176"/>
          <p:cNvSpPr txBox="1">
            <a:spLocks noChangeArrowheads="1"/>
          </p:cNvSpPr>
          <p:nvPr/>
        </p:nvSpPr>
        <p:spPr bwMode="auto">
          <a:xfrm>
            <a:off x="1146175" y="3684588"/>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
        <p:nvSpPr>
          <p:cNvPr id="964785" name="Rectangle 177"/>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EA6B8E6E-56C1-41BA-96F4-6E9AD1EF966F}" type="slidenum">
              <a:rPr lang="es-ES" sz="900" i="1">
                <a:solidFill>
                  <a:schemeClr val="bg1"/>
                </a:solidFill>
              </a:rPr>
              <a:pPr algn="ctr"/>
              <a:t>77</a:t>
            </a:fld>
            <a:endParaRPr lang="es-ES" sz="900" i="1" dirty="0">
              <a:solidFill>
                <a:schemeClr val="bg1"/>
              </a:solidFill>
            </a:endParaRPr>
          </a:p>
        </p:txBody>
      </p:sp>
      <p:sp>
        <p:nvSpPr>
          <p:cNvPr id="964786" name="Line 178"/>
          <p:cNvSpPr>
            <a:spLocks noChangeShapeType="1"/>
          </p:cNvSpPr>
          <p:nvPr/>
        </p:nvSpPr>
        <p:spPr bwMode="auto">
          <a:xfrm>
            <a:off x="4789488" y="5032375"/>
            <a:ext cx="4106862" cy="0"/>
          </a:xfrm>
          <a:prstGeom prst="line">
            <a:avLst/>
          </a:prstGeom>
          <a:noFill/>
          <a:ln w="3175">
            <a:solidFill>
              <a:srgbClr val="808080"/>
            </a:solidFill>
            <a:prstDash val="dash"/>
            <a:round/>
            <a:headEnd/>
            <a:tailEnd/>
          </a:ln>
          <a:effectLst/>
        </p:spPr>
        <p:txBody>
          <a:bodyPr/>
          <a:lstStyle/>
          <a:p>
            <a:endParaRPr lang="es-MX" dirty="0"/>
          </a:p>
        </p:txBody>
      </p:sp>
      <p:graphicFrame>
        <p:nvGraphicFramePr>
          <p:cNvPr id="964787" name="Group 179"/>
          <p:cNvGraphicFramePr>
            <a:graphicFrameLocks noGrp="1"/>
          </p:cNvGraphicFramePr>
          <p:nvPr/>
        </p:nvGraphicFramePr>
        <p:xfrm>
          <a:off x="6396038" y="3000375"/>
          <a:ext cx="958850" cy="24936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Edad:</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964793" name="Picture 185" descr="FDF"/>
          <p:cNvPicPr>
            <a:picLocks noChangeAspect="1" noChangeArrowheads="1"/>
          </p:cNvPicPr>
          <p:nvPr/>
        </p:nvPicPr>
        <p:blipFill>
          <a:blip r:embed="rId9" cstate="print">
            <a:lum bright="-6000" contrast="-18000"/>
            <a:grayscl/>
          </a:blip>
          <a:srcRect/>
          <a:stretch>
            <a:fillRect/>
          </a:stretch>
        </p:blipFill>
        <p:spPr bwMode="auto">
          <a:xfrm>
            <a:off x="7812088" y="1504950"/>
            <a:ext cx="993775" cy="1350963"/>
          </a:xfrm>
          <a:prstGeom prst="rect">
            <a:avLst/>
          </a:prstGeom>
          <a:noFill/>
        </p:spPr>
      </p:pic>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 name="Picture 290" descr="gfsdfgdfh"/>
          <p:cNvPicPr>
            <a:picLocks noChangeAspect="1" noChangeArrowheads="1"/>
          </p:cNvPicPr>
          <p:nvPr/>
        </p:nvPicPr>
        <p:blipFill>
          <a:blip r:embed="rId2" cstate="print"/>
          <a:srcRect/>
          <a:stretch>
            <a:fillRect/>
          </a:stretch>
        </p:blipFill>
        <p:spPr bwMode="auto">
          <a:xfrm>
            <a:off x="1090561" y="687388"/>
            <a:ext cx="6919913" cy="4270375"/>
          </a:xfrm>
          <a:prstGeom prst="rect">
            <a:avLst/>
          </a:prstGeom>
          <a:noFill/>
        </p:spPr>
      </p:pic>
      <p:pic>
        <p:nvPicPr>
          <p:cNvPr id="966659" name="Picture 3" descr="caja"/>
          <p:cNvPicPr>
            <a:picLocks noChangeAspect="1" noChangeArrowheads="1"/>
          </p:cNvPicPr>
          <p:nvPr/>
        </p:nvPicPr>
        <p:blipFill>
          <a:blip r:embed="rId3" cstate="print"/>
          <a:srcRect t="36073"/>
          <a:stretch>
            <a:fillRect/>
          </a:stretch>
        </p:blipFill>
        <p:spPr bwMode="auto">
          <a:xfrm>
            <a:off x="222250" y="3638550"/>
            <a:ext cx="1220788" cy="1395413"/>
          </a:xfrm>
          <a:prstGeom prst="rect">
            <a:avLst/>
          </a:prstGeom>
          <a:noFill/>
        </p:spPr>
      </p:pic>
      <p:pic>
        <p:nvPicPr>
          <p:cNvPr id="966660" name="Picture 4" descr="caja"/>
          <p:cNvPicPr>
            <a:picLocks noChangeAspect="1" noChangeArrowheads="1"/>
          </p:cNvPicPr>
          <p:nvPr/>
        </p:nvPicPr>
        <p:blipFill>
          <a:blip r:embed="rId3" cstate="print"/>
          <a:srcRect b="13019"/>
          <a:stretch>
            <a:fillRect/>
          </a:stretch>
        </p:blipFill>
        <p:spPr bwMode="auto">
          <a:xfrm>
            <a:off x="222250" y="1847850"/>
            <a:ext cx="1220788" cy="1898650"/>
          </a:xfrm>
          <a:prstGeom prst="rect">
            <a:avLst/>
          </a:prstGeom>
          <a:noFill/>
        </p:spPr>
      </p:pic>
      <p:sp>
        <p:nvSpPr>
          <p:cNvPr id="966661" name="Rectangle 5"/>
          <p:cNvSpPr>
            <a:spLocks noGrp="1" noChangeArrowheads="1"/>
          </p:cNvSpPr>
          <p:nvPr>
            <p:ph type="title"/>
          </p:nvPr>
        </p:nvSpPr>
        <p:spPr/>
        <p:txBody>
          <a:bodyPr/>
          <a:lstStyle/>
          <a:p>
            <a:endParaRPr lang="es-CO" dirty="0"/>
          </a:p>
        </p:txBody>
      </p:sp>
      <p:sp>
        <p:nvSpPr>
          <p:cNvPr id="966662" name="Rectangle 6"/>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9C07E225-E0CB-4D75-8A66-556246D8A3A2}" type="slidenum">
              <a:rPr lang="es-ES" sz="900" i="1">
                <a:solidFill>
                  <a:schemeClr val="bg1"/>
                </a:solidFill>
              </a:rPr>
              <a:pPr algn="ctr"/>
              <a:t>78</a:t>
            </a:fld>
            <a:endParaRPr lang="es-ES" sz="900" i="1" dirty="0">
              <a:solidFill>
                <a:schemeClr val="bg1"/>
              </a:solidFill>
            </a:endParaRPr>
          </a:p>
        </p:txBody>
      </p:sp>
      <p:graphicFrame>
        <p:nvGraphicFramePr>
          <p:cNvPr id="966663" name="Group 7"/>
          <p:cNvGraphicFramePr>
            <a:graphicFrameLocks noGrp="1"/>
          </p:cNvGraphicFramePr>
          <p:nvPr/>
        </p:nvGraphicFramePr>
        <p:xfrm>
          <a:off x="2209800" y="1827213"/>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66669" name="Group 13"/>
          <p:cNvGrpSpPr>
            <a:grpSpLocks/>
          </p:cNvGrpSpPr>
          <p:nvPr/>
        </p:nvGrpSpPr>
        <p:grpSpPr bwMode="auto">
          <a:xfrm>
            <a:off x="2293938" y="2038350"/>
            <a:ext cx="385762" cy="385763"/>
            <a:chOff x="1370" y="1409"/>
            <a:chExt cx="243" cy="243"/>
          </a:xfrm>
        </p:grpSpPr>
        <p:pic>
          <p:nvPicPr>
            <p:cNvPr id="966670" name="Picture 1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671" name="Rectangle 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14</a:t>
              </a:r>
              <a:r>
                <a:rPr lang="es-ES" sz="800" dirty="0">
                  <a:solidFill>
                    <a:srgbClr val="0075B8"/>
                  </a:solidFill>
                  <a:latin typeface="Calibri" pitchFamily="34" charset="0"/>
                </a:rPr>
                <a:t>%</a:t>
              </a:r>
            </a:p>
          </p:txBody>
        </p:sp>
        <p:sp>
          <p:nvSpPr>
            <p:cNvPr id="966672" name="Line 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673" name="Line 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674" name="Line 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675" name="Line 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676" name="Group 20"/>
          <p:cNvGrpSpPr>
            <a:grpSpLocks/>
          </p:cNvGrpSpPr>
          <p:nvPr/>
        </p:nvGrpSpPr>
        <p:grpSpPr bwMode="auto">
          <a:xfrm>
            <a:off x="2857500" y="2654300"/>
            <a:ext cx="385763" cy="385763"/>
            <a:chOff x="1370" y="1409"/>
            <a:chExt cx="243" cy="243"/>
          </a:xfrm>
        </p:grpSpPr>
        <p:pic>
          <p:nvPicPr>
            <p:cNvPr id="966677" name="Picture 2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678" name="Rectangle 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11</a:t>
              </a:r>
              <a:r>
                <a:rPr lang="es-ES" sz="800" dirty="0">
                  <a:solidFill>
                    <a:srgbClr val="0075B8"/>
                  </a:solidFill>
                  <a:latin typeface="Calibri" pitchFamily="34" charset="0"/>
                </a:rPr>
                <a:t>%</a:t>
              </a:r>
            </a:p>
          </p:txBody>
        </p:sp>
        <p:sp>
          <p:nvSpPr>
            <p:cNvPr id="966679" name="Line 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680" name="Line 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681" name="Line 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682" name="Line 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683" name="Group 27"/>
          <p:cNvGrpSpPr>
            <a:grpSpLocks/>
          </p:cNvGrpSpPr>
          <p:nvPr/>
        </p:nvGrpSpPr>
        <p:grpSpPr bwMode="auto">
          <a:xfrm>
            <a:off x="3338513" y="3232150"/>
            <a:ext cx="385762" cy="385763"/>
            <a:chOff x="1370" y="1409"/>
            <a:chExt cx="243" cy="243"/>
          </a:xfrm>
        </p:grpSpPr>
        <p:pic>
          <p:nvPicPr>
            <p:cNvPr id="966684" name="Picture 2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685" name="Rectangle 2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966686" name="Line 3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687" name="Line 3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688" name="Line 3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689" name="Line 3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690" name="Group 34"/>
          <p:cNvGrpSpPr>
            <a:grpSpLocks/>
          </p:cNvGrpSpPr>
          <p:nvPr/>
        </p:nvGrpSpPr>
        <p:grpSpPr bwMode="auto">
          <a:xfrm>
            <a:off x="4387850" y="3471863"/>
            <a:ext cx="385763" cy="385762"/>
            <a:chOff x="1370" y="1409"/>
            <a:chExt cx="243" cy="243"/>
          </a:xfrm>
        </p:grpSpPr>
        <p:pic>
          <p:nvPicPr>
            <p:cNvPr id="966691" name="Picture 3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692" name="Rectangle 3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13</a:t>
              </a:r>
              <a:r>
                <a:rPr lang="es-ES" sz="800" dirty="0">
                  <a:solidFill>
                    <a:srgbClr val="0075B8"/>
                  </a:solidFill>
                  <a:latin typeface="Calibri" pitchFamily="34" charset="0"/>
                </a:rPr>
                <a:t>%</a:t>
              </a:r>
            </a:p>
          </p:txBody>
        </p:sp>
        <p:sp>
          <p:nvSpPr>
            <p:cNvPr id="966693" name="Line 3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694" name="Line 3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695" name="Line 3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696" name="Line 4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697" name="Group 41"/>
          <p:cNvGrpSpPr>
            <a:grpSpLocks/>
          </p:cNvGrpSpPr>
          <p:nvPr/>
        </p:nvGrpSpPr>
        <p:grpSpPr bwMode="auto">
          <a:xfrm>
            <a:off x="4525963" y="4410075"/>
            <a:ext cx="385762" cy="385763"/>
            <a:chOff x="1370" y="1409"/>
            <a:chExt cx="243" cy="243"/>
          </a:xfrm>
        </p:grpSpPr>
        <p:pic>
          <p:nvPicPr>
            <p:cNvPr id="966698" name="Picture 4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699" name="Rectangle 4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a:t>
              </a:r>
              <a:r>
                <a:rPr lang="es-ES" sz="800" dirty="0">
                  <a:solidFill>
                    <a:srgbClr val="0075B8"/>
                  </a:solidFill>
                  <a:latin typeface="Calibri" pitchFamily="34" charset="0"/>
                </a:rPr>
                <a:t>%</a:t>
              </a:r>
            </a:p>
          </p:txBody>
        </p:sp>
        <p:sp>
          <p:nvSpPr>
            <p:cNvPr id="966700" name="Line 4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01" name="Line 4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02" name="Line 4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03" name="Line 4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704" name="Group 48"/>
          <p:cNvGrpSpPr>
            <a:grpSpLocks/>
          </p:cNvGrpSpPr>
          <p:nvPr/>
        </p:nvGrpSpPr>
        <p:grpSpPr bwMode="auto">
          <a:xfrm>
            <a:off x="5511800" y="3608388"/>
            <a:ext cx="385763" cy="385762"/>
            <a:chOff x="1370" y="1409"/>
            <a:chExt cx="243" cy="243"/>
          </a:xfrm>
        </p:grpSpPr>
        <p:pic>
          <p:nvPicPr>
            <p:cNvPr id="966705" name="Picture 4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706" name="Rectangle 5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8</a:t>
              </a:r>
              <a:r>
                <a:rPr lang="es-ES" sz="800" dirty="0">
                  <a:solidFill>
                    <a:srgbClr val="0075B8"/>
                  </a:solidFill>
                  <a:latin typeface="Calibri" pitchFamily="34" charset="0"/>
                </a:rPr>
                <a:t>%</a:t>
              </a:r>
            </a:p>
          </p:txBody>
        </p:sp>
        <p:sp>
          <p:nvSpPr>
            <p:cNvPr id="966707" name="Line 5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08" name="Line 5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09" name="Line 5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10" name="Line 5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711" name="Group 55"/>
          <p:cNvGrpSpPr>
            <a:grpSpLocks/>
          </p:cNvGrpSpPr>
          <p:nvPr/>
        </p:nvGrpSpPr>
        <p:grpSpPr bwMode="auto">
          <a:xfrm>
            <a:off x="6780213" y="2493963"/>
            <a:ext cx="385762" cy="385762"/>
            <a:chOff x="1370" y="1409"/>
            <a:chExt cx="243" cy="243"/>
          </a:xfrm>
        </p:grpSpPr>
        <p:pic>
          <p:nvPicPr>
            <p:cNvPr id="966712" name="Picture 5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713" name="Rectangle 5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966714" name="Line 5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15" name="Line 5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16" name="Line 6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17" name="Line 6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718" name="Group 62"/>
          <p:cNvGrpSpPr>
            <a:grpSpLocks/>
          </p:cNvGrpSpPr>
          <p:nvPr/>
        </p:nvGrpSpPr>
        <p:grpSpPr bwMode="auto">
          <a:xfrm>
            <a:off x="5780088" y="2139950"/>
            <a:ext cx="385762" cy="385763"/>
            <a:chOff x="1370" y="1409"/>
            <a:chExt cx="243" cy="243"/>
          </a:xfrm>
        </p:grpSpPr>
        <p:pic>
          <p:nvPicPr>
            <p:cNvPr id="966719" name="Picture 6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720" name="Rectangle 6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966721" name="Line 6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22" name="Line 6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23" name="Line 6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24" name="Line 6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725" name="Group 69"/>
          <p:cNvGrpSpPr>
            <a:grpSpLocks/>
          </p:cNvGrpSpPr>
          <p:nvPr/>
        </p:nvGrpSpPr>
        <p:grpSpPr bwMode="auto">
          <a:xfrm>
            <a:off x="5592763" y="2630488"/>
            <a:ext cx="385762" cy="385762"/>
            <a:chOff x="1370" y="1409"/>
            <a:chExt cx="243" cy="243"/>
          </a:xfrm>
        </p:grpSpPr>
        <p:pic>
          <p:nvPicPr>
            <p:cNvPr id="966726" name="Picture 70"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727" name="Rectangle 7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a:t>
              </a:r>
              <a:r>
                <a:rPr lang="es-ES" sz="800" dirty="0">
                  <a:solidFill>
                    <a:srgbClr val="0075B8"/>
                  </a:solidFill>
                  <a:latin typeface="Calibri" pitchFamily="34" charset="0"/>
                </a:rPr>
                <a:t>%</a:t>
              </a:r>
            </a:p>
          </p:txBody>
        </p:sp>
        <p:sp>
          <p:nvSpPr>
            <p:cNvPr id="966728" name="Line 7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29" name="Line 7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30" name="Line 7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31" name="Line 7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732" name="Group 76"/>
          <p:cNvGrpSpPr>
            <a:grpSpLocks/>
          </p:cNvGrpSpPr>
          <p:nvPr/>
        </p:nvGrpSpPr>
        <p:grpSpPr bwMode="auto">
          <a:xfrm>
            <a:off x="5327650" y="3135313"/>
            <a:ext cx="385763" cy="385762"/>
            <a:chOff x="1370" y="1409"/>
            <a:chExt cx="243" cy="243"/>
          </a:xfrm>
        </p:grpSpPr>
        <p:pic>
          <p:nvPicPr>
            <p:cNvPr id="966733" name="Picture 77"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734" name="Rectangle 7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a:t>
              </a:r>
              <a:r>
                <a:rPr lang="es-ES" sz="800" dirty="0">
                  <a:solidFill>
                    <a:srgbClr val="0075B8"/>
                  </a:solidFill>
                  <a:latin typeface="Calibri" pitchFamily="34" charset="0"/>
                </a:rPr>
                <a:t>%</a:t>
              </a:r>
            </a:p>
          </p:txBody>
        </p:sp>
        <p:sp>
          <p:nvSpPr>
            <p:cNvPr id="966735" name="Line 7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36" name="Line 8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37" name="Line 8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38" name="Line 8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739" name="Group 83"/>
          <p:cNvGrpSpPr>
            <a:grpSpLocks/>
          </p:cNvGrpSpPr>
          <p:nvPr/>
        </p:nvGrpSpPr>
        <p:grpSpPr bwMode="auto">
          <a:xfrm>
            <a:off x="4597400" y="2446338"/>
            <a:ext cx="385763" cy="385762"/>
            <a:chOff x="1370" y="1409"/>
            <a:chExt cx="243" cy="243"/>
          </a:xfrm>
        </p:grpSpPr>
        <p:pic>
          <p:nvPicPr>
            <p:cNvPr id="966740" name="Picture 84"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741" name="Rectangle 8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a:t>
              </a:r>
              <a:r>
                <a:rPr lang="es-ES" sz="800" dirty="0">
                  <a:solidFill>
                    <a:srgbClr val="0075B8"/>
                  </a:solidFill>
                  <a:latin typeface="Calibri" pitchFamily="34" charset="0"/>
                </a:rPr>
                <a:t>%</a:t>
              </a:r>
            </a:p>
          </p:txBody>
        </p:sp>
        <p:sp>
          <p:nvSpPr>
            <p:cNvPr id="966742" name="Line 8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43" name="Line 8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44" name="Line 8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45" name="Line 8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746" name="Group 90"/>
          <p:cNvGrpSpPr>
            <a:grpSpLocks/>
          </p:cNvGrpSpPr>
          <p:nvPr/>
        </p:nvGrpSpPr>
        <p:grpSpPr bwMode="auto">
          <a:xfrm>
            <a:off x="2295525" y="1089025"/>
            <a:ext cx="385763" cy="385763"/>
            <a:chOff x="1370" y="1409"/>
            <a:chExt cx="243" cy="243"/>
          </a:xfrm>
        </p:grpSpPr>
        <p:pic>
          <p:nvPicPr>
            <p:cNvPr id="966747" name="Picture 91"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748" name="Rectangle 9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7</a:t>
              </a:r>
              <a:r>
                <a:rPr lang="es-ES" sz="800" dirty="0">
                  <a:solidFill>
                    <a:srgbClr val="0075B8"/>
                  </a:solidFill>
                  <a:latin typeface="Calibri" pitchFamily="34" charset="0"/>
                </a:rPr>
                <a:t>%</a:t>
              </a:r>
            </a:p>
          </p:txBody>
        </p:sp>
        <p:sp>
          <p:nvSpPr>
            <p:cNvPr id="966749" name="Line 9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50" name="Line 9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51" name="Line 9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52" name="Line 9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753" name="Group 97"/>
          <p:cNvGrpSpPr>
            <a:grpSpLocks/>
          </p:cNvGrpSpPr>
          <p:nvPr/>
        </p:nvGrpSpPr>
        <p:grpSpPr bwMode="auto">
          <a:xfrm>
            <a:off x="4124325" y="1449388"/>
            <a:ext cx="385763" cy="385762"/>
            <a:chOff x="1370" y="1409"/>
            <a:chExt cx="243" cy="243"/>
          </a:xfrm>
        </p:grpSpPr>
        <p:pic>
          <p:nvPicPr>
            <p:cNvPr id="966754" name="Picture 98"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755" name="Rectangle 9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a:t>
              </a:r>
              <a:r>
                <a:rPr lang="es-ES" sz="800" dirty="0">
                  <a:solidFill>
                    <a:srgbClr val="0075B8"/>
                  </a:solidFill>
                  <a:latin typeface="Calibri" pitchFamily="34" charset="0"/>
                </a:rPr>
                <a:t>%</a:t>
              </a:r>
            </a:p>
          </p:txBody>
        </p:sp>
        <p:sp>
          <p:nvSpPr>
            <p:cNvPr id="966756" name="Line 10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57" name="Line 10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58" name="Line 10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59" name="Line 10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760" name="Group 104"/>
          <p:cNvGrpSpPr>
            <a:grpSpLocks/>
          </p:cNvGrpSpPr>
          <p:nvPr/>
        </p:nvGrpSpPr>
        <p:grpSpPr bwMode="auto">
          <a:xfrm>
            <a:off x="3724275" y="1930400"/>
            <a:ext cx="385763" cy="385763"/>
            <a:chOff x="1370" y="1409"/>
            <a:chExt cx="243" cy="243"/>
          </a:xfrm>
        </p:grpSpPr>
        <p:pic>
          <p:nvPicPr>
            <p:cNvPr id="966761" name="Picture 105"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762" name="Rectangle 10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a:t>
              </a:r>
              <a:r>
                <a:rPr lang="es-ES" sz="800" dirty="0">
                  <a:solidFill>
                    <a:srgbClr val="0075B8"/>
                  </a:solidFill>
                  <a:latin typeface="Calibri" pitchFamily="34" charset="0"/>
                </a:rPr>
                <a:t>%</a:t>
              </a:r>
            </a:p>
          </p:txBody>
        </p:sp>
        <p:sp>
          <p:nvSpPr>
            <p:cNvPr id="966763" name="Line 10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64" name="Line 10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65" name="Line 10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66" name="Line 11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767" name="Group 111"/>
          <p:cNvGrpSpPr>
            <a:grpSpLocks/>
          </p:cNvGrpSpPr>
          <p:nvPr/>
        </p:nvGrpSpPr>
        <p:grpSpPr bwMode="auto">
          <a:xfrm>
            <a:off x="4116388" y="2227263"/>
            <a:ext cx="385762" cy="385762"/>
            <a:chOff x="1370" y="1409"/>
            <a:chExt cx="243" cy="243"/>
          </a:xfrm>
        </p:grpSpPr>
        <p:pic>
          <p:nvPicPr>
            <p:cNvPr id="966768" name="Picture 112"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769" name="Rectangle 1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3</a:t>
              </a:r>
              <a:r>
                <a:rPr lang="es-ES" sz="800" dirty="0">
                  <a:solidFill>
                    <a:srgbClr val="0075B8"/>
                  </a:solidFill>
                  <a:latin typeface="Calibri" pitchFamily="34" charset="0"/>
                </a:rPr>
                <a:t>%</a:t>
              </a:r>
            </a:p>
          </p:txBody>
        </p:sp>
        <p:sp>
          <p:nvSpPr>
            <p:cNvPr id="966770" name="Line 1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71" name="Line 1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72" name="Line 1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73" name="Line 1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774" name="Group 118"/>
          <p:cNvGrpSpPr>
            <a:grpSpLocks/>
          </p:cNvGrpSpPr>
          <p:nvPr/>
        </p:nvGrpSpPr>
        <p:grpSpPr bwMode="auto">
          <a:xfrm>
            <a:off x="4732338" y="1593850"/>
            <a:ext cx="385762" cy="385763"/>
            <a:chOff x="1370" y="1409"/>
            <a:chExt cx="243" cy="243"/>
          </a:xfrm>
        </p:grpSpPr>
        <p:pic>
          <p:nvPicPr>
            <p:cNvPr id="966775" name="Picture 119"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776" name="Rectangle 1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2</a:t>
              </a:r>
              <a:r>
                <a:rPr lang="es-ES" sz="800" dirty="0">
                  <a:solidFill>
                    <a:srgbClr val="0075B8"/>
                  </a:solidFill>
                  <a:latin typeface="Calibri" pitchFamily="34" charset="0"/>
                </a:rPr>
                <a:t>%</a:t>
              </a:r>
            </a:p>
          </p:txBody>
        </p:sp>
        <p:sp>
          <p:nvSpPr>
            <p:cNvPr id="966777" name="Line 1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778" name="Line 1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779" name="Line 1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780" name="Line 1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966781" name="Group 125"/>
          <p:cNvGraphicFramePr>
            <a:graphicFrameLocks noGrp="1"/>
          </p:cNvGraphicFramePr>
          <p:nvPr/>
        </p:nvGraphicFramePr>
        <p:xfrm>
          <a:off x="2700338" y="1176338"/>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787" name="Group 131"/>
          <p:cNvGraphicFramePr>
            <a:graphicFrameLocks noGrp="1"/>
          </p:cNvGraphicFramePr>
          <p:nvPr/>
        </p:nvGraphicFramePr>
        <p:xfrm>
          <a:off x="3479800" y="1416050"/>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793" name="Group 137"/>
          <p:cNvGraphicFramePr>
            <a:graphicFrameLocks noGrp="1"/>
          </p:cNvGraphicFramePr>
          <p:nvPr/>
        </p:nvGraphicFramePr>
        <p:xfrm>
          <a:off x="4618038" y="1401763"/>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799" name="Group 143"/>
          <p:cNvGraphicFramePr>
            <a:graphicFrameLocks noGrp="1"/>
          </p:cNvGraphicFramePr>
          <p:nvPr/>
        </p:nvGraphicFramePr>
        <p:xfrm>
          <a:off x="6175375" y="2120900"/>
          <a:ext cx="830263" cy="279840"/>
        </p:xfrm>
        <a:graphic>
          <a:graphicData uri="http://schemas.openxmlformats.org/drawingml/2006/table">
            <a:tbl>
              <a:tblPr/>
              <a:tblGrid>
                <a:gridCol w="8302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05" name="Group 149"/>
          <p:cNvGraphicFramePr>
            <a:graphicFrameLocks noGrp="1"/>
          </p:cNvGraphicFramePr>
          <p:nvPr/>
        </p:nvGraphicFramePr>
        <p:xfrm>
          <a:off x="7191375" y="260985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11" name="Group 155"/>
          <p:cNvGraphicFramePr>
            <a:graphicFrameLocks noGrp="1"/>
          </p:cNvGraphicFramePr>
          <p:nvPr/>
        </p:nvGraphicFramePr>
        <p:xfrm>
          <a:off x="5813425" y="3367088"/>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17" name="Group 161"/>
          <p:cNvGraphicFramePr>
            <a:graphicFrameLocks noGrp="1"/>
          </p:cNvGraphicFramePr>
          <p:nvPr/>
        </p:nvGraphicFramePr>
        <p:xfrm>
          <a:off x="4537075" y="421322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23" name="Group 167"/>
          <p:cNvGraphicFramePr>
            <a:graphicFrameLocks noGrp="1"/>
          </p:cNvGraphicFramePr>
          <p:nvPr/>
        </p:nvGraphicFramePr>
        <p:xfrm>
          <a:off x="4248150" y="32527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29" name="Group 173"/>
          <p:cNvGraphicFramePr>
            <a:graphicFrameLocks noGrp="1"/>
          </p:cNvGraphicFramePr>
          <p:nvPr/>
        </p:nvGraphicFramePr>
        <p:xfrm>
          <a:off x="3302000" y="3028950"/>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Fontibon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35" name="Group 179"/>
          <p:cNvGraphicFramePr>
            <a:graphicFrameLocks noGrp="1"/>
          </p:cNvGraphicFramePr>
          <p:nvPr/>
        </p:nvGraphicFramePr>
        <p:xfrm>
          <a:off x="3116263" y="2490788"/>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41" name="Group 185"/>
          <p:cNvGraphicFramePr>
            <a:graphicFrameLocks noGrp="1"/>
          </p:cNvGraphicFramePr>
          <p:nvPr/>
        </p:nvGraphicFramePr>
        <p:xfrm>
          <a:off x="3413125" y="1711325"/>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47" name="Group 191"/>
          <p:cNvGraphicFramePr>
            <a:graphicFrameLocks noGrp="1"/>
          </p:cNvGraphicFramePr>
          <p:nvPr/>
        </p:nvGraphicFramePr>
        <p:xfrm>
          <a:off x="4114800" y="2079625"/>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53" name="Group 197"/>
          <p:cNvGraphicFramePr>
            <a:graphicFrameLocks noGrp="1"/>
          </p:cNvGraphicFramePr>
          <p:nvPr/>
        </p:nvGraphicFramePr>
        <p:xfrm>
          <a:off x="4832350" y="2784475"/>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59" name="Group 203"/>
          <p:cNvGraphicFramePr>
            <a:graphicFrameLocks noGrp="1"/>
          </p:cNvGraphicFramePr>
          <p:nvPr/>
        </p:nvGraphicFramePr>
        <p:xfrm>
          <a:off x="5622925" y="3098800"/>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65" name="Group 209"/>
          <p:cNvGraphicFramePr>
            <a:graphicFrameLocks noGrp="1"/>
          </p:cNvGraphicFramePr>
          <p:nvPr/>
        </p:nvGraphicFramePr>
        <p:xfrm>
          <a:off x="5995988" y="2640013"/>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66871" name="Group 215"/>
          <p:cNvGrpSpPr>
            <a:grpSpLocks/>
          </p:cNvGrpSpPr>
          <p:nvPr/>
        </p:nvGrpSpPr>
        <p:grpSpPr bwMode="auto">
          <a:xfrm>
            <a:off x="4900613" y="2098675"/>
            <a:ext cx="385762" cy="385763"/>
            <a:chOff x="1370" y="1409"/>
            <a:chExt cx="243" cy="243"/>
          </a:xfrm>
        </p:grpSpPr>
        <p:pic>
          <p:nvPicPr>
            <p:cNvPr id="966872" name="Picture 216"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873" name="Rectangle 21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a:t>
              </a:r>
              <a:r>
                <a:rPr lang="es-ES" sz="800" dirty="0">
                  <a:solidFill>
                    <a:srgbClr val="0075B8"/>
                  </a:solidFill>
                  <a:latin typeface="Calibri" pitchFamily="34" charset="0"/>
                </a:rPr>
                <a:t>%</a:t>
              </a:r>
            </a:p>
          </p:txBody>
        </p:sp>
        <p:sp>
          <p:nvSpPr>
            <p:cNvPr id="966874" name="Line 21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875" name="Line 21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876" name="Line 22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877" name="Line 22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66878" name="Group 222"/>
          <p:cNvGrpSpPr>
            <a:grpSpLocks/>
          </p:cNvGrpSpPr>
          <p:nvPr/>
        </p:nvGrpSpPr>
        <p:grpSpPr bwMode="auto">
          <a:xfrm>
            <a:off x="5260975" y="2300288"/>
            <a:ext cx="385763" cy="385762"/>
            <a:chOff x="1370" y="1409"/>
            <a:chExt cx="243" cy="243"/>
          </a:xfrm>
        </p:grpSpPr>
        <p:pic>
          <p:nvPicPr>
            <p:cNvPr id="966879" name="Picture 223" descr="sfgdfgh"/>
            <p:cNvPicPr>
              <a:picLocks noChangeAspect="1" noChangeArrowheads="1"/>
            </p:cNvPicPr>
            <p:nvPr/>
          </p:nvPicPr>
          <p:blipFill>
            <a:blip r:embed="rId4" cstate="print"/>
            <a:srcRect/>
            <a:stretch>
              <a:fillRect/>
            </a:stretch>
          </p:blipFill>
          <p:spPr bwMode="auto">
            <a:xfrm>
              <a:off x="1370" y="1409"/>
              <a:ext cx="243" cy="243"/>
            </a:xfrm>
            <a:prstGeom prst="rect">
              <a:avLst/>
            </a:prstGeom>
            <a:noFill/>
          </p:spPr>
        </p:pic>
        <p:sp>
          <p:nvSpPr>
            <p:cNvPr id="966880" name="Rectangle 22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1</a:t>
              </a:r>
              <a:r>
                <a:rPr lang="es-ES" sz="800" dirty="0">
                  <a:solidFill>
                    <a:srgbClr val="0075B8"/>
                  </a:solidFill>
                  <a:latin typeface="Calibri" pitchFamily="34" charset="0"/>
                </a:rPr>
                <a:t>%</a:t>
              </a:r>
            </a:p>
          </p:txBody>
        </p:sp>
        <p:sp>
          <p:nvSpPr>
            <p:cNvPr id="966881" name="Line 22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966882" name="Line 22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966883" name="Line 22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966884" name="Line 22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966885" name="AutoShape 229"/>
          <p:cNvCxnSpPr>
            <a:cxnSpLocks noChangeShapeType="1"/>
            <a:stCxn id="966874" idx="1"/>
            <a:endCxn id="0" idx="0"/>
          </p:cNvCxnSpPr>
          <p:nvPr/>
        </p:nvCxnSpPr>
        <p:spPr bwMode="auto">
          <a:xfrm flipV="1">
            <a:off x="5230813" y="1520825"/>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966886" name="Group 230"/>
          <p:cNvGraphicFramePr>
            <a:graphicFrameLocks noGrp="1"/>
          </p:cNvGraphicFramePr>
          <p:nvPr/>
        </p:nvGraphicFramePr>
        <p:xfrm>
          <a:off x="6184900" y="1363663"/>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966892" name="AutoShape 236"/>
          <p:cNvCxnSpPr>
            <a:cxnSpLocks noChangeShapeType="1"/>
            <a:stCxn id="966881" idx="1"/>
            <a:endCxn id="0" idx="1"/>
          </p:cNvCxnSpPr>
          <p:nvPr/>
        </p:nvCxnSpPr>
        <p:spPr bwMode="auto">
          <a:xfrm flipV="1">
            <a:off x="5591175" y="1628775"/>
            <a:ext cx="752475" cy="757238"/>
          </a:xfrm>
          <a:prstGeom prst="straightConnector1">
            <a:avLst/>
          </a:prstGeom>
          <a:noFill/>
          <a:ln w="3175">
            <a:solidFill>
              <a:srgbClr val="333333"/>
            </a:solidFill>
            <a:prstDash val="dash"/>
            <a:round/>
            <a:headEnd type="oval" w="sm" len="sm"/>
            <a:tailEnd type="oval" w="sm" len="sm"/>
          </a:ln>
          <a:effectLst/>
        </p:spPr>
      </p:cxnSp>
      <p:graphicFrame>
        <p:nvGraphicFramePr>
          <p:cNvPr id="966893" name="Group 237"/>
          <p:cNvGraphicFramePr>
            <a:graphicFrameLocks noGrp="1"/>
          </p:cNvGraphicFramePr>
          <p:nvPr/>
        </p:nvGraphicFramePr>
        <p:xfrm>
          <a:off x="6343650" y="1533525"/>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899" name="Group 243"/>
          <p:cNvGraphicFramePr>
            <a:graphicFrameLocks noGrp="1"/>
          </p:cNvGraphicFramePr>
          <p:nvPr/>
        </p:nvGraphicFramePr>
        <p:xfrm>
          <a:off x="4094163" y="690563"/>
          <a:ext cx="958850" cy="249360"/>
        </p:xfrm>
        <a:graphic>
          <a:graphicData uri="http://schemas.openxmlformats.org/drawingml/2006/table">
            <a:tbl>
              <a:tblPr/>
              <a:tblGrid>
                <a:gridCol w="958850"/>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400" b="1" i="0" u="none" strike="noStrike" cap="none" normalizeH="0" baseline="0" dirty="0" smtClean="0">
                          <a:ln>
                            <a:noFill/>
                          </a:ln>
                          <a:solidFill>
                            <a:srgbClr val="333333"/>
                          </a:solidFill>
                          <a:effectLst/>
                          <a:latin typeface="Calibri" pitchFamily="34" charset="0"/>
                          <a:cs typeface="Arial" charset="0"/>
                        </a:rPr>
                        <a:t>Localidad:</a:t>
                      </a:r>
                      <a:endParaRPr kumimoji="0" lang="es-ES" sz="1400" b="0"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905" name="Group 249"/>
          <p:cNvGraphicFramePr>
            <a:graphicFrameLocks noGrp="1"/>
          </p:cNvGraphicFramePr>
          <p:nvPr/>
        </p:nvGraphicFramePr>
        <p:xfrm>
          <a:off x="7837488" y="730250"/>
          <a:ext cx="1095375" cy="30060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Total</a:t>
                      </a:r>
                    </a:p>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Encuestados</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966921" name="Rectangle 265"/>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66922" name="Group 266"/>
          <p:cNvGraphicFramePr>
            <a:graphicFrameLocks noGrp="1"/>
          </p:cNvGraphicFramePr>
          <p:nvPr/>
        </p:nvGraphicFramePr>
        <p:xfrm>
          <a:off x="331788" y="2292350"/>
          <a:ext cx="1004887" cy="2634720"/>
        </p:xfrm>
        <a:graphic>
          <a:graphicData uri="http://schemas.openxmlformats.org/drawingml/2006/table">
            <a:tbl>
              <a:tblPr/>
              <a:tblGrid>
                <a:gridCol w="712787"/>
                <a:gridCol w="292100"/>
              </a:tblGrid>
              <a:tr h="809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Suba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cap="flat">
                      <a:noFill/>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11%</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cap="flat">
                      <a:noFill/>
                    </a:lnT>
                    <a:lnB w="3175" cap="flat" cmpd="sng" algn="ctr">
                      <a:solidFill>
                        <a:srgbClr val="B2B2B2"/>
                      </a:solidFill>
                      <a:prstDash val="solid"/>
                      <a:round/>
                      <a:headEnd type="none" w="med" len="med"/>
                      <a:tailEnd type="none" w="med" len="med"/>
                    </a:lnB>
                    <a:lnTlToBr>
                      <a:noFill/>
                    </a:lnTlToBr>
                    <a:lnBlToTr>
                      <a:noFill/>
                    </a:lnBlToTr>
                    <a:noFill/>
                  </a:tcPr>
                </a:tc>
              </a:tr>
              <a:tr h="825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Kennedy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10%</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09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Engativá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9%</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25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Usaquén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9%</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09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Ciudad Bolívar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8%</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25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Bosa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8%</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09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Fontibón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7%</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09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San Cristóbal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4%</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04775">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Rafael Uribe Uribe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4%</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09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Usme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4%</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25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Puente Aranda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4%</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09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Tunjuelito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4%</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09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Barrios Unidos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3%</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25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Chapinero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3%</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09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Antonio Nariño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3%</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25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Teusaquillo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2%</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096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Santa Fe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2%</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82550">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Los Mártires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2%</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r>
              <a:tr h="112713">
                <a:tc>
                  <a:txBody>
                    <a:bodyPr/>
                    <a:lstStyle/>
                    <a:p>
                      <a:pPr marL="0" marR="0" lvl="0" indent="0" algn="r" defTabSz="914400" rtl="0" eaLnBrk="1" fontAlgn="ctr" latinLnBrk="0" hangingPunct="1">
                        <a:lnSpc>
                          <a:spcPct val="80000"/>
                        </a:lnSpc>
                        <a:spcBef>
                          <a:spcPct val="0"/>
                        </a:spcBef>
                        <a:spcAft>
                          <a:spcPct val="0"/>
                        </a:spcAft>
                        <a:buClrTx/>
                        <a:buSzTx/>
                        <a:buFontTx/>
                        <a:buNone/>
                        <a:tabLst/>
                      </a:pPr>
                      <a:r>
                        <a:rPr kumimoji="0" lang="es-ES" sz="800" b="0" i="0" u="none" strike="noStrike" cap="none" normalizeH="0" baseline="0" dirty="0" smtClean="0">
                          <a:ln>
                            <a:noFill/>
                          </a:ln>
                          <a:solidFill>
                            <a:schemeClr val="tx1"/>
                          </a:solidFill>
                          <a:effectLst/>
                          <a:latin typeface="Calibri" pitchFamily="34" charset="0"/>
                          <a:cs typeface="Arial" charset="0"/>
                        </a:rPr>
                        <a:t>La Candelaria </a:t>
                      </a:r>
                      <a:endParaRPr kumimoji="0" lang="es-ES" sz="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0" u="none" strike="noStrike" cap="none" normalizeH="0" baseline="0" dirty="0" smtClean="0">
                          <a:ln>
                            <a:noFill/>
                          </a:ln>
                          <a:solidFill>
                            <a:schemeClr val="tx1"/>
                          </a:solidFill>
                          <a:effectLst/>
                          <a:latin typeface="Cambria" pitchFamily="18" charset="0"/>
                          <a:cs typeface="Arial" charset="0"/>
                        </a:rPr>
                        <a:t>1%</a:t>
                      </a:r>
                    </a:p>
                  </a:txBody>
                  <a:tcPr marL="36000" marR="36000" marT="18000" marB="18000" anchor="ctr" horzOverflow="overflow">
                    <a:lnL w="3175" cap="flat" cmpd="sng" algn="ctr">
                      <a:solidFill>
                        <a:srgbClr val="B2B2B2"/>
                      </a:solidFill>
                      <a:prstDash val="solid"/>
                      <a:round/>
                      <a:headEnd type="none" w="med" len="med"/>
                      <a:tailEnd type="none" w="med" len="med"/>
                    </a:lnL>
                    <a:lnR cap="flat">
                      <a:noFill/>
                    </a:lnR>
                    <a:lnT w="3175" cap="flat" cmpd="sng" algn="ctr">
                      <a:solidFill>
                        <a:srgbClr val="B2B2B2"/>
                      </a:solidFill>
                      <a:prstDash val="solid"/>
                      <a:round/>
                      <a:headEnd type="none" w="med" len="med"/>
                      <a:tailEnd type="none" w="med" len="med"/>
                    </a:lnT>
                    <a:lnB cap="flat">
                      <a:noFill/>
                    </a:lnB>
                    <a:lnTlToBr>
                      <a:noFill/>
                    </a:lnTlToBr>
                    <a:lnBlToTr>
                      <a:noFill/>
                    </a:lnBlToTr>
                    <a:noFill/>
                  </a:tcPr>
                </a:tc>
              </a:tr>
            </a:tbl>
          </a:graphicData>
        </a:graphic>
      </p:graphicFrame>
      <p:graphicFrame>
        <p:nvGraphicFramePr>
          <p:cNvPr id="966984" name="Group 328"/>
          <p:cNvGraphicFramePr>
            <a:graphicFrameLocks noGrp="1"/>
          </p:cNvGraphicFramePr>
          <p:nvPr/>
        </p:nvGraphicFramePr>
        <p:xfrm>
          <a:off x="676275" y="1792288"/>
          <a:ext cx="384175" cy="20364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rgbClr val="689F38"/>
                          </a:solidFill>
                          <a:effectLst/>
                          <a:latin typeface="Calibri" pitchFamily="34" charset="0"/>
                          <a:cs typeface="Arial" charset="0"/>
                        </a:rPr>
                        <a:t>2010</a:t>
                      </a:r>
                      <a:endParaRPr kumimoji="0" lang="es-ES" sz="1100" b="0" i="0" u="none" strike="noStrike" cap="none" normalizeH="0" baseline="0" dirty="0" smtClean="0">
                        <a:ln>
                          <a:noFill/>
                        </a:ln>
                        <a:solidFill>
                          <a:srgbClr val="689F3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6990" name="Group 334"/>
          <p:cNvGraphicFramePr>
            <a:graphicFrameLocks noGrp="1"/>
          </p:cNvGraphicFramePr>
          <p:nvPr/>
        </p:nvGraphicFramePr>
        <p:xfrm>
          <a:off x="4365625" y="911225"/>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4F852C"/>
                          </a:solidFill>
                          <a:effectLst/>
                          <a:latin typeface="Calibri" pitchFamily="34" charset="0"/>
                          <a:cs typeface="Arial" charset="0"/>
                        </a:rPr>
                        <a:t>2016</a:t>
                      </a:r>
                      <a:endParaRPr kumimoji="0" lang="es-ES" sz="1200" b="0" i="0" u="none" strike="noStrike" cap="none" normalizeH="0" baseline="0" dirty="0" smtClean="0">
                        <a:ln>
                          <a:noFill/>
                        </a:ln>
                        <a:solidFill>
                          <a:srgbClr val="4F852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966996" name="Group 340"/>
          <p:cNvGrpSpPr>
            <a:grpSpLocks/>
          </p:cNvGrpSpPr>
          <p:nvPr/>
        </p:nvGrpSpPr>
        <p:grpSpPr bwMode="auto">
          <a:xfrm>
            <a:off x="7388225" y="4640263"/>
            <a:ext cx="1701800" cy="265112"/>
            <a:chOff x="-60" y="2970"/>
            <a:chExt cx="1072" cy="167"/>
          </a:xfrm>
        </p:grpSpPr>
        <p:sp>
          <p:nvSpPr>
            <p:cNvPr id="966997" name="Text Box 341"/>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966998" name="Rectangle 342"/>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70000"/>
                </a:lnSpc>
              </a:pPr>
              <a:r>
                <a:rPr lang="es-ES" sz="700" dirty="0">
                  <a:solidFill>
                    <a:srgbClr val="333333"/>
                  </a:solidFill>
                  <a:latin typeface="Calibri" pitchFamily="34" charset="0"/>
                </a:rPr>
                <a:t>Datos tomados de la encuesta de percepción del servicio de aseo / 2010</a:t>
              </a:r>
            </a:p>
            <a:p>
              <a:pPr fontAlgn="b">
                <a:lnSpc>
                  <a:spcPct val="70000"/>
                </a:lnSpc>
              </a:pPr>
              <a:r>
                <a:rPr lang="es-ES" sz="700" i="1" dirty="0">
                  <a:solidFill>
                    <a:srgbClr val="333333"/>
                  </a:solidFill>
                  <a:latin typeface="Calibri" pitchFamily="34" charset="0"/>
                </a:rPr>
                <a:t>CONSORCIO ASITEC - NEXIA</a:t>
              </a:r>
            </a:p>
          </p:txBody>
        </p:sp>
        <p:sp>
          <p:nvSpPr>
            <p:cNvPr id="966999" name="Line 343"/>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967000" name="Line 344"/>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967001" name="Line 345"/>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sp>
        <p:nvSpPr>
          <p:cNvPr id="967002" name="Text Box 346"/>
          <p:cNvSpPr txBox="1">
            <a:spLocks noChangeArrowheads="1"/>
          </p:cNvSpPr>
          <p:nvPr/>
        </p:nvSpPr>
        <p:spPr bwMode="auto">
          <a:xfrm>
            <a:off x="612775" y="1876425"/>
            <a:ext cx="128588" cy="127000"/>
          </a:xfrm>
          <a:prstGeom prst="rect">
            <a:avLst/>
          </a:prstGeom>
          <a:noFill/>
          <a:ln w="9525">
            <a:noFill/>
            <a:miter lim="800000"/>
            <a:headEnd/>
            <a:tailEnd/>
          </a:ln>
          <a:effectLst/>
        </p:spPr>
        <p:txBody>
          <a:bodyPr lIns="0" tIns="0" rIns="0" bIns="0" anchor="ctr">
            <a:spAutoFit/>
          </a:bodyPr>
          <a:lstStyle/>
          <a:p>
            <a:pPr algn="ctr">
              <a:lnSpc>
                <a:spcPct val="60000"/>
              </a:lnSpc>
            </a:pPr>
            <a:r>
              <a:rPr lang="es-ES" sz="1400" b="0" dirty="0">
                <a:solidFill>
                  <a:srgbClr val="CC3300"/>
                </a:solidFill>
              </a:rPr>
              <a:t>*</a:t>
            </a: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7682" name="Rectangle 2"/>
          <p:cNvSpPr>
            <a:spLocks noGrp="1" noChangeArrowheads="1"/>
          </p:cNvSpPr>
          <p:nvPr>
            <p:ph type="title"/>
          </p:nvPr>
        </p:nvSpPr>
        <p:spPr/>
        <p:txBody>
          <a:bodyPr/>
          <a:lstStyle/>
          <a:p>
            <a:endParaRPr lang="es-CO" dirty="0"/>
          </a:p>
        </p:txBody>
      </p:sp>
      <p:sp>
        <p:nvSpPr>
          <p:cNvPr id="967683"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67684"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7690" name="Group 10"/>
          <p:cNvGraphicFramePr>
            <a:graphicFrameLocks noGrp="1"/>
          </p:cNvGraphicFramePr>
          <p:nvPr/>
        </p:nvGraphicFramePr>
        <p:xfrm>
          <a:off x="153988" y="1076325"/>
          <a:ext cx="8840787" cy="36796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gridSpan="21">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F3. ¿Cuál es la frecuencia, con que usted transita después de las seis de la tarde por las calles de la ciudad?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Todos o casi todos los días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 o 4 veces por semana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 o 3 veces por semana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 vez por semana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Vivienda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Edificio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Casa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90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EDAD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 a 25 años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 a 35 años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36 a 45 años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 a 55 años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 a 64 años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68204" name="Rectangle 52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DFD11826-E526-4339-8F8F-9E25D27ECB28}" type="slidenum">
              <a:rPr lang="es-ES" sz="900" i="1">
                <a:solidFill>
                  <a:schemeClr val="bg1"/>
                </a:solidFill>
              </a:rPr>
              <a:pPr algn="ctr"/>
              <a:t>79</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4214" name="Group 230"/>
          <p:cNvGraphicFramePr>
            <a:graphicFrameLocks noGrp="1"/>
          </p:cNvGraphicFramePr>
          <p:nvPr/>
        </p:nvGraphicFramePr>
        <p:xfrm>
          <a:off x="2536536" y="1174606"/>
          <a:ext cx="2179638" cy="356616"/>
        </p:xfrm>
        <a:graphic>
          <a:graphicData uri="http://schemas.openxmlformats.org/drawingml/2006/table">
            <a:tbl>
              <a:tblPr/>
              <a:tblGrid>
                <a:gridCol w="479425"/>
                <a:gridCol w="479425"/>
                <a:gridCol w="479425"/>
                <a:gridCol w="741363"/>
              </a:tblGrid>
              <a:tr h="0">
                <a:tc gridSpan="2">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Top Two Boxes: </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5 + 4</a:t>
                      </a:r>
                    </a:p>
                  </a:txBody>
                  <a:tcPr marL="0" marR="0" marT="0" marB="0" anchor="ctr" horzOverflow="overflow">
                    <a:lnL cap="flat">
                      <a:noFill/>
                    </a:lnL>
                    <a:lnR>
                      <a:noFill/>
                    </a:lnR>
                    <a:lnT cap="flat">
                      <a:noFill/>
                    </a:lnT>
                    <a:lnB w="3175"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s-MX"/>
                    </a:p>
                  </a:txBody>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Regular</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3</a:t>
                      </a:r>
                    </a:p>
                  </a:txBody>
                  <a:tcPr marL="0" marR="0" marT="0" marB="0"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700" b="1" i="0" u="none" strike="noStrike" cap="none" normalizeH="0" baseline="0" dirty="0" smtClean="0">
                          <a:ln>
                            <a:noFill/>
                          </a:ln>
                          <a:solidFill>
                            <a:schemeClr val="tx1"/>
                          </a:solidFill>
                          <a:effectLst/>
                          <a:latin typeface="Calibri" pitchFamily="34" charset="0"/>
                          <a:cs typeface="Arial" charset="0"/>
                        </a:rPr>
                        <a:t> Bottom Two Boxes:</a:t>
                      </a:r>
                    </a:p>
                    <a:p>
                      <a:pPr marL="0" marR="0" lvl="0" indent="0" algn="ctr" defTabSz="914400" rtl="0" eaLnBrk="1" fontAlgn="base" latinLnBrk="0" hangingPunct="1">
                        <a:lnSpc>
                          <a:spcPct val="90000"/>
                        </a:lnSpc>
                        <a:spcBef>
                          <a:spcPct val="0"/>
                        </a:spcBef>
                        <a:spcAft>
                          <a:spcPct val="0"/>
                        </a:spcAft>
                        <a:buClrTx/>
                        <a:buSzTx/>
                        <a:buFont typeface="Wingdings" pitchFamily="2" charset="2"/>
                        <a:buNone/>
                        <a:tabLst/>
                      </a:pPr>
                      <a:r>
                        <a:rPr kumimoji="0" lang="es-ES" sz="900" b="0" i="0" u="none" strike="noStrike" cap="none" normalizeH="0" baseline="0" dirty="0" smtClean="0">
                          <a:ln>
                            <a:noFill/>
                          </a:ln>
                          <a:solidFill>
                            <a:schemeClr val="tx1"/>
                          </a:solidFill>
                          <a:effectLst/>
                          <a:latin typeface="Calibri" pitchFamily="34" charset="0"/>
                          <a:cs typeface="Arial" charset="0"/>
                        </a:rPr>
                        <a:t>2+1</a:t>
                      </a:r>
                    </a:p>
                  </a:txBody>
                  <a:tcPr marL="0" marR="0" marT="0" marB="0" anchor="ctr" horzOverflow="overflow">
                    <a:lnL>
                      <a:noFill/>
                    </a:lnL>
                    <a:lnR>
                      <a:noFill/>
                    </a:lnR>
                    <a:lnT>
                      <a:noFill/>
                    </a:lnT>
                    <a:lnB>
                      <a:noFill/>
                    </a:lnB>
                    <a:lnTlToBr>
                      <a:noFill/>
                    </a:lnTlToBr>
                    <a:lnBlToTr>
                      <a:noFill/>
                    </a:lnBlToTr>
                    <a:noFill/>
                  </a:tcPr>
                </a:tc>
              </a:tr>
              <a:tr h="0">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rgbClr val="FFFFFF"/>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3"/>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31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rgbClr val="FFFFFF"/>
                      </a:solidFill>
                      <a:prstDash val="solid"/>
                      <a:round/>
                      <a:headEnd type="none" w="med" len="med"/>
                      <a:tailEnd type="none" w="med" len="med"/>
                    </a:lnB>
                    <a:lnTlToBr>
                      <a:noFill/>
                    </a:lnTlToBr>
                    <a:lnBlToTr>
                      <a:noFill/>
                    </a:lnBlToTr>
                    <a:blipFill dpi="0" rotWithShape="0">
                      <a:blip r:embed="rId4"/>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a:noFill/>
                    </a:lnT>
                    <a:lnB>
                      <a:noFill/>
                    </a:lnB>
                    <a:lnTlToBr>
                      <a:noFill/>
                    </a:lnTlToBr>
                    <a:lnBlToTr>
                      <a:noFill/>
                    </a:lnBlToTr>
                    <a:blipFill dpi="0" rotWithShape="0">
                      <a:blip r:embed="rId5"/>
                      <a:srcRect/>
                      <a:stretch>
                        <a:fillRect/>
                      </a:stretch>
                    </a:blipFill>
                  </a:tcPr>
                </a:tc>
                <a:tc>
                  <a:txBody>
                    <a:bodyPr/>
                    <a:lstStyle/>
                    <a:p>
                      <a:pPr marL="0" marR="0" lvl="0" indent="0" algn="ctr" defTabSz="914400" rtl="0" eaLnBrk="1" fontAlgn="b" latinLnBrk="0" hangingPunct="1">
                        <a:lnSpc>
                          <a:spcPct val="90000"/>
                        </a:lnSpc>
                        <a:spcBef>
                          <a:spcPct val="0"/>
                        </a:spcBef>
                        <a:spcAft>
                          <a:spcPct val="0"/>
                        </a:spcAft>
                        <a:buClrTx/>
                        <a:buSzTx/>
                        <a:buFont typeface="Wingdings" pitchFamily="2" charset="2"/>
                        <a:buNone/>
                        <a:tabLst/>
                      </a:pPr>
                      <a:endParaRPr kumimoji="0" lang="es-CO" sz="1000" b="1" i="0" u="none" strike="noStrike" cap="none" normalizeH="0" baseline="0" dirty="0" smtClean="0">
                        <a:ln>
                          <a:noFill/>
                        </a:ln>
                        <a:solidFill>
                          <a:schemeClr val="tx1"/>
                        </a:solidFill>
                        <a:effectLst/>
                        <a:latin typeface="Calibri" pitchFamily="34" charset="0"/>
                        <a:cs typeface="Arial" charset="0"/>
                      </a:endParaRPr>
                    </a:p>
                  </a:txBody>
                  <a:tcPr marL="0" marR="0" marT="0" marB="0" anchor="ctr" horzOverflow="overflow">
                    <a:lnL w="57150" cap="flat" cmpd="sng" algn="ctr">
                      <a:solidFill>
                        <a:schemeClr val="bg1"/>
                      </a:solidFill>
                      <a:prstDash val="solid"/>
                      <a:round/>
                      <a:headEnd type="none" w="med" len="med"/>
                      <a:tailEnd type="none" w="med" len="med"/>
                    </a:lnL>
                    <a:lnR>
                      <a:noFill/>
                    </a:lnR>
                    <a:lnT>
                      <a:noFill/>
                    </a:lnT>
                    <a:lnB>
                      <a:noFill/>
                    </a:lnB>
                    <a:lnTlToBr>
                      <a:noFill/>
                    </a:lnTlToBr>
                    <a:lnBlToTr>
                      <a:noFill/>
                    </a:lnBlToTr>
                    <a:blipFill dpi="0" rotWithShape="0">
                      <a:blip r:embed="rId6"/>
                      <a:srcRect/>
                      <a:stretch>
                        <a:fillRect/>
                      </a:stretch>
                    </a:blipFill>
                  </a:tcPr>
                </a:tc>
              </a:tr>
            </a:tbl>
          </a:graphicData>
        </a:graphic>
      </p:graphicFrame>
      <p:sp>
        <p:nvSpPr>
          <p:cNvPr id="554003" name="Rectangle 19"/>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2482F2A0-7D88-46A1-A52E-0514F97BC280}" type="slidenum">
              <a:rPr lang="es-ES" sz="900" i="1">
                <a:solidFill>
                  <a:schemeClr val="bg1"/>
                </a:solidFill>
              </a:rPr>
              <a:pPr algn="ctr"/>
              <a:t>8</a:t>
            </a:fld>
            <a:endParaRPr lang="es-ES" sz="900" i="1" dirty="0">
              <a:solidFill>
                <a:schemeClr val="bg1"/>
              </a:solidFill>
            </a:endParaRPr>
          </a:p>
        </p:txBody>
      </p:sp>
      <p:sp>
        <p:nvSpPr>
          <p:cNvPr id="554016" name="Rectangle 32"/>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554017" name="Group 33"/>
          <p:cNvGraphicFramePr>
            <a:graphicFrameLocks noGrp="1"/>
          </p:cNvGraphicFramePr>
          <p:nvPr/>
        </p:nvGraphicFramePr>
        <p:xfrm>
          <a:off x="3493799" y="4621068"/>
          <a:ext cx="2103437" cy="350520"/>
        </p:xfrm>
        <a:graphic>
          <a:graphicData uri="http://schemas.openxmlformats.org/drawingml/2006/table">
            <a:tbl>
              <a:tblPr/>
              <a:tblGrid>
                <a:gridCol w="2103437"/>
              </a:tblGrid>
              <a:tr h="18097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[5]</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Muy Buena,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[4]</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Buena, </a:t>
                      </a:r>
                    </a:p>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[3]</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Regular,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[2]</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Mala, </a:t>
                      </a:r>
                      <a:r>
                        <a:rPr kumimoji="0" lang="es-CO" sz="800" b="1" i="0" u="none" strike="noStrike" cap="none" normalizeH="0" baseline="0" dirty="0" smtClean="0">
                          <a:ln>
                            <a:noFill/>
                          </a:ln>
                          <a:solidFill>
                            <a:schemeClr val="tx1"/>
                          </a:solidFill>
                          <a:effectLst/>
                          <a:latin typeface="Calibri" pitchFamily="34" charset="0"/>
                          <a:ea typeface="Calibri" pitchFamily="34" charset="0"/>
                          <a:cs typeface="Tahoma" pitchFamily="34" charset="0"/>
                        </a:rPr>
                        <a:t>[1]</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4023" name="Object 5"/>
          <p:cNvGraphicFramePr>
            <a:graphicFrameLocks noChangeAspect="1"/>
          </p:cNvGraphicFramePr>
          <p:nvPr/>
        </p:nvGraphicFramePr>
        <p:xfrm>
          <a:off x="2307936" y="1860406"/>
          <a:ext cx="2862263" cy="2403475"/>
        </p:xfrm>
        <a:graphic>
          <a:graphicData uri="http://schemas.openxmlformats.org/presentationml/2006/ole">
            <p:oleObj spid="_x0000_s999426" name="Gráfico" r:id="rId7" imgW="2867042" imgH="2409697" progId="MSGraph.Chart.8">
              <p:embed followColorScheme="full"/>
            </p:oleObj>
          </a:graphicData>
        </a:graphic>
      </p:graphicFrame>
      <p:graphicFrame>
        <p:nvGraphicFramePr>
          <p:cNvPr id="554024" name="Group 40"/>
          <p:cNvGraphicFramePr>
            <a:graphicFrameLocks noGrp="1"/>
          </p:cNvGraphicFramePr>
          <p:nvPr/>
        </p:nvGraphicFramePr>
        <p:xfrm>
          <a:off x="2609561" y="163339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B5EC"/>
                          </a:solidFill>
                          <a:effectLst/>
                          <a:latin typeface="Calibri" pitchFamily="34" charset="0"/>
                          <a:cs typeface="Arial" charset="0"/>
                        </a:rPr>
                        <a:t>2010</a:t>
                      </a:r>
                      <a:endParaRPr kumimoji="0" lang="es-ES" sz="1200" b="0" i="0" u="none" strike="noStrike" cap="none" normalizeH="0" baseline="0" dirty="0" smtClean="0">
                        <a:ln>
                          <a:noFill/>
                        </a:ln>
                        <a:solidFill>
                          <a:srgbClr val="00B5EC"/>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54030" name="Group 46"/>
          <p:cNvGraphicFramePr>
            <a:graphicFrameLocks noGrp="1"/>
          </p:cNvGraphicFramePr>
          <p:nvPr/>
        </p:nvGraphicFramePr>
        <p:xfrm>
          <a:off x="4365336" y="1633393"/>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54036" name="Line 52"/>
          <p:cNvSpPr>
            <a:spLocks noChangeShapeType="1"/>
          </p:cNvSpPr>
          <p:nvPr/>
        </p:nvSpPr>
        <p:spPr bwMode="auto">
          <a:xfrm>
            <a:off x="2312699" y="1842943"/>
            <a:ext cx="2870200" cy="0"/>
          </a:xfrm>
          <a:prstGeom prst="line">
            <a:avLst/>
          </a:prstGeom>
          <a:noFill/>
          <a:ln w="3175">
            <a:solidFill>
              <a:srgbClr val="969696"/>
            </a:solidFill>
            <a:round/>
            <a:headEnd/>
            <a:tailEnd/>
          </a:ln>
          <a:effectLst/>
        </p:spPr>
        <p:txBody>
          <a:bodyPr/>
          <a:lstStyle/>
          <a:p>
            <a:endParaRPr lang="es-MX" dirty="0"/>
          </a:p>
        </p:txBody>
      </p:sp>
      <p:sp>
        <p:nvSpPr>
          <p:cNvPr id="554037" name="Line 53"/>
          <p:cNvSpPr>
            <a:spLocks noChangeShapeType="1"/>
          </p:cNvSpPr>
          <p:nvPr/>
        </p:nvSpPr>
        <p:spPr bwMode="auto">
          <a:xfrm>
            <a:off x="2036474" y="1619106"/>
            <a:ext cx="3238500" cy="0"/>
          </a:xfrm>
          <a:prstGeom prst="line">
            <a:avLst/>
          </a:prstGeom>
          <a:noFill/>
          <a:ln w="3175">
            <a:solidFill>
              <a:srgbClr val="969696"/>
            </a:solidFill>
            <a:round/>
            <a:headEnd/>
            <a:tailEnd/>
          </a:ln>
          <a:effectLst/>
        </p:spPr>
        <p:txBody>
          <a:bodyPr/>
          <a:lstStyle/>
          <a:p>
            <a:endParaRPr lang="es-MX" dirty="0"/>
          </a:p>
        </p:txBody>
      </p:sp>
      <p:sp>
        <p:nvSpPr>
          <p:cNvPr id="554038" name="Line 54"/>
          <p:cNvSpPr>
            <a:spLocks noChangeShapeType="1"/>
          </p:cNvSpPr>
          <p:nvPr/>
        </p:nvSpPr>
        <p:spPr bwMode="auto">
          <a:xfrm rot="5400000">
            <a:off x="3480305" y="1881837"/>
            <a:ext cx="519112" cy="0"/>
          </a:xfrm>
          <a:prstGeom prst="line">
            <a:avLst/>
          </a:prstGeom>
          <a:noFill/>
          <a:ln w="3175">
            <a:solidFill>
              <a:srgbClr val="969696"/>
            </a:solidFill>
            <a:round/>
            <a:headEnd/>
            <a:tailEnd/>
          </a:ln>
          <a:effectLst/>
        </p:spPr>
        <p:txBody>
          <a:bodyPr/>
          <a:lstStyle/>
          <a:p>
            <a:endParaRPr lang="es-MX" dirty="0"/>
          </a:p>
        </p:txBody>
      </p:sp>
      <p:sp>
        <p:nvSpPr>
          <p:cNvPr id="554039" name="Text Box 55"/>
          <p:cNvSpPr txBox="1">
            <a:spLocks noChangeArrowheads="1"/>
          </p:cNvSpPr>
          <p:nvPr/>
        </p:nvSpPr>
        <p:spPr bwMode="auto">
          <a:xfrm>
            <a:off x="3100099" y="2431906"/>
            <a:ext cx="128587" cy="165100"/>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grpSp>
        <p:nvGrpSpPr>
          <p:cNvPr id="2" name="Group 102"/>
          <p:cNvGrpSpPr>
            <a:grpSpLocks/>
          </p:cNvGrpSpPr>
          <p:nvPr/>
        </p:nvGrpSpPr>
        <p:grpSpPr bwMode="auto">
          <a:xfrm>
            <a:off x="1671205" y="4694093"/>
            <a:ext cx="1701800" cy="265113"/>
            <a:chOff x="-60" y="2970"/>
            <a:chExt cx="1072" cy="167"/>
          </a:xfrm>
        </p:grpSpPr>
        <p:sp>
          <p:nvSpPr>
            <p:cNvPr id="554087" name="Text Box 103"/>
            <p:cNvSpPr txBox="1">
              <a:spLocks noChangeArrowheads="1"/>
            </p:cNvSpPr>
            <p:nvPr/>
          </p:nvSpPr>
          <p:spPr bwMode="auto">
            <a:xfrm>
              <a:off x="-1" y="3006"/>
              <a:ext cx="81" cy="104"/>
            </a:xfrm>
            <a:prstGeom prst="rect">
              <a:avLst/>
            </a:prstGeom>
            <a:noFill/>
            <a:ln w="9525">
              <a:noFill/>
              <a:miter lim="800000"/>
              <a:headEnd/>
              <a:tailEnd/>
            </a:ln>
            <a:effectLst/>
          </p:spPr>
          <p:txBody>
            <a:bodyPr lIns="0" tIns="0" rIns="0" bIns="0" anchor="ctr">
              <a:spAutoFit/>
            </a:bodyPr>
            <a:lstStyle/>
            <a:p>
              <a:pPr algn="ctr">
                <a:lnSpc>
                  <a:spcPct val="60000"/>
                </a:lnSpc>
              </a:pPr>
              <a:r>
                <a:rPr lang="es-ES" b="0" dirty="0">
                  <a:solidFill>
                    <a:srgbClr val="CC3300"/>
                  </a:solidFill>
                </a:rPr>
                <a:t>*</a:t>
              </a:r>
            </a:p>
          </p:txBody>
        </p:sp>
        <p:sp>
          <p:nvSpPr>
            <p:cNvPr id="554088" name="Rectangle 104"/>
            <p:cNvSpPr>
              <a:spLocks noChangeArrowheads="1"/>
            </p:cNvSpPr>
            <p:nvPr/>
          </p:nvSpPr>
          <p:spPr bwMode="auto">
            <a:xfrm>
              <a:off x="65" y="2995"/>
              <a:ext cx="947" cy="142"/>
            </a:xfrm>
            <a:prstGeom prst="rect">
              <a:avLst/>
            </a:prstGeom>
            <a:noFill/>
            <a:ln w="9525">
              <a:noFill/>
              <a:miter lim="800000"/>
              <a:headEnd/>
              <a:tailEnd/>
            </a:ln>
            <a:effectLst/>
          </p:spPr>
          <p:txBody>
            <a:bodyPr lIns="18000" tIns="18000" rIns="18000" bIns="18000" anchor="ctr"/>
            <a:lstStyle/>
            <a:p>
              <a:pPr fontAlgn="b">
                <a:lnSpc>
                  <a:spcPct val="90000"/>
                </a:lnSpc>
              </a:pPr>
              <a:r>
                <a:rPr lang="es-ES" sz="700" dirty="0">
                  <a:solidFill>
                    <a:srgbClr val="333333"/>
                  </a:solidFill>
                  <a:latin typeface="Calibri" pitchFamily="34" charset="0"/>
                </a:rPr>
                <a:t>Datos tomados de la encuesta de percepción del servicio de aseo / 2010</a:t>
              </a:r>
            </a:p>
            <a:p>
              <a:pPr fontAlgn="b">
                <a:lnSpc>
                  <a:spcPct val="90000"/>
                </a:lnSpc>
              </a:pPr>
              <a:r>
                <a:rPr lang="es-ES" sz="700" i="1" dirty="0">
                  <a:solidFill>
                    <a:srgbClr val="333333"/>
                  </a:solidFill>
                  <a:latin typeface="Calibri" pitchFamily="34" charset="0"/>
                </a:rPr>
                <a:t>CONSORCIO ASITEC - NEXIA</a:t>
              </a:r>
            </a:p>
          </p:txBody>
        </p:sp>
        <p:sp>
          <p:nvSpPr>
            <p:cNvPr id="554089" name="Line 105"/>
            <p:cNvSpPr>
              <a:spLocks noChangeShapeType="1"/>
            </p:cNvSpPr>
            <p:nvPr/>
          </p:nvSpPr>
          <p:spPr bwMode="auto">
            <a:xfrm>
              <a:off x="65" y="3137"/>
              <a:ext cx="947" cy="0"/>
            </a:xfrm>
            <a:prstGeom prst="line">
              <a:avLst/>
            </a:prstGeom>
            <a:noFill/>
            <a:ln w="9525">
              <a:noFill/>
              <a:round/>
              <a:headEnd/>
              <a:tailEnd/>
            </a:ln>
            <a:effectLst/>
          </p:spPr>
          <p:txBody>
            <a:bodyPr lIns="18000" tIns="18000" rIns="18000" bIns="18000" anchor="ctr"/>
            <a:lstStyle/>
            <a:p>
              <a:endParaRPr lang="es-MX" dirty="0"/>
            </a:p>
          </p:txBody>
        </p:sp>
        <p:sp>
          <p:nvSpPr>
            <p:cNvPr id="554090" name="Line 106"/>
            <p:cNvSpPr>
              <a:spLocks noChangeShapeType="1"/>
            </p:cNvSpPr>
            <p:nvPr/>
          </p:nvSpPr>
          <p:spPr bwMode="auto">
            <a:xfrm>
              <a:off x="-60" y="2970"/>
              <a:ext cx="0" cy="142"/>
            </a:xfrm>
            <a:prstGeom prst="line">
              <a:avLst/>
            </a:prstGeom>
            <a:noFill/>
            <a:ln w="9525">
              <a:noFill/>
              <a:round/>
              <a:headEnd/>
              <a:tailEnd/>
            </a:ln>
            <a:effectLst/>
          </p:spPr>
          <p:txBody>
            <a:bodyPr lIns="18000" tIns="18000" rIns="18000" bIns="18000" anchor="ctr"/>
            <a:lstStyle/>
            <a:p>
              <a:endParaRPr lang="es-MX" dirty="0"/>
            </a:p>
          </p:txBody>
        </p:sp>
        <p:sp>
          <p:nvSpPr>
            <p:cNvPr id="554091" name="Line 107"/>
            <p:cNvSpPr>
              <a:spLocks noChangeShapeType="1"/>
            </p:cNvSpPr>
            <p:nvPr/>
          </p:nvSpPr>
          <p:spPr bwMode="auto">
            <a:xfrm>
              <a:off x="1012" y="2995"/>
              <a:ext cx="0" cy="142"/>
            </a:xfrm>
            <a:prstGeom prst="line">
              <a:avLst/>
            </a:prstGeom>
            <a:noFill/>
            <a:ln w="9525">
              <a:noFill/>
              <a:round/>
              <a:headEnd/>
              <a:tailEnd/>
            </a:ln>
            <a:effectLst/>
          </p:spPr>
          <p:txBody>
            <a:bodyPr lIns="18000" tIns="18000" rIns="18000" bIns="18000" anchor="ctr"/>
            <a:lstStyle/>
            <a:p>
              <a:endParaRPr lang="es-MX" dirty="0"/>
            </a:p>
          </p:txBody>
        </p:sp>
      </p:grpSp>
      <p:graphicFrame>
        <p:nvGraphicFramePr>
          <p:cNvPr id="554097" name="Group 113"/>
          <p:cNvGraphicFramePr>
            <a:graphicFrameLocks noGrp="1"/>
          </p:cNvGraphicFramePr>
          <p:nvPr/>
        </p:nvGraphicFramePr>
        <p:xfrm>
          <a:off x="1743740" y="639618"/>
          <a:ext cx="3997841" cy="488628"/>
        </p:xfrm>
        <a:graphic>
          <a:graphicData uri="http://schemas.openxmlformats.org/drawingml/2006/table">
            <a:tbl>
              <a:tblPr/>
              <a:tblGrid>
                <a:gridCol w="3997841"/>
              </a:tblGrid>
              <a:tr h="142875">
                <a:tc>
                  <a:txBody>
                    <a:bodyPr/>
                    <a:lstStyle/>
                    <a:p>
                      <a:pPr marL="0" marR="0" lvl="0" indent="0" algn="ctr" defTabSz="914400" rtl="0" eaLnBrk="1" fontAlgn="b" latinLnBrk="0" hangingPunct="1">
                        <a:lnSpc>
                          <a:spcPct val="90000"/>
                        </a:lnSpc>
                        <a:spcBef>
                          <a:spcPct val="0"/>
                        </a:spcBef>
                        <a:spcAft>
                          <a:spcPct val="0"/>
                        </a:spcAft>
                        <a:buClrTx/>
                        <a:buSzTx/>
                        <a:buFontTx/>
                        <a:buNone/>
                        <a:tabLst/>
                        <a:defRPr/>
                      </a:pPr>
                      <a:r>
                        <a:rPr kumimoji="0" lang="es-CO" sz="1100" b="1" i="0" u="none" strike="noStrike" cap="none" normalizeH="0" baseline="0" dirty="0" smtClean="0">
                          <a:ln>
                            <a:noFill/>
                          </a:ln>
                          <a:solidFill>
                            <a:srgbClr val="0075B8"/>
                          </a:solidFill>
                          <a:effectLst/>
                          <a:latin typeface="Calibri" pitchFamily="34" charset="0"/>
                          <a:cs typeface="Arial" charset="0"/>
                        </a:rPr>
                        <a:t>1.</a:t>
                      </a:r>
                      <a:r>
                        <a:rPr kumimoji="0" lang="es-CO" sz="1100" b="1" i="0" u="none" strike="noStrike" cap="none" normalizeH="0" baseline="0" dirty="0" smtClean="0">
                          <a:ln>
                            <a:noFill/>
                          </a:ln>
                          <a:solidFill>
                            <a:srgbClr val="333333"/>
                          </a:solidFill>
                          <a:effectLst/>
                          <a:latin typeface="Calibri" pitchFamily="34" charset="0"/>
                          <a:cs typeface="Arial" charset="0"/>
                        </a:rPr>
                        <a:t> ¿Cómo evalúa la </a:t>
                      </a:r>
                      <a:r>
                        <a:rPr kumimoji="0" lang="es-CO" sz="1100" b="1" i="0" u="none" strike="noStrike" cap="none" normalizeH="0" baseline="0" dirty="0" smtClean="0">
                          <a:ln>
                            <a:noFill/>
                          </a:ln>
                          <a:solidFill>
                            <a:srgbClr val="0075B8"/>
                          </a:solidFill>
                          <a:effectLst/>
                          <a:latin typeface="Calibri" pitchFamily="34" charset="0"/>
                          <a:cs typeface="Arial" charset="0"/>
                        </a:rPr>
                        <a:t>imagen</a:t>
                      </a:r>
                      <a:r>
                        <a:rPr kumimoji="0" lang="es-CO" sz="1100" b="1" i="0" u="none" strike="noStrike" cap="none" normalizeH="0" baseline="0" dirty="0" smtClean="0">
                          <a:ln>
                            <a:noFill/>
                          </a:ln>
                          <a:solidFill>
                            <a:srgbClr val="333333"/>
                          </a:solidFill>
                          <a:effectLst/>
                          <a:latin typeface="Calibri" pitchFamily="34" charset="0"/>
                          <a:cs typeface="Arial" charset="0"/>
                        </a:rPr>
                        <a:t> que tiene de la Unidad Administrativa Especial de Servicios Públicos - </a:t>
                      </a:r>
                      <a:r>
                        <a:rPr kumimoji="0" lang="es-CO" sz="1100" b="1" i="0" u="none" strike="noStrike" cap="none" normalizeH="0" baseline="0" dirty="0" smtClean="0">
                          <a:ln>
                            <a:noFill/>
                          </a:ln>
                          <a:solidFill>
                            <a:srgbClr val="0075B8"/>
                          </a:solidFill>
                          <a:effectLst/>
                          <a:latin typeface="Calibri" pitchFamily="34" charset="0"/>
                          <a:cs typeface="Arial" charset="0"/>
                        </a:rPr>
                        <a:t>UAESP</a:t>
                      </a:r>
                      <a:r>
                        <a:rPr kumimoji="0" lang="es-CO" sz="1100" b="1" i="0" u="none" strike="noStrike" cap="none" normalizeH="0" baseline="0" dirty="0" smtClean="0">
                          <a:ln>
                            <a:noFill/>
                          </a:ln>
                          <a:solidFill>
                            <a:srgbClr val="333333"/>
                          </a:solidFill>
                          <a:effectLst/>
                          <a:latin typeface="Calibri" pitchFamily="34" charset="0"/>
                          <a:cs typeface="Arial" charset="0"/>
                        </a:rPr>
                        <a:t>? </a:t>
                      </a:r>
                      <a:endParaRPr kumimoji="0" lang="es-ES" sz="1100" b="1" i="0" u="none" strike="noStrike" cap="none" normalizeH="0" baseline="0" dirty="0" smtClean="0">
                        <a:ln>
                          <a:noFill/>
                        </a:ln>
                        <a:solidFill>
                          <a:srgbClr val="333333"/>
                        </a:solidFill>
                        <a:effectLst/>
                        <a:latin typeface="Calibri" pitchFamily="34" charset="0"/>
                        <a:cs typeface="Arial" charset="0"/>
                      </a:endParaRPr>
                    </a:p>
                    <a:p>
                      <a:pPr marL="0" marR="0" lvl="0" indent="0" algn="ctr" defTabSz="914400" rtl="0" eaLnBrk="1" fontAlgn="b" latinLnBrk="0" hangingPunct="1">
                        <a:lnSpc>
                          <a:spcPct val="90000"/>
                        </a:lnSpc>
                        <a:spcBef>
                          <a:spcPct val="0"/>
                        </a:spcBef>
                        <a:spcAft>
                          <a:spcPct val="0"/>
                        </a:spcAft>
                        <a:buClrTx/>
                        <a:buSzTx/>
                        <a:buFontTx/>
                        <a:buNone/>
                        <a:tabLst/>
                      </a:pPr>
                      <a:endParaRPr kumimoji="0" lang="es-ES" sz="11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54103" name="Picture 119" descr="fgfgh"/>
          <p:cNvPicPr>
            <a:picLocks noChangeAspect="1" noChangeArrowheads="1"/>
          </p:cNvPicPr>
          <p:nvPr/>
        </p:nvPicPr>
        <p:blipFill>
          <a:blip r:embed="rId8" cstate="print"/>
          <a:srcRect/>
          <a:stretch>
            <a:fillRect/>
          </a:stretch>
        </p:blipFill>
        <p:spPr bwMode="auto">
          <a:xfrm>
            <a:off x="1857086" y="2827193"/>
            <a:ext cx="731838" cy="1358900"/>
          </a:xfrm>
          <a:prstGeom prst="rect">
            <a:avLst/>
          </a:prstGeom>
          <a:noFill/>
        </p:spPr>
      </p:pic>
      <p:graphicFrame>
        <p:nvGraphicFramePr>
          <p:cNvPr id="554104" name="Group 120"/>
          <p:cNvGraphicFramePr>
            <a:graphicFrameLocks noGrp="1"/>
          </p:cNvGraphicFramePr>
          <p:nvPr/>
        </p:nvGraphicFramePr>
        <p:xfrm>
          <a:off x="3955761" y="4222606"/>
          <a:ext cx="1169988" cy="221352"/>
        </p:xfrm>
        <a:graphic>
          <a:graphicData uri="http://schemas.openxmlformats.org/drawingml/2006/table">
            <a:tbl>
              <a:tblPr/>
              <a:tblGrid>
                <a:gridCol w="569913"/>
                <a:gridCol w="252412"/>
                <a:gridCol w="347663"/>
              </a:tblGrid>
              <a:tr h="0">
                <a:tc rowSpan="2">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562873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sp>
        <p:nvSpPr>
          <p:cNvPr id="23" name="22 CuadroTexto"/>
          <p:cNvSpPr txBox="1"/>
          <p:nvPr/>
        </p:nvSpPr>
        <p:spPr>
          <a:xfrm>
            <a:off x="5562312" y="3248972"/>
            <a:ext cx="3583276" cy="830997"/>
          </a:xfrm>
          <a:prstGeom prst="rect">
            <a:avLst/>
          </a:prstGeom>
          <a:noFill/>
        </p:spPr>
        <p:txBody>
          <a:bodyPr wrap="square" rtlCol="0">
            <a:spAutoFit/>
          </a:bodyPr>
          <a:lstStyle/>
          <a:p>
            <a:r>
              <a:rPr lang="es-MX" sz="1200" dirty="0" smtClean="0"/>
              <a:t>75% de las personas entrevistadas, mencionaron no conocer o no sentirse en capacidad de evaluar la imagen de la UAESP, para el año 2010 este porcentaje era de 92%.</a:t>
            </a:r>
            <a:endParaRPr lang="es-MX" sz="1200" dirty="0"/>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8706" name="Rectangle 2"/>
          <p:cNvSpPr>
            <a:spLocks noGrp="1" noChangeArrowheads="1"/>
          </p:cNvSpPr>
          <p:nvPr>
            <p:ph type="title"/>
          </p:nvPr>
        </p:nvSpPr>
        <p:spPr/>
        <p:txBody>
          <a:bodyPr/>
          <a:lstStyle/>
          <a:p>
            <a:endParaRPr lang="es-CO" dirty="0"/>
          </a:p>
        </p:txBody>
      </p:sp>
      <p:sp>
        <p:nvSpPr>
          <p:cNvPr id="968707" name="Rectangle 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aphicFrame>
        <p:nvGraphicFramePr>
          <p:cNvPr id="968708" name="Group 4"/>
          <p:cNvGraphicFramePr>
            <a:graphicFrameLocks noGrp="1"/>
          </p:cNvGraphicFramePr>
          <p:nvPr/>
        </p:nvGraphicFramePr>
        <p:xfrm>
          <a:off x="646113" y="636588"/>
          <a:ext cx="7854950" cy="335280"/>
        </p:xfrm>
        <a:graphic>
          <a:graphicData uri="http://schemas.openxmlformats.org/drawingml/2006/table">
            <a:tbl>
              <a:tblPr/>
              <a:tblGrid>
                <a:gridCol w="7854950"/>
              </a:tblGrid>
              <a:tr h="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a:t>
                      </a:r>
                      <a:r>
                        <a:rPr kumimoji="0" lang="es-ES" sz="800" b="0" i="0" u="none" strike="noStrike" cap="none" normalizeH="0" baseline="0" dirty="0" smtClean="0">
                          <a:ln>
                            <a:noFill/>
                          </a:ln>
                          <a:solidFill>
                            <a:schemeClr val="tx1"/>
                          </a:solidFill>
                          <a:effectLst/>
                          <a:latin typeface="Calibri" pitchFamily="34" charset="0"/>
                          <a:cs typeface="Arial" charset="0"/>
                        </a:rPr>
                        <a:t>Usaquén</a:t>
                      </a:r>
                      <a:r>
                        <a:rPr kumimoji="0" lang="es-ES" sz="800" b="1" i="0" u="none" strike="noStrike" cap="none" normalizeH="0" baseline="0" dirty="0" smtClean="0">
                          <a:ln>
                            <a:noFill/>
                          </a:ln>
                          <a:solidFill>
                            <a:srgbClr val="007800"/>
                          </a:solidFill>
                          <a:effectLst/>
                          <a:latin typeface="Calibri" pitchFamily="34" charset="0"/>
                          <a:cs typeface="Arial" charset="0"/>
                        </a:rPr>
                        <a:t>/ 2.</a:t>
                      </a:r>
                      <a:r>
                        <a:rPr kumimoji="0" lang="es-ES" sz="800" b="0" i="0" u="none" strike="noStrike" cap="none" normalizeH="0" baseline="0" dirty="0" smtClean="0">
                          <a:ln>
                            <a:noFill/>
                          </a:ln>
                          <a:solidFill>
                            <a:schemeClr val="tx1"/>
                          </a:solidFill>
                          <a:effectLst/>
                          <a:latin typeface="Calibri" pitchFamily="34" charset="0"/>
                          <a:cs typeface="Arial" charset="0"/>
                        </a:rPr>
                        <a:t>Chapinero</a:t>
                      </a:r>
                      <a:r>
                        <a:rPr kumimoji="0" lang="es-ES" sz="800" b="1" i="0" u="none" strike="noStrike" cap="none" normalizeH="0" baseline="0" dirty="0" smtClean="0">
                          <a:ln>
                            <a:noFill/>
                          </a:ln>
                          <a:solidFill>
                            <a:srgbClr val="007800"/>
                          </a:solidFill>
                          <a:effectLst/>
                          <a:latin typeface="Calibri" pitchFamily="34" charset="0"/>
                          <a:cs typeface="Arial" charset="0"/>
                        </a:rPr>
                        <a:t>/ 3.</a:t>
                      </a:r>
                      <a:r>
                        <a:rPr kumimoji="0" lang="es-ES" sz="800" b="0" i="0" u="none" strike="noStrike" cap="none" normalizeH="0" baseline="0" dirty="0" smtClean="0">
                          <a:ln>
                            <a:noFill/>
                          </a:ln>
                          <a:solidFill>
                            <a:schemeClr val="tx1"/>
                          </a:solidFill>
                          <a:effectLst/>
                          <a:latin typeface="Calibri" pitchFamily="34" charset="0"/>
                          <a:cs typeface="Arial" charset="0"/>
                        </a:rPr>
                        <a:t>Santa Fe</a:t>
                      </a:r>
                      <a:r>
                        <a:rPr kumimoji="0" lang="es-ES" sz="800" b="1" i="0" u="none" strike="noStrike" cap="none" normalizeH="0" baseline="0" dirty="0" smtClean="0">
                          <a:ln>
                            <a:noFill/>
                          </a:ln>
                          <a:solidFill>
                            <a:srgbClr val="007800"/>
                          </a:solidFill>
                          <a:effectLst/>
                          <a:latin typeface="Calibri" pitchFamily="34" charset="0"/>
                          <a:cs typeface="Arial" charset="0"/>
                        </a:rPr>
                        <a:t>/ 4.</a:t>
                      </a:r>
                      <a:r>
                        <a:rPr kumimoji="0" lang="es-ES" sz="800" b="0" i="0" u="none" strike="noStrike" cap="none" normalizeH="0" baseline="0" dirty="0" smtClean="0">
                          <a:ln>
                            <a:noFill/>
                          </a:ln>
                          <a:solidFill>
                            <a:schemeClr val="tx1"/>
                          </a:solidFill>
                          <a:effectLst/>
                          <a:latin typeface="Calibri" pitchFamily="34" charset="0"/>
                          <a:cs typeface="Arial" charset="0"/>
                        </a:rPr>
                        <a:t>San Cristóbal</a:t>
                      </a:r>
                      <a:r>
                        <a:rPr kumimoji="0" lang="es-ES" sz="800" b="1" i="0" u="none" strike="noStrike" cap="none" normalizeH="0" baseline="0" dirty="0" smtClean="0">
                          <a:ln>
                            <a:noFill/>
                          </a:ln>
                          <a:solidFill>
                            <a:srgbClr val="007800"/>
                          </a:solidFill>
                          <a:effectLst/>
                          <a:latin typeface="Calibri" pitchFamily="34" charset="0"/>
                          <a:cs typeface="Arial" charset="0"/>
                        </a:rPr>
                        <a:t>/ 5.</a:t>
                      </a:r>
                      <a:r>
                        <a:rPr kumimoji="0" lang="es-ES" sz="800" b="0" i="0" u="none" strike="noStrike" cap="none" normalizeH="0" baseline="0" dirty="0" smtClean="0">
                          <a:ln>
                            <a:noFill/>
                          </a:ln>
                          <a:solidFill>
                            <a:schemeClr val="tx1"/>
                          </a:solidFill>
                          <a:effectLst/>
                          <a:latin typeface="Calibri" pitchFamily="34" charset="0"/>
                          <a:cs typeface="Arial" charset="0"/>
                        </a:rPr>
                        <a:t>Usme</a:t>
                      </a:r>
                      <a:r>
                        <a:rPr kumimoji="0" lang="es-ES" sz="800" b="1" i="0" u="none" strike="noStrike" cap="none" normalizeH="0" baseline="0" dirty="0" smtClean="0">
                          <a:ln>
                            <a:noFill/>
                          </a:ln>
                          <a:solidFill>
                            <a:srgbClr val="007800"/>
                          </a:solidFill>
                          <a:effectLst/>
                          <a:latin typeface="Calibri" pitchFamily="34" charset="0"/>
                          <a:cs typeface="Arial" charset="0"/>
                        </a:rPr>
                        <a:t>/ 6.</a:t>
                      </a:r>
                      <a:r>
                        <a:rPr kumimoji="0" lang="es-ES" sz="800" b="0" i="0" u="none" strike="noStrike" cap="none" normalizeH="0" baseline="0" dirty="0" smtClean="0">
                          <a:ln>
                            <a:noFill/>
                          </a:ln>
                          <a:solidFill>
                            <a:schemeClr val="tx1"/>
                          </a:solidFill>
                          <a:effectLst/>
                          <a:latin typeface="Calibri" pitchFamily="34" charset="0"/>
                          <a:cs typeface="Arial" charset="0"/>
                        </a:rPr>
                        <a:t>Tunjuelito</a:t>
                      </a:r>
                      <a:r>
                        <a:rPr kumimoji="0" lang="es-ES" sz="800" b="1" i="0" u="none" strike="noStrike" cap="none" normalizeH="0" baseline="0" dirty="0" smtClean="0">
                          <a:ln>
                            <a:noFill/>
                          </a:ln>
                          <a:solidFill>
                            <a:srgbClr val="007800"/>
                          </a:solidFill>
                          <a:effectLst/>
                          <a:latin typeface="Calibri" pitchFamily="34" charset="0"/>
                          <a:cs typeface="Arial" charset="0"/>
                        </a:rPr>
                        <a:t>/ 7.</a:t>
                      </a:r>
                      <a:r>
                        <a:rPr kumimoji="0" lang="es-ES" sz="800" b="0" i="0" u="none" strike="noStrike" cap="none" normalizeH="0" baseline="0" dirty="0" smtClean="0">
                          <a:ln>
                            <a:noFill/>
                          </a:ln>
                          <a:solidFill>
                            <a:schemeClr val="tx1"/>
                          </a:solidFill>
                          <a:effectLst/>
                          <a:latin typeface="Calibri" pitchFamily="34" charset="0"/>
                          <a:cs typeface="Arial" charset="0"/>
                        </a:rPr>
                        <a:t>Bosa </a:t>
                      </a:r>
                      <a:r>
                        <a:rPr kumimoji="0" lang="es-ES" sz="800" b="1" i="0" u="none" strike="noStrike" cap="none" normalizeH="0" baseline="0" dirty="0" smtClean="0">
                          <a:ln>
                            <a:noFill/>
                          </a:ln>
                          <a:solidFill>
                            <a:srgbClr val="007800"/>
                          </a:solidFill>
                          <a:effectLst/>
                          <a:latin typeface="Calibri" pitchFamily="34" charset="0"/>
                          <a:cs typeface="Arial" charset="0"/>
                        </a:rPr>
                        <a:t>/ 8.</a:t>
                      </a:r>
                      <a:r>
                        <a:rPr kumimoji="0" lang="es-ES" sz="800" b="0" i="0" u="none" strike="noStrike" cap="none" normalizeH="0" baseline="0" dirty="0" smtClean="0">
                          <a:ln>
                            <a:noFill/>
                          </a:ln>
                          <a:solidFill>
                            <a:schemeClr val="tx1"/>
                          </a:solidFill>
                          <a:effectLst/>
                          <a:latin typeface="Calibri" pitchFamily="34" charset="0"/>
                          <a:cs typeface="Arial" charset="0"/>
                        </a:rPr>
                        <a:t>Kennedy</a:t>
                      </a:r>
                      <a:r>
                        <a:rPr kumimoji="0" lang="es-ES" sz="800" b="1" i="0" u="none" strike="noStrike" cap="none" normalizeH="0" baseline="0" dirty="0" smtClean="0">
                          <a:ln>
                            <a:noFill/>
                          </a:ln>
                          <a:solidFill>
                            <a:srgbClr val="007800"/>
                          </a:solidFill>
                          <a:effectLst/>
                          <a:latin typeface="Calibri" pitchFamily="34" charset="0"/>
                          <a:cs typeface="Arial" charset="0"/>
                        </a:rPr>
                        <a:t>/ 9.</a:t>
                      </a:r>
                      <a:r>
                        <a:rPr kumimoji="0" lang="es-ES" sz="800" b="0" i="0" u="none" strike="noStrike" cap="none" normalizeH="0" baseline="0" dirty="0" smtClean="0">
                          <a:ln>
                            <a:noFill/>
                          </a:ln>
                          <a:solidFill>
                            <a:schemeClr val="tx1"/>
                          </a:solidFill>
                          <a:effectLst/>
                          <a:latin typeface="Calibri" pitchFamily="34" charset="0"/>
                          <a:cs typeface="Arial" charset="0"/>
                        </a:rPr>
                        <a:t>Fontibón </a:t>
                      </a:r>
                      <a:r>
                        <a:rPr kumimoji="0" lang="es-ES" sz="800" b="1" i="0" u="none" strike="noStrike" cap="none" normalizeH="0" baseline="0" dirty="0" smtClean="0">
                          <a:ln>
                            <a:noFill/>
                          </a:ln>
                          <a:solidFill>
                            <a:srgbClr val="007800"/>
                          </a:solidFill>
                          <a:effectLst/>
                          <a:latin typeface="Calibri" pitchFamily="34" charset="0"/>
                          <a:cs typeface="Arial" charset="0"/>
                        </a:rPr>
                        <a:t>/ 10.</a:t>
                      </a:r>
                      <a:r>
                        <a:rPr kumimoji="0" lang="es-ES" sz="800" b="0" i="0" u="none" strike="noStrike" cap="none" normalizeH="0" baseline="0" dirty="0" smtClean="0">
                          <a:ln>
                            <a:noFill/>
                          </a:ln>
                          <a:solidFill>
                            <a:schemeClr val="tx1"/>
                          </a:solidFill>
                          <a:effectLst/>
                          <a:latin typeface="Calibri" pitchFamily="34" charset="0"/>
                          <a:cs typeface="Arial" charset="0"/>
                        </a:rPr>
                        <a:t>Engativá</a:t>
                      </a:r>
                      <a:r>
                        <a:rPr kumimoji="0" lang="es-ES" sz="800" b="1" i="0" u="none" strike="noStrike" cap="none" normalizeH="0" baseline="0" dirty="0" smtClean="0">
                          <a:ln>
                            <a:noFill/>
                          </a:ln>
                          <a:solidFill>
                            <a:srgbClr val="007800"/>
                          </a:solidFill>
                          <a:effectLst/>
                          <a:latin typeface="Calibri" pitchFamily="34" charset="0"/>
                          <a:cs typeface="Arial" charset="0"/>
                        </a:rPr>
                        <a:t>/ 11.</a:t>
                      </a:r>
                      <a:r>
                        <a:rPr kumimoji="0" lang="es-ES" sz="800" b="0" i="0" u="none" strike="noStrike" cap="none" normalizeH="0" baseline="0" dirty="0" smtClean="0">
                          <a:ln>
                            <a:noFill/>
                          </a:ln>
                          <a:solidFill>
                            <a:schemeClr val="tx1"/>
                          </a:solidFill>
                          <a:effectLst/>
                          <a:latin typeface="Calibri" pitchFamily="34" charset="0"/>
                          <a:cs typeface="Arial" charset="0"/>
                        </a:rPr>
                        <a:t>Suba</a:t>
                      </a:r>
                      <a:r>
                        <a:rPr kumimoji="0" lang="es-ES" sz="800" b="1" i="0" u="none" strike="noStrike" cap="none" normalizeH="0" baseline="0" dirty="0" smtClean="0">
                          <a:ln>
                            <a:noFill/>
                          </a:ln>
                          <a:solidFill>
                            <a:srgbClr val="007800"/>
                          </a:solidFill>
                          <a:effectLst/>
                          <a:latin typeface="Calibri" pitchFamily="34" charset="0"/>
                          <a:cs typeface="Arial" charset="0"/>
                        </a:rPr>
                        <a:t>/ 12.</a:t>
                      </a:r>
                      <a:r>
                        <a:rPr kumimoji="0" lang="es-ES" sz="800" b="0" i="0" u="none" strike="noStrike" cap="none" normalizeH="0" baseline="0" dirty="0" smtClean="0">
                          <a:ln>
                            <a:noFill/>
                          </a:ln>
                          <a:solidFill>
                            <a:schemeClr val="tx1"/>
                          </a:solidFill>
                          <a:effectLst/>
                          <a:latin typeface="Calibri" pitchFamily="34" charset="0"/>
                          <a:cs typeface="Arial" charset="0"/>
                        </a:rPr>
                        <a:t>Barrios Unidos</a:t>
                      </a:r>
                      <a:r>
                        <a:rPr kumimoji="0" lang="es-ES" sz="800" b="1" i="0" u="none" strike="noStrike" cap="none" normalizeH="0" baseline="0" dirty="0" smtClean="0">
                          <a:ln>
                            <a:noFill/>
                          </a:ln>
                          <a:solidFill>
                            <a:srgbClr val="007800"/>
                          </a:solidFill>
                          <a:effectLst/>
                          <a:latin typeface="Calibri" pitchFamily="34" charset="0"/>
                          <a:cs typeface="Arial" charset="0"/>
                        </a:rPr>
                        <a:t>/ 13.</a:t>
                      </a:r>
                      <a:r>
                        <a:rPr kumimoji="0" lang="es-ES" sz="800" b="0" i="0" u="none" strike="noStrike" cap="none" normalizeH="0" baseline="0" dirty="0" smtClean="0">
                          <a:ln>
                            <a:noFill/>
                          </a:ln>
                          <a:solidFill>
                            <a:schemeClr val="tx1"/>
                          </a:solidFill>
                          <a:effectLst/>
                          <a:latin typeface="Calibri" pitchFamily="34" charset="0"/>
                          <a:cs typeface="Arial" charset="0"/>
                        </a:rPr>
                        <a:t>Teusaquillo</a:t>
                      </a:r>
                      <a:r>
                        <a:rPr kumimoji="0" lang="es-ES" sz="800" b="1" i="0" u="none" strike="noStrike" cap="none" normalizeH="0" baseline="0" dirty="0" smtClean="0">
                          <a:ln>
                            <a:noFill/>
                          </a:ln>
                          <a:solidFill>
                            <a:srgbClr val="007800"/>
                          </a:solidFill>
                          <a:effectLst/>
                          <a:latin typeface="Calibri" pitchFamily="34" charset="0"/>
                          <a:cs typeface="Arial" charset="0"/>
                        </a:rPr>
                        <a:t>/ </a:t>
                      </a:r>
                    </a:p>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0" u="none" strike="noStrike" cap="none" normalizeH="0" baseline="0" dirty="0" smtClean="0">
                          <a:ln>
                            <a:noFill/>
                          </a:ln>
                          <a:solidFill>
                            <a:srgbClr val="007800"/>
                          </a:solidFill>
                          <a:effectLst/>
                          <a:latin typeface="Calibri" pitchFamily="34" charset="0"/>
                          <a:cs typeface="Arial" charset="0"/>
                        </a:rPr>
                        <a:t>14.</a:t>
                      </a:r>
                      <a:r>
                        <a:rPr kumimoji="0" lang="es-ES" sz="800" b="0" i="0" u="none" strike="noStrike" cap="none" normalizeH="0" baseline="0" dirty="0" smtClean="0">
                          <a:ln>
                            <a:noFill/>
                          </a:ln>
                          <a:solidFill>
                            <a:schemeClr val="tx1"/>
                          </a:solidFill>
                          <a:effectLst/>
                          <a:latin typeface="Calibri" pitchFamily="34" charset="0"/>
                          <a:cs typeface="Arial" charset="0"/>
                        </a:rPr>
                        <a:t>Los Mártires</a:t>
                      </a:r>
                      <a:r>
                        <a:rPr kumimoji="0" lang="es-ES" sz="800" b="1" i="0" u="none" strike="noStrike" cap="none" normalizeH="0" baseline="0" dirty="0" smtClean="0">
                          <a:ln>
                            <a:noFill/>
                          </a:ln>
                          <a:solidFill>
                            <a:srgbClr val="007800"/>
                          </a:solidFill>
                          <a:effectLst/>
                          <a:latin typeface="Calibri" pitchFamily="34" charset="0"/>
                          <a:cs typeface="Arial" charset="0"/>
                        </a:rPr>
                        <a:t>/ 15.</a:t>
                      </a:r>
                      <a:r>
                        <a:rPr kumimoji="0" lang="es-ES" sz="800" b="0" i="0" u="none" strike="noStrike" cap="none" normalizeH="0" baseline="0" dirty="0" smtClean="0">
                          <a:ln>
                            <a:noFill/>
                          </a:ln>
                          <a:solidFill>
                            <a:schemeClr val="tx1"/>
                          </a:solidFill>
                          <a:effectLst/>
                          <a:latin typeface="Calibri" pitchFamily="34" charset="0"/>
                          <a:cs typeface="Arial" charset="0"/>
                        </a:rPr>
                        <a:t>Antonio Nariño</a:t>
                      </a:r>
                      <a:r>
                        <a:rPr kumimoji="0" lang="es-ES" sz="800" b="1" i="0" u="none" strike="noStrike" cap="none" normalizeH="0" baseline="0" dirty="0" smtClean="0">
                          <a:ln>
                            <a:noFill/>
                          </a:ln>
                          <a:solidFill>
                            <a:srgbClr val="007800"/>
                          </a:solidFill>
                          <a:effectLst/>
                          <a:latin typeface="Calibri" pitchFamily="34" charset="0"/>
                          <a:cs typeface="Arial" charset="0"/>
                        </a:rPr>
                        <a:t>/ 16.</a:t>
                      </a:r>
                      <a:r>
                        <a:rPr kumimoji="0" lang="es-ES" sz="800" b="0" i="0" u="none" strike="noStrike" cap="none" normalizeH="0" baseline="0" dirty="0" smtClean="0">
                          <a:ln>
                            <a:noFill/>
                          </a:ln>
                          <a:solidFill>
                            <a:schemeClr val="tx1"/>
                          </a:solidFill>
                          <a:effectLst/>
                          <a:latin typeface="Calibri" pitchFamily="34" charset="0"/>
                          <a:cs typeface="Arial" charset="0"/>
                        </a:rPr>
                        <a:t>Puente Aranda</a:t>
                      </a:r>
                      <a:r>
                        <a:rPr kumimoji="0" lang="es-ES" sz="800" b="1" i="0" u="none" strike="noStrike" cap="none" normalizeH="0" baseline="0" dirty="0" smtClean="0">
                          <a:ln>
                            <a:noFill/>
                          </a:ln>
                          <a:solidFill>
                            <a:srgbClr val="007800"/>
                          </a:solidFill>
                          <a:effectLst/>
                          <a:latin typeface="Calibri" pitchFamily="34" charset="0"/>
                          <a:cs typeface="Arial" charset="0"/>
                        </a:rPr>
                        <a:t>/ 17.</a:t>
                      </a:r>
                      <a:r>
                        <a:rPr kumimoji="0" lang="es-ES" sz="800" b="0" i="0" u="none" strike="noStrike" cap="none" normalizeH="0" baseline="0" dirty="0" smtClean="0">
                          <a:ln>
                            <a:noFill/>
                          </a:ln>
                          <a:solidFill>
                            <a:schemeClr val="tx1"/>
                          </a:solidFill>
                          <a:effectLst/>
                          <a:latin typeface="Calibri" pitchFamily="34" charset="0"/>
                          <a:cs typeface="Arial" charset="0"/>
                        </a:rPr>
                        <a:t>La Candelaria</a:t>
                      </a:r>
                      <a:r>
                        <a:rPr kumimoji="0" lang="es-ES" sz="800" b="1" i="0" u="none" strike="noStrike" cap="none" normalizeH="0" baseline="0" dirty="0" smtClean="0">
                          <a:ln>
                            <a:noFill/>
                          </a:ln>
                          <a:solidFill>
                            <a:srgbClr val="007800"/>
                          </a:solidFill>
                          <a:effectLst/>
                          <a:latin typeface="Calibri" pitchFamily="34" charset="0"/>
                          <a:cs typeface="Arial" charset="0"/>
                        </a:rPr>
                        <a:t>/ 18.</a:t>
                      </a:r>
                      <a:r>
                        <a:rPr kumimoji="0" lang="es-ES" sz="800" b="0" i="0" u="none" strike="noStrike" cap="none" normalizeH="0" baseline="0" dirty="0" smtClean="0">
                          <a:ln>
                            <a:noFill/>
                          </a:ln>
                          <a:solidFill>
                            <a:schemeClr val="tx1"/>
                          </a:solidFill>
                          <a:effectLst/>
                          <a:latin typeface="Calibri" pitchFamily="34" charset="0"/>
                          <a:cs typeface="Arial" charset="0"/>
                        </a:rPr>
                        <a:t>Rafael Uribe Uribe</a:t>
                      </a:r>
                      <a:r>
                        <a:rPr kumimoji="0" lang="es-ES" sz="800" b="1" i="0" u="none" strike="noStrike" cap="none" normalizeH="0" baseline="0" dirty="0" smtClean="0">
                          <a:ln>
                            <a:noFill/>
                          </a:ln>
                          <a:solidFill>
                            <a:srgbClr val="007800"/>
                          </a:solidFill>
                          <a:effectLst/>
                          <a:latin typeface="Calibri" pitchFamily="34" charset="0"/>
                          <a:cs typeface="Arial" charset="0"/>
                        </a:rPr>
                        <a:t>/ 19.</a:t>
                      </a:r>
                      <a:r>
                        <a:rPr kumimoji="0" lang="es-ES" sz="800" b="0" i="0" u="none" strike="noStrike" cap="none" normalizeH="0" baseline="0" dirty="0" smtClean="0">
                          <a:ln>
                            <a:noFill/>
                          </a:ln>
                          <a:solidFill>
                            <a:schemeClr val="tx1"/>
                          </a:solidFill>
                          <a:effectLst/>
                          <a:latin typeface="Calibri" pitchFamily="34" charset="0"/>
                          <a:cs typeface="Arial" charset="0"/>
                        </a:rPr>
                        <a:t>Ciudad Bolívar </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968714" name="Group 10"/>
          <p:cNvGraphicFramePr>
            <a:graphicFrameLocks noGrp="1"/>
          </p:cNvGraphicFramePr>
          <p:nvPr/>
        </p:nvGraphicFramePr>
        <p:xfrm>
          <a:off x="153988" y="1076325"/>
          <a:ext cx="8840787" cy="3679608"/>
        </p:xfrm>
        <a:graphic>
          <a:graphicData uri="http://schemas.openxmlformats.org/drawingml/2006/table">
            <a:tbl>
              <a:tblPr/>
              <a:tblGrid>
                <a:gridCol w="2519362"/>
                <a:gridCol w="469900"/>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gridCol w="307975"/>
              </a:tblGrid>
              <a:tr h="0">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8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cap="flat">
                      <a:noFill/>
                    </a:lnT>
                    <a:lnB>
                      <a:noFill/>
                    </a:lnB>
                    <a:lnTlToBr>
                      <a:noFill/>
                    </a:lnTlToBr>
                    <a:lnBlToTr>
                      <a:noFill/>
                    </a:lnBlToTr>
                    <a:noFill/>
                  </a:tcPr>
                </a:tc>
                <a:tc rowSpan="2">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bg1"/>
                          </a:solidFill>
                          <a:effectLst/>
                          <a:latin typeface="Calibri" pitchFamily="34" charset="0"/>
                          <a:cs typeface="Arial" charset="0"/>
                        </a:rPr>
                        <a:t>TOTAL</a:t>
                      </a:r>
                      <a:endParaRPr kumimoji="0" lang="es-ES" sz="1100" b="0" i="0" u="none" strike="noStrike" cap="none" normalizeH="0" baseline="0" dirty="0" smtClean="0">
                        <a:ln>
                          <a:noFill/>
                        </a:ln>
                        <a:solidFill>
                          <a:schemeClr val="bg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12700"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007800"/>
                    </a:solidFill>
                  </a:tcPr>
                </a:tc>
                <a:tc gridSpan="19">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800" b="1" i="1" u="none" strike="noStrike" cap="none" normalizeH="0" baseline="0" dirty="0" smtClean="0">
                          <a:ln>
                            <a:noFill/>
                          </a:ln>
                          <a:solidFill>
                            <a:srgbClr val="333333"/>
                          </a:solidFill>
                          <a:effectLst/>
                          <a:latin typeface="Calibri" pitchFamily="34" charset="0"/>
                          <a:cs typeface="Arial" charset="0"/>
                        </a:rPr>
                        <a:t>LOCALIDAD</a:t>
                      </a:r>
                    </a:p>
                  </a:txBody>
                  <a:tcPr marL="36000" marR="36000" marT="18000" marB="18000" anchor="ctr" horzOverflow="overflow">
                    <a:lnL w="12700"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r>
              <a:tr h="109538">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endParaRPr kumimoji="0" lang="es-CO" sz="16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a:noFill/>
                    </a:lnT>
                    <a:lnB w="3175" cap="flat" cmpd="sng" algn="ctr">
                      <a:solidFill>
                        <a:srgbClr val="5F5F5F"/>
                      </a:solidFill>
                      <a:prstDash val="solid"/>
                      <a:round/>
                      <a:headEnd type="none" w="med" len="med"/>
                      <a:tailEnd type="none" w="med" len="med"/>
                    </a:lnB>
                    <a:lnTlToBr>
                      <a:noFill/>
                    </a:lnTlToBr>
                    <a:lnBlToTr>
                      <a:noFill/>
                    </a:lnBlToTr>
                    <a:noFill/>
                  </a:tcPr>
                </a:tc>
                <a:tc vMerge="1">
                  <a:txBody>
                    <a:bodyPr/>
                    <a:lstStyle/>
                    <a:p>
                      <a:endParaRPr lang="es-MX"/>
                    </a:p>
                  </a:txBody>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a:t>
                      </a:r>
                    </a:p>
                  </a:txBody>
                  <a:tcPr marL="18000" marR="18000" marT="18000" marB="18000" anchor="ctr" horzOverflow="overflow">
                    <a:lnL w="12700"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10.</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11.</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12.</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13.</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14.</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15.</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16.</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17.</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18.</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s-ES" sz="900" b="1" i="0" u="none" strike="noStrike" cap="none" normalizeH="0" baseline="0" dirty="0" smtClean="0">
                          <a:ln>
                            <a:noFill/>
                          </a:ln>
                          <a:solidFill>
                            <a:schemeClr val="bg1"/>
                          </a:solidFill>
                          <a:effectLst/>
                          <a:latin typeface="Arial" charset="0"/>
                          <a:cs typeface="Arial" charset="0"/>
                        </a:rPr>
                        <a:t>19.</a:t>
                      </a:r>
                    </a:p>
                  </a:txBody>
                  <a:tcPr marL="18000" marR="18000" marT="18000" marB="18000" anchor="ctr" horzOverflow="overflow">
                    <a:lnL w="3175" cap="flat" cmpd="sng" algn="ctr">
                      <a:solidFill>
                        <a:schemeClr val="bg1"/>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solidFill>
                      <a:srgbClr val="689F38"/>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 Base: Total Encuestados (Real)</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1879</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113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101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97</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86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800" b="1" i="1" u="none" strike="noStrike" cap="none" normalizeH="0" baseline="0" dirty="0" smtClean="0">
                          <a:ln>
                            <a:noFill/>
                          </a:ln>
                          <a:solidFill>
                            <a:schemeClr val="tx1"/>
                          </a:solidFill>
                          <a:effectLst/>
                          <a:latin typeface="Calibri" pitchFamily="34" charset="0"/>
                          <a:cs typeface="Arial" charset="0"/>
                        </a:rPr>
                        <a:t>99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5F5F5F"/>
                      </a:solidFill>
                      <a:prstDash val="solid"/>
                      <a:round/>
                      <a:headEnd type="none" w="med" len="med"/>
                      <a:tailEnd type="none" w="med" len="med"/>
                    </a:lnT>
                    <a:lnB w="3175" cap="flat" cmpd="sng" algn="ctr">
                      <a:solidFill>
                        <a:schemeClr val="bg2"/>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 Base: Total Encuestados (Exp.)</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2373285</a:t>
                      </a:r>
                      <a:endParaRPr kumimoji="0" lang="es-ES" sz="18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169891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59021</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39038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125302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113763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64506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172895</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313429</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122346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267278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332080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70220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58802</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31690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31663</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83524</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8750</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117106</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191978</a:t>
                      </a:r>
                      <a:endParaRPr kumimoji="0" lang="es-ES" sz="18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chemeClr val="bg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solidFill>
                      <a:srgbClr val="EAEAEA"/>
                    </a:solid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GENERO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Hombre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Mujer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ZONA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Zona 1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Zona 2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Zona 3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Zona 4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Zona 5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Zona 6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21</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rgbClr val="007800"/>
                          </a:solidFill>
                          <a:effectLst/>
                          <a:latin typeface="Calibri" pitchFamily="34" charset="0"/>
                          <a:cs typeface="Arial" charset="0"/>
                        </a:rPr>
                        <a:t> ESTRATO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a:noFill/>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CO" sz="1000" b="0" i="0" u="none" strike="noStrike" cap="none" normalizeH="0" baseline="0" dirty="0" smtClean="0">
                        <a:ln>
                          <a:noFill/>
                        </a:ln>
                        <a:solidFill>
                          <a:schemeClr val="tx1"/>
                        </a:solidFill>
                        <a:effectLst/>
                        <a:latin typeface="Calibri" pitchFamily="34" charset="0"/>
                        <a:cs typeface="Arial" charset="0"/>
                      </a:endParaRPr>
                    </a:p>
                  </a:txBody>
                  <a:tcPr marL="18000" marR="18000" marT="18000" marB="18000" anchor="ctr" horzOverflow="overflow">
                    <a:lnL>
                      <a:noFill/>
                    </a:lnL>
                    <a:lnR w="3175" cap="flat" cmpd="sng" algn="ctr">
                      <a:solidFill>
                        <a:srgbClr val="5F5F5F"/>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Bajo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Medio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37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28</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24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55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95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EAEAEA"/>
                      </a:solidFill>
                      <a:prstDash val="solid"/>
                      <a:round/>
                      <a:headEnd type="none" w="med" len="med"/>
                      <a:tailEnd type="none" w="med" len="med"/>
                    </a:lnB>
                    <a:lnTlToBr>
                      <a:noFill/>
                    </a:lnTlToBr>
                    <a:lnBlToTr>
                      <a:noFill/>
                    </a:lnBlToTr>
                    <a:noFill/>
                  </a:tcPr>
                </a:tc>
              </a:tr>
              <a:tr h="69850">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Alto </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cap="flat">
                      <a:noFill/>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17</a:t>
                      </a:r>
                      <a:endParaRPr kumimoji="0" lang="es-ES" sz="1000" b="0" i="0" u="none" strike="noStrike" cap="none" normalizeH="0" baseline="0" dirty="0" smtClean="0">
                        <a:ln>
                          <a:noFill/>
                        </a:ln>
                        <a:solidFill>
                          <a:schemeClr val="tx1"/>
                        </a:solidFill>
                        <a:effectLst/>
                        <a:latin typeface="Arial" charset="0"/>
                        <a:cs typeface="Arial" charset="0"/>
                      </a:endParaRPr>
                    </a:p>
                  </a:txBody>
                  <a:tcPr marL="36000" marR="36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61</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5F5F5F"/>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10</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32</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45</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86</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7</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C0C0C0"/>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s-ES" sz="1000" b="0" i="0" u="none" strike="noStrike" cap="none" normalizeH="0" baseline="0" dirty="0" smtClean="0">
                          <a:ln>
                            <a:noFill/>
                          </a:ln>
                          <a:solidFill>
                            <a:schemeClr val="tx1"/>
                          </a:solidFill>
                          <a:effectLst/>
                          <a:latin typeface="Calibri" pitchFamily="34" charset="0"/>
                          <a:cs typeface="Arial" charset="0"/>
                        </a:rPr>
                        <a:t>- </a:t>
                      </a:r>
                      <a:endParaRPr kumimoji="0" lang="es-ES" sz="1000" b="0" i="0" u="none" strike="noStrike" cap="none" normalizeH="0" baseline="0" dirty="0" smtClean="0">
                        <a:ln>
                          <a:noFill/>
                        </a:ln>
                        <a:solidFill>
                          <a:schemeClr val="tx1"/>
                        </a:solidFill>
                        <a:effectLst/>
                        <a:latin typeface="Arial" charset="0"/>
                        <a:cs typeface="Arial" charset="0"/>
                      </a:endParaRPr>
                    </a:p>
                  </a:txBody>
                  <a:tcPr marL="18000" marR="18000" marT="18000" marB="18000" anchor="ctr" horzOverflow="overflow">
                    <a:lnL w="3175" cap="flat" cmpd="sng" algn="ctr">
                      <a:solidFill>
                        <a:srgbClr val="C0C0C0"/>
                      </a:solidFill>
                      <a:prstDash val="solid"/>
                      <a:round/>
                      <a:headEnd type="none" w="med" len="med"/>
                      <a:tailEnd type="none" w="med" len="med"/>
                    </a:lnL>
                    <a:lnR w="3175" cap="flat" cmpd="sng" algn="ctr">
                      <a:solidFill>
                        <a:srgbClr val="5F5F5F"/>
                      </a:solidFill>
                      <a:prstDash val="solid"/>
                      <a:round/>
                      <a:headEnd type="none" w="med" len="med"/>
                      <a:tailEnd type="none" w="med" len="med"/>
                    </a:lnR>
                    <a:lnT w="3175" cap="flat" cmpd="sng" algn="ctr">
                      <a:solidFill>
                        <a:srgbClr val="EAEAEA"/>
                      </a:solidFill>
                      <a:prstDash val="solid"/>
                      <a:round/>
                      <a:headEnd type="none" w="med" len="med"/>
                      <a:tailEnd type="none" w="med" len="med"/>
                    </a:lnT>
                    <a:lnB w="3175" cap="flat" cmpd="sng" algn="ctr">
                      <a:solidFill>
                        <a:srgbClr val="5F5F5F"/>
                      </a:solidFill>
                      <a:prstDash val="solid"/>
                      <a:round/>
                      <a:headEnd type="none" w="med" len="med"/>
                      <a:tailEnd type="none" w="med" len="med"/>
                    </a:lnB>
                    <a:lnTlToBr>
                      <a:noFill/>
                    </a:lnTlToBr>
                    <a:lnBlToTr>
                      <a:noFill/>
                    </a:lnBlToTr>
                    <a:noFill/>
                  </a:tcPr>
                </a:tc>
              </a:tr>
            </a:tbl>
          </a:graphicData>
        </a:graphic>
      </p:graphicFrame>
      <p:sp>
        <p:nvSpPr>
          <p:cNvPr id="969247" name="Rectangle 543"/>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1D161A04-4E72-45C2-BE5E-E8BB9288362B}" type="slidenum">
              <a:rPr lang="es-ES" sz="900" i="1">
                <a:solidFill>
                  <a:schemeClr val="bg1"/>
                </a:solidFill>
              </a:rPr>
              <a:pPr algn="ctr"/>
              <a:t>80</a:t>
            </a:fld>
            <a:endParaRPr lang="es-ES" sz="900" i="1" dirty="0">
              <a:solidFill>
                <a:schemeClr val="bg1"/>
              </a:solidFill>
            </a:endParaRPr>
          </a:p>
        </p:txBody>
      </p:sp>
    </p:spTree>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3"/>
          <p:cNvSpPr>
            <a:spLocks noChangeArrowheads="1"/>
          </p:cNvSpPr>
          <p:nvPr/>
        </p:nvSpPr>
        <p:spPr bwMode="auto">
          <a:xfrm>
            <a:off x="1685929" y="-288007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19811" name="Rectangle 4"/>
          <p:cNvSpPr>
            <a:spLocks noChangeArrowheads="1"/>
          </p:cNvSpPr>
          <p:nvPr/>
        </p:nvSpPr>
        <p:spPr bwMode="auto">
          <a:xfrm>
            <a:off x="1685929" y="1679228"/>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19812" name="Rectangle 5"/>
          <p:cNvSpPr>
            <a:spLocks noChangeArrowheads="1"/>
          </p:cNvSpPr>
          <p:nvPr/>
        </p:nvSpPr>
        <p:spPr bwMode="auto">
          <a:xfrm>
            <a:off x="1685929" y="671636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graphicFrame>
        <p:nvGraphicFramePr>
          <p:cNvPr id="15377" name="Group 17"/>
          <p:cNvGraphicFramePr>
            <a:graphicFrameLocks noGrp="1"/>
          </p:cNvGraphicFramePr>
          <p:nvPr>
            <p:ph idx="1"/>
          </p:nvPr>
        </p:nvGraphicFramePr>
        <p:xfrm>
          <a:off x="395604" y="1059909"/>
          <a:ext cx="8497941" cy="3147644"/>
        </p:xfrm>
        <a:graphic>
          <a:graphicData uri="http://schemas.openxmlformats.org/drawingml/2006/table">
            <a:tbl>
              <a:tblPr/>
              <a:tblGrid>
                <a:gridCol w="3024861"/>
                <a:gridCol w="5473080"/>
              </a:tblGrid>
              <a:tr h="1082754">
                <a:tc>
                  <a:txBody>
                    <a:bodyPr/>
                    <a:lstStyle/>
                    <a:p>
                      <a:pPr marL="342900" marR="0" lvl="0" indent="-342900" algn="l" defTabSz="914400" rtl="0" eaLnBrk="1" fontAlgn="base" latinLnBrk="0" hangingPunct="1">
                        <a:lnSpc>
                          <a:spcPct val="90000"/>
                        </a:lnSpc>
                        <a:spcBef>
                          <a:spcPct val="0"/>
                        </a:spcBef>
                        <a:spcAft>
                          <a:spcPct val="0"/>
                        </a:spcAft>
                        <a:buClr>
                          <a:srgbClr val="669900"/>
                        </a:buClr>
                        <a:buSzTx/>
                        <a:buFontTx/>
                        <a:buNone/>
                        <a:tabLst/>
                      </a:pPr>
                      <a:r>
                        <a:rPr kumimoji="0" lang="es-ES_tradnl" sz="1000" b="1" i="0" u="none" strike="noStrike" cap="none" normalizeH="0" baseline="0" dirty="0" smtClean="0">
                          <a:ln>
                            <a:noFill/>
                          </a:ln>
                          <a:solidFill>
                            <a:schemeClr val="tx1"/>
                          </a:solidFill>
                          <a:effectLst/>
                          <a:latin typeface="+mj-lt"/>
                          <a:cs typeface="Times New Roman" pitchFamily="18" charset="0"/>
                        </a:rPr>
                        <a:t>Universo</a:t>
                      </a:r>
                      <a:endParaRPr kumimoji="0" lang="en-US" sz="1000" b="0" i="0" u="none" strike="noStrike" cap="none" normalizeH="0" baseline="0" dirty="0" smtClean="0">
                        <a:ln>
                          <a:noFill/>
                        </a:ln>
                        <a:solidFill>
                          <a:schemeClr val="tx1"/>
                        </a:solidFill>
                        <a:effectLst/>
                        <a:latin typeface="+mj-lt"/>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Conjunto de las unidades o individuos que satisfacen una definición común y constituyen la colectividad de interés. El Universo debe ser reflejo de los objetivos del estudio, por lo tanto debe describirse en términos de contenido, unidades, espacio y tiempo.</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ct val="0"/>
                        </a:spcBef>
                        <a:spcAft>
                          <a:spcPct val="0"/>
                        </a:spcAft>
                        <a:buClr>
                          <a:srgbClr val="669900"/>
                        </a:buClr>
                        <a:buSzTx/>
                        <a:buFontTx/>
                        <a:buNone/>
                        <a:tabLst/>
                        <a:defRPr/>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Usuarios de los servicios de manejo integral de residuos sólidos y de alumbrado público.</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r>
              <a:tr h="935260">
                <a:tc>
                  <a:txBody>
                    <a:bodyPr/>
                    <a:lstStyle/>
                    <a:p>
                      <a:pPr marL="342900" marR="0" lvl="0" indent="-342900" algn="l" defTabSz="914400" rtl="0" eaLnBrk="1" fontAlgn="base" latinLnBrk="0" hangingPunct="1">
                        <a:lnSpc>
                          <a:spcPct val="160000"/>
                        </a:lnSpc>
                        <a:spcBef>
                          <a:spcPct val="0"/>
                        </a:spcBef>
                        <a:spcAft>
                          <a:spcPct val="0"/>
                        </a:spcAft>
                        <a:buClr>
                          <a:srgbClr val="669900"/>
                        </a:buClr>
                        <a:buSzTx/>
                        <a:buFontTx/>
                        <a:buNone/>
                        <a:tabLst/>
                      </a:pPr>
                      <a:r>
                        <a:rPr kumimoji="0" lang="es-ES_tradnl" sz="1000" b="1" i="0" u="none" strike="noStrike" cap="none" normalizeH="0" baseline="0" dirty="0" smtClean="0">
                          <a:ln>
                            <a:noFill/>
                          </a:ln>
                          <a:solidFill>
                            <a:schemeClr val="tx1"/>
                          </a:solidFill>
                          <a:effectLst/>
                          <a:latin typeface="+mj-lt"/>
                          <a:cs typeface="Times New Roman" pitchFamily="18" charset="0"/>
                        </a:rPr>
                        <a:t>Población Objetivo</a:t>
                      </a:r>
                      <a:endParaRPr kumimoji="0" lang="en-US" sz="1000" b="0" i="0" u="none" strike="noStrike" cap="none" normalizeH="0" baseline="0" dirty="0" smtClean="0">
                        <a:ln>
                          <a:noFill/>
                        </a:ln>
                        <a:solidFill>
                          <a:schemeClr val="tx1"/>
                        </a:solidFill>
                        <a:effectLst/>
                        <a:latin typeface="+mj-lt"/>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Es el conjunto de unidades del universo que queda representado en el marco estadístico y sobre la cual </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se hace inferencia. Este puede coincidir con el universo. </a:t>
                      </a: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ct val="0"/>
                        </a:spcBef>
                        <a:spcAft>
                          <a:spcPct val="0"/>
                        </a:spcAft>
                        <a:buClr>
                          <a:srgbClr val="669900"/>
                        </a:buClr>
                        <a:buSzTx/>
                        <a:buFontTx/>
                        <a:buNone/>
                        <a:tabLst/>
                        <a:defRPr/>
                      </a:pPr>
                      <a:r>
                        <a:rPr kumimoji="0" lang="es-CO" sz="900" b="0" i="0" u="none" strike="noStrike" kern="1200" cap="none" spc="0" normalizeH="0" baseline="0" noProof="0" dirty="0" smtClean="0">
                          <a:ln>
                            <a:noFill/>
                          </a:ln>
                          <a:solidFill>
                            <a:srgbClr val="000000"/>
                          </a:solidFill>
                          <a:effectLst/>
                          <a:uLnTx/>
                          <a:uFillTx/>
                          <a:latin typeface="Cambria"/>
                          <a:ea typeface="+mn-ea"/>
                          <a:cs typeface="Times New Roman" pitchFamily="18" charset="0"/>
                        </a:rPr>
                        <a:t>Usuarios de los servicios de manejo integral de residuos sólidos y de alumbrado público que presta la UAESP en las localidades de Bogotá.</a:t>
                      </a: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r>
              <a:tr h="1129630">
                <a:tc>
                  <a:txBody>
                    <a:bodyPr/>
                    <a:lstStyle/>
                    <a:p>
                      <a:pPr marL="342900" marR="0" lvl="0" indent="-342900" algn="l" defTabSz="914400" rtl="0" eaLnBrk="1" fontAlgn="base" latinLnBrk="0" hangingPunct="1">
                        <a:lnSpc>
                          <a:spcPct val="160000"/>
                        </a:lnSpc>
                        <a:spcBef>
                          <a:spcPct val="0"/>
                        </a:spcBef>
                        <a:spcAft>
                          <a:spcPct val="0"/>
                        </a:spcAft>
                        <a:buClr>
                          <a:srgbClr val="669900"/>
                        </a:buClr>
                        <a:buSzTx/>
                        <a:buFontTx/>
                        <a:buNone/>
                        <a:tabLst/>
                      </a:pPr>
                      <a:r>
                        <a:rPr kumimoji="0" lang="es-ES_tradnl" sz="1000" b="1" i="0" u="none" strike="noStrike" cap="none" normalizeH="0" baseline="0" dirty="0" smtClean="0">
                          <a:ln>
                            <a:noFill/>
                          </a:ln>
                          <a:solidFill>
                            <a:schemeClr val="tx1"/>
                          </a:solidFill>
                          <a:effectLst/>
                          <a:latin typeface="Cambria" pitchFamily="18" charset="0"/>
                          <a:cs typeface="Times New Roman" pitchFamily="18" charset="0"/>
                        </a:rPr>
                        <a:t>Marco estadístico</a:t>
                      </a:r>
                      <a:endParaRPr kumimoji="0" lang="en-US" sz="1000" b="0" i="0" u="none" strike="noStrike" cap="none" normalizeH="0" baseline="0" dirty="0" smtClean="0">
                        <a:ln>
                          <a:noFill/>
                        </a:ln>
                        <a:solidFill>
                          <a:schemeClr val="tx1"/>
                        </a:solidFill>
                        <a:effectLst/>
                        <a:latin typeface="Cambria" pitchFamily="18" charset="0"/>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Cambria" pitchFamily="18" charset="0"/>
                          <a:ea typeface="+mn-ea"/>
                          <a:cs typeface="Times New Roman" pitchFamily="18" charset="0"/>
                        </a:rPr>
                        <a:t>Dispositivo que permite identificar y ubicar los </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Cambria" pitchFamily="18" charset="0"/>
                          <a:ea typeface="+mn-ea"/>
                          <a:cs typeface="Times New Roman" pitchFamily="18" charset="0"/>
                        </a:rPr>
                        <a:t>elementos del universo. Archivos alfanuméricos, </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Cambria" pitchFamily="18" charset="0"/>
                          <a:ea typeface="+mn-ea"/>
                          <a:cs typeface="Times New Roman" pitchFamily="18" charset="0"/>
                        </a:rPr>
                        <a:t>geográficos u otros medios que contienen los </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Cambria" pitchFamily="18" charset="0"/>
                          <a:ea typeface="+mn-ea"/>
                          <a:cs typeface="Times New Roman" pitchFamily="18" charset="0"/>
                        </a:rPr>
                        <a:t>diferentes tipos de unidades de muestreo y toda la información auxiliar para identificar, seleccionar y representar a estas unidades.</a:t>
                      </a: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rgbClr val="669900"/>
                        </a:buClr>
                        <a:buSzTx/>
                        <a:buFont typeface="Arial" pitchFamily="34" charset="0"/>
                        <a:buNone/>
                        <a:tabLst/>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Para la selección de usuarios de los servicios de manejo integral de residuos sólidos y de alumbrado público el marco de muestreo está constituido por la cartografía con información de bloques (o manzanas) por localidad y estrato en Bogotá. Este marco permite identificar y ubicar a los bloques seleccionados en la muestra. El Centro Nacional de Consultoría posee cartografía de Bogotá actualizada al año 2012.</a:t>
                      </a:r>
                    </a:p>
                    <a:p>
                      <a:pPr marL="180975" marR="0" lvl="0" indent="-180975" algn="l" defTabSz="914400" rtl="0" eaLnBrk="1" fontAlgn="base" latinLnBrk="0" hangingPunct="1">
                        <a:lnSpc>
                          <a:spcPct val="100000"/>
                        </a:lnSpc>
                        <a:spcBef>
                          <a:spcPct val="0"/>
                        </a:spcBef>
                        <a:spcAft>
                          <a:spcPct val="0"/>
                        </a:spcAft>
                        <a:buClr>
                          <a:srgbClr val="669900"/>
                        </a:buClr>
                        <a:buSzTx/>
                        <a:buFont typeface="Arial" pitchFamily="34" charset="0"/>
                        <a:buNone/>
                        <a:tabLst/>
                      </a:pPr>
                      <a:endParaRPr kumimoji="0" lang="es-ES_tradnl" sz="900" b="0" i="0" u="none" strike="noStrike" kern="1200" cap="none" normalizeH="0" baseline="0" dirty="0" smtClean="0">
                        <a:ln>
                          <a:noFill/>
                        </a:ln>
                        <a:solidFill>
                          <a:schemeClr val="tx1"/>
                        </a:solidFill>
                        <a:effectLst/>
                        <a:latin typeface="+mn-lt"/>
                        <a:ea typeface="+mn-ea"/>
                        <a:cs typeface="Times New Roman" pitchFamily="18" charset="0"/>
                      </a:endParaRP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r>
            </a:tbl>
          </a:graphicData>
        </a:graphic>
      </p:graphicFrame>
      <p:sp>
        <p:nvSpPr>
          <p:cNvPr id="119827" name="Rectangle 2"/>
          <p:cNvSpPr>
            <a:spLocks noGrp="1" noChangeArrowheads="1"/>
          </p:cNvSpPr>
          <p:nvPr>
            <p:ph type="title" idx="4294967295"/>
          </p:nvPr>
        </p:nvSpPr>
        <p:spPr/>
        <p:txBody>
          <a:bodyPr lIns="91541" rIns="91541"/>
          <a:lstStyle/>
          <a:p>
            <a:pPr eaLnBrk="1" hangingPunct="1"/>
            <a:r>
              <a:rPr lang="es-CO" dirty="0" smtClean="0"/>
              <a:t>Ficha Técnica</a:t>
            </a:r>
          </a:p>
        </p:txBody>
      </p:sp>
    </p:spTree>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3"/>
          <p:cNvSpPr>
            <a:spLocks noChangeArrowheads="1"/>
          </p:cNvSpPr>
          <p:nvPr/>
        </p:nvSpPr>
        <p:spPr bwMode="auto">
          <a:xfrm>
            <a:off x="1685929" y="-288007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20835" name="Rectangle 4"/>
          <p:cNvSpPr>
            <a:spLocks noChangeArrowheads="1"/>
          </p:cNvSpPr>
          <p:nvPr/>
        </p:nvSpPr>
        <p:spPr bwMode="auto">
          <a:xfrm>
            <a:off x="1685929" y="1679228"/>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20836" name="Rectangle 5"/>
          <p:cNvSpPr>
            <a:spLocks noChangeArrowheads="1"/>
          </p:cNvSpPr>
          <p:nvPr/>
        </p:nvSpPr>
        <p:spPr bwMode="auto">
          <a:xfrm>
            <a:off x="1685929" y="671636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graphicFrame>
        <p:nvGraphicFramePr>
          <p:cNvPr id="79890" name="Group 18"/>
          <p:cNvGraphicFramePr>
            <a:graphicFrameLocks noGrp="1"/>
          </p:cNvGraphicFramePr>
          <p:nvPr>
            <p:ph idx="1"/>
          </p:nvPr>
        </p:nvGraphicFramePr>
        <p:xfrm>
          <a:off x="468318" y="1005886"/>
          <a:ext cx="8431133" cy="3578684"/>
        </p:xfrm>
        <a:graphic>
          <a:graphicData uri="http://schemas.openxmlformats.org/drawingml/2006/table">
            <a:tbl>
              <a:tblPr/>
              <a:tblGrid>
                <a:gridCol w="2806510"/>
                <a:gridCol w="5624623"/>
              </a:tblGrid>
              <a:tr h="617408">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Cobertura geográfica</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Delimita la población objetivo en términos  geográficos. Espacio físico abarcado. </a:t>
                      </a: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1" i="0" u="none" strike="noStrike" kern="1200" cap="none" normalizeH="0" baseline="0" dirty="0" smtClean="0">
                          <a:ln>
                            <a:noFill/>
                          </a:ln>
                          <a:solidFill>
                            <a:schemeClr val="tx1"/>
                          </a:solidFill>
                          <a:effectLst/>
                          <a:latin typeface="+mj-lt"/>
                          <a:ea typeface="+mn-ea"/>
                          <a:cs typeface="Times New Roman" pitchFamily="18" charset="0"/>
                        </a:rPr>
                        <a:t>Localidades de Bogotá:</a:t>
                      </a: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 Antonio Nariño, Barrios Unidos, Bosa, Chapinero, Ciudad Bolívar, Engativá, Fontibón, Kennedy, La Candelaria, Los Mártires, Puente Aranda, Rafael Uribe Uribe, San Cristóbal, Santa fe, Suba, Teusaquillo, Tunjuelito, Usaquén, Usme.</a:t>
                      </a:r>
                    </a:p>
                  </a:txBody>
                  <a:tcPr marL="91456" marR="91456" marT="34299" marB="34299"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480207">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Cobertura temática:</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Especifica los objetivos en términos de las variables a estudiar</a:t>
                      </a: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rgbClr val="669900"/>
                        </a:buClr>
                        <a:buSzTx/>
                        <a:buFont typeface="Arial" pitchFamily="34" charset="0"/>
                        <a:buChar char="•"/>
                        <a:tabLst>
                          <a:tab pos="457200" algn="l"/>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Evaluación institucional</a:t>
                      </a:r>
                    </a:p>
                    <a:p>
                      <a:pPr marL="0" marR="0" lvl="0" indent="0" algn="l" defTabSz="914400" rtl="0" eaLnBrk="1" fontAlgn="base" latinLnBrk="0" hangingPunct="1">
                        <a:lnSpc>
                          <a:spcPct val="100000"/>
                        </a:lnSpc>
                        <a:spcBef>
                          <a:spcPct val="0"/>
                        </a:spcBef>
                        <a:spcAft>
                          <a:spcPct val="0"/>
                        </a:spcAft>
                        <a:buClr>
                          <a:srgbClr val="669900"/>
                        </a:buClr>
                        <a:buSzTx/>
                        <a:buFont typeface="Arial" pitchFamily="34" charset="0"/>
                        <a:buChar char="•"/>
                        <a:tabLst>
                          <a:tab pos="457200" algn="l"/>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Percepción general</a:t>
                      </a:r>
                    </a:p>
                    <a:p>
                      <a:pPr marL="0" marR="0" lvl="0" indent="0" algn="l" defTabSz="914400" rtl="0" eaLnBrk="1" fontAlgn="base" latinLnBrk="0" hangingPunct="1">
                        <a:lnSpc>
                          <a:spcPct val="100000"/>
                        </a:lnSpc>
                        <a:spcBef>
                          <a:spcPct val="0"/>
                        </a:spcBef>
                        <a:spcAft>
                          <a:spcPct val="0"/>
                        </a:spcAft>
                        <a:buClr>
                          <a:srgbClr val="669900"/>
                        </a:buClr>
                        <a:buSzTx/>
                        <a:buFont typeface="Arial" pitchFamily="34" charset="0"/>
                        <a:buChar char="•"/>
                        <a:tabLst>
                          <a:tab pos="457200" algn="l"/>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Evaluación de los servicios</a:t>
                      </a: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468773">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Cobertura temporal</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Especifica el intervalo de tiempo con que se requiere observar el fenómeno.</a:t>
                      </a: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ct val="0"/>
                        </a:spcBef>
                        <a:spcAft>
                          <a:spcPct val="0"/>
                        </a:spcAft>
                        <a:buClr>
                          <a:srgbClr val="669900"/>
                        </a:buClr>
                        <a:buSzTx/>
                        <a:buFont typeface="Arial" pitchFamily="34" charset="0"/>
                        <a:buChar char="•"/>
                        <a:tabLst/>
                      </a:pPr>
                      <a:r>
                        <a:rPr kumimoji="0" lang="es-ES_tradnl" sz="900" b="0" i="0" u="none" strike="noStrike" kern="1200" cap="none" normalizeH="0" baseline="0" dirty="0" smtClean="0">
                          <a:ln>
                            <a:noFill/>
                          </a:ln>
                          <a:solidFill>
                            <a:schemeClr val="tx1"/>
                          </a:solidFill>
                          <a:effectLst/>
                          <a:latin typeface="+mn-lt"/>
                          <a:ea typeface="+mn-ea"/>
                          <a:cs typeface="Times New Roman" pitchFamily="18" charset="0"/>
                        </a:rPr>
                        <a:t>Prueba piloto: enero 26 al 4 de febrero de 2016 </a:t>
                      </a:r>
                    </a:p>
                    <a:p>
                      <a:pPr marL="0" marR="0" lvl="0" indent="0" algn="l" defTabSz="914400" rtl="0" eaLnBrk="1" fontAlgn="base" latinLnBrk="0" hangingPunct="1">
                        <a:lnSpc>
                          <a:spcPct val="90000"/>
                        </a:lnSpc>
                        <a:spcBef>
                          <a:spcPct val="0"/>
                        </a:spcBef>
                        <a:spcAft>
                          <a:spcPct val="0"/>
                        </a:spcAft>
                        <a:buClr>
                          <a:srgbClr val="669900"/>
                        </a:buClr>
                        <a:buSzTx/>
                        <a:buFont typeface="Arial" pitchFamily="34" charset="0"/>
                        <a:buChar char="•"/>
                        <a:tabLst/>
                      </a:pPr>
                      <a:r>
                        <a:rPr kumimoji="0" lang="es-ES_tradnl" sz="900" b="0" i="0" u="none" strike="noStrike" kern="1200" cap="none" normalizeH="0" baseline="0" dirty="0" smtClean="0">
                          <a:ln>
                            <a:noFill/>
                          </a:ln>
                          <a:solidFill>
                            <a:schemeClr val="tx1"/>
                          </a:solidFill>
                          <a:effectLst/>
                          <a:latin typeface="+mn-lt"/>
                          <a:ea typeface="+mn-ea"/>
                          <a:cs typeface="Times New Roman" pitchFamily="18" charset="0"/>
                        </a:rPr>
                        <a:t>Trabajo de campo: 12 de Febrero al 15 de Marzo de 2016</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594542">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Periodo de referencia</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Es el intervalo de tiempo, días, semanas, meses, o años sobre el (los) cual(es) se relaciona la información solicitada. </a:t>
                      </a: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90000"/>
                        </a:lnSpc>
                        <a:spcBef>
                          <a:spcPct val="0"/>
                        </a:spcBef>
                        <a:spcAft>
                          <a:spcPct val="0"/>
                        </a:spcAft>
                        <a:buClr>
                          <a:srgbClr val="669900"/>
                        </a:buClr>
                        <a:buSzTx/>
                        <a:buFontTx/>
                        <a:buNone/>
                        <a:tabLst/>
                        <a:defRPr/>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Personas que residen hace mínimo 6 meses en la ciudad de Bogotá , para el segmento de alumbrado público se incluyo un filtro adicional donde se solicitaba que la persona transitara mínimo 1 vez por semana después de las 6 de la tarde por las calles de la ciudad. </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251536">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Desagregación</a:t>
                      </a:r>
                      <a:r>
                        <a:rPr kumimoji="0" lang="es-ES_tradnl" sz="1200" b="1" i="0" u="none" strike="noStrike" cap="none" normalizeH="0" baseline="0" dirty="0" smtClean="0">
                          <a:ln>
                            <a:noFill/>
                          </a:ln>
                          <a:solidFill>
                            <a:schemeClr val="tx1"/>
                          </a:solidFill>
                          <a:effectLst/>
                          <a:latin typeface="Cambria" pitchFamily="18" charset="0"/>
                          <a:cs typeface="Times New Roman" pitchFamily="18" charset="0"/>
                        </a:rPr>
                        <a:t>:</a:t>
                      </a:r>
                      <a:endParaRPr kumimoji="0" lang="en-US" sz="1200" b="0" i="0" u="none" strike="noStrike" cap="none" normalizeH="0" baseline="0" dirty="0" smtClean="0">
                        <a:ln>
                          <a:noFill/>
                        </a:ln>
                        <a:solidFill>
                          <a:schemeClr val="tx1"/>
                        </a:solidFill>
                        <a:effectLst/>
                        <a:latin typeface="Cambria" pitchFamily="18" charset="0"/>
                        <a:cs typeface="Times New Roman" pitchFamily="18" charset="0"/>
                      </a:endParaRP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Datos totales, Zona y Localidad</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1166218">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Precisión </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Valor que se establece en términos del error muestral máximo permisible para que las estimaciones sean válidas. Debe estar definida buscando garantizar significación estadística en las estimaciones y estar expresada en términos relativos o absolutos </a:t>
                      </a: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Las encuestas efectivas para los usuarios de los servicios de manejo integral de residuos sólidos son de 2.035.</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Nivel de confianza 95%</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Error relativo de muestreo 2.4%</a:t>
                      </a:r>
                    </a:p>
                    <a:p>
                      <a:pPr marL="0" marR="0" lvl="0" indent="0" algn="l" defTabSz="914400" rtl="0" eaLnBrk="1" fontAlgn="base" latinLnBrk="0" hangingPunct="1">
                        <a:lnSpc>
                          <a:spcPct val="100000"/>
                        </a:lnSpc>
                        <a:spcBef>
                          <a:spcPct val="0"/>
                        </a:spcBef>
                        <a:spcAft>
                          <a:spcPct val="0"/>
                        </a:spcAft>
                        <a:buClr>
                          <a:srgbClr val="669900"/>
                        </a:buClr>
                        <a:buSzTx/>
                        <a:buFontTx/>
                        <a:buNone/>
                        <a:tabLst/>
                      </a:pPr>
                      <a:endParaRPr kumimoji="0" lang="es-ES_tradnl" sz="900" b="0"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Las encuestas efectivas para los usuarios de alumbrado público es 1.879.</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Nivel de confianza 95%</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900" b="0" i="0" u="none" strike="noStrike" kern="1200" cap="none" normalizeH="0" baseline="0" dirty="0" smtClean="0">
                          <a:ln>
                            <a:noFill/>
                          </a:ln>
                          <a:solidFill>
                            <a:schemeClr val="tx1"/>
                          </a:solidFill>
                          <a:effectLst/>
                          <a:latin typeface="+mj-lt"/>
                          <a:ea typeface="+mn-ea"/>
                          <a:cs typeface="Times New Roman" pitchFamily="18" charset="0"/>
                        </a:rPr>
                        <a:t>Error relativo de muestreo 2.5%</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bl>
          </a:graphicData>
        </a:graphic>
      </p:graphicFrame>
      <p:sp>
        <p:nvSpPr>
          <p:cNvPr id="120865" name="Rectangle 2"/>
          <p:cNvSpPr>
            <a:spLocks noGrp="1" noChangeArrowheads="1"/>
          </p:cNvSpPr>
          <p:nvPr>
            <p:ph type="title" idx="4294967295"/>
          </p:nvPr>
        </p:nvSpPr>
        <p:spPr/>
        <p:txBody>
          <a:bodyPr lIns="91541" rIns="91541"/>
          <a:lstStyle/>
          <a:p>
            <a:pPr eaLnBrk="1" hangingPunct="1"/>
            <a:r>
              <a:rPr lang="es-CO" dirty="0" smtClean="0"/>
              <a:t>Ficha Técnica</a:t>
            </a:r>
          </a:p>
        </p:txBody>
      </p:sp>
    </p:spTree>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3"/>
          <p:cNvSpPr>
            <a:spLocks noChangeArrowheads="1"/>
          </p:cNvSpPr>
          <p:nvPr/>
        </p:nvSpPr>
        <p:spPr bwMode="auto">
          <a:xfrm>
            <a:off x="1685929" y="-288007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20835" name="Rectangle 4"/>
          <p:cNvSpPr>
            <a:spLocks noChangeArrowheads="1"/>
          </p:cNvSpPr>
          <p:nvPr/>
        </p:nvSpPr>
        <p:spPr bwMode="auto">
          <a:xfrm>
            <a:off x="1685929" y="1679228"/>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sp>
        <p:nvSpPr>
          <p:cNvPr id="120836" name="Rectangle 5"/>
          <p:cNvSpPr>
            <a:spLocks noChangeArrowheads="1"/>
          </p:cNvSpPr>
          <p:nvPr/>
        </p:nvSpPr>
        <p:spPr bwMode="auto">
          <a:xfrm>
            <a:off x="1685929" y="6716364"/>
            <a:ext cx="184935" cy="784931"/>
          </a:xfrm>
          <a:prstGeom prst="rect">
            <a:avLst/>
          </a:prstGeom>
          <a:noFill/>
          <a:ln w="9525">
            <a:noFill/>
            <a:miter lim="800000"/>
            <a:headEnd/>
            <a:tailEnd/>
          </a:ln>
        </p:spPr>
        <p:txBody>
          <a:bodyPr wrap="none" lIns="91541" tIns="45770" rIns="91541" bIns="45770" anchor="ctr">
            <a:spAutoFit/>
          </a:bodyPr>
          <a:lstStyle/>
          <a:p>
            <a:pPr eaLnBrk="0" fontAlgn="base" hangingPunct="0">
              <a:spcBef>
                <a:spcPct val="0"/>
              </a:spcBef>
              <a:spcAft>
                <a:spcPct val="0"/>
              </a:spcAft>
            </a:pPr>
            <a:r>
              <a:rPr lang="es-ES_tradnl" b="1" dirty="0">
                <a:solidFill>
                  <a:srgbClr val="000000"/>
                </a:solidFill>
                <a:latin typeface="Arial" charset="0"/>
                <a:cs typeface="Times New Roman" pitchFamily="18" charset="0"/>
              </a:rPr>
              <a:t/>
            </a:r>
            <a:br>
              <a:rPr lang="es-ES_tradnl" b="1" dirty="0">
                <a:solidFill>
                  <a:srgbClr val="000000"/>
                </a:solidFill>
                <a:latin typeface="Arial" charset="0"/>
                <a:cs typeface="Times New Roman" pitchFamily="18" charset="0"/>
              </a:rPr>
            </a:br>
            <a:endParaRPr lang="en-US" sz="900" b="1" dirty="0">
              <a:solidFill>
                <a:srgbClr val="000000"/>
              </a:solidFill>
              <a:latin typeface="Arial" charset="0"/>
            </a:endParaRPr>
          </a:p>
          <a:p>
            <a:pPr eaLnBrk="0" fontAlgn="base" hangingPunct="0">
              <a:spcBef>
                <a:spcPct val="0"/>
              </a:spcBef>
              <a:spcAft>
                <a:spcPct val="0"/>
              </a:spcAft>
            </a:pPr>
            <a:endParaRPr lang="en-US" b="1" dirty="0">
              <a:solidFill>
                <a:srgbClr val="000000"/>
              </a:solidFill>
              <a:latin typeface="Arial" charset="0"/>
            </a:endParaRPr>
          </a:p>
        </p:txBody>
      </p:sp>
      <p:graphicFrame>
        <p:nvGraphicFramePr>
          <p:cNvPr id="79890" name="Group 18"/>
          <p:cNvGraphicFramePr>
            <a:graphicFrameLocks noGrp="1"/>
          </p:cNvGraphicFramePr>
          <p:nvPr>
            <p:ph idx="1"/>
          </p:nvPr>
        </p:nvGraphicFramePr>
        <p:xfrm>
          <a:off x="468318" y="972277"/>
          <a:ext cx="8282393" cy="3361575"/>
        </p:xfrm>
        <a:graphic>
          <a:graphicData uri="http://schemas.openxmlformats.org/drawingml/2006/table">
            <a:tbl>
              <a:tblPr/>
              <a:tblGrid>
                <a:gridCol w="2884048"/>
                <a:gridCol w="5398345"/>
              </a:tblGrid>
              <a:tr h="217236">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Técnica de recolección</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Entrevista presencial con cartografía</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1029016">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Instrumentos</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Se diseño 1 cuestionario Semi.-estructurado, por módulos para evaluar los servicios de residuos sólidos y alumbrado público a la misma persona, según aplicación previa de filtros (Ver formulario adjunto)</a:t>
                      </a: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endParaRPr kumimoji="0" lang="es-CO" sz="900" b="0"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1" u="none" strike="noStrike" kern="1200" cap="none" normalizeH="0" baseline="0" dirty="0" smtClean="0">
                          <a:ln>
                            <a:noFill/>
                          </a:ln>
                          <a:solidFill>
                            <a:schemeClr val="tx1"/>
                          </a:solidFill>
                          <a:effectLst/>
                          <a:latin typeface="+mj-lt"/>
                          <a:ea typeface="+mn-ea"/>
                          <a:cs typeface="Times New Roman" pitchFamily="18" charset="0"/>
                        </a:rPr>
                        <a:t>Tiempo promedio de aplicación: </a:t>
                      </a: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15 minutos para Residuos sólidos</a:t>
                      </a: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12 minutos para alumbrado público</a:t>
                      </a: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endParaRPr kumimoji="0" lang="es-CO" sz="900" b="0"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 typeface="Arial" pitchFamily="34" charset="0"/>
                        <a:buNone/>
                        <a:tabLst/>
                      </a:pPr>
                      <a:r>
                        <a:rPr kumimoji="0" lang="es-CO" sz="900" b="0" i="1" u="none" strike="noStrike" kern="1200" cap="none" normalizeH="0" baseline="0" dirty="0" smtClean="0">
                          <a:ln>
                            <a:noFill/>
                          </a:ln>
                          <a:solidFill>
                            <a:schemeClr val="tx1"/>
                          </a:solidFill>
                          <a:effectLst/>
                          <a:latin typeface="+mj-lt"/>
                          <a:ea typeface="+mn-ea"/>
                          <a:cs typeface="Times New Roman" pitchFamily="18" charset="0"/>
                        </a:rPr>
                        <a:t>Equipo encuestador:</a:t>
                      </a: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 21 encuestadores y 5 supervisores</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373552">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1100" b="1" i="0" u="none" strike="noStrike" kern="1200" cap="none" normalizeH="0" baseline="0" dirty="0" smtClean="0">
                          <a:ln>
                            <a:noFill/>
                          </a:ln>
                          <a:solidFill>
                            <a:schemeClr val="tx1"/>
                          </a:solidFill>
                          <a:effectLst/>
                          <a:latin typeface="+mj-lt"/>
                          <a:ea typeface="+mn-ea"/>
                          <a:cs typeface="Times New Roman" pitchFamily="18" charset="0"/>
                        </a:rPr>
                        <a:t>Supervisión</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Monitorización: 5%</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594542">
                <a:tc>
                  <a:txBody>
                    <a:bodyPr/>
                    <a:lstStyle/>
                    <a:p>
                      <a:pPr marL="342900" marR="0" lvl="0" indent="-342900" algn="l" defTabSz="914400" rtl="0" eaLnBrk="1" fontAlgn="base" latinLnBrk="0" hangingPunct="1">
                        <a:lnSpc>
                          <a:spcPct val="100000"/>
                        </a:lnSpc>
                        <a:spcBef>
                          <a:spcPct val="0"/>
                        </a:spcBef>
                        <a:spcAft>
                          <a:spcPct val="0"/>
                        </a:spcAft>
                        <a:buClr>
                          <a:srgbClr val="669900"/>
                        </a:buClr>
                        <a:buSzTx/>
                        <a:buFontTx/>
                        <a:buNone/>
                        <a:tabLst/>
                      </a:pPr>
                      <a:r>
                        <a:rPr kumimoji="0" lang="es-ES_tradnl" sz="1000" b="1" i="0" u="none" strike="noStrike" kern="1200" cap="none" normalizeH="0" baseline="0" dirty="0" smtClean="0">
                          <a:ln>
                            <a:noFill/>
                          </a:ln>
                          <a:solidFill>
                            <a:schemeClr val="tx1"/>
                          </a:solidFill>
                          <a:effectLst/>
                          <a:latin typeface="+mj-lt"/>
                          <a:ea typeface="+mn-ea"/>
                          <a:cs typeface="Times New Roman" pitchFamily="18" charset="0"/>
                        </a:rPr>
                        <a:t>Diseño muestral</a:t>
                      </a:r>
                      <a:endParaRPr kumimoji="0" lang="en-US" sz="1000" b="1" i="0" u="none" strike="noStrike" kern="1200" cap="none" normalizeH="0" baseline="0" dirty="0" smtClean="0">
                        <a:ln>
                          <a:noFill/>
                        </a:ln>
                        <a:solidFill>
                          <a:schemeClr val="tx1"/>
                        </a:solidFill>
                        <a:effectLst/>
                        <a:latin typeface="+mj-lt"/>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Descripción del mecanismo para llegar </a:t>
                      </a:r>
                    </a:p>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800" b="0" i="0" u="none" strike="noStrike" kern="1200" cap="none" normalizeH="0" baseline="0" dirty="0" smtClean="0">
                          <a:ln>
                            <a:noFill/>
                          </a:ln>
                          <a:solidFill>
                            <a:schemeClr val="tx1"/>
                          </a:solidFill>
                          <a:effectLst/>
                          <a:latin typeface="+mj-lt"/>
                          <a:ea typeface="+mn-ea"/>
                          <a:cs typeface="Times New Roman" pitchFamily="18" charset="0"/>
                        </a:rPr>
                        <a:t>a las entrevistas y/o unidades de muestreo logradas</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CO" sz="900" b="1" i="0" u="none" strike="noStrike" kern="1200" cap="none" normalizeH="0" baseline="0" dirty="0" smtClean="0">
                          <a:ln>
                            <a:noFill/>
                          </a:ln>
                          <a:solidFill>
                            <a:schemeClr val="tx1"/>
                          </a:solidFill>
                          <a:effectLst/>
                          <a:latin typeface="+mj-lt"/>
                          <a:ea typeface="+mn-ea"/>
                          <a:cs typeface="Times New Roman" pitchFamily="18" charset="0"/>
                        </a:rPr>
                        <a:t>Diseño de muestreo:</a:t>
                      </a: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 probabilístico estratificado y multietápico con selección aleatoria simple de unidades muestrales en cada estrato</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754611">
                <a:tc>
                  <a:txBody>
                    <a:bodyPr/>
                    <a:lstStyle/>
                    <a:p>
                      <a:pPr marL="0" marR="0" lvl="0" indent="0" algn="l" defTabSz="914400" rtl="0" eaLnBrk="1" fontAlgn="base" latinLnBrk="0" hangingPunct="1">
                        <a:lnSpc>
                          <a:spcPct val="100000"/>
                        </a:lnSpc>
                        <a:spcBef>
                          <a:spcPct val="0"/>
                        </a:spcBef>
                        <a:spcAft>
                          <a:spcPct val="0"/>
                        </a:spcAft>
                        <a:buClr>
                          <a:srgbClr val="669900"/>
                        </a:buClr>
                        <a:buSzTx/>
                        <a:buFontTx/>
                        <a:buNone/>
                        <a:tabLst/>
                      </a:pPr>
                      <a:r>
                        <a:rPr kumimoji="0" lang="es-ES_tradnl" sz="1100" b="1" i="0" u="none" strike="noStrike" kern="1200" cap="none" normalizeH="0" baseline="0" dirty="0" smtClean="0">
                          <a:ln>
                            <a:noFill/>
                          </a:ln>
                          <a:solidFill>
                            <a:schemeClr val="tx1"/>
                          </a:solidFill>
                          <a:effectLst/>
                          <a:latin typeface="+mj-lt"/>
                          <a:ea typeface="+mn-ea"/>
                          <a:cs typeface="Times New Roman" pitchFamily="18" charset="0"/>
                        </a:rPr>
                        <a:t>Expansión:</a:t>
                      </a: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La muestra  se expandió  a hogares 2015 por localidad y estrato.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s-CO" sz="900" b="1" i="0" u="none" strike="noStrike" kern="1200" cap="none" normalizeH="0" baseline="0" dirty="0" smtClean="0">
                          <a:ln>
                            <a:noFill/>
                          </a:ln>
                          <a:solidFill>
                            <a:schemeClr val="tx1"/>
                          </a:solidFill>
                          <a:effectLst/>
                          <a:latin typeface="+mj-lt"/>
                          <a:ea typeface="+mn-ea"/>
                          <a:cs typeface="Times New Roman" pitchFamily="18" charset="0"/>
                        </a:rPr>
                        <a:t>Fuentes:</a:t>
                      </a: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 </a:t>
                      </a:r>
                    </a:p>
                    <a:p>
                      <a:pPr marL="0" marR="0" lvl="0" indent="0" algn="l" defTabSz="914400" rtl="0" eaLnBrk="1" fontAlgn="base" latinLnBrk="0" hangingPunct="1">
                        <a:lnSpc>
                          <a:spcPct val="100000"/>
                        </a:lnSpc>
                        <a:spcBef>
                          <a:spcPct val="0"/>
                        </a:spcBef>
                        <a:spcAft>
                          <a:spcPct val="0"/>
                        </a:spcAft>
                        <a:buClrTx/>
                        <a:buSzTx/>
                        <a:buFont typeface="Arial" pitchFamily="34" charset="0"/>
                        <a:buChar char="•"/>
                        <a:tabLst/>
                        <a:defRPr/>
                      </a:pPr>
                      <a:r>
                        <a:rPr kumimoji="0" lang="es-CO" sz="900" b="0" i="1" u="none" strike="noStrike" kern="1200" cap="none" normalizeH="0" baseline="0" dirty="0" smtClean="0">
                          <a:ln>
                            <a:noFill/>
                          </a:ln>
                          <a:solidFill>
                            <a:schemeClr val="tx1"/>
                          </a:solidFill>
                          <a:effectLst/>
                          <a:latin typeface="+mj-lt"/>
                          <a:ea typeface="+mn-ea"/>
                          <a:cs typeface="Times New Roman" pitchFamily="18" charset="0"/>
                        </a:rPr>
                        <a:t>DANE: </a:t>
                      </a: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Número de hogares proyectados al 2015 por localidad y distribución de hogares por localidad </a:t>
                      </a:r>
                    </a:p>
                    <a:p>
                      <a:pPr marL="0" marR="0" lvl="0" indent="0" algn="l" defTabSz="914400" rtl="0" eaLnBrk="1" fontAlgn="base" latinLnBrk="0" hangingPunct="1">
                        <a:lnSpc>
                          <a:spcPct val="100000"/>
                        </a:lnSpc>
                        <a:spcBef>
                          <a:spcPct val="0"/>
                        </a:spcBef>
                        <a:spcAft>
                          <a:spcPct val="0"/>
                        </a:spcAft>
                        <a:buClrTx/>
                        <a:buSzTx/>
                        <a:buFont typeface="Arial" pitchFamily="34" charset="0"/>
                        <a:buChar char="•"/>
                        <a:tabLst/>
                        <a:defRPr/>
                      </a:pPr>
                      <a:r>
                        <a:rPr kumimoji="0" lang="es-CO" sz="900" b="0" i="1" u="none" strike="noStrike" kern="1200" cap="none" normalizeH="0" baseline="0" dirty="0" smtClean="0">
                          <a:ln>
                            <a:noFill/>
                          </a:ln>
                          <a:solidFill>
                            <a:schemeClr val="tx1"/>
                          </a:solidFill>
                          <a:effectLst/>
                          <a:latin typeface="+mj-lt"/>
                          <a:ea typeface="+mn-ea"/>
                          <a:cs typeface="Times New Roman" pitchFamily="18" charset="0"/>
                        </a:rPr>
                        <a:t>Secretaría Distrital de Planeación:</a:t>
                      </a:r>
                      <a:r>
                        <a:rPr kumimoji="0" lang="es-CO" sz="900" b="0" i="0" u="none" strike="noStrike" kern="1200" cap="none" normalizeH="0" baseline="0" dirty="0" smtClean="0">
                          <a:ln>
                            <a:noFill/>
                          </a:ln>
                          <a:solidFill>
                            <a:schemeClr val="tx1"/>
                          </a:solidFill>
                          <a:effectLst/>
                          <a:latin typeface="+mj-lt"/>
                          <a:ea typeface="+mn-ea"/>
                          <a:cs typeface="Times New Roman" pitchFamily="18" charset="0"/>
                        </a:rPr>
                        <a:t> Información de los estratos</a:t>
                      </a:r>
                      <a:endParaRPr kumimoji="0" lang="es-CO" sz="900" b="1" i="0" u="none" strike="noStrike" kern="1200" cap="none" normalizeH="0" baseline="0" dirty="0" smtClean="0">
                        <a:ln>
                          <a:noFill/>
                        </a:ln>
                        <a:solidFill>
                          <a:schemeClr val="tx1"/>
                        </a:solidFill>
                        <a:effectLst/>
                        <a:latin typeface="+mj-lt"/>
                        <a:ea typeface="+mn-ea"/>
                        <a:cs typeface="Times New Roman" pitchFamily="18" charset="0"/>
                      </a:endParaRPr>
                    </a:p>
                  </a:txBody>
                  <a:tcPr marL="91456" marR="91456" marT="34300" marB="34300"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r h="251990">
                <a:tc gridSpan="2">
                  <a:txBody>
                    <a:bodyPr/>
                    <a:lstStyle/>
                    <a:p>
                      <a:pPr marL="0" marR="0" lvl="0" indent="0" algn="ctr" defTabSz="914400" rtl="0" eaLnBrk="1" fontAlgn="base" latinLnBrk="0" hangingPunct="1">
                        <a:lnSpc>
                          <a:spcPct val="100000"/>
                        </a:lnSpc>
                        <a:spcBef>
                          <a:spcPct val="0"/>
                        </a:spcBef>
                        <a:spcAft>
                          <a:spcPct val="0"/>
                        </a:spcAft>
                        <a:buClr>
                          <a:srgbClr val="669900"/>
                        </a:buClr>
                        <a:buSzTx/>
                        <a:buFontTx/>
                        <a:buNone/>
                        <a:tabLst/>
                        <a:defRPr/>
                      </a:pPr>
                      <a:r>
                        <a:rPr kumimoji="0" lang="es-CO" sz="1200" b="0" i="0" u="none" strike="noStrike" cap="none" normalizeH="0" baseline="0" dirty="0" smtClean="0">
                          <a:ln>
                            <a:noFill/>
                          </a:ln>
                          <a:solidFill>
                            <a:schemeClr val="tx1"/>
                          </a:solidFill>
                          <a:effectLst/>
                          <a:latin typeface="+mj-lt"/>
                          <a:cs typeface="Times New Roman" pitchFamily="18" charset="0"/>
                        </a:rPr>
                        <a:t>El informe elaborado atiende los lineamientos de la norma ISO 20252:2006.</a:t>
                      </a:r>
                      <a:endParaRPr kumimoji="0" lang="es-ES_tradnl" sz="800" b="0" i="0" u="none" strike="noStrike" kern="1200" cap="none" normalizeH="0" baseline="0" dirty="0" smtClean="0">
                        <a:ln>
                          <a:noFill/>
                        </a:ln>
                        <a:solidFill>
                          <a:schemeClr val="tx1"/>
                        </a:solidFill>
                        <a:effectLst/>
                        <a:latin typeface="+mj-lt"/>
                        <a:ea typeface="+mn-ea"/>
                        <a:cs typeface="Times New Roman" pitchFamily="18" charset="0"/>
                      </a:endParaRPr>
                    </a:p>
                  </a:txBody>
                  <a:tcPr marL="91456" marR="91456" marT="34300" marB="34300"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solidFill>
                      <a:schemeClr val="bg1"/>
                    </a:solidFill>
                  </a:tcPr>
                </a:tc>
                <a:tc hMerge="1">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CO" sz="900" b="0" i="0" u="none" strike="noStrike" kern="1200" cap="none" normalizeH="0" baseline="0" dirty="0" smtClean="0">
                        <a:ln>
                          <a:noFill/>
                        </a:ln>
                        <a:solidFill>
                          <a:schemeClr val="tx1"/>
                        </a:solidFill>
                        <a:effectLst/>
                        <a:latin typeface="+mn-lt"/>
                        <a:ea typeface="+mn-ea"/>
                        <a:cs typeface="Times New Roman" pitchFamily="18" charset="0"/>
                      </a:endParaRPr>
                    </a:p>
                  </a:txBody>
                  <a:tcPr marT="34205" marB="34205" anchor="ctr" horzOverflow="overflow">
                    <a:lnL w="0" cap="flat" cmpd="sng" algn="ctr">
                      <a:solidFill>
                        <a:srgbClr val="A6A6A6"/>
                      </a:solidFill>
                      <a:prstDash val="solid"/>
                      <a:round/>
                      <a:headEnd type="none" w="med" len="med"/>
                      <a:tailEnd type="none" w="med" len="med"/>
                    </a:lnL>
                    <a:lnR w="0" cap="flat" cmpd="sng" algn="ctr">
                      <a:solidFill>
                        <a:srgbClr val="A6A6A6"/>
                      </a:solidFill>
                      <a:prstDash val="solid"/>
                      <a:round/>
                      <a:headEnd type="none" w="med" len="med"/>
                      <a:tailEnd type="none" w="med" len="med"/>
                    </a:lnR>
                    <a:lnT w="0" cap="flat" cmpd="sng" algn="ctr">
                      <a:solidFill>
                        <a:srgbClr val="A6A6A6"/>
                      </a:solidFill>
                      <a:prstDash val="solid"/>
                      <a:round/>
                      <a:headEnd type="none" w="med" len="med"/>
                      <a:tailEnd type="none" w="med" len="med"/>
                    </a:lnT>
                    <a:lnB w="0" cap="flat" cmpd="sng" algn="ctr">
                      <a:solidFill>
                        <a:srgbClr val="A6A6A6"/>
                      </a:solidFill>
                      <a:prstDash val="solid"/>
                      <a:round/>
                      <a:headEnd type="none" w="med" len="med"/>
                      <a:tailEnd type="none" w="med" len="med"/>
                    </a:lnB>
                    <a:lnTlToBr>
                      <a:noFill/>
                    </a:lnTlToBr>
                    <a:lnBlToTr>
                      <a:noFill/>
                    </a:lnBlToTr>
                    <a:noFill/>
                  </a:tcPr>
                </a:tc>
              </a:tr>
            </a:tbl>
          </a:graphicData>
        </a:graphic>
      </p:graphicFrame>
      <p:sp>
        <p:nvSpPr>
          <p:cNvPr id="120865" name="Rectangle 2"/>
          <p:cNvSpPr>
            <a:spLocks noGrp="1" noChangeArrowheads="1"/>
          </p:cNvSpPr>
          <p:nvPr>
            <p:ph type="title" idx="4294967295"/>
          </p:nvPr>
        </p:nvSpPr>
        <p:spPr/>
        <p:txBody>
          <a:bodyPr lIns="91541" rIns="91541"/>
          <a:lstStyle/>
          <a:p>
            <a:pPr eaLnBrk="1" hangingPunct="1"/>
            <a:r>
              <a:rPr lang="es-CO" dirty="0" smtClean="0"/>
              <a:t>Ficha Técnica</a:t>
            </a:r>
          </a:p>
        </p:txBody>
      </p:sp>
    </p:spTree>
  </p:cSld>
  <p:clrMapOvr>
    <a:masterClrMapping/>
  </p:clrMapOvr>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p:txBody>
          <a:bodyPr/>
          <a:lstStyle/>
          <a:p>
            <a:r>
              <a:rPr lang="es-ES" b="1" dirty="0" smtClean="0"/>
              <a:t>Distribución de la muestra por localidad para los servicios de manejo integral de residuos sólidos y alumbrado público </a:t>
            </a:r>
            <a:endParaRPr lang="es-CO" dirty="0"/>
          </a:p>
        </p:txBody>
      </p:sp>
      <p:graphicFrame>
        <p:nvGraphicFramePr>
          <p:cNvPr id="6" name="5 Tabla"/>
          <p:cNvGraphicFramePr>
            <a:graphicFrameLocks noGrp="1"/>
          </p:cNvGraphicFramePr>
          <p:nvPr/>
        </p:nvGraphicFramePr>
        <p:xfrm>
          <a:off x="1908036" y="1041440"/>
          <a:ext cx="5689622" cy="3348034"/>
        </p:xfrm>
        <a:graphic>
          <a:graphicData uri="http://schemas.openxmlformats.org/drawingml/2006/table">
            <a:tbl>
              <a:tblPr/>
              <a:tblGrid>
                <a:gridCol w="723355"/>
                <a:gridCol w="777678"/>
                <a:gridCol w="672842"/>
                <a:gridCol w="1933708"/>
                <a:gridCol w="1582039"/>
              </a:tblGrid>
              <a:tr h="240108">
                <a:tc>
                  <a:txBody>
                    <a:bodyPr/>
                    <a:lstStyle/>
                    <a:p>
                      <a:pPr algn="l"/>
                      <a:endParaRPr lang="es-CO" sz="800" dirty="0">
                        <a:latin typeface="Calibri"/>
                        <a:ea typeface="Times New Roman"/>
                        <a:cs typeface="Times New Roman"/>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a:endParaRPr lang="es-CO" sz="800" dirty="0">
                        <a:latin typeface="Calibri"/>
                        <a:ea typeface="Times New Roman"/>
                        <a:cs typeface="Times New Roman"/>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a:endParaRPr lang="es-CO" sz="800" dirty="0">
                        <a:latin typeface="Calibri"/>
                        <a:ea typeface="Times New Roman"/>
                        <a:cs typeface="Times New Roman"/>
                      </a:endParaRPr>
                    </a:p>
                  </a:txBody>
                  <a:tcPr marL="0" marR="0"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ES" sz="800" b="1" dirty="0">
                          <a:solidFill>
                            <a:schemeClr val="bg1"/>
                          </a:solidFill>
                          <a:latin typeface="Arial"/>
                          <a:ea typeface="Times New Roman"/>
                          <a:cs typeface="Times New Roman"/>
                        </a:rPr>
                        <a:t>Manejo integral de residuos sólidos</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a:spcAft>
                          <a:spcPts val="0"/>
                        </a:spcAft>
                      </a:pPr>
                      <a:r>
                        <a:rPr lang="es-ES" sz="800" b="1" dirty="0">
                          <a:solidFill>
                            <a:schemeClr val="bg1"/>
                          </a:solidFill>
                          <a:latin typeface="Arial"/>
                          <a:ea typeface="Times New Roman"/>
                          <a:cs typeface="Times New Roman"/>
                        </a:rPr>
                        <a:t>Alumbrado público</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204424">
                <a:tc gridSpan="3">
                  <a:txBody>
                    <a:bodyPr/>
                    <a:lstStyle/>
                    <a:p>
                      <a:pPr algn="ctr">
                        <a:spcAft>
                          <a:spcPts val="0"/>
                        </a:spcAft>
                      </a:pPr>
                      <a:r>
                        <a:rPr lang="es-ES" sz="800" b="1" dirty="0">
                          <a:solidFill>
                            <a:schemeClr val="bg1"/>
                          </a:solidFill>
                          <a:latin typeface="Arial"/>
                          <a:ea typeface="Times New Roman"/>
                          <a:cs typeface="Times New Roman"/>
                        </a:rPr>
                        <a:t>Nombre localidad</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ES" sz="800" b="1" dirty="0" smtClean="0">
                          <a:solidFill>
                            <a:schemeClr val="bg1"/>
                          </a:solidFill>
                          <a:latin typeface="Arial"/>
                          <a:ea typeface="Times New Roman"/>
                          <a:cs typeface="Times New Roman"/>
                        </a:rPr>
                        <a:t>Muestra</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a:txBody>
                    <a:bodyPr/>
                    <a:lstStyle/>
                    <a:p>
                      <a:pPr algn="ctr">
                        <a:spcAft>
                          <a:spcPts val="0"/>
                        </a:spcAft>
                      </a:pPr>
                      <a:r>
                        <a:rPr lang="es-ES" sz="800" b="1" dirty="0" smtClean="0">
                          <a:solidFill>
                            <a:schemeClr val="bg1"/>
                          </a:solidFill>
                          <a:latin typeface="Arial"/>
                          <a:ea typeface="Times New Roman"/>
                          <a:cs typeface="Times New Roman"/>
                        </a:rPr>
                        <a:t>Muestra</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r>
              <a:tr h="147759">
                <a:tc gridSpan="3">
                  <a:txBody>
                    <a:bodyPr/>
                    <a:lstStyle/>
                    <a:p>
                      <a:pPr algn="ctr">
                        <a:spcAft>
                          <a:spcPts val="0"/>
                        </a:spcAft>
                      </a:pPr>
                      <a:r>
                        <a:rPr lang="es-ES" sz="800" dirty="0">
                          <a:latin typeface="Arial"/>
                          <a:ea typeface="Times New Roman"/>
                          <a:cs typeface="Times New Roman"/>
                        </a:rPr>
                        <a:t>Antonio Nariño</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Barrios Unidos</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108</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103</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Bosa</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Chapinero</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108</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Ciudad Bolívar</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Engativá</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110</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Fontibón</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Kennedy</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La Candelaria</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Los Mártires</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Puente Aranda</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Rafael Uribe Uribe</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86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San Cristóbal</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Santa Fe</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Suba</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121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113</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Teusaquillo</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Tunjuelito</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100</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20052">
                <a:tc gridSpan="3">
                  <a:txBody>
                    <a:bodyPr/>
                    <a:lstStyle/>
                    <a:p>
                      <a:pPr algn="ctr">
                        <a:spcAft>
                          <a:spcPts val="0"/>
                        </a:spcAft>
                      </a:pPr>
                      <a:r>
                        <a:rPr lang="es-ES" sz="800" dirty="0">
                          <a:latin typeface="Arial"/>
                          <a:ea typeface="Times New Roman"/>
                          <a:cs typeface="Times New Roman"/>
                        </a:rPr>
                        <a:t>Usaquén</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a:latin typeface="Arial"/>
                          <a:ea typeface="Times New Roman"/>
                          <a:cs typeface="Times New Roman"/>
                        </a:rPr>
                        <a:t>Usme</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108</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97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20052">
                <a:tc gridSpan="3">
                  <a:txBody>
                    <a:bodyPr/>
                    <a:lstStyle/>
                    <a:p>
                      <a:pPr algn="ctr">
                        <a:spcAft>
                          <a:spcPts val="0"/>
                        </a:spcAft>
                      </a:pPr>
                      <a:r>
                        <a:rPr lang="es-ES" sz="800" b="1" dirty="0">
                          <a:latin typeface="Arial"/>
                          <a:ea typeface="Times New Roman"/>
                          <a:cs typeface="Times New Roman"/>
                        </a:rPr>
                        <a:t>Total</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b="1" dirty="0" smtClean="0">
                          <a:latin typeface="Times New Roman"/>
                          <a:ea typeface="Times New Roman"/>
                          <a:cs typeface="Times New Roman"/>
                        </a:rPr>
                        <a:t>2035</a:t>
                      </a:r>
                      <a:endParaRPr lang="es-CO" sz="800" b="1"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c>
                  <a:txBody>
                    <a:bodyPr/>
                    <a:lstStyle/>
                    <a:p>
                      <a:pPr algn="ctr">
                        <a:spcAft>
                          <a:spcPts val="0"/>
                        </a:spcAft>
                      </a:pPr>
                      <a:r>
                        <a:rPr lang="es-ES" sz="800" b="1" dirty="0" smtClean="0">
                          <a:latin typeface="Arial"/>
                          <a:ea typeface="Times New Roman"/>
                          <a:cs typeface="Times New Roman"/>
                        </a:rPr>
                        <a:t>1879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r>
            </a:tbl>
          </a:graphicData>
        </a:graphic>
      </p:graphicFrame>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title"/>
          </p:nvPr>
        </p:nvSpPr>
        <p:spPr/>
        <p:txBody>
          <a:bodyPr/>
          <a:lstStyle/>
          <a:p>
            <a:r>
              <a:rPr lang="es-ES" b="1" dirty="0" smtClean="0"/>
              <a:t>Distribución de la muestra por estrato para los servicios de manejo integral de residuos sólidos y alumbrado público </a:t>
            </a:r>
            <a:endParaRPr lang="es-CO" dirty="0"/>
          </a:p>
        </p:txBody>
      </p:sp>
      <p:graphicFrame>
        <p:nvGraphicFramePr>
          <p:cNvPr id="6" name="5 Tabla"/>
          <p:cNvGraphicFramePr>
            <a:graphicFrameLocks noGrp="1"/>
          </p:cNvGraphicFramePr>
          <p:nvPr/>
        </p:nvGraphicFramePr>
        <p:xfrm>
          <a:off x="1763994" y="1581296"/>
          <a:ext cx="5689622" cy="1427167"/>
        </p:xfrm>
        <a:graphic>
          <a:graphicData uri="http://schemas.openxmlformats.org/drawingml/2006/table">
            <a:tbl>
              <a:tblPr/>
              <a:tblGrid>
                <a:gridCol w="723355"/>
                <a:gridCol w="777678"/>
                <a:gridCol w="672842"/>
                <a:gridCol w="1933708"/>
                <a:gridCol w="1582039"/>
              </a:tblGrid>
              <a:tr h="240108">
                <a:tc>
                  <a:txBody>
                    <a:bodyPr/>
                    <a:lstStyle/>
                    <a:p>
                      <a:pPr algn="l"/>
                      <a:endParaRPr lang="es-CO" sz="800" dirty="0">
                        <a:latin typeface="Calibri"/>
                        <a:ea typeface="Times New Roman"/>
                        <a:cs typeface="Times New Roman"/>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a:endParaRPr lang="es-CO" sz="800" dirty="0">
                        <a:latin typeface="Calibri"/>
                        <a:ea typeface="Times New Roman"/>
                        <a:cs typeface="Times New Roman"/>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l"/>
                      <a:endParaRPr lang="es-CO" sz="800" dirty="0">
                        <a:latin typeface="Calibri"/>
                        <a:ea typeface="Times New Roman"/>
                        <a:cs typeface="Times New Roman"/>
                      </a:endParaRPr>
                    </a:p>
                  </a:txBody>
                  <a:tcPr marL="0" marR="0" marT="0" marB="0" anchor="ctr">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ES" sz="800" b="1" dirty="0">
                          <a:solidFill>
                            <a:schemeClr val="bg1"/>
                          </a:solidFill>
                          <a:latin typeface="Arial"/>
                          <a:ea typeface="Times New Roman"/>
                          <a:cs typeface="Times New Roman"/>
                        </a:rPr>
                        <a:t>Manejo integral de residuos sólidos</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a:spcAft>
                          <a:spcPts val="0"/>
                        </a:spcAft>
                      </a:pPr>
                      <a:r>
                        <a:rPr lang="es-ES" sz="800" b="1" dirty="0">
                          <a:solidFill>
                            <a:schemeClr val="bg1"/>
                          </a:solidFill>
                          <a:latin typeface="Arial"/>
                          <a:ea typeface="Times New Roman"/>
                          <a:cs typeface="Times New Roman"/>
                        </a:rPr>
                        <a:t>Alumbrado público</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r>
              <a:tr h="204424">
                <a:tc gridSpan="3">
                  <a:txBody>
                    <a:bodyPr/>
                    <a:lstStyle/>
                    <a:p>
                      <a:pPr algn="ctr">
                        <a:spcAft>
                          <a:spcPts val="0"/>
                        </a:spcAft>
                      </a:pPr>
                      <a:r>
                        <a:rPr lang="es-ES" sz="800" b="1" dirty="0" smtClean="0">
                          <a:solidFill>
                            <a:schemeClr val="bg1"/>
                          </a:solidFill>
                          <a:latin typeface="Arial"/>
                          <a:ea typeface="Times New Roman"/>
                          <a:cs typeface="Times New Roman"/>
                        </a:rPr>
                        <a:t>Estrato</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ES" sz="800" b="1" dirty="0" smtClean="0">
                          <a:solidFill>
                            <a:schemeClr val="bg1"/>
                          </a:solidFill>
                          <a:latin typeface="Arial"/>
                          <a:ea typeface="Times New Roman"/>
                          <a:cs typeface="Times New Roman"/>
                        </a:rPr>
                        <a:t>Muestra</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c>
                  <a:txBody>
                    <a:bodyPr/>
                    <a:lstStyle/>
                    <a:p>
                      <a:pPr algn="ctr">
                        <a:spcAft>
                          <a:spcPts val="0"/>
                        </a:spcAft>
                      </a:pPr>
                      <a:r>
                        <a:rPr lang="es-ES" sz="800" b="1" dirty="0" smtClean="0">
                          <a:solidFill>
                            <a:schemeClr val="bg1"/>
                          </a:solidFill>
                          <a:latin typeface="Arial"/>
                          <a:ea typeface="Times New Roman"/>
                          <a:cs typeface="Times New Roman"/>
                        </a:rPr>
                        <a:t>Muestra</a:t>
                      </a:r>
                      <a:endParaRPr lang="es-CO" sz="800" dirty="0">
                        <a:solidFill>
                          <a:schemeClr val="bg1"/>
                        </a:solidFill>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F0"/>
                    </a:solidFill>
                  </a:tcPr>
                </a:tc>
              </a:tr>
              <a:tr h="147759">
                <a:tc gridSpan="3">
                  <a:txBody>
                    <a:bodyPr/>
                    <a:lstStyle/>
                    <a:p>
                      <a:pPr algn="ctr">
                        <a:spcAft>
                          <a:spcPts val="0"/>
                        </a:spcAft>
                      </a:pPr>
                      <a:r>
                        <a:rPr lang="es-ES" sz="800" dirty="0" smtClean="0">
                          <a:latin typeface="Arial"/>
                          <a:ea typeface="Times New Roman"/>
                          <a:cs typeface="Times New Roman"/>
                        </a:rPr>
                        <a:t>Estrato 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153</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136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smtClean="0">
                          <a:latin typeface="Arial"/>
                          <a:ea typeface="Times New Roman"/>
                          <a:cs typeface="Times New Roman"/>
                        </a:rPr>
                        <a:t>Estrato 2</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737</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684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smtClean="0">
                          <a:latin typeface="Arial"/>
                          <a:ea typeface="Times New Roman"/>
                          <a:cs typeface="Times New Roman"/>
                        </a:rPr>
                        <a:t>Estrato 3</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811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749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smtClean="0">
                          <a:latin typeface="Arial"/>
                          <a:ea typeface="Times New Roman"/>
                          <a:cs typeface="Times New Roman"/>
                        </a:rPr>
                        <a:t>Estrato 4</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248</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229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20052">
                <a:tc gridSpan="3">
                  <a:txBody>
                    <a:bodyPr/>
                    <a:lstStyle/>
                    <a:p>
                      <a:pPr algn="ctr">
                        <a:spcAft>
                          <a:spcPts val="0"/>
                        </a:spcAft>
                      </a:pPr>
                      <a:r>
                        <a:rPr lang="es-ES" sz="800" dirty="0" smtClean="0">
                          <a:latin typeface="Arial"/>
                          <a:ea typeface="Times New Roman"/>
                          <a:cs typeface="Times New Roman"/>
                        </a:rPr>
                        <a:t>Estrato 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61</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58</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47759">
                <a:tc gridSpan="3">
                  <a:txBody>
                    <a:bodyPr/>
                    <a:lstStyle/>
                    <a:p>
                      <a:pPr algn="ctr">
                        <a:spcAft>
                          <a:spcPts val="0"/>
                        </a:spcAft>
                      </a:pPr>
                      <a:r>
                        <a:rPr lang="es-ES" sz="800" dirty="0" smtClean="0">
                          <a:latin typeface="Arial"/>
                          <a:ea typeface="Times New Roman"/>
                          <a:cs typeface="Times New Roman"/>
                        </a:rPr>
                        <a:t>Estrato 6</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dirty="0" smtClean="0">
                          <a:latin typeface="Times New Roman"/>
                          <a:ea typeface="Times New Roman"/>
                          <a:cs typeface="Times New Roman"/>
                        </a:rPr>
                        <a:t>25</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spcAft>
                          <a:spcPts val="0"/>
                        </a:spcAft>
                      </a:pPr>
                      <a:r>
                        <a:rPr lang="es-CO" sz="800" dirty="0" smtClean="0">
                          <a:latin typeface="Times New Roman"/>
                          <a:ea typeface="Times New Roman"/>
                          <a:cs typeface="Times New Roman"/>
                        </a:rPr>
                        <a:t>23</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r>
              <a:tr h="120052">
                <a:tc gridSpan="3">
                  <a:txBody>
                    <a:bodyPr/>
                    <a:lstStyle/>
                    <a:p>
                      <a:pPr algn="ctr">
                        <a:spcAft>
                          <a:spcPts val="0"/>
                        </a:spcAft>
                      </a:pPr>
                      <a:r>
                        <a:rPr lang="es-ES" sz="800" b="1" dirty="0">
                          <a:latin typeface="Arial"/>
                          <a:ea typeface="Times New Roman"/>
                          <a:cs typeface="Times New Roman"/>
                        </a:rPr>
                        <a:t>Total</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c hMerge="1">
                  <a:txBody>
                    <a:bodyPr/>
                    <a:lstStyle/>
                    <a:p>
                      <a:endParaRPr lang="es-CO"/>
                    </a:p>
                  </a:txBody>
                  <a:tcPr/>
                </a:tc>
                <a:tc hMerge="1">
                  <a:txBody>
                    <a:bodyPr/>
                    <a:lstStyle/>
                    <a:p>
                      <a:endParaRPr lang="es-CO"/>
                    </a:p>
                  </a:txBody>
                  <a:tcPr/>
                </a:tc>
                <a:tc>
                  <a:txBody>
                    <a:bodyPr/>
                    <a:lstStyle/>
                    <a:p>
                      <a:pPr algn="ctr">
                        <a:spcAft>
                          <a:spcPts val="0"/>
                        </a:spcAft>
                      </a:pPr>
                      <a:r>
                        <a:rPr lang="es-CO" sz="800" b="1" dirty="0" smtClean="0">
                          <a:latin typeface="Times New Roman"/>
                          <a:ea typeface="Times New Roman"/>
                          <a:cs typeface="Times New Roman"/>
                        </a:rPr>
                        <a:t>2035</a:t>
                      </a:r>
                      <a:endParaRPr lang="es-CO" sz="800" b="1"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c>
                  <a:txBody>
                    <a:bodyPr/>
                    <a:lstStyle/>
                    <a:p>
                      <a:pPr algn="ctr">
                        <a:spcAft>
                          <a:spcPts val="0"/>
                        </a:spcAft>
                      </a:pPr>
                      <a:r>
                        <a:rPr lang="es-ES" sz="800" b="1" dirty="0" smtClean="0">
                          <a:latin typeface="Arial"/>
                          <a:ea typeface="Times New Roman"/>
                          <a:cs typeface="Times New Roman"/>
                        </a:rPr>
                        <a:t>1879</a:t>
                      </a:r>
                      <a:endParaRPr lang="es-CO" sz="800" dirty="0">
                        <a:latin typeface="Times New Roman"/>
                        <a:ea typeface="Times New Roman"/>
                        <a:cs typeface="Times New Roman"/>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FF"/>
                    </a:solidFill>
                  </a:tcPr>
                </a:tc>
              </a:tr>
            </a:tbl>
          </a:graphicData>
        </a:graphic>
      </p:graphicFrame>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 name="Picture 525" descr="gfsdfgdfh"/>
          <p:cNvPicPr>
            <a:picLocks noChangeAspect="1" noChangeArrowheads="1"/>
          </p:cNvPicPr>
          <p:nvPr/>
        </p:nvPicPr>
        <p:blipFill>
          <a:blip r:embed="rId2" cstate="print"/>
          <a:srcRect/>
          <a:stretch>
            <a:fillRect/>
          </a:stretch>
        </p:blipFill>
        <p:spPr bwMode="auto">
          <a:xfrm>
            <a:off x="1441450" y="687388"/>
            <a:ext cx="6919913" cy="4270375"/>
          </a:xfrm>
          <a:prstGeom prst="rect">
            <a:avLst/>
          </a:prstGeom>
          <a:noFill/>
        </p:spPr>
      </p:pic>
      <p:sp>
        <p:nvSpPr>
          <p:cNvPr id="581635" name="Rectangle 3"/>
          <p:cNvSpPr>
            <a:spLocks noGrp="1" noChangeArrowheads="1"/>
          </p:cNvSpPr>
          <p:nvPr>
            <p:ph type="title"/>
          </p:nvPr>
        </p:nvSpPr>
        <p:spPr/>
        <p:txBody>
          <a:bodyPr/>
          <a:lstStyle/>
          <a:p>
            <a:endParaRPr lang="es-MX" dirty="0"/>
          </a:p>
        </p:txBody>
      </p:sp>
      <p:sp>
        <p:nvSpPr>
          <p:cNvPr id="581636" name="Rectangle 4"/>
          <p:cNvSpPr>
            <a:spLocks noChangeArrowheads="1"/>
          </p:cNvSpPr>
          <p:nvPr/>
        </p:nvSpPr>
        <p:spPr bwMode="auto">
          <a:xfrm>
            <a:off x="8743950" y="5060950"/>
            <a:ext cx="457200" cy="79375"/>
          </a:xfrm>
          <a:prstGeom prst="rect">
            <a:avLst/>
          </a:prstGeom>
          <a:noFill/>
          <a:ln w="9525">
            <a:noFill/>
            <a:miter lim="800000"/>
            <a:headEnd/>
            <a:tailEnd/>
          </a:ln>
          <a:effectLst/>
        </p:spPr>
        <p:txBody>
          <a:bodyPr anchor="ctr"/>
          <a:lstStyle/>
          <a:p>
            <a:pPr algn="ctr"/>
            <a:fld id="{9C3D83B1-116F-4E7E-BDDD-FF597F2B7343}" type="slidenum">
              <a:rPr lang="es-ES" sz="900" i="1">
                <a:solidFill>
                  <a:schemeClr val="bg1"/>
                </a:solidFill>
              </a:rPr>
              <a:pPr algn="ctr"/>
              <a:t>9</a:t>
            </a:fld>
            <a:endParaRPr lang="es-ES" sz="900" i="1" dirty="0">
              <a:solidFill>
                <a:schemeClr val="bg1"/>
              </a:solidFill>
            </a:endParaRPr>
          </a:p>
        </p:txBody>
      </p:sp>
      <p:graphicFrame>
        <p:nvGraphicFramePr>
          <p:cNvPr id="581637" name="Group 5"/>
          <p:cNvGraphicFramePr>
            <a:graphicFrameLocks noGrp="1"/>
          </p:cNvGraphicFramePr>
          <p:nvPr/>
        </p:nvGraphicFramePr>
        <p:xfrm>
          <a:off x="2546350" y="1809750"/>
          <a:ext cx="536575" cy="203640"/>
        </p:xfrm>
        <a:graphic>
          <a:graphicData uri="http://schemas.openxmlformats.org/drawingml/2006/table">
            <a:tbl>
              <a:tblPr/>
              <a:tblGrid>
                <a:gridCol w="5365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Suba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2" name="Group 11"/>
          <p:cNvGrpSpPr>
            <a:grpSpLocks/>
          </p:cNvGrpSpPr>
          <p:nvPr/>
        </p:nvGrpSpPr>
        <p:grpSpPr bwMode="auto">
          <a:xfrm>
            <a:off x="2630488" y="2020888"/>
            <a:ext cx="385762" cy="385762"/>
            <a:chOff x="1370" y="1409"/>
            <a:chExt cx="243" cy="243"/>
          </a:xfrm>
        </p:grpSpPr>
        <p:pic>
          <p:nvPicPr>
            <p:cNvPr id="581644" name="Picture 1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45" name="Rectangle 1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581646" name="Line 1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647" name="Line 1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648" name="Line 1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649" name="Line 1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3" name="Group 18"/>
          <p:cNvGrpSpPr>
            <a:grpSpLocks/>
          </p:cNvGrpSpPr>
          <p:nvPr/>
        </p:nvGrpSpPr>
        <p:grpSpPr bwMode="auto">
          <a:xfrm>
            <a:off x="3194050" y="2636838"/>
            <a:ext cx="385763" cy="385762"/>
            <a:chOff x="1370" y="1409"/>
            <a:chExt cx="243" cy="243"/>
          </a:xfrm>
        </p:grpSpPr>
        <p:pic>
          <p:nvPicPr>
            <p:cNvPr id="581651" name="Picture 1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52" name="Rectangle 2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62</a:t>
              </a:r>
              <a:r>
                <a:rPr lang="es-ES" sz="800" dirty="0">
                  <a:solidFill>
                    <a:srgbClr val="0075B8"/>
                  </a:solidFill>
                  <a:latin typeface="Calibri" pitchFamily="34" charset="0"/>
                </a:rPr>
                <a:t>%</a:t>
              </a:r>
            </a:p>
          </p:txBody>
        </p:sp>
        <p:sp>
          <p:nvSpPr>
            <p:cNvPr id="581653" name="Line 2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654" name="Line 2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655" name="Line 2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656" name="Line 2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4" name="Group 25"/>
          <p:cNvGrpSpPr>
            <a:grpSpLocks/>
          </p:cNvGrpSpPr>
          <p:nvPr/>
        </p:nvGrpSpPr>
        <p:grpSpPr bwMode="auto">
          <a:xfrm>
            <a:off x="3675063" y="3214688"/>
            <a:ext cx="385762" cy="385762"/>
            <a:chOff x="1370" y="1409"/>
            <a:chExt cx="243" cy="243"/>
          </a:xfrm>
        </p:grpSpPr>
        <p:pic>
          <p:nvPicPr>
            <p:cNvPr id="581658" name="Picture 2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59" name="Rectangle 2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48</a:t>
              </a:r>
              <a:r>
                <a:rPr lang="es-ES" sz="800" dirty="0">
                  <a:solidFill>
                    <a:srgbClr val="0075B8"/>
                  </a:solidFill>
                  <a:latin typeface="Calibri" pitchFamily="34" charset="0"/>
                </a:rPr>
                <a:t>%</a:t>
              </a:r>
            </a:p>
          </p:txBody>
        </p:sp>
        <p:sp>
          <p:nvSpPr>
            <p:cNvPr id="581660" name="Line 2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661" name="Line 2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662" name="Line 3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663" name="Line 3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5" name="Group 32"/>
          <p:cNvGrpSpPr>
            <a:grpSpLocks/>
          </p:cNvGrpSpPr>
          <p:nvPr/>
        </p:nvGrpSpPr>
        <p:grpSpPr bwMode="auto">
          <a:xfrm>
            <a:off x="4724400" y="3454400"/>
            <a:ext cx="385763" cy="385763"/>
            <a:chOff x="1370" y="1409"/>
            <a:chExt cx="243" cy="243"/>
          </a:xfrm>
        </p:grpSpPr>
        <p:pic>
          <p:nvPicPr>
            <p:cNvPr id="581665" name="Picture 3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66" name="Rectangle 3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FFC000"/>
                  </a:solidFill>
                  <a:latin typeface="Calibri" pitchFamily="34" charset="0"/>
                </a:rPr>
                <a:t>32</a:t>
              </a:r>
              <a:r>
                <a:rPr lang="es-ES" sz="800" dirty="0">
                  <a:solidFill>
                    <a:srgbClr val="FFC000"/>
                  </a:solidFill>
                  <a:latin typeface="Calibri" pitchFamily="34" charset="0"/>
                </a:rPr>
                <a:t>%</a:t>
              </a:r>
            </a:p>
          </p:txBody>
        </p:sp>
        <p:sp>
          <p:nvSpPr>
            <p:cNvPr id="581667" name="Line 3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668" name="Line 3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669" name="Line 3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670" name="Line 3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6" name="Group 39"/>
          <p:cNvGrpSpPr>
            <a:grpSpLocks/>
          </p:cNvGrpSpPr>
          <p:nvPr/>
        </p:nvGrpSpPr>
        <p:grpSpPr bwMode="auto">
          <a:xfrm>
            <a:off x="4862513" y="4392613"/>
            <a:ext cx="385762" cy="385762"/>
            <a:chOff x="1370" y="1409"/>
            <a:chExt cx="243" cy="243"/>
          </a:xfrm>
        </p:grpSpPr>
        <p:pic>
          <p:nvPicPr>
            <p:cNvPr id="581672" name="Picture 4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73" name="Rectangle 4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64</a:t>
              </a:r>
              <a:r>
                <a:rPr lang="es-ES" sz="800" dirty="0">
                  <a:solidFill>
                    <a:srgbClr val="00B050"/>
                  </a:solidFill>
                  <a:latin typeface="Calibri" pitchFamily="34" charset="0"/>
                </a:rPr>
                <a:t>%</a:t>
              </a:r>
            </a:p>
          </p:txBody>
        </p:sp>
        <p:sp>
          <p:nvSpPr>
            <p:cNvPr id="581674" name="Line 4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75" name="Line 4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76" name="Line 4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77" name="Line 4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7" name="Group 46"/>
          <p:cNvGrpSpPr>
            <a:grpSpLocks/>
          </p:cNvGrpSpPr>
          <p:nvPr/>
        </p:nvGrpSpPr>
        <p:grpSpPr bwMode="auto">
          <a:xfrm>
            <a:off x="5848350" y="3590925"/>
            <a:ext cx="385763" cy="385763"/>
            <a:chOff x="1370" y="1409"/>
            <a:chExt cx="243" cy="243"/>
          </a:xfrm>
        </p:grpSpPr>
        <p:pic>
          <p:nvPicPr>
            <p:cNvPr id="581679" name="Picture 4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80" name="Rectangle 4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56</a:t>
              </a:r>
              <a:r>
                <a:rPr lang="es-ES" sz="800" dirty="0">
                  <a:solidFill>
                    <a:srgbClr val="0075B8"/>
                  </a:solidFill>
                  <a:latin typeface="Calibri" pitchFamily="34" charset="0"/>
                </a:rPr>
                <a:t>%</a:t>
              </a:r>
            </a:p>
          </p:txBody>
        </p:sp>
        <p:sp>
          <p:nvSpPr>
            <p:cNvPr id="581681" name="Line 4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682" name="Line 5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683" name="Line 5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684" name="Line 5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8" name="Group 53"/>
          <p:cNvGrpSpPr>
            <a:grpSpLocks/>
          </p:cNvGrpSpPr>
          <p:nvPr/>
        </p:nvGrpSpPr>
        <p:grpSpPr bwMode="auto">
          <a:xfrm>
            <a:off x="7116763" y="2476500"/>
            <a:ext cx="385762" cy="385763"/>
            <a:chOff x="1370" y="1409"/>
            <a:chExt cx="243" cy="243"/>
          </a:xfrm>
        </p:grpSpPr>
        <p:pic>
          <p:nvPicPr>
            <p:cNvPr id="581686" name="Picture 5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87" name="Rectangle 5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44</a:t>
              </a:r>
              <a:r>
                <a:rPr lang="es-ES" sz="800" dirty="0">
                  <a:solidFill>
                    <a:srgbClr val="0075B8"/>
                  </a:solidFill>
                  <a:latin typeface="Calibri" pitchFamily="34" charset="0"/>
                </a:rPr>
                <a:t>%</a:t>
              </a:r>
            </a:p>
          </p:txBody>
        </p:sp>
        <p:sp>
          <p:nvSpPr>
            <p:cNvPr id="581688" name="Line 5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689" name="Line 5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690" name="Line 5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691" name="Line 5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9" name="Group 60"/>
          <p:cNvGrpSpPr>
            <a:grpSpLocks/>
          </p:cNvGrpSpPr>
          <p:nvPr/>
        </p:nvGrpSpPr>
        <p:grpSpPr bwMode="auto">
          <a:xfrm>
            <a:off x="6116638" y="2122488"/>
            <a:ext cx="385762" cy="385762"/>
            <a:chOff x="1370" y="1409"/>
            <a:chExt cx="243" cy="243"/>
          </a:xfrm>
        </p:grpSpPr>
        <p:pic>
          <p:nvPicPr>
            <p:cNvPr id="581693" name="Picture 6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694" name="Rectangle 6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63</a:t>
              </a:r>
              <a:r>
                <a:rPr lang="es-ES" sz="800" dirty="0">
                  <a:solidFill>
                    <a:srgbClr val="00B050"/>
                  </a:solidFill>
                  <a:latin typeface="Calibri" pitchFamily="34" charset="0"/>
                </a:rPr>
                <a:t>%</a:t>
              </a:r>
            </a:p>
          </p:txBody>
        </p:sp>
        <p:sp>
          <p:nvSpPr>
            <p:cNvPr id="581695" name="Line 6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96" name="Line 6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97" name="Line 6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698" name="Line 6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10" name="Group 67"/>
          <p:cNvGrpSpPr>
            <a:grpSpLocks/>
          </p:cNvGrpSpPr>
          <p:nvPr/>
        </p:nvGrpSpPr>
        <p:grpSpPr bwMode="auto">
          <a:xfrm>
            <a:off x="5929313" y="2613025"/>
            <a:ext cx="385762" cy="385763"/>
            <a:chOff x="1370" y="1409"/>
            <a:chExt cx="243" cy="243"/>
          </a:xfrm>
        </p:grpSpPr>
        <p:pic>
          <p:nvPicPr>
            <p:cNvPr id="581700" name="Picture 68"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01" name="Rectangle 69"/>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41</a:t>
              </a:r>
              <a:r>
                <a:rPr lang="es-ES" sz="800" dirty="0">
                  <a:solidFill>
                    <a:srgbClr val="0075B8"/>
                  </a:solidFill>
                  <a:latin typeface="Calibri" pitchFamily="34" charset="0"/>
                </a:rPr>
                <a:t>%</a:t>
              </a:r>
            </a:p>
          </p:txBody>
        </p:sp>
        <p:sp>
          <p:nvSpPr>
            <p:cNvPr id="581702" name="Line 70"/>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03" name="Line 71"/>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04" name="Line 72"/>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05" name="Line 73"/>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1" name="Group 74"/>
          <p:cNvGrpSpPr>
            <a:grpSpLocks/>
          </p:cNvGrpSpPr>
          <p:nvPr/>
        </p:nvGrpSpPr>
        <p:grpSpPr bwMode="auto">
          <a:xfrm>
            <a:off x="5664200" y="3117850"/>
            <a:ext cx="385763" cy="385763"/>
            <a:chOff x="1370" y="1409"/>
            <a:chExt cx="243" cy="243"/>
          </a:xfrm>
        </p:grpSpPr>
        <p:pic>
          <p:nvPicPr>
            <p:cNvPr id="581707" name="Picture 75"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08" name="Rectangle 76"/>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45</a:t>
              </a:r>
              <a:r>
                <a:rPr lang="es-ES" sz="800" dirty="0">
                  <a:solidFill>
                    <a:srgbClr val="0075B8"/>
                  </a:solidFill>
                  <a:latin typeface="Calibri" pitchFamily="34" charset="0"/>
                </a:rPr>
                <a:t>%</a:t>
              </a:r>
            </a:p>
          </p:txBody>
        </p:sp>
        <p:sp>
          <p:nvSpPr>
            <p:cNvPr id="581709" name="Line 77"/>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10" name="Line 78"/>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11" name="Line 79"/>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12" name="Line 80"/>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2" name="Group 81"/>
          <p:cNvGrpSpPr>
            <a:grpSpLocks/>
          </p:cNvGrpSpPr>
          <p:nvPr/>
        </p:nvGrpSpPr>
        <p:grpSpPr bwMode="auto">
          <a:xfrm>
            <a:off x="4933950" y="2428875"/>
            <a:ext cx="385763" cy="385763"/>
            <a:chOff x="1370" y="1409"/>
            <a:chExt cx="243" cy="243"/>
          </a:xfrm>
        </p:grpSpPr>
        <p:pic>
          <p:nvPicPr>
            <p:cNvPr id="581714" name="Picture 82"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15" name="Rectangle 83"/>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53</a:t>
              </a:r>
              <a:r>
                <a:rPr lang="es-ES" sz="800" dirty="0">
                  <a:solidFill>
                    <a:srgbClr val="0075B8"/>
                  </a:solidFill>
                  <a:latin typeface="Calibri" pitchFamily="34" charset="0"/>
                </a:rPr>
                <a:t>%</a:t>
              </a:r>
            </a:p>
          </p:txBody>
        </p:sp>
        <p:sp>
          <p:nvSpPr>
            <p:cNvPr id="581716" name="Line 84"/>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17" name="Line 85"/>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18" name="Line 86"/>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19" name="Line 87"/>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3" name="Group 88"/>
          <p:cNvGrpSpPr>
            <a:grpSpLocks/>
          </p:cNvGrpSpPr>
          <p:nvPr/>
        </p:nvGrpSpPr>
        <p:grpSpPr bwMode="auto">
          <a:xfrm>
            <a:off x="2632075" y="1071563"/>
            <a:ext cx="385763" cy="385762"/>
            <a:chOff x="1370" y="1409"/>
            <a:chExt cx="243" cy="243"/>
          </a:xfrm>
        </p:grpSpPr>
        <p:pic>
          <p:nvPicPr>
            <p:cNvPr id="581721" name="Picture 89"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22" name="Rectangle 90"/>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B050"/>
                  </a:solidFill>
                  <a:latin typeface="Calibri" pitchFamily="34" charset="0"/>
                </a:rPr>
                <a:t>79</a:t>
              </a:r>
              <a:r>
                <a:rPr lang="es-ES" sz="800" dirty="0">
                  <a:solidFill>
                    <a:srgbClr val="00B050"/>
                  </a:solidFill>
                  <a:latin typeface="Calibri" pitchFamily="34" charset="0"/>
                </a:rPr>
                <a:t>%</a:t>
              </a:r>
            </a:p>
          </p:txBody>
        </p:sp>
        <p:sp>
          <p:nvSpPr>
            <p:cNvPr id="581723" name="Line 91"/>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724" name="Line 92"/>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725" name="Line 93"/>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sp>
          <p:nvSpPr>
            <p:cNvPr id="581726" name="Line 94"/>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00B050"/>
                </a:solidFill>
              </a:endParaRPr>
            </a:p>
          </p:txBody>
        </p:sp>
      </p:grpSp>
      <p:grpSp>
        <p:nvGrpSpPr>
          <p:cNvPr id="14" name="Group 95"/>
          <p:cNvGrpSpPr>
            <a:grpSpLocks/>
          </p:cNvGrpSpPr>
          <p:nvPr/>
        </p:nvGrpSpPr>
        <p:grpSpPr bwMode="auto">
          <a:xfrm>
            <a:off x="4460875" y="1431925"/>
            <a:ext cx="385763" cy="385763"/>
            <a:chOff x="1370" y="1409"/>
            <a:chExt cx="243" cy="243"/>
          </a:xfrm>
        </p:grpSpPr>
        <p:pic>
          <p:nvPicPr>
            <p:cNvPr id="581728" name="Picture 96"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29" name="Rectangle 97"/>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39</a:t>
              </a:r>
              <a:r>
                <a:rPr lang="es-ES" sz="800" dirty="0">
                  <a:solidFill>
                    <a:srgbClr val="FFC000"/>
                  </a:solidFill>
                  <a:latin typeface="Calibri" pitchFamily="34" charset="0"/>
                </a:rPr>
                <a:t>%</a:t>
              </a:r>
            </a:p>
          </p:txBody>
        </p:sp>
        <p:sp>
          <p:nvSpPr>
            <p:cNvPr id="581730" name="Line 98"/>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731" name="Line 99"/>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732" name="Line 100"/>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733" name="Line 101"/>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15" name="Group 102"/>
          <p:cNvGrpSpPr>
            <a:grpSpLocks/>
          </p:cNvGrpSpPr>
          <p:nvPr/>
        </p:nvGrpSpPr>
        <p:grpSpPr bwMode="auto">
          <a:xfrm>
            <a:off x="4060825" y="1912938"/>
            <a:ext cx="385763" cy="385762"/>
            <a:chOff x="1370" y="1409"/>
            <a:chExt cx="243" cy="243"/>
          </a:xfrm>
        </p:grpSpPr>
        <p:pic>
          <p:nvPicPr>
            <p:cNvPr id="581735" name="Picture 103"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36" name="Rectangle 104"/>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51</a:t>
              </a:r>
              <a:r>
                <a:rPr lang="es-ES" sz="800" dirty="0">
                  <a:solidFill>
                    <a:srgbClr val="0075B8"/>
                  </a:solidFill>
                  <a:latin typeface="Calibri" pitchFamily="34" charset="0"/>
                </a:rPr>
                <a:t>%</a:t>
              </a:r>
            </a:p>
          </p:txBody>
        </p:sp>
        <p:sp>
          <p:nvSpPr>
            <p:cNvPr id="581737" name="Line 105"/>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38" name="Line 106"/>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39" name="Line 107"/>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40" name="Line 108"/>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6" name="Group 109"/>
          <p:cNvGrpSpPr>
            <a:grpSpLocks/>
          </p:cNvGrpSpPr>
          <p:nvPr/>
        </p:nvGrpSpPr>
        <p:grpSpPr bwMode="auto">
          <a:xfrm>
            <a:off x="4452938" y="2209800"/>
            <a:ext cx="385762" cy="385763"/>
            <a:chOff x="1370" y="1409"/>
            <a:chExt cx="243" cy="243"/>
          </a:xfrm>
        </p:grpSpPr>
        <p:pic>
          <p:nvPicPr>
            <p:cNvPr id="581742" name="Picture 1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43" name="Rectangle 1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55</a:t>
              </a:r>
              <a:r>
                <a:rPr lang="es-ES" sz="800" dirty="0">
                  <a:solidFill>
                    <a:srgbClr val="0075B8"/>
                  </a:solidFill>
                  <a:latin typeface="Calibri" pitchFamily="34" charset="0"/>
                </a:rPr>
                <a:t>%</a:t>
              </a:r>
            </a:p>
          </p:txBody>
        </p:sp>
        <p:sp>
          <p:nvSpPr>
            <p:cNvPr id="581744" name="Line 1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45" name="Line 1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46" name="Line 1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47" name="Line 1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pSp>
        <p:nvGrpSpPr>
          <p:cNvPr id="17" name="Group 116"/>
          <p:cNvGrpSpPr>
            <a:grpSpLocks/>
          </p:cNvGrpSpPr>
          <p:nvPr/>
        </p:nvGrpSpPr>
        <p:grpSpPr bwMode="auto">
          <a:xfrm>
            <a:off x="5068888" y="1576388"/>
            <a:ext cx="385762" cy="385762"/>
            <a:chOff x="1370" y="1409"/>
            <a:chExt cx="243" cy="243"/>
          </a:xfrm>
        </p:grpSpPr>
        <p:pic>
          <p:nvPicPr>
            <p:cNvPr id="581749" name="Picture 117"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750" name="Rectangle 118"/>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58</a:t>
              </a:r>
              <a:r>
                <a:rPr lang="es-ES" sz="800" dirty="0">
                  <a:solidFill>
                    <a:srgbClr val="0075B8"/>
                  </a:solidFill>
                  <a:latin typeface="Calibri" pitchFamily="34" charset="0"/>
                </a:rPr>
                <a:t>%</a:t>
              </a:r>
            </a:p>
          </p:txBody>
        </p:sp>
        <p:sp>
          <p:nvSpPr>
            <p:cNvPr id="581751" name="Line 119"/>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752" name="Line 120"/>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753" name="Line 121"/>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754" name="Line 122"/>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81755" name="Group 123"/>
          <p:cNvGraphicFramePr>
            <a:graphicFrameLocks noGrp="1"/>
          </p:cNvGraphicFramePr>
          <p:nvPr/>
        </p:nvGraphicFramePr>
        <p:xfrm>
          <a:off x="3036888" y="1158875"/>
          <a:ext cx="581025" cy="203640"/>
        </p:xfrm>
        <a:graphic>
          <a:graphicData uri="http://schemas.openxmlformats.org/drawingml/2006/table">
            <a:tbl>
              <a:tblPr/>
              <a:tblGrid>
                <a:gridCol w="5810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Usaquén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61" name="Group 129"/>
          <p:cNvGraphicFramePr>
            <a:graphicFrameLocks noGrp="1"/>
          </p:cNvGraphicFramePr>
          <p:nvPr/>
        </p:nvGraphicFramePr>
        <p:xfrm>
          <a:off x="3816350" y="1398588"/>
          <a:ext cx="668338" cy="188400"/>
        </p:xfrm>
        <a:graphic>
          <a:graphicData uri="http://schemas.openxmlformats.org/drawingml/2006/table">
            <a:tbl>
              <a:tblPr/>
              <a:tblGrid>
                <a:gridCol w="668338"/>
              </a:tblGrid>
              <a:tr h="0">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Chapinero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67" name="Group 135"/>
          <p:cNvGraphicFramePr>
            <a:graphicFrameLocks noGrp="1"/>
          </p:cNvGraphicFramePr>
          <p:nvPr/>
        </p:nvGraphicFramePr>
        <p:xfrm>
          <a:off x="4954588" y="1384300"/>
          <a:ext cx="565150" cy="188400"/>
        </p:xfrm>
        <a:graphic>
          <a:graphicData uri="http://schemas.openxmlformats.org/drawingml/2006/table">
            <a:tbl>
              <a:tblPr/>
              <a:tblGrid>
                <a:gridCol w="565150"/>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Santa Fe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73" name="Group 141"/>
          <p:cNvGraphicFramePr>
            <a:graphicFrameLocks noGrp="1"/>
          </p:cNvGraphicFramePr>
          <p:nvPr/>
        </p:nvGraphicFramePr>
        <p:xfrm>
          <a:off x="6484938" y="2122488"/>
          <a:ext cx="830262" cy="279840"/>
        </p:xfrm>
        <a:graphic>
          <a:graphicData uri="http://schemas.openxmlformats.org/drawingml/2006/table">
            <a:tbl>
              <a:tblPr/>
              <a:tblGrid>
                <a:gridCol w="830262"/>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San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Cristóbal</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79" name="Group 147"/>
          <p:cNvGraphicFramePr>
            <a:graphicFrameLocks noGrp="1"/>
          </p:cNvGraphicFramePr>
          <p:nvPr/>
        </p:nvGraphicFramePr>
        <p:xfrm>
          <a:off x="7499350" y="2603500"/>
          <a:ext cx="403225" cy="2036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Usme</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85" name="Group 153"/>
          <p:cNvGraphicFramePr>
            <a:graphicFrameLocks noGrp="1"/>
          </p:cNvGraphicFramePr>
          <p:nvPr/>
        </p:nvGraphicFramePr>
        <p:xfrm>
          <a:off x="6149975" y="3349625"/>
          <a:ext cx="506413" cy="304224"/>
        </p:xfrm>
        <a:graphic>
          <a:graphicData uri="http://schemas.openxmlformats.org/drawingml/2006/table">
            <a:tbl>
              <a:tblPr/>
              <a:tblGrid>
                <a:gridCol w="50641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Ciudad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Bolívar</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91" name="Group 159"/>
          <p:cNvGraphicFramePr>
            <a:graphicFrameLocks noGrp="1"/>
          </p:cNvGraphicFramePr>
          <p:nvPr/>
        </p:nvGraphicFramePr>
        <p:xfrm>
          <a:off x="4846638" y="4206875"/>
          <a:ext cx="349250" cy="170112"/>
        </p:xfrm>
        <a:graphic>
          <a:graphicData uri="http://schemas.openxmlformats.org/drawingml/2006/table">
            <a:tbl>
              <a:tblPr/>
              <a:tblGrid>
                <a:gridCol w="349250"/>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Bosa</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797" name="Group 165"/>
          <p:cNvGraphicFramePr>
            <a:graphicFrameLocks noGrp="1"/>
          </p:cNvGraphicFramePr>
          <p:nvPr/>
        </p:nvGraphicFramePr>
        <p:xfrm>
          <a:off x="4583113" y="3235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Kennedy</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03" name="Group 171"/>
          <p:cNvGraphicFramePr>
            <a:graphicFrameLocks noGrp="1"/>
          </p:cNvGraphicFramePr>
          <p:nvPr/>
        </p:nvGraphicFramePr>
        <p:xfrm>
          <a:off x="3638550" y="3011488"/>
          <a:ext cx="668338" cy="203640"/>
        </p:xfrm>
        <a:graphic>
          <a:graphicData uri="http://schemas.openxmlformats.org/drawingml/2006/table">
            <a:tbl>
              <a:tblPr/>
              <a:tblGrid>
                <a:gridCol w="668338"/>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Fontibón</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09" name="Group 177"/>
          <p:cNvGraphicFramePr>
            <a:graphicFrameLocks noGrp="1"/>
          </p:cNvGraphicFramePr>
          <p:nvPr/>
        </p:nvGraphicFramePr>
        <p:xfrm>
          <a:off x="3452813" y="2473325"/>
          <a:ext cx="668337" cy="203640"/>
        </p:xfrm>
        <a:graphic>
          <a:graphicData uri="http://schemas.openxmlformats.org/drawingml/2006/table">
            <a:tbl>
              <a:tblPr/>
              <a:tblGrid>
                <a:gridCol w="668337"/>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100" b="1" i="0" u="none" strike="noStrike" cap="none" normalizeH="0" baseline="0" dirty="0" smtClean="0">
                          <a:ln>
                            <a:noFill/>
                          </a:ln>
                          <a:solidFill>
                            <a:schemeClr val="tx1"/>
                          </a:solidFill>
                          <a:effectLst/>
                          <a:latin typeface="Calibri" pitchFamily="34" charset="0"/>
                          <a:cs typeface="Arial" charset="0"/>
                        </a:rPr>
                        <a:t>Engativá</a:t>
                      </a:r>
                      <a:endParaRPr kumimoji="0" lang="es-ES" sz="11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15" name="Group 183"/>
          <p:cNvGraphicFramePr>
            <a:graphicFrameLocks noGrp="1"/>
          </p:cNvGraphicFramePr>
          <p:nvPr/>
        </p:nvGraphicFramePr>
        <p:xfrm>
          <a:off x="3749675" y="1693863"/>
          <a:ext cx="474663" cy="279840"/>
        </p:xfrm>
        <a:graphic>
          <a:graphicData uri="http://schemas.openxmlformats.org/drawingml/2006/table">
            <a:tbl>
              <a:tblPr/>
              <a:tblGrid>
                <a:gridCol w="474663"/>
              </a:tblGrid>
              <a:tr h="0">
                <a:tc>
                  <a:txBody>
                    <a:bodyPr/>
                    <a:lstStyle/>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Barrios </a:t>
                      </a:r>
                    </a:p>
                    <a:p>
                      <a:pPr marL="0" marR="0" lvl="0" indent="0" algn="r"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Unidos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21" name="Group 189"/>
          <p:cNvGraphicFramePr>
            <a:graphicFrameLocks noGrp="1"/>
          </p:cNvGraphicFramePr>
          <p:nvPr/>
        </p:nvGraphicFramePr>
        <p:xfrm>
          <a:off x="4451350" y="2062163"/>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Teusaquillo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27" name="Group 195"/>
          <p:cNvGraphicFramePr>
            <a:graphicFrameLocks noGrp="1"/>
          </p:cNvGraphicFramePr>
          <p:nvPr/>
        </p:nvGraphicFramePr>
        <p:xfrm>
          <a:off x="5168900" y="2767013"/>
          <a:ext cx="474663" cy="279840"/>
        </p:xfrm>
        <a:graphic>
          <a:graphicData uri="http://schemas.openxmlformats.org/drawingml/2006/table">
            <a:tbl>
              <a:tblPr/>
              <a:tblGrid>
                <a:gridCol w="4746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Puente Aranda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33" name="Group 201"/>
          <p:cNvGraphicFramePr>
            <a:graphicFrameLocks noGrp="1"/>
          </p:cNvGraphicFramePr>
          <p:nvPr/>
        </p:nvGraphicFramePr>
        <p:xfrm>
          <a:off x="5959475" y="3081338"/>
          <a:ext cx="681038" cy="157920"/>
        </p:xfrm>
        <a:graphic>
          <a:graphicData uri="http://schemas.openxmlformats.org/drawingml/2006/table">
            <a:tbl>
              <a:tblPr/>
              <a:tblGrid>
                <a:gridCol w="681038"/>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Tunjuelito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839" name="Group 207"/>
          <p:cNvGraphicFramePr>
            <a:graphicFrameLocks noGrp="1"/>
          </p:cNvGraphicFramePr>
          <p:nvPr/>
        </p:nvGraphicFramePr>
        <p:xfrm>
          <a:off x="6305550" y="2641600"/>
          <a:ext cx="403225" cy="279840"/>
        </p:xfrm>
        <a:graphic>
          <a:graphicData uri="http://schemas.openxmlformats.org/drawingml/2006/table">
            <a:tbl>
              <a:tblPr/>
              <a:tblGrid>
                <a:gridCol w="40322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Rafael</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Uribe</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pSp>
        <p:nvGrpSpPr>
          <p:cNvPr id="18" name="Group 213"/>
          <p:cNvGrpSpPr>
            <a:grpSpLocks/>
          </p:cNvGrpSpPr>
          <p:nvPr/>
        </p:nvGrpSpPr>
        <p:grpSpPr bwMode="auto">
          <a:xfrm>
            <a:off x="5237163" y="2081213"/>
            <a:ext cx="385762" cy="385762"/>
            <a:chOff x="1370" y="1409"/>
            <a:chExt cx="243" cy="243"/>
          </a:xfrm>
        </p:grpSpPr>
        <p:pic>
          <p:nvPicPr>
            <p:cNvPr id="581846" name="Picture 214"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847" name="Rectangle 215"/>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FFC000"/>
                  </a:solidFill>
                  <a:latin typeface="Calibri" pitchFamily="34" charset="0"/>
                </a:rPr>
                <a:t>40</a:t>
              </a:r>
              <a:r>
                <a:rPr lang="es-ES" sz="800" dirty="0">
                  <a:solidFill>
                    <a:srgbClr val="FFC000"/>
                  </a:solidFill>
                  <a:latin typeface="Calibri" pitchFamily="34" charset="0"/>
                </a:rPr>
                <a:t>%</a:t>
              </a:r>
            </a:p>
          </p:txBody>
        </p:sp>
        <p:sp>
          <p:nvSpPr>
            <p:cNvPr id="581848" name="Line 216"/>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849" name="Line 217"/>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850" name="Line 218"/>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sp>
          <p:nvSpPr>
            <p:cNvPr id="581851" name="Line 219"/>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solidFill>
                  <a:srgbClr val="FFC000"/>
                </a:solidFill>
              </a:endParaRPr>
            </a:p>
          </p:txBody>
        </p:sp>
      </p:grpSp>
      <p:grpSp>
        <p:nvGrpSpPr>
          <p:cNvPr id="19" name="Group 220"/>
          <p:cNvGrpSpPr>
            <a:grpSpLocks/>
          </p:cNvGrpSpPr>
          <p:nvPr/>
        </p:nvGrpSpPr>
        <p:grpSpPr bwMode="auto">
          <a:xfrm>
            <a:off x="5597525" y="2282825"/>
            <a:ext cx="385763" cy="385763"/>
            <a:chOff x="1370" y="1409"/>
            <a:chExt cx="243" cy="243"/>
          </a:xfrm>
        </p:grpSpPr>
        <p:pic>
          <p:nvPicPr>
            <p:cNvPr id="581853" name="Picture 221"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854" name="Rectangle 222"/>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lgn="ctr">
                <a:spcBef>
                  <a:spcPct val="50000"/>
                </a:spcBef>
              </a:pPr>
              <a:r>
                <a:rPr lang="es-ES" sz="1400" dirty="0">
                  <a:solidFill>
                    <a:srgbClr val="0075B8"/>
                  </a:solidFill>
                  <a:latin typeface="Calibri" pitchFamily="34" charset="0"/>
                </a:rPr>
                <a:t>43</a:t>
              </a:r>
              <a:r>
                <a:rPr lang="es-ES" sz="800" dirty="0">
                  <a:solidFill>
                    <a:srgbClr val="0075B8"/>
                  </a:solidFill>
                  <a:latin typeface="Calibri" pitchFamily="34" charset="0"/>
                </a:rPr>
                <a:t>%</a:t>
              </a:r>
            </a:p>
          </p:txBody>
        </p:sp>
        <p:sp>
          <p:nvSpPr>
            <p:cNvPr id="581855" name="Line 223"/>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856" name="Line 224"/>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857" name="Line 225"/>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858" name="Line 226"/>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cxnSp>
        <p:nvCxnSpPr>
          <p:cNvPr id="581859" name="AutoShape 227"/>
          <p:cNvCxnSpPr>
            <a:cxnSpLocks noChangeShapeType="1"/>
            <a:stCxn id="581848" idx="1"/>
            <a:endCxn id="0" idx="0"/>
          </p:cNvCxnSpPr>
          <p:nvPr/>
        </p:nvCxnSpPr>
        <p:spPr bwMode="auto">
          <a:xfrm flipV="1">
            <a:off x="5567363" y="1503363"/>
            <a:ext cx="954087" cy="663575"/>
          </a:xfrm>
          <a:prstGeom prst="straightConnector1">
            <a:avLst/>
          </a:prstGeom>
          <a:noFill/>
          <a:ln w="3175">
            <a:solidFill>
              <a:srgbClr val="333333"/>
            </a:solidFill>
            <a:prstDash val="dash"/>
            <a:round/>
            <a:headEnd type="oval" w="sm" len="sm"/>
            <a:tailEnd type="oval" w="sm" len="sm"/>
          </a:ln>
          <a:effectLst/>
        </p:spPr>
      </p:cxnSp>
      <p:graphicFrame>
        <p:nvGraphicFramePr>
          <p:cNvPr id="581860" name="Group 228"/>
          <p:cNvGraphicFramePr>
            <a:graphicFrameLocks noGrp="1"/>
          </p:cNvGraphicFramePr>
          <p:nvPr/>
        </p:nvGraphicFramePr>
        <p:xfrm>
          <a:off x="6521450" y="1346200"/>
          <a:ext cx="525463" cy="157920"/>
        </p:xfrm>
        <a:graphic>
          <a:graphicData uri="http://schemas.openxmlformats.org/drawingml/2006/table">
            <a:tbl>
              <a:tblPr/>
              <a:tblGrid>
                <a:gridCol w="525463"/>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Mártires</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cxnSp>
        <p:nvCxnSpPr>
          <p:cNvPr id="581866" name="AutoShape 234"/>
          <p:cNvCxnSpPr>
            <a:cxnSpLocks noChangeShapeType="1"/>
            <a:stCxn id="581855" idx="1"/>
            <a:endCxn id="0" idx="1"/>
          </p:cNvCxnSpPr>
          <p:nvPr/>
        </p:nvCxnSpPr>
        <p:spPr bwMode="auto">
          <a:xfrm flipV="1">
            <a:off x="5927725" y="1611313"/>
            <a:ext cx="752475" cy="757237"/>
          </a:xfrm>
          <a:prstGeom prst="straightConnector1">
            <a:avLst/>
          </a:prstGeom>
          <a:noFill/>
          <a:ln w="3175">
            <a:solidFill>
              <a:srgbClr val="333333"/>
            </a:solidFill>
            <a:prstDash val="dash"/>
            <a:round/>
            <a:headEnd type="oval" w="sm" len="sm"/>
            <a:tailEnd type="oval" w="sm" len="sm"/>
          </a:ln>
          <a:effectLst/>
        </p:spPr>
      </p:cxnSp>
      <p:graphicFrame>
        <p:nvGraphicFramePr>
          <p:cNvPr id="581867" name="Group 235"/>
          <p:cNvGraphicFramePr>
            <a:graphicFrameLocks noGrp="1"/>
          </p:cNvGraphicFramePr>
          <p:nvPr/>
        </p:nvGraphicFramePr>
        <p:xfrm>
          <a:off x="6680200" y="1516063"/>
          <a:ext cx="885825" cy="188913"/>
        </p:xfrm>
        <a:graphic>
          <a:graphicData uri="http://schemas.openxmlformats.org/drawingml/2006/table">
            <a:tbl>
              <a:tblPr/>
              <a:tblGrid>
                <a:gridCol w="885825"/>
              </a:tblGrid>
              <a:tr h="188913">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Antonio Nariño</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81895" name="Rectangle 263"/>
          <p:cNvSpPr>
            <a:spLocks noChangeArrowheads="1"/>
          </p:cNvSpPr>
          <p:nvPr/>
        </p:nvSpPr>
        <p:spPr bwMode="auto">
          <a:xfrm>
            <a:off x="-7938" y="574675"/>
            <a:ext cx="382588" cy="336550"/>
          </a:xfrm>
          <a:prstGeom prst="rect">
            <a:avLst/>
          </a:prstGeom>
          <a:noFill/>
          <a:ln w="9525">
            <a:noFill/>
            <a:miter lim="800000"/>
            <a:headEnd/>
            <a:tailEnd/>
          </a:ln>
          <a:effectLst/>
        </p:spPr>
        <p:txBody>
          <a:bodyPr wrap="none">
            <a:spAutoFit/>
          </a:bodyPr>
          <a:lstStyle/>
          <a:p>
            <a:pPr algn="ctr" fontAlgn="ctr"/>
            <a:r>
              <a:rPr lang="es-ES" sz="1600" dirty="0">
                <a:latin typeface="Cambria" pitchFamily="18" charset="0"/>
              </a:rPr>
              <a:t>%</a:t>
            </a:r>
          </a:p>
        </p:txBody>
      </p:sp>
      <p:grpSp>
        <p:nvGrpSpPr>
          <p:cNvPr id="20" name="Group 309"/>
          <p:cNvGrpSpPr>
            <a:grpSpLocks/>
          </p:cNvGrpSpPr>
          <p:nvPr/>
        </p:nvGrpSpPr>
        <p:grpSpPr bwMode="auto">
          <a:xfrm>
            <a:off x="5486400" y="1631950"/>
            <a:ext cx="385763" cy="385763"/>
            <a:chOff x="1370" y="1409"/>
            <a:chExt cx="243" cy="243"/>
          </a:xfrm>
        </p:grpSpPr>
        <p:pic>
          <p:nvPicPr>
            <p:cNvPr id="581942" name="Picture 310" descr="sfgdfgh"/>
            <p:cNvPicPr>
              <a:picLocks noChangeAspect="1" noChangeArrowheads="1"/>
            </p:cNvPicPr>
            <p:nvPr/>
          </p:nvPicPr>
          <p:blipFill>
            <a:blip r:embed="rId3" cstate="print"/>
            <a:srcRect/>
            <a:stretch>
              <a:fillRect/>
            </a:stretch>
          </p:blipFill>
          <p:spPr bwMode="auto">
            <a:xfrm>
              <a:off x="1370" y="1409"/>
              <a:ext cx="243" cy="243"/>
            </a:xfrm>
            <a:prstGeom prst="rect">
              <a:avLst/>
            </a:prstGeom>
            <a:noFill/>
          </p:spPr>
        </p:pic>
        <p:sp>
          <p:nvSpPr>
            <p:cNvPr id="581943" name="Rectangle 311"/>
            <p:cNvSpPr>
              <a:spLocks noChangeArrowheads="1"/>
            </p:cNvSpPr>
            <p:nvPr/>
          </p:nvSpPr>
          <p:spPr bwMode="auto">
            <a:xfrm>
              <a:off x="1416" y="1463"/>
              <a:ext cx="162" cy="134"/>
            </a:xfrm>
            <a:prstGeom prst="rect">
              <a:avLst/>
            </a:prstGeom>
            <a:noFill/>
            <a:ln w="9525">
              <a:noFill/>
              <a:miter lim="800000"/>
              <a:headEnd/>
              <a:tailEnd/>
            </a:ln>
            <a:effectLst/>
          </p:spPr>
          <p:txBody>
            <a:bodyPr lIns="0" tIns="0" rIns="0" bIns="0" anchor="ctr"/>
            <a:lstStyle/>
            <a:p>
              <a:pPr>
                <a:spcBef>
                  <a:spcPct val="50000"/>
                </a:spcBef>
              </a:pPr>
              <a:r>
                <a:rPr lang="es-ES" sz="1400" dirty="0">
                  <a:solidFill>
                    <a:srgbClr val="0075B8"/>
                  </a:solidFill>
                  <a:latin typeface="Calibri" pitchFamily="34" charset="0"/>
                </a:rPr>
                <a:t>38</a:t>
              </a:r>
              <a:r>
                <a:rPr lang="es-ES" sz="800" dirty="0">
                  <a:solidFill>
                    <a:srgbClr val="0075B8"/>
                  </a:solidFill>
                  <a:latin typeface="Calibri" pitchFamily="34" charset="0"/>
                </a:rPr>
                <a:t>%</a:t>
              </a:r>
            </a:p>
          </p:txBody>
        </p:sp>
        <p:sp>
          <p:nvSpPr>
            <p:cNvPr id="581944" name="Line 312"/>
            <p:cNvSpPr>
              <a:spLocks noChangeShapeType="1"/>
            </p:cNvSpPr>
            <p:nvPr/>
          </p:nvSpPr>
          <p:spPr bwMode="auto">
            <a:xfrm>
              <a:off x="1416" y="1463"/>
              <a:ext cx="162" cy="0"/>
            </a:xfrm>
            <a:prstGeom prst="line">
              <a:avLst/>
            </a:prstGeom>
            <a:noFill/>
            <a:ln w="9525">
              <a:noFill/>
              <a:round/>
              <a:headEnd/>
              <a:tailEnd/>
            </a:ln>
            <a:effectLst/>
          </p:spPr>
          <p:txBody>
            <a:bodyPr lIns="0" tIns="0" rIns="0" bIns="0" anchor="ctr"/>
            <a:lstStyle/>
            <a:p>
              <a:endParaRPr lang="es-MX" dirty="0"/>
            </a:p>
          </p:txBody>
        </p:sp>
        <p:sp>
          <p:nvSpPr>
            <p:cNvPr id="581945" name="Line 313"/>
            <p:cNvSpPr>
              <a:spLocks noChangeShapeType="1"/>
            </p:cNvSpPr>
            <p:nvPr/>
          </p:nvSpPr>
          <p:spPr bwMode="auto">
            <a:xfrm>
              <a:off x="1416" y="1597"/>
              <a:ext cx="162" cy="0"/>
            </a:xfrm>
            <a:prstGeom prst="line">
              <a:avLst/>
            </a:prstGeom>
            <a:noFill/>
            <a:ln w="9525">
              <a:noFill/>
              <a:round/>
              <a:headEnd/>
              <a:tailEnd/>
            </a:ln>
            <a:effectLst/>
          </p:spPr>
          <p:txBody>
            <a:bodyPr lIns="0" tIns="0" rIns="0" bIns="0" anchor="ctr"/>
            <a:lstStyle/>
            <a:p>
              <a:endParaRPr lang="es-MX" dirty="0"/>
            </a:p>
          </p:txBody>
        </p:sp>
        <p:sp>
          <p:nvSpPr>
            <p:cNvPr id="581946" name="Line 314"/>
            <p:cNvSpPr>
              <a:spLocks noChangeShapeType="1"/>
            </p:cNvSpPr>
            <p:nvPr/>
          </p:nvSpPr>
          <p:spPr bwMode="auto">
            <a:xfrm>
              <a:off x="1416" y="1463"/>
              <a:ext cx="0" cy="134"/>
            </a:xfrm>
            <a:prstGeom prst="line">
              <a:avLst/>
            </a:prstGeom>
            <a:noFill/>
            <a:ln w="9525">
              <a:noFill/>
              <a:round/>
              <a:headEnd/>
              <a:tailEnd/>
            </a:ln>
            <a:effectLst/>
          </p:spPr>
          <p:txBody>
            <a:bodyPr lIns="0" tIns="0" rIns="0" bIns="0" anchor="ctr"/>
            <a:lstStyle/>
            <a:p>
              <a:endParaRPr lang="es-MX" dirty="0"/>
            </a:p>
          </p:txBody>
        </p:sp>
        <p:sp>
          <p:nvSpPr>
            <p:cNvPr id="581947" name="Line 315"/>
            <p:cNvSpPr>
              <a:spLocks noChangeShapeType="1"/>
            </p:cNvSpPr>
            <p:nvPr/>
          </p:nvSpPr>
          <p:spPr bwMode="auto">
            <a:xfrm>
              <a:off x="1578" y="1463"/>
              <a:ext cx="0" cy="134"/>
            </a:xfrm>
            <a:prstGeom prst="line">
              <a:avLst/>
            </a:prstGeom>
            <a:noFill/>
            <a:ln w="9525">
              <a:noFill/>
              <a:round/>
              <a:headEnd/>
              <a:tailEnd/>
            </a:ln>
            <a:effectLst/>
          </p:spPr>
          <p:txBody>
            <a:bodyPr lIns="0" tIns="0" rIns="0" bIns="0" anchor="ctr"/>
            <a:lstStyle/>
            <a:p>
              <a:endParaRPr lang="es-MX" dirty="0"/>
            </a:p>
          </p:txBody>
        </p:sp>
      </p:grpSp>
      <p:graphicFrame>
        <p:nvGraphicFramePr>
          <p:cNvPr id="581948" name="Group 316"/>
          <p:cNvGraphicFramePr>
            <a:graphicFrameLocks noGrp="1"/>
          </p:cNvGraphicFramePr>
          <p:nvPr/>
        </p:nvGraphicFramePr>
        <p:xfrm>
          <a:off x="5559425" y="1376363"/>
          <a:ext cx="777875" cy="279840"/>
        </p:xfrm>
        <a:graphic>
          <a:graphicData uri="http://schemas.openxmlformats.org/drawingml/2006/table">
            <a:tbl>
              <a:tblPr/>
              <a:tblGrid>
                <a:gridCol w="777875"/>
              </a:tblGrid>
              <a:tr h="0">
                <a:tc>
                  <a:txBody>
                    <a:bodyPr/>
                    <a:lstStyle/>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La </a:t>
                      </a:r>
                    </a:p>
                    <a:p>
                      <a:pPr marL="0" marR="0" lvl="0" indent="0" algn="l" defTabSz="914400" rtl="0" eaLnBrk="1" fontAlgn="b" latinLnBrk="0" hangingPunct="1">
                        <a:lnSpc>
                          <a:spcPct val="8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Calibri" pitchFamily="34" charset="0"/>
                          <a:cs typeface="Arial" charset="0"/>
                        </a:rPr>
                        <a:t>Candelaria</a:t>
                      </a:r>
                      <a:endParaRPr kumimoji="0" lang="es-ES" sz="1000" b="0" i="0" u="none" strike="noStrike" cap="none" normalizeH="0" baseline="0" dirty="0" smtClean="0">
                        <a:ln>
                          <a:noFill/>
                        </a:ln>
                        <a:solidFill>
                          <a:schemeClr val="tx1"/>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954" name="Group 322"/>
          <p:cNvGraphicFramePr>
            <a:graphicFrameLocks noGrp="1"/>
          </p:cNvGraphicFramePr>
          <p:nvPr/>
        </p:nvGraphicFramePr>
        <p:xfrm>
          <a:off x="266700" y="1865313"/>
          <a:ext cx="1554163" cy="1041840"/>
        </p:xfrm>
        <a:graphic>
          <a:graphicData uri="http://schemas.openxmlformats.org/drawingml/2006/table">
            <a:tbl>
              <a:tblPr/>
              <a:tblGrid>
                <a:gridCol w="1554163"/>
              </a:tblGrid>
              <a:tr h="142875">
                <a:tc>
                  <a:txBody>
                    <a:bodyPr/>
                    <a:lstStyle/>
                    <a:p>
                      <a:pPr marL="0" marR="0" lvl="0" indent="0" algn="ctr" defTabSz="914400" rtl="0" eaLnBrk="1" fontAlgn="b" latinLnBrk="0" hangingPunct="1">
                        <a:lnSpc>
                          <a:spcPct val="110000"/>
                        </a:lnSpc>
                        <a:spcBef>
                          <a:spcPct val="0"/>
                        </a:spcBef>
                        <a:spcAft>
                          <a:spcPct val="0"/>
                        </a:spcAft>
                        <a:buClrTx/>
                        <a:buSzTx/>
                        <a:buFontTx/>
                        <a:buNone/>
                        <a:tabLst/>
                      </a:pPr>
                      <a:r>
                        <a:rPr kumimoji="0" lang="es-CO" sz="1200" b="1" i="0" u="none" strike="noStrike" cap="none" normalizeH="0" baseline="0" dirty="0" smtClean="0">
                          <a:ln>
                            <a:noFill/>
                          </a:ln>
                          <a:solidFill>
                            <a:srgbClr val="0075B8"/>
                          </a:solidFill>
                          <a:effectLst/>
                          <a:latin typeface="Calibri" pitchFamily="34" charset="0"/>
                          <a:cs typeface="Arial" charset="0"/>
                        </a:rPr>
                        <a:t>1.</a:t>
                      </a:r>
                      <a:r>
                        <a:rPr kumimoji="0" lang="es-CO" sz="1200" b="1" i="0" u="none" strike="noStrike" cap="none" normalizeH="0" baseline="0" dirty="0" smtClean="0">
                          <a:ln>
                            <a:noFill/>
                          </a:ln>
                          <a:solidFill>
                            <a:srgbClr val="333333"/>
                          </a:solidFill>
                          <a:effectLst/>
                          <a:latin typeface="Calibri" pitchFamily="34" charset="0"/>
                          <a:cs typeface="Arial" charset="0"/>
                        </a:rPr>
                        <a:t> ¿Cómo evalúa la </a:t>
                      </a:r>
                      <a:r>
                        <a:rPr kumimoji="0" lang="es-CO" sz="1200" b="1" i="0" u="none" strike="noStrike" cap="none" normalizeH="0" baseline="0" dirty="0" smtClean="0">
                          <a:ln>
                            <a:noFill/>
                          </a:ln>
                          <a:solidFill>
                            <a:srgbClr val="0075B8"/>
                          </a:solidFill>
                          <a:effectLst/>
                          <a:latin typeface="Calibri" pitchFamily="34" charset="0"/>
                          <a:cs typeface="Arial" charset="0"/>
                        </a:rPr>
                        <a:t>imagen</a:t>
                      </a:r>
                      <a:r>
                        <a:rPr kumimoji="0" lang="es-CO" sz="1200" b="1" i="0" u="none" strike="noStrike" cap="none" normalizeH="0" baseline="0" dirty="0" smtClean="0">
                          <a:ln>
                            <a:noFill/>
                          </a:ln>
                          <a:solidFill>
                            <a:srgbClr val="333333"/>
                          </a:solidFill>
                          <a:effectLst/>
                          <a:latin typeface="Calibri" pitchFamily="34" charset="0"/>
                          <a:cs typeface="Arial" charset="0"/>
                        </a:rPr>
                        <a:t> que tiene de la Unidad Administrativa Especial de Servicios Públicos - </a:t>
                      </a:r>
                      <a:r>
                        <a:rPr kumimoji="0" lang="es-CO" sz="1200" b="1" i="0" u="none" strike="noStrike" cap="none" normalizeH="0" baseline="0" dirty="0" smtClean="0">
                          <a:ln>
                            <a:noFill/>
                          </a:ln>
                          <a:solidFill>
                            <a:srgbClr val="0075B8"/>
                          </a:solidFill>
                          <a:effectLst/>
                          <a:latin typeface="Calibri" pitchFamily="34" charset="0"/>
                          <a:cs typeface="Arial" charset="0"/>
                        </a:rPr>
                        <a:t>UAESP</a:t>
                      </a:r>
                      <a:r>
                        <a:rPr kumimoji="0" lang="es-CO" sz="1200" b="1" i="0" u="none" strike="noStrike" cap="none" normalizeH="0" baseline="0" dirty="0" smtClean="0">
                          <a:ln>
                            <a:noFill/>
                          </a:ln>
                          <a:solidFill>
                            <a:srgbClr val="333333"/>
                          </a:solidFill>
                          <a:effectLst/>
                          <a:latin typeface="Calibri" pitchFamily="34" charset="0"/>
                          <a:cs typeface="Arial" charset="0"/>
                        </a:rPr>
                        <a:t>?  </a:t>
                      </a:r>
                      <a:endParaRPr kumimoji="0" lang="es-ES" sz="1200" b="1" i="0" u="none" strike="noStrike" cap="none" normalizeH="0" baseline="0" dirty="0" smtClean="0">
                        <a:ln>
                          <a:noFill/>
                        </a:ln>
                        <a:solidFill>
                          <a:srgbClr val="333333"/>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pic>
        <p:nvPicPr>
          <p:cNvPr id="581960" name="Picture 328" descr="fgfgh"/>
          <p:cNvPicPr>
            <a:picLocks noChangeAspect="1" noChangeArrowheads="1"/>
          </p:cNvPicPr>
          <p:nvPr/>
        </p:nvPicPr>
        <p:blipFill>
          <a:blip r:embed="rId4" cstate="print"/>
          <a:srcRect/>
          <a:stretch>
            <a:fillRect/>
          </a:stretch>
        </p:blipFill>
        <p:spPr bwMode="auto">
          <a:xfrm>
            <a:off x="1563688" y="2994025"/>
            <a:ext cx="731837" cy="1358900"/>
          </a:xfrm>
          <a:prstGeom prst="rect">
            <a:avLst/>
          </a:prstGeom>
          <a:noFill/>
        </p:spPr>
      </p:pic>
      <p:graphicFrame>
        <p:nvGraphicFramePr>
          <p:cNvPr id="581961" name="Group 329"/>
          <p:cNvGraphicFramePr>
            <a:graphicFrameLocks noGrp="1"/>
          </p:cNvGraphicFramePr>
          <p:nvPr/>
        </p:nvGraphicFramePr>
        <p:xfrm>
          <a:off x="73025" y="4748213"/>
          <a:ext cx="3160713" cy="228600"/>
        </p:xfrm>
        <a:graphic>
          <a:graphicData uri="http://schemas.openxmlformats.org/drawingml/2006/table">
            <a:tbl>
              <a:tblPr/>
              <a:tblGrid>
                <a:gridCol w="3160713"/>
              </a:tblGrid>
              <a:tr h="1809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CO" sz="900" b="1" i="0" u="none" strike="noStrike" cap="none" normalizeH="0" baseline="0" dirty="0" smtClean="0">
                          <a:ln>
                            <a:noFill/>
                          </a:ln>
                          <a:solidFill>
                            <a:srgbClr val="0075B8"/>
                          </a:solidFill>
                          <a:effectLst/>
                          <a:latin typeface="Calibri" pitchFamily="34" charset="0"/>
                          <a:ea typeface="Calibri" pitchFamily="34" charset="0"/>
                          <a:cs typeface="Tahoma" pitchFamily="34" charset="0"/>
                        </a:rPr>
                        <a:t>ESCALA:</a:t>
                      </a:r>
                      <a:r>
                        <a:rPr kumimoji="0" lang="es-CO" sz="900" b="1" i="0" u="none" strike="noStrike" cap="none" normalizeH="0" baseline="0" dirty="0" smtClean="0">
                          <a:ln>
                            <a:noFill/>
                          </a:ln>
                          <a:solidFill>
                            <a:schemeClr val="tx1"/>
                          </a:solidFill>
                          <a:effectLst/>
                          <a:latin typeface="Tahoma" pitchFamily="34" charset="0"/>
                          <a:ea typeface="Calibri" pitchFamily="34" charset="0"/>
                          <a:cs typeface="Tahoma" pitchFamily="34" charset="0"/>
                        </a:rPr>
                        <a:t> </a:t>
                      </a:r>
                      <a:r>
                        <a:rPr kumimoji="0" lang="es-CO" sz="800" b="0" i="0" u="none" strike="noStrike" cap="none" normalizeH="0" baseline="0" dirty="0" smtClean="0">
                          <a:ln>
                            <a:noFill/>
                          </a:ln>
                          <a:solidFill>
                            <a:schemeClr val="tx1"/>
                          </a:solidFill>
                          <a:effectLst/>
                          <a:latin typeface="Calibri" pitchFamily="34" charset="0"/>
                          <a:ea typeface="Calibri" pitchFamily="34" charset="0"/>
                          <a:cs typeface="Tahoma" pitchFamily="34" charset="0"/>
                        </a:rPr>
                        <a:t>[5] Muy Buena, [4] Buena, [3] Regular, [2] Mala, [1] Muy Mala</a:t>
                      </a:r>
                    </a:p>
                  </a:txBody>
                  <a:tcPr anchor="ctr"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967" name="Group 335"/>
          <p:cNvGraphicFramePr>
            <a:graphicFrameLocks noGrp="1"/>
          </p:cNvGraphicFramePr>
          <p:nvPr/>
        </p:nvGraphicFramePr>
        <p:xfrm>
          <a:off x="7837488" y="969963"/>
          <a:ext cx="1095375" cy="249360"/>
        </p:xfrm>
        <a:graphic>
          <a:graphicData uri="http://schemas.openxmlformats.org/drawingml/2006/table">
            <a:tbl>
              <a:tblPr/>
              <a:tblGrid>
                <a:gridCol w="495300"/>
                <a:gridCol w="252412"/>
                <a:gridCol w="347663"/>
              </a:tblGrid>
              <a:tr h="127000">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700" b="1" i="0" u="none" strike="noStrike" cap="none" normalizeH="0" baseline="0" dirty="0" smtClean="0">
                          <a:ln>
                            <a:noFill/>
                          </a:ln>
                          <a:solidFill>
                            <a:schemeClr val="tx1"/>
                          </a:solidFill>
                          <a:effectLst/>
                          <a:latin typeface="Calibri" pitchFamily="34" charset="0"/>
                          <a:cs typeface="Arial" charset="0"/>
                        </a:rPr>
                        <a:t>Base: Califican</a:t>
                      </a:r>
                    </a:p>
                  </a:txBody>
                  <a:tcPr marL="18000" marR="18000" marT="18000" marB="18000" anchor="ctr" horzOverflow="overflow">
                    <a:lnL cap="flat">
                      <a:noFill/>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(Real)</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502</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r h="0">
                <a:tc vMerge="1">
                  <a:txBody>
                    <a:bodyPr/>
                    <a:lstStyle/>
                    <a:p>
                      <a:endParaRPr lang="es-MX"/>
                    </a:p>
                  </a:txBody>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0" i="0" u="none" strike="noStrike" cap="none" normalizeH="0" baseline="0" dirty="0" smtClean="0">
                          <a:ln>
                            <a:noFill/>
                          </a:ln>
                          <a:solidFill>
                            <a:schemeClr val="tx1"/>
                          </a:solidFill>
                          <a:effectLst/>
                          <a:latin typeface="Calibri" pitchFamily="34" charset="0"/>
                          <a:cs typeface="Arial" charset="0"/>
                        </a:rPr>
                        <a:t>(Exp.)</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B2B2B2"/>
                      </a:solidFill>
                      <a:prstDash val="solid"/>
                      <a:round/>
                      <a:headEnd type="none" w="med" len="med"/>
                      <a:tailEnd type="none" w="med" len="med"/>
                    </a:lnR>
                    <a:lnT w="3175" cap="flat" cmpd="sng" algn="ctr">
                      <a:solidFill>
                        <a:srgbClr val="B2B2B2"/>
                      </a:solidFill>
                      <a:prstDash val="solid"/>
                      <a:round/>
                      <a:headEnd type="none" w="med" len="med"/>
                      <a:tailEnd type="none" w="med" len="med"/>
                    </a:lnT>
                    <a:lnB w="3175" cap="flat" cmpd="sng" algn="ctr">
                      <a:solidFill>
                        <a:srgbClr val="B2B2B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70000"/>
                        </a:lnSpc>
                        <a:spcBef>
                          <a:spcPct val="0"/>
                        </a:spcBef>
                        <a:spcAft>
                          <a:spcPct val="0"/>
                        </a:spcAft>
                        <a:buClrTx/>
                        <a:buSzTx/>
                        <a:buFontTx/>
                        <a:buNone/>
                        <a:tabLst/>
                      </a:pPr>
                      <a:r>
                        <a:rPr kumimoji="0" lang="es-ES" sz="700" b="1" i="1" u="none" strike="noStrike" cap="none" normalizeH="0" baseline="0" dirty="0" smtClean="0">
                          <a:ln>
                            <a:noFill/>
                          </a:ln>
                          <a:solidFill>
                            <a:schemeClr val="tx1"/>
                          </a:solidFill>
                          <a:effectLst/>
                          <a:latin typeface="Calibri" pitchFamily="34" charset="0"/>
                          <a:cs typeface="Arial" charset="0"/>
                        </a:rPr>
                        <a:t>562873</a:t>
                      </a:r>
                    </a:p>
                  </a:txBody>
                  <a:tcPr marL="18000" marR="18000" marT="18000" marB="18000" anchor="ctr" horzOverflow="overflow">
                    <a:lnL w="3175" cap="flat" cmpd="sng" algn="ctr">
                      <a:solidFill>
                        <a:srgbClr val="B2B2B2"/>
                      </a:solidFill>
                      <a:prstDash val="solid"/>
                      <a:round/>
                      <a:headEnd type="none" w="med" len="med"/>
                      <a:tailEnd type="none" w="med" len="med"/>
                    </a:lnL>
                    <a:lnR w="3175" cap="flat" cmpd="sng" algn="ctr">
                      <a:solidFill>
                        <a:srgbClr val="DDDDDD"/>
                      </a:solidFill>
                      <a:prstDash val="solid"/>
                      <a:round/>
                      <a:headEnd type="none" w="med" len="med"/>
                      <a:tailEnd type="none" w="med" len="med"/>
                    </a:lnR>
                    <a:lnT w="3175" cap="flat" cmpd="sng" algn="ctr">
                      <a:solidFill>
                        <a:srgbClr val="DDDDDD"/>
                      </a:solidFill>
                      <a:prstDash val="solid"/>
                      <a:round/>
                      <a:headEnd type="none" w="med" len="med"/>
                      <a:tailEnd type="none" w="med" len="med"/>
                    </a:lnT>
                    <a:lnB w="3175" cap="flat" cmpd="sng" algn="ctr">
                      <a:solidFill>
                        <a:srgbClr val="DDDDDD"/>
                      </a:solidFill>
                      <a:prstDash val="solid"/>
                      <a:round/>
                      <a:headEnd type="none" w="med" len="med"/>
                      <a:tailEnd type="none" w="med" len="med"/>
                    </a:lnB>
                    <a:lnTlToBr>
                      <a:noFill/>
                    </a:lnTlToBr>
                    <a:lnBlToTr>
                      <a:noFill/>
                    </a:lnBlToTr>
                    <a:solidFill>
                      <a:srgbClr val="EAEAEA"/>
                    </a:solidFill>
                  </a:tcPr>
                </a:tc>
              </a:tr>
            </a:tbl>
          </a:graphicData>
        </a:graphic>
      </p:graphicFrame>
      <p:graphicFrame>
        <p:nvGraphicFramePr>
          <p:cNvPr id="581983" name="Group 351"/>
          <p:cNvGraphicFramePr>
            <a:graphicFrameLocks noGrp="1"/>
          </p:cNvGraphicFramePr>
          <p:nvPr/>
        </p:nvGraphicFramePr>
        <p:xfrm>
          <a:off x="7872413" y="722313"/>
          <a:ext cx="1017587" cy="188400"/>
        </p:xfrm>
        <a:graphic>
          <a:graphicData uri="http://schemas.openxmlformats.org/drawingml/2006/table">
            <a:tbl>
              <a:tblPr/>
              <a:tblGrid>
                <a:gridCol w="1017587"/>
              </a:tblGrid>
              <a:tr h="142875">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000" b="1" i="1" u="none" strike="noStrike" cap="none" normalizeH="0" baseline="0" dirty="0" smtClean="0">
                          <a:ln>
                            <a:noFill/>
                          </a:ln>
                          <a:solidFill>
                            <a:srgbClr val="0075B8"/>
                          </a:solidFill>
                          <a:effectLst/>
                          <a:latin typeface="Calibri" pitchFamily="34" charset="0"/>
                          <a:cs typeface="Arial" charset="0"/>
                        </a:rPr>
                        <a:t>Localidades:</a:t>
                      </a:r>
                      <a:endParaRPr kumimoji="0" lang="es-ES" sz="1000" b="0" i="1" u="none" strike="noStrike" cap="none" normalizeH="0" baseline="0" dirty="0" smtClean="0">
                        <a:ln>
                          <a:noFill/>
                        </a:ln>
                        <a:solidFill>
                          <a:srgbClr val="0075B8"/>
                        </a:solidFill>
                        <a:effectLst/>
                        <a:latin typeface="Calibri" pitchFamily="34" charset="0"/>
                        <a:cs typeface="Arial" charset="0"/>
                      </a:endParaRPr>
                    </a:p>
                  </a:txBody>
                  <a:tcPr marL="54000" marR="54000" marT="18000" marB="18000" anchor="b" horzOverflow="overflow">
                    <a:lnL cap="flat">
                      <a:noFill/>
                    </a:lnL>
                    <a:lnR cap="flat">
                      <a:noFill/>
                    </a:lnR>
                    <a:lnT cap="flat">
                      <a:noFill/>
                    </a:lnT>
                    <a:lnB cap="flat">
                      <a:noFill/>
                    </a:lnB>
                    <a:lnTlToBr>
                      <a:noFill/>
                    </a:lnTlToBr>
                    <a:lnBlToTr>
                      <a:noFill/>
                    </a:lnBlToTr>
                    <a:noFill/>
                  </a:tcPr>
                </a:tc>
              </a:tr>
            </a:tbl>
          </a:graphicData>
        </a:graphic>
      </p:graphicFrame>
      <p:graphicFrame>
        <p:nvGraphicFramePr>
          <p:cNvPr id="581989" name="Group 357"/>
          <p:cNvGraphicFramePr>
            <a:graphicFrameLocks noGrp="1"/>
          </p:cNvGraphicFramePr>
          <p:nvPr/>
        </p:nvGraphicFramePr>
        <p:xfrm>
          <a:off x="8167688" y="1271588"/>
          <a:ext cx="384175" cy="218880"/>
        </p:xfrm>
        <a:graphic>
          <a:graphicData uri="http://schemas.openxmlformats.org/drawingml/2006/table">
            <a:tbl>
              <a:tblPr/>
              <a:tblGrid>
                <a:gridCol w="384175"/>
              </a:tblGrid>
              <a:tr h="0">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75B8"/>
                          </a:solidFill>
                          <a:effectLst/>
                          <a:latin typeface="Calibri" pitchFamily="34" charset="0"/>
                          <a:cs typeface="Arial" charset="0"/>
                        </a:rPr>
                        <a:t>2016</a:t>
                      </a:r>
                      <a:endParaRPr kumimoji="0" lang="es-ES" sz="1200" b="0" i="0" u="none" strike="noStrike" cap="none" normalizeH="0" baseline="0" dirty="0" smtClean="0">
                        <a:ln>
                          <a:noFill/>
                        </a:ln>
                        <a:solidFill>
                          <a:srgbClr val="0075B8"/>
                        </a:solidFill>
                        <a:effectLst/>
                        <a:latin typeface="Calibri" pitchFamily="34" charset="0"/>
                        <a:cs typeface="Arial" charset="0"/>
                      </a:endParaRPr>
                    </a:p>
                  </a:txBody>
                  <a:tcPr marL="36000" marR="36000" marT="18000" marB="18000" anchor="b" horzOverflow="overflow">
                    <a:lnL cap="flat">
                      <a:noFill/>
                    </a:lnL>
                    <a:lnR cap="flat">
                      <a:noFill/>
                    </a:lnR>
                    <a:lnT cap="flat">
                      <a:noFill/>
                    </a:lnT>
                    <a:lnB cap="flat">
                      <a:noFill/>
                    </a:lnB>
                    <a:lnTlToBr>
                      <a:noFill/>
                    </a:lnTlToBr>
                    <a:lnBlToTr>
                      <a:noFill/>
                    </a:lnBlToTr>
                    <a:noFill/>
                  </a:tcPr>
                </a:tc>
              </a:tr>
            </a:tbl>
          </a:graphicData>
        </a:graphic>
      </p:graphicFrame>
      <p:sp>
        <p:nvSpPr>
          <p:cNvPr id="581995" name="Text Box 363"/>
          <p:cNvSpPr txBox="1">
            <a:spLocks noChangeArrowheads="1"/>
          </p:cNvSpPr>
          <p:nvPr/>
        </p:nvSpPr>
        <p:spPr bwMode="auto">
          <a:xfrm>
            <a:off x="4364038" y="615950"/>
            <a:ext cx="2674937" cy="320675"/>
          </a:xfrm>
          <a:prstGeom prst="rect">
            <a:avLst/>
          </a:prstGeom>
          <a:noFill/>
          <a:ln w="9525">
            <a:noFill/>
            <a:miter lim="800000"/>
            <a:headEnd/>
            <a:tailEnd/>
          </a:ln>
          <a:effectLst/>
        </p:spPr>
        <p:txBody>
          <a:bodyPr wrap="none">
            <a:spAutoFit/>
          </a:bodyPr>
          <a:lstStyle/>
          <a:p>
            <a:r>
              <a:rPr lang="es-ES" sz="1500" dirty="0">
                <a:solidFill>
                  <a:srgbClr val="0075B8"/>
                </a:solidFill>
                <a:latin typeface="Calibri" pitchFamily="34" charset="0"/>
              </a:rPr>
              <a:t>%</a:t>
            </a:r>
            <a:r>
              <a:rPr lang="es-ES" sz="1100" dirty="0">
                <a:solidFill>
                  <a:srgbClr val="0075B8"/>
                </a:solidFill>
                <a:latin typeface="Calibri" pitchFamily="34" charset="0"/>
              </a:rPr>
              <a:t> Top Two Boxes:</a:t>
            </a:r>
            <a:r>
              <a:rPr lang="es-ES" sz="1000" dirty="0">
                <a:latin typeface="Calibri" pitchFamily="34" charset="0"/>
              </a:rPr>
              <a:t> </a:t>
            </a:r>
            <a:r>
              <a:rPr lang="es-ES" sz="1000" b="0" dirty="0">
                <a:latin typeface="Calibri" pitchFamily="34" charset="0"/>
              </a:rPr>
              <a:t>[5] Muy Buena + [4] Buena</a:t>
            </a: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1_Diseño predeterminado">
  <a:themeElements>
    <a:clrScheme name="1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1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Diseño predeterminado">
  <a:themeElements>
    <a:clrScheme name="2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2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Diseño predeterminado">
  <a:themeElements>
    <a:clrScheme name="3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3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iseño predeterminado">
  <a:themeElements>
    <a:clrScheme name="4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4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Diseño predeterminado">
  <a:themeElements>
    <a:clrScheme name="5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5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Diseño predeterminado">
  <a:themeElements>
    <a:clrScheme name="6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iseño predeterminado">
      <a:majorFont>
        <a:latin typeface="Cambria"/>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1"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6_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6_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6_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6_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6_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6_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6_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6_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6_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6_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6_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6_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Tema d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Tema d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69098</TotalTime>
  <Words>16509</Words>
  <Application>Microsoft Office PowerPoint</Application>
  <PresentationFormat>Personalizado</PresentationFormat>
  <Paragraphs>8809</Paragraphs>
  <Slides>85</Slides>
  <Notes>4</Notes>
  <HiddenSlides>22</HiddenSlides>
  <MMClips>0</MMClips>
  <ScaleCrop>false</ScaleCrop>
  <HeadingPairs>
    <vt:vector size="6" baseType="variant">
      <vt:variant>
        <vt:lpstr>Tema</vt:lpstr>
      </vt:variant>
      <vt:variant>
        <vt:i4>6</vt:i4>
      </vt:variant>
      <vt:variant>
        <vt:lpstr>Servidores OLE incrustados</vt:lpstr>
      </vt:variant>
      <vt:variant>
        <vt:i4>1</vt:i4>
      </vt:variant>
      <vt:variant>
        <vt:lpstr>Títulos de diapositiva</vt:lpstr>
      </vt:variant>
      <vt:variant>
        <vt:i4>85</vt:i4>
      </vt:variant>
    </vt:vector>
  </HeadingPairs>
  <TitlesOfParts>
    <vt:vector size="92" baseType="lpstr">
      <vt:lpstr>1_Diseño predeterminado</vt:lpstr>
      <vt:lpstr>2_Diseño predeterminado</vt:lpstr>
      <vt:lpstr>3_Diseño predeterminado</vt:lpstr>
      <vt:lpstr>4_Diseño predeterminado</vt:lpstr>
      <vt:lpstr>5_Diseño predeterminado</vt:lpstr>
      <vt:lpstr>6_Diseño predeterminado</vt:lpstr>
      <vt:lpstr>Gráfico</vt:lpstr>
      <vt:lpstr>Informe Servicio Alumbrado Público Contrato de Consultoría N° 320 de 2015 </vt:lpstr>
      <vt:lpstr>Índice</vt:lpstr>
      <vt:lpstr>Objeto del Contrato</vt:lpstr>
      <vt:lpstr>Metodología</vt:lpstr>
      <vt:lpstr>Contexto del trabajo</vt:lpstr>
      <vt:lpstr>Escalas Utilizadas</vt:lpstr>
      <vt:lpstr>Evaluación Institucional</vt:lpstr>
      <vt:lpstr>Diapositiva 8</vt:lpstr>
      <vt:lpstr>Diapositiva 9</vt:lpstr>
      <vt:lpstr>Diapositiva 10</vt:lpstr>
      <vt:lpstr>Diapositiva 11</vt:lpstr>
      <vt:lpstr>Diapositiva 12</vt:lpstr>
      <vt:lpstr>Percepciones generales del servicio de alumbrado público</vt:lpstr>
      <vt:lpstr>Diapositiva 14</vt:lpstr>
      <vt:lpstr>Diapositiva 15</vt:lpstr>
      <vt:lpstr>Diapositiva 16</vt:lpstr>
      <vt:lpstr>Diapositiva 17</vt:lpstr>
      <vt:lpstr>Diapositiva 18</vt:lpstr>
      <vt:lpstr>Diapositiva 19</vt:lpstr>
      <vt:lpstr>Diapositiva 20</vt:lpstr>
      <vt:lpstr>Diapositiva 21</vt:lpstr>
      <vt:lpstr>Diapositiva 22</vt:lpstr>
      <vt:lpstr>Diapositiva 23</vt:lpstr>
      <vt:lpstr>Diapositiva 24</vt:lpstr>
      <vt:lpstr>Diapositiva 25</vt:lpstr>
      <vt:lpstr>Diapositiva 26</vt:lpstr>
      <vt:lpstr>Diapositiva 27</vt:lpstr>
      <vt:lpstr>Diapositiva 28</vt:lpstr>
      <vt:lpstr>Diapositiva 29</vt:lpstr>
      <vt:lpstr>Diapositiva 30</vt:lpstr>
      <vt:lpstr>Diapositiva 31</vt:lpstr>
      <vt:lpstr>Evaluación del alumbrado en la zona</vt:lpstr>
      <vt:lpstr>Diapositiva 33</vt:lpstr>
      <vt:lpstr>Diapositiva 34</vt:lpstr>
      <vt:lpstr>Diapositiva 35</vt:lpstr>
      <vt:lpstr>Diapositiva 36</vt:lpstr>
      <vt:lpstr>Diapositiva 37</vt:lpstr>
      <vt:lpstr>Diapositiva 38</vt:lpstr>
      <vt:lpstr>Diapositiva 39</vt:lpstr>
      <vt:lpstr>Diapositiva 40</vt:lpstr>
      <vt:lpstr>Diapositiva 41</vt:lpstr>
      <vt:lpstr>Evaluación de peticiones, quejas y reclamos</vt:lpstr>
      <vt:lpstr>Diapositiva 43</vt:lpstr>
      <vt:lpstr>Diapositiva 44</vt:lpstr>
      <vt:lpstr>Diapositiva 45</vt:lpstr>
      <vt:lpstr>Diapositiva 46</vt:lpstr>
      <vt:lpstr>Diapositiva 47</vt:lpstr>
      <vt:lpstr>Diapositiva 48</vt:lpstr>
      <vt:lpstr>Diapositiva 49</vt:lpstr>
      <vt:lpstr>Diapositiva 50</vt:lpstr>
      <vt:lpstr>Evaluación de la infraestructura de alumbrado público</vt:lpstr>
      <vt:lpstr>Diapositiva 52</vt:lpstr>
      <vt:lpstr>Diapositiva 53</vt:lpstr>
      <vt:lpstr>Diapositiva 54</vt:lpstr>
      <vt:lpstr>Diapositiva 55</vt:lpstr>
      <vt:lpstr>Diapositiva 56</vt:lpstr>
      <vt:lpstr>Diapositiva 57</vt:lpstr>
      <vt:lpstr>Diapositiva 58</vt:lpstr>
      <vt:lpstr>Diapositiva 59</vt:lpstr>
      <vt:lpstr>Modernización y expansión del servicio de alumbrado público</vt:lpstr>
      <vt:lpstr>Diapositiva 61</vt:lpstr>
      <vt:lpstr>Diapositiva 62</vt:lpstr>
      <vt:lpstr>Diapositiva 63</vt:lpstr>
      <vt:lpstr>Diapositiva 64</vt:lpstr>
      <vt:lpstr>Diapositiva 65</vt:lpstr>
      <vt:lpstr>Diapositiva 66</vt:lpstr>
      <vt:lpstr>Diapositiva 67</vt:lpstr>
      <vt:lpstr>Diapositiva 68</vt:lpstr>
      <vt:lpstr>Diapositiva 69</vt:lpstr>
      <vt:lpstr>Diapositiva 70</vt:lpstr>
      <vt:lpstr>Diapositiva 71</vt:lpstr>
      <vt:lpstr>Diapositiva 72</vt:lpstr>
      <vt:lpstr>Información Demográfica</vt:lpstr>
      <vt:lpstr>Diapositiva 74</vt:lpstr>
      <vt:lpstr>Diapositiva 75</vt:lpstr>
      <vt:lpstr>Diapositiva 76</vt:lpstr>
      <vt:lpstr>Diapositiva 77</vt:lpstr>
      <vt:lpstr>Diapositiva 78</vt:lpstr>
      <vt:lpstr>Diapositiva 79</vt:lpstr>
      <vt:lpstr>Diapositiva 80</vt:lpstr>
      <vt:lpstr>Ficha Técnica</vt:lpstr>
      <vt:lpstr>Ficha Técnica</vt:lpstr>
      <vt:lpstr>Ficha Técnica</vt:lpstr>
      <vt:lpstr>Distribución de la muestra por localidad para los servicios de manejo integral de residuos sólidos y alumbrado público </vt:lpstr>
      <vt:lpstr>Distribución de la muestra por estrato para los servicios de manejo integral de residuos sólidos y alumbrado público </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Diapositiva 1</dc:title>
  <dc:creator>G. Benito</dc:creator>
  <cp:lastModifiedBy>mmera</cp:lastModifiedBy>
  <cp:revision>332</cp:revision>
  <dcterms:created xsi:type="dcterms:W3CDTF">2015-11-06T20:37:20Z</dcterms:created>
  <dcterms:modified xsi:type="dcterms:W3CDTF">2016-04-12T18:01:29Z</dcterms:modified>
</cp:coreProperties>
</file>