
<file path=[Content_Types].xml><?xml version="1.0" encoding="utf-8"?>
<Types xmlns="http://schemas.openxmlformats.org/package/2006/content-types">
  <Override PartName="/ppt/slideMasters/slideMaster3.xml" ContentType="application/vnd.openxmlformats-officedocument.presentationml.slideMaster+xml"/>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theme/theme5.xml" ContentType="application/vnd.openxmlformats-officedocument.theme+xml"/>
  <Override PartName="/ppt/slideLayouts/slideLayout57.xml" ContentType="application/vnd.openxmlformats-officedocument.presentationml.slideLayout+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Layouts/slideLayout46.xml" ContentType="application/vnd.openxmlformats-officedocument.presentationml.slideLayout+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slideLayouts/slideLayout35.xml" ContentType="application/vnd.openxmlformats-officedocument.presentationml.slideLayou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60.xml" ContentType="application/vnd.openxmlformats-officedocument.presentationml.slideLayout+xml"/>
  <Override PartName="/ppt/tableStyles.xml" ContentType="application/vnd.openxmlformats-officedocument.presentationml.tableStyles+xml"/>
  <Override PartName="/ppt/slides/slide99.xml" ContentType="application/vnd.openxmlformats-officedocument.presentationml.slide+xml"/>
  <Override PartName="/ppt/slideMasters/slideMaster4.xml" ContentType="application/vnd.openxmlformats-officedocument.presentationml.slideMaster+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slides/slide125.xml" ContentType="application/vnd.openxmlformats-officedocument.presentationml.slide+xml"/>
  <Override PartName="/ppt/viewProps.xml" ContentType="application/vnd.openxmlformats-officedocument.presentationml.viewProps+xml"/>
  <Override PartName="/ppt/theme/theme6.xml" ContentType="application/vnd.openxmlformats-officedocument.theme+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32.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slideLayouts/slideLayout58.xml" ContentType="application/vnd.openxmlformats-officedocument.presentationml.slideLayout+xml"/>
  <Default Extension="bin" ContentType="application/vnd.openxmlformats-officedocument.oleObject"/>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65.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ppt/slideLayouts/slideLayout6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slideLayouts/slideLayout50.xml" ContentType="application/vnd.openxmlformats-officedocument.presentationml.slideLayout+xml"/>
  <Override PartName="/ppt/slides/slide119.xml" ContentType="application/vnd.openxmlformats-officedocument.presentationml.slide+xml"/>
  <Override PartName="/ppt/slideLayouts/slideLayout10.xml" ContentType="application/vnd.openxmlformats-officedocument.presentationml.slideLayout+xml"/>
  <Default Extension="vml" ContentType="application/vnd.openxmlformats-officedocument.vmlDrawing"/>
  <Override PartName="/ppt/slides/slide89.xml" ContentType="application/vnd.openxmlformats-officedocument.presentationml.slide+xml"/>
  <Override PartName="/ppt/slides/slide108.xml" ContentType="application/vnd.openxmlformats-officedocument.presentationml.slide+xml"/>
  <Override PartName="/ppt/slides/slide126.xml" ContentType="application/vnd.openxmlformats-officedocument.presentationml.slide+xml"/>
  <Override PartName="/ppt/slideMasters/slideMaster5.xml" ContentType="application/vnd.openxmlformats-officedocument.presentationml.slideMaster+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slides/slide115.xml" ContentType="application/vnd.openxmlformats-officedocument.presentationml.slide+xml"/>
  <Override PartName="/ppt/handoutMasters/handoutMaster1.xml" ContentType="application/vnd.openxmlformats-officedocument.presentationml.handoutMaster+xml"/>
  <Override PartName="/ppt/slideLayouts/slideLayout59.xml" ContentType="application/vnd.openxmlformats-officedocument.presentationml.slideLayout+xml"/>
  <Override PartName="/ppt/theme/theme7.xml" ContentType="application/vnd.openxmlformats-officedocument.them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Override PartName="/ppt/slideLayouts/slideLayout66.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slideLayouts/slideLayout62.xml" ContentType="application/vnd.openxmlformats-officedocument.presentationml.slideLayout+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slideMasters/slideMaster6.xml" ContentType="application/vnd.openxmlformats-officedocument.presentationml.slideMaster+xml"/>
  <Override PartName="/ppt/slides/slide79.xml" ContentType="application/vnd.openxmlformats-officedocument.presentationml.slide+xml"/>
  <Override PartName="/ppt/slides/slide109.xml" ContentType="application/vnd.openxmlformats-officedocument.presentationml.slide+xml"/>
  <Override PartName="/ppt/slides/slide127.xml" ContentType="application/vnd.openxmlformats-officedocument.presentationml.slide+xml"/>
  <Override PartName="/ppt/theme/theme8.xml" ContentType="application/vnd.openxmlformats-officedocument.them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Layouts/slideLayout9.xml" ContentType="application/vnd.openxmlformats-officedocument.presentationml.slideLayout+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Layouts/slideLayout3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67.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Override PartName="/ppt/slideLayouts/slideLayout63.xml" ContentType="application/vnd.openxmlformats-officedocument.presentationml.slideLayout+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Layouts/slideLayout39.xml" ContentType="application/vnd.openxmlformats-officedocument.presentationml.slideLayout+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64.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53.xml" ContentType="application/vnd.openxmlformats-officedocument.presentationml.slideLayout+xml"/>
  <Override PartName="/ppt/slides/slide32.xml" ContentType="application/vnd.openxmlformats-officedocument.presentationml.slide+xml"/>
  <Override PartName="/ppt/slideLayouts/slideLayout42.xml" ContentType="application/vnd.openxmlformats-officedocument.presentationml.slideLayout+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s/slide129.xml" ContentType="application/vnd.openxmlformats-officedocument.presentationml.slide+xml"/>
  <Override PartName="/ppt/slides/slide118.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2" r:id="rId2"/>
    <p:sldMasterId id="2147483654" r:id="rId3"/>
    <p:sldMasterId id="2147483656" r:id="rId4"/>
    <p:sldMasterId id="2147483658" r:id="rId5"/>
    <p:sldMasterId id="2147483660" r:id="rId6"/>
  </p:sldMasterIdLst>
  <p:notesMasterIdLst>
    <p:notesMasterId r:id="rId140"/>
  </p:notesMasterIdLst>
  <p:handoutMasterIdLst>
    <p:handoutMasterId r:id="rId141"/>
  </p:handoutMasterIdLst>
  <p:sldIdLst>
    <p:sldId id="381" r:id="rId7"/>
    <p:sldId id="669" r:id="rId8"/>
    <p:sldId id="649" r:id="rId9"/>
    <p:sldId id="673" r:id="rId10"/>
    <p:sldId id="674" r:id="rId11"/>
    <p:sldId id="670" r:id="rId12"/>
    <p:sldId id="396" r:id="rId13"/>
    <p:sldId id="425" r:id="rId14"/>
    <p:sldId id="427" r:id="rId15"/>
    <p:sldId id="450" r:id="rId16"/>
    <p:sldId id="650" r:id="rId17"/>
    <p:sldId id="522" r:id="rId18"/>
    <p:sldId id="486" r:id="rId19"/>
    <p:sldId id="656" r:id="rId20"/>
    <p:sldId id="430" r:id="rId21"/>
    <p:sldId id="400" r:id="rId22"/>
    <p:sldId id="432" r:id="rId23"/>
    <p:sldId id="451" r:id="rId24"/>
    <p:sldId id="434" r:id="rId25"/>
    <p:sldId id="453" r:id="rId26"/>
    <p:sldId id="436" r:id="rId27"/>
    <p:sldId id="454" r:id="rId28"/>
    <p:sldId id="657" r:id="rId29"/>
    <p:sldId id="658" r:id="rId30"/>
    <p:sldId id="659" r:id="rId31"/>
    <p:sldId id="660" r:id="rId32"/>
    <p:sldId id="437" r:id="rId33"/>
    <p:sldId id="402" r:id="rId34"/>
    <p:sldId id="524" r:id="rId35"/>
    <p:sldId id="558" r:id="rId36"/>
    <p:sldId id="442" r:id="rId37"/>
    <p:sldId id="457" r:id="rId38"/>
    <p:sldId id="525" r:id="rId39"/>
    <p:sldId id="490" r:id="rId40"/>
    <p:sldId id="559" r:id="rId41"/>
    <p:sldId id="492" r:id="rId42"/>
    <p:sldId id="491" r:id="rId43"/>
    <p:sldId id="526" r:id="rId44"/>
    <p:sldId id="500" r:id="rId45"/>
    <p:sldId id="560" r:id="rId46"/>
    <p:sldId id="494" r:id="rId47"/>
    <p:sldId id="493" r:id="rId48"/>
    <p:sldId id="527" r:id="rId49"/>
    <p:sldId id="440" r:id="rId50"/>
    <p:sldId id="496" r:id="rId51"/>
    <p:sldId id="495" r:id="rId52"/>
    <p:sldId id="528" r:id="rId53"/>
    <p:sldId id="410" r:id="rId54"/>
    <p:sldId id="529" r:id="rId55"/>
    <p:sldId id="503" r:id="rId56"/>
    <p:sldId id="663" r:id="rId57"/>
    <p:sldId id="664" r:id="rId58"/>
    <p:sldId id="665" r:id="rId59"/>
    <p:sldId id="661" r:id="rId60"/>
    <p:sldId id="443" r:id="rId61"/>
    <p:sldId id="444" r:id="rId62"/>
    <p:sldId id="530" r:id="rId63"/>
    <p:sldId id="531" r:id="rId64"/>
    <p:sldId id="504" r:id="rId65"/>
    <p:sldId id="505" r:id="rId66"/>
    <p:sldId id="445" r:id="rId67"/>
    <p:sldId id="532" r:id="rId68"/>
    <p:sldId id="506" r:id="rId69"/>
    <p:sldId id="561" r:id="rId70"/>
    <p:sldId id="533" r:id="rId71"/>
    <p:sldId id="507" r:id="rId72"/>
    <p:sldId id="662" r:id="rId73"/>
    <p:sldId id="448" r:id="rId74"/>
    <p:sldId id="458" r:id="rId75"/>
    <p:sldId id="654" r:id="rId76"/>
    <p:sldId id="497" r:id="rId77"/>
    <p:sldId id="683" r:id="rId78"/>
    <p:sldId id="684" r:id="rId79"/>
    <p:sldId id="685" r:id="rId80"/>
    <p:sldId id="459" r:id="rId81"/>
    <p:sldId id="460" r:id="rId82"/>
    <p:sldId id="562" r:id="rId83"/>
    <p:sldId id="536" r:id="rId84"/>
    <p:sldId id="548" r:id="rId85"/>
    <p:sldId id="462" r:id="rId86"/>
    <p:sldId id="461" r:id="rId87"/>
    <p:sldId id="463" r:id="rId88"/>
    <p:sldId id="537" r:id="rId89"/>
    <p:sldId id="511" r:id="rId90"/>
    <p:sldId id="465" r:id="rId91"/>
    <p:sldId id="464" r:id="rId92"/>
    <p:sldId id="466" r:id="rId93"/>
    <p:sldId id="467" r:id="rId94"/>
    <p:sldId id="472" r:id="rId95"/>
    <p:sldId id="474" r:id="rId96"/>
    <p:sldId id="469" r:id="rId97"/>
    <p:sldId id="538" r:id="rId98"/>
    <p:sldId id="470" r:id="rId99"/>
    <p:sldId id="539" r:id="rId100"/>
    <p:sldId id="513" r:id="rId101"/>
    <p:sldId id="471" r:id="rId102"/>
    <p:sldId id="541" r:id="rId103"/>
    <p:sldId id="542" r:id="rId104"/>
    <p:sldId id="543" r:id="rId105"/>
    <p:sldId id="514" r:id="rId106"/>
    <p:sldId id="515" r:id="rId107"/>
    <p:sldId id="544" r:id="rId108"/>
    <p:sldId id="516" r:id="rId109"/>
    <p:sldId id="475" r:id="rId110"/>
    <p:sldId id="667" r:id="rId111"/>
    <p:sldId id="666" r:id="rId112"/>
    <p:sldId id="476" r:id="rId113"/>
    <p:sldId id="478" r:id="rId114"/>
    <p:sldId id="479" r:id="rId115"/>
    <p:sldId id="545" r:id="rId116"/>
    <p:sldId id="517" r:id="rId117"/>
    <p:sldId id="480" r:id="rId118"/>
    <p:sldId id="499" r:id="rId119"/>
    <p:sldId id="498" r:id="rId120"/>
    <p:sldId id="546" r:id="rId121"/>
    <p:sldId id="518" r:id="rId122"/>
    <p:sldId id="686" r:id="rId123"/>
    <p:sldId id="552" r:id="rId124"/>
    <p:sldId id="553" r:id="rId125"/>
    <p:sldId id="554" r:id="rId126"/>
    <p:sldId id="555" r:id="rId127"/>
    <p:sldId id="556" r:id="rId128"/>
    <p:sldId id="557" r:id="rId129"/>
    <p:sldId id="481" r:id="rId130"/>
    <p:sldId id="547" r:id="rId131"/>
    <p:sldId id="519" r:id="rId132"/>
    <p:sldId id="520" r:id="rId133"/>
    <p:sldId id="668" r:id="rId134"/>
    <p:sldId id="680" r:id="rId135"/>
    <p:sldId id="681" r:id="rId136"/>
    <p:sldId id="682" r:id="rId137"/>
    <p:sldId id="678" r:id="rId138"/>
    <p:sldId id="679" r:id="rId139"/>
  </p:sldIdLst>
  <p:sldSz cx="9145588" cy="5145088"/>
  <p:notesSz cx="6858000" cy="9144000"/>
  <p:defaultTextStyle>
    <a:defPPr>
      <a:defRPr lang="es-ES"/>
    </a:defPPr>
    <a:lvl1pPr algn="l" rtl="0" fontAlgn="base">
      <a:spcBef>
        <a:spcPct val="0"/>
      </a:spcBef>
      <a:spcAft>
        <a:spcPct val="0"/>
      </a:spcAft>
      <a:defRPr b="1" kern="1200">
        <a:solidFill>
          <a:schemeClr val="tx1"/>
        </a:solidFill>
        <a:latin typeface="Arial" charset="0"/>
        <a:ea typeface="+mn-ea"/>
        <a:cs typeface="Arial" charset="0"/>
      </a:defRPr>
    </a:lvl1pPr>
    <a:lvl2pPr marL="457200" algn="l" rtl="0" fontAlgn="base">
      <a:spcBef>
        <a:spcPct val="0"/>
      </a:spcBef>
      <a:spcAft>
        <a:spcPct val="0"/>
      </a:spcAft>
      <a:defRPr b="1" kern="1200">
        <a:solidFill>
          <a:schemeClr val="tx1"/>
        </a:solidFill>
        <a:latin typeface="Arial" charset="0"/>
        <a:ea typeface="+mn-ea"/>
        <a:cs typeface="Arial" charset="0"/>
      </a:defRPr>
    </a:lvl2pPr>
    <a:lvl3pPr marL="914400" algn="l" rtl="0" fontAlgn="base">
      <a:spcBef>
        <a:spcPct val="0"/>
      </a:spcBef>
      <a:spcAft>
        <a:spcPct val="0"/>
      </a:spcAft>
      <a:defRPr b="1" kern="1200">
        <a:solidFill>
          <a:schemeClr val="tx1"/>
        </a:solidFill>
        <a:latin typeface="Arial" charset="0"/>
        <a:ea typeface="+mn-ea"/>
        <a:cs typeface="Arial" charset="0"/>
      </a:defRPr>
    </a:lvl3pPr>
    <a:lvl4pPr marL="1371600" algn="l" rtl="0" fontAlgn="base">
      <a:spcBef>
        <a:spcPct val="0"/>
      </a:spcBef>
      <a:spcAft>
        <a:spcPct val="0"/>
      </a:spcAft>
      <a:defRPr b="1" kern="1200">
        <a:solidFill>
          <a:schemeClr val="tx1"/>
        </a:solidFill>
        <a:latin typeface="Arial" charset="0"/>
        <a:ea typeface="+mn-ea"/>
        <a:cs typeface="Arial" charset="0"/>
      </a:defRPr>
    </a:lvl4pPr>
    <a:lvl5pPr marL="1828800" algn="l" rtl="0" fontAlgn="base">
      <a:spcBef>
        <a:spcPct val="0"/>
      </a:spcBef>
      <a:spcAft>
        <a:spcPct val="0"/>
      </a:spcAft>
      <a:defRPr b="1" kern="1200">
        <a:solidFill>
          <a:schemeClr val="tx1"/>
        </a:solidFill>
        <a:latin typeface="Arial" charset="0"/>
        <a:ea typeface="+mn-ea"/>
        <a:cs typeface="Arial" charset="0"/>
      </a:defRPr>
    </a:lvl5pPr>
    <a:lvl6pPr marL="2286000" algn="l" defTabSz="914400" rtl="0" eaLnBrk="1" latinLnBrk="0" hangingPunct="1">
      <a:defRPr b="1" kern="1200">
        <a:solidFill>
          <a:schemeClr val="tx1"/>
        </a:solidFill>
        <a:latin typeface="Arial" charset="0"/>
        <a:ea typeface="+mn-ea"/>
        <a:cs typeface="Arial" charset="0"/>
      </a:defRPr>
    </a:lvl6pPr>
    <a:lvl7pPr marL="2743200" algn="l" defTabSz="914400" rtl="0" eaLnBrk="1" latinLnBrk="0" hangingPunct="1">
      <a:defRPr b="1" kern="1200">
        <a:solidFill>
          <a:schemeClr val="tx1"/>
        </a:solidFill>
        <a:latin typeface="Arial" charset="0"/>
        <a:ea typeface="+mn-ea"/>
        <a:cs typeface="Arial" charset="0"/>
      </a:defRPr>
    </a:lvl7pPr>
    <a:lvl8pPr marL="3200400" algn="l" defTabSz="914400" rtl="0" eaLnBrk="1" latinLnBrk="0" hangingPunct="1">
      <a:defRPr b="1" kern="1200">
        <a:solidFill>
          <a:schemeClr val="tx1"/>
        </a:solidFill>
        <a:latin typeface="Arial" charset="0"/>
        <a:ea typeface="+mn-ea"/>
        <a:cs typeface="Arial" charset="0"/>
      </a:defRPr>
    </a:lvl8pPr>
    <a:lvl9pPr marL="3657600" algn="l" defTabSz="914400" rtl="0" eaLnBrk="1" latinLnBrk="0" hangingPunct="1">
      <a:defRPr b="1"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2B2B2"/>
    <a:srgbClr val="00B5EC"/>
    <a:srgbClr val="4F852C"/>
    <a:srgbClr val="E4BE25"/>
    <a:srgbClr val="8BC34A"/>
    <a:srgbClr val="0075B8"/>
    <a:srgbClr val="333333"/>
    <a:srgbClr val="EAEAEA"/>
  </p:clrMru>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6918" autoAdjust="0"/>
    <p:restoredTop sz="95578" autoAdjust="0"/>
  </p:normalViewPr>
  <p:slideViewPr>
    <p:cSldViewPr snapToGrid="0">
      <p:cViewPr varScale="1">
        <p:scale>
          <a:sx n="92" d="100"/>
          <a:sy n="92" d="100"/>
        </p:scale>
        <p:origin x="-1014" y="-108"/>
      </p:cViewPr>
      <p:guideLst>
        <p:guide orient="horz" pos="1778"/>
        <p:guide orient="horz" pos="2520"/>
        <p:guide pos="2881"/>
        <p:guide pos="1446"/>
        <p:guide pos="4331"/>
        <p:guide pos="557"/>
        <p:guide pos="3088"/>
        <p:guide pos="658"/>
      </p:guideLst>
    </p:cSldViewPr>
  </p:slideViewPr>
  <p:notesTextViewPr>
    <p:cViewPr>
      <p:scale>
        <a:sx n="100" d="100"/>
        <a:sy n="100" d="100"/>
      </p:scale>
      <p:origin x="0" y="0"/>
    </p:cViewPr>
  </p:notesTextViewPr>
  <p:sorterViewPr>
    <p:cViewPr>
      <p:scale>
        <a:sx n="66" d="100"/>
        <a:sy n="66" d="100"/>
      </p:scale>
      <p:origin x="0" y="0"/>
    </p:cViewPr>
  </p:sorterViewPr>
  <p:notesViewPr>
    <p:cSldViewPr snapToGrid="0">
      <p:cViewPr varScale="1">
        <p:scale>
          <a:sx n="66" d="100"/>
          <a:sy n="66" d="100"/>
        </p:scale>
        <p:origin x="-3300" y="-108"/>
      </p:cViewPr>
      <p:guideLst>
        <p:guide orient="horz" pos="2880"/>
        <p:guide pos="2160"/>
      </p:guideLst>
    </p:cSldViewPr>
  </p:notesViewPr>
  <p:gridSpacing cx="36868100" cy="368681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38" Type="http://schemas.openxmlformats.org/officeDocument/2006/relationships/slide" Target="slides/slide132.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slide" Target="slides/slide122.xml"/><Relationship Id="rId144" Type="http://schemas.openxmlformats.org/officeDocument/2006/relationships/theme" Target="theme/theme1.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slide" Target="slides/slide133.xml"/><Relationship Id="rId80" Type="http://schemas.openxmlformats.org/officeDocument/2006/relationships/slide" Target="slides/slide74.xml"/><Relationship Id="rId85" Type="http://schemas.openxmlformats.org/officeDocument/2006/relationships/slide" Target="slides/slide79.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103" Type="http://schemas.openxmlformats.org/officeDocument/2006/relationships/slide" Target="slides/slide97.xml"/><Relationship Id="rId108" Type="http://schemas.openxmlformats.org/officeDocument/2006/relationships/slide" Target="slides/slide102.xml"/><Relationship Id="rId116" Type="http://schemas.openxmlformats.org/officeDocument/2006/relationships/slide" Target="slides/slide110.xml"/><Relationship Id="rId124" Type="http://schemas.openxmlformats.org/officeDocument/2006/relationships/slide" Target="slides/slide118.xml"/><Relationship Id="rId129" Type="http://schemas.openxmlformats.org/officeDocument/2006/relationships/slide" Target="slides/slide123.xml"/><Relationship Id="rId137" Type="http://schemas.openxmlformats.org/officeDocument/2006/relationships/slide" Target="slides/slide13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slide" Target="slides/slide90.xml"/><Relationship Id="rId111" Type="http://schemas.openxmlformats.org/officeDocument/2006/relationships/slide" Target="slides/slide105.xml"/><Relationship Id="rId132" Type="http://schemas.openxmlformats.org/officeDocument/2006/relationships/slide" Target="slides/slide126.xml"/><Relationship Id="rId140" Type="http://schemas.openxmlformats.org/officeDocument/2006/relationships/notesMaster" Target="notesMasters/notesMaster1.xml"/><Relationship Id="rId14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slide" Target="slides/slide100.xml"/><Relationship Id="rId114" Type="http://schemas.openxmlformats.org/officeDocument/2006/relationships/slide" Target="slides/slide108.xml"/><Relationship Id="rId119" Type="http://schemas.openxmlformats.org/officeDocument/2006/relationships/slide" Target="slides/slide113.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30" Type="http://schemas.openxmlformats.org/officeDocument/2006/relationships/slide" Target="slides/slide124.xml"/><Relationship Id="rId135" Type="http://schemas.openxmlformats.org/officeDocument/2006/relationships/slide" Target="slides/slide129.xml"/><Relationship Id="rId143"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handoutMaster" Target="handoutMasters/handoutMaster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97.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07.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07.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14.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23.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38.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40.e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150.emf"/><Relationship Id="rId1" Type="http://schemas.openxmlformats.org/officeDocument/2006/relationships/image" Target="../media/image14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55.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image" Target="../media/image65.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3.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9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025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vl1pPr>
          </a:lstStyle>
          <a:p>
            <a:endParaRPr lang="es-ES" dirty="0"/>
          </a:p>
        </p:txBody>
      </p:sp>
      <p:sp>
        <p:nvSpPr>
          <p:cNvPr id="480259"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vl1pPr>
          </a:lstStyle>
          <a:p>
            <a:endParaRPr lang="es-ES" dirty="0"/>
          </a:p>
        </p:txBody>
      </p:sp>
      <p:sp>
        <p:nvSpPr>
          <p:cNvPr id="480260"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vl1pPr>
          </a:lstStyle>
          <a:p>
            <a:endParaRPr lang="es-ES" dirty="0"/>
          </a:p>
        </p:txBody>
      </p:sp>
      <p:sp>
        <p:nvSpPr>
          <p:cNvPr id="480261"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vl1pPr>
          </a:lstStyle>
          <a:p>
            <a:fld id="{9C47BF2B-1549-44B5-8797-108FE676F47A}" type="slidenum">
              <a:rPr lang="es-ES"/>
              <a:pPr/>
              <a:t>‹Nº›</a:t>
            </a:fld>
            <a:endParaRPr lang="es-ES"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vl1pPr>
          </a:lstStyle>
          <a:p>
            <a:endParaRPr lang="es-ES" dirty="0"/>
          </a:p>
        </p:txBody>
      </p:sp>
      <p:sp>
        <p:nvSpPr>
          <p:cNvPr id="107523"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vl1pPr>
          </a:lstStyle>
          <a:p>
            <a:endParaRPr lang="es-ES" dirty="0"/>
          </a:p>
        </p:txBody>
      </p:sp>
      <p:sp>
        <p:nvSpPr>
          <p:cNvPr id="107524" name="Rectangle 4"/>
          <p:cNvSpPr>
            <a:spLocks noGrp="1" noRot="1" noChangeAspect="1" noChangeArrowheads="1" noTextEdit="1"/>
          </p:cNvSpPr>
          <p:nvPr>
            <p:ph type="sldImg" idx="2"/>
          </p:nvPr>
        </p:nvSpPr>
        <p:spPr bwMode="auto">
          <a:xfrm>
            <a:off x="382588" y="685800"/>
            <a:ext cx="6092825" cy="3429000"/>
          </a:xfrm>
          <a:prstGeom prst="rect">
            <a:avLst/>
          </a:prstGeom>
          <a:noFill/>
          <a:ln w="9525">
            <a:solidFill>
              <a:srgbClr val="000000"/>
            </a:solidFill>
            <a:miter lim="800000"/>
            <a:headEnd/>
            <a:tailEnd/>
          </a:ln>
          <a:effectLst/>
        </p:spPr>
      </p:sp>
      <p:sp>
        <p:nvSpPr>
          <p:cNvPr id="107525"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sp>
        <p:nvSpPr>
          <p:cNvPr id="107526"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vl1pPr>
          </a:lstStyle>
          <a:p>
            <a:endParaRPr lang="es-ES" dirty="0"/>
          </a:p>
        </p:txBody>
      </p:sp>
      <p:sp>
        <p:nvSpPr>
          <p:cNvPr id="107527"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vl1pPr>
          </a:lstStyle>
          <a:p>
            <a:fld id="{3A3CCCE4-E65F-458B-8A3E-3292578FE064}" type="slidenum">
              <a:rPr lang="es-ES"/>
              <a:pPr/>
              <a:t>‹Nº›</a:t>
            </a:fld>
            <a:endParaRPr lang="es-ES" dirty="0"/>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Arial" charset="0"/>
      </a:defRPr>
    </a:lvl1pPr>
    <a:lvl2pPr marL="457200" algn="l" rtl="0" fontAlgn="base">
      <a:spcBef>
        <a:spcPct val="30000"/>
      </a:spcBef>
      <a:spcAft>
        <a:spcPct val="0"/>
      </a:spcAft>
      <a:defRPr sz="1200" kern="1200">
        <a:solidFill>
          <a:schemeClr val="tx1"/>
        </a:solidFill>
        <a:latin typeface="Arial" charset="0"/>
        <a:ea typeface="+mn-ea"/>
        <a:cs typeface="Arial" charset="0"/>
      </a:defRPr>
    </a:lvl2pPr>
    <a:lvl3pPr marL="914400" algn="l" rtl="0" fontAlgn="base">
      <a:spcBef>
        <a:spcPct val="30000"/>
      </a:spcBef>
      <a:spcAft>
        <a:spcPct val="0"/>
      </a:spcAft>
      <a:defRPr sz="1200" kern="1200">
        <a:solidFill>
          <a:schemeClr val="tx1"/>
        </a:solidFill>
        <a:latin typeface="Arial" charset="0"/>
        <a:ea typeface="+mn-ea"/>
        <a:cs typeface="Arial" charset="0"/>
      </a:defRPr>
    </a:lvl3pPr>
    <a:lvl4pPr marL="1371600" algn="l" rtl="0" fontAlgn="base">
      <a:spcBef>
        <a:spcPct val="30000"/>
      </a:spcBef>
      <a:spcAft>
        <a:spcPct val="0"/>
      </a:spcAft>
      <a:defRPr sz="1200" kern="1200">
        <a:solidFill>
          <a:schemeClr val="tx1"/>
        </a:solidFill>
        <a:latin typeface="Arial" charset="0"/>
        <a:ea typeface="+mn-ea"/>
        <a:cs typeface="Arial" charset="0"/>
      </a:defRPr>
    </a:lvl4pPr>
    <a:lvl5pPr marL="1828800" algn="l" rtl="0" fontAlgn="base">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1 Marcador de imagen de diapositiva"/>
          <p:cNvSpPr>
            <a:spLocks noGrp="1" noRot="1" noChangeAspect="1" noTextEdit="1"/>
          </p:cNvSpPr>
          <p:nvPr>
            <p:ph type="sldImg"/>
          </p:nvPr>
        </p:nvSpPr>
        <p:spPr>
          <a:ln/>
        </p:spPr>
      </p:sp>
      <p:sp>
        <p:nvSpPr>
          <p:cNvPr id="87043" name="2 Marcador de notas"/>
          <p:cNvSpPr>
            <a:spLocks noGrp="1"/>
          </p:cNvSpPr>
          <p:nvPr>
            <p:ph type="body" idx="1"/>
          </p:nvPr>
        </p:nvSpPr>
        <p:spPr>
          <a:noFill/>
          <a:ln/>
        </p:spPr>
        <p:txBody>
          <a:bodyPr/>
          <a:lstStyle/>
          <a:p>
            <a:endParaRPr lang="es-MX" dirty="0" smtClean="0">
              <a:cs typeface="Arial" pitchFamily="34" charset="0"/>
            </a:endParaRPr>
          </a:p>
        </p:txBody>
      </p:sp>
      <p:sp>
        <p:nvSpPr>
          <p:cNvPr id="87044" name="3 Marcador de número de diapositiva"/>
          <p:cNvSpPr>
            <a:spLocks noGrp="1"/>
          </p:cNvSpPr>
          <p:nvPr>
            <p:ph type="sldNum" sz="quarter" idx="5"/>
          </p:nvPr>
        </p:nvSpPr>
        <p:spPr>
          <a:noFill/>
        </p:spPr>
        <p:txBody>
          <a:bodyPr/>
          <a:lstStyle/>
          <a:p>
            <a:fld id="{C1BDBB47-AFCE-466D-A771-937A377DEA4B}" type="slidenum">
              <a:rPr lang="es-CO" smtClean="0">
                <a:cs typeface="Arial" pitchFamily="34" charset="0"/>
              </a:rPr>
              <a:pPr/>
              <a:t>4</a:t>
            </a:fld>
            <a:endParaRPr lang="es-CO" dirty="0" smtClean="0">
              <a:cs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p:spPr>
        <p:txBody>
          <a:bodyPr/>
          <a:lstStyle/>
          <a:p>
            <a:fld id="{87B457E5-2D7A-40CF-AF52-8F81D7D7F50D}" type="slidenum">
              <a:rPr lang="es-ES">
                <a:solidFill>
                  <a:srgbClr val="000000"/>
                </a:solidFill>
              </a:rPr>
              <a:pPr/>
              <a:t>129</a:t>
            </a:fld>
            <a:endParaRPr lang="es-ES" dirty="0">
              <a:solidFill>
                <a:srgbClr val="000000"/>
              </a:solidFill>
            </a:endParaRPr>
          </a:p>
        </p:txBody>
      </p:sp>
      <p:sp>
        <p:nvSpPr>
          <p:cNvPr id="123907" name="Rectangle 2"/>
          <p:cNvSpPr>
            <a:spLocks noGrp="1" noRot="1" noChangeAspect="1" noChangeArrowheads="1" noTextEdit="1"/>
          </p:cNvSpPr>
          <p:nvPr>
            <p:ph type="sldImg"/>
          </p:nvPr>
        </p:nvSpPr>
        <p:spPr>
          <a:xfrm>
            <a:off x="1143000" y="685800"/>
            <a:ext cx="4572000" cy="3429000"/>
          </a:xfrm>
          <a:ln/>
        </p:spPr>
      </p:sp>
      <p:sp>
        <p:nvSpPr>
          <p:cNvPr id="123908"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p>
            <a:fld id="{576A04D0-2280-4BF7-B2A9-EADAB268E4A1}" type="slidenum">
              <a:rPr lang="es-ES">
                <a:solidFill>
                  <a:srgbClr val="000000"/>
                </a:solidFill>
              </a:rPr>
              <a:pPr/>
              <a:t>130</a:t>
            </a:fld>
            <a:endParaRPr lang="es-ES" dirty="0">
              <a:solidFill>
                <a:srgbClr val="000000"/>
              </a:solidFill>
            </a:endParaRPr>
          </a:p>
        </p:txBody>
      </p:sp>
      <p:sp>
        <p:nvSpPr>
          <p:cNvPr id="124931" name="Rectangle 2"/>
          <p:cNvSpPr>
            <a:spLocks noGrp="1" noRot="1" noChangeAspect="1" noChangeArrowheads="1" noTextEdit="1"/>
          </p:cNvSpPr>
          <p:nvPr>
            <p:ph type="sldImg"/>
          </p:nvPr>
        </p:nvSpPr>
        <p:spPr>
          <a:xfrm>
            <a:off x="382588" y="685800"/>
            <a:ext cx="6092825" cy="3429000"/>
          </a:xfrm>
          <a:ln/>
        </p:spPr>
      </p:sp>
      <p:sp>
        <p:nvSpPr>
          <p:cNvPr id="124932"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p>
            <a:fld id="{576A04D0-2280-4BF7-B2A9-EADAB268E4A1}" type="slidenum">
              <a:rPr lang="es-ES">
                <a:solidFill>
                  <a:srgbClr val="000000"/>
                </a:solidFill>
              </a:rPr>
              <a:pPr/>
              <a:t>131</a:t>
            </a:fld>
            <a:endParaRPr lang="es-ES" dirty="0">
              <a:solidFill>
                <a:srgbClr val="000000"/>
              </a:solidFill>
            </a:endParaRPr>
          </a:p>
        </p:txBody>
      </p:sp>
      <p:sp>
        <p:nvSpPr>
          <p:cNvPr id="124931" name="Rectangle 2"/>
          <p:cNvSpPr>
            <a:spLocks noGrp="1" noRot="1" noChangeAspect="1" noChangeArrowheads="1" noTextEdit="1"/>
          </p:cNvSpPr>
          <p:nvPr>
            <p:ph type="sldImg"/>
          </p:nvPr>
        </p:nvSpPr>
        <p:spPr>
          <a:xfrm>
            <a:off x="382588" y="685800"/>
            <a:ext cx="6092825" cy="3429000"/>
          </a:xfrm>
          <a:ln/>
        </p:spPr>
      </p:sp>
      <p:sp>
        <p:nvSpPr>
          <p:cNvPr id="124932"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8.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5.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6.xml"/><Relationship Id="rId4" Type="http://schemas.openxmlformats.org/officeDocument/2006/relationships/image" Target="../media/image8.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346151" name="Picture 39" descr="Plantilla UAESP-01"/>
          <p:cNvPicPr>
            <a:picLocks noChangeArrowheads="1"/>
          </p:cNvPicPr>
          <p:nvPr userDrawn="1"/>
        </p:nvPicPr>
        <p:blipFill>
          <a:blip r:embed="rId2" cstate="print"/>
          <a:srcRect b="19582"/>
          <a:stretch>
            <a:fillRect/>
          </a:stretch>
        </p:blipFill>
        <p:spPr bwMode="auto">
          <a:xfrm>
            <a:off x="-14288" y="0"/>
            <a:ext cx="9174163" cy="3898900"/>
          </a:xfrm>
          <a:prstGeom prst="rect">
            <a:avLst/>
          </a:prstGeom>
          <a:noFill/>
        </p:spPr>
      </p:pic>
      <p:pic>
        <p:nvPicPr>
          <p:cNvPr id="346146" name="Picture 34"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346116"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346118"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346132" name="Rectangle 20"/>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346149" name="Picture 3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2072" name="Picture 8" descr="dfgh-02"/>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72068" name="Rectangle 4"/>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2069"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72071" name="Picture 7"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bl">
  <p:cSld name="Título y tabla">
    <p:spTree>
      <p:nvGrpSpPr>
        <p:cNvPr id="1" name=""/>
        <p:cNvGrpSpPr/>
        <p:nvPr/>
      </p:nvGrpSpPr>
      <p:grpSpPr>
        <a:xfrm>
          <a:off x="0" y="0"/>
          <a:ext cx="0" cy="0"/>
          <a:chOff x="0" y="0"/>
          <a:chExt cx="0" cy="0"/>
        </a:xfrm>
      </p:grpSpPr>
      <p:sp>
        <p:nvSpPr>
          <p:cNvPr id="2" name="1 Título"/>
          <p:cNvSpPr>
            <a:spLocks noGrp="1"/>
          </p:cNvSpPr>
          <p:nvPr>
            <p:ph type="title"/>
          </p:nvPr>
        </p:nvSpPr>
        <p:spPr>
          <a:xfrm>
            <a:off x="1522682" y="303704"/>
            <a:ext cx="7448255" cy="383500"/>
          </a:xfrm>
        </p:spPr>
        <p:txBody>
          <a:bodyPr/>
          <a:lstStyle/>
          <a:p>
            <a:r>
              <a:rPr lang="es-ES" smtClean="0"/>
              <a:t>Haga clic para modificar el estilo de título del patrón</a:t>
            </a:r>
            <a:endParaRPr lang="es-CO"/>
          </a:p>
        </p:txBody>
      </p:sp>
      <p:sp>
        <p:nvSpPr>
          <p:cNvPr id="3" name="2 Marcador de tabla"/>
          <p:cNvSpPr>
            <a:spLocks noGrp="1"/>
          </p:cNvSpPr>
          <p:nvPr>
            <p:ph type="tbl" idx="1"/>
          </p:nvPr>
        </p:nvSpPr>
        <p:spPr>
          <a:xfrm>
            <a:off x="566838" y="778913"/>
            <a:ext cx="8011916" cy="3577741"/>
          </a:xfrm>
        </p:spPr>
        <p:txBody>
          <a:bodyPr/>
          <a:lstStyle/>
          <a:p>
            <a:pPr lvl="0"/>
            <a:endParaRPr lang="es-CO" noProof="0" dirty="0" smtClean="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7194" name="Picture 10" descr="Plantilla UAESP-04"/>
          <p:cNvPicPr>
            <a:picLocks noChangeArrowheads="1"/>
          </p:cNvPicPr>
          <p:nvPr userDrawn="1"/>
        </p:nvPicPr>
        <p:blipFill>
          <a:blip r:embed="rId2" cstate="print"/>
          <a:srcRect/>
          <a:stretch>
            <a:fillRect/>
          </a:stretch>
        </p:blipFill>
        <p:spPr bwMode="auto">
          <a:xfrm>
            <a:off x="-14288" y="0"/>
            <a:ext cx="9174163" cy="4848225"/>
          </a:xfrm>
          <a:prstGeom prst="rect">
            <a:avLst/>
          </a:prstGeom>
          <a:noFill/>
        </p:spPr>
      </p:pic>
      <p:pic>
        <p:nvPicPr>
          <p:cNvPr id="477186" name="Picture 2"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477188"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7189"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477190" name="Rectangle 6"/>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477191" name="Picture 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9239" name="Picture 7" descr="Plantilla UAESP-06"/>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79235" name="Rectangle 3"/>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9236"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79237" name="Picture 5"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96649" name="Picture 9" descr="Plantilla UAESP-05"/>
          <p:cNvPicPr>
            <a:picLocks noChangeArrowheads="1"/>
          </p:cNvPicPr>
          <p:nvPr userDrawn="1"/>
        </p:nvPicPr>
        <p:blipFill>
          <a:blip r:embed="rId2" cstate="print"/>
          <a:srcRect b="19351"/>
          <a:stretch>
            <a:fillRect/>
          </a:stretch>
        </p:blipFill>
        <p:spPr bwMode="auto">
          <a:xfrm>
            <a:off x="-14288" y="0"/>
            <a:ext cx="9174163" cy="3910013"/>
          </a:xfrm>
          <a:prstGeom prst="rect">
            <a:avLst/>
          </a:prstGeom>
          <a:noFill/>
        </p:spPr>
      </p:pic>
      <p:pic>
        <p:nvPicPr>
          <p:cNvPr id="496643" name="Picture 3"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496644"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96645"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496646" name="Rectangle 6"/>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496647" name="Picture 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98694" name="Picture 6" descr="Plantilla UAESP-07"/>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98691" name="Rectangle 3"/>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98692"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98693" name="Picture 5"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image" Target="../media/image4.png"/><Relationship Id="rId2" Type="http://schemas.openxmlformats.org/officeDocument/2006/relationships/slideLayout" Target="../slideLayouts/slideLayout13.xml"/><Relationship Id="rId16" Type="http://schemas.openxmlformats.org/officeDocument/2006/relationships/image" Target="../media/image3.pn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2.pn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pn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6" Type="http://schemas.openxmlformats.org/officeDocument/2006/relationships/image" Target="../media/image4.png"/><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10.pn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0.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6" Type="http://schemas.openxmlformats.org/officeDocument/2006/relationships/image" Target="../media/image4.png"/><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image" Target="../media/image2.png"/><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3.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6" Type="http://schemas.openxmlformats.org/officeDocument/2006/relationships/image" Target="../media/image4.png"/><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5" Type="http://schemas.openxmlformats.org/officeDocument/2006/relationships/image" Target="../media/image2.png"/><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1.pn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6" Type="http://schemas.openxmlformats.org/officeDocument/2006/relationships/image" Target="../media/image4.pn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13.pn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45130" name="Picture 42" descr="fgdfhg-03"/>
          <p:cNvPicPr>
            <a:picLocks noChangeAspect="1" noChangeArrowheads="1"/>
          </p:cNvPicPr>
          <p:nvPr userDrawn="1"/>
        </p:nvPicPr>
        <p:blipFill>
          <a:blip r:embed="rId13" cstate="print"/>
          <a:srcRect b="82936"/>
          <a:stretch>
            <a:fillRect/>
          </a:stretch>
        </p:blipFill>
        <p:spPr bwMode="auto">
          <a:xfrm>
            <a:off x="-14288" y="0"/>
            <a:ext cx="9174163" cy="712788"/>
          </a:xfrm>
          <a:prstGeom prst="rect">
            <a:avLst/>
          </a:prstGeom>
          <a:noFill/>
        </p:spPr>
      </p:pic>
      <p:sp>
        <p:nvSpPr>
          <p:cNvPr id="345091"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345092"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345132" name="Picture 44" descr="fdghj-01"/>
          <p:cNvPicPr>
            <a:picLocks noChangeAspect="1" noChangeArrowheads="1"/>
          </p:cNvPicPr>
          <p:nvPr userDrawn="1"/>
        </p:nvPicPr>
        <p:blipFill>
          <a:blip r:embed="rId14" cstate="print"/>
          <a:srcRect l="34573" t="23152" r="35127" b="48984"/>
          <a:stretch>
            <a:fillRect/>
          </a:stretch>
        </p:blipFill>
        <p:spPr bwMode="auto">
          <a:xfrm>
            <a:off x="-7938" y="-15875"/>
            <a:ext cx="1041401" cy="538163"/>
          </a:xfrm>
          <a:prstGeom prst="rect">
            <a:avLst/>
          </a:prstGeom>
          <a:noFill/>
        </p:spPr>
      </p:pic>
      <p:pic>
        <p:nvPicPr>
          <p:cNvPr id="345133" name="Picture 45" descr="gfdfh-03"/>
          <p:cNvPicPr>
            <a:picLocks noChangeAspect="1" noChangeArrowheads="1"/>
          </p:cNvPicPr>
          <p:nvPr userDrawn="1"/>
        </p:nvPicPr>
        <p:blipFill>
          <a:blip r:embed="rId15" cstate="print"/>
          <a:srcRect t="96645"/>
          <a:stretch>
            <a:fillRect/>
          </a:stretch>
        </p:blipFill>
        <p:spPr bwMode="auto">
          <a:xfrm>
            <a:off x="-14288" y="5021263"/>
            <a:ext cx="9174163" cy="123825"/>
          </a:xfrm>
          <a:prstGeom prst="rect">
            <a:avLst/>
          </a:prstGeom>
          <a:noFill/>
        </p:spPr>
      </p:pic>
      <p:pic>
        <p:nvPicPr>
          <p:cNvPr id="345135"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1042"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71043"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1044"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1045"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71046" name="Picture 6" descr="gfdfh-03"/>
          <p:cNvPicPr>
            <a:picLocks noChangeAspect="1" noChangeArrowheads="1"/>
          </p:cNvPicPr>
          <p:nvPr userDrawn="1"/>
        </p:nvPicPr>
        <p:blipFill>
          <a:blip r:embed="rId16" cstate="print"/>
          <a:srcRect t="96645"/>
          <a:stretch>
            <a:fillRect/>
          </a:stretch>
        </p:blipFill>
        <p:spPr bwMode="auto">
          <a:xfrm>
            <a:off x="-14288" y="5021263"/>
            <a:ext cx="9174163" cy="123825"/>
          </a:xfrm>
          <a:prstGeom prst="rect">
            <a:avLst/>
          </a:prstGeom>
          <a:noFill/>
        </p:spPr>
      </p:pic>
      <p:pic>
        <p:nvPicPr>
          <p:cNvPr id="471047" name="Picture 1" descr="logos alianza.png"/>
          <p:cNvPicPr>
            <a:picLocks noChangeAspect="1"/>
          </p:cNvPicPr>
          <p:nvPr userDrawn="1"/>
        </p:nvPicPr>
        <p:blipFill>
          <a:blip r:embed="rId17"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3"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722" r:id="rId12"/>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6162" name="Picture 2" descr="fgdfhg-03"/>
          <p:cNvPicPr>
            <a:picLocks noChangeAspect="1" noChangeArrowheads="1"/>
          </p:cNvPicPr>
          <p:nvPr userDrawn="1"/>
        </p:nvPicPr>
        <p:blipFill>
          <a:blip r:embed="rId13" cstate="print"/>
          <a:srcRect b="82936"/>
          <a:stretch>
            <a:fillRect/>
          </a:stretch>
        </p:blipFill>
        <p:spPr bwMode="auto">
          <a:xfrm>
            <a:off x="-14288" y="0"/>
            <a:ext cx="9174163" cy="712788"/>
          </a:xfrm>
          <a:prstGeom prst="rect">
            <a:avLst/>
          </a:prstGeom>
          <a:noFill/>
        </p:spPr>
      </p:pic>
      <p:sp>
        <p:nvSpPr>
          <p:cNvPr id="476163"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6164"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6165" name="Picture 5" descr="fdghj-01"/>
          <p:cNvPicPr>
            <a:picLocks noChangeAspect="1" noChangeArrowheads="1"/>
          </p:cNvPicPr>
          <p:nvPr userDrawn="1"/>
        </p:nvPicPr>
        <p:blipFill>
          <a:blip r:embed="rId14" cstate="print"/>
          <a:srcRect l="34573" t="23152" r="35127" b="48984"/>
          <a:stretch>
            <a:fillRect/>
          </a:stretch>
        </p:blipFill>
        <p:spPr bwMode="auto">
          <a:xfrm>
            <a:off x="-7938" y="-15875"/>
            <a:ext cx="1041401" cy="538163"/>
          </a:xfrm>
          <a:prstGeom prst="rect">
            <a:avLst/>
          </a:prstGeom>
          <a:noFill/>
        </p:spPr>
      </p:pic>
      <p:pic>
        <p:nvPicPr>
          <p:cNvPr id="476167" name="Picture 7" descr="Plantilla UAESP-08"/>
          <p:cNvPicPr>
            <a:picLocks noChangeArrowheads="1"/>
          </p:cNvPicPr>
          <p:nvPr userDrawn="1"/>
        </p:nvPicPr>
        <p:blipFill>
          <a:blip r:embed="rId15" cstate="print"/>
          <a:srcRect/>
          <a:stretch>
            <a:fillRect/>
          </a:stretch>
        </p:blipFill>
        <p:spPr bwMode="auto">
          <a:xfrm>
            <a:off x="-14288" y="1430338"/>
            <a:ext cx="9174163" cy="3714750"/>
          </a:xfrm>
          <a:prstGeom prst="rect">
            <a:avLst/>
          </a:prstGeom>
          <a:noFill/>
        </p:spPr>
      </p:pic>
      <p:pic>
        <p:nvPicPr>
          <p:cNvPr id="476168"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5"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8215" name="Picture 7" descr="Plantilla UAESP-08"/>
          <p:cNvPicPr>
            <a:picLocks noChangeArrowheads="1"/>
          </p:cNvPicPr>
          <p:nvPr userDrawn="1"/>
        </p:nvPicPr>
        <p:blipFill>
          <a:blip r:embed="rId13" cstate="print"/>
          <a:srcRect/>
          <a:stretch>
            <a:fillRect/>
          </a:stretch>
        </p:blipFill>
        <p:spPr bwMode="auto">
          <a:xfrm>
            <a:off x="-14288" y="1430338"/>
            <a:ext cx="9174163" cy="3714750"/>
          </a:xfrm>
          <a:prstGeom prst="rect">
            <a:avLst/>
          </a:prstGeom>
          <a:noFill/>
        </p:spPr>
      </p:pic>
      <p:pic>
        <p:nvPicPr>
          <p:cNvPr id="478210"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78211"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8212"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8213"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78216"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7"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95623" name="Picture 7" descr="Plantilla UAESP-09"/>
          <p:cNvPicPr>
            <a:picLocks noChangeArrowheads="1"/>
          </p:cNvPicPr>
          <p:nvPr userDrawn="1"/>
        </p:nvPicPr>
        <p:blipFill>
          <a:blip r:embed="rId13" cstate="print"/>
          <a:srcRect/>
          <a:stretch>
            <a:fillRect/>
          </a:stretch>
        </p:blipFill>
        <p:spPr bwMode="auto">
          <a:xfrm>
            <a:off x="-28575" y="1430338"/>
            <a:ext cx="9174163" cy="3714750"/>
          </a:xfrm>
          <a:prstGeom prst="rect">
            <a:avLst/>
          </a:prstGeom>
          <a:noFill/>
        </p:spPr>
      </p:pic>
      <p:pic>
        <p:nvPicPr>
          <p:cNvPr id="495618"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95619"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95620"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95621"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95624"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9"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97666" name="Picture 2" descr="fgdfhg-03"/>
          <p:cNvPicPr>
            <a:picLocks noChangeAspect="1" noChangeArrowheads="1"/>
          </p:cNvPicPr>
          <p:nvPr userDrawn="1"/>
        </p:nvPicPr>
        <p:blipFill>
          <a:blip r:embed="rId13" cstate="print"/>
          <a:srcRect b="82936"/>
          <a:stretch>
            <a:fillRect/>
          </a:stretch>
        </p:blipFill>
        <p:spPr bwMode="auto">
          <a:xfrm>
            <a:off x="-14288" y="0"/>
            <a:ext cx="9174163" cy="712788"/>
          </a:xfrm>
          <a:prstGeom prst="rect">
            <a:avLst/>
          </a:prstGeom>
          <a:noFill/>
        </p:spPr>
      </p:pic>
      <p:sp>
        <p:nvSpPr>
          <p:cNvPr id="497667"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97668"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97669" name="Picture 5" descr="fdghj-01"/>
          <p:cNvPicPr>
            <a:picLocks noChangeAspect="1" noChangeArrowheads="1"/>
          </p:cNvPicPr>
          <p:nvPr userDrawn="1"/>
        </p:nvPicPr>
        <p:blipFill>
          <a:blip r:embed="rId14" cstate="print"/>
          <a:srcRect l="34573" t="23152" r="35127" b="48984"/>
          <a:stretch>
            <a:fillRect/>
          </a:stretch>
        </p:blipFill>
        <p:spPr bwMode="auto">
          <a:xfrm>
            <a:off x="-7938" y="-15875"/>
            <a:ext cx="1041401" cy="538163"/>
          </a:xfrm>
          <a:prstGeom prst="rect">
            <a:avLst/>
          </a:prstGeom>
          <a:noFill/>
        </p:spPr>
      </p:pic>
      <p:pic>
        <p:nvPicPr>
          <p:cNvPr id="497671" name="Picture 7" descr="Plantilla UAESP-09"/>
          <p:cNvPicPr>
            <a:picLocks noChangeArrowheads="1"/>
          </p:cNvPicPr>
          <p:nvPr userDrawn="1"/>
        </p:nvPicPr>
        <p:blipFill>
          <a:blip r:embed="rId15" cstate="print"/>
          <a:srcRect/>
          <a:stretch>
            <a:fillRect/>
          </a:stretch>
        </p:blipFill>
        <p:spPr bwMode="auto">
          <a:xfrm>
            <a:off x="-28575" y="1430338"/>
            <a:ext cx="9174163" cy="3714750"/>
          </a:xfrm>
          <a:prstGeom prst="rect">
            <a:avLst/>
          </a:prstGeom>
          <a:noFill/>
        </p:spPr>
      </p:pic>
      <p:pic>
        <p:nvPicPr>
          <p:cNvPr id="497672"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6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2.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27.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28.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10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29.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109.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131.png"/><Relationship Id="rId7" Type="http://schemas.openxmlformats.org/officeDocument/2006/relationships/image" Target="../media/image135.png"/><Relationship Id="rId2" Type="http://schemas.openxmlformats.org/officeDocument/2006/relationships/image" Target="../media/image130.png"/><Relationship Id="rId1" Type="http://schemas.openxmlformats.org/officeDocument/2006/relationships/slideLayout" Target="../slideLayouts/slideLayout13.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32.png"/><Relationship Id="rId9" Type="http://schemas.openxmlformats.org/officeDocument/2006/relationships/image" Target="../media/image137.png"/></Relationships>
</file>

<file path=ppt/slides/_rels/slide1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7.png"/><Relationship Id="rId1" Type="http://schemas.openxmlformats.org/officeDocument/2006/relationships/slideLayout" Target="../slideLayouts/slideLayout13.xml"/><Relationship Id="rId6" Type="http://schemas.openxmlformats.org/officeDocument/2006/relationships/image" Target="../media/image31.png"/><Relationship Id="rId5" Type="http://schemas.openxmlformats.org/officeDocument/2006/relationships/image" Target="../media/image30.png"/><Relationship Id="rId10" Type="http://schemas.openxmlformats.org/officeDocument/2006/relationships/image" Target="../media/image35.png"/><Relationship Id="rId4" Type="http://schemas.openxmlformats.org/officeDocument/2006/relationships/image" Target="../media/image29.png"/><Relationship Id="rId9" Type="http://schemas.openxmlformats.org/officeDocument/2006/relationships/image" Target="../media/image34.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oleObject" Target="../embeddings/oleObject16.bin"/><Relationship Id="rId7" Type="http://schemas.openxmlformats.org/officeDocument/2006/relationships/image" Target="../media/image139.png"/><Relationship Id="rId2" Type="http://schemas.openxmlformats.org/officeDocument/2006/relationships/slideLayout" Target="../slideLayouts/slideLayout13.xml"/><Relationship Id="rId1" Type="http://schemas.openxmlformats.org/officeDocument/2006/relationships/vmlDrawing" Target="../drawings/vmlDrawing15.v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139.png"/><Relationship Id="rId4" Type="http://schemas.openxmlformats.org/officeDocument/2006/relationships/image" Target="../media/image25.emf"/></Relationships>
</file>

<file path=ppt/slides/_rels/slide1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139.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1.png"/><Relationship Id="rId7" Type="http://schemas.openxmlformats.org/officeDocument/2006/relationships/image" Target="../media/image18.png"/><Relationship Id="rId2" Type="http://schemas.openxmlformats.org/officeDocument/2006/relationships/slideLayout" Target="../slideLayouts/slideLayout13.xml"/><Relationship Id="rId1" Type="http://schemas.openxmlformats.org/officeDocument/2006/relationships/vmlDrawing" Target="../drawings/vmlDrawing16.vml"/><Relationship Id="rId6" Type="http://schemas.openxmlformats.org/officeDocument/2006/relationships/oleObject" Target="../embeddings/oleObject17.bin"/><Relationship Id="rId5" Type="http://schemas.openxmlformats.org/officeDocument/2006/relationships/image" Target="../media/image143.png"/><Relationship Id="rId4" Type="http://schemas.openxmlformats.org/officeDocument/2006/relationships/image" Target="../media/image142.png"/><Relationship Id="rId9" Type="http://schemas.openxmlformats.org/officeDocument/2006/relationships/image" Target="../media/image144.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47.jpeg"/><Relationship Id="rId2" Type="http://schemas.openxmlformats.org/officeDocument/2006/relationships/image" Target="../media/image23.png"/><Relationship Id="rId1" Type="http://schemas.openxmlformats.org/officeDocument/2006/relationships/slideLayout" Target="../slideLayouts/slideLayout13.xml"/><Relationship Id="rId6" Type="http://schemas.openxmlformats.org/officeDocument/2006/relationships/image" Target="../media/image46.png"/><Relationship Id="rId5" Type="http://schemas.openxmlformats.org/officeDocument/2006/relationships/image" Target="../media/image146.png"/><Relationship Id="rId4" Type="http://schemas.openxmlformats.org/officeDocument/2006/relationships/image" Target="../media/image145.jpeg"/></Relationships>
</file>

<file path=ppt/slides/_rels/slide1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48.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51.png"/><Relationship Id="rId7" Type="http://schemas.openxmlformats.org/officeDocument/2006/relationships/oleObject" Target="../embeddings/oleObject18.bin"/><Relationship Id="rId2" Type="http://schemas.openxmlformats.org/officeDocument/2006/relationships/slideLayout" Target="../slideLayouts/slideLayout13.xml"/><Relationship Id="rId1" Type="http://schemas.openxmlformats.org/officeDocument/2006/relationships/vmlDrawing" Target="../drawings/vmlDrawing17.vml"/><Relationship Id="rId6" Type="http://schemas.openxmlformats.org/officeDocument/2006/relationships/image" Target="../media/image154.png"/><Relationship Id="rId5" Type="http://schemas.openxmlformats.org/officeDocument/2006/relationships/image" Target="../media/image153.png"/><Relationship Id="rId10" Type="http://schemas.openxmlformats.org/officeDocument/2006/relationships/oleObject" Target="../embeddings/oleObject19.bin"/><Relationship Id="rId4" Type="http://schemas.openxmlformats.org/officeDocument/2006/relationships/image" Target="../media/image152.png"/><Relationship Id="rId9" Type="http://schemas.openxmlformats.org/officeDocument/2006/relationships/image" Target="../media/image156.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oleObject" Target="../embeddings/oleObject2.bin"/><Relationship Id="rId7" Type="http://schemas.openxmlformats.org/officeDocument/2006/relationships/image" Target="../media/image21.png"/><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38.png"/><Relationship Id="rId4" Type="http://schemas.openxmlformats.org/officeDocument/2006/relationships/image" Target="../media/image25.emf"/></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38.png"/></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25.e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6" Type="http://schemas.openxmlformats.org/officeDocument/2006/relationships/image" Target="../media/image25.emf"/><Relationship Id="rId5" Type="http://schemas.openxmlformats.org/officeDocument/2006/relationships/image" Target="../media/image40.png"/><Relationship Id="rId4" Type="http://schemas.openxmlformats.org/officeDocument/2006/relationships/image" Target="../media/image39.png"/></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39.png"/><Relationship Id="rId4" Type="http://schemas.openxmlformats.org/officeDocument/2006/relationships/image" Target="../media/image25.emf"/></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png"/><Relationship Id="rId2" Type="http://schemas.openxmlformats.org/officeDocument/2006/relationships/image" Target="../media/image43.png"/><Relationship Id="rId1" Type="http://schemas.openxmlformats.org/officeDocument/2006/relationships/slideLayout" Target="../slideLayouts/slideLayout13.xml"/><Relationship Id="rId6" Type="http://schemas.openxmlformats.org/officeDocument/2006/relationships/image" Target="../media/image47.jpeg"/><Relationship Id="rId5" Type="http://schemas.openxmlformats.org/officeDocument/2006/relationships/image" Target="../media/image46.png"/><Relationship Id="rId4" Type="http://schemas.openxmlformats.org/officeDocument/2006/relationships/image" Target="../media/image45.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oleObject" Target="../embeddings/oleObject3.bin"/><Relationship Id="rId7" Type="http://schemas.openxmlformats.org/officeDocument/2006/relationships/image" Target="../media/image21.png"/><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50.png"/><Relationship Id="rId4" Type="http://schemas.openxmlformats.org/officeDocument/2006/relationships/image" Target="../media/image25.emf"/></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52.png"/><Relationship Id="rId7" Type="http://schemas.openxmlformats.org/officeDocument/2006/relationships/image" Target="../media/image20.png"/><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oleObject" Target="../embeddings/oleObject4.bin"/></Relationships>
</file>

<file path=ppt/slides/_rels/slide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52.png"/><Relationship Id="rId4" Type="http://schemas.openxmlformats.org/officeDocument/2006/relationships/image" Target="../media/image25.emf"/></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52.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oleObject" Target="../embeddings/oleObject5.bin"/><Relationship Id="rId7" Type="http://schemas.openxmlformats.org/officeDocument/2006/relationships/image" Target="../media/image21.png"/><Relationship Id="rId2" Type="http://schemas.openxmlformats.org/officeDocument/2006/relationships/slideLayout" Target="../slideLayouts/slideLayout13.xml"/><Relationship Id="rId1" Type="http://schemas.openxmlformats.org/officeDocument/2006/relationships/vmlDrawing" Target="../drawings/vmlDrawing5.v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54.png"/><Relationship Id="rId4" Type="http://schemas.openxmlformats.org/officeDocument/2006/relationships/image" Target="../media/image25.emf"/></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54.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image" Target="../media/image56.png"/><Relationship Id="rId2" Type="http://schemas.openxmlformats.org/officeDocument/2006/relationships/slideLayout" Target="../slideLayouts/slideLayout13.xml"/><Relationship Id="rId1" Type="http://schemas.openxmlformats.org/officeDocument/2006/relationships/vmlDrawing" Target="../drawings/vmlDrawing6.v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56.png"/><Relationship Id="rId4" Type="http://schemas.openxmlformats.org/officeDocument/2006/relationships/image" Target="../media/image25.emf"/></Relationships>
</file>

<file path=ppt/slides/_rels/slide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56.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image" Target="../media/image57.png"/><Relationship Id="rId1" Type="http://schemas.openxmlformats.org/officeDocument/2006/relationships/slideLayout" Target="../slideLayouts/slideLayout13.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7.png"/><Relationship Id="rId7" Type="http://schemas.openxmlformats.org/officeDocument/2006/relationships/oleObject" Target="../embeddings/oleObject7.bin"/><Relationship Id="rId12" Type="http://schemas.openxmlformats.org/officeDocument/2006/relationships/image" Target="../media/image74.png"/><Relationship Id="rId2" Type="http://schemas.openxmlformats.org/officeDocument/2006/relationships/slideLayout" Target="../slideLayouts/slideLayout13.xml"/><Relationship Id="rId1" Type="http://schemas.openxmlformats.org/officeDocument/2006/relationships/vmlDrawing" Target="../drawings/vmlDrawing7.vml"/><Relationship Id="rId6" Type="http://schemas.openxmlformats.org/officeDocument/2006/relationships/image" Target="../media/image70.png"/><Relationship Id="rId11" Type="http://schemas.openxmlformats.org/officeDocument/2006/relationships/image" Target="../media/image73.png"/><Relationship Id="rId5" Type="http://schemas.openxmlformats.org/officeDocument/2006/relationships/image" Target="../media/image69.png"/><Relationship Id="rId10" Type="http://schemas.openxmlformats.org/officeDocument/2006/relationships/image" Target="../media/image72.png"/><Relationship Id="rId4" Type="http://schemas.openxmlformats.org/officeDocument/2006/relationships/image" Target="../media/image68.png"/><Relationship Id="rId9" Type="http://schemas.openxmlformats.org/officeDocument/2006/relationships/oleObject" Target="../embeddings/oleObject8.bin"/></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image" Target="../media/image75.png"/><Relationship Id="rId1" Type="http://schemas.openxmlformats.org/officeDocument/2006/relationships/slideLayout" Target="../slideLayouts/slideLayout13.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9" Type="http://schemas.openxmlformats.org/officeDocument/2006/relationships/image" Target="../media/image82.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oleObject" Target="../embeddings/oleObject9.bin"/><Relationship Id="rId7" Type="http://schemas.openxmlformats.org/officeDocument/2006/relationships/image" Target="../media/image21.png"/><Relationship Id="rId2" Type="http://schemas.openxmlformats.org/officeDocument/2006/relationships/slideLayout" Target="../slideLayouts/slideLayout13.xml"/><Relationship Id="rId1" Type="http://schemas.openxmlformats.org/officeDocument/2006/relationships/vmlDrawing" Target="../drawings/vmlDrawing8.v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25.emf"/><Relationship Id="rId2" Type="http://schemas.openxmlformats.org/officeDocument/2006/relationships/image" Target="../media/image87.png"/><Relationship Id="rId1" Type="http://schemas.openxmlformats.org/officeDocument/2006/relationships/slideLayout" Target="../slideLayouts/slideLayout13.xml"/><Relationship Id="rId6" Type="http://schemas.openxmlformats.org/officeDocument/2006/relationships/image" Target="../media/image89.png"/><Relationship Id="rId5" Type="http://schemas.openxmlformats.org/officeDocument/2006/relationships/image" Target="../media/image24.png"/><Relationship Id="rId4" Type="http://schemas.openxmlformats.org/officeDocument/2006/relationships/image" Target="../media/image26.png"/></Relationships>
</file>

<file path=ppt/slides/_rels/slide7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6" Type="http://schemas.openxmlformats.org/officeDocument/2006/relationships/image" Target="../media/image25.emf"/><Relationship Id="rId5" Type="http://schemas.openxmlformats.org/officeDocument/2006/relationships/image" Target="../media/image92.png"/><Relationship Id="rId4" Type="http://schemas.openxmlformats.org/officeDocument/2006/relationships/image" Target="../media/image91.png"/></Relationships>
</file>

<file path=ppt/slides/_rels/slide7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93.png"/><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4.png"/><Relationship Id="rId1" Type="http://schemas.openxmlformats.org/officeDocument/2006/relationships/slideLayout" Target="../slideLayouts/slideLayout13.xml"/><Relationship Id="rId6" Type="http://schemas.openxmlformats.org/officeDocument/2006/relationships/image" Target="../media/image25.emf"/><Relationship Id="rId5" Type="http://schemas.openxmlformats.org/officeDocument/2006/relationships/image" Target="../media/image89.png"/><Relationship Id="rId4" Type="http://schemas.openxmlformats.org/officeDocument/2006/relationships/image" Target="../media/image24.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18.png"/><Relationship Id="rId7" Type="http://schemas.openxmlformats.org/officeDocument/2006/relationships/oleObject" Target="../embeddings/oleObject10.bin"/><Relationship Id="rId2" Type="http://schemas.openxmlformats.org/officeDocument/2006/relationships/slideLayout" Target="../slideLayouts/slideLayout13.xml"/><Relationship Id="rId1" Type="http://schemas.openxmlformats.org/officeDocument/2006/relationships/vmlDrawing" Target="../drawings/vmlDrawing9.v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png"/><Relationship Id="rId7" Type="http://schemas.openxmlformats.org/officeDocument/2006/relationships/oleObject" Target="../embeddings/oleObject1.bin"/><Relationship Id="rId2" Type="http://schemas.openxmlformats.org/officeDocument/2006/relationships/slideLayout" Target="../slideLayouts/slideLayout13.xml"/><Relationship Id="rId1" Type="http://schemas.openxmlformats.org/officeDocument/2006/relationships/vmlDrawing" Target="../drawings/vmlDrawing1.v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8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96.png"/><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96.png"/></Relationships>
</file>

<file path=ppt/slides/_rels/slide82.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76.png"/><Relationship Id="rId3" Type="http://schemas.openxmlformats.org/officeDocument/2006/relationships/oleObject" Target="../embeddings/oleObject11.bin"/><Relationship Id="rId7" Type="http://schemas.openxmlformats.org/officeDocument/2006/relationships/image" Target="../media/image101.png"/><Relationship Id="rId12" Type="http://schemas.openxmlformats.org/officeDocument/2006/relationships/image" Target="../media/image106.png"/><Relationship Id="rId2" Type="http://schemas.openxmlformats.org/officeDocument/2006/relationships/slideLayout" Target="../slideLayouts/slideLayout13.xml"/><Relationship Id="rId1" Type="http://schemas.openxmlformats.org/officeDocument/2006/relationships/vmlDrawing" Target="../drawings/vmlDrawing10.vml"/><Relationship Id="rId6" Type="http://schemas.openxmlformats.org/officeDocument/2006/relationships/image" Target="../media/image100.png"/><Relationship Id="rId11" Type="http://schemas.openxmlformats.org/officeDocument/2006/relationships/image" Target="../media/image105.png"/><Relationship Id="rId5" Type="http://schemas.openxmlformats.org/officeDocument/2006/relationships/image" Target="../media/image99.png"/><Relationship Id="rId10" Type="http://schemas.openxmlformats.org/officeDocument/2006/relationships/image" Target="../media/image104.png"/><Relationship Id="rId4" Type="http://schemas.openxmlformats.org/officeDocument/2006/relationships/image" Target="../media/image98.png"/><Relationship Id="rId9" Type="http://schemas.openxmlformats.org/officeDocument/2006/relationships/image" Target="../media/image103.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3.png"/><Relationship Id="rId7" Type="http://schemas.openxmlformats.org/officeDocument/2006/relationships/image" Target="../media/image20.png"/><Relationship Id="rId2" Type="http://schemas.openxmlformats.org/officeDocument/2006/relationships/slideLayout" Target="../slideLayouts/slideLayout13.xml"/><Relationship Id="rId1" Type="http://schemas.openxmlformats.org/officeDocument/2006/relationships/vmlDrawing" Target="../drawings/vmlDrawing11.vml"/><Relationship Id="rId6" Type="http://schemas.openxmlformats.org/officeDocument/2006/relationships/image" Target="../media/image19.png"/><Relationship Id="rId5" Type="http://schemas.openxmlformats.org/officeDocument/2006/relationships/image" Target="../media/image25.emf"/><Relationship Id="rId4" Type="http://schemas.openxmlformats.org/officeDocument/2006/relationships/image" Target="../media/image24.png"/><Relationship Id="rId9" Type="http://schemas.openxmlformats.org/officeDocument/2006/relationships/oleObject" Target="../embeddings/oleObject12.bin"/></Relationships>
</file>

<file path=ppt/slides/_rels/slide8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6.png"/><Relationship Id="rId7" Type="http://schemas.openxmlformats.org/officeDocument/2006/relationships/image" Target="../media/image20.png"/><Relationship Id="rId2" Type="http://schemas.openxmlformats.org/officeDocument/2006/relationships/slideLayout" Target="../slideLayouts/slideLayout13.xml"/><Relationship Id="rId1" Type="http://schemas.openxmlformats.org/officeDocument/2006/relationships/vmlDrawing" Target="../drawings/vmlDrawing12.vml"/><Relationship Id="rId6" Type="http://schemas.openxmlformats.org/officeDocument/2006/relationships/image" Target="../media/image19.png"/><Relationship Id="rId5" Type="http://schemas.openxmlformats.org/officeDocument/2006/relationships/oleObject" Target="../embeddings/oleObject13.bin"/><Relationship Id="rId4" Type="http://schemas.openxmlformats.org/officeDocument/2006/relationships/image" Target="../media/image24.png"/><Relationship Id="rId9" Type="http://schemas.openxmlformats.org/officeDocument/2006/relationships/image" Target="../media/image25.emf"/></Relationships>
</file>

<file path=ppt/slides/_rels/slide8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08.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8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09.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10.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3.xml"/><Relationship Id="rId5" Type="http://schemas.openxmlformats.org/officeDocument/2006/relationships/image" Target="../media/image22.png"/><Relationship Id="rId4" Type="http://schemas.openxmlformats.org/officeDocument/2006/relationships/image" Target="../media/image25.emf"/></Relationships>
</file>

<file path=ppt/slides/_rels/slide9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13.xml"/><Relationship Id="rId5" Type="http://schemas.openxmlformats.org/officeDocument/2006/relationships/image" Target="../media/image25.emf"/><Relationship Id="rId4" Type="http://schemas.openxmlformats.org/officeDocument/2006/relationships/image" Target="../media/image111.png"/></Relationships>
</file>

<file path=ppt/slides/_rels/slide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8" Type="http://schemas.openxmlformats.org/officeDocument/2006/relationships/image" Target="../media/image116.png"/><Relationship Id="rId13" Type="http://schemas.openxmlformats.org/officeDocument/2006/relationships/image" Target="../media/image121.png"/><Relationship Id="rId3" Type="http://schemas.openxmlformats.org/officeDocument/2006/relationships/image" Target="../media/image115.png"/><Relationship Id="rId7" Type="http://schemas.openxmlformats.org/officeDocument/2006/relationships/image" Target="../media/image21.png"/><Relationship Id="rId12" Type="http://schemas.openxmlformats.org/officeDocument/2006/relationships/image" Target="../media/image120.png"/><Relationship Id="rId2" Type="http://schemas.openxmlformats.org/officeDocument/2006/relationships/slideLayout" Target="../slideLayouts/slideLayout13.xml"/><Relationship Id="rId1" Type="http://schemas.openxmlformats.org/officeDocument/2006/relationships/vmlDrawing" Target="../drawings/vmlDrawing13.vml"/><Relationship Id="rId6" Type="http://schemas.openxmlformats.org/officeDocument/2006/relationships/image" Target="../media/image20.png"/><Relationship Id="rId11" Type="http://schemas.openxmlformats.org/officeDocument/2006/relationships/image" Target="../media/image119.png"/><Relationship Id="rId5" Type="http://schemas.openxmlformats.org/officeDocument/2006/relationships/image" Target="../media/image19.png"/><Relationship Id="rId15" Type="http://schemas.openxmlformats.org/officeDocument/2006/relationships/image" Target="../media/image84.png"/><Relationship Id="rId10" Type="http://schemas.openxmlformats.org/officeDocument/2006/relationships/image" Target="../media/image118.png"/><Relationship Id="rId4" Type="http://schemas.openxmlformats.org/officeDocument/2006/relationships/oleObject" Target="../embeddings/oleObject14.bin"/><Relationship Id="rId9" Type="http://schemas.openxmlformats.org/officeDocument/2006/relationships/image" Target="../media/image117.png"/><Relationship Id="rId14" Type="http://schemas.openxmlformats.org/officeDocument/2006/relationships/image" Target="../media/image122.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image" Target="../media/image124.png"/><Relationship Id="rId7" Type="http://schemas.openxmlformats.org/officeDocument/2006/relationships/image" Target="../media/image21.png"/><Relationship Id="rId2" Type="http://schemas.openxmlformats.org/officeDocument/2006/relationships/slideLayout" Target="../slideLayouts/slideLayout13.xml"/><Relationship Id="rId1" Type="http://schemas.openxmlformats.org/officeDocument/2006/relationships/vmlDrawing" Target="../drawings/vmlDrawing14.vml"/><Relationship Id="rId6" Type="http://schemas.openxmlformats.org/officeDocument/2006/relationships/image" Target="../media/image20.png"/><Relationship Id="rId5" Type="http://schemas.openxmlformats.org/officeDocument/2006/relationships/image" Target="../media/image19.png"/><Relationship Id="rId10" Type="http://schemas.openxmlformats.org/officeDocument/2006/relationships/image" Target="../media/image126.png"/><Relationship Id="rId4" Type="http://schemas.openxmlformats.org/officeDocument/2006/relationships/oleObject" Target="../embeddings/oleObject15.bin"/><Relationship Id="rId9" Type="http://schemas.openxmlformats.org/officeDocument/2006/relationships/image" Target="../media/image125.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99" name="Rectangle 15"/>
          <p:cNvSpPr>
            <a:spLocks noGrp="1" noChangeArrowheads="1"/>
          </p:cNvSpPr>
          <p:nvPr>
            <p:ph type="ctrTitle"/>
          </p:nvPr>
        </p:nvSpPr>
        <p:spPr/>
        <p:txBody>
          <a:bodyPr/>
          <a:lstStyle/>
          <a:p>
            <a:r>
              <a:rPr lang="es-ES" dirty="0" smtClean="0"/>
              <a:t>Informe </a:t>
            </a:r>
            <a:br>
              <a:rPr lang="es-ES" dirty="0" smtClean="0"/>
            </a:br>
            <a:r>
              <a:rPr lang="es-ES" dirty="0" smtClean="0"/>
              <a:t>Manejo </a:t>
            </a:r>
            <a:r>
              <a:rPr lang="es-ES" dirty="0"/>
              <a:t>Integral </a:t>
            </a:r>
            <a:r>
              <a:rPr lang="es-ES" dirty="0" smtClean="0"/>
              <a:t>de </a:t>
            </a:r>
            <a:r>
              <a:rPr lang="es-ES" dirty="0"/>
              <a:t>Residuos </a:t>
            </a:r>
            <a:r>
              <a:rPr lang="es-ES" dirty="0" smtClean="0"/>
              <a:t>Sólidos</a:t>
            </a:r>
            <a:br>
              <a:rPr lang="es-ES" dirty="0" smtClean="0"/>
            </a:br>
            <a:r>
              <a:rPr lang="es-ES" sz="1400" dirty="0" smtClean="0"/>
              <a:t>Contrato de Consultoría N° 320 de 2015</a:t>
            </a:r>
            <a:endParaRPr lang="es-ES" dirty="0"/>
          </a:p>
        </p:txBody>
      </p:sp>
      <p:sp>
        <p:nvSpPr>
          <p:cNvPr id="349200" name="Rectangle 16"/>
          <p:cNvSpPr>
            <a:spLocks noGrp="1" noChangeArrowheads="1"/>
          </p:cNvSpPr>
          <p:nvPr>
            <p:ph type="subTitle" idx="1"/>
          </p:nvPr>
        </p:nvSpPr>
        <p:spPr/>
        <p:txBody>
          <a:bodyPr/>
          <a:lstStyle/>
          <a:p>
            <a:r>
              <a:rPr lang="es-ES" dirty="0"/>
              <a:t>Marzo de 2016</a:t>
            </a:r>
          </a:p>
        </p:txBody>
      </p:sp>
      <p:pic>
        <p:nvPicPr>
          <p:cNvPr id="349201" name="Picture 17" descr="FYDFHYU"/>
          <p:cNvPicPr>
            <a:picLocks noChangeAspect="1" noChangeArrowheads="1"/>
          </p:cNvPicPr>
          <p:nvPr/>
        </p:nvPicPr>
        <p:blipFill>
          <a:blip r:embed="rId2" cstate="print"/>
          <a:srcRect/>
          <a:stretch>
            <a:fillRect/>
          </a:stretch>
        </p:blipFill>
        <p:spPr bwMode="auto">
          <a:xfrm>
            <a:off x="593725" y="3589338"/>
            <a:ext cx="946150" cy="1181100"/>
          </a:xfrm>
          <a:prstGeom prst="rect">
            <a:avLst/>
          </a:prstGeom>
          <a:noFill/>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4"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81635" name="Rectangle 3"/>
          <p:cNvSpPr>
            <a:spLocks noGrp="1" noChangeArrowheads="1"/>
          </p:cNvSpPr>
          <p:nvPr>
            <p:ph type="title"/>
          </p:nvPr>
        </p:nvSpPr>
        <p:spPr/>
        <p:txBody>
          <a:bodyPr/>
          <a:lstStyle/>
          <a:p>
            <a:endParaRPr lang="es-MX" dirty="0"/>
          </a:p>
        </p:txBody>
      </p:sp>
      <p:sp>
        <p:nvSpPr>
          <p:cNvPr id="58163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C3D83B1-116F-4E7E-BDDD-FF597F2B7343}" type="slidenum">
              <a:rPr lang="es-ES" sz="900" i="1">
                <a:solidFill>
                  <a:schemeClr val="bg1"/>
                </a:solidFill>
              </a:rPr>
              <a:pPr algn="ctr"/>
              <a:t>10</a:t>
            </a:fld>
            <a:endParaRPr lang="es-ES" sz="900" i="1" dirty="0">
              <a:solidFill>
                <a:schemeClr val="bg1"/>
              </a:solidFill>
            </a:endParaRPr>
          </a:p>
        </p:txBody>
      </p:sp>
      <p:graphicFrame>
        <p:nvGraphicFramePr>
          <p:cNvPr id="581637"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1643" name="Group 11"/>
          <p:cNvGrpSpPr>
            <a:grpSpLocks/>
          </p:cNvGrpSpPr>
          <p:nvPr/>
        </p:nvGrpSpPr>
        <p:grpSpPr bwMode="auto">
          <a:xfrm>
            <a:off x="2630488" y="2020888"/>
            <a:ext cx="385762" cy="385762"/>
            <a:chOff x="1370" y="1409"/>
            <a:chExt cx="243" cy="243"/>
          </a:xfrm>
        </p:grpSpPr>
        <p:pic>
          <p:nvPicPr>
            <p:cNvPr id="581644"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45"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581646"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47"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48"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49"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50" name="Group 18"/>
          <p:cNvGrpSpPr>
            <a:grpSpLocks/>
          </p:cNvGrpSpPr>
          <p:nvPr/>
        </p:nvGrpSpPr>
        <p:grpSpPr bwMode="auto">
          <a:xfrm>
            <a:off x="3194050" y="2636838"/>
            <a:ext cx="385763" cy="385762"/>
            <a:chOff x="1370" y="1409"/>
            <a:chExt cx="243" cy="243"/>
          </a:xfrm>
        </p:grpSpPr>
        <p:pic>
          <p:nvPicPr>
            <p:cNvPr id="581651"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52"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581653"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54"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55"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56"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57" name="Group 25"/>
          <p:cNvGrpSpPr>
            <a:grpSpLocks/>
          </p:cNvGrpSpPr>
          <p:nvPr/>
        </p:nvGrpSpPr>
        <p:grpSpPr bwMode="auto">
          <a:xfrm>
            <a:off x="3675063" y="3214688"/>
            <a:ext cx="385762" cy="385762"/>
            <a:chOff x="1370" y="1409"/>
            <a:chExt cx="243" cy="243"/>
          </a:xfrm>
        </p:grpSpPr>
        <p:pic>
          <p:nvPicPr>
            <p:cNvPr id="581658"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59"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581660"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61"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62"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63"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64" name="Group 32"/>
          <p:cNvGrpSpPr>
            <a:grpSpLocks/>
          </p:cNvGrpSpPr>
          <p:nvPr/>
        </p:nvGrpSpPr>
        <p:grpSpPr bwMode="auto">
          <a:xfrm>
            <a:off x="4724400" y="3454400"/>
            <a:ext cx="385763" cy="385763"/>
            <a:chOff x="1370" y="1409"/>
            <a:chExt cx="243" cy="243"/>
          </a:xfrm>
        </p:grpSpPr>
        <p:pic>
          <p:nvPicPr>
            <p:cNvPr id="581665"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66"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81667"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68"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69"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70"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71" name="Group 39"/>
          <p:cNvGrpSpPr>
            <a:grpSpLocks/>
          </p:cNvGrpSpPr>
          <p:nvPr/>
        </p:nvGrpSpPr>
        <p:grpSpPr bwMode="auto">
          <a:xfrm>
            <a:off x="4862513" y="4392613"/>
            <a:ext cx="385762" cy="385762"/>
            <a:chOff x="1370" y="1409"/>
            <a:chExt cx="243" cy="243"/>
          </a:xfrm>
        </p:grpSpPr>
        <p:pic>
          <p:nvPicPr>
            <p:cNvPr id="581672"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73"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64</a:t>
              </a:r>
              <a:r>
                <a:rPr lang="es-ES" sz="800" dirty="0">
                  <a:solidFill>
                    <a:srgbClr val="00B050"/>
                  </a:solidFill>
                  <a:latin typeface="Calibri" pitchFamily="34" charset="0"/>
                </a:rPr>
                <a:t>%</a:t>
              </a:r>
            </a:p>
          </p:txBody>
        </p:sp>
        <p:sp>
          <p:nvSpPr>
            <p:cNvPr id="581674"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5"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6"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7"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81678" name="Group 46"/>
          <p:cNvGrpSpPr>
            <a:grpSpLocks/>
          </p:cNvGrpSpPr>
          <p:nvPr/>
        </p:nvGrpSpPr>
        <p:grpSpPr bwMode="auto">
          <a:xfrm>
            <a:off x="5848350" y="3590925"/>
            <a:ext cx="385763" cy="385763"/>
            <a:chOff x="1370" y="1409"/>
            <a:chExt cx="243" cy="243"/>
          </a:xfrm>
        </p:grpSpPr>
        <p:pic>
          <p:nvPicPr>
            <p:cNvPr id="581679"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80"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581681"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82"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83"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84"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85" name="Group 53"/>
          <p:cNvGrpSpPr>
            <a:grpSpLocks/>
          </p:cNvGrpSpPr>
          <p:nvPr/>
        </p:nvGrpSpPr>
        <p:grpSpPr bwMode="auto">
          <a:xfrm>
            <a:off x="7116763" y="2476500"/>
            <a:ext cx="385762" cy="385763"/>
            <a:chOff x="1370" y="1409"/>
            <a:chExt cx="243" cy="243"/>
          </a:xfrm>
        </p:grpSpPr>
        <p:pic>
          <p:nvPicPr>
            <p:cNvPr id="581686"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87"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81688"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89"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90"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91"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692" name="Group 60"/>
          <p:cNvGrpSpPr>
            <a:grpSpLocks/>
          </p:cNvGrpSpPr>
          <p:nvPr/>
        </p:nvGrpSpPr>
        <p:grpSpPr bwMode="auto">
          <a:xfrm>
            <a:off x="6116638" y="2122488"/>
            <a:ext cx="385762" cy="385762"/>
            <a:chOff x="1370" y="1409"/>
            <a:chExt cx="243" cy="243"/>
          </a:xfrm>
        </p:grpSpPr>
        <p:pic>
          <p:nvPicPr>
            <p:cNvPr id="581693"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94"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63</a:t>
              </a:r>
              <a:r>
                <a:rPr lang="es-ES" sz="800" dirty="0">
                  <a:solidFill>
                    <a:srgbClr val="00B050"/>
                  </a:solidFill>
                  <a:latin typeface="Calibri" pitchFamily="34" charset="0"/>
                </a:rPr>
                <a:t>%</a:t>
              </a:r>
            </a:p>
          </p:txBody>
        </p:sp>
        <p:sp>
          <p:nvSpPr>
            <p:cNvPr id="581695"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6"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7"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8"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81699" name="Group 67"/>
          <p:cNvGrpSpPr>
            <a:grpSpLocks/>
          </p:cNvGrpSpPr>
          <p:nvPr/>
        </p:nvGrpSpPr>
        <p:grpSpPr bwMode="auto">
          <a:xfrm>
            <a:off x="5929313" y="2613025"/>
            <a:ext cx="385762" cy="385763"/>
            <a:chOff x="1370" y="1409"/>
            <a:chExt cx="243" cy="243"/>
          </a:xfrm>
        </p:grpSpPr>
        <p:pic>
          <p:nvPicPr>
            <p:cNvPr id="581700"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01"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81702"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03"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04"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05"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706" name="Group 74"/>
          <p:cNvGrpSpPr>
            <a:grpSpLocks/>
          </p:cNvGrpSpPr>
          <p:nvPr/>
        </p:nvGrpSpPr>
        <p:grpSpPr bwMode="auto">
          <a:xfrm>
            <a:off x="5664200" y="3117850"/>
            <a:ext cx="385763" cy="385763"/>
            <a:chOff x="1370" y="1409"/>
            <a:chExt cx="243" cy="243"/>
          </a:xfrm>
        </p:grpSpPr>
        <p:pic>
          <p:nvPicPr>
            <p:cNvPr id="581707"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08"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1709"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10"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11"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12"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713" name="Group 81"/>
          <p:cNvGrpSpPr>
            <a:grpSpLocks/>
          </p:cNvGrpSpPr>
          <p:nvPr/>
        </p:nvGrpSpPr>
        <p:grpSpPr bwMode="auto">
          <a:xfrm>
            <a:off x="4933950" y="2428875"/>
            <a:ext cx="385763" cy="385763"/>
            <a:chOff x="1370" y="1409"/>
            <a:chExt cx="243" cy="243"/>
          </a:xfrm>
        </p:grpSpPr>
        <p:pic>
          <p:nvPicPr>
            <p:cNvPr id="581714"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15"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581716"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17"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18"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19"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720" name="Group 88"/>
          <p:cNvGrpSpPr>
            <a:grpSpLocks/>
          </p:cNvGrpSpPr>
          <p:nvPr/>
        </p:nvGrpSpPr>
        <p:grpSpPr bwMode="auto">
          <a:xfrm>
            <a:off x="2632075" y="1071563"/>
            <a:ext cx="385763" cy="385762"/>
            <a:chOff x="1370" y="1409"/>
            <a:chExt cx="243" cy="243"/>
          </a:xfrm>
        </p:grpSpPr>
        <p:pic>
          <p:nvPicPr>
            <p:cNvPr id="581721"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22"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79</a:t>
              </a:r>
              <a:r>
                <a:rPr lang="es-ES" sz="800" dirty="0">
                  <a:solidFill>
                    <a:srgbClr val="00B050"/>
                  </a:solidFill>
                  <a:latin typeface="Calibri" pitchFamily="34" charset="0"/>
                </a:rPr>
                <a:t>%</a:t>
              </a:r>
            </a:p>
          </p:txBody>
        </p:sp>
        <p:sp>
          <p:nvSpPr>
            <p:cNvPr id="581723"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4"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5"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6"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81727" name="Group 95"/>
          <p:cNvGrpSpPr>
            <a:grpSpLocks/>
          </p:cNvGrpSpPr>
          <p:nvPr/>
        </p:nvGrpSpPr>
        <p:grpSpPr bwMode="auto">
          <a:xfrm>
            <a:off x="4460875" y="1431925"/>
            <a:ext cx="385763" cy="385763"/>
            <a:chOff x="1370" y="1409"/>
            <a:chExt cx="243" cy="243"/>
          </a:xfrm>
        </p:grpSpPr>
        <p:pic>
          <p:nvPicPr>
            <p:cNvPr id="581728"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29"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39</a:t>
              </a:r>
              <a:r>
                <a:rPr lang="es-ES" sz="800" dirty="0">
                  <a:solidFill>
                    <a:srgbClr val="FFC000"/>
                  </a:solidFill>
                  <a:latin typeface="Calibri" pitchFamily="34" charset="0"/>
                </a:rPr>
                <a:t>%</a:t>
              </a:r>
            </a:p>
          </p:txBody>
        </p:sp>
        <p:sp>
          <p:nvSpPr>
            <p:cNvPr id="581730"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1"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2"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3"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1734" name="Group 102"/>
          <p:cNvGrpSpPr>
            <a:grpSpLocks/>
          </p:cNvGrpSpPr>
          <p:nvPr/>
        </p:nvGrpSpPr>
        <p:grpSpPr bwMode="auto">
          <a:xfrm>
            <a:off x="4060825" y="1912938"/>
            <a:ext cx="385763" cy="385762"/>
            <a:chOff x="1370" y="1409"/>
            <a:chExt cx="243" cy="243"/>
          </a:xfrm>
        </p:grpSpPr>
        <p:pic>
          <p:nvPicPr>
            <p:cNvPr id="581735"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36"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581737"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38"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39"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40"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741" name="Group 109"/>
          <p:cNvGrpSpPr>
            <a:grpSpLocks/>
          </p:cNvGrpSpPr>
          <p:nvPr/>
        </p:nvGrpSpPr>
        <p:grpSpPr bwMode="auto">
          <a:xfrm>
            <a:off x="4452938" y="2209800"/>
            <a:ext cx="385762" cy="385763"/>
            <a:chOff x="1370" y="1409"/>
            <a:chExt cx="243" cy="243"/>
          </a:xfrm>
        </p:grpSpPr>
        <p:pic>
          <p:nvPicPr>
            <p:cNvPr id="581742"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43"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581744"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45"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46"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47"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1748" name="Group 116"/>
          <p:cNvGrpSpPr>
            <a:grpSpLocks/>
          </p:cNvGrpSpPr>
          <p:nvPr/>
        </p:nvGrpSpPr>
        <p:grpSpPr bwMode="auto">
          <a:xfrm>
            <a:off x="5068888" y="1576388"/>
            <a:ext cx="385762" cy="385762"/>
            <a:chOff x="1370" y="1409"/>
            <a:chExt cx="243" cy="243"/>
          </a:xfrm>
        </p:grpSpPr>
        <p:pic>
          <p:nvPicPr>
            <p:cNvPr id="581749"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50"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581751"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52"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53"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54"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1755"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61"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67"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73"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79"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85"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91"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97"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03"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09"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15"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21"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27"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33"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39"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1845" name="Group 213"/>
          <p:cNvGrpSpPr>
            <a:grpSpLocks/>
          </p:cNvGrpSpPr>
          <p:nvPr/>
        </p:nvGrpSpPr>
        <p:grpSpPr bwMode="auto">
          <a:xfrm>
            <a:off x="5237163" y="2081213"/>
            <a:ext cx="385762" cy="385762"/>
            <a:chOff x="1370" y="1409"/>
            <a:chExt cx="243" cy="243"/>
          </a:xfrm>
        </p:grpSpPr>
        <p:pic>
          <p:nvPicPr>
            <p:cNvPr id="581846"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847"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581848"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49"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50"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51"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1852" name="Group 220"/>
          <p:cNvGrpSpPr>
            <a:grpSpLocks/>
          </p:cNvGrpSpPr>
          <p:nvPr/>
        </p:nvGrpSpPr>
        <p:grpSpPr bwMode="auto">
          <a:xfrm>
            <a:off x="5597525" y="2282825"/>
            <a:ext cx="385763" cy="385763"/>
            <a:chOff x="1370" y="1409"/>
            <a:chExt cx="243" cy="243"/>
          </a:xfrm>
        </p:grpSpPr>
        <p:pic>
          <p:nvPicPr>
            <p:cNvPr id="581853"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854"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81855"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856"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857"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858"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81859" name="AutoShape 227"/>
          <p:cNvCxnSpPr>
            <a:cxnSpLocks noChangeShapeType="1"/>
            <a:stCxn id="581848"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81860"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81866" name="AutoShape 234"/>
          <p:cNvCxnSpPr>
            <a:cxnSpLocks noChangeShapeType="1"/>
            <a:stCxn id="581855"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81867"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1895" name="Rectangle 26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81941" name="Group 309"/>
          <p:cNvGrpSpPr>
            <a:grpSpLocks/>
          </p:cNvGrpSpPr>
          <p:nvPr/>
        </p:nvGrpSpPr>
        <p:grpSpPr bwMode="auto">
          <a:xfrm>
            <a:off x="5486400" y="1631950"/>
            <a:ext cx="385763" cy="385763"/>
            <a:chOff x="1370" y="1409"/>
            <a:chExt cx="243" cy="243"/>
          </a:xfrm>
        </p:grpSpPr>
        <p:pic>
          <p:nvPicPr>
            <p:cNvPr id="581942" name="Picture 3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943" name="Rectangle 3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38</a:t>
              </a:r>
              <a:r>
                <a:rPr lang="es-ES" sz="800" dirty="0">
                  <a:solidFill>
                    <a:srgbClr val="FFC000"/>
                  </a:solidFill>
                  <a:latin typeface="Calibri" pitchFamily="34" charset="0"/>
                </a:rPr>
                <a:t>%</a:t>
              </a:r>
            </a:p>
          </p:txBody>
        </p:sp>
        <p:sp>
          <p:nvSpPr>
            <p:cNvPr id="581944" name="Line 3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945" name="Line 3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946" name="Line 3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947" name="Line 3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aphicFrame>
        <p:nvGraphicFramePr>
          <p:cNvPr id="581948" name="Group 316"/>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54" name="Group 322"/>
          <p:cNvGraphicFramePr>
            <a:graphicFrameLocks noGrp="1"/>
          </p:cNvGraphicFramePr>
          <p:nvPr/>
        </p:nvGraphicFramePr>
        <p:xfrm>
          <a:off x="266700" y="1865313"/>
          <a:ext cx="1554163" cy="1041840"/>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1.</a:t>
                      </a:r>
                      <a:r>
                        <a:rPr kumimoji="0" lang="es-CO" sz="1200" b="1" i="0" u="none" strike="noStrike" cap="none" normalizeH="0" baseline="0" dirty="0" smtClean="0">
                          <a:ln>
                            <a:noFill/>
                          </a:ln>
                          <a:solidFill>
                            <a:srgbClr val="333333"/>
                          </a:solidFill>
                          <a:effectLst/>
                          <a:latin typeface="Calibri" pitchFamily="34" charset="0"/>
                          <a:cs typeface="Arial" charset="0"/>
                        </a:rPr>
                        <a:t> ¿Cómo evalúa la </a:t>
                      </a:r>
                      <a:r>
                        <a:rPr kumimoji="0" lang="es-CO" sz="1200" b="1" i="0" u="none" strike="noStrike" cap="none" normalizeH="0" baseline="0" dirty="0" smtClean="0">
                          <a:ln>
                            <a:noFill/>
                          </a:ln>
                          <a:solidFill>
                            <a:srgbClr val="0075B8"/>
                          </a:solidFill>
                          <a:effectLst/>
                          <a:latin typeface="Calibri" pitchFamily="34" charset="0"/>
                          <a:cs typeface="Arial" charset="0"/>
                        </a:rPr>
                        <a:t>imagen</a:t>
                      </a:r>
                      <a:r>
                        <a:rPr kumimoji="0" lang="es-CO" sz="1200" b="1" i="0" u="none" strike="noStrike" cap="none" normalizeH="0" baseline="0" dirty="0" smtClean="0">
                          <a:ln>
                            <a:noFill/>
                          </a:ln>
                          <a:solidFill>
                            <a:srgbClr val="333333"/>
                          </a:solidFill>
                          <a:effectLst/>
                          <a:latin typeface="Calibri" pitchFamily="34" charset="0"/>
                          <a:cs typeface="Arial" charset="0"/>
                        </a:rPr>
                        <a:t> que tiene de la Unidad Administrativa Especial de Servicios Públicos - </a:t>
                      </a:r>
                      <a:r>
                        <a:rPr kumimoji="0" lang="es-CO" sz="1200" b="1" i="0" u="none" strike="noStrike" cap="none" normalizeH="0" baseline="0" dirty="0" smtClean="0">
                          <a:ln>
                            <a:noFill/>
                          </a:ln>
                          <a:solidFill>
                            <a:srgbClr val="0075B8"/>
                          </a:solidFill>
                          <a:effectLst/>
                          <a:latin typeface="Calibri" pitchFamily="34" charset="0"/>
                          <a:cs typeface="Arial" charset="0"/>
                        </a:rPr>
                        <a:t>UAESP</a:t>
                      </a:r>
                      <a:r>
                        <a:rPr kumimoji="0" lang="es-CO" sz="12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81960" name="Picture 328" descr="fgfgh"/>
          <p:cNvPicPr>
            <a:picLocks noChangeAspect="1" noChangeArrowheads="1"/>
          </p:cNvPicPr>
          <p:nvPr/>
        </p:nvPicPr>
        <p:blipFill>
          <a:blip r:embed="rId4" cstate="print"/>
          <a:srcRect/>
          <a:stretch>
            <a:fillRect/>
          </a:stretch>
        </p:blipFill>
        <p:spPr bwMode="auto">
          <a:xfrm>
            <a:off x="1563688" y="2994025"/>
            <a:ext cx="731837" cy="1358900"/>
          </a:xfrm>
          <a:prstGeom prst="rect">
            <a:avLst/>
          </a:prstGeom>
          <a:noFill/>
        </p:spPr>
      </p:pic>
      <p:graphicFrame>
        <p:nvGraphicFramePr>
          <p:cNvPr id="581961" name="Group 329"/>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67" name="Group 335"/>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562873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81983" name="Group 351"/>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89" name="Group 357"/>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1995" name="Text Box 363"/>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pic>
        <p:nvPicPr>
          <p:cNvPr id="581996" name="Picture 36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p:txBody>
          <a:bodyPr/>
          <a:lstStyle/>
          <a:p>
            <a:endParaRPr lang="es-CO" dirty="0"/>
          </a:p>
        </p:txBody>
      </p:sp>
      <p:sp>
        <p:nvSpPr>
          <p:cNvPr id="654339"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E92DB23-08A3-4F10-8582-829D36ACD229}" type="slidenum">
              <a:rPr lang="es-ES" sz="900" i="1">
                <a:solidFill>
                  <a:schemeClr val="bg1"/>
                </a:solidFill>
              </a:rPr>
              <a:pPr algn="ctr"/>
              <a:t>100</a:t>
            </a:fld>
            <a:endParaRPr lang="es-ES" sz="900" i="1" dirty="0">
              <a:solidFill>
                <a:schemeClr val="bg1"/>
              </a:solidFill>
            </a:endParaRPr>
          </a:p>
        </p:txBody>
      </p:sp>
      <p:sp>
        <p:nvSpPr>
          <p:cNvPr id="65434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4341" name="Group 5"/>
          <p:cNvGraphicFramePr>
            <a:graphicFrameLocks noGrp="1"/>
          </p:cNvGraphicFramePr>
          <p:nvPr/>
        </p:nvGraphicFramePr>
        <p:xfrm>
          <a:off x="1404938" y="1204913"/>
          <a:ext cx="6432550" cy="3654932"/>
        </p:xfrm>
        <a:graphic>
          <a:graphicData uri="http://schemas.openxmlformats.org/drawingml/2006/table">
            <a:tbl>
              <a:tblPr/>
              <a:tblGrid>
                <a:gridCol w="2503487"/>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a. No separar los residuos en bolsa blanca y negra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b. Botar residuos y escombros en vías, andenes y parques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c. Arrojar residuos desde un vehículo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d. Sacar los residuos en días y horarios no establecidos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 Quemar residuos en espacio público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54615" name="Rectangle 279"/>
          <p:cNvSpPr>
            <a:spLocks noChangeArrowheads="1"/>
          </p:cNvSpPr>
          <p:nvPr/>
        </p:nvSpPr>
        <p:spPr bwMode="auto">
          <a:xfrm>
            <a:off x="1870075" y="803275"/>
            <a:ext cx="5405438" cy="260350"/>
          </a:xfrm>
          <a:prstGeom prst="rect">
            <a:avLst/>
          </a:prstGeom>
          <a:noFill/>
          <a:ln w="9525">
            <a:noFill/>
            <a:miter lim="800000"/>
            <a:headEnd/>
            <a:tailEnd/>
          </a:ln>
          <a:effectLst/>
        </p:spPr>
        <p:txBody>
          <a:bodyPr wrap="none">
            <a:spAutoFit/>
          </a:bodyPr>
          <a:lstStyle/>
          <a:p>
            <a:pPr algn="ctr"/>
            <a:r>
              <a:rPr lang="es-CO" sz="1100" dirty="0">
                <a:solidFill>
                  <a:srgbClr val="0075B8"/>
                </a:solidFill>
                <a:latin typeface="Calibri" pitchFamily="34" charset="0"/>
              </a:rPr>
              <a:t> 32.</a:t>
            </a:r>
            <a:r>
              <a:rPr lang="es-CO" sz="1100" dirty="0">
                <a:solidFill>
                  <a:srgbClr val="333333"/>
                </a:solidFill>
                <a:latin typeface="Calibri" pitchFamily="34" charset="0"/>
              </a:rPr>
              <a:t> ¿Usted conoce y/o ha escuchado alguno de los siguientes comparendos ambientales? </a:t>
            </a:r>
          </a:p>
        </p:txBody>
      </p:sp>
      <p:sp>
        <p:nvSpPr>
          <p:cNvPr id="654617" name="Text Box 281"/>
          <p:cNvSpPr txBox="1">
            <a:spLocks noChangeArrowheads="1"/>
          </p:cNvSpPr>
          <p:nvPr/>
        </p:nvSpPr>
        <p:spPr bwMode="auto">
          <a:xfrm>
            <a:off x="7842250" y="4813300"/>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5362" name="Rectangle 2"/>
          <p:cNvSpPr>
            <a:spLocks noGrp="1" noChangeArrowheads="1"/>
          </p:cNvSpPr>
          <p:nvPr>
            <p:ph type="title"/>
          </p:nvPr>
        </p:nvSpPr>
        <p:spPr/>
        <p:txBody>
          <a:bodyPr/>
          <a:lstStyle/>
          <a:p>
            <a:endParaRPr lang="es-CO" dirty="0"/>
          </a:p>
        </p:txBody>
      </p:sp>
      <p:sp>
        <p:nvSpPr>
          <p:cNvPr id="65536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83B6296-3265-4D02-B8DE-ACEFFB817296}" type="slidenum">
              <a:rPr lang="es-ES" sz="900" i="1">
                <a:solidFill>
                  <a:schemeClr val="bg1"/>
                </a:solidFill>
              </a:rPr>
              <a:pPr algn="ctr"/>
              <a:t>101</a:t>
            </a:fld>
            <a:endParaRPr lang="es-ES" sz="900" i="1" dirty="0">
              <a:solidFill>
                <a:schemeClr val="bg1"/>
              </a:solidFill>
            </a:endParaRPr>
          </a:p>
        </p:txBody>
      </p:sp>
      <p:sp>
        <p:nvSpPr>
          <p:cNvPr id="65536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5365" name="Group 5"/>
          <p:cNvGraphicFramePr>
            <a:graphicFrameLocks noGrp="1"/>
          </p:cNvGraphicFramePr>
          <p:nvPr/>
        </p:nvGraphicFramePr>
        <p:xfrm>
          <a:off x="1404938" y="1204913"/>
          <a:ext cx="6432550" cy="3011992"/>
        </p:xfrm>
        <a:graphic>
          <a:graphicData uri="http://schemas.openxmlformats.org/drawingml/2006/table">
            <a:tbl>
              <a:tblPr/>
              <a:tblGrid>
                <a:gridCol w="2503487"/>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f. No recoger las heces de sus animales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g. Arrojar residuos y escombros en ríos, canales, humedales, quebradas y paramos.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h. Disponer residuos industriales en espacio público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8588">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i. Mezclar animales muertos con residuos domésticos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55592" name="Rectangle 232"/>
          <p:cNvSpPr>
            <a:spLocks noChangeArrowheads="1"/>
          </p:cNvSpPr>
          <p:nvPr/>
        </p:nvSpPr>
        <p:spPr bwMode="auto">
          <a:xfrm>
            <a:off x="1870075" y="803275"/>
            <a:ext cx="5405438" cy="260350"/>
          </a:xfrm>
          <a:prstGeom prst="rect">
            <a:avLst/>
          </a:prstGeom>
          <a:noFill/>
          <a:ln w="9525">
            <a:noFill/>
            <a:miter lim="800000"/>
            <a:headEnd/>
            <a:tailEnd/>
          </a:ln>
          <a:effectLst/>
        </p:spPr>
        <p:txBody>
          <a:bodyPr wrap="none">
            <a:spAutoFit/>
          </a:bodyPr>
          <a:lstStyle/>
          <a:p>
            <a:pPr algn="ctr"/>
            <a:r>
              <a:rPr lang="es-CO" sz="1100" dirty="0">
                <a:solidFill>
                  <a:srgbClr val="0075B8"/>
                </a:solidFill>
                <a:latin typeface="Calibri" pitchFamily="34" charset="0"/>
              </a:rPr>
              <a:t> 32.</a:t>
            </a:r>
            <a:r>
              <a:rPr lang="es-CO" sz="1100" dirty="0">
                <a:solidFill>
                  <a:srgbClr val="333333"/>
                </a:solidFill>
                <a:latin typeface="Calibri" pitchFamily="34" charset="0"/>
              </a:rPr>
              <a:t> ¿Usted conoce y/o ha escuchado alguno de los siguientes comparendos ambientales? </a:t>
            </a:r>
          </a:p>
        </p:txBody>
      </p:sp>
    </p:spTree>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7106" name="Rectangle 2"/>
          <p:cNvSpPr>
            <a:spLocks noGrp="1" noChangeArrowheads="1"/>
          </p:cNvSpPr>
          <p:nvPr>
            <p:ph type="title"/>
          </p:nvPr>
        </p:nvSpPr>
        <p:spPr/>
        <p:txBody>
          <a:bodyPr/>
          <a:lstStyle/>
          <a:p>
            <a:endParaRPr lang="es-CO" dirty="0"/>
          </a:p>
        </p:txBody>
      </p:sp>
      <p:sp>
        <p:nvSpPr>
          <p:cNvPr id="68710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710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7677" name="Group 573"/>
          <p:cNvGraphicFramePr>
            <a:graphicFrameLocks noGrp="1"/>
          </p:cNvGraphicFramePr>
          <p:nvPr/>
        </p:nvGraphicFramePr>
        <p:xfrm>
          <a:off x="153988" y="1193800"/>
          <a:ext cx="8840787" cy="374779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POSICIÓN POSITIVA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una manera de aprender /educar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para que la ciudad se vea limpia / ordenada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9375">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por que ayuda con el medio ambiente / evitar contaminación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justo aplicar sanciones / comparendos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siempre y cuando se cumpla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para ayudar con el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 debe aplicarse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por que se genera cultura ciudadana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POSICIÓN NEGATIVA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se ha capacitado / no se ha creado conciencia / no se ha educado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los aplican / no los hacen cumplir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hay información sobre los comparendos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aplican por falta de control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estoy de acuerdo / no deben aplicarse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7670" name="Rectangle 56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942B742-37B0-42EC-9067-534C1B0DB8A1}" type="slidenum">
              <a:rPr lang="es-ES" sz="900" i="1">
                <a:solidFill>
                  <a:schemeClr val="bg1"/>
                </a:solidFill>
              </a:rPr>
              <a:pPr algn="ctr"/>
              <a:t>102</a:t>
            </a:fld>
            <a:endParaRPr lang="es-ES" sz="900" i="1" dirty="0">
              <a:solidFill>
                <a:schemeClr val="bg1"/>
              </a:solidFill>
            </a:endParaRPr>
          </a:p>
        </p:txBody>
      </p:sp>
      <p:graphicFrame>
        <p:nvGraphicFramePr>
          <p:cNvPr id="687671" name="Group 567"/>
          <p:cNvGraphicFramePr>
            <a:graphicFrameLocks noGrp="1"/>
          </p:cNvGraphicFramePr>
          <p:nvPr/>
        </p:nvGraphicFramePr>
        <p:xfrm>
          <a:off x="1252538" y="9461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33.</a:t>
                      </a:r>
                      <a:r>
                        <a:rPr kumimoji="0" lang="es-CO" sz="1100" b="1" i="0" u="none" strike="noStrike" cap="none" normalizeH="0" baseline="0" dirty="0" smtClean="0">
                          <a:ln>
                            <a:noFill/>
                          </a:ln>
                          <a:solidFill>
                            <a:srgbClr val="333333"/>
                          </a:solidFill>
                          <a:effectLst/>
                          <a:latin typeface="Calibri" pitchFamily="34" charset="0"/>
                          <a:cs typeface="Arial" charset="0"/>
                        </a:rPr>
                        <a:t> ¿Cuál es su posición frente a los comparendos ambientales, que acabo de mencionarle?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6386" name="Rectangle 2"/>
          <p:cNvSpPr>
            <a:spLocks noGrp="1" noChangeArrowheads="1"/>
          </p:cNvSpPr>
          <p:nvPr>
            <p:ph type="title"/>
          </p:nvPr>
        </p:nvSpPr>
        <p:spPr/>
        <p:txBody>
          <a:bodyPr/>
          <a:lstStyle/>
          <a:p>
            <a:endParaRPr lang="es-CO" dirty="0"/>
          </a:p>
        </p:txBody>
      </p:sp>
      <p:sp>
        <p:nvSpPr>
          <p:cNvPr id="65638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5597334-46EC-4ADE-95EE-B02434851694}" type="slidenum">
              <a:rPr lang="es-ES" sz="900" i="1">
                <a:solidFill>
                  <a:schemeClr val="bg1"/>
                </a:solidFill>
              </a:rPr>
              <a:pPr algn="ctr"/>
              <a:t>103</a:t>
            </a:fld>
            <a:endParaRPr lang="es-ES" sz="900" i="1" dirty="0">
              <a:solidFill>
                <a:schemeClr val="bg1"/>
              </a:solidFill>
            </a:endParaRPr>
          </a:p>
        </p:txBody>
      </p:sp>
      <p:sp>
        <p:nvSpPr>
          <p:cNvPr id="656388"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6758" name="Group 374"/>
          <p:cNvGraphicFramePr>
            <a:graphicFrameLocks noGrp="1"/>
          </p:cNvGraphicFramePr>
          <p:nvPr/>
        </p:nvGraphicFramePr>
        <p:xfrm>
          <a:off x="755650" y="812800"/>
          <a:ext cx="7550150" cy="4066776"/>
        </p:xfrm>
        <a:graphic>
          <a:graphicData uri="http://schemas.openxmlformats.org/drawingml/2006/table">
            <a:tbl>
              <a:tblPr/>
              <a:tblGrid>
                <a:gridCol w="3621088"/>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5088">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33. ¿Cuál es su posición frente a los comparendos ambientales, que acabo de mencionarle?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POSICIÓN POSITIVA</a:t>
                      </a:r>
                      <a:endParaRPr kumimoji="0" lang="es-ES" sz="1000" b="0" i="0" u="none" strike="noStrike" cap="none" normalizeH="0" baseline="0" dirty="0" smtClean="0">
                        <a:ln>
                          <a:noFill/>
                        </a:ln>
                        <a:solidFill>
                          <a:srgbClr val="0075B8"/>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una manera de aprender /educar / tomar conciencia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para que la ciudad se vea limpia / ordenada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por que ayuda con el medio ambiente / evitar contaminación</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justo aplicar sanciones / comparendos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siempre y cuando se cumpla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para ayudar con el reciclaje/ es importante reciclar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 debe aplicarse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Es bueno / estoy de acuerdo por que se genera cultura ciudadana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rgbClr val="0075B8"/>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POSICIÓN NEGATIVA</a:t>
                      </a:r>
                      <a:endParaRPr kumimoji="0" lang="es-ES" sz="1000" b="0" i="0" u="none" strike="noStrike" cap="none" normalizeH="0" baseline="0" dirty="0" smtClean="0">
                        <a:ln>
                          <a:noFill/>
                        </a:ln>
                        <a:solidFill>
                          <a:srgbClr val="0075B8"/>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50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se ha capacitado / no se ha creado conciencia / no se ha educado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los aplican / no los hacen cumplir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hay información sobre los comparendos</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aplican por falta de control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estoy de acuerdo / no deben aplicarse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 estoy de acuerdo es un robo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3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12729" name="Picture 377" descr="gfdghhj"/>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12355" name="Picture 3"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12356" name="Rectangle 4"/>
          <p:cNvSpPr>
            <a:spLocks noGrp="1" noChangeArrowheads="1"/>
          </p:cNvSpPr>
          <p:nvPr>
            <p:ph type="title"/>
          </p:nvPr>
        </p:nvSpPr>
        <p:spPr/>
        <p:txBody>
          <a:bodyPr/>
          <a:lstStyle/>
          <a:p>
            <a:endParaRPr lang="es-MX" dirty="0"/>
          </a:p>
        </p:txBody>
      </p:sp>
      <p:sp>
        <p:nvSpPr>
          <p:cNvPr id="612357"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BC7C986-B147-489D-BCA8-38060374E946}" type="slidenum">
              <a:rPr lang="es-ES" sz="900" i="1">
                <a:solidFill>
                  <a:schemeClr val="bg1"/>
                </a:solidFill>
              </a:rPr>
              <a:pPr algn="ctr"/>
              <a:t>104</a:t>
            </a:fld>
            <a:endParaRPr lang="es-ES" sz="900" i="1" dirty="0">
              <a:solidFill>
                <a:schemeClr val="bg1"/>
              </a:solidFill>
            </a:endParaRPr>
          </a:p>
        </p:txBody>
      </p:sp>
      <p:graphicFrame>
        <p:nvGraphicFramePr>
          <p:cNvPr id="612358"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364" name="Group 12"/>
          <p:cNvGrpSpPr>
            <a:grpSpLocks/>
          </p:cNvGrpSpPr>
          <p:nvPr/>
        </p:nvGrpSpPr>
        <p:grpSpPr bwMode="auto">
          <a:xfrm>
            <a:off x="2630488" y="2020888"/>
            <a:ext cx="385762" cy="385762"/>
            <a:chOff x="1370" y="1409"/>
            <a:chExt cx="243" cy="243"/>
          </a:xfrm>
        </p:grpSpPr>
        <p:pic>
          <p:nvPicPr>
            <p:cNvPr id="612365"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366"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21</a:t>
              </a:r>
              <a:r>
                <a:rPr lang="es-ES" sz="800" dirty="0">
                  <a:solidFill>
                    <a:srgbClr val="0075B8"/>
                  </a:solidFill>
                  <a:latin typeface="Calibri" pitchFamily="34" charset="0"/>
                </a:rPr>
                <a:t>%</a:t>
              </a:r>
            </a:p>
          </p:txBody>
        </p:sp>
        <p:sp>
          <p:nvSpPr>
            <p:cNvPr id="612367"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368"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369"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370"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612372" name="Picture 20" descr="sfgdfgh"/>
          <p:cNvPicPr>
            <a:picLocks noChangeAspect="1" noChangeArrowheads="1"/>
          </p:cNvPicPr>
          <p:nvPr/>
        </p:nvPicPr>
        <p:blipFill>
          <a:blip r:embed="rId4" cstate="print"/>
          <a:srcRect/>
          <a:stretch>
            <a:fillRect/>
          </a:stretch>
        </p:blipFill>
        <p:spPr bwMode="auto">
          <a:xfrm>
            <a:off x="3194050" y="2636838"/>
            <a:ext cx="385763" cy="385762"/>
          </a:xfrm>
          <a:prstGeom prst="rect">
            <a:avLst/>
          </a:prstGeom>
          <a:noFill/>
        </p:spPr>
      </p:pic>
      <p:sp>
        <p:nvSpPr>
          <p:cNvPr id="612374" name="Line 22"/>
          <p:cNvSpPr>
            <a:spLocks noChangeShapeType="1"/>
          </p:cNvSpPr>
          <p:nvPr/>
        </p:nvSpPr>
        <p:spPr bwMode="auto">
          <a:xfrm>
            <a:off x="3267075" y="2722563"/>
            <a:ext cx="257175" cy="0"/>
          </a:xfrm>
          <a:prstGeom prst="line">
            <a:avLst/>
          </a:prstGeom>
          <a:noFill/>
          <a:ln w="9525">
            <a:noFill/>
            <a:round/>
            <a:headEnd/>
            <a:tailEnd/>
          </a:ln>
          <a:effectLst/>
        </p:spPr>
        <p:txBody>
          <a:bodyPr lIns="0" tIns="0" rIns="0" bIns="0" anchor="ctr"/>
          <a:lstStyle/>
          <a:p>
            <a:endParaRPr lang="es-MX" dirty="0"/>
          </a:p>
        </p:txBody>
      </p:sp>
      <p:sp>
        <p:nvSpPr>
          <p:cNvPr id="612375" name="Line 23"/>
          <p:cNvSpPr>
            <a:spLocks noChangeShapeType="1"/>
          </p:cNvSpPr>
          <p:nvPr/>
        </p:nvSpPr>
        <p:spPr bwMode="auto">
          <a:xfrm>
            <a:off x="3267075" y="2935288"/>
            <a:ext cx="257175" cy="0"/>
          </a:xfrm>
          <a:prstGeom prst="line">
            <a:avLst/>
          </a:prstGeom>
          <a:noFill/>
          <a:ln w="9525">
            <a:noFill/>
            <a:round/>
            <a:headEnd/>
            <a:tailEnd/>
          </a:ln>
          <a:effectLst/>
        </p:spPr>
        <p:txBody>
          <a:bodyPr lIns="0" tIns="0" rIns="0" bIns="0" anchor="ctr"/>
          <a:lstStyle/>
          <a:p>
            <a:endParaRPr lang="es-MX" dirty="0"/>
          </a:p>
        </p:txBody>
      </p:sp>
      <p:sp>
        <p:nvSpPr>
          <p:cNvPr id="612376" name="Line 24"/>
          <p:cNvSpPr>
            <a:spLocks noChangeShapeType="1"/>
          </p:cNvSpPr>
          <p:nvPr/>
        </p:nvSpPr>
        <p:spPr bwMode="auto">
          <a:xfrm>
            <a:off x="3267075" y="2722563"/>
            <a:ext cx="0" cy="212725"/>
          </a:xfrm>
          <a:prstGeom prst="line">
            <a:avLst/>
          </a:prstGeom>
          <a:noFill/>
          <a:ln w="9525">
            <a:noFill/>
            <a:round/>
            <a:headEnd/>
            <a:tailEnd/>
          </a:ln>
          <a:effectLst/>
        </p:spPr>
        <p:txBody>
          <a:bodyPr lIns="0" tIns="0" rIns="0" bIns="0" anchor="ctr"/>
          <a:lstStyle/>
          <a:p>
            <a:endParaRPr lang="es-MX" dirty="0"/>
          </a:p>
        </p:txBody>
      </p:sp>
      <p:sp>
        <p:nvSpPr>
          <p:cNvPr id="612377" name="Line 25"/>
          <p:cNvSpPr>
            <a:spLocks noChangeShapeType="1"/>
          </p:cNvSpPr>
          <p:nvPr/>
        </p:nvSpPr>
        <p:spPr bwMode="auto">
          <a:xfrm>
            <a:off x="3524250" y="2722563"/>
            <a:ext cx="0" cy="212725"/>
          </a:xfrm>
          <a:prstGeom prst="line">
            <a:avLst/>
          </a:prstGeom>
          <a:noFill/>
          <a:ln w="9525">
            <a:noFill/>
            <a:round/>
            <a:headEnd/>
            <a:tailEnd/>
          </a:ln>
          <a:effectLst/>
        </p:spPr>
        <p:txBody>
          <a:bodyPr lIns="0" tIns="0" rIns="0" bIns="0" anchor="ctr"/>
          <a:lstStyle/>
          <a:p>
            <a:endParaRPr lang="es-MX" dirty="0"/>
          </a:p>
        </p:txBody>
      </p:sp>
      <p:pic>
        <p:nvPicPr>
          <p:cNvPr id="612379" name="Picture 27" descr="sfgdfgh"/>
          <p:cNvPicPr>
            <a:picLocks noChangeAspect="1" noChangeArrowheads="1"/>
          </p:cNvPicPr>
          <p:nvPr/>
        </p:nvPicPr>
        <p:blipFill>
          <a:blip r:embed="rId4" cstate="print"/>
          <a:srcRect/>
          <a:stretch>
            <a:fillRect/>
          </a:stretch>
        </p:blipFill>
        <p:spPr bwMode="auto">
          <a:xfrm>
            <a:off x="3675063" y="3214688"/>
            <a:ext cx="385762" cy="385762"/>
          </a:xfrm>
          <a:prstGeom prst="rect">
            <a:avLst/>
          </a:prstGeom>
          <a:noFill/>
        </p:spPr>
      </p:pic>
      <p:sp>
        <p:nvSpPr>
          <p:cNvPr id="612380" name="Rectangle 28"/>
          <p:cNvSpPr>
            <a:spLocks noChangeArrowheads="1"/>
          </p:cNvSpPr>
          <p:nvPr/>
        </p:nvSpPr>
        <p:spPr bwMode="auto">
          <a:xfrm>
            <a:off x="3748088" y="3300413"/>
            <a:ext cx="257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612381" name="Line 29"/>
          <p:cNvSpPr>
            <a:spLocks noChangeShapeType="1"/>
          </p:cNvSpPr>
          <p:nvPr/>
        </p:nvSpPr>
        <p:spPr bwMode="auto">
          <a:xfrm>
            <a:off x="3748088" y="3300413"/>
            <a:ext cx="257175" cy="0"/>
          </a:xfrm>
          <a:prstGeom prst="line">
            <a:avLst/>
          </a:prstGeom>
          <a:noFill/>
          <a:ln w="9525">
            <a:noFill/>
            <a:round/>
            <a:headEnd/>
            <a:tailEnd/>
          </a:ln>
          <a:effectLst/>
        </p:spPr>
        <p:txBody>
          <a:bodyPr lIns="0" tIns="0" rIns="0" bIns="0" anchor="ctr"/>
          <a:lstStyle/>
          <a:p>
            <a:endParaRPr lang="es-MX" dirty="0"/>
          </a:p>
        </p:txBody>
      </p:sp>
      <p:sp>
        <p:nvSpPr>
          <p:cNvPr id="612382" name="Line 30"/>
          <p:cNvSpPr>
            <a:spLocks noChangeShapeType="1"/>
          </p:cNvSpPr>
          <p:nvPr/>
        </p:nvSpPr>
        <p:spPr bwMode="auto">
          <a:xfrm>
            <a:off x="3748088" y="3513138"/>
            <a:ext cx="257175" cy="0"/>
          </a:xfrm>
          <a:prstGeom prst="line">
            <a:avLst/>
          </a:prstGeom>
          <a:noFill/>
          <a:ln w="9525">
            <a:noFill/>
            <a:round/>
            <a:headEnd/>
            <a:tailEnd/>
          </a:ln>
          <a:effectLst/>
        </p:spPr>
        <p:txBody>
          <a:bodyPr lIns="0" tIns="0" rIns="0" bIns="0" anchor="ctr"/>
          <a:lstStyle/>
          <a:p>
            <a:endParaRPr lang="es-MX" dirty="0"/>
          </a:p>
        </p:txBody>
      </p:sp>
      <p:sp>
        <p:nvSpPr>
          <p:cNvPr id="612383" name="Line 31"/>
          <p:cNvSpPr>
            <a:spLocks noChangeShapeType="1"/>
          </p:cNvSpPr>
          <p:nvPr/>
        </p:nvSpPr>
        <p:spPr bwMode="auto">
          <a:xfrm>
            <a:off x="3748088" y="3300413"/>
            <a:ext cx="0" cy="212725"/>
          </a:xfrm>
          <a:prstGeom prst="line">
            <a:avLst/>
          </a:prstGeom>
          <a:noFill/>
          <a:ln w="9525">
            <a:noFill/>
            <a:round/>
            <a:headEnd/>
            <a:tailEnd/>
          </a:ln>
          <a:effectLst/>
        </p:spPr>
        <p:txBody>
          <a:bodyPr lIns="0" tIns="0" rIns="0" bIns="0" anchor="ctr"/>
          <a:lstStyle/>
          <a:p>
            <a:endParaRPr lang="es-MX" dirty="0"/>
          </a:p>
        </p:txBody>
      </p:sp>
      <p:sp>
        <p:nvSpPr>
          <p:cNvPr id="612384" name="Line 32"/>
          <p:cNvSpPr>
            <a:spLocks noChangeShapeType="1"/>
          </p:cNvSpPr>
          <p:nvPr/>
        </p:nvSpPr>
        <p:spPr bwMode="auto">
          <a:xfrm>
            <a:off x="4005263" y="3300413"/>
            <a:ext cx="0" cy="212725"/>
          </a:xfrm>
          <a:prstGeom prst="line">
            <a:avLst/>
          </a:prstGeom>
          <a:noFill/>
          <a:ln w="9525">
            <a:noFill/>
            <a:round/>
            <a:headEnd/>
            <a:tailEnd/>
          </a:ln>
          <a:effectLst/>
        </p:spPr>
        <p:txBody>
          <a:bodyPr lIns="0" tIns="0" rIns="0" bIns="0" anchor="ctr"/>
          <a:lstStyle/>
          <a:p>
            <a:endParaRPr lang="es-MX" dirty="0"/>
          </a:p>
        </p:txBody>
      </p:sp>
      <p:grpSp>
        <p:nvGrpSpPr>
          <p:cNvPr id="612385" name="Group 33"/>
          <p:cNvGrpSpPr>
            <a:grpSpLocks/>
          </p:cNvGrpSpPr>
          <p:nvPr/>
        </p:nvGrpSpPr>
        <p:grpSpPr bwMode="auto">
          <a:xfrm>
            <a:off x="4724400" y="3454400"/>
            <a:ext cx="385763" cy="385763"/>
            <a:chOff x="1370" y="1409"/>
            <a:chExt cx="243" cy="243"/>
          </a:xfrm>
        </p:grpSpPr>
        <p:pic>
          <p:nvPicPr>
            <p:cNvPr id="612386"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387"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612388"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389"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390"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391"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2399" name="Group 47"/>
          <p:cNvGrpSpPr>
            <a:grpSpLocks/>
          </p:cNvGrpSpPr>
          <p:nvPr/>
        </p:nvGrpSpPr>
        <p:grpSpPr bwMode="auto">
          <a:xfrm>
            <a:off x="5848350" y="3590925"/>
            <a:ext cx="385763" cy="385763"/>
            <a:chOff x="1370" y="1409"/>
            <a:chExt cx="243" cy="243"/>
          </a:xfrm>
        </p:grpSpPr>
        <p:pic>
          <p:nvPicPr>
            <p:cNvPr id="612400"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01"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612402"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03"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04"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05"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612407" name="Picture 55" descr="sfgdfgh"/>
          <p:cNvPicPr>
            <a:picLocks noChangeAspect="1" noChangeArrowheads="1"/>
          </p:cNvPicPr>
          <p:nvPr/>
        </p:nvPicPr>
        <p:blipFill>
          <a:blip r:embed="rId4" cstate="print"/>
          <a:srcRect/>
          <a:stretch>
            <a:fillRect/>
          </a:stretch>
        </p:blipFill>
        <p:spPr bwMode="auto">
          <a:xfrm>
            <a:off x="7116763" y="2476500"/>
            <a:ext cx="385762" cy="385763"/>
          </a:xfrm>
          <a:prstGeom prst="rect">
            <a:avLst/>
          </a:prstGeom>
          <a:noFill/>
        </p:spPr>
      </p:pic>
      <p:sp>
        <p:nvSpPr>
          <p:cNvPr id="612409" name="Line 57"/>
          <p:cNvSpPr>
            <a:spLocks noChangeShapeType="1"/>
          </p:cNvSpPr>
          <p:nvPr/>
        </p:nvSpPr>
        <p:spPr bwMode="auto">
          <a:xfrm>
            <a:off x="7189788" y="2562225"/>
            <a:ext cx="257175" cy="0"/>
          </a:xfrm>
          <a:prstGeom prst="line">
            <a:avLst/>
          </a:prstGeom>
          <a:noFill/>
          <a:ln w="9525">
            <a:noFill/>
            <a:round/>
            <a:headEnd/>
            <a:tailEnd/>
          </a:ln>
          <a:effectLst/>
        </p:spPr>
        <p:txBody>
          <a:bodyPr lIns="0" tIns="0" rIns="0" bIns="0" anchor="ctr"/>
          <a:lstStyle/>
          <a:p>
            <a:endParaRPr lang="es-MX" dirty="0"/>
          </a:p>
        </p:txBody>
      </p:sp>
      <p:sp>
        <p:nvSpPr>
          <p:cNvPr id="612410" name="Line 58"/>
          <p:cNvSpPr>
            <a:spLocks noChangeShapeType="1"/>
          </p:cNvSpPr>
          <p:nvPr/>
        </p:nvSpPr>
        <p:spPr bwMode="auto">
          <a:xfrm>
            <a:off x="7189788" y="2774950"/>
            <a:ext cx="257175" cy="0"/>
          </a:xfrm>
          <a:prstGeom prst="line">
            <a:avLst/>
          </a:prstGeom>
          <a:noFill/>
          <a:ln w="9525">
            <a:noFill/>
            <a:round/>
            <a:headEnd/>
            <a:tailEnd/>
          </a:ln>
          <a:effectLst/>
        </p:spPr>
        <p:txBody>
          <a:bodyPr lIns="0" tIns="0" rIns="0" bIns="0" anchor="ctr"/>
          <a:lstStyle/>
          <a:p>
            <a:endParaRPr lang="es-MX" dirty="0"/>
          </a:p>
        </p:txBody>
      </p:sp>
      <p:sp>
        <p:nvSpPr>
          <p:cNvPr id="612411" name="Line 59"/>
          <p:cNvSpPr>
            <a:spLocks noChangeShapeType="1"/>
          </p:cNvSpPr>
          <p:nvPr/>
        </p:nvSpPr>
        <p:spPr bwMode="auto">
          <a:xfrm>
            <a:off x="7189788" y="2562225"/>
            <a:ext cx="0" cy="212725"/>
          </a:xfrm>
          <a:prstGeom prst="line">
            <a:avLst/>
          </a:prstGeom>
          <a:noFill/>
          <a:ln w="9525">
            <a:noFill/>
            <a:round/>
            <a:headEnd/>
            <a:tailEnd/>
          </a:ln>
          <a:effectLst/>
        </p:spPr>
        <p:txBody>
          <a:bodyPr lIns="0" tIns="0" rIns="0" bIns="0" anchor="ctr"/>
          <a:lstStyle/>
          <a:p>
            <a:endParaRPr lang="es-MX" dirty="0"/>
          </a:p>
        </p:txBody>
      </p:sp>
      <p:sp>
        <p:nvSpPr>
          <p:cNvPr id="612412" name="Line 60"/>
          <p:cNvSpPr>
            <a:spLocks noChangeShapeType="1"/>
          </p:cNvSpPr>
          <p:nvPr/>
        </p:nvSpPr>
        <p:spPr bwMode="auto">
          <a:xfrm>
            <a:off x="7446963" y="2562225"/>
            <a:ext cx="0" cy="212725"/>
          </a:xfrm>
          <a:prstGeom prst="line">
            <a:avLst/>
          </a:prstGeom>
          <a:noFill/>
          <a:ln w="9525">
            <a:noFill/>
            <a:round/>
            <a:headEnd/>
            <a:tailEnd/>
          </a:ln>
          <a:effectLst/>
        </p:spPr>
        <p:txBody>
          <a:bodyPr lIns="0" tIns="0" rIns="0" bIns="0" anchor="ctr"/>
          <a:lstStyle/>
          <a:p>
            <a:endParaRPr lang="es-MX" dirty="0"/>
          </a:p>
        </p:txBody>
      </p:sp>
      <p:pic>
        <p:nvPicPr>
          <p:cNvPr id="612414" name="Picture 62" descr="sfgdfgh"/>
          <p:cNvPicPr>
            <a:picLocks noChangeAspect="1" noChangeArrowheads="1"/>
          </p:cNvPicPr>
          <p:nvPr/>
        </p:nvPicPr>
        <p:blipFill>
          <a:blip r:embed="rId4" cstate="print"/>
          <a:srcRect/>
          <a:stretch>
            <a:fillRect/>
          </a:stretch>
        </p:blipFill>
        <p:spPr bwMode="auto">
          <a:xfrm>
            <a:off x="6116638" y="2122488"/>
            <a:ext cx="385762" cy="385762"/>
          </a:xfrm>
          <a:prstGeom prst="rect">
            <a:avLst/>
          </a:prstGeom>
          <a:noFill/>
        </p:spPr>
      </p:pic>
      <p:sp>
        <p:nvSpPr>
          <p:cNvPr id="612415" name="Rectangle 63"/>
          <p:cNvSpPr>
            <a:spLocks noChangeArrowheads="1"/>
          </p:cNvSpPr>
          <p:nvPr/>
        </p:nvSpPr>
        <p:spPr bwMode="auto">
          <a:xfrm>
            <a:off x="6118225" y="2208213"/>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sp>
        <p:nvSpPr>
          <p:cNvPr id="612416" name="Line 64"/>
          <p:cNvSpPr>
            <a:spLocks noChangeShapeType="1"/>
          </p:cNvSpPr>
          <p:nvPr/>
        </p:nvSpPr>
        <p:spPr bwMode="auto">
          <a:xfrm>
            <a:off x="6189663" y="2208213"/>
            <a:ext cx="257175" cy="0"/>
          </a:xfrm>
          <a:prstGeom prst="line">
            <a:avLst/>
          </a:prstGeom>
          <a:noFill/>
          <a:ln w="9525">
            <a:noFill/>
            <a:round/>
            <a:headEnd/>
            <a:tailEnd/>
          </a:ln>
          <a:effectLst/>
        </p:spPr>
        <p:txBody>
          <a:bodyPr lIns="0" tIns="0" rIns="0" bIns="0" anchor="ctr"/>
          <a:lstStyle/>
          <a:p>
            <a:endParaRPr lang="es-MX" dirty="0"/>
          </a:p>
        </p:txBody>
      </p:sp>
      <p:sp>
        <p:nvSpPr>
          <p:cNvPr id="612417" name="Line 65"/>
          <p:cNvSpPr>
            <a:spLocks noChangeShapeType="1"/>
          </p:cNvSpPr>
          <p:nvPr/>
        </p:nvSpPr>
        <p:spPr bwMode="auto">
          <a:xfrm>
            <a:off x="6189663" y="2420938"/>
            <a:ext cx="257175" cy="0"/>
          </a:xfrm>
          <a:prstGeom prst="line">
            <a:avLst/>
          </a:prstGeom>
          <a:noFill/>
          <a:ln w="9525">
            <a:noFill/>
            <a:round/>
            <a:headEnd/>
            <a:tailEnd/>
          </a:ln>
          <a:effectLst/>
        </p:spPr>
        <p:txBody>
          <a:bodyPr lIns="0" tIns="0" rIns="0" bIns="0" anchor="ctr"/>
          <a:lstStyle/>
          <a:p>
            <a:endParaRPr lang="es-MX" dirty="0"/>
          </a:p>
        </p:txBody>
      </p:sp>
      <p:sp>
        <p:nvSpPr>
          <p:cNvPr id="612418" name="Line 66"/>
          <p:cNvSpPr>
            <a:spLocks noChangeShapeType="1"/>
          </p:cNvSpPr>
          <p:nvPr/>
        </p:nvSpPr>
        <p:spPr bwMode="auto">
          <a:xfrm>
            <a:off x="6189663" y="2208213"/>
            <a:ext cx="0" cy="212725"/>
          </a:xfrm>
          <a:prstGeom prst="line">
            <a:avLst/>
          </a:prstGeom>
          <a:noFill/>
          <a:ln w="9525">
            <a:noFill/>
            <a:round/>
            <a:headEnd/>
            <a:tailEnd/>
          </a:ln>
          <a:effectLst/>
        </p:spPr>
        <p:txBody>
          <a:bodyPr lIns="0" tIns="0" rIns="0" bIns="0" anchor="ctr"/>
          <a:lstStyle/>
          <a:p>
            <a:endParaRPr lang="es-MX" dirty="0"/>
          </a:p>
        </p:txBody>
      </p:sp>
      <p:sp>
        <p:nvSpPr>
          <p:cNvPr id="612419" name="Line 67"/>
          <p:cNvSpPr>
            <a:spLocks noChangeShapeType="1"/>
          </p:cNvSpPr>
          <p:nvPr/>
        </p:nvSpPr>
        <p:spPr bwMode="auto">
          <a:xfrm>
            <a:off x="6446838" y="2208213"/>
            <a:ext cx="0" cy="212725"/>
          </a:xfrm>
          <a:prstGeom prst="line">
            <a:avLst/>
          </a:prstGeom>
          <a:noFill/>
          <a:ln w="9525">
            <a:noFill/>
            <a:round/>
            <a:headEnd/>
            <a:tailEnd/>
          </a:ln>
          <a:effectLst/>
        </p:spPr>
        <p:txBody>
          <a:bodyPr lIns="0" tIns="0" rIns="0" bIns="0" anchor="ctr"/>
          <a:lstStyle/>
          <a:p>
            <a:endParaRPr lang="es-MX" dirty="0"/>
          </a:p>
        </p:txBody>
      </p:sp>
      <p:grpSp>
        <p:nvGrpSpPr>
          <p:cNvPr id="612441" name="Group 89"/>
          <p:cNvGrpSpPr>
            <a:grpSpLocks/>
          </p:cNvGrpSpPr>
          <p:nvPr/>
        </p:nvGrpSpPr>
        <p:grpSpPr bwMode="auto">
          <a:xfrm>
            <a:off x="2632075" y="1071563"/>
            <a:ext cx="385763" cy="385762"/>
            <a:chOff x="1370" y="1409"/>
            <a:chExt cx="243" cy="243"/>
          </a:xfrm>
        </p:grpSpPr>
        <p:pic>
          <p:nvPicPr>
            <p:cNvPr id="612442"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43"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612444"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45"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46"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47"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2448" name="Group 96"/>
          <p:cNvGrpSpPr>
            <a:grpSpLocks/>
          </p:cNvGrpSpPr>
          <p:nvPr/>
        </p:nvGrpSpPr>
        <p:grpSpPr bwMode="auto">
          <a:xfrm>
            <a:off x="4460875" y="1431925"/>
            <a:ext cx="385763" cy="385763"/>
            <a:chOff x="1370" y="1409"/>
            <a:chExt cx="243" cy="243"/>
          </a:xfrm>
        </p:grpSpPr>
        <p:pic>
          <p:nvPicPr>
            <p:cNvPr id="612449"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50"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612451"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52"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53"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54"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2455" name="Group 103"/>
          <p:cNvGrpSpPr>
            <a:grpSpLocks/>
          </p:cNvGrpSpPr>
          <p:nvPr/>
        </p:nvGrpSpPr>
        <p:grpSpPr bwMode="auto">
          <a:xfrm>
            <a:off x="4060825" y="1912938"/>
            <a:ext cx="385763" cy="385762"/>
            <a:chOff x="1370" y="1409"/>
            <a:chExt cx="243" cy="243"/>
          </a:xfrm>
        </p:grpSpPr>
        <p:pic>
          <p:nvPicPr>
            <p:cNvPr id="612456"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57"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12458"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59"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60"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61"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2462" name="Group 110"/>
          <p:cNvGrpSpPr>
            <a:grpSpLocks/>
          </p:cNvGrpSpPr>
          <p:nvPr/>
        </p:nvGrpSpPr>
        <p:grpSpPr bwMode="auto">
          <a:xfrm>
            <a:off x="4452938" y="2209800"/>
            <a:ext cx="385762" cy="385763"/>
            <a:chOff x="1370" y="1409"/>
            <a:chExt cx="243" cy="243"/>
          </a:xfrm>
        </p:grpSpPr>
        <p:pic>
          <p:nvPicPr>
            <p:cNvPr id="612463"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64"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612465"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66"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67"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68"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2469" name="Group 117"/>
          <p:cNvGrpSpPr>
            <a:grpSpLocks/>
          </p:cNvGrpSpPr>
          <p:nvPr/>
        </p:nvGrpSpPr>
        <p:grpSpPr bwMode="auto">
          <a:xfrm>
            <a:off x="5068888" y="1576388"/>
            <a:ext cx="385762" cy="385762"/>
            <a:chOff x="1370" y="1409"/>
            <a:chExt cx="243" cy="243"/>
          </a:xfrm>
        </p:grpSpPr>
        <p:pic>
          <p:nvPicPr>
            <p:cNvPr id="612470"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471"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612472"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473"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474"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475"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476"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482"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488"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494"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00"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06"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18"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24"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30"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36"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542"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566" name="Group 214"/>
          <p:cNvGrpSpPr>
            <a:grpSpLocks/>
          </p:cNvGrpSpPr>
          <p:nvPr/>
        </p:nvGrpSpPr>
        <p:grpSpPr bwMode="auto">
          <a:xfrm>
            <a:off x="5237163" y="2081213"/>
            <a:ext cx="385762" cy="385762"/>
            <a:chOff x="1370" y="1409"/>
            <a:chExt cx="243" cy="243"/>
          </a:xfrm>
        </p:grpSpPr>
        <p:pic>
          <p:nvPicPr>
            <p:cNvPr id="612567"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568"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612569"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570"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571"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572"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12580" name="AutoShape 228"/>
          <p:cNvCxnSpPr>
            <a:cxnSpLocks noChangeShapeType="1"/>
            <a:stCxn id="612569"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12581"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2594"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12595" name="Group 243"/>
          <p:cNvGrpSpPr>
            <a:grpSpLocks/>
          </p:cNvGrpSpPr>
          <p:nvPr/>
        </p:nvGrpSpPr>
        <p:grpSpPr bwMode="auto">
          <a:xfrm>
            <a:off x="5486400" y="1631950"/>
            <a:ext cx="385763" cy="385763"/>
            <a:chOff x="1370" y="1409"/>
            <a:chExt cx="243" cy="243"/>
          </a:xfrm>
        </p:grpSpPr>
        <p:pic>
          <p:nvPicPr>
            <p:cNvPr id="612596"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597"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612598"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599"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600"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601"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602"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728" name="Group 376"/>
          <p:cNvGraphicFramePr>
            <a:graphicFrameLocks noGrp="1"/>
          </p:cNvGraphicFramePr>
          <p:nvPr/>
        </p:nvGraphicFramePr>
        <p:xfrm>
          <a:off x="7753350" y="969963"/>
          <a:ext cx="1095375" cy="35604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Aplica para edificio</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188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224875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12624" name="Group 272"/>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2630" name="Text Box 278"/>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12724" name="Group 372"/>
          <p:cNvGraphicFramePr>
            <a:graphicFrameLocks noGrp="1"/>
          </p:cNvGraphicFramePr>
          <p:nvPr/>
        </p:nvGraphicFramePr>
        <p:xfrm>
          <a:off x="-14288" y="1968500"/>
          <a:ext cx="1758951" cy="1092132"/>
        </p:xfrm>
        <a:graphic>
          <a:graphicData uri="http://schemas.openxmlformats.org/drawingml/2006/table">
            <a:tbl>
              <a:tblPr/>
              <a:tblGrid>
                <a:gridCol w="1758951"/>
              </a:tblGrid>
              <a:tr h="138113">
                <a:tc>
                  <a:txBody>
                    <a:bodyPr/>
                    <a:lstStyle/>
                    <a:p>
                      <a:pPr marL="0" marR="0" lvl="0" indent="0" algn="ctr" defTabSz="914400" rtl="0" eaLnBrk="1" fontAlgn="base" latinLnBrk="0" hangingPunct="1">
                        <a:lnSpc>
                          <a:spcPct val="105000"/>
                        </a:lnSpc>
                        <a:spcBef>
                          <a:spcPct val="0"/>
                        </a:spcBef>
                        <a:spcAft>
                          <a:spcPct val="0"/>
                        </a:spcAft>
                        <a:buClr>
                          <a:schemeClr val="tx1"/>
                        </a:buClr>
                        <a:buSzTx/>
                        <a:buFontTx/>
                        <a:buNone/>
                        <a:tabLst/>
                      </a:pP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34.</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sabe, si la administración de su edificio tiene claridad de cuáles son las </a:t>
                      </a: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condiciones de infraestructura</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que debe tener para la </a:t>
                      </a: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separación</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691" name="Group 339"/>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697" name="Group 345"/>
          <p:cNvGraphicFramePr>
            <a:graphicFrameLocks noGrp="1"/>
          </p:cNvGraphicFramePr>
          <p:nvPr/>
        </p:nvGraphicFramePr>
        <p:xfrm>
          <a:off x="1012825" y="3471863"/>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48</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703" name="Group 351"/>
          <p:cNvGraphicFramePr>
            <a:graphicFrameLocks noGrp="1"/>
          </p:cNvGraphicFramePr>
          <p:nvPr/>
        </p:nvGraphicFramePr>
        <p:xfrm>
          <a:off x="417513" y="4148138"/>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52</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2709" name="AutoShape 357"/>
          <p:cNvCxnSpPr>
            <a:cxnSpLocks noChangeShapeType="1"/>
            <a:stCxn id="0" idx="3"/>
            <a:endCxn id="0" idx="2"/>
          </p:cNvCxnSpPr>
          <p:nvPr/>
        </p:nvCxnSpPr>
        <p:spPr bwMode="auto">
          <a:xfrm flipV="1">
            <a:off x="1385888" y="3482975"/>
            <a:ext cx="276225" cy="109538"/>
          </a:xfrm>
          <a:prstGeom prst="bentConnector2">
            <a:avLst/>
          </a:prstGeom>
          <a:noFill/>
          <a:ln w="3175">
            <a:solidFill>
              <a:srgbClr val="333333"/>
            </a:solidFill>
            <a:miter lim="800000"/>
            <a:headEnd/>
            <a:tailEnd type="oval" w="sm" len="sm"/>
          </a:ln>
          <a:effectLst/>
        </p:spPr>
      </p:cxnSp>
      <p:graphicFrame>
        <p:nvGraphicFramePr>
          <p:cNvPr id="612710" name="Group 358"/>
          <p:cNvGraphicFramePr>
            <a:graphicFrameLocks noGrp="1"/>
          </p:cNvGraphicFramePr>
          <p:nvPr/>
        </p:nvGraphicFramePr>
        <p:xfrm>
          <a:off x="1454150" y="32559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2716" name="Group 364"/>
          <p:cNvGraphicFramePr>
            <a:graphicFrameLocks noGrp="1"/>
          </p:cNvGraphicFramePr>
          <p:nvPr/>
        </p:nvGraphicFramePr>
        <p:xfrm>
          <a:off x="0" y="4486275"/>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2722" name="AutoShape 370"/>
          <p:cNvCxnSpPr>
            <a:cxnSpLocks noChangeShapeType="1"/>
            <a:stCxn id="0" idx="1"/>
            <a:endCxn id="0" idx="0"/>
          </p:cNvCxnSpPr>
          <p:nvPr/>
        </p:nvCxnSpPr>
        <p:spPr bwMode="auto">
          <a:xfrm rot="10800000" flipV="1">
            <a:off x="207963" y="4268788"/>
            <a:ext cx="209550" cy="217487"/>
          </a:xfrm>
          <a:prstGeom prst="bentConnector2">
            <a:avLst/>
          </a:prstGeom>
          <a:noFill/>
          <a:ln w="3175">
            <a:solidFill>
              <a:srgbClr val="333333"/>
            </a:solidFill>
            <a:miter lim="800000"/>
            <a:headEnd/>
            <a:tailEnd type="oval" w="sm" len="sm"/>
          </a:ln>
          <a:effectLst/>
        </p:spPr>
      </p:cxnSp>
      <p:sp>
        <p:nvSpPr>
          <p:cNvPr id="612738" name="Rectangle 386"/>
          <p:cNvSpPr>
            <a:spLocks noChangeArrowheads="1"/>
          </p:cNvSpPr>
          <p:nvPr/>
        </p:nvSpPr>
        <p:spPr bwMode="auto">
          <a:xfrm>
            <a:off x="7121525" y="2570163"/>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sp>
        <p:nvSpPr>
          <p:cNvPr id="612740" name="Rectangle 388"/>
          <p:cNvSpPr>
            <a:spLocks noChangeArrowheads="1"/>
          </p:cNvSpPr>
          <p:nvPr/>
        </p:nvSpPr>
        <p:spPr bwMode="auto">
          <a:xfrm>
            <a:off x="3190875" y="2716213"/>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grpSp>
        <p:nvGrpSpPr>
          <p:cNvPr id="612741" name="Group 389"/>
          <p:cNvGrpSpPr>
            <a:grpSpLocks/>
          </p:cNvGrpSpPr>
          <p:nvPr/>
        </p:nvGrpSpPr>
        <p:grpSpPr bwMode="auto">
          <a:xfrm>
            <a:off x="4862513" y="4392613"/>
            <a:ext cx="385762" cy="385762"/>
            <a:chOff x="1370" y="1409"/>
            <a:chExt cx="243" cy="243"/>
          </a:xfrm>
        </p:grpSpPr>
        <p:pic>
          <p:nvPicPr>
            <p:cNvPr id="612742" name="Picture 3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743" name="Rectangle 3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2744" name="Line 3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745" name="Line 3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746" name="Line 3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747" name="Line 3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748" name="Group 396"/>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754" name="Group 402"/>
          <p:cNvGrpSpPr>
            <a:grpSpLocks/>
          </p:cNvGrpSpPr>
          <p:nvPr/>
        </p:nvGrpSpPr>
        <p:grpSpPr bwMode="auto">
          <a:xfrm>
            <a:off x="5664200" y="3117850"/>
            <a:ext cx="385763" cy="385763"/>
            <a:chOff x="1370" y="1409"/>
            <a:chExt cx="243" cy="243"/>
          </a:xfrm>
        </p:grpSpPr>
        <p:pic>
          <p:nvPicPr>
            <p:cNvPr id="612755" name="Picture 4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756" name="Rectangle 4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2757" name="Line 4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758" name="Line 4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759" name="Line 4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760" name="Line 4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761" name="Group 409"/>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767" name="Group 415"/>
          <p:cNvGrpSpPr>
            <a:grpSpLocks/>
          </p:cNvGrpSpPr>
          <p:nvPr/>
        </p:nvGrpSpPr>
        <p:grpSpPr bwMode="auto">
          <a:xfrm>
            <a:off x="5597525" y="2282825"/>
            <a:ext cx="385763" cy="385763"/>
            <a:chOff x="1370" y="1409"/>
            <a:chExt cx="243" cy="243"/>
          </a:xfrm>
        </p:grpSpPr>
        <p:pic>
          <p:nvPicPr>
            <p:cNvPr id="612768" name="Picture 41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769" name="Rectangle 4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2770" name="Line 4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771" name="Line 4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772" name="Line 4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773" name="Line 4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12774" name="AutoShape 422"/>
          <p:cNvCxnSpPr>
            <a:cxnSpLocks noChangeShapeType="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12775" name="Group 423"/>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781" name="Group 429"/>
          <p:cNvGrpSpPr>
            <a:grpSpLocks/>
          </p:cNvGrpSpPr>
          <p:nvPr/>
        </p:nvGrpSpPr>
        <p:grpSpPr bwMode="auto">
          <a:xfrm>
            <a:off x="4933950" y="2428875"/>
            <a:ext cx="385763" cy="385763"/>
            <a:chOff x="1370" y="1409"/>
            <a:chExt cx="243" cy="243"/>
          </a:xfrm>
        </p:grpSpPr>
        <p:pic>
          <p:nvPicPr>
            <p:cNvPr id="612782" name="Picture 43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783" name="Rectangle 43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2784" name="Line 43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785" name="Line 43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786" name="Line 43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787" name="Line 43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788" name="Group 43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2794" name="Group 442"/>
          <p:cNvGrpSpPr>
            <a:grpSpLocks/>
          </p:cNvGrpSpPr>
          <p:nvPr/>
        </p:nvGrpSpPr>
        <p:grpSpPr bwMode="auto">
          <a:xfrm>
            <a:off x="5929313" y="2613025"/>
            <a:ext cx="385762" cy="385763"/>
            <a:chOff x="1370" y="1409"/>
            <a:chExt cx="243" cy="243"/>
          </a:xfrm>
        </p:grpSpPr>
        <p:pic>
          <p:nvPicPr>
            <p:cNvPr id="612795" name="Picture 44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2796" name="Rectangle 4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2797" name="Line 4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2798" name="Line 4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2799" name="Line 4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2800" name="Line 4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2801" name="Group 449"/>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170"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993197"/>
            <a:ext cx="7613650" cy="3693103"/>
          </a:xfrm>
        </p:spPr>
        <p:txBody>
          <a:bodyPr/>
          <a:lstStyle/>
          <a:p>
            <a:pPr>
              <a:spcBef>
                <a:spcPts val="0"/>
              </a:spcBef>
              <a:buNone/>
            </a:pPr>
            <a:r>
              <a:rPr lang="es-MX" sz="1500" dirty="0" smtClean="0"/>
              <a:t>	El modelo actual de recolección de reciclaje que tiene la ciudad, es calificado por el 64% de los usuarios como Regular, Malo o Muy Malo.  A pesar de la percepción del modelo 76% de los usuarios realizan separación de residuos en el hogar, 21 puntos porcentuales  más que en el año 2010.  Aquellos que mencionan no reciclar tienen como principal justificación la falta de tiempo y la falta de interés sobre este tema, sin embargo, la mayoría afirma que estaría dispuesto a reciclar. </a:t>
            </a:r>
            <a:br>
              <a:rPr lang="es-MX" sz="1500" dirty="0" smtClean="0"/>
            </a:br>
            <a:r>
              <a:rPr lang="es-MX" sz="1500" dirty="0" smtClean="0"/>
              <a:t/>
            </a:r>
            <a:br>
              <a:rPr lang="es-MX" sz="1500" dirty="0" smtClean="0"/>
            </a:br>
            <a:r>
              <a:rPr lang="es-MX" sz="1500" dirty="0" smtClean="0"/>
              <a:t>Cuando se habla del impacto al medio ambiente entre enterrar los desechos o aprovecharlos, hay consistencia del 94% de los usuarios en decir que es mejor aprovechar, pero solo el 37% estaría dispuesto a tener una tarifa más alta por el aprovechamiento de los residuos. </a:t>
            </a:r>
            <a:br>
              <a:rPr lang="es-MX" sz="1500" dirty="0" smtClean="0"/>
            </a:br>
            <a:r>
              <a:rPr lang="es-MX" sz="1500" dirty="0" smtClean="0"/>
              <a:t/>
            </a:r>
            <a:br>
              <a:rPr lang="es-MX" sz="1500" dirty="0" smtClean="0"/>
            </a:br>
            <a:r>
              <a:rPr lang="es-MX" sz="1500" dirty="0" smtClean="0"/>
              <a:t>Frente a los comparendos ambientales se observa un alto desconocimiento de los diferentes comparendos que hoy se encuentran vigentes, los más reconocidos por la ciudadanía son el:  no separar los residuos en bolsa blanca y negra, y  el </a:t>
            </a:r>
            <a:r>
              <a:rPr lang="es-ES" sz="1500" dirty="0" smtClean="0">
                <a:cs typeface="Arial" charset="0"/>
              </a:rPr>
              <a:t>Botar residuos y escombros en vías, andenes y parques.</a:t>
            </a:r>
            <a:endParaRPr lang="es-MX" sz="1500" dirty="0"/>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1267691" y="2038350"/>
            <a:ext cx="7003473" cy="1473200"/>
          </a:xfrm>
        </p:spPr>
        <p:txBody>
          <a:bodyPr/>
          <a:lstStyle/>
          <a:p>
            <a:r>
              <a:rPr lang="es-MX" dirty="0" smtClean="0"/>
              <a:t>Evaluación del impacto por el funcionamiento del relleno sanitario Doña Juana</a:t>
            </a:r>
            <a:endParaRPr lang="es-MX" dirty="0"/>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13769" name="Picture 393" descr="ghgfhgfhj"/>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13379" name="Picture 3"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13380" name="Rectangle 4"/>
          <p:cNvSpPr>
            <a:spLocks noGrp="1" noChangeArrowheads="1"/>
          </p:cNvSpPr>
          <p:nvPr>
            <p:ph type="title"/>
          </p:nvPr>
        </p:nvSpPr>
        <p:spPr/>
        <p:txBody>
          <a:bodyPr/>
          <a:lstStyle/>
          <a:p>
            <a:endParaRPr lang="es-MX" dirty="0"/>
          </a:p>
        </p:txBody>
      </p:sp>
      <p:sp>
        <p:nvSpPr>
          <p:cNvPr id="613381"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ED33717-771C-4A56-83D8-E1373DB3CE80}" type="slidenum">
              <a:rPr lang="es-ES" sz="900" i="1">
                <a:solidFill>
                  <a:schemeClr val="bg1"/>
                </a:solidFill>
              </a:rPr>
              <a:pPr algn="ctr"/>
              <a:t>107</a:t>
            </a:fld>
            <a:endParaRPr lang="es-ES" sz="900" i="1" dirty="0">
              <a:solidFill>
                <a:schemeClr val="bg1"/>
              </a:solidFill>
            </a:endParaRPr>
          </a:p>
        </p:txBody>
      </p:sp>
      <p:graphicFrame>
        <p:nvGraphicFramePr>
          <p:cNvPr id="613382"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3388" name="Group 12"/>
          <p:cNvGrpSpPr>
            <a:grpSpLocks/>
          </p:cNvGrpSpPr>
          <p:nvPr/>
        </p:nvGrpSpPr>
        <p:grpSpPr bwMode="auto">
          <a:xfrm>
            <a:off x="2630488" y="2020888"/>
            <a:ext cx="385762" cy="385762"/>
            <a:chOff x="1370" y="1409"/>
            <a:chExt cx="243" cy="243"/>
          </a:xfrm>
        </p:grpSpPr>
        <p:pic>
          <p:nvPicPr>
            <p:cNvPr id="613389"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390"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613391"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392"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393"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394"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395" name="Group 19"/>
          <p:cNvGrpSpPr>
            <a:grpSpLocks/>
          </p:cNvGrpSpPr>
          <p:nvPr/>
        </p:nvGrpSpPr>
        <p:grpSpPr bwMode="auto">
          <a:xfrm>
            <a:off x="3194050" y="2636838"/>
            <a:ext cx="385763" cy="385762"/>
            <a:chOff x="1370" y="1409"/>
            <a:chExt cx="243" cy="243"/>
          </a:xfrm>
        </p:grpSpPr>
        <p:pic>
          <p:nvPicPr>
            <p:cNvPr id="613396"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397"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613398"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399"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00"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01"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13405" name="Line 29"/>
          <p:cNvSpPr>
            <a:spLocks noChangeShapeType="1"/>
          </p:cNvSpPr>
          <p:nvPr/>
        </p:nvSpPr>
        <p:spPr bwMode="auto">
          <a:xfrm>
            <a:off x="3748088" y="3300413"/>
            <a:ext cx="257175" cy="0"/>
          </a:xfrm>
          <a:prstGeom prst="line">
            <a:avLst/>
          </a:prstGeom>
          <a:noFill/>
          <a:ln w="9525">
            <a:noFill/>
            <a:round/>
            <a:headEnd/>
            <a:tailEnd/>
          </a:ln>
          <a:effectLst/>
        </p:spPr>
        <p:txBody>
          <a:bodyPr lIns="0" tIns="0" rIns="0" bIns="0" anchor="ctr"/>
          <a:lstStyle/>
          <a:p>
            <a:endParaRPr lang="es-MX" dirty="0"/>
          </a:p>
        </p:txBody>
      </p:sp>
      <p:sp>
        <p:nvSpPr>
          <p:cNvPr id="613406" name="Line 30"/>
          <p:cNvSpPr>
            <a:spLocks noChangeShapeType="1"/>
          </p:cNvSpPr>
          <p:nvPr/>
        </p:nvSpPr>
        <p:spPr bwMode="auto">
          <a:xfrm>
            <a:off x="3748088" y="3513138"/>
            <a:ext cx="257175" cy="0"/>
          </a:xfrm>
          <a:prstGeom prst="line">
            <a:avLst/>
          </a:prstGeom>
          <a:noFill/>
          <a:ln w="9525">
            <a:noFill/>
            <a:round/>
            <a:headEnd/>
            <a:tailEnd/>
          </a:ln>
          <a:effectLst/>
        </p:spPr>
        <p:txBody>
          <a:bodyPr lIns="0" tIns="0" rIns="0" bIns="0" anchor="ctr"/>
          <a:lstStyle/>
          <a:p>
            <a:endParaRPr lang="es-MX" dirty="0"/>
          </a:p>
        </p:txBody>
      </p:sp>
      <p:sp>
        <p:nvSpPr>
          <p:cNvPr id="613407" name="Line 31"/>
          <p:cNvSpPr>
            <a:spLocks noChangeShapeType="1"/>
          </p:cNvSpPr>
          <p:nvPr/>
        </p:nvSpPr>
        <p:spPr bwMode="auto">
          <a:xfrm>
            <a:off x="3748088" y="3300413"/>
            <a:ext cx="0" cy="212725"/>
          </a:xfrm>
          <a:prstGeom prst="line">
            <a:avLst/>
          </a:prstGeom>
          <a:noFill/>
          <a:ln w="9525">
            <a:noFill/>
            <a:round/>
            <a:headEnd/>
            <a:tailEnd/>
          </a:ln>
          <a:effectLst/>
        </p:spPr>
        <p:txBody>
          <a:bodyPr lIns="0" tIns="0" rIns="0" bIns="0" anchor="ctr"/>
          <a:lstStyle/>
          <a:p>
            <a:endParaRPr lang="es-MX" dirty="0"/>
          </a:p>
        </p:txBody>
      </p:sp>
      <p:grpSp>
        <p:nvGrpSpPr>
          <p:cNvPr id="613409" name="Group 33"/>
          <p:cNvGrpSpPr>
            <a:grpSpLocks/>
          </p:cNvGrpSpPr>
          <p:nvPr/>
        </p:nvGrpSpPr>
        <p:grpSpPr bwMode="auto">
          <a:xfrm>
            <a:off x="4724400" y="3454400"/>
            <a:ext cx="385763" cy="385763"/>
            <a:chOff x="1370" y="1409"/>
            <a:chExt cx="243" cy="243"/>
          </a:xfrm>
        </p:grpSpPr>
        <p:pic>
          <p:nvPicPr>
            <p:cNvPr id="613410"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11"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a:t>
              </a:r>
              <a:r>
                <a:rPr lang="es-ES" sz="800" dirty="0">
                  <a:solidFill>
                    <a:srgbClr val="0075B8"/>
                  </a:solidFill>
                  <a:latin typeface="Calibri" pitchFamily="34" charset="0"/>
                </a:rPr>
                <a:t>%</a:t>
              </a:r>
            </a:p>
          </p:txBody>
        </p:sp>
        <p:sp>
          <p:nvSpPr>
            <p:cNvPr id="613412"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13"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14"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15"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16" name="Group 40"/>
          <p:cNvGrpSpPr>
            <a:grpSpLocks/>
          </p:cNvGrpSpPr>
          <p:nvPr/>
        </p:nvGrpSpPr>
        <p:grpSpPr bwMode="auto">
          <a:xfrm>
            <a:off x="4862513" y="4392613"/>
            <a:ext cx="385762" cy="385762"/>
            <a:chOff x="1370" y="1409"/>
            <a:chExt cx="243" cy="243"/>
          </a:xfrm>
        </p:grpSpPr>
        <p:pic>
          <p:nvPicPr>
            <p:cNvPr id="613417"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18"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613419"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20"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21"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22"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23" name="Group 47"/>
          <p:cNvGrpSpPr>
            <a:grpSpLocks/>
          </p:cNvGrpSpPr>
          <p:nvPr/>
        </p:nvGrpSpPr>
        <p:grpSpPr bwMode="auto">
          <a:xfrm>
            <a:off x="5848350" y="3590925"/>
            <a:ext cx="385763" cy="385763"/>
            <a:chOff x="1370" y="1409"/>
            <a:chExt cx="243" cy="243"/>
          </a:xfrm>
        </p:grpSpPr>
        <p:pic>
          <p:nvPicPr>
            <p:cNvPr id="613424"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25"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613426"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27"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28"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29"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30" name="Group 54"/>
          <p:cNvGrpSpPr>
            <a:grpSpLocks/>
          </p:cNvGrpSpPr>
          <p:nvPr/>
        </p:nvGrpSpPr>
        <p:grpSpPr bwMode="auto">
          <a:xfrm>
            <a:off x="7116763" y="2476500"/>
            <a:ext cx="385762" cy="385763"/>
            <a:chOff x="1370" y="1409"/>
            <a:chExt cx="243" cy="243"/>
          </a:xfrm>
        </p:grpSpPr>
        <p:pic>
          <p:nvPicPr>
            <p:cNvPr id="613431"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32"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613433"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34"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35"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36"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37" name="Group 61"/>
          <p:cNvGrpSpPr>
            <a:grpSpLocks/>
          </p:cNvGrpSpPr>
          <p:nvPr/>
        </p:nvGrpSpPr>
        <p:grpSpPr bwMode="auto">
          <a:xfrm>
            <a:off x="6116638" y="2122488"/>
            <a:ext cx="385762" cy="385762"/>
            <a:chOff x="1370" y="1409"/>
            <a:chExt cx="243" cy="243"/>
          </a:xfrm>
        </p:grpSpPr>
        <p:pic>
          <p:nvPicPr>
            <p:cNvPr id="613438"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39"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613440"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41"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42"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43"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44" name="Group 68"/>
          <p:cNvGrpSpPr>
            <a:grpSpLocks/>
          </p:cNvGrpSpPr>
          <p:nvPr/>
        </p:nvGrpSpPr>
        <p:grpSpPr bwMode="auto">
          <a:xfrm>
            <a:off x="5929313" y="2613025"/>
            <a:ext cx="385762" cy="385763"/>
            <a:chOff x="1370" y="1409"/>
            <a:chExt cx="243" cy="243"/>
          </a:xfrm>
        </p:grpSpPr>
        <p:pic>
          <p:nvPicPr>
            <p:cNvPr id="613445"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46"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11</a:t>
              </a:r>
              <a:r>
                <a:rPr lang="es-ES" sz="800" dirty="0">
                  <a:solidFill>
                    <a:srgbClr val="0075B8"/>
                  </a:solidFill>
                  <a:latin typeface="Calibri" pitchFamily="34" charset="0"/>
                </a:rPr>
                <a:t>%</a:t>
              </a:r>
            </a:p>
          </p:txBody>
        </p:sp>
        <p:sp>
          <p:nvSpPr>
            <p:cNvPr id="613447"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48"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49"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50"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51" name="Group 75"/>
          <p:cNvGrpSpPr>
            <a:grpSpLocks/>
          </p:cNvGrpSpPr>
          <p:nvPr/>
        </p:nvGrpSpPr>
        <p:grpSpPr bwMode="auto">
          <a:xfrm>
            <a:off x="5664200" y="3117850"/>
            <a:ext cx="385763" cy="385763"/>
            <a:chOff x="1370" y="1409"/>
            <a:chExt cx="243" cy="243"/>
          </a:xfrm>
        </p:grpSpPr>
        <p:pic>
          <p:nvPicPr>
            <p:cNvPr id="613452"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53"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613454"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55"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56"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57"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58" name="Group 82"/>
          <p:cNvGrpSpPr>
            <a:grpSpLocks/>
          </p:cNvGrpSpPr>
          <p:nvPr/>
        </p:nvGrpSpPr>
        <p:grpSpPr bwMode="auto">
          <a:xfrm>
            <a:off x="4933950" y="2428875"/>
            <a:ext cx="385763" cy="385763"/>
            <a:chOff x="1370" y="1409"/>
            <a:chExt cx="243" cy="243"/>
          </a:xfrm>
        </p:grpSpPr>
        <p:pic>
          <p:nvPicPr>
            <p:cNvPr id="613459"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60"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12</a:t>
              </a:r>
              <a:r>
                <a:rPr lang="es-ES" sz="800" dirty="0">
                  <a:solidFill>
                    <a:srgbClr val="0075B8"/>
                  </a:solidFill>
                  <a:latin typeface="Calibri" pitchFamily="34" charset="0"/>
                </a:rPr>
                <a:t>%</a:t>
              </a:r>
            </a:p>
          </p:txBody>
        </p:sp>
        <p:sp>
          <p:nvSpPr>
            <p:cNvPr id="613461"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62"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63"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64"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65" name="Group 89"/>
          <p:cNvGrpSpPr>
            <a:grpSpLocks/>
          </p:cNvGrpSpPr>
          <p:nvPr/>
        </p:nvGrpSpPr>
        <p:grpSpPr bwMode="auto">
          <a:xfrm>
            <a:off x="2632075" y="1071563"/>
            <a:ext cx="385763" cy="385762"/>
            <a:chOff x="1370" y="1409"/>
            <a:chExt cx="243" cy="243"/>
          </a:xfrm>
        </p:grpSpPr>
        <p:pic>
          <p:nvPicPr>
            <p:cNvPr id="613466"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67"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613468"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69"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70"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71"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13475" name="Line 99"/>
          <p:cNvSpPr>
            <a:spLocks noChangeShapeType="1"/>
          </p:cNvSpPr>
          <p:nvPr/>
        </p:nvSpPr>
        <p:spPr bwMode="auto">
          <a:xfrm>
            <a:off x="4597400" y="1517650"/>
            <a:ext cx="257175" cy="0"/>
          </a:xfrm>
          <a:prstGeom prst="line">
            <a:avLst/>
          </a:prstGeom>
          <a:noFill/>
          <a:ln w="9525">
            <a:noFill/>
            <a:round/>
            <a:headEnd/>
            <a:tailEnd/>
          </a:ln>
          <a:effectLst/>
        </p:spPr>
        <p:txBody>
          <a:bodyPr lIns="0" tIns="0" rIns="0" bIns="0" anchor="ctr"/>
          <a:lstStyle/>
          <a:p>
            <a:endParaRPr lang="es-MX" dirty="0"/>
          </a:p>
        </p:txBody>
      </p:sp>
      <p:sp>
        <p:nvSpPr>
          <p:cNvPr id="613476" name="Line 100"/>
          <p:cNvSpPr>
            <a:spLocks noChangeShapeType="1"/>
          </p:cNvSpPr>
          <p:nvPr/>
        </p:nvSpPr>
        <p:spPr bwMode="auto">
          <a:xfrm>
            <a:off x="4597400" y="1730375"/>
            <a:ext cx="257175" cy="0"/>
          </a:xfrm>
          <a:prstGeom prst="line">
            <a:avLst/>
          </a:prstGeom>
          <a:noFill/>
          <a:ln w="9525">
            <a:noFill/>
            <a:round/>
            <a:headEnd/>
            <a:tailEnd/>
          </a:ln>
          <a:effectLst/>
        </p:spPr>
        <p:txBody>
          <a:bodyPr lIns="0" tIns="0" rIns="0" bIns="0" anchor="ctr"/>
          <a:lstStyle/>
          <a:p>
            <a:endParaRPr lang="es-MX" dirty="0"/>
          </a:p>
        </p:txBody>
      </p:sp>
      <p:sp>
        <p:nvSpPr>
          <p:cNvPr id="613477" name="Line 101"/>
          <p:cNvSpPr>
            <a:spLocks noChangeShapeType="1"/>
          </p:cNvSpPr>
          <p:nvPr/>
        </p:nvSpPr>
        <p:spPr bwMode="auto">
          <a:xfrm>
            <a:off x="4597400" y="1517650"/>
            <a:ext cx="0" cy="212725"/>
          </a:xfrm>
          <a:prstGeom prst="line">
            <a:avLst/>
          </a:prstGeom>
          <a:noFill/>
          <a:ln w="9525">
            <a:noFill/>
            <a:round/>
            <a:headEnd/>
            <a:tailEnd/>
          </a:ln>
          <a:effectLst/>
        </p:spPr>
        <p:txBody>
          <a:bodyPr lIns="0" tIns="0" rIns="0" bIns="0" anchor="ctr"/>
          <a:lstStyle/>
          <a:p>
            <a:endParaRPr lang="es-MX" dirty="0"/>
          </a:p>
        </p:txBody>
      </p:sp>
      <p:sp>
        <p:nvSpPr>
          <p:cNvPr id="613478" name="Line 102"/>
          <p:cNvSpPr>
            <a:spLocks noChangeShapeType="1"/>
          </p:cNvSpPr>
          <p:nvPr/>
        </p:nvSpPr>
        <p:spPr bwMode="auto">
          <a:xfrm>
            <a:off x="4854575" y="1517650"/>
            <a:ext cx="0" cy="212725"/>
          </a:xfrm>
          <a:prstGeom prst="line">
            <a:avLst/>
          </a:prstGeom>
          <a:noFill/>
          <a:ln w="9525">
            <a:noFill/>
            <a:round/>
            <a:headEnd/>
            <a:tailEnd/>
          </a:ln>
          <a:effectLst/>
        </p:spPr>
        <p:txBody>
          <a:bodyPr lIns="0" tIns="0" rIns="0" bIns="0" anchor="ctr"/>
          <a:lstStyle/>
          <a:p>
            <a:endParaRPr lang="es-MX" dirty="0"/>
          </a:p>
        </p:txBody>
      </p:sp>
      <p:grpSp>
        <p:nvGrpSpPr>
          <p:cNvPr id="613479" name="Group 103"/>
          <p:cNvGrpSpPr>
            <a:grpSpLocks/>
          </p:cNvGrpSpPr>
          <p:nvPr/>
        </p:nvGrpSpPr>
        <p:grpSpPr bwMode="auto">
          <a:xfrm>
            <a:off x="4060825" y="1912938"/>
            <a:ext cx="385763" cy="385762"/>
            <a:chOff x="1370" y="1409"/>
            <a:chExt cx="243" cy="243"/>
          </a:xfrm>
        </p:grpSpPr>
        <p:pic>
          <p:nvPicPr>
            <p:cNvPr id="613480"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81"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613482"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83"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84"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85"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86" name="Group 110"/>
          <p:cNvGrpSpPr>
            <a:grpSpLocks/>
          </p:cNvGrpSpPr>
          <p:nvPr/>
        </p:nvGrpSpPr>
        <p:grpSpPr bwMode="auto">
          <a:xfrm>
            <a:off x="4452938" y="2209800"/>
            <a:ext cx="385762" cy="385763"/>
            <a:chOff x="1370" y="1409"/>
            <a:chExt cx="243" cy="243"/>
          </a:xfrm>
        </p:grpSpPr>
        <p:pic>
          <p:nvPicPr>
            <p:cNvPr id="613487"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88"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613489"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90"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91"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92"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493" name="Group 117"/>
          <p:cNvGrpSpPr>
            <a:grpSpLocks/>
          </p:cNvGrpSpPr>
          <p:nvPr/>
        </p:nvGrpSpPr>
        <p:grpSpPr bwMode="auto">
          <a:xfrm>
            <a:off x="5068888" y="1576388"/>
            <a:ext cx="385762" cy="385762"/>
            <a:chOff x="1370" y="1409"/>
            <a:chExt cx="243" cy="243"/>
          </a:xfrm>
        </p:grpSpPr>
        <p:pic>
          <p:nvPicPr>
            <p:cNvPr id="613494"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495"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a:t>
              </a:r>
              <a:r>
                <a:rPr lang="es-ES" sz="800" dirty="0">
                  <a:solidFill>
                    <a:srgbClr val="0075B8"/>
                  </a:solidFill>
                  <a:latin typeface="Calibri" pitchFamily="34" charset="0"/>
                </a:rPr>
                <a:t>%</a:t>
              </a:r>
            </a:p>
          </p:txBody>
        </p:sp>
        <p:sp>
          <p:nvSpPr>
            <p:cNvPr id="613496"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497"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498"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499"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3500"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06"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12"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18"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24"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30"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36"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42"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48"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54"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60"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66"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72"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78"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584"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3590" name="Group 214"/>
          <p:cNvGrpSpPr>
            <a:grpSpLocks/>
          </p:cNvGrpSpPr>
          <p:nvPr/>
        </p:nvGrpSpPr>
        <p:grpSpPr bwMode="auto">
          <a:xfrm>
            <a:off x="5237163" y="2081213"/>
            <a:ext cx="385762" cy="385762"/>
            <a:chOff x="1370" y="1409"/>
            <a:chExt cx="243" cy="243"/>
          </a:xfrm>
        </p:grpSpPr>
        <p:pic>
          <p:nvPicPr>
            <p:cNvPr id="613591"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592"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613593"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594"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595"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596"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597" name="Group 221"/>
          <p:cNvGrpSpPr>
            <a:grpSpLocks/>
          </p:cNvGrpSpPr>
          <p:nvPr/>
        </p:nvGrpSpPr>
        <p:grpSpPr bwMode="auto">
          <a:xfrm>
            <a:off x="5597525" y="2282825"/>
            <a:ext cx="385763" cy="385763"/>
            <a:chOff x="1370" y="1409"/>
            <a:chExt cx="243" cy="243"/>
          </a:xfrm>
        </p:grpSpPr>
        <p:pic>
          <p:nvPicPr>
            <p:cNvPr id="613598"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599"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613600"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601"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602"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603"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13604" name="AutoShape 228"/>
          <p:cNvCxnSpPr>
            <a:cxnSpLocks noChangeShapeType="1"/>
            <a:stCxn id="613593"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13605"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13611" name="AutoShape 235"/>
          <p:cNvCxnSpPr>
            <a:cxnSpLocks noChangeShapeType="1"/>
            <a:stCxn id="613600"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13612"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3618"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13619" name="Group 243"/>
          <p:cNvGrpSpPr>
            <a:grpSpLocks/>
          </p:cNvGrpSpPr>
          <p:nvPr/>
        </p:nvGrpSpPr>
        <p:grpSpPr bwMode="auto">
          <a:xfrm>
            <a:off x="5486400" y="1631950"/>
            <a:ext cx="385763" cy="385763"/>
            <a:chOff x="1370" y="1409"/>
            <a:chExt cx="243" cy="243"/>
          </a:xfrm>
        </p:grpSpPr>
        <p:pic>
          <p:nvPicPr>
            <p:cNvPr id="613620"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621"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613622"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623"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624"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625"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3626"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632" name="Group 256"/>
          <p:cNvGraphicFramePr>
            <a:graphicFrameLocks noGrp="1"/>
          </p:cNvGraphicFramePr>
          <p:nvPr/>
        </p:nvGraphicFramePr>
        <p:xfrm>
          <a:off x="7753350" y="96996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13648" name="Group 272"/>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3654" name="Text Box 278"/>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13715" name="Group 339"/>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721" name="Group 345"/>
          <p:cNvGraphicFramePr>
            <a:graphicFrameLocks noGrp="1"/>
          </p:cNvGraphicFramePr>
          <p:nvPr/>
        </p:nvGraphicFramePr>
        <p:xfrm>
          <a:off x="884238" y="3351213"/>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13</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727" name="Group 351"/>
          <p:cNvGraphicFramePr>
            <a:graphicFrameLocks noGrp="1"/>
          </p:cNvGraphicFramePr>
          <p:nvPr/>
        </p:nvGraphicFramePr>
        <p:xfrm>
          <a:off x="712788" y="4252913"/>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87</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3733" name="AutoShape 357"/>
          <p:cNvCxnSpPr>
            <a:cxnSpLocks noChangeShapeType="1"/>
            <a:stCxn id="0" idx="3"/>
            <a:endCxn id="0" idx="2"/>
          </p:cNvCxnSpPr>
          <p:nvPr/>
        </p:nvCxnSpPr>
        <p:spPr bwMode="auto">
          <a:xfrm flipV="1">
            <a:off x="1257300" y="3330575"/>
            <a:ext cx="293688" cy="141288"/>
          </a:xfrm>
          <a:prstGeom prst="bentConnector2">
            <a:avLst/>
          </a:prstGeom>
          <a:noFill/>
          <a:ln w="3175">
            <a:solidFill>
              <a:srgbClr val="333333"/>
            </a:solidFill>
            <a:miter lim="800000"/>
            <a:headEnd/>
            <a:tailEnd type="oval" w="sm" len="sm"/>
          </a:ln>
          <a:effectLst/>
        </p:spPr>
      </p:cxnSp>
      <p:graphicFrame>
        <p:nvGraphicFramePr>
          <p:cNvPr id="613734" name="Group 358"/>
          <p:cNvGraphicFramePr>
            <a:graphicFrameLocks noGrp="1"/>
          </p:cNvGraphicFramePr>
          <p:nvPr/>
        </p:nvGraphicFramePr>
        <p:xfrm>
          <a:off x="1343025" y="31035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3740" name="Group 364"/>
          <p:cNvGraphicFramePr>
            <a:graphicFrameLocks noGrp="1"/>
          </p:cNvGraphicFramePr>
          <p:nvPr/>
        </p:nvGraphicFramePr>
        <p:xfrm>
          <a:off x="55563" y="45831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3746" name="AutoShape 370"/>
          <p:cNvCxnSpPr>
            <a:cxnSpLocks noChangeShapeType="1"/>
            <a:stCxn id="0" idx="1"/>
            <a:endCxn id="0" idx="0"/>
          </p:cNvCxnSpPr>
          <p:nvPr/>
        </p:nvCxnSpPr>
        <p:spPr bwMode="auto">
          <a:xfrm rot="10800000" flipV="1">
            <a:off x="263525" y="4373563"/>
            <a:ext cx="449263" cy="209550"/>
          </a:xfrm>
          <a:prstGeom prst="bentConnector2">
            <a:avLst/>
          </a:prstGeom>
          <a:noFill/>
          <a:ln w="3175">
            <a:solidFill>
              <a:srgbClr val="333333"/>
            </a:solidFill>
            <a:miter lim="800000"/>
            <a:headEnd/>
            <a:tailEnd type="oval" w="sm" len="sm"/>
          </a:ln>
          <a:effectLst/>
        </p:spPr>
      </p:cxnSp>
      <p:graphicFrame>
        <p:nvGraphicFramePr>
          <p:cNvPr id="613753" name="Group 377"/>
          <p:cNvGraphicFramePr>
            <a:graphicFrameLocks noGrp="1"/>
          </p:cNvGraphicFramePr>
          <p:nvPr/>
        </p:nvGraphicFramePr>
        <p:xfrm>
          <a:off x="28575" y="2008188"/>
          <a:ext cx="1674813" cy="1041840"/>
        </p:xfrm>
        <a:graphic>
          <a:graphicData uri="http://schemas.openxmlformats.org/drawingml/2006/table">
            <a:tbl>
              <a:tblPr/>
              <a:tblGrid>
                <a:gridCol w="1674813"/>
              </a:tblGrid>
              <a:tr h="138113">
                <a:tc>
                  <a:txBody>
                    <a:bodyPr/>
                    <a:lstStyle/>
                    <a:p>
                      <a:pPr marL="0" marR="0" lvl="0" indent="0" algn="ctr" defTabSz="914400" rtl="0" eaLnBrk="1" fontAlgn="base" latinLnBrk="0" hangingPunct="1">
                        <a:lnSpc>
                          <a:spcPct val="11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35.</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se ha visto afectado por 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funcionamiento del relleno sanitario</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Doña Juana?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3761" name="Line 385"/>
          <p:cNvSpPr>
            <a:spLocks noChangeShapeType="1"/>
          </p:cNvSpPr>
          <p:nvPr/>
        </p:nvSpPr>
        <p:spPr bwMode="auto">
          <a:xfrm>
            <a:off x="4533900" y="1730375"/>
            <a:ext cx="257175" cy="0"/>
          </a:xfrm>
          <a:prstGeom prst="line">
            <a:avLst/>
          </a:prstGeom>
          <a:noFill/>
          <a:ln w="9525">
            <a:noFill/>
            <a:round/>
            <a:headEnd/>
            <a:tailEnd/>
          </a:ln>
          <a:effectLst/>
        </p:spPr>
        <p:txBody>
          <a:bodyPr lIns="0" tIns="0" rIns="0" bIns="0" anchor="ctr"/>
          <a:lstStyle/>
          <a:p>
            <a:endParaRPr lang="es-MX" dirty="0"/>
          </a:p>
        </p:txBody>
      </p:sp>
      <p:sp>
        <p:nvSpPr>
          <p:cNvPr id="613762" name="Line 386"/>
          <p:cNvSpPr>
            <a:spLocks noChangeShapeType="1"/>
          </p:cNvSpPr>
          <p:nvPr/>
        </p:nvSpPr>
        <p:spPr bwMode="auto">
          <a:xfrm>
            <a:off x="4533900" y="1517650"/>
            <a:ext cx="0" cy="212725"/>
          </a:xfrm>
          <a:prstGeom prst="line">
            <a:avLst/>
          </a:prstGeom>
          <a:noFill/>
          <a:ln w="9525">
            <a:noFill/>
            <a:round/>
            <a:headEnd/>
            <a:tailEnd/>
          </a:ln>
          <a:effectLst/>
        </p:spPr>
        <p:txBody>
          <a:bodyPr lIns="0" tIns="0" rIns="0" bIns="0" anchor="ctr"/>
          <a:lstStyle/>
          <a:p>
            <a:endParaRPr lang="es-MX" dirty="0"/>
          </a:p>
        </p:txBody>
      </p:sp>
      <p:sp>
        <p:nvSpPr>
          <p:cNvPr id="613763" name="Line 387"/>
          <p:cNvSpPr>
            <a:spLocks noChangeShapeType="1"/>
          </p:cNvSpPr>
          <p:nvPr/>
        </p:nvSpPr>
        <p:spPr bwMode="auto">
          <a:xfrm>
            <a:off x="4791075" y="1517650"/>
            <a:ext cx="0" cy="212725"/>
          </a:xfrm>
          <a:prstGeom prst="line">
            <a:avLst/>
          </a:prstGeom>
          <a:noFill/>
          <a:ln w="9525">
            <a:noFill/>
            <a:round/>
            <a:headEnd/>
            <a:tailEnd/>
          </a:ln>
          <a:effectLst/>
        </p:spPr>
        <p:txBody>
          <a:bodyPr lIns="0" tIns="0" rIns="0" bIns="0" anchor="ctr"/>
          <a:lstStyle/>
          <a:p>
            <a:endParaRPr lang="es-MX" dirty="0"/>
          </a:p>
        </p:txBody>
      </p:sp>
      <p:grpSp>
        <p:nvGrpSpPr>
          <p:cNvPr id="613777" name="Group 401"/>
          <p:cNvGrpSpPr>
            <a:grpSpLocks/>
          </p:cNvGrpSpPr>
          <p:nvPr/>
        </p:nvGrpSpPr>
        <p:grpSpPr bwMode="auto">
          <a:xfrm>
            <a:off x="4460875" y="1431925"/>
            <a:ext cx="385763" cy="385763"/>
            <a:chOff x="1370" y="1409"/>
            <a:chExt cx="243" cy="243"/>
          </a:xfrm>
        </p:grpSpPr>
        <p:pic>
          <p:nvPicPr>
            <p:cNvPr id="613778" name="Picture 40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779" name="Rectangle 40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3780" name="Line 40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781" name="Line 40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782" name="Line 40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783" name="Line 40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3785" name="Group 409"/>
          <p:cNvGrpSpPr>
            <a:grpSpLocks/>
          </p:cNvGrpSpPr>
          <p:nvPr/>
        </p:nvGrpSpPr>
        <p:grpSpPr bwMode="auto">
          <a:xfrm>
            <a:off x="3675063" y="3214688"/>
            <a:ext cx="385762" cy="385762"/>
            <a:chOff x="1370" y="1409"/>
            <a:chExt cx="243" cy="243"/>
          </a:xfrm>
        </p:grpSpPr>
        <p:pic>
          <p:nvPicPr>
            <p:cNvPr id="613786" name="Picture 4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3787" name="Rectangle 4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3788" name="Line 4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3789" name="Line 4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3790" name="Line 4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3791" name="Line 4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184"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15959" name="Picture 535" descr="ghfjk"/>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15428" name="Picture 4"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15429" name="Rectangle 5"/>
          <p:cNvSpPr>
            <a:spLocks noGrp="1" noChangeArrowheads="1"/>
          </p:cNvSpPr>
          <p:nvPr>
            <p:ph type="title"/>
          </p:nvPr>
        </p:nvSpPr>
        <p:spPr/>
        <p:txBody>
          <a:bodyPr/>
          <a:lstStyle/>
          <a:p>
            <a:endParaRPr lang="es-MX" dirty="0"/>
          </a:p>
        </p:txBody>
      </p:sp>
      <p:sp>
        <p:nvSpPr>
          <p:cNvPr id="615430"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3F1373D-5F56-4073-B7F8-39265C325117}" type="slidenum">
              <a:rPr lang="es-ES" sz="900" i="1">
                <a:solidFill>
                  <a:schemeClr val="bg1"/>
                </a:solidFill>
              </a:rPr>
              <a:pPr algn="ctr"/>
              <a:t>108</a:t>
            </a:fld>
            <a:endParaRPr lang="es-ES" sz="900" i="1" dirty="0">
              <a:solidFill>
                <a:schemeClr val="bg1"/>
              </a:solidFill>
            </a:endParaRPr>
          </a:p>
        </p:txBody>
      </p:sp>
      <p:graphicFrame>
        <p:nvGraphicFramePr>
          <p:cNvPr id="615431" name="Group 7"/>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5440" name="Line 16"/>
          <p:cNvSpPr>
            <a:spLocks noChangeShapeType="1"/>
          </p:cNvSpPr>
          <p:nvPr/>
        </p:nvSpPr>
        <p:spPr bwMode="auto">
          <a:xfrm>
            <a:off x="2703513" y="2106613"/>
            <a:ext cx="257175" cy="0"/>
          </a:xfrm>
          <a:prstGeom prst="line">
            <a:avLst/>
          </a:prstGeom>
          <a:noFill/>
          <a:ln w="9525">
            <a:noFill/>
            <a:round/>
            <a:headEnd/>
            <a:tailEnd/>
          </a:ln>
          <a:effectLst/>
        </p:spPr>
        <p:txBody>
          <a:bodyPr lIns="0" tIns="0" rIns="0" bIns="0" anchor="ctr"/>
          <a:lstStyle/>
          <a:p>
            <a:endParaRPr lang="es-MX" dirty="0"/>
          </a:p>
        </p:txBody>
      </p:sp>
      <p:sp>
        <p:nvSpPr>
          <p:cNvPr id="615441" name="Line 17"/>
          <p:cNvSpPr>
            <a:spLocks noChangeShapeType="1"/>
          </p:cNvSpPr>
          <p:nvPr/>
        </p:nvSpPr>
        <p:spPr bwMode="auto">
          <a:xfrm>
            <a:off x="2703513" y="2319338"/>
            <a:ext cx="257175" cy="0"/>
          </a:xfrm>
          <a:prstGeom prst="line">
            <a:avLst/>
          </a:prstGeom>
          <a:noFill/>
          <a:ln w="9525">
            <a:noFill/>
            <a:round/>
            <a:headEnd/>
            <a:tailEnd/>
          </a:ln>
          <a:effectLst/>
        </p:spPr>
        <p:txBody>
          <a:bodyPr lIns="0" tIns="0" rIns="0" bIns="0" anchor="ctr"/>
          <a:lstStyle/>
          <a:p>
            <a:endParaRPr lang="es-MX" dirty="0"/>
          </a:p>
        </p:txBody>
      </p:sp>
      <p:sp>
        <p:nvSpPr>
          <p:cNvPr id="615442" name="Line 18"/>
          <p:cNvSpPr>
            <a:spLocks noChangeShapeType="1"/>
          </p:cNvSpPr>
          <p:nvPr/>
        </p:nvSpPr>
        <p:spPr bwMode="auto">
          <a:xfrm>
            <a:off x="2703513" y="2106613"/>
            <a:ext cx="0" cy="212725"/>
          </a:xfrm>
          <a:prstGeom prst="line">
            <a:avLst/>
          </a:prstGeom>
          <a:noFill/>
          <a:ln w="9525">
            <a:noFill/>
            <a:round/>
            <a:headEnd/>
            <a:tailEnd/>
          </a:ln>
          <a:effectLst/>
        </p:spPr>
        <p:txBody>
          <a:bodyPr lIns="0" tIns="0" rIns="0" bIns="0" anchor="ctr"/>
          <a:lstStyle/>
          <a:p>
            <a:endParaRPr lang="es-MX" dirty="0"/>
          </a:p>
        </p:txBody>
      </p:sp>
      <p:sp>
        <p:nvSpPr>
          <p:cNvPr id="615443" name="Line 19"/>
          <p:cNvSpPr>
            <a:spLocks noChangeShapeType="1"/>
          </p:cNvSpPr>
          <p:nvPr/>
        </p:nvSpPr>
        <p:spPr bwMode="auto">
          <a:xfrm>
            <a:off x="2960688" y="2106613"/>
            <a:ext cx="0" cy="212725"/>
          </a:xfrm>
          <a:prstGeom prst="line">
            <a:avLst/>
          </a:prstGeom>
          <a:noFill/>
          <a:ln w="9525">
            <a:noFill/>
            <a:round/>
            <a:headEnd/>
            <a:tailEnd/>
          </a:ln>
          <a:effectLst/>
        </p:spPr>
        <p:txBody>
          <a:bodyPr lIns="0" tIns="0" rIns="0" bIns="0" anchor="ctr"/>
          <a:lstStyle/>
          <a:p>
            <a:endParaRPr lang="es-MX" dirty="0"/>
          </a:p>
        </p:txBody>
      </p:sp>
      <p:grpSp>
        <p:nvGrpSpPr>
          <p:cNvPr id="615444" name="Group 20"/>
          <p:cNvGrpSpPr>
            <a:grpSpLocks/>
          </p:cNvGrpSpPr>
          <p:nvPr/>
        </p:nvGrpSpPr>
        <p:grpSpPr bwMode="auto">
          <a:xfrm>
            <a:off x="3194050" y="2636838"/>
            <a:ext cx="385763" cy="385762"/>
            <a:chOff x="1370" y="1409"/>
            <a:chExt cx="243" cy="243"/>
          </a:xfrm>
        </p:grpSpPr>
        <p:pic>
          <p:nvPicPr>
            <p:cNvPr id="615445" name="Picture 2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446"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615447"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448"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449"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450"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15452" name="Line 28"/>
          <p:cNvSpPr>
            <a:spLocks noChangeShapeType="1"/>
          </p:cNvSpPr>
          <p:nvPr/>
        </p:nvSpPr>
        <p:spPr bwMode="auto">
          <a:xfrm>
            <a:off x="3748088" y="3300413"/>
            <a:ext cx="257175" cy="0"/>
          </a:xfrm>
          <a:prstGeom prst="line">
            <a:avLst/>
          </a:prstGeom>
          <a:noFill/>
          <a:ln w="9525">
            <a:noFill/>
            <a:round/>
            <a:headEnd/>
            <a:tailEnd/>
          </a:ln>
          <a:effectLst/>
        </p:spPr>
        <p:txBody>
          <a:bodyPr lIns="0" tIns="0" rIns="0" bIns="0" anchor="ctr"/>
          <a:lstStyle/>
          <a:p>
            <a:endParaRPr lang="es-MX" dirty="0"/>
          </a:p>
        </p:txBody>
      </p:sp>
      <p:sp>
        <p:nvSpPr>
          <p:cNvPr id="615453" name="Line 29"/>
          <p:cNvSpPr>
            <a:spLocks noChangeShapeType="1"/>
          </p:cNvSpPr>
          <p:nvPr/>
        </p:nvSpPr>
        <p:spPr bwMode="auto">
          <a:xfrm>
            <a:off x="3748088" y="3513138"/>
            <a:ext cx="257175" cy="0"/>
          </a:xfrm>
          <a:prstGeom prst="line">
            <a:avLst/>
          </a:prstGeom>
          <a:noFill/>
          <a:ln w="9525">
            <a:noFill/>
            <a:round/>
            <a:headEnd/>
            <a:tailEnd/>
          </a:ln>
          <a:effectLst/>
        </p:spPr>
        <p:txBody>
          <a:bodyPr lIns="0" tIns="0" rIns="0" bIns="0" anchor="ctr"/>
          <a:lstStyle/>
          <a:p>
            <a:endParaRPr lang="es-MX" dirty="0"/>
          </a:p>
        </p:txBody>
      </p:sp>
      <p:sp>
        <p:nvSpPr>
          <p:cNvPr id="615454" name="Line 30"/>
          <p:cNvSpPr>
            <a:spLocks noChangeShapeType="1"/>
          </p:cNvSpPr>
          <p:nvPr/>
        </p:nvSpPr>
        <p:spPr bwMode="auto">
          <a:xfrm>
            <a:off x="3748088" y="3300413"/>
            <a:ext cx="0" cy="212725"/>
          </a:xfrm>
          <a:prstGeom prst="line">
            <a:avLst/>
          </a:prstGeom>
          <a:noFill/>
          <a:ln w="9525">
            <a:noFill/>
            <a:round/>
            <a:headEnd/>
            <a:tailEnd/>
          </a:ln>
          <a:effectLst/>
        </p:spPr>
        <p:txBody>
          <a:bodyPr lIns="0" tIns="0" rIns="0" bIns="0" anchor="ctr"/>
          <a:lstStyle/>
          <a:p>
            <a:endParaRPr lang="es-MX" dirty="0"/>
          </a:p>
        </p:txBody>
      </p:sp>
      <p:sp>
        <p:nvSpPr>
          <p:cNvPr id="615455" name="Line 31"/>
          <p:cNvSpPr>
            <a:spLocks noChangeShapeType="1"/>
          </p:cNvSpPr>
          <p:nvPr/>
        </p:nvSpPr>
        <p:spPr bwMode="auto">
          <a:xfrm>
            <a:off x="4005263" y="3300413"/>
            <a:ext cx="0" cy="212725"/>
          </a:xfrm>
          <a:prstGeom prst="line">
            <a:avLst/>
          </a:prstGeom>
          <a:noFill/>
          <a:ln w="9525">
            <a:noFill/>
            <a:round/>
            <a:headEnd/>
            <a:tailEnd/>
          </a:ln>
          <a:effectLst/>
        </p:spPr>
        <p:txBody>
          <a:bodyPr lIns="0" tIns="0" rIns="0" bIns="0" anchor="ctr"/>
          <a:lstStyle/>
          <a:p>
            <a:endParaRPr lang="es-MX" dirty="0"/>
          </a:p>
        </p:txBody>
      </p:sp>
      <p:sp>
        <p:nvSpPr>
          <p:cNvPr id="615459" name="Line 35"/>
          <p:cNvSpPr>
            <a:spLocks noChangeShapeType="1"/>
          </p:cNvSpPr>
          <p:nvPr/>
        </p:nvSpPr>
        <p:spPr bwMode="auto">
          <a:xfrm>
            <a:off x="4797425" y="3540125"/>
            <a:ext cx="257175" cy="0"/>
          </a:xfrm>
          <a:prstGeom prst="line">
            <a:avLst/>
          </a:prstGeom>
          <a:noFill/>
          <a:ln w="9525">
            <a:noFill/>
            <a:round/>
            <a:headEnd/>
            <a:tailEnd/>
          </a:ln>
          <a:effectLst/>
        </p:spPr>
        <p:txBody>
          <a:bodyPr lIns="0" tIns="0" rIns="0" bIns="0" anchor="ctr"/>
          <a:lstStyle/>
          <a:p>
            <a:endParaRPr lang="es-MX" dirty="0"/>
          </a:p>
        </p:txBody>
      </p:sp>
      <p:sp>
        <p:nvSpPr>
          <p:cNvPr id="615460" name="Line 36"/>
          <p:cNvSpPr>
            <a:spLocks noChangeShapeType="1"/>
          </p:cNvSpPr>
          <p:nvPr/>
        </p:nvSpPr>
        <p:spPr bwMode="auto">
          <a:xfrm>
            <a:off x="4797425" y="3752850"/>
            <a:ext cx="257175" cy="0"/>
          </a:xfrm>
          <a:prstGeom prst="line">
            <a:avLst/>
          </a:prstGeom>
          <a:noFill/>
          <a:ln w="9525">
            <a:noFill/>
            <a:round/>
            <a:headEnd/>
            <a:tailEnd/>
          </a:ln>
          <a:effectLst/>
        </p:spPr>
        <p:txBody>
          <a:bodyPr lIns="0" tIns="0" rIns="0" bIns="0" anchor="ctr"/>
          <a:lstStyle/>
          <a:p>
            <a:endParaRPr lang="es-MX" dirty="0"/>
          </a:p>
        </p:txBody>
      </p:sp>
      <p:sp>
        <p:nvSpPr>
          <p:cNvPr id="615461" name="Line 37"/>
          <p:cNvSpPr>
            <a:spLocks noChangeShapeType="1"/>
          </p:cNvSpPr>
          <p:nvPr/>
        </p:nvSpPr>
        <p:spPr bwMode="auto">
          <a:xfrm>
            <a:off x="4797425" y="3540125"/>
            <a:ext cx="0" cy="212725"/>
          </a:xfrm>
          <a:prstGeom prst="line">
            <a:avLst/>
          </a:prstGeom>
          <a:noFill/>
          <a:ln w="9525">
            <a:noFill/>
            <a:round/>
            <a:headEnd/>
            <a:tailEnd/>
          </a:ln>
          <a:effectLst/>
        </p:spPr>
        <p:txBody>
          <a:bodyPr lIns="0" tIns="0" rIns="0" bIns="0" anchor="ctr"/>
          <a:lstStyle/>
          <a:p>
            <a:endParaRPr lang="es-MX" dirty="0"/>
          </a:p>
        </p:txBody>
      </p:sp>
      <p:sp>
        <p:nvSpPr>
          <p:cNvPr id="615462" name="Line 38"/>
          <p:cNvSpPr>
            <a:spLocks noChangeShapeType="1"/>
          </p:cNvSpPr>
          <p:nvPr/>
        </p:nvSpPr>
        <p:spPr bwMode="auto">
          <a:xfrm>
            <a:off x="5054600" y="3540125"/>
            <a:ext cx="0" cy="212725"/>
          </a:xfrm>
          <a:prstGeom prst="line">
            <a:avLst/>
          </a:prstGeom>
          <a:noFill/>
          <a:ln w="9525">
            <a:noFill/>
            <a:round/>
            <a:headEnd/>
            <a:tailEnd/>
          </a:ln>
          <a:effectLst/>
        </p:spPr>
        <p:txBody>
          <a:bodyPr lIns="0" tIns="0" rIns="0" bIns="0" anchor="ctr"/>
          <a:lstStyle/>
          <a:p>
            <a:endParaRPr lang="es-MX" dirty="0"/>
          </a:p>
        </p:txBody>
      </p:sp>
      <p:grpSp>
        <p:nvGrpSpPr>
          <p:cNvPr id="615470" name="Group 46"/>
          <p:cNvGrpSpPr>
            <a:grpSpLocks/>
          </p:cNvGrpSpPr>
          <p:nvPr/>
        </p:nvGrpSpPr>
        <p:grpSpPr bwMode="auto">
          <a:xfrm>
            <a:off x="5848350" y="3590925"/>
            <a:ext cx="385763" cy="385763"/>
            <a:chOff x="1370" y="1409"/>
            <a:chExt cx="243" cy="243"/>
          </a:xfrm>
        </p:grpSpPr>
        <p:pic>
          <p:nvPicPr>
            <p:cNvPr id="615471"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472"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615473"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474"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475"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476"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5477" name="Group 53"/>
          <p:cNvGrpSpPr>
            <a:grpSpLocks/>
          </p:cNvGrpSpPr>
          <p:nvPr/>
        </p:nvGrpSpPr>
        <p:grpSpPr bwMode="auto">
          <a:xfrm>
            <a:off x="7116763" y="2476500"/>
            <a:ext cx="385762" cy="385763"/>
            <a:chOff x="1370" y="1409"/>
            <a:chExt cx="243" cy="243"/>
          </a:xfrm>
        </p:grpSpPr>
        <p:pic>
          <p:nvPicPr>
            <p:cNvPr id="615478"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479"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615480"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481"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482"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483"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15488" name="Line 64"/>
          <p:cNvSpPr>
            <a:spLocks noChangeShapeType="1"/>
          </p:cNvSpPr>
          <p:nvPr/>
        </p:nvSpPr>
        <p:spPr bwMode="auto">
          <a:xfrm>
            <a:off x="6189663" y="2420938"/>
            <a:ext cx="257175" cy="0"/>
          </a:xfrm>
          <a:prstGeom prst="line">
            <a:avLst/>
          </a:prstGeom>
          <a:noFill/>
          <a:ln w="9525">
            <a:noFill/>
            <a:round/>
            <a:headEnd/>
            <a:tailEnd/>
          </a:ln>
          <a:effectLst/>
        </p:spPr>
        <p:txBody>
          <a:bodyPr lIns="0" tIns="0" rIns="0" bIns="0" anchor="ctr"/>
          <a:lstStyle/>
          <a:p>
            <a:endParaRPr lang="es-MX" dirty="0"/>
          </a:p>
        </p:txBody>
      </p:sp>
      <p:sp>
        <p:nvSpPr>
          <p:cNvPr id="615489" name="Line 65"/>
          <p:cNvSpPr>
            <a:spLocks noChangeShapeType="1"/>
          </p:cNvSpPr>
          <p:nvPr/>
        </p:nvSpPr>
        <p:spPr bwMode="auto">
          <a:xfrm>
            <a:off x="6189663" y="2208213"/>
            <a:ext cx="0" cy="212725"/>
          </a:xfrm>
          <a:prstGeom prst="line">
            <a:avLst/>
          </a:prstGeom>
          <a:noFill/>
          <a:ln w="9525">
            <a:noFill/>
            <a:round/>
            <a:headEnd/>
            <a:tailEnd/>
          </a:ln>
          <a:effectLst/>
        </p:spPr>
        <p:txBody>
          <a:bodyPr lIns="0" tIns="0" rIns="0" bIns="0" anchor="ctr"/>
          <a:lstStyle/>
          <a:p>
            <a:endParaRPr lang="es-MX" dirty="0"/>
          </a:p>
        </p:txBody>
      </p:sp>
      <p:sp>
        <p:nvSpPr>
          <p:cNvPr id="615490" name="Line 66"/>
          <p:cNvSpPr>
            <a:spLocks noChangeShapeType="1"/>
          </p:cNvSpPr>
          <p:nvPr/>
        </p:nvSpPr>
        <p:spPr bwMode="auto">
          <a:xfrm>
            <a:off x="6446838" y="2208213"/>
            <a:ext cx="0" cy="212725"/>
          </a:xfrm>
          <a:prstGeom prst="line">
            <a:avLst/>
          </a:prstGeom>
          <a:noFill/>
          <a:ln w="9525">
            <a:noFill/>
            <a:round/>
            <a:headEnd/>
            <a:tailEnd/>
          </a:ln>
          <a:effectLst/>
        </p:spPr>
        <p:txBody>
          <a:bodyPr lIns="0" tIns="0" rIns="0" bIns="0" anchor="ctr"/>
          <a:lstStyle/>
          <a:p>
            <a:endParaRPr lang="es-MX" dirty="0"/>
          </a:p>
        </p:txBody>
      </p:sp>
      <p:sp>
        <p:nvSpPr>
          <p:cNvPr id="615494" name="Line 70"/>
          <p:cNvSpPr>
            <a:spLocks noChangeShapeType="1"/>
          </p:cNvSpPr>
          <p:nvPr/>
        </p:nvSpPr>
        <p:spPr bwMode="auto">
          <a:xfrm>
            <a:off x="6002338" y="2698750"/>
            <a:ext cx="257175" cy="0"/>
          </a:xfrm>
          <a:prstGeom prst="line">
            <a:avLst/>
          </a:prstGeom>
          <a:noFill/>
          <a:ln w="9525">
            <a:noFill/>
            <a:round/>
            <a:headEnd/>
            <a:tailEnd/>
          </a:ln>
          <a:effectLst/>
        </p:spPr>
        <p:txBody>
          <a:bodyPr lIns="0" tIns="0" rIns="0" bIns="0" anchor="ctr"/>
          <a:lstStyle/>
          <a:p>
            <a:endParaRPr lang="es-MX" dirty="0"/>
          </a:p>
        </p:txBody>
      </p:sp>
      <p:sp>
        <p:nvSpPr>
          <p:cNvPr id="615495" name="Line 71"/>
          <p:cNvSpPr>
            <a:spLocks noChangeShapeType="1"/>
          </p:cNvSpPr>
          <p:nvPr/>
        </p:nvSpPr>
        <p:spPr bwMode="auto">
          <a:xfrm>
            <a:off x="6002338" y="2911475"/>
            <a:ext cx="257175" cy="0"/>
          </a:xfrm>
          <a:prstGeom prst="line">
            <a:avLst/>
          </a:prstGeom>
          <a:noFill/>
          <a:ln w="9525">
            <a:noFill/>
            <a:round/>
            <a:headEnd/>
            <a:tailEnd/>
          </a:ln>
          <a:effectLst/>
        </p:spPr>
        <p:txBody>
          <a:bodyPr lIns="0" tIns="0" rIns="0" bIns="0" anchor="ctr"/>
          <a:lstStyle/>
          <a:p>
            <a:endParaRPr lang="es-MX" dirty="0"/>
          </a:p>
        </p:txBody>
      </p:sp>
      <p:sp>
        <p:nvSpPr>
          <p:cNvPr id="615496" name="Line 72"/>
          <p:cNvSpPr>
            <a:spLocks noChangeShapeType="1"/>
          </p:cNvSpPr>
          <p:nvPr/>
        </p:nvSpPr>
        <p:spPr bwMode="auto">
          <a:xfrm>
            <a:off x="6002338" y="2698750"/>
            <a:ext cx="0" cy="212725"/>
          </a:xfrm>
          <a:prstGeom prst="line">
            <a:avLst/>
          </a:prstGeom>
          <a:noFill/>
          <a:ln w="9525">
            <a:noFill/>
            <a:round/>
            <a:headEnd/>
            <a:tailEnd/>
          </a:ln>
          <a:effectLst/>
        </p:spPr>
        <p:txBody>
          <a:bodyPr lIns="0" tIns="0" rIns="0" bIns="0" anchor="ctr"/>
          <a:lstStyle/>
          <a:p>
            <a:endParaRPr lang="es-MX" dirty="0"/>
          </a:p>
        </p:txBody>
      </p:sp>
      <p:sp>
        <p:nvSpPr>
          <p:cNvPr id="615497" name="Line 73"/>
          <p:cNvSpPr>
            <a:spLocks noChangeShapeType="1"/>
          </p:cNvSpPr>
          <p:nvPr/>
        </p:nvSpPr>
        <p:spPr bwMode="auto">
          <a:xfrm>
            <a:off x="6259513" y="2698750"/>
            <a:ext cx="0" cy="212725"/>
          </a:xfrm>
          <a:prstGeom prst="line">
            <a:avLst/>
          </a:prstGeom>
          <a:noFill/>
          <a:ln w="9525">
            <a:noFill/>
            <a:round/>
            <a:headEnd/>
            <a:tailEnd/>
          </a:ln>
          <a:effectLst/>
        </p:spPr>
        <p:txBody>
          <a:bodyPr lIns="0" tIns="0" rIns="0" bIns="0" anchor="ctr"/>
          <a:lstStyle/>
          <a:p>
            <a:endParaRPr lang="es-MX" dirty="0"/>
          </a:p>
        </p:txBody>
      </p:sp>
      <p:grpSp>
        <p:nvGrpSpPr>
          <p:cNvPr id="615498" name="Group 74"/>
          <p:cNvGrpSpPr>
            <a:grpSpLocks/>
          </p:cNvGrpSpPr>
          <p:nvPr/>
        </p:nvGrpSpPr>
        <p:grpSpPr bwMode="auto">
          <a:xfrm>
            <a:off x="5664200" y="3117850"/>
            <a:ext cx="385763" cy="385763"/>
            <a:chOff x="1370" y="1409"/>
            <a:chExt cx="243" cy="243"/>
          </a:xfrm>
        </p:grpSpPr>
        <p:pic>
          <p:nvPicPr>
            <p:cNvPr id="615499"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500"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615501"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502"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503"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504"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15508" name="Line 84"/>
          <p:cNvSpPr>
            <a:spLocks noChangeShapeType="1"/>
          </p:cNvSpPr>
          <p:nvPr/>
        </p:nvSpPr>
        <p:spPr bwMode="auto">
          <a:xfrm>
            <a:off x="5006975" y="2514600"/>
            <a:ext cx="257175" cy="0"/>
          </a:xfrm>
          <a:prstGeom prst="line">
            <a:avLst/>
          </a:prstGeom>
          <a:noFill/>
          <a:ln w="9525">
            <a:noFill/>
            <a:round/>
            <a:headEnd/>
            <a:tailEnd/>
          </a:ln>
          <a:effectLst/>
        </p:spPr>
        <p:txBody>
          <a:bodyPr lIns="0" tIns="0" rIns="0" bIns="0" anchor="ctr"/>
          <a:lstStyle/>
          <a:p>
            <a:endParaRPr lang="es-MX" dirty="0"/>
          </a:p>
        </p:txBody>
      </p:sp>
      <p:sp>
        <p:nvSpPr>
          <p:cNvPr id="615509" name="Line 85"/>
          <p:cNvSpPr>
            <a:spLocks noChangeShapeType="1"/>
          </p:cNvSpPr>
          <p:nvPr/>
        </p:nvSpPr>
        <p:spPr bwMode="auto">
          <a:xfrm>
            <a:off x="5006975" y="2727325"/>
            <a:ext cx="257175" cy="0"/>
          </a:xfrm>
          <a:prstGeom prst="line">
            <a:avLst/>
          </a:prstGeom>
          <a:noFill/>
          <a:ln w="9525">
            <a:noFill/>
            <a:round/>
            <a:headEnd/>
            <a:tailEnd/>
          </a:ln>
          <a:effectLst/>
        </p:spPr>
        <p:txBody>
          <a:bodyPr lIns="0" tIns="0" rIns="0" bIns="0" anchor="ctr"/>
          <a:lstStyle/>
          <a:p>
            <a:endParaRPr lang="es-MX" dirty="0"/>
          </a:p>
        </p:txBody>
      </p:sp>
      <p:sp>
        <p:nvSpPr>
          <p:cNvPr id="615510" name="Line 86"/>
          <p:cNvSpPr>
            <a:spLocks noChangeShapeType="1"/>
          </p:cNvSpPr>
          <p:nvPr/>
        </p:nvSpPr>
        <p:spPr bwMode="auto">
          <a:xfrm>
            <a:off x="5006975" y="2514600"/>
            <a:ext cx="0" cy="212725"/>
          </a:xfrm>
          <a:prstGeom prst="line">
            <a:avLst/>
          </a:prstGeom>
          <a:noFill/>
          <a:ln w="9525">
            <a:noFill/>
            <a:round/>
            <a:headEnd/>
            <a:tailEnd/>
          </a:ln>
          <a:effectLst/>
        </p:spPr>
        <p:txBody>
          <a:bodyPr lIns="0" tIns="0" rIns="0" bIns="0" anchor="ctr"/>
          <a:lstStyle/>
          <a:p>
            <a:endParaRPr lang="es-MX" dirty="0"/>
          </a:p>
        </p:txBody>
      </p:sp>
      <p:sp>
        <p:nvSpPr>
          <p:cNvPr id="615511" name="Line 87"/>
          <p:cNvSpPr>
            <a:spLocks noChangeShapeType="1"/>
          </p:cNvSpPr>
          <p:nvPr/>
        </p:nvSpPr>
        <p:spPr bwMode="auto">
          <a:xfrm>
            <a:off x="5264150" y="2514600"/>
            <a:ext cx="0" cy="212725"/>
          </a:xfrm>
          <a:prstGeom prst="line">
            <a:avLst/>
          </a:prstGeom>
          <a:noFill/>
          <a:ln w="9525">
            <a:noFill/>
            <a:round/>
            <a:headEnd/>
            <a:tailEnd/>
          </a:ln>
          <a:effectLst/>
        </p:spPr>
        <p:txBody>
          <a:bodyPr lIns="0" tIns="0" rIns="0" bIns="0" anchor="ctr"/>
          <a:lstStyle/>
          <a:p>
            <a:endParaRPr lang="es-MX" dirty="0"/>
          </a:p>
        </p:txBody>
      </p:sp>
      <p:sp>
        <p:nvSpPr>
          <p:cNvPr id="615519" name="Line 95"/>
          <p:cNvSpPr>
            <a:spLocks noChangeShapeType="1"/>
          </p:cNvSpPr>
          <p:nvPr/>
        </p:nvSpPr>
        <p:spPr bwMode="auto">
          <a:xfrm>
            <a:off x="4597400" y="1517650"/>
            <a:ext cx="257175" cy="0"/>
          </a:xfrm>
          <a:prstGeom prst="line">
            <a:avLst/>
          </a:prstGeom>
          <a:noFill/>
          <a:ln w="9525">
            <a:noFill/>
            <a:round/>
            <a:headEnd/>
            <a:tailEnd/>
          </a:ln>
          <a:effectLst/>
        </p:spPr>
        <p:txBody>
          <a:bodyPr lIns="0" tIns="0" rIns="0" bIns="0" anchor="ctr"/>
          <a:lstStyle/>
          <a:p>
            <a:endParaRPr lang="es-MX" dirty="0"/>
          </a:p>
        </p:txBody>
      </p:sp>
      <p:sp>
        <p:nvSpPr>
          <p:cNvPr id="615520" name="Line 96"/>
          <p:cNvSpPr>
            <a:spLocks noChangeShapeType="1"/>
          </p:cNvSpPr>
          <p:nvPr/>
        </p:nvSpPr>
        <p:spPr bwMode="auto">
          <a:xfrm>
            <a:off x="4597400" y="1730375"/>
            <a:ext cx="257175" cy="0"/>
          </a:xfrm>
          <a:prstGeom prst="line">
            <a:avLst/>
          </a:prstGeom>
          <a:noFill/>
          <a:ln w="9525">
            <a:noFill/>
            <a:round/>
            <a:headEnd/>
            <a:tailEnd/>
          </a:ln>
          <a:effectLst/>
        </p:spPr>
        <p:txBody>
          <a:bodyPr lIns="0" tIns="0" rIns="0" bIns="0" anchor="ctr"/>
          <a:lstStyle/>
          <a:p>
            <a:endParaRPr lang="es-MX" dirty="0"/>
          </a:p>
        </p:txBody>
      </p:sp>
      <p:sp>
        <p:nvSpPr>
          <p:cNvPr id="615521" name="Line 97"/>
          <p:cNvSpPr>
            <a:spLocks noChangeShapeType="1"/>
          </p:cNvSpPr>
          <p:nvPr/>
        </p:nvSpPr>
        <p:spPr bwMode="auto">
          <a:xfrm>
            <a:off x="4597400" y="1517650"/>
            <a:ext cx="0" cy="212725"/>
          </a:xfrm>
          <a:prstGeom prst="line">
            <a:avLst/>
          </a:prstGeom>
          <a:noFill/>
          <a:ln w="9525">
            <a:noFill/>
            <a:round/>
            <a:headEnd/>
            <a:tailEnd/>
          </a:ln>
          <a:effectLst/>
        </p:spPr>
        <p:txBody>
          <a:bodyPr lIns="0" tIns="0" rIns="0" bIns="0" anchor="ctr"/>
          <a:lstStyle/>
          <a:p>
            <a:endParaRPr lang="es-MX" dirty="0"/>
          </a:p>
        </p:txBody>
      </p:sp>
      <p:sp>
        <p:nvSpPr>
          <p:cNvPr id="615522" name="Line 98"/>
          <p:cNvSpPr>
            <a:spLocks noChangeShapeType="1"/>
          </p:cNvSpPr>
          <p:nvPr/>
        </p:nvSpPr>
        <p:spPr bwMode="auto">
          <a:xfrm>
            <a:off x="4854575" y="1517650"/>
            <a:ext cx="0" cy="212725"/>
          </a:xfrm>
          <a:prstGeom prst="line">
            <a:avLst/>
          </a:prstGeom>
          <a:noFill/>
          <a:ln w="9525">
            <a:noFill/>
            <a:round/>
            <a:headEnd/>
            <a:tailEnd/>
          </a:ln>
          <a:effectLst/>
        </p:spPr>
        <p:txBody>
          <a:bodyPr lIns="0" tIns="0" rIns="0" bIns="0" anchor="ctr"/>
          <a:lstStyle/>
          <a:p>
            <a:endParaRPr lang="es-MX" dirty="0"/>
          </a:p>
        </p:txBody>
      </p:sp>
      <p:sp>
        <p:nvSpPr>
          <p:cNvPr id="615526" name="Line 102"/>
          <p:cNvSpPr>
            <a:spLocks noChangeShapeType="1"/>
          </p:cNvSpPr>
          <p:nvPr/>
        </p:nvSpPr>
        <p:spPr bwMode="auto">
          <a:xfrm>
            <a:off x="4133850" y="1998663"/>
            <a:ext cx="257175" cy="0"/>
          </a:xfrm>
          <a:prstGeom prst="line">
            <a:avLst/>
          </a:prstGeom>
          <a:noFill/>
          <a:ln w="9525">
            <a:noFill/>
            <a:round/>
            <a:headEnd/>
            <a:tailEnd/>
          </a:ln>
          <a:effectLst/>
        </p:spPr>
        <p:txBody>
          <a:bodyPr lIns="0" tIns="0" rIns="0" bIns="0" anchor="ctr"/>
          <a:lstStyle/>
          <a:p>
            <a:endParaRPr lang="es-MX" dirty="0"/>
          </a:p>
        </p:txBody>
      </p:sp>
      <p:sp>
        <p:nvSpPr>
          <p:cNvPr id="615527" name="Line 103"/>
          <p:cNvSpPr>
            <a:spLocks noChangeShapeType="1"/>
          </p:cNvSpPr>
          <p:nvPr/>
        </p:nvSpPr>
        <p:spPr bwMode="auto">
          <a:xfrm>
            <a:off x="4133850" y="2211388"/>
            <a:ext cx="257175" cy="0"/>
          </a:xfrm>
          <a:prstGeom prst="line">
            <a:avLst/>
          </a:prstGeom>
          <a:noFill/>
          <a:ln w="9525">
            <a:noFill/>
            <a:round/>
            <a:headEnd/>
            <a:tailEnd/>
          </a:ln>
          <a:effectLst/>
        </p:spPr>
        <p:txBody>
          <a:bodyPr lIns="0" tIns="0" rIns="0" bIns="0" anchor="ctr"/>
          <a:lstStyle/>
          <a:p>
            <a:endParaRPr lang="es-MX" dirty="0"/>
          </a:p>
        </p:txBody>
      </p:sp>
      <p:sp>
        <p:nvSpPr>
          <p:cNvPr id="615528" name="Line 104"/>
          <p:cNvSpPr>
            <a:spLocks noChangeShapeType="1"/>
          </p:cNvSpPr>
          <p:nvPr/>
        </p:nvSpPr>
        <p:spPr bwMode="auto">
          <a:xfrm>
            <a:off x="4133850" y="1998663"/>
            <a:ext cx="0" cy="212725"/>
          </a:xfrm>
          <a:prstGeom prst="line">
            <a:avLst/>
          </a:prstGeom>
          <a:noFill/>
          <a:ln w="9525">
            <a:noFill/>
            <a:round/>
            <a:headEnd/>
            <a:tailEnd/>
          </a:ln>
          <a:effectLst/>
        </p:spPr>
        <p:txBody>
          <a:bodyPr lIns="0" tIns="0" rIns="0" bIns="0" anchor="ctr"/>
          <a:lstStyle/>
          <a:p>
            <a:endParaRPr lang="es-MX" dirty="0"/>
          </a:p>
        </p:txBody>
      </p:sp>
      <p:sp>
        <p:nvSpPr>
          <p:cNvPr id="615529" name="Line 105"/>
          <p:cNvSpPr>
            <a:spLocks noChangeShapeType="1"/>
          </p:cNvSpPr>
          <p:nvPr/>
        </p:nvSpPr>
        <p:spPr bwMode="auto">
          <a:xfrm>
            <a:off x="4391025" y="1998663"/>
            <a:ext cx="0" cy="212725"/>
          </a:xfrm>
          <a:prstGeom prst="line">
            <a:avLst/>
          </a:prstGeom>
          <a:noFill/>
          <a:ln w="9525">
            <a:noFill/>
            <a:round/>
            <a:headEnd/>
            <a:tailEnd/>
          </a:ln>
          <a:effectLst/>
        </p:spPr>
        <p:txBody>
          <a:bodyPr lIns="0" tIns="0" rIns="0" bIns="0" anchor="ctr"/>
          <a:lstStyle/>
          <a:p>
            <a:endParaRPr lang="es-MX" dirty="0"/>
          </a:p>
        </p:txBody>
      </p:sp>
      <p:sp>
        <p:nvSpPr>
          <p:cNvPr id="615533" name="Line 109"/>
          <p:cNvSpPr>
            <a:spLocks noChangeShapeType="1"/>
          </p:cNvSpPr>
          <p:nvPr/>
        </p:nvSpPr>
        <p:spPr bwMode="auto">
          <a:xfrm>
            <a:off x="4525963" y="2295525"/>
            <a:ext cx="257175" cy="0"/>
          </a:xfrm>
          <a:prstGeom prst="line">
            <a:avLst/>
          </a:prstGeom>
          <a:noFill/>
          <a:ln w="9525">
            <a:noFill/>
            <a:round/>
            <a:headEnd/>
            <a:tailEnd/>
          </a:ln>
          <a:effectLst/>
        </p:spPr>
        <p:txBody>
          <a:bodyPr lIns="0" tIns="0" rIns="0" bIns="0" anchor="ctr"/>
          <a:lstStyle/>
          <a:p>
            <a:endParaRPr lang="es-MX" dirty="0"/>
          </a:p>
        </p:txBody>
      </p:sp>
      <p:sp>
        <p:nvSpPr>
          <p:cNvPr id="615534" name="Line 110"/>
          <p:cNvSpPr>
            <a:spLocks noChangeShapeType="1"/>
          </p:cNvSpPr>
          <p:nvPr/>
        </p:nvSpPr>
        <p:spPr bwMode="auto">
          <a:xfrm>
            <a:off x="4525963" y="2508250"/>
            <a:ext cx="257175" cy="0"/>
          </a:xfrm>
          <a:prstGeom prst="line">
            <a:avLst/>
          </a:prstGeom>
          <a:noFill/>
          <a:ln w="9525">
            <a:noFill/>
            <a:round/>
            <a:headEnd/>
            <a:tailEnd/>
          </a:ln>
          <a:effectLst/>
        </p:spPr>
        <p:txBody>
          <a:bodyPr lIns="0" tIns="0" rIns="0" bIns="0" anchor="ctr"/>
          <a:lstStyle/>
          <a:p>
            <a:endParaRPr lang="es-MX" dirty="0"/>
          </a:p>
        </p:txBody>
      </p:sp>
      <p:sp>
        <p:nvSpPr>
          <p:cNvPr id="615535" name="Line 111"/>
          <p:cNvSpPr>
            <a:spLocks noChangeShapeType="1"/>
          </p:cNvSpPr>
          <p:nvPr/>
        </p:nvSpPr>
        <p:spPr bwMode="auto">
          <a:xfrm>
            <a:off x="4525963" y="2295525"/>
            <a:ext cx="0" cy="212725"/>
          </a:xfrm>
          <a:prstGeom prst="line">
            <a:avLst/>
          </a:prstGeom>
          <a:noFill/>
          <a:ln w="9525">
            <a:noFill/>
            <a:round/>
            <a:headEnd/>
            <a:tailEnd/>
          </a:ln>
          <a:effectLst/>
        </p:spPr>
        <p:txBody>
          <a:bodyPr lIns="0" tIns="0" rIns="0" bIns="0" anchor="ctr"/>
          <a:lstStyle/>
          <a:p>
            <a:endParaRPr lang="es-MX" dirty="0"/>
          </a:p>
        </p:txBody>
      </p:sp>
      <p:sp>
        <p:nvSpPr>
          <p:cNvPr id="615536" name="Line 112"/>
          <p:cNvSpPr>
            <a:spLocks noChangeShapeType="1"/>
          </p:cNvSpPr>
          <p:nvPr/>
        </p:nvSpPr>
        <p:spPr bwMode="auto">
          <a:xfrm>
            <a:off x="4783138" y="2295525"/>
            <a:ext cx="0" cy="212725"/>
          </a:xfrm>
          <a:prstGeom prst="line">
            <a:avLst/>
          </a:prstGeom>
          <a:noFill/>
          <a:ln w="9525">
            <a:noFill/>
            <a:round/>
            <a:headEnd/>
            <a:tailEnd/>
          </a:ln>
          <a:effectLst/>
        </p:spPr>
        <p:txBody>
          <a:bodyPr lIns="0" tIns="0" rIns="0" bIns="0" anchor="ctr"/>
          <a:lstStyle/>
          <a:p>
            <a:endParaRPr lang="es-MX" dirty="0"/>
          </a:p>
        </p:txBody>
      </p:sp>
      <p:grpSp>
        <p:nvGrpSpPr>
          <p:cNvPr id="615537" name="Group 113"/>
          <p:cNvGrpSpPr>
            <a:grpSpLocks/>
          </p:cNvGrpSpPr>
          <p:nvPr/>
        </p:nvGrpSpPr>
        <p:grpSpPr bwMode="auto">
          <a:xfrm>
            <a:off x="5068888" y="1576388"/>
            <a:ext cx="385762" cy="385762"/>
            <a:chOff x="1370" y="1409"/>
            <a:chExt cx="243" cy="243"/>
          </a:xfrm>
        </p:grpSpPr>
        <p:pic>
          <p:nvPicPr>
            <p:cNvPr id="615538" name="Picture 11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539" name="Rectangle 1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17</a:t>
              </a:r>
              <a:r>
                <a:rPr lang="es-ES" sz="800" dirty="0">
                  <a:solidFill>
                    <a:srgbClr val="0075B8"/>
                  </a:solidFill>
                  <a:latin typeface="Calibri" pitchFamily="34" charset="0"/>
                </a:rPr>
                <a:t>%</a:t>
              </a:r>
            </a:p>
          </p:txBody>
        </p:sp>
        <p:sp>
          <p:nvSpPr>
            <p:cNvPr id="615540" name="Line 1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541" name="Line 1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542" name="Line 1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543" name="Line 1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5556" name="Group 132"/>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562" name="Group 138"/>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568" name="Group 144"/>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574" name="Group 150"/>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586" name="Group 162"/>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598" name="Group 174"/>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604" name="Group 180"/>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610" name="Group 186"/>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616" name="Group 192"/>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622" name="Group 198"/>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628" name="Group 204"/>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5637" name="Line 213"/>
          <p:cNvSpPr>
            <a:spLocks noChangeShapeType="1"/>
          </p:cNvSpPr>
          <p:nvPr/>
        </p:nvSpPr>
        <p:spPr bwMode="auto">
          <a:xfrm>
            <a:off x="5310188" y="2166938"/>
            <a:ext cx="257175" cy="0"/>
          </a:xfrm>
          <a:prstGeom prst="line">
            <a:avLst/>
          </a:prstGeom>
          <a:noFill/>
          <a:ln w="9525">
            <a:noFill/>
            <a:round/>
            <a:headEnd/>
            <a:tailEnd/>
          </a:ln>
          <a:effectLst/>
        </p:spPr>
        <p:txBody>
          <a:bodyPr lIns="0" tIns="0" rIns="0" bIns="0" anchor="ctr"/>
          <a:lstStyle/>
          <a:p>
            <a:endParaRPr lang="es-MX" dirty="0"/>
          </a:p>
        </p:txBody>
      </p:sp>
      <p:sp>
        <p:nvSpPr>
          <p:cNvPr id="615638" name="Line 214"/>
          <p:cNvSpPr>
            <a:spLocks noChangeShapeType="1"/>
          </p:cNvSpPr>
          <p:nvPr/>
        </p:nvSpPr>
        <p:spPr bwMode="auto">
          <a:xfrm>
            <a:off x="5310188" y="2379663"/>
            <a:ext cx="257175" cy="0"/>
          </a:xfrm>
          <a:prstGeom prst="line">
            <a:avLst/>
          </a:prstGeom>
          <a:noFill/>
          <a:ln w="9525">
            <a:noFill/>
            <a:round/>
            <a:headEnd/>
            <a:tailEnd/>
          </a:ln>
          <a:effectLst/>
        </p:spPr>
        <p:txBody>
          <a:bodyPr lIns="0" tIns="0" rIns="0" bIns="0" anchor="ctr"/>
          <a:lstStyle/>
          <a:p>
            <a:endParaRPr lang="es-MX" dirty="0"/>
          </a:p>
        </p:txBody>
      </p:sp>
      <p:sp>
        <p:nvSpPr>
          <p:cNvPr id="615639" name="Line 215"/>
          <p:cNvSpPr>
            <a:spLocks noChangeShapeType="1"/>
          </p:cNvSpPr>
          <p:nvPr/>
        </p:nvSpPr>
        <p:spPr bwMode="auto">
          <a:xfrm>
            <a:off x="5310188" y="2166938"/>
            <a:ext cx="0" cy="212725"/>
          </a:xfrm>
          <a:prstGeom prst="line">
            <a:avLst/>
          </a:prstGeom>
          <a:noFill/>
          <a:ln w="9525">
            <a:noFill/>
            <a:round/>
            <a:headEnd/>
            <a:tailEnd/>
          </a:ln>
          <a:effectLst/>
        </p:spPr>
        <p:txBody>
          <a:bodyPr lIns="0" tIns="0" rIns="0" bIns="0" anchor="ctr"/>
          <a:lstStyle/>
          <a:p>
            <a:endParaRPr lang="es-MX" dirty="0"/>
          </a:p>
        </p:txBody>
      </p:sp>
      <p:sp>
        <p:nvSpPr>
          <p:cNvPr id="615640" name="Line 216"/>
          <p:cNvSpPr>
            <a:spLocks noChangeShapeType="1"/>
          </p:cNvSpPr>
          <p:nvPr/>
        </p:nvSpPr>
        <p:spPr bwMode="auto">
          <a:xfrm>
            <a:off x="5567363" y="2166938"/>
            <a:ext cx="0" cy="212725"/>
          </a:xfrm>
          <a:prstGeom prst="line">
            <a:avLst/>
          </a:prstGeom>
          <a:noFill/>
          <a:ln w="9525">
            <a:noFill/>
            <a:round/>
            <a:headEnd/>
            <a:tailEnd/>
          </a:ln>
          <a:effectLst/>
        </p:spPr>
        <p:txBody>
          <a:bodyPr lIns="0" tIns="0" rIns="0" bIns="0" anchor="ctr"/>
          <a:lstStyle/>
          <a:p>
            <a:endParaRPr lang="es-MX" dirty="0"/>
          </a:p>
        </p:txBody>
      </p:sp>
      <p:sp>
        <p:nvSpPr>
          <p:cNvPr id="615645" name="Line 221"/>
          <p:cNvSpPr>
            <a:spLocks noChangeShapeType="1"/>
          </p:cNvSpPr>
          <p:nvPr/>
        </p:nvSpPr>
        <p:spPr bwMode="auto">
          <a:xfrm>
            <a:off x="5670550" y="2581275"/>
            <a:ext cx="257175" cy="0"/>
          </a:xfrm>
          <a:prstGeom prst="line">
            <a:avLst/>
          </a:prstGeom>
          <a:noFill/>
          <a:ln w="9525">
            <a:noFill/>
            <a:round/>
            <a:headEnd/>
            <a:tailEnd/>
          </a:ln>
          <a:effectLst/>
        </p:spPr>
        <p:txBody>
          <a:bodyPr lIns="0" tIns="0" rIns="0" bIns="0" anchor="ctr"/>
          <a:lstStyle/>
          <a:p>
            <a:endParaRPr lang="es-MX" dirty="0"/>
          </a:p>
        </p:txBody>
      </p:sp>
      <p:sp>
        <p:nvSpPr>
          <p:cNvPr id="615646" name="Line 222"/>
          <p:cNvSpPr>
            <a:spLocks noChangeShapeType="1"/>
          </p:cNvSpPr>
          <p:nvPr/>
        </p:nvSpPr>
        <p:spPr bwMode="auto">
          <a:xfrm>
            <a:off x="5670550" y="2368550"/>
            <a:ext cx="0" cy="212725"/>
          </a:xfrm>
          <a:prstGeom prst="line">
            <a:avLst/>
          </a:prstGeom>
          <a:noFill/>
          <a:ln w="9525">
            <a:noFill/>
            <a:round/>
            <a:headEnd/>
            <a:tailEnd/>
          </a:ln>
          <a:effectLst/>
        </p:spPr>
        <p:txBody>
          <a:bodyPr lIns="0" tIns="0" rIns="0" bIns="0" anchor="ctr"/>
          <a:lstStyle/>
          <a:p>
            <a:endParaRPr lang="es-MX" dirty="0"/>
          </a:p>
        </p:txBody>
      </p:sp>
      <p:sp>
        <p:nvSpPr>
          <p:cNvPr id="615647" name="Line 223"/>
          <p:cNvSpPr>
            <a:spLocks noChangeShapeType="1"/>
          </p:cNvSpPr>
          <p:nvPr/>
        </p:nvSpPr>
        <p:spPr bwMode="auto">
          <a:xfrm>
            <a:off x="5927725" y="2368550"/>
            <a:ext cx="0" cy="212725"/>
          </a:xfrm>
          <a:prstGeom prst="line">
            <a:avLst/>
          </a:prstGeom>
          <a:noFill/>
          <a:ln w="9525">
            <a:noFill/>
            <a:round/>
            <a:headEnd/>
            <a:tailEnd/>
          </a:ln>
          <a:effectLst/>
        </p:spPr>
        <p:txBody>
          <a:bodyPr lIns="0" tIns="0" rIns="0" bIns="0" anchor="ctr"/>
          <a:lstStyle/>
          <a:p>
            <a:endParaRPr lang="es-MX" dirty="0"/>
          </a:p>
        </p:txBody>
      </p:sp>
      <p:cxnSp>
        <p:nvCxnSpPr>
          <p:cNvPr id="615648" name="AutoShape 224"/>
          <p:cNvCxnSpPr>
            <a:cxnSpLocks noChangeShapeType="1"/>
            <a:stCxn id="615637"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15649" name="Group 225"/>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15655" name="AutoShape 231"/>
          <p:cNvCxnSpPr>
            <a:cxnSpLocks noChangeShapeType="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15656" name="Group 232"/>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5662" name="Rectangle 238"/>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615667" name="Line 243"/>
          <p:cNvSpPr>
            <a:spLocks noChangeShapeType="1"/>
          </p:cNvSpPr>
          <p:nvPr/>
        </p:nvSpPr>
        <p:spPr bwMode="auto">
          <a:xfrm>
            <a:off x="5559425" y="1930400"/>
            <a:ext cx="257175" cy="0"/>
          </a:xfrm>
          <a:prstGeom prst="line">
            <a:avLst/>
          </a:prstGeom>
          <a:noFill/>
          <a:ln w="9525">
            <a:noFill/>
            <a:round/>
            <a:headEnd/>
            <a:tailEnd/>
          </a:ln>
          <a:effectLst/>
        </p:spPr>
        <p:txBody>
          <a:bodyPr lIns="0" tIns="0" rIns="0" bIns="0" anchor="ctr"/>
          <a:lstStyle/>
          <a:p>
            <a:endParaRPr lang="es-MX" dirty="0"/>
          </a:p>
        </p:txBody>
      </p:sp>
      <p:sp>
        <p:nvSpPr>
          <p:cNvPr id="615668" name="Line 244"/>
          <p:cNvSpPr>
            <a:spLocks noChangeShapeType="1"/>
          </p:cNvSpPr>
          <p:nvPr/>
        </p:nvSpPr>
        <p:spPr bwMode="auto">
          <a:xfrm>
            <a:off x="5559425" y="1717675"/>
            <a:ext cx="0" cy="212725"/>
          </a:xfrm>
          <a:prstGeom prst="line">
            <a:avLst/>
          </a:prstGeom>
          <a:noFill/>
          <a:ln w="9525">
            <a:noFill/>
            <a:round/>
            <a:headEnd/>
            <a:tailEnd/>
          </a:ln>
          <a:effectLst/>
        </p:spPr>
        <p:txBody>
          <a:bodyPr lIns="0" tIns="0" rIns="0" bIns="0" anchor="ctr"/>
          <a:lstStyle/>
          <a:p>
            <a:endParaRPr lang="es-MX" dirty="0"/>
          </a:p>
        </p:txBody>
      </p:sp>
      <p:sp>
        <p:nvSpPr>
          <p:cNvPr id="615669" name="Line 245"/>
          <p:cNvSpPr>
            <a:spLocks noChangeShapeType="1"/>
          </p:cNvSpPr>
          <p:nvPr/>
        </p:nvSpPr>
        <p:spPr bwMode="auto">
          <a:xfrm>
            <a:off x="5816600" y="1717675"/>
            <a:ext cx="0" cy="212725"/>
          </a:xfrm>
          <a:prstGeom prst="line">
            <a:avLst/>
          </a:prstGeom>
          <a:noFill/>
          <a:ln w="9525">
            <a:noFill/>
            <a:round/>
            <a:headEnd/>
            <a:tailEnd/>
          </a:ln>
          <a:effectLst/>
        </p:spPr>
        <p:txBody>
          <a:bodyPr lIns="0" tIns="0" rIns="0" bIns="0" anchor="ctr"/>
          <a:lstStyle/>
          <a:p>
            <a:endParaRPr lang="es-MX" dirty="0"/>
          </a:p>
        </p:txBody>
      </p:sp>
      <p:graphicFrame>
        <p:nvGraphicFramePr>
          <p:cNvPr id="615670" name="Group 246"/>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829" name="Group 405"/>
          <p:cNvGraphicFramePr>
            <a:graphicFrameLocks noGrp="1"/>
          </p:cNvGraphicFramePr>
          <p:nvPr/>
        </p:nvGraphicFramePr>
        <p:xfrm>
          <a:off x="7272338" y="969963"/>
          <a:ext cx="1782762" cy="249360"/>
        </p:xfrm>
        <a:graphic>
          <a:graphicData uri="http://schemas.openxmlformats.org/drawingml/2006/table">
            <a:tbl>
              <a:tblPr/>
              <a:tblGrid>
                <a:gridCol w="1182687"/>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a:t>
                      </a:r>
                      <a:r>
                        <a:rPr kumimoji="0" lang="es-CO" sz="700" b="1" i="0" u="none" strike="noStrike" cap="none" normalizeH="0" baseline="0" dirty="0" smtClean="0">
                          <a:ln>
                            <a:noFill/>
                          </a:ln>
                          <a:solidFill>
                            <a:schemeClr val="tx1"/>
                          </a:solidFill>
                          <a:effectLst/>
                          <a:latin typeface="Calibri" pitchFamily="34" charset="0"/>
                          <a:cs typeface="Arial" charset="0"/>
                        </a:rPr>
                        <a:t>fectados por el relleno</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sanitario doña Juana</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254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301486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15692" name="Group 268"/>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5698" name="Text Box 274"/>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15752" name="Group 328"/>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805" name="Group 381"/>
          <p:cNvGraphicFramePr>
            <a:graphicFrameLocks noGrp="1"/>
          </p:cNvGraphicFramePr>
          <p:nvPr/>
        </p:nvGraphicFramePr>
        <p:xfrm>
          <a:off x="908050" y="3351213"/>
          <a:ext cx="61400" cy="159444"/>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9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764" name="Group 340"/>
          <p:cNvGraphicFramePr>
            <a:graphicFrameLocks noGrp="1"/>
          </p:cNvGraphicFramePr>
          <p:nvPr/>
        </p:nvGraphicFramePr>
        <p:xfrm>
          <a:off x="712788" y="4252913"/>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96</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5770" name="AutoShape 346"/>
          <p:cNvCxnSpPr>
            <a:cxnSpLocks noChangeShapeType="1"/>
            <a:stCxn id="0" idx="3"/>
            <a:endCxn id="0" idx="1"/>
          </p:cNvCxnSpPr>
          <p:nvPr/>
        </p:nvCxnSpPr>
        <p:spPr bwMode="auto">
          <a:xfrm flipV="1">
            <a:off x="944563" y="3425825"/>
            <a:ext cx="430212" cy="4763"/>
          </a:xfrm>
          <a:prstGeom prst="bentConnector3">
            <a:avLst>
              <a:gd name="adj1" fmla="val 49815"/>
            </a:avLst>
          </a:prstGeom>
          <a:noFill/>
          <a:ln w="3175">
            <a:solidFill>
              <a:srgbClr val="333333"/>
            </a:solidFill>
            <a:miter lim="800000"/>
            <a:headEnd/>
            <a:tailEnd type="oval" w="sm" len="sm"/>
          </a:ln>
          <a:effectLst/>
        </p:spPr>
      </p:cxnSp>
      <p:graphicFrame>
        <p:nvGraphicFramePr>
          <p:cNvPr id="615806" name="Group 382"/>
          <p:cNvGraphicFramePr>
            <a:graphicFrameLocks noGrp="1"/>
          </p:cNvGraphicFramePr>
          <p:nvPr/>
        </p:nvGraphicFramePr>
        <p:xfrm>
          <a:off x="1374775" y="3216275"/>
          <a:ext cx="415925" cy="420048"/>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4%</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777" name="Group 353"/>
          <p:cNvGraphicFramePr>
            <a:graphicFrameLocks noGrp="1"/>
          </p:cNvGraphicFramePr>
          <p:nvPr/>
        </p:nvGraphicFramePr>
        <p:xfrm>
          <a:off x="55563" y="45831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5783" name="AutoShape 359"/>
          <p:cNvCxnSpPr>
            <a:cxnSpLocks noChangeShapeType="1"/>
            <a:stCxn id="0" idx="1"/>
            <a:endCxn id="0" idx="0"/>
          </p:cNvCxnSpPr>
          <p:nvPr/>
        </p:nvCxnSpPr>
        <p:spPr bwMode="auto">
          <a:xfrm rot="10800000" flipV="1">
            <a:off x="263525" y="4373563"/>
            <a:ext cx="449263" cy="209550"/>
          </a:xfrm>
          <a:prstGeom prst="bentConnector2">
            <a:avLst/>
          </a:prstGeom>
          <a:noFill/>
          <a:ln w="3175">
            <a:solidFill>
              <a:srgbClr val="333333"/>
            </a:solidFill>
            <a:miter lim="800000"/>
            <a:headEnd/>
            <a:tailEnd type="oval" w="sm" len="sm"/>
          </a:ln>
          <a:effectLst/>
        </p:spPr>
      </p:cxnSp>
      <p:sp>
        <p:nvSpPr>
          <p:cNvPr id="615792" name="Line 368"/>
          <p:cNvSpPr>
            <a:spLocks noChangeShapeType="1"/>
          </p:cNvSpPr>
          <p:nvPr/>
        </p:nvSpPr>
        <p:spPr bwMode="auto">
          <a:xfrm>
            <a:off x="4533900" y="1517650"/>
            <a:ext cx="257175" cy="0"/>
          </a:xfrm>
          <a:prstGeom prst="line">
            <a:avLst/>
          </a:prstGeom>
          <a:noFill/>
          <a:ln w="9525">
            <a:noFill/>
            <a:round/>
            <a:headEnd/>
            <a:tailEnd/>
          </a:ln>
          <a:effectLst/>
        </p:spPr>
        <p:txBody>
          <a:bodyPr lIns="0" tIns="0" rIns="0" bIns="0" anchor="ctr"/>
          <a:lstStyle/>
          <a:p>
            <a:endParaRPr lang="es-MX" dirty="0"/>
          </a:p>
        </p:txBody>
      </p:sp>
      <p:sp>
        <p:nvSpPr>
          <p:cNvPr id="615793" name="Line 369"/>
          <p:cNvSpPr>
            <a:spLocks noChangeShapeType="1"/>
          </p:cNvSpPr>
          <p:nvPr/>
        </p:nvSpPr>
        <p:spPr bwMode="auto">
          <a:xfrm>
            <a:off x="4533900" y="1730375"/>
            <a:ext cx="257175" cy="0"/>
          </a:xfrm>
          <a:prstGeom prst="line">
            <a:avLst/>
          </a:prstGeom>
          <a:noFill/>
          <a:ln w="9525">
            <a:noFill/>
            <a:round/>
            <a:headEnd/>
            <a:tailEnd/>
          </a:ln>
          <a:effectLst/>
        </p:spPr>
        <p:txBody>
          <a:bodyPr lIns="0" tIns="0" rIns="0" bIns="0" anchor="ctr"/>
          <a:lstStyle/>
          <a:p>
            <a:endParaRPr lang="es-MX" dirty="0"/>
          </a:p>
        </p:txBody>
      </p:sp>
      <p:sp>
        <p:nvSpPr>
          <p:cNvPr id="615794" name="Line 370"/>
          <p:cNvSpPr>
            <a:spLocks noChangeShapeType="1"/>
          </p:cNvSpPr>
          <p:nvPr/>
        </p:nvSpPr>
        <p:spPr bwMode="auto">
          <a:xfrm>
            <a:off x="4533900" y="1517650"/>
            <a:ext cx="0" cy="212725"/>
          </a:xfrm>
          <a:prstGeom prst="line">
            <a:avLst/>
          </a:prstGeom>
          <a:noFill/>
          <a:ln w="9525">
            <a:noFill/>
            <a:round/>
            <a:headEnd/>
            <a:tailEnd/>
          </a:ln>
          <a:effectLst/>
        </p:spPr>
        <p:txBody>
          <a:bodyPr lIns="0" tIns="0" rIns="0" bIns="0" anchor="ctr"/>
          <a:lstStyle/>
          <a:p>
            <a:endParaRPr lang="es-MX" dirty="0"/>
          </a:p>
        </p:txBody>
      </p:sp>
      <p:sp>
        <p:nvSpPr>
          <p:cNvPr id="615795" name="Line 371"/>
          <p:cNvSpPr>
            <a:spLocks noChangeShapeType="1"/>
          </p:cNvSpPr>
          <p:nvPr/>
        </p:nvSpPr>
        <p:spPr bwMode="auto">
          <a:xfrm>
            <a:off x="4791075" y="1517650"/>
            <a:ext cx="0" cy="212725"/>
          </a:xfrm>
          <a:prstGeom prst="line">
            <a:avLst/>
          </a:prstGeom>
          <a:noFill/>
          <a:ln w="9525">
            <a:noFill/>
            <a:round/>
            <a:headEnd/>
            <a:tailEnd/>
          </a:ln>
          <a:effectLst/>
        </p:spPr>
        <p:txBody>
          <a:bodyPr lIns="0" tIns="0" rIns="0" bIns="0" anchor="ctr"/>
          <a:lstStyle/>
          <a:p>
            <a:endParaRPr lang="es-MX" dirty="0"/>
          </a:p>
        </p:txBody>
      </p:sp>
      <p:graphicFrame>
        <p:nvGraphicFramePr>
          <p:cNvPr id="615797" name="Group 373"/>
          <p:cNvGraphicFramePr>
            <a:graphicFrameLocks noGrp="1"/>
          </p:cNvGraphicFramePr>
          <p:nvPr/>
        </p:nvGraphicFramePr>
        <p:xfrm>
          <a:off x="28575" y="2008188"/>
          <a:ext cx="1674813" cy="1041840"/>
        </p:xfrm>
        <a:graphic>
          <a:graphicData uri="http://schemas.openxmlformats.org/drawingml/2006/table">
            <a:tbl>
              <a:tblPr/>
              <a:tblGrid>
                <a:gridCol w="1674813"/>
              </a:tblGrid>
              <a:tr h="138113">
                <a:tc>
                  <a:txBody>
                    <a:bodyPr/>
                    <a:lstStyle/>
                    <a:p>
                      <a:pPr marL="0" marR="0" lvl="0" indent="0" algn="ctr" defTabSz="914400" rtl="0" eaLnBrk="1" fontAlgn="base" latinLnBrk="0" hangingPunct="1">
                        <a:lnSpc>
                          <a:spcPct val="11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36.</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y/o su comunidad ha recibido alguna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medida de compensación</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por la afectación que percibe?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15961" name="Picture 537" descr="sfgdfgh"/>
          <p:cNvPicPr>
            <a:picLocks noChangeAspect="1" noChangeArrowheads="1"/>
          </p:cNvPicPr>
          <p:nvPr/>
        </p:nvPicPr>
        <p:blipFill>
          <a:blip r:embed="rId4" cstate="print"/>
          <a:srcRect/>
          <a:stretch>
            <a:fillRect/>
          </a:stretch>
        </p:blipFill>
        <p:spPr bwMode="auto">
          <a:xfrm>
            <a:off x="2632075" y="1071563"/>
            <a:ext cx="385763" cy="385762"/>
          </a:xfrm>
          <a:prstGeom prst="rect">
            <a:avLst/>
          </a:prstGeom>
          <a:noFill/>
        </p:spPr>
      </p:pic>
      <p:sp>
        <p:nvSpPr>
          <p:cNvPr id="615963" name="Line 539"/>
          <p:cNvSpPr>
            <a:spLocks noChangeShapeType="1"/>
          </p:cNvSpPr>
          <p:nvPr/>
        </p:nvSpPr>
        <p:spPr bwMode="auto">
          <a:xfrm>
            <a:off x="2705100" y="1157288"/>
            <a:ext cx="257175" cy="0"/>
          </a:xfrm>
          <a:prstGeom prst="line">
            <a:avLst/>
          </a:prstGeom>
          <a:noFill/>
          <a:ln w="9525">
            <a:noFill/>
            <a:round/>
            <a:headEnd/>
            <a:tailEnd/>
          </a:ln>
          <a:effectLst/>
        </p:spPr>
        <p:txBody>
          <a:bodyPr lIns="0" tIns="0" rIns="0" bIns="0" anchor="ctr"/>
          <a:lstStyle/>
          <a:p>
            <a:endParaRPr lang="es-MX" dirty="0"/>
          </a:p>
        </p:txBody>
      </p:sp>
      <p:sp>
        <p:nvSpPr>
          <p:cNvPr id="615964" name="Line 540"/>
          <p:cNvSpPr>
            <a:spLocks noChangeShapeType="1"/>
          </p:cNvSpPr>
          <p:nvPr/>
        </p:nvSpPr>
        <p:spPr bwMode="auto">
          <a:xfrm>
            <a:off x="2705100" y="1370013"/>
            <a:ext cx="257175" cy="0"/>
          </a:xfrm>
          <a:prstGeom prst="line">
            <a:avLst/>
          </a:prstGeom>
          <a:noFill/>
          <a:ln w="9525">
            <a:noFill/>
            <a:round/>
            <a:headEnd/>
            <a:tailEnd/>
          </a:ln>
          <a:effectLst/>
        </p:spPr>
        <p:txBody>
          <a:bodyPr lIns="0" tIns="0" rIns="0" bIns="0" anchor="ctr"/>
          <a:lstStyle/>
          <a:p>
            <a:endParaRPr lang="es-MX" dirty="0"/>
          </a:p>
        </p:txBody>
      </p:sp>
      <p:sp>
        <p:nvSpPr>
          <p:cNvPr id="615965" name="Line 541"/>
          <p:cNvSpPr>
            <a:spLocks noChangeShapeType="1"/>
          </p:cNvSpPr>
          <p:nvPr/>
        </p:nvSpPr>
        <p:spPr bwMode="auto">
          <a:xfrm>
            <a:off x="2705100" y="1157288"/>
            <a:ext cx="0" cy="212725"/>
          </a:xfrm>
          <a:prstGeom prst="line">
            <a:avLst/>
          </a:prstGeom>
          <a:noFill/>
          <a:ln w="9525">
            <a:noFill/>
            <a:round/>
            <a:headEnd/>
            <a:tailEnd/>
          </a:ln>
          <a:effectLst/>
        </p:spPr>
        <p:txBody>
          <a:bodyPr lIns="0" tIns="0" rIns="0" bIns="0" anchor="ctr"/>
          <a:lstStyle/>
          <a:p>
            <a:endParaRPr lang="es-MX" dirty="0"/>
          </a:p>
        </p:txBody>
      </p:sp>
      <p:sp>
        <p:nvSpPr>
          <p:cNvPr id="615966" name="Line 542"/>
          <p:cNvSpPr>
            <a:spLocks noChangeShapeType="1"/>
          </p:cNvSpPr>
          <p:nvPr/>
        </p:nvSpPr>
        <p:spPr bwMode="auto">
          <a:xfrm>
            <a:off x="2962275" y="1157288"/>
            <a:ext cx="0" cy="212725"/>
          </a:xfrm>
          <a:prstGeom prst="line">
            <a:avLst/>
          </a:prstGeom>
          <a:noFill/>
          <a:ln w="9525">
            <a:noFill/>
            <a:round/>
            <a:headEnd/>
            <a:tailEnd/>
          </a:ln>
          <a:effectLst/>
        </p:spPr>
        <p:txBody>
          <a:bodyPr lIns="0" tIns="0" rIns="0" bIns="0" anchor="ctr"/>
          <a:lstStyle/>
          <a:p>
            <a:endParaRPr lang="es-MX" dirty="0"/>
          </a:p>
        </p:txBody>
      </p:sp>
      <p:sp>
        <p:nvSpPr>
          <p:cNvPr id="615967" name="Rectangle 543"/>
          <p:cNvSpPr>
            <a:spLocks noChangeArrowheads="1"/>
          </p:cNvSpPr>
          <p:nvPr/>
        </p:nvSpPr>
        <p:spPr bwMode="auto">
          <a:xfrm>
            <a:off x="2632075" y="1150938"/>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graphicFrame>
        <p:nvGraphicFramePr>
          <p:cNvPr id="615968" name="Group 54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5974" name="Group 55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5980" name="Group 556"/>
          <p:cNvGrpSpPr>
            <a:grpSpLocks/>
          </p:cNvGrpSpPr>
          <p:nvPr/>
        </p:nvGrpSpPr>
        <p:grpSpPr bwMode="auto">
          <a:xfrm>
            <a:off x="4460875" y="1431925"/>
            <a:ext cx="385763" cy="385763"/>
            <a:chOff x="1370" y="1409"/>
            <a:chExt cx="243" cy="243"/>
          </a:xfrm>
        </p:grpSpPr>
        <p:pic>
          <p:nvPicPr>
            <p:cNvPr id="615981" name="Picture 55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982" name="Rectangle 55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5983" name="Line 55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984" name="Line 56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985" name="Line 56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986" name="Line 56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5987" name="Group 563"/>
          <p:cNvGrpSpPr>
            <a:grpSpLocks/>
          </p:cNvGrpSpPr>
          <p:nvPr/>
        </p:nvGrpSpPr>
        <p:grpSpPr bwMode="auto">
          <a:xfrm>
            <a:off x="6116638" y="2122488"/>
            <a:ext cx="385762" cy="385762"/>
            <a:chOff x="1370" y="1409"/>
            <a:chExt cx="243" cy="243"/>
          </a:xfrm>
        </p:grpSpPr>
        <p:pic>
          <p:nvPicPr>
            <p:cNvPr id="615988" name="Picture 56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5989" name="Rectangle 56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5990" name="Line 56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5991" name="Line 56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5992" name="Line 56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5993" name="Line 56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615995" name="Picture 571" descr="sfgdfgh"/>
          <p:cNvPicPr>
            <a:picLocks noChangeAspect="1" noChangeArrowheads="1"/>
          </p:cNvPicPr>
          <p:nvPr/>
        </p:nvPicPr>
        <p:blipFill>
          <a:blip r:embed="rId4" cstate="print"/>
          <a:srcRect/>
          <a:stretch>
            <a:fillRect/>
          </a:stretch>
        </p:blipFill>
        <p:spPr bwMode="auto">
          <a:xfrm>
            <a:off x="4862513" y="4392613"/>
            <a:ext cx="385762" cy="385762"/>
          </a:xfrm>
          <a:prstGeom prst="rect">
            <a:avLst/>
          </a:prstGeom>
          <a:noFill/>
        </p:spPr>
      </p:pic>
      <p:sp>
        <p:nvSpPr>
          <p:cNvPr id="615997" name="Line 573"/>
          <p:cNvSpPr>
            <a:spLocks noChangeShapeType="1"/>
          </p:cNvSpPr>
          <p:nvPr/>
        </p:nvSpPr>
        <p:spPr bwMode="auto">
          <a:xfrm>
            <a:off x="4935538" y="4478338"/>
            <a:ext cx="257175" cy="0"/>
          </a:xfrm>
          <a:prstGeom prst="line">
            <a:avLst/>
          </a:prstGeom>
          <a:noFill/>
          <a:ln w="9525">
            <a:noFill/>
            <a:round/>
            <a:headEnd/>
            <a:tailEnd/>
          </a:ln>
          <a:effectLst/>
        </p:spPr>
        <p:txBody>
          <a:bodyPr lIns="0" tIns="0" rIns="0" bIns="0" anchor="ctr"/>
          <a:lstStyle/>
          <a:p>
            <a:endParaRPr lang="es-MX" dirty="0"/>
          </a:p>
        </p:txBody>
      </p:sp>
      <p:sp>
        <p:nvSpPr>
          <p:cNvPr id="615998" name="Line 574"/>
          <p:cNvSpPr>
            <a:spLocks noChangeShapeType="1"/>
          </p:cNvSpPr>
          <p:nvPr/>
        </p:nvSpPr>
        <p:spPr bwMode="auto">
          <a:xfrm>
            <a:off x="4935538" y="4691063"/>
            <a:ext cx="257175" cy="0"/>
          </a:xfrm>
          <a:prstGeom prst="line">
            <a:avLst/>
          </a:prstGeom>
          <a:noFill/>
          <a:ln w="9525">
            <a:noFill/>
            <a:round/>
            <a:headEnd/>
            <a:tailEnd/>
          </a:ln>
          <a:effectLst/>
        </p:spPr>
        <p:txBody>
          <a:bodyPr lIns="0" tIns="0" rIns="0" bIns="0" anchor="ctr"/>
          <a:lstStyle/>
          <a:p>
            <a:endParaRPr lang="es-MX" dirty="0"/>
          </a:p>
        </p:txBody>
      </p:sp>
      <p:sp>
        <p:nvSpPr>
          <p:cNvPr id="615999" name="Line 575"/>
          <p:cNvSpPr>
            <a:spLocks noChangeShapeType="1"/>
          </p:cNvSpPr>
          <p:nvPr/>
        </p:nvSpPr>
        <p:spPr bwMode="auto">
          <a:xfrm>
            <a:off x="4935538" y="4478338"/>
            <a:ext cx="0" cy="212725"/>
          </a:xfrm>
          <a:prstGeom prst="line">
            <a:avLst/>
          </a:prstGeom>
          <a:noFill/>
          <a:ln w="9525">
            <a:noFill/>
            <a:round/>
            <a:headEnd/>
            <a:tailEnd/>
          </a:ln>
          <a:effectLst/>
        </p:spPr>
        <p:txBody>
          <a:bodyPr lIns="0" tIns="0" rIns="0" bIns="0" anchor="ctr"/>
          <a:lstStyle/>
          <a:p>
            <a:endParaRPr lang="es-MX" dirty="0"/>
          </a:p>
        </p:txBody>
      </p:sp>
      <p:sp>
        <p:nvSpPr>
          <p:cNvPr id="616000" name="Line 576"/>
          <p:cNvSpPr>
            <a:spLocks noChangeShapeType="1"/>
          </p:cNvSpPr>
          <p:nvPr/>
        </p:nvSpPr>
        <p:spPr bwMode="auto">
          <a:xfrm>
            <a:off x="5192713" y="4478338"/>
            <a:ext cx="0" cy="212725"/>
          </a:xfrm>
          <a:prstGeom prst="line">
            <a:avLst/>
          </a:prstGeom>
          <a:noFill/>
          <a:ln w="9525">
            <a:noFill/>
            <a:round/>
            <a:headEnd/>
            <a:tailEnd/>
          </a:ln>
          <a:effectLst/>
        </p:spPr>
        <p:txBody>
          <a:bodyPr lIns="0" tIns="0" rIns="0" bIns="0" anchor="ctr"/>
          <a:lstStyle/>
          <a:p>
            <a:endParaRPr lang="es-MX" dirty="0"/>
          </a:p>
        </p:txBody>
      </p:sp>
      <p:graphicFrame>
        <p:nvGraphicFramePr>
          <p:cNvPr id="616001" name="Group 577"/>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6007" name="Rectangle 583"/>
          <p:cNvSpPr>
            <a:spLocks noChangeArrowheads="1"/>
          </p:cNvSpPr>
          <p:nvPr/>
        </p:nvSpPr>
        <p:spPr bwMode="auto">
          <a:xfrm>
            <a:off x="4878388" y="4487863"/>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grpSp>
        <p:nvGrpSpPr>
          <p:cNvPr id="616008" name="Group 584"/>
          <p:cNvGrpSpPr>
            <a:grpSpLocks/>
          </p:cNvGrpSpPr>
          <p:nvPr/>
        </p:nvGrpSpPr>
        <p:grpSpPr bwMode="auto">
          <a:xfrm>
            <a:off x="4724400" y="3454400"/>
            <a:ext cx="385763" cy="385763"/>
            <a:chOff x="1370" y="1409"/>
            <a:chExt cx="243" cy="243"/>
          </a:xfrm>
        </p:grpSpPr>
        <p:pic>
          <p:nvPicPr>
            <p:cNvPr id="616009" name="Picture 58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10" name="Rectangle 58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11" name="Line 58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12" name="Line 58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13" name="Line 58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14" name="Line 59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6015" name="Group 59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6021" name="Group 597"/>
          <p:cNvGrpSpPr>
            <a:grpSpLocks/>
          </p:cNvGrpSpPr>
          <p:nvPr/>
        </p:nvGrpSpPr>
        <p:grpSpPr bwMode="auto">
          <a:xfrm>
            <a:off x="3675063" y="3214688"/>
            <a:ext cx="385762" cy="385762"/>
            <a:chOff x="1370" y="1409"/>
            <a:chExt cx="243" cy="243"/>
          </a:xfrm>
        </p:grpSpPr>
        <p:pic>
          <p:nvPicPr>
            <p:cNvPr id="616022" name="Picture 59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23" name="Rectangle 5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16024" name="Line 6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25" name="Line 6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26" name="Line 6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27" name="Line 6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28" name="Group 604"/>
          <p:cNvGrpSpPr>
            <a:grpSpLocks/>
          </p:cNvGrpSpPr>
          <p:nvPr/>
        </p:nvGrpSpPr>
        <p:grpSpPr bwMode="auto">
          <a:xfrm>
            <a:off x="2630488" y="2020888"/>
            <a:ext cx="385762" cy="385762"/>
            <a:chOff x="1370" y="1409"/>
            <a:chExt cx="243" cy="243"/>
          </a:xfrm>
        </p:grpSpPr>
        <p:pic>
          <p:nvPicPr>
            <p:cNvPr id="616029" name="Picture 60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30" name="Rectangle 6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31" name="Line 6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32" name="Line 6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33" name="Line 6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34" name="Line 6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35" name="Group 611"/>
          <p:cNvGrpSpPr>
            <a:grpSpLocks/>
          </p:cNvGrpSpPr>
          <p:nvPr/>
        </p:nvGrpSpPr>
        <p:grpSpPr bwMode="auto">
          <a:xfrm>
            <a:off x="4060825" y="1912938"/>
            <a:ext cx="385763" cy="385762"/>
            <a:chOff x="1370" y="1409"/>
            <a:chExt cx="243" cy="243"/>
          </a:xfrm>
        </p:grpSpPr>
        <p:pic>
          <p:nvPicPr>
            <p:cNvPr id="616036" name="Picture 6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37" name="Rectangle 6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38" name="Line 6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39" name="Line 6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40" name="Line 6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41" name="Line 6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42" name="Group 618"/>
          <p:cNvGrpSpPr>
            <a:grpSpLocks/>
          </p:cNvGrpSpPr>
          <p:nvPr/>
        </p:nvGrpSpPr>
        <p:grpSpPr bwMode="auto">
          <a:xfrm>
            <a:off x="4452938" y="2209800"/>
            <a:ext cx="385762" cy="385763"/>
            <a:chOff x="1370" y="1409"/>
            <a:chExt cx="243" cy="243"/>
          </a:xfrm>
        </p:grpSpPr>
        <p:pic>
          <p:nvPicPr>
            <p:cNvPr id="616043" name="Picture 6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44" name="Rectangle 6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45" name="Line 6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46" name="Line 6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47" name="Line 6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48" name="Line 6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49" name="Group 625"/>
          <p:cNvGrpSpPr>
            <a:grpSpLocks/>
          </p:cNvGrpSpPr>
          <p:nvPr/>
        </p:nvGrpSpPr>
        <p:grpSpPr bwMode="auto">
          <a:xfrm>
            <a:off x="5237163" y="2081213"/>
            <a:ext cx="385762" cy="385762"/>
            <a:chOff x="1370" y="1409"/>
            <a:chExt cx="243" cy="243"/>
          </a:xfrm>
        </p:grpSpPr>
        <p:pic>
          <p:nvPicPr>
            <p:cNvPr id="616050" name="Picture 6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51" name="Rectangle 6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52" name="Line 6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53" name="Line 6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54" name="Line 6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55" name="Line 6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56" name="Group 632"/>
          <p:cNvGrpSpPr>
            <a:grpSpLocks/>
          </p:cNvGrpSpPr>
          <p:nvPr/>
        </p:nvGrpSpPr>
        <p:grpSpPr bwMode="auto">
          <a:xfrm>
            <a:off x="5597525" y="2282825"/>
            <a:ext cx="385763" cy="385763"/>
            <a:chOff x="1370" y="1409"/>
            <a:chExt cx="243" cy="243"/>
          </a:xfrm>
        </p:grpSpPr>
        <p:pic>
          <p:nvPicPr>
            <p:cNvPr id="616057" name="Picture 6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58" name="Rectangle 6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59" name="Line 6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60" name="Line 6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61" name="Line 6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62" name="Line 6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63" name="Group 639"/>
          <p:cNvGrpSpPr>
            <a:grpSpLocks/>
          </p:cNvGrpSpPr>
          <p:nvPr/>
        </p:nvGrpSpPr>
        <p:grpSpPr bwMode="auto">
          <a:xfrm>
            <a:off x="4933950" y="2428875"/>
            <a:ext cx="385763" cy="385763"/>
            <a:chOff x="1370" y="1409"/>
            <a:chExt cx="243" cy="243"/>
          </a:xfrm>
        </p:grpSpPr>
        <p:pic>
          <p:nvPicPr>
            <p:cNvPr id="616064" name="Picture 6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65" name="Rectangle 6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66" name="Line 6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67" name="Line 6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68" name="Line 6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69" name="Line 6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70" name="Group 646"/>
          <p:cNvGrpSpPr>
            <a:grpSpLocks/>
          </p:cNvGrpSpPr>
          <p:nvPr/>
        </p:nvGrpSpPr>
        <p:grpSpPr bwMode="auto">
          <a:xfrm>
            <a:off x="5486400" y="1631950"/>
            <a:ext cx="385763" cy="385763"/>
            <a:chOff x="1370" y="1409"/>
            <a:chExt cx="243" cy="243"/>
          </a:xfrm>
        </p:grpSpPr>
        <p:pic>
          <p:nvPicPr>
            <p:cNvPr id="616071" name="Picture 6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72" name="Rectangle 6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73" name="Line 6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74" name="Line 6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75" name="Line 6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76" name="Line 6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6077" name="Group 653"/>
          <p:cNvGrpSpPr>
            <a:grpSpLocks/>
          </p:cNvGrpSpPr>
          <p:nvPr/>
        </p:nvGrpSpPr>
        <p:grpSpPr bwMode="auto">
          <a:xfrm>
            <a:off x="5929313" y="2613025"/>
            <a:ext cx="385762" cy="385763"/>
            <a:chOff x="1370" y="1409"/>
            <a:chExt cx="243" cy="243"/>
          </a:xfrm>
        </p:grpSpPr>
        <p:pic>
          <p:nvPicPr>
            <p:cNvPr id="616078" name="Picture 6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16079" name="Rectangle 6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16080" name="Line 6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6081" name="Line 6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6082" name="Line 6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6083" name="Line 6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221"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6540" name="Picture 92" descr="sdfsdg"/>
          <p:cNvPicPr>
            <a:picLocks noChangeAspect="1" noChangeArrowheads="1"/>
          </p:cNvPicPr>
          <p:nvPr/>
        </p:nvPicPr>
        <p:blipFill>
          <a:blip r:embed="rId2" cstate="print"/>
          <a:srcRect/>
          <a:stretch>
            <a:fillRect/>
          </a:stretch>
        </p:blipFill>
        <p:spPr bwMode="auto">
          <a:xfrm>
            <a:off x="233363" y="1387475"/>
            <a:ext cx="1831975" cy="2868613"/>
          </a:xfrm>
          <a:prstGeom prst="rect">
            <a:avLst/>
          </a:prstGeom>
          <a:noFill/>
        </p:spPr>
      </p:pic>
      <p:sp>
        <p:nvSpPr>
          <p:cNvPr id="616452" name="Rectangle 4"/>
          <p:cNvSpPr>
            <a:spLocks noGrp="1" noChangeArrowheads="1"/>
          </p:cNvSpPr>
          <p:nvPr>
            <p:ph type="title"/>
          </p:nvPr>
        </p:nvSpPr>
        <p:spPr/>
        <p:txBody>
          <a:bodyPr/>
          <a:lstStyle/>
          <a:p>
            <a:endParaRPr lang="es-MX" dirty="0"/>
          </a:p>
        </p:txBody>
      </p:sp>
      <p:sp>
        <p:nvSpPr>
          <p:cNvPr id="61645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C11E12F-C11A-4B64-8015-98E88E95CA54}" type="slidenum">
              <a:rPr lang="es-ES" sz="900" i="1">
                <a:solidFill>
                  <a:schemeClr val="bg1"/>
                </a:solidFill>
              </a:rPr>
              <a:pPr algn="ctr"/>
              <a:t>109</a:t>
            </a:fld>
            <a:endParaRPr lang="es-ES" sz="900" i="1" dirty="0">
              <a:solidFill>
                <a:schemeClr val="bg1"/>
              </a:solidFill>
            </a:endParaRPr>
          </a:p>
        </p:txBody>
      </p:sp>
      <p:sp>
        <p:nvSpPr>
          <p:cNvPr id="616460" name="Rectangle 1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16561" name="Group 113"/>
          <p:cNvGraphicFramePr>
            <a:graphicFrameLocks noGrp="1"/>
          </p:cNvGraphicFramePr>
          <p:nvPr/>
        </p:nvGraphicFramePr>
        <p:xfrm>
          <a:off x="1385888" y="1295400"/>
          <a:ext cx="2568575" cy="2663826"/>
        </p:xfrm>
        <a:graphic>
          <a:graphicData uri="http://schemas.openxmlformats.org/drawingml/2006/table">
            <a:tbl>
              <a:tblPr/>
              <a:tblGrid>
                <a:gridCol w="652462"/>
                <a:gridCol w="1916113"/>
              </a:tblGrid>
              <a:tr h="8874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21</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cap="fla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Siembra de árboles </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cap="flat">
                      <a:noFill/>
                    </a:lnT>
                    <a:lnB>
                      <a:noFill/>
                    </a:lnB>
                    <a:lnTlToBr>
                      <a:noFill/>
                    </a:lnTlToBr>
                    <a:lnBlToTr>
                      <a:noFill/>
                    </a:lnBlToTr>
                    <a:noFill/>
                  </a:tcPr>
                </a:tc>
              </a:tr>
              <a:tr h="889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9</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Jornadas de vacunación </a:t>
                      </a:r>
                    </a:p>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con los animales </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a:noFill/>
                    </a:lnT>
                    <a:lnB>
                      <a:noFill/>
                    </a:lnB>
                    <a:lnTlToBr>
                      <a:noFill/>
                    </a:lnTlToBr>
                    <a:lnBlToTr>
                      <a:noFill/>
                    </a:lnBlToTr>
                    <a:noFill/>
                  </a:tcPr>
                </a:tc>
              </a:tr>
              <a:tr h="8874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9</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Implementación de alternativas de saneamiento ambiental </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616654" name="Group 206"/>
          <p:cNvGraphicFramePr>
            <a:graphicFrameLocks noGrp="1"/>
          </p:cNvGraphicFramePr>
          <p:nvPr/>
        </p:nvGraphicFramePr>
        <p:xfrm>
          <a:off x="3648075" y="4757738"/>
          <a:ext cx="1849438" cy="249360"/>
        </p:xfrm>
        <a:graphic>
          <a:graphicData uri="http://schemas.openxmlformats.org/drawingml/2006/table">
            <a:tbl>
              <a:tblPr/>
              <a:tblGrid>
                <a:gridCol w="124936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han recibido </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alguna medida de compensación</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11949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16533" name="Group 85"/>
          <p:cNvGraphicFramePr>
            <a:graphicFrameLocks noGrp="1"/>
          </p:cNvGraphicFramePr>
          <p:nvPr/>
        </p:nvGraphicFramePr>
        <p:xfrm>
          <a:off x="723900" y="781050"/>
          <a:ext cx="3143250" cy="337752"/>
        </p:xfrm>
        <a:graphic>
          <a:graphicData uri="http://schemas.openxmlformats.org/drawingml/2006/table">
            <a:tbl>
              <a:tblPr/>
              <a:tblGrid>
                <a:gridCol w="3143250"/>
              </a:tblGrid>
              <a:tr h="142875">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37.</a:t>
                      </a:r>
                      <a:r>
                        <a:rPr kumimoji="0" lang="es-CO" sz="1100" b="1" i="0" u="none" strike="noStrike" cap="none" normalizeH="0" baseline="0" dirty="0" smtClean="0">
                          <a:ln>
                            <a:noFill/>
                          </a:ln>
                          <a:solidFill>
                            <a:srgbClr val="333333"/>
                          </a:solidFill>
                          <a:effectLst/>
                          <a:latin typeface="Calibri" pitchFamily="34" charset="0"/>
                          <a:cs typeface="Arial" charset="0"/>
                        </a:rPr>
                        <a:t> ¿Cuáles </a:t>
                      </a:r>
                      <a:r>
                        <a:rPr kumimoji="0" lang="es-CO" sz="1100" b="1" i="0" u="none" strike="noStrike" cap="none" normalizeH="0" baseline="0" dirty="0" smtClean="0">
                          <a:ln>
                            <a:noFill/>
                          </a:ln>
                          <a:solidFill>
                            <a:srgbClr val="0075B8"/>
                          </a:solidFill>
                          <a:effectLst/>
                          <a:latin typeface="Calibri" pitchFamily="34" charset="0"/>
                          <a:cs typeface="Arial" charset="0"/>
                        </a:rPr>
                        <a:t>planes o proyectos</a:t>
                      </a:r>
                      <a:r>
                        <a:rPr kumimoji="0" lang="es-CO" sz="1100" b="1" i="0" u="none" strike="noStrike" cap="none" normalizeH="0" baseline="0" dirty="0" smtClean="0">
                          <a:ln>
                            <a:noFill/>
                          </a:ln>
                          <a:solidFill>
                            <a:srgbClr val="333333"/>
                          </a:solidFill>
                          <a:effectLst/>
                          <a:latin typeface="Calibri" pitchFamily="34" charset="0"/>
                          <a:cs typeface="Arial" charset="0"/>
                        </a:rPr>
                        <a:t> conoce que ha realizado la UAESP en su comunidad?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sp>
        <p:nvSpPr>
          <p:cNvPr id="616539" name="Line 91"/>
          <p:cNvSpPr>
            <a:spLocks noChangeShapeType="1"/>
          </p:cNvSpPr>
          <p:nvPr/>
        </p:nvSpPr>
        <p:spPr bwMode="auto">
          <a:xfrm rot="5400000">
            <a:off x="2565400" y="2700338"/>
            <a:ext cx="3946525" cy="0"/>
          </a:xfrm>
          <a:prstGeom prst="line">
            <a:avLst/>
          </a:prstGeom>
          <a:noFill/>
          <a:ln w="3175">
            <a:solidFill>
              <a:srgbClr val="808080"/>
            </a:solidFill>
            <a:prstDash val="dash"/>
            <a:round/>
            <a:headEnd/>
            <a:tailEnd/>
          </a:ln>
          <a:effectLst/>
        </p:spPr>
        <p:txBody>
          <a:bodyPr/>
          <a:lstStyle/>
          <a:p>
            <a:endParaRPr lang="es-MX" dirty="0"/>
          </a:p>
        </p:txBody>
      </p:sp>
      <p:grpSp>
        <p:nvGrpSpPr>
          <p:cNvPr id="616568" name="Group 120"/>
          <p:cNvGrpSpPr>
            <a:grpSpLocks/>
          </p:cNvGrpSpPr>
          <p:nvPr/>
        </p:nvGrpSpPr>
        <p:grpSpPr bwMode="auto">
          <a:xfrm>
            <a:off x="1809750" y="4075113"/>
            <a:ext cx="1131888" cy="882650"/>
            <a:chOff x="643" y="2602"/>
            <a:chExt cx="713" cy="556"/>
          </a:xfrm>
        </p:grpSpPr>
        <p:pic>
          <p:nvPicPr>
            <p:cNvPr id="616564" name="Picture 116" descr="ghjk"/>
            <p:cNvPicPr>
              <a:picLocks noChangeAspect="1" noChangeArrowheads="1"/>
            </p:cNvPicPr>
            <p:nvPr/>
          </p:nvPicPr>
          <p:blipFill>
            <a:blip r:embed="rId3" cstate="print">
              <a:grayscl/>
            </a:blip>
            <a:srcRect/>
            <a:stretch>
              <a:fillRect/>
            </a:stretch>
          </p:blipFill>
          <p:spPr bwMode="auto">
            <a:xfrm>
              <a:off x="643" y="2602"/>
              <a:ext cx="713" cy="163"/>
            </a:xfrm>
            <a:prstGeom prst="rect">
              <a:avLst/>
            </a:prstGeom>
            <a:noFill/>
          </p:spPr>
        </p:pic>
        <p:pic>
          <p:nvPicPr>
            <p:cNvPr id="616566" name="Picture 118" descr="ghjk"/>
            <p:cNvPicPr>
              <a:picLocks noChangeAspect="1" noChangeArrowheads="1"/>
            </p:cNvPicPr>
            <p:nvPr/>
          </p:nvPicPr>
          <p:blipFill>
            <a:blip r:embed="rId3" cstate="print">
              <a:grayscl/>
            </a:blip>
            <a:srcRect/>
            <a:stretch>
              <a:fillRect/>
            </a:stretch>
          </p:blipFill>
          <p:spPr bwMode="auto">
            <a:xfrm>
              <a:off x="643" y="2798"/>
              <a:ext cx="713" cy="163"/>
            </a:xfrm>
            <a:prstGeom prst="rect">
              <a:avLst/>
            </a:prstGeom>
            <a:noFill/>
          </p:spPr>
        </p:pic>
        <p:pic>
          <p:nvPicPr>
            <p:cNvPr id="616567" name="Picture 119" descr="ghjk"/>
            <p:cNvPicPr>
              <a:picLocks noChangeAspect="1" noChangeArrowheads="1"/>
            </p:cNvPicPr>
            <p:nvPr/>
          </p:nvPicPr>
          <p:blipFill>
            <a:blip r:embed="rId3" cstate="print">
              <a:grayscl/>
            </a:blip>
            <a:srcRect/>
            <a:stretch>
              <a:fillRect/>
            </a:stretch>
          </p:blipFill>
          <p:spPr bwMode="auto">
            <a:xfrm>
              <a:off x="643" y="2995"/>
              <a:ext cx="713" cy="163"/>
            </a:xfrm>
            <a:prstGeom prst="rect">
              <a:avLst/>
            </a:prstGeom>
            <a:noFill/>
          </p:spPr>
        </p:pic>
      </p:grpSp>
      <p:graphicFrame>
        <p:nvGraphicFramePr>
          <p:cNvPr id="616592" name="Group 144"/>
          <p:cNvGraphicFramePr>
            <a:graphicFrameLocks noGrp="1"/>
          </p:cNvGraphicFramePr>
          <p:nvPr/>
        </p:nvGraphicFramePr>
        <p:xfrm>
          <a:off x="1717675" y="4051300"/>
          <a:ext cx="1155700" cy="925514"/>
        </p:xfrm>
        <a:graphic>
          <a:graphicData uri="http://schemas.openxmlformats.org/drawingml/2006/table">
            <a:tbl>
              <a:tblPr/>
              <a:tblGrid>
                <a:gridCol w="968375"/>
                <a:gridCol w="187325"/>
              </a:tblGrid>
              <a:tr h="309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Otro</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Calibri" pitchFamily="34" charset="0"/>
                          <a:cs typeface="Arial" charset="0"/>
                        </a:rPr>
                        <a:t>42</a:t>
                      </a:r>
                      <a:endParaRPr kumimoji="0" lang="es-ES" sz="900" b="1"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a:noFill/>
                    </a:lnL>
                    <a:lnR cap="flat">
                      <a:noFill/>
                    </a:lnR>
                    <a:lnT cap="flat">
                      <a:noFill/>
                    </a:lnT>
                    <a:lnB>
                      <a:noFill/>
                    </a:lnB>
                    <a:lnTlToBr>
                      <a:noFill/>
                    </a:lnTlToBr>
                    <a:lnBlToTr>
                      <a:noFill/>
                    </a:lnBlToTr>
                    <a:noFill/>
                  </a:tcPr>
                </a:tc>
              </a:tr>
              <a:tr h="3063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Ninguno</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Calibri" pitchFamily="34" charset="0"/>
                          <a:cs typeface="Arial" charset="0"/>
                        </a:rPr>
                        <a:t>9</a:t>
                      </a:r>
                      <a:endParaRPr kumimoji="0" lang="es-ES" sz="900" b="1"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a:noFill/>
                    </a:lnL>
                    <a:lnR cap="flat">
                      <a:noFill/>
                    </a:lnR>
                    <a:lnT>
                      <a:noFill/>
                    </a:lnT>
                    <a:lnB>
                      <a:noFill/>
                    </a:lnB>
                    <a:lnTlToBr>
                      <a:noFill/>
                    </a:lnTlToBr>
                    <a:lnBlToTr>
                      <a:noFill/>
                    </a:lnBlToTr>
                    <a:noFill/>
                  </a:tcPr>
                </a:tc>
              </a:tr>
              <a:tr h="309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Ns / Nr</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Calibri" pitchFamily="34" charset="0"/>
                          <a:cs typeface="Arial" charset="0"/>
                        </a:rPr>
                        <a:t>27</a:t>
                      </a:r>
                      <a:endParaRPr kumimoji="0" lang="es-ES" sz="900" b="1"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a:noFill/>
                    </a:lnL>
                    <a:lnR cap="flat">
                      <a:noFill/>
                    </a:lnR>
                    <a:lnT>
                      <a:noFill/>
                    </a:lnT>
                    <a:lnB cap="flat">
                      <a:noFill/>
                    </a:lnB>
                    <a:lnTlToBr>
                      <a:noFill/>
                    </a:lnTlToBr>
                    <a:lnBlToTr>
                      <a:noFill/>
                    </a:lnBlToTr>
                    <a:noFill/>
                  </a:tcPr>
                </a:tc>
              </a:tr>
            </a:tbl>
          </a:graphicData>
        </a:graphic>
      </p:graphicFrame>
      <p:pic>
        <p:nvPicPr>
          <p:cNvPr id="616593" name="Picture 145" descr="sdfsdg"/>
          <p:cNvPicPr>
            <a:picLocks noChangeAspect="1" noChangeArrowheads="1"/>
          </p:cNvPicPr>
          <p:nvPr/>
        </p:nvPicPr>
        <p:blipFill>
          <a:blip r:embed="rId2" cstate="print"/>
          <a:srcRect/>
          <a:stretch>
            <a:fillRect/>
          </a:stretch>
        </p:blipFill>
        <p:spPr bwMode="auto">
          <a:xfrm>
            <a:off x="4814888" y="1384300"/>
            <a:ext cx="1831975" cy="2868613"/>
          </a:xfrm>
          <a:prstGeom prst="rect">
            <a:avLst/>
          </a:prstGeom>
          <a:noFill/>
        </p:spPr>
      </p:pic>
      <p:graphicFrame>
        <p:nvGraphicFramePr>
          <p:cNvPr id="616594" name="Group 146"/>
          <p:cNvGraphicFramePr>
            <a:graphicFrameLocks noGrp="1"/>
          </p:cNvGraphicFramePr>
          <p:nvPr/>
        </p:nvGraphicFramePr>
        <p:xfrm>
          <a:off x="5967413" y="1295400"/>
          <a:ext cx="2568575" cy="2663826"/>
        </p:xfrm>
        <a:graphic>
          <a:graphicData uri="http://schemas.openxmlformats.org/drawingml/2006/table">
            <a:tbl>
              <a:tblPr/>
              <a:tblGrid>
                <a:gridCol w="652462"/>
                <a:gridCol w="1916113"/>
              </a:tblGrid>
              <a:tr h="8874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25</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cap="fla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Ofrecer empleo para mantenimiento de zonas verdes </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cap="flat">
                      <a:noFill/>
                    </a:lnT>
                    <a:lnB>
                      <a:noFill/>
                    </a:lnB>
                    <a:lnTlToBr>
                      <a:noFill/>
                    </a:lnTlToBr>
                    <a:lnBlToTr>
                      <a:noFill/>
                    </a:lnBlToTr>
                    <a:noFill/>
                  </a:tcPr>
                </a:tc>
              </a:tr>
              <a:tr h="889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10</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Instalar canastas grandes en las calles</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a:noFill/>
                    </a:lnT>
                    <a:lnB>
                      <a:noFill/>
                    </a:lnB>
                    <a:lnTlToBr>
                      <a:noFill/>
                    </a:lnTlToBr>
                    <a:lnBlToTr>
                      <a:noFill/>
                    </a:lnBlToTr>
                    <a:noFill/>
                  </a:tcPr>
                </a:tc>
              </a:tr>
              <a:tr h="8874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9</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Manejo de los malos olores</a:t>
                      </a:r>
                      <a:endParaRPr kumimoji="0" lang="es-ES" sz="1100" b="0" i="0" u="none" strike="noStrike" cap="none" normalizeH="0" baseline="0" dirty="0" smtClean="0">
                        <a:ln>
                          <a:noFill/>
                        </a:ln>
                        <a:solidFill>
                          <a:schemeClr val="tx1"/>
                        </a:solidFill>
                        <a:effectLst/>
                        <a:latin typeface="Arial" charset="0"/>
                        <a:cs typeface="Arial" charset="0"/>
                      </a:endParaRPr>
                    </a:p>
                  </a:txBody>
                  <a:tcPr marL="90000" marR="90000" marT="46800" marB="46800"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616682" name="Group 234"/>
          <p:cNvGraphicFramePr>
            <a:graphicFrameLocks noGrp="1"/>
          </p:cNvGraphicFramePr>
          <p:nvPr/>
        </p:nvGraphicFramePr>
        <p:xfrm>
          <a:off x="4831773" y="781050"/>
          <a:ext cx="3913765" cy="337752"/>
        </p:xfrm>
        <a:graphic>
          <a:graphicData uri="http://schemas.openxmlformats.org/drawingml/2006/table">
            <a:tbl>
              <a:tblPr/>
              <a:tblGrid>
                <a:gridCol w="3913765"/>
              </a:tblGrid>
              <a:tr h="142875">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38.</a:t>
                      </a:r>
                      <a:r>
                        <a:rPr kumimoji="0" lang="es-CO" sz="1100" b="1" i="0" u="none" strike="noStrike" cap="none" normalizeH="0" baseline="0" dirty="0" smtClean="0">
                          <a:ln>
                            <a:noFill/>
                          </a:ln>
                          <a:solidFill>
                            <a:srgbClr val="333333"/>
                          </a:solidFill>
                          <a:effectLst/>
                          <a:latin typeface="Calibri" pitchFamily="34" charset="0"/>
                          <a:cs typeface="Arial" charset="0"/>
                        </a:rPr>
                        <a:t> ¿Qué </a:t>
                      </a:r>
                      <a:r>
                        <a:rPr kumimoji="0" lang="es-CO" sz="1100" b="1" i="0" u="none" strike="noStrike" cap="none" normalizeH="0" baseline="0" dirty="0" smtClean="0">
                          <a:ln>
                            <a:noFill/>
                          </a:ln>
                          <a:solidFill>
                            <a:srgbClr val="0075B8"/>
                          </a:solidFill>
                          <a:effectLst/>
                          <a:latin typeface="Calibri" pitchFamily="34" charset="0"/>
                          <a:cs typeface="Arial" charset="0"/>
                        </a:rPr>
                        <a:t>proyecto considera importante</a:t>
                      </a:r>
                      <a:r>
                        <a:rPr kumimoji="0" lang="es-CO" sz="1100" b="1" i="0" u="none" strike="noStrike" cap="none" normalizeH="0" baseline="0" dirty="0" smtClean="0">
                          <a:ln>
                            <a:noFill/>
                          </a:ln>
                          <a:solidFill>
                            <a:srgbClr val="333333"/>
                          </a:solidFill>
                          <a:effectLst/>
                          <a:latin typeface="Calibri" pitchFamily="34" charset="0"/>
                          <a:cs typeface="Arial" charset="0"/>
                        </a:rPr>
                        <a:t> que comuniquemos a la UAESP, para que se desarrolle en su comunidad?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pic>
        <p:nvPicPr>
          <p:cNvPr id="616618" name="Picture 170" descr="ghjk"/>
          <p:cNvPicPr>
            <a:picLocks noChangeAspect="1" noChangeArrowheads="1"/>
          </p:cNvPicPr>
          <p:nvPr/>
        </p:nvPicPr>
        <p:blipFill>
          <a:blip r:embed="rId3" cstate="print">
            <a:grayscl/>
          </a:blip>
          <a:srcRect/>
          <a:stretch>
            <a:fillRect/>
          </a:stretch>
        </p:blipFill>
        <p:spPr bwMode="auto">
          <a:xfrm>
            <a:off x="6391275" y="4075113"/>
            <a:ext cx="1131888" cy="258762"/>
          </a:xfrm>
          <a:prstGeom prst="rect">
            <a:avLst/>
          </a:prstGeom>
          <a:noFill/>
        </p:spPr>
      </p:pic>
      <p:pic>
        <p:nvPicPr>
          <p:cNvPr id="616619" name="Picture 171" descr="ghjk"/>
          <p:cNvPicPr>
            <a:picLocks noChangeAspect="1" noChangeArrowheads="1"/>
          </p:cNvPicPr>
          <p:nvPr/>
        </p:nvPicPr>
        <p:blipFill>
          <a:blip r:embed="rId3" cstate="print">
            <a:grayscl/>
          </a:blip>
          <a:srcRect/>
          <a:stretch>
            <a:fillRect/>
          </a:stretch>
        </p:blipFill>
        <p:spPr bwMode="auto">
          <a:xfrm>
            <a:off x="6391275" y="4386263"/>
            <a:ext cx="1131888" cy="258762"/>
          </a:xfrm>
          <a:prstGeom prst="rect">
            <a:avLst/>
          </a:prstGeom>
          <a:noFill/>
        </p:spPr>
      </p:pic>
      <p:graphicFrame>
        <p:nvGraphicFramePr>
          <p:cNvPr id="616685" name="Group 237"/>
          <p:cNvGraphicFramePr>
            <a:graphicFrameLocks noGrp="1"/>
          </p:cNvGraphicFramePr>
          <p:nvPr/>
        </p:nvGraphicFramePr>
        <p:xfrm>
          <a:off x="6299200" y="4051300"/>
          <a:ext cx="1155700" cy="615951"/>
        </p:xfrm>
        <a:graphic>
          <a:graphicData uri="http://schemas.openxmlformats.org/drawingml/2006/table">
            <a:tbl>
              <a:tblPr/>
              <a:tblGrid>
                <a:gridCol w="968375"/>
                <a:gridCol w="187325"/>
              </a:tblGrid>
              <a:tr h="309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Otro</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Calibri" pitchFamily="34" charset="0"/>
                          <a:cs typeface="Arial" charset="0"/>
                        </a:rPr>
                        <a:t>5</a:t>
                      </a:r>
                      <a:endParaRPr kumimoji="0" lang="es-ES" sz="900" b="1"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a:noFill/>
                    </a:lnL>
                    <a:lnR cap="flat">
                      <a:noFill/>
                    </a:lnR>
                    <a:lnT cap="flat">
                      <a:noFill/>
                    </a:lnT>
                    <a:lnB>
                      <a:noFill/>
                    </a:lnB>
                    <a:lnTlToBr>
                      <a:noFill/>
                    </a:lnTlToBr>
                    <a:lnBlToTr>
                      <a:noFill/>
                    </a:lnBlToTr>
                    <a:noFill/>
                  </a:tcPr>
                </a:tc>
              </a:tr>
              <a:tr h="3063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Ns / Nr</a:t>
                      </a:r>
                    </a:p>
                  </a:txBody>
                  <a:tcPr marL="36000" marR="36000" marT="18000" marB="180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Calibri" pitchFamily="34" charset="0"/>
                          <a:cs typeface="Arial" charset="0"/>
                        </a:rPr>
                        <a:t>51</a:t>
                      </a:r>
                      <a:endParaRPr kumimoji="0" lang="es-ES" sz="900" b="1"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a:noFill/>
                    </a:lnL>
                    <a:lnR cap="flat">
                      <a:noFill/>
                    </a:lnR>
                    <a:lnT>
                      <a:noFill/>
                    </a:lnT>
                    <a:lnB cap="flat">
                      <a:noFill/>
                    </a:lnB>
                    <a:lnTlToBr>
                      <a:noFill/>
                    </a:lnTlToBr>
                    <a:lnBlToTr>
                      <a:noFill/>
                    </a:lnBlToTr>
                    <a:noFill/>
                  </a:tcPr>
                </a:tc>
              </a:tr>
            </a:tbl>
          </a:graphicData>
        </a:graphic>
      </p:graphicFrame>
      <p:pic>
        <p:nvPicPr>
          <p:cNvPr id="616686" name="Picture 238" descr="gythfj"/>
          <p:cNvPicPr>
            <a:picLocks noChangeAspect="1" noChangeArrowheads="1"/>
          </p:cNvPicPr>
          <p:nvPr/>
        </p:nvPicPr>
        <p:blipFill>
          <a:blip r:embed="rId4" cstate="print"/>
          <a:srcRect/>
          <a:stretch>
            <a:fillRect/>
          </a:stretch>
        </p:blipFill>
        <p:spPr bwMode="auto">
          <a:xfrm>
            <a:off x="3313113" y="1431925"/>
            <a:ext cx="374650" cy="574675"/>
          </a:xfrm>
          <a:prstGeom prst="rect">
            <a:avLst/>
          </a:prstGeom>
          <a:noFill/>
        </p:spPr>
      </p:pic>
      <p:pic>
        <p:nvPicPr>
          <p:cNvPr id="616687" name="Picture 239" descr="sdfsdgdh"/>
          <p:cNvPicPr>
            <a:picLocks noChangeAspect="1" noChangeArrowheads="1"/>
          </p:cNvPicPr>
          <p:nvPr/>
        </p:nvPicPr>
        <p:blipFill>
          <a:blip r:embed="rId5" cstate="print"/>
          <a:srcRect/>
          <a:stretch>
            <a:fillRect/>
          </a:stretch>
        </p:blipFill>
        <p:spPr bwMode="auto">
          <a:xfrm>
            <a:off x="3810000" y="3225800"/>
            <a:ext cx="312738" cy="533400"/>
          </a:xfrm>
          <a:prstGeom prst="rect">
            <a:avLst/>
          </a:prstGeom>
          <a:noFill/>
        </p:spPr>
      </p:pic>
      <p:pic>
        <p:nvPicPr>
          <p:cNvPr id="616688" name="Picture 240" descr="dfgfdhhj"/>
          <p:cNvPicPr>
            <a:picLocks noChangeAspect="1" noChangeArrowheads="1"/>
          </p:cNvPicPr>
          <p:nvPr/>
        </p:nvPicPr>
        <p:blipFill>
          <a:blip r:embed="rId6" cstate="print"/>
          <a:srcRect/>
          <a:stretch>
            <a:fillRect/>
          </a:stretch>
        </p:blipFill>
        <p:spPr bwMode="auto">
          <a:xfrm>
            <a:off x="3586163" y="2449513"/>
            <a:ext cx="722312" cy="373062"/>
          </a:xfrm>
          <a:prstGeom prst="rect">
            <a:avLst/>
          </a:prstGeom>
          <a:noFill/>
        </p:spPr>
      </p:pic>
      <p:pic>
        <p:nvPicPr>
          <p:cNvPr id="616689" name="Picture 241" descr="dfgdghghj"/>
          <p:cNvPicPr>
            <a:picLocks noChangeAspect="1" noChangeArrowheads="1"/>
          </p:cNvPicPr>
          <p:nvPr/>
        </p:nvPicPr>
        <p:blipFill>
          <a:blip r:embed="rId7" cstate="print"/>
          <a:srcRect/>
          <a:stretch>
            <a:fillRect/>
          </a:stretch>
        </p:blipFill>
        <p:spPr bwMode="auto">
          <a:xfrm>
            <a:off x="8355013" y="3302000"/>
            <a:ext cx="614362" cy="528638"/>
          </a:xfrm>
          <a:prstGeom prst="rect">
            <a:avLst/>
          </a:prstGeom>
          <a:noFill/>
        </p:spPr>
      </p:pic>
      <p:pic>
        <p:nvPicPr>
          <p:cNvPr id="616690" name="Picture 242" descr="fdfggfj"/>
          <p:cNvPicPr>
            <a:picLocks noChangeAspect="1" noChangeArrowheads="1"/>
          </p:cNvPicPr>
          <p:nvPr/>
        </p:nvPicPr>
        <p:blipFill>
          <a:blip r:embed="rId8" cstate="print"/>
          <a:srcRect/>
          <a:stretch>
            <a:fillRect/>
          </a:stretch>
        </p:blipFill>
        <p:spPr bwMode="auto">
          <a:xfrm>
            <a:off x="8523288" y="2371725"/>
            <a:ext cx="312737" cy="528638"/>
          </a:xfrm>
          <a:prstGeom prst="rect">
            <a:avLst/>
          </a:prstGeom>
          <a:noFill/>
        </p:spPr>
      </p:pic>
      <p:pic>
        <p:nvPicPr>
          <p:cNvPr id="616691" name="Picture 243" descr="ghj"/>
          <p:cNvPicPr>
            <a:picLocks noChangeAspect="1" noChangeArrowheads="1"/>
          </p:cNvPicPr>
          <p:nvPr/>
        </p:nvPicPr>
        <p:blipFill>
          <a:blip r:embed="rId9" cstate="print"/>
          <a:srcRect/>
          <a:stretch>
            <a:fillRect/>
          </a:stretch>
        </p:blipFill>
        <p:spPr bwMode="auto">
          <a:xfrm>
            <a:off x="8291513" y="1417638"/>
            <a:ext cx="501650" cy="554037"/>
          </a:xfrm>
          <a:prstGeom prst="rect">
            <a:avLst/>
          </a:prstGeom>
          <a:noFill/>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002" name="Rectangle 18"/>
          <p:cNvSpPr>
            <a:spLocks noGrp="1" noChangeArrowheads="1"/>
          </p:cNvSpPr>
          <p:nvPr>
            <p:ph type="title"/>
          </p:nvPr>
        </p:nvSpPr>
        <p:spPr/>
        <p:txBody>
          <a:bodyPr/>
          <a:lstStyle/>
          <a:p>
            <a:endParaRPr lang="es-MX" dirty="0"/>
          </a:p>
        </p:txBody>
      </p:sp>
      <p:sp>
        <p:nvSpPr>
          <p:cNvPr id="554003" name="Rectangle 1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482F2A0-7D88-46A1-A52E-0514F97BC280}" type="slidenum">
              <a:rPr lang="es-ES" sz="900" i="1">
                <a:solidFill>
                  <a:schemeClr val="bg1"/>
                </a:solidFill>
              </a:rPr>
              <a:pPr algn="ctr"/>
              <a:t>11</a:t>
            </a:fld>
            <a:endParaRPr lang="es-ES" sz="900" i="1" dirty="0">
              <a:solidFill>
                <a:schemeClr val="bg1"/>
              </a:solidFill>
            </a:endParaRPr>
          </a:p>
        </p:txBody>
      </p:sp>
      <p:sp>
        <p:nvSpPr>
          <p:cNvPr id="554016"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54136" name="Group 152"/>
          <p:cNvGraphicFramePr>
            <a:graphicFrameLocks noGrp="1"/>
          </p:cNvGraphicFramePr>
          <p:nvPr/>
        </p:nvGraphicFramePr>
        <p:xfrm>
          <a:off x="2265219" y="660400"/>
          <a:ext cx="4384943" cy="371280"/>
        </p:xfrm>
        <a:graphic>
          <a:graphicData uri="http://schemas.openxmlformats.org/drawingml/2006/table">
            <a:tbl>
              <a:tblPr/>
              <a:tblGrid>
                <a:gridCol w="4384943"/>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2.</a:t>
                      </a:r>
                      <a:r>
                        <a:rPr kumimoji="0" lang="es-CO" sz="1100" b="1" i="0" u="none" strike="noStrike" cap="none" normalizeH="0" baseline="0" dirty="0" smtClean="0">
                          <a:ln>
                            <a:noFill/>
                          </a:ln>
                          <a:solidFill>
                            <a:srgbClr val="333333"/>
                          </a:solidFill>
                          <a:effectLst/>
                          <a:latin typeface="Calibri" pitchFamily="34" charset="0"/>
                          <a:cs typeface="Arial" charset="0"/>
                        </a:rPr>
                        <a:t> ¿Qué </a:t>
                      </a:r>
                      <a:r>
                        <a:rPr kumimoji="0" lang="es-CO" sz="1100" b="1" i="0" u="none" strike="noStrike" cap="none" normalizeH="0" baseline="0" dirty="0" smtClean="0">
                          <a:ln>
                            <a:noFill/>
                          </a:ln>
                          <a:solidFill>
                            <a:srgbClr val="0075B8"/>
                          </a:solidFill>
                          <a:effectLst/>
                          <a:latin typeface="Calibri" pitchFamily="34" charset="0"/>
                          <a:cs typeface="Arial" charset="0"/>
                        </a:rPr>
                        <a:t>servicios </a:t>
                      </a:r>
                      <a:r>
                        <a:rPr kumimoji="0" lang="es-CO" sz="1100" b="1" i="0" u="none" strike="noStrike" cap="none" normalizeH="0" baseline="0" dirty="0" smtClean="0">
                          <a:ln>
                            <a:noFill/>
                          </a:ln>
                          <a:solidFill>
                            <a:srgbClr val="333333"/>
                          </a:solidFill>
                          <a:effectLst/>
                          <a:latin typeface="Calibri" pitchFamily="34" charset="0"/>
                          <a:cs typeface="Arial" charset="0"/>
                        </a:rPr>
                        <a:t>garantiza, supervisa y controla la Unidad Administrativa Especial de Servicios Públicos – </a:t>
                      </a:r>
                      <a:r>
                        <a:rPr kumimoji="0" lang="es-CO" sz="1100" b="1" i="0" u="none" strike="noStrike" cap="none" normalizeH="0" baseline="0" dirty="0" smtClean="0">
                          <a:ln>
                            <a:noFill/>
                          </a:ln>
                          <a:solidFill>
                            <a:srgbClr val="0075B8"/>
                          </a:solidFill>
                          <a:effectLst/>
                          <a:latin typeface="Calibri" pitchFamily="34" charset="0"/>
                          <a:cs typeface="Arial" charset="0"/>
                        </a:rPr>
                        <a:t>UAESP</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chemeClr val="bg1">
                              <a:lumMod val="50000"/>
                            </a:schemeClr>
                          </a:solidFill>
                          <a:effectLst/>
                          <a:latin typeface="Calibri" pitchFamily="34" charset="0"/>
                          <a:cs typeface="Arial" charset="0"/>
                        </a:rPr>
                        <a:t>(Espontánea 2010 y 2016)</a:t>
                      </a:r>
                      <a:endParaRPr kumimoji="0" lang="es-ES" sz="1100" b="0" i="0" u="none" strike="noStrike" cap="none" normalizeH="0" baseline="0" dirty="0" smtClean="0">
                        <a:ln>
                          <a:noFill/>
                        </a:ln>
                        <a:solidFill>
                          <a:schemeClr val="bg1">
                            <a:lumMod val="50000"/>
                          </a:schemeClr>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196" name="Group 212"/>
          <p:cNvGraphicFramePr>
            <a:graphicFrameLocks noGrp="1"/>
          </p:cNvGraphicFramePr>
          <p:nvPr/>
        </p:nvGraphicFramePr>
        <p:xfrm>
          <a:off x="2249611" y="4741863"/>
          <a:ext cx="1296988" cy="249360"/>
        </p:xfrm>
        <a:graphic>
          <a:graphicData uri="http://schemas.openxmlformats.org/drawingml/2006/table">
            <a:tbl>
              <a:tblPr/>
              <a:tblGrid>
                <a:gridCol w="69691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conocen la UAESP</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1931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2195198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54215" name="Picture 231" descr="gfjkl"/>
          <p:cNvPicPr>
            <a:picLocks noChangeAspect="1" noChangeArrowheads="1"/>
          </p:cNvPicPr>
          <p:nvPr/>
        </p:nvPicPr>
        <p:blipFill>
          <a:blip r:embed="rId2" cstate="print"/>
          <a:srcRect/>
          <a:stretch>
            <a:fillRect/>
          </a:stretch>
        </p:blipFill>
        <p:spPr bwMode="auto">
          <a:xfrm>
            <a:off x="4691186" y="1273175"/>
            <a:ext cx="1858963" cy="3708400"/>
          </a:xfrm>
          <a:prstGeom prst="rect">
            <a:avLst/>
          </a:prstGeom>
          <a:noFill/>
        </p:spPr>
      </p:pic>
      <p:graphicFrame>
        <p:nvGraphicFramePr>
          <p:cNvPr id="554216" name="Group 232"/>
          <p:cNvGraphicFramePr>
            <a:graphicFrameLocks noGrp="1"/>
          </p:cNvGraphicFramePr>
          <p:nvPr/>
        </p:nvGraphicFramePr>
        <p:xfrm>
          <a:off x="4724524" y="1116013"/>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B5EC"/>
                          </a:solidFill>
                          <a:effectLst/>
                          <a:latin typeface="Calibri" pitchFamily="34" charset="0"/>
                          <a:cs typeface="Arial" charset="0"/>
                        </a:rPr>
                        <a:t>2010</a:t>
                      </a:r>
                      <a:endParaRPr kumimoji="0" lang="es-ES" sz="10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222" name="Group 238"/>
          <p:cNvGraphicFramePr>
            <a:graphicFrameLocks noGrp="1"/>
          </p:cNvGraphicFramePr>
          <p:nvPr/>
        </p:nvGraphicFramePr>
        <p:xfrm>
          <a:off x="6102474" y="1171575"/>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230" name="Group 246"/>
          <p:cNvGraphicFramePr>
            <a:graphicFrameLocks noGrp="1"/>
          </p:cNvGraphicFramePr>
          <p:nvPr/>
        </p:nvGraphicFramePr>
        <p:xfrm>
          <a:off x="2509961" y="1317625"/>
          <a:ext cx="2646363" cy="3494091"/>
        </p:xfrm>
        <a:graphic>
          <a:graphicData uri="http://schemas.openxmlformats.org/drawingml/2006/table">
            <a:tbl>
              <a:tblPr/>
              <a:tblGrid>
                <a:gridCol w="2185988"/>
                <a:gridCol w="460375"/>
              </a:tblGrid>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Aseo/ Recolección de basuras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45</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cap="fla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Alumbrado público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48</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Agua / acueducto</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8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Luz / energía</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Gas</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Barrido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Limpieza de vías y áreas públicas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Reciclaje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10</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a:noFill/>
                    </a:lnT>
                    <a:lnB cap="flat">
                      <a:noFill/>
                    </a:lnB>
                    <a:lnTlToBr>
                      <a:noFill/>
                    </a:lnTlToBr>
                    <a:lnBlToTr>
                      <a:noFill/>
                    </a:lnBlToTr>
                    <a:noFill/>
                  </a:tcPr>
                </a:tc>
              </a:tr>
            </a:tbl>
          </a:graphicData>
        </a:graphic>
      </p:graphicFrame>
      <p:sp>
        <p:nvSpPr>
          <p:cNvPr id="554228" name="Line 244"/>
          <p:cNvSpPr>
            <a:spLocks noChangeShapeType="1"/>
          </p:cNvSpPr>
          <p:nvPr/>
        </p:nvSpPr>
        <p:spPr bwMode="auto">
          <a:xfrm>
            <a:off x="4676899" y="1285875"/>
            <a:ext cx="815975" cy="0"/>
          </a:xfrm>
          <a:prstGeom prst="line">
            <a:avLst/>
          </a:prstGeom>
          <a:noFill/>
          <a:ln w="3175">
            <a:solidFill>
              <a:srgbClr val="969696"/>
            </a:solidFill>
            <a:round/>
            <a:headEnd/>
            <a:tailEnd/>
          </a:ln>
          <a:effectLst/>
        </p:spPr>
        <p:txBody>
          <a:bodyPr/>
          <a:lstStyle/>
          <a:p>
            <a:endParaRPr lang="es-MX" dirty="0"/>
          </a:p>
        </p:txBody>
      </p:sp>
      <p:sp>
        <p:nvSpPr>
          <p:cNvPr id="554229" name="Line 245"/>
          <p:cNvSpPr>
            <a:spLocks noChangeShapeType="1"/>
          </p:cNvSpPr>
          <p:nvPr/>
        </p:nvSpPr>
        <p:spPr bwMode="auto">
          <a:xfrm>
            <a:off x="5711949" y="1382713"/>
            <a:ext cx="839787" cy="0"/>
          </a:xfrm>
          <a:prstGeom prst="line">
            <a:avLst/>
          </a:prstGeom>
          <a:noFill/>
          <a:ln w="3175">
            <a:solidFill>
              <a:srgbClr val="969696"/>
            </a:solidFill>
            <a:round/>
            <a:headEnd/>
            <a:tailEnd/>
          </a:ln>
          <a:effectLst/>
        </p:spPr>
        <p:txBody>
          <a:bodyPr/>
          <a:lstStyle/>
          <a:p>
            <a:endParaRPr lang="es-MX" dirty="0"/>
          </a:p>
        </p:txBody>
      </p:sp>
      <p:graphicFrame>
        <p:nvGraphicFramePr>
          <p:cNvPr id="554267" name="Group 283"/>
          <p:cNvGraphicFramePr>
            <a:graphicFrameLocks noGrp="1"/>
          </p:cNvGraphicFramePr>
          <p:nvPr/>
        </p:nvGraphicFramePr>
        <p:xfrm>
          <a:off x="6073899" y="1406525"/>
          <a:ext cx="460375" cy="3494091"/>
        </p:xfrm>
        <a:graphic>
          <a:graphicData uri="http://schemas.openxmlformats.org/drawingml/2006/table">
            <a:tbl>
              <a:tblPr/>
              <a:tblGrid>
                <a:gridCol w="460375"/>
              </a:tblGrid>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21</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cap="fla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9</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81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7</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cap="flat">
                      <a:noFill/>
                    </a:lnB>
                    <a:lnTlToBr>
                      <a:noFill/>
                    </a:lnTlToBr>
                    <a:lnBlToTr>
                      <a:noFill/>
                    </a:lnBlToTr>
                    <a:noFill/>
                  </a:tcPr>
                </a:tc>
              </a:tr>
            </a:tbl>
          </a:graphicData>
        </a:graphic>
      </p:graphicFrame>
      <p:sp>
        <p:nvSpPr>
          <p:cNvPr id="554359" name="Text Box 375"/>
          <p:cNvSpPr txBox="1">
            <a:spLocks noChangeArrowheads="1"/>
          </p:cNvSpPr>
          <p:nvPr/>
        </p:nvSpPr>
        <p:spPr bwMode="auto">
          <a:xfrm>
            <a:off x="4854699" y="1631950"/>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54360" name="Text Box 376"/>
          <p:cNvSpPr txBox="1">
            <a:spLocks noChangeArrowheads="1"/>
          </p:cNvSpPr>
          <p:nvPr/>
        </p:nvSpPr>
        <p:spPr bwMode="auto">
          <a:xfrm>
            <a:off x="4854699" y="208121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54361" name="Text Box 377"/>
          <p:cNvSpPr txBox="1">
            <a:spLocks noChangeArrowheads="1"/>
          </p:cNvSpPr>
          <p:nvPr/>
        </p:nvSpPr>
        <p:spPr bwMode="auto">
          <a:xfrm>
            <a:off x="4854699" y="470376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pic>
        <p:nvPicPr>
          <p:cNvPr id="554362" name="Picture 378" descr="GFDFJ"/>
          <p:cNvPicPr>
            <a:picLocks noChangeAspect="1" noChangeArrowheads="1"/>
          </p:cNvPicPr>
          <p:nvPr/>
        </p:nvPicPr>
        <p:blipFill>
          <a:blip r:embed="rId3" cstate="print"/>
          <a:srcRect/>
          <a:stretch>
            <a:fillRect/>
          </a:stretch>
        </p:blipFill>
        <p:spPr bwMode="auto">
          <a:xfrm>
            <a:off x="2656011" y="1358900"/>
            <a:ext cx="323850" cy="323850"/>
          </a:xfrm>
          <a:prstGeom prst="rect">
            <a:avLst/>
          </a:prstGeom>
          <a:noFill/>
        </p:spPr>
      </p:pic>
      <p:pic>
        <p:nvPicPr>
          <p:cNvPr id="554363" name="Picture 379" descr="DGFHFJ"/>
          <p:cNvPicPr>
            <a:picLocks noChangeAspect="1" noChangeArrowheads="1"/>
          </p:cNvPicPr>
          <p:nvPr/>
        </p:nvPicPr>
        <p:blipFill>
          <a:blip r:embed="rId4" cstate="print"/>
          <a:srcRect/>
          <a:stretch>
            <a:fillRect/>
          </a:stretch>
        </p:blipFill>
        <p:spPr bwMode="auto">
          <a:xfrm>
            <a:off x="3200524" y="1792288"/>
            <a:ext cx="323850" cy="323850"/>
          </a:xfrm>
          <a:prstGeom prst="rect">
            <a:avLst/>
          </a:prstGeom>
          <a:noFill/>
        </p:spPr>
      </p:pic>
      <p:pic>
        <p:nvPicPr>
          <p:cNvPr id="554364" name="Picture 380" descr="DGDFH"/>
          <p:cNvPicPr>
            <a:picLocks noChangeAspect="1" noChangeArrowheads="1"/>
          </p:cNvPicPr>
          <p:nvPr/>
        </p:nvPicPr>
        <p:blipFill>
          <a:blip r:embed="rId5" cstate="print"/>
          <a:srcRect/>
          <a:stretch>
            <a:fillRect/>
          </a:stretch>
        </p:blipFill>
        <p:spPr bwMode="auto">
          <a:xfrm>
            <a:off x="3281486" y="2239963"/>
            <a:ext cx="323850" cy="323850"/>
          </a:xfrm>
          <a:prstGeom prst="rect">
            <a:avLst/>
          </a:prstGeom>
          <a:noFill/>
        </p:spPr>
      </p:pic>
      <p:pic>
        <p:nvPicPr>
          <p:cNvPr id="554365" name="Picture 381" descr="JKK"/>
          <p:cNvPicPr>
            <a:picLocks noChangeAspect="1" noChangeArrowheads="1"/>
          </p:cNvPicPr>
          <p:nvPr/>
        </p:nvPicPr>
        <p:blipFill>
          <a:blip r:embed="rId6" cstate="print"/>
          <a:srcRect/>
          <a:stretch>
            <a:fillRect/>
          </a:stretch>
        </p:blipFill>
        <p:spPr bwMode="auto">
          <a:xfrm>
            <a:off x="3506911" y="2701925"/>
            <a:ext cx="323850" cy="323850"/>
          </a:xfrm>
          <a:prstGeom prst="rect">
            <a:avLst/>
          </a:prstGeom>
          <a:noFill/>
        </p:spPr>
      </p:pic>
      <p:pic>
        <p:nvPicPr>
          <p:cNvPr id="554366" name="Picture 382" descr="HGHFJ"/>
          <p:cNvPicPr>
            <a:picLocks noChangeAspect="1" noChangeArrowheads="1"/>
          </p:cNvPicPr>
          <p:nvPr/>
        </p:nvPicPr>
        <p:blipFill>
          <a:blip r:embed="rId7" cstate="print"/>
          <a:srcRect/>
          <a:stretch>
            <a:fillRect/>
          </a:stretch>
        </p:blipFill>
        <p:spPr bwMode="auto">
          <a:xfrm>
            <a:off x="4011736" y="3106738"/>
            <a:ext cx="323850" cy="323850"/>
          </a:xfrm>
          <a:prstGeom prst="rect">
            <a:avLst/>
          </a:prstGeom>
          <a:noFill/>
        </p:spPr>
      </p:pic>
      <p:pic>
        <p:nvPicPr>
          <p:cNvPr id="554367" name="Picture 383" descr="GHJK"/>
          <p:cNvPicPr>
            <a:picLocks noChangeAspect="1" noChangeArrowheads="1"/>
          </p:cNvPicPr>
          <p:nvPr/>
        </p:nvPicPr>
        <p:blipFill>
          <a:blip r:embed="rId8" cstate="print"/>
          <a:srcRect/>
          <a:stretch>
            <a:fillRect/>
          </a:stretch>
        </p:blipFill>
        <p:spPr bwMode="auto">
          <a:xfrm>
            <a:off x="3797424" y="3549650"/>
            <a:ext cx="323850" cy="323850"/>
          </a:xfrm>
          <a:prstGeom prst="rect">
            <a:avLst/>
          </a:prstGeom>
          <a:noFill/>
        </p:spPr>
      </p:pic>
      <p:pic>
        <p:nvPicPr>
          <p:cNvPr id="554368" name="Picture 384" descr="GHJHJ"/>
          <p:cNvPicPr>
            <a:picLocks noChangeAspect="1" noChangeArrowheads="1"/>
          </p:cNvPicPr>
          <p:nvPr/>
        </p:nvPicPr>
        <p:blipFill>
          <a:blip r:embed="rId9" cstate="print"/>
          <a:srcRect/>
          <a:stretch>
            <a:fillRect/>
          </a:stretch>
        </p:blipFill>
        <p:spPr bwMode="auto">
          <a:xfrm>
            <a:off x="2486149" y="3989388"/>
            <a:ext cx="323850" cy="323850"/>
          </a:xfrm>
          <a:prstGeom prst="rect">
            <a:avLst/>
          </a:prstGeom>
          <a:noFill/>
        </p:spPr>
      </p:pic>
      <p:pic>
        <p:nvPicPr>
          <p:cNvPr id="554369" name="Picture 385" descr="GGGGGGGGGGGGGGG"/>
          <p:cNvPicPr>
            <a:picLocks noChangeAspect="1" noChangeArrowheads="1"/>
          </p:cNvPicPr>
          <p:nvPr/>
        </p:nvPicPr>
        <p:blipFill>
          <a:blip r:embed="rId10" cstate="print"/>
          <a:srcRect/>
          <a:stretch>
            <a:fillRect/>
          </a:stretch>
        </p:blipFill>
        <p:spPr bwMode="auto">
          <a:xfrm>
            <a:off x="3764086" y="4430713"/>
            <a:ext cx="323850" cy="323850"/>
          </a:xfrm>
          <a:prstGeom prst="rect">
            <a:avLst/>
          </a:prstGeom>
          <a:noFill/>
        </p:spPr>
      </p:pic>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8130" name="Rectangle 2"/>
          <p:cNvSpPr>
            <a:spLocks noGrp="1" noChangeArrowheads="1"/>
          </p:cNvSpPr>
          <p:nvPr>
            <p:ph type="title"/>
          </p:nvPr>
        </p:nvSpPr>
        <p:spPr/>
        <p:txBody>
          <a:bodyPr/>
          <a:lstStyle/>
          <a:p>
            <a:endParaRPr lang="es-CO" dirty="0"/>
          </a:p>
        </p:txBody>
      </p:sp>
      <p:sp>
        <p:nvSpPr>
          <p:cNvPr id="68813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813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8565" name="Group 437"/>
          <p:cNvGraphicFramePr>
            <a:graphicFrameLocks noGrp="1"/>
          </p:cNvGraphicFramePr>
          <p:nvPr/>
        </p:nvGraphicFramePr>
        <p:xfrm>
          <a:off x="153988" y="1174750"/>
          <a:ext cx="8840787" cy="37295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Han Recibido Alguna Medida De Compensación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11949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3549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0075B8"/>
                          </a:solidFill>
                          <a:effectLst/>
                          <a:latin typeface="Calibri" pitchFamily="34" charset="0"/>
                          <a:cs typeface="Arial" charset="0"/>
                        </a:rPr>
                        <a:t>37. ¿Cuáles planes o proyectos conoce que ha realizado la UAESP en su comunidad?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Siembra de árboles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Jornadas de vacunación con los animales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Implementación de alternativas de saneamiento ambiental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93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968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38. ¿Qué proyecto considera importante que comuniquemos a la UAESP, para que se desarrolle en su comunidad?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Ofrecer empleo para mantenimiento de zonas verdes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Instalar canastas grandes en las calles</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Manejo de los malos olores</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8564" name="Rectangle 43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66AFB0F-9497-4E3D-A221-DC7851AE46F1}" type="slidenum">
              <a:rPr lang="es-ES" sz="900" i="1">
                <a:solidFill>
                  <a:schemeClr val="bg1"/>
                </a:solidFill>
              </a:rPr>
              <a:pPr algn="ctr"/>
              <a:t>110</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7410" name="Rectangle 2"/>
          <p:cNvSpPr>
            <a:spLocks noGrp="1" noChangeArrowheads="1"/>
          </p:cNvSpPr>
          <p:nvPr>
            <p:ph type="title"/>
          </p:nvPr>
        </p:nvSpPr>
        <p:spPr/>
        <p:txBody>
          <a:bodyPr/>
          <a:lstStyle/>
          <a:p>
            <a:endParaRPr lang="es-CO" dirty="0"/>
          </a:p>
        </p:txBody>
      </p:sp>
      <p:sp>
        <p:nvSpPr>
          <p:cNvPr id="65741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A7CD350-E180-4E14-9908-5409CE00FEAC}" type="slidenum">
              <a:rPr lang="es-ES" sz="900" i="1">
                <a:solidFill>
                  <a:schemeClr val="bg1"/>
                </a:solidFill>
              </a:rPr>
              <a:pPr algn="ctr"/>
              <a:t>111</a:t>
            </a:fld>
            <a:endParaRPr lang="es-ES" sz="900" i="1" dirty="0">
              <a:solidFill>
                <a:schemeClr val="bg1"/>
              </a:solidFill>
            </a:endParaRPr>
          </a:p>
        </p:txBody>
      </p:sp>
      <p:sp>
        <p:nvSpPr>
          <p:cNvPr id="657412"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7413" name="Group 5"/>
          <p:cNvGraphicFramePr>
            <a:graphicFrameLocks noGrp="1"/>
          </p:cNvGraphicFramePr>
          <p:nvPr/>
        </p:nvGraphicFramePr>
        <p:xfrm>
          <a:off x="1430338" y="1265238"/>
          <a:ext cx="6284912" cy="3281916"/>
        </p:xfrm>
        <a:graphic>
          <a:graphicData uri="http://schemas.openxmlformats.org/drawingml/2006/table">
            <a:tbl>
              <a:tblPr/>
              <a:tblGrid>
                <a:gridCol w="2355850"/>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063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Han Recibido Alguna Medida De Compensación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635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11949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2588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14300">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37. ¿Cuáles planes o proyectos conoce que ha realizado la UAESP en su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158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Siembra de árboles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35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Jornadas de vacunación con los animales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Implementación de alternativas de saneamiento ambiental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58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58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15888">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38. ¿Qué proyecto considera importante que comuniquemos a la UAESP, para que se desarrolle en su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14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Ofrecer empleo para mantenimiento de zonas verdes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Instalar canastas grandes en las calles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Manejo de los malos olores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7738" name="Group 266"/>
          <p:cNvGraphicFramePr>
            <a:graphicFrameLocks noGrp="1"/>
          </p:cNvGraphicFramePr>
          <p:nvPr/>
        </p:nvGraphicFramePr>
        <p:xfrm>
          <a:off x="966788" y="1479550"/>
          <a:ext cx="6540500" cy="3384042"/>
        </p:xfrm>
        <a:graphic>
          <a:graphicData uri="http://schemas.openxmlformats.org/drawingml/2006/table">
            <a:tbl>
              <a:tblPr/>
              <a:tblGrid>
                <a:gridCol w="4011612"/>
                <a:gridCol w="2359025"/>
                <a:gridCol w="169863"/>
              </a:tblGrid>
              <a:tr h="338138">
                <a:tc>
                  <a:txBody>
                    <a:bodyPr/>
                    <a:lstStyle/>
                    <a:p>
                      <a:pPr marL="0" marR="0" lvl="0" indent="0" algn="r" defTabSz="914400" rtl="0" eaLnBrk="1" fontAlgn="base" latinLnBrk="0" hangingPunct="1">
                        <a:lnSpc>
                          <a:spcPct val="100000"/>
                        </a:lnSpc>
                        <a:spcBef>
                          <a:spcPct val="0"/>
                        </a:spcBef>
                        <a:spcAft>
                          <a:spcPct val="0"/>
                        </a:spcAft>
                        <a:buClr>
                          <a:schemeClr val="tx1"/>
                        </a:buClr>
                        <a:buSzTx/>
                        <a:buFontTx/>
                        <a:buNone/>
                        <a:tabLst/>
                      </a:pP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CALIDAD DEL SERVICIO PRESTADO</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POR LA UAESP EN SU BARRIO </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969696"/>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amabilidad y actitud de servicio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conocimiento y experiencia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145</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atención brindada en la oficina de Gestión Social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109</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h. El compromiso para mejorar la calidad de vida de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177</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La frecuencia de las reuniones informativas sobre el trabajo del relleno y los proyectos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g. El cumplimiento de los compromisos y acuerdos hechos con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i. El trabajo para minimizar vectores como insectos, roedores, caninos, etc.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338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j. El manejo de los olores que produce el relleno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617497" name="Object 5"/>
          <p:cNvGraphicFramePr>
            <a:graphicFrameLocks noChangeAspect="1"/>
          </p:cNvGraphicFramePr>
          <p:nvPr/>
        </p:nvGraphicFramePr>
        <p:xfrm>
          <a:off x="5029200" y="1381125"/>
          <a:ext cx="2308225" cy="3576638"/>
        </p:xfrm>
        <a:graphic>
          <a:graphicData uri="http://schemas.openxmlformats.org/presentationml/2006/ole">
            <p:oleObj spid="_x0000_s617497" name="Gráfico" r:id="rId3" imgW="2314643" imgH="3581310" progId="MSGraph.Chart.8">
              <p:embed followColorScheme="full"/>
            </p:oleObj>
          </a:graphicData>
        </a:graphic>
      </p:graphicFrame>
      <p:sp>
        <p:nvSpPr>
          <p:cNvPr id="617498" name="Rectangle 26"/>
          <p:cNvSpPr>
            <a:spLocks noGrp="1" noChangeArrowheads="1"/>
          </p:cNvSpPr>
          <p:nvPr>
            <p:ph type="title"/>
          </p:nvPr>
        </p:nvSpPr>
        <p:spPr/>
        <p:txBody>
          <a:bodyPr/>
          <a:lstStyle/>
          <a:p>
            <a:endParaRPr lang="es-MX" dirty="0"/>
          </a:p>
        </p:txBody>
      </p:sp>
      <p:sp>
        <p:nvSpPr>
          <p:cNvPr id="617499" name="Rectangle 2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B45B6BD-2635-4782-97EE-CAE89C1B8A23}" type="slidenum">
              <a:rPr lang="es-ES" sz="900" i="1">
                <a:solidFill>
                  <a:schemeClr val="bg1"/>
                </a:solidFill>
              </a:rPr>
              <a:pPr algn="ctr"/>
              <a:t>112</a:t>
            </a:fld>
            <a:endParaRPr lang="es-ES" sz="900" i="1" dirty="0">
              <a:solidFill>
                <a:schemeClr val="bg1"/>
              </a:solidFill>
            </a:endParaRPr>
          </a:p>
        </p:txBody>
      </p:sp>
      <p:graphicFrame>
        <p:nvGraphicFramePr>
          <p:cNvPr id="617500" name="Group 28"/>
          <p:cNvGraphicFramePr>
            <a:graphicFrameLocks noGrp="1"/>
          </p:cNvGraphicFramePr>
          <p:nvPr/>
        </p:nvGraphicFramePr>
        <p:xfrm>
          <a:off x="5264150" y="985838"/>
          <a:ext cx="1976438" cy="301752"/>
        </p:xfrm>
        <a:graphic>
          <a:graphicData uri="http://schemas.openxmlformats.org/drawingml/2006/table">
            <a:tbl>
              <a:tblPr/>
              <a:tblGrid>
                <a:gridCol w="755650"/>
                <a:gridCol w="479425"/>
                <a:gridCol w="741363"/>
              </a:tblGrid>
              <a:tr h="0">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6"/>
                      <a:srcRect/>
                      <a:stretch>
                        <a:fillRect/>
                      </a:stretch>
                    </a:blipFill>
                  </a:tcPr>
                </a:tc>
              </a:tr>
            </a:tbl>
          </a:graphicData>
        </a:graphic>
      </p:graphicFrame>
      <p:sp>
        <p:nvSpPr>
          <p:cNvPr id="617514" name="Rectangle 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617521" name="Line 49"/>
          <p:cNvSpPr>
            <a:spLocks noChangeShapeType="1"/>
          </p:cNvSpPr>
          <p:nvPr/>
        </p:nvSpPr>
        <p:spPr bwMode="auto">
          <a:xfrm>
            <a:off x="5060950" y="1335088"/>
            <a:ext cx="2451100" cy="0"/>
          </a:xfrm>
          <a:prstGeom prst="line">
            <a:avLst/>
          </a:prstGeom>
          <a:noFill/>
          <a:ln w="3175">
            <a:solidFill>
              <a:srgbClr val="969696"/>
            </a:solidFill>
            <a:round/>
            <a:headEnd/>
            <a:tailEnd/>
          </a:ln>
          <a:effectLst/>
        </p:spPr>
        <p:txBody>
          <a:bodyPr/>
          <a:lstStyle/>
          <a:p>
            <a:endParaRPr lang="es-MX" dirty="0"/>
          </a:p>
        </p:txBody>
      </p:sp>
      <p:graphicFrame>
        <p:nvGraphicFramePr>
          <p:cNvPr id="617523" name="Group 51"/>
          <p:cNvGraphicFramePr>
            <a:graphicFrameLocks noGrp="1"/>
          </p:cNvGraphicFramePr>
          <p:nvPr/>
        </p:nvGraphicFramePr>
        <p:xfrm>
          <a:off x="7277100" y="4848225"/>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7740" name="Group 268"/>
          <p:cNvGraphicFramePr>
            <a:graphicFrameLocks noGrp="1"/>
          </p:cNvGraphicFramePr>
          <p:nvPr/>
        </p:nvGraphicFramePr>
        <p:xfrm>
          <a:off x="7721600" y="4389438"/>
          <a:ext cx="1408113" cy="487680"/>
        </p:xfrm>
        <a:graphic>
          <a:graphicData uri="http://schemas.openxmlformats.org/drawingml/2006/table">
            <a:tbl>
              <a:tblPr/>
              <a:tblGrid>
                <a:gridCol w="1408113"/>
              </a:tblGrid>
              <a:tr h="1809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7541" name="Group 69"/>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39.</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1" i="0" u="none" strike="noStrike" cap="none" normalizeH="0" baseline="0" dirty="0" smtClean="0">
                          <a:ln>
                            <a:noFill/>
                          </a:ln>
                          <a:solidFill>
                            <a:srgbClr val="0075B8"/>
                          </a:solidFill>
                          <a:effectLst/>
                          <a:latin typeface="Calibri" pitchFamily="34" charset="0"/>
                          <a:cs typeface="Arial" charset="0"/>
                        </a:rPr>
                        <a:t>Cómo califica a la</a:t>
                      </a:r>
                      <a:r>
                        <a:rPr kumimoji="0" lang="es-CO" sz="1100" b="1" i="0" u="none" strike="noStrike" cap="none" normalizeH="0" baseline="0" dirty="0" smtClean="0">
                          <a:ln>
                            <a:noFill/>
                          </a:ln>
                          <a:solidFill>
                            <a:srgbClr val="333333"/>
                          </a:solidFill>
                          <a:effectLst/>
                          <a:latin typeface="Calibri" pitchFamily="34" charset="0"/>
                          <a:cs typeface="Arial" charset="0"/>
                        </a:rPr>
                        <a:t> Unidad Administrativa Especial de Servicios Públicos UAESP en cuanto 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17741" name="Picture 269" descr="ghfjgk"/>
          <p:cNvPicPr>
            <a:picLocks noChangeAspect="1" noChangeArrowheads="1"/>
          </p:cNvPicPr>
          <p:nvPr/>
        </p:nvPicPr>
        <p:blipFill>
          <a:blip r:embed="rId7" cstate="print"/>
          <a:srcRect/>
          <a:stretch>
            <a:fillRect/>
          </a:stretch>
        </p:blipFill>
        <p:spPr bwMode="auto">
          <a:xfrm>
            <a:off x="627063" y="855663"/>
            <a:ext cx="833437" cy="668337"/>
          </a:xfrm>
          <a:prstGeom prst="rect">
            <a:avLst/>
          </a:prstGeom>
          <a:noFill/>
        </p:spPr>
      </p:pic>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37954" name="Picture 2" descr="fgdfhfh"/>
          <p:cNvPicPr>
            <a:picLocks noChangeAspect="1" noChangeArrowheads="1"/>
          </p:cNvPicPr>
          <p:nvPr/>
        </p:nvPicPr>
        <p:blipFill>
          <a:blip r:embed="rId2" cstate="print"/>
          <a:srcRect/>
          <a:stretch>
            <a:fillRect/>
          </a:stretch>
        </p:blipFill>
        <p:spPr bwMode="auto">
          <a:xfrm>
            <a:off x="1951038" y="874713"/>
            <a:ext cx="5902325" cy="3644900"/>
          </a:xfrm>
          <a:prstGeom prst="rect">
            <a:avLst/>
          </a:prstGeom>
          <a:noFill/>
        </p:spPr>
      </p:pic>
      <p:sp>
        <p:nvSpPr>
          <p:cNvPr id="637955" name="Rectangle 3"/>
          <p:cNvSpPr>
            <a:spLocks noGrp="1" noChangeArrowheads="1"/>
          </p:cNvSpPr>
          <p:nvPr>
            <p:ph type="title"/>
          </p:nvPr>
        </p:nvSpPr>
        <p:spPr/>
        <p:txBody>
          <a:bodyPr/>
          <a:lstStyle/>
          <a:p>
            <a:endParaRPr lang="es-MX" dirty="0"/>
          </a:p>
        </p:txBody>
      </p:sp>
      <p:sp>
        <p:nvSpPr>
          <p:cNvPr id="63795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7D475A2-83EE-4F74-AA2D-7668413FBCED}" type="slidenum">
              <a:rPr lang="es-ES" sz="900" i="1">
                <a:solidFill>
                  <a:schemeClr val="bg1"/>
                </a:solidFill>
              </a:rPr>
              <a:pPr algn="ctr"/>
              <a:t>113</a:t>
            </a:fld>
            <a:endParaRPr lang="es-ES" sz="900" i="1" dirty="0">
              <a:solidFill>
                <a:schemeClr val="bg1"/>
              </a:solidFill>
            </a:endParaRPr>
          </a:p>
        </p:txBody>
      </p:sp>
      <p:graphicFrame>
        <p:nvGraphicFramePr>
          <p:cNvPr id="637976" name="Group 24"/>
          <p:cNvGraphicFramePr>
            <a:graphicFrameLocks noGrp="1"/>
          </p:cNvGraphicFramePr>
          <p:nvPr/>
        </p:nvGraphicFramePr>
        <p:xfrm>
          <a:off x="4886325"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982" name="Group 30"/>
          <p:cNvGraphicFramePr>
            <a:graphicFrameLocks noGrp="1"/>
          </p:cNvGraphicFramePr>
          <p:nvPr/>
        </p:nvGraphicFramePr>
        <p:xfrm>
          <a:off x="5580063"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988" name="Group 36"/>
          <p:cNvGraphicFramePr>
            <a:graphicFrameLocks noGrp="1"/>
          </p:cNvGraphicFramePr>
          <p:nvPr/>
        </p:nvGraphicFramePr>
        <p:xfrm>
          <a:off x="4686300"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994" name="Group 42"/>
          <p:cNvGraphicFramePr>
            <a:graphicFrameLocks noGrp="1"/>
          </p:cNvGraphicFramePr>
          <p:nvPr/>
        </p:nvGraphicFramePr>
        <p:xfrm>
          <a:off x="6489700"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8007" name="Group 55"/>
          <p:cNvGrpSpPr>
            <a:grpSpLocks/>
          </p:cNvGrpSpPr>
          <p:nvPr/>
        </p:nvGrpSpPr>
        <p:grpSpPr bwMode="auto">
          <a:xfrm>
            <a:off x="4716463" y="3536950"/>
            <a:ext cx="514350" cy="511175"/>
            <a:chOff x="1370" y="1409"/>
            <a:chExt cx="243" cy="243"/>
          </a:xfrm>
        </p:grpSpPr>
        <p:pic>
          <p:nvPicPr>
            <p:cNvPr id="638008"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009"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61</a:t>
              </a:r>
              <a:r>
                <a:rPr lang="es-ES" sz="1200" dirty="0">
                  <a:solidFill>
                    <a:srgbClr val="0075B8"/>
                  </a:solidFill>
                  <a:latin typeface="Calibri" pitchFamily="34" charset="0"/>
                </a:rPr>
                <a:t>%</a:t>
              </a:r>
            </a:p>
          </p:txBody>
        </p:sp>
        <p:sp>
          <p:nvSpPr>
            <p:cNvPr id="638010"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8011"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8012"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8013"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8014" name="Group 62"/>
          <p:cNvGrpSpPr>
            <a:grpSpLocks/>
          </p:cNvGrpSpPr>
          <p:nvPr/>
        </p:nvGrpSpPr>
        <p:grpSpPr bwMode="auto">
          <a:xfrm>
            <a:off x="4276725" y="1703388"/>
            <a:ext cx="514350" cy="511175"/>
            <a:chOff x="1370" y="1409"/>
            <a:chExt cx="243" cy="243"/>
          </a:xfrm>
        </p:grpSpPr>
        <p:pic>
          <p:nvPicPr>
            <p:cNvPr id="638015"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016"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26</a:t>
              </a:r>
              <a:r>
                <a:rPr lang="es-ES" sz="1200" dirty="0">
                  <a:solidFill>
                    <a:srgbClr val="FFC000"/>
                  </a:solidFill>
                  <a:latin typeface="Calibri" pitchFamily="34" charset="0"/>
                </a:rPr>
                <a:t>%</a:t>
              </a:r>
            </a:p>
          </p:txBody>
        </p:sp>
        <p:sp>
          <p:nvSpPr>
            <p:cNvPr id="638017"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8018"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8019"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8020"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8021" name="Group 69"/>
          <p:cNvGrpSpPr>
            <a:grpSpLocks/>
          </p:cNvGrpSpPr>
          <p:nvPr/>
        </p:nvGrpSpPr>
        <p:grpSpPr bwMode="auto">
          <a:xfrm>
            <a:off x="5937250" y="2201863"/>
            <a:ext cx="514350" cy="511175"/>
            <a:chOff x="1370" y="1409"/>
            <a:chExt cx="243" cy="243"/>
          </a:xfrm>
        </p:grpSpPr>
        <p:pic>
          <p:nvPicPr>
            <p:cNvPr id="638022"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023"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33</a:t>
              </a:r>
              <a:r>
                <a:rPr lang="es-ES" sz="1200" dirty="0">
                  <a:solidFill>
                    <a:srgbClr val="0075B8"/>
                  </a:solidFill>
                  <a:latin typeface="Calibri" pitchFamily="34" charset="0"/>
                </a:rPr>
                <a:t>%</a:t>
              </a:r>
            </a:p>
          </p:txBody>
        </p:sp>
        <p:sp>
          <p:nvSpPr>
            <p:cNvPr id="638024"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8025"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8026"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8027"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8028" name="Group 76"/>
          <p:cNvGrpSpPr>
            <a:grpSpLocks/>
          </p:cNvGrpSpPr>
          <p:nvPr/>
        </p:nvGrpSpPr>
        <p:grpSpPr bwMode="auto">
          <a:xfrm>
            <a:off x="5608638" y="2959100"/>
            <a:ext cx="514350" cy="511175"/>
            <a:chOff x="1370" y="1409"/>
            <a:chExt cx="243" cy="243"/>
          </a:xfrm>
        </p:grpSpPr>
        <p:pic>
          <p:nvPicPr>
            <p:cNvPr id="638029"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030"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40</a:t>
              </a:r>
              <a:r>
                <a:rPr lang="es-ES" sz="1200" dirty="0">
                  <a:solidFill>
                    <a:srgbClr val="0075B8"/>
                  </a:solidFill>
                  <a:latin typeface="Calibri" pitchFamily="34" charset="0"/>
                </a:rPr>
                <a:t>%</a:t>
              </a:r>
            </a:p>
          </p:txBody>
        </p:sp>
        <p:sp>
          <p:nvSpPr>
            <p:cNvPr id="638031"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8032"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8033"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8034"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38035"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8036"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230401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8052"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8058"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8059" name="Group 107"/>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638065" name="Picture 11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638066" name="Group 11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8079" name="Group 127"/>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39.</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CALIDAD DEL SERVICIO PRESTADO</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POR LA UAESP EN SU BARRIO </a:t>
                      </a:r>
                      <a:endPar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8085" name="Picture 133" descr="ghfjgk"/>
          <p:cNvPicPr>
            <a:picLocks noChangeAspect="1" noChangeArrowheads="1"/>
          </p:cNvPicPr>
          <p:nvPr/>
        </p:nvPicPr>
        <p:blipFill>
          <a:blip r:embed="rId5" cstate="print"/>
          <a:srcRect/>
          <a:stretch>
            <a:fillRect/>
          </a:stretch>
        </p:blipFill>
        <p:spPr bwMode="auto">
          <a:xfrm>
            <a:off x="542925" y="3197225"/>
            <a:ext cx="1001713" cy="803275"/>
          </a:xfrm>
          <a:prstGeom prst="rect">
            <a:avLst/>
          </a:prstGeom>
          <a:noFill/>
        </p:spPr>
      </p:pic>
      <p:grpSp>
        <p:nvGrpSpPr>
          <p:cNvPr id="638105" name="Group 153"/>
          <p:cNvGrpSpPr>
            <a:grpSpLocks/>
          </p:cNvGrpSpPr>
          <p:nvPr/>
        </p:nvGrpSpPr>
        <p:grpSpPr bwMode="auto">
          <a:xfrm>
            <a:off x="2968625" y="1635125"/>
            <a:ext cx="514350" cy="511175"/>
            <a:chOff x="1370" y="1409"/>
            <a:chExt cx="243" cy="243"/>
          </a:xfrm>
        </p:grpSpPr>
        <p:pic>
          <p:nvPicPr>
            <p:cNvPr id="638106" name="Picture 1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107" name="Rectangle 1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0</a:t>
              </a:r>
              <a:r>
                <a:rPr lang="es-ES" sz="1200" dirty="0">
                  <a:solidFill>
                    <a:srgbClr val="0075B8"/>
                  </a:solidFill>
                  <a:latin typeface="Calibri" pitchFamily="34" charset="0"/>
                </a:rPr>
                <a:t>%</a:t>
              </a:r>
            </a:p>
          </p:txBody>
        </p:sp>
        <p:sp>
          <p:nvSpPr>
            <p:cNvPr id="638108" name="Line 1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8109" name="Line 1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8110" name="Line 1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8111" name="Line 1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8112" name="Group 160"/>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8118" name="Group 166"/>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8124" name="Group 172"/>
          <p:cNvGrpSpPr>
            <a:grpSpLocks/>
          </p:cNvGrpSpPr>
          <p:nvPr/>
        </p:nvGrpSpPr>
        <p:grpSpPr bwMode="auto">
          <a:xfrm>
            <a:off x="3625850" y="2697163"/>
            <a:ext cx="514350" cy="511175"/>
            <a:chOff x="1370" y="1409"/>
            <a:chExt cx="243" cy="243"/>
          </a:xfrm>
        </p:grpSpPr>
        <p:pic>
          <p:nvPicPr>
            <p:cNvPr id="638125" name="Picture 17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8126" name="Rectangle 17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0</a:t>
              </a:r>
              <a:r>
                <a:rPr lang="es-ES" sz="1200" dirty="0">
                  <a:solidFill>
                    <a:srgbClr val="0075B8"/>
                  </a:solidFill>
                  <a:latin typeface="Calibri" pitchFamily="34" charset="0"/>
                </a:rPr>
                <a:t>%</a:t>
              </a:r>
            </a:p>
          </p:txBody>
        </p:sp>
        <p:sp>
          <p:nvSpPr>
            <p:cNvPr id="638127" name="Line 17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8128" name="Line 17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8129" name="Line 17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8130" name="Line 17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38132" name="Text Box 180"/>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636931" name="Rectangle 3"/>
          <p:cNvSpPr>
            <a:spLocks noGrp="1" noChangeArrowheads="1"/>
          </p:cNvSpPr>
          <p:nvPr>
            <p:ph type="title"/>
          </p:nvPr>
        </p:nvSpPr>
        <p:spPr/>
        <p:txBody>
          <a:bodyPr/>
          <a:lstStyle/>
          <a:p>
            <a:endParaRPr lang="es-MX" dirty="0"/>
          </a:p>
        </p:txBody>
      </p:sp>
      <p:sp>
        <p:nvSpPr>
          <p:cNvPr id="63693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3CDAF0A-C7F4-4327-B35E-5370DDDC9B88}" type="slidenum">
              <a:rPr lang="es-ES" sz="900" i="1">
                <a:solidFill>
                  <a:schemeClr val="bg1"/>
                </a:solidFill>
              </a:rPr>
              <a:pPr algn="ctr"/>
              <a:t>114</a:t>
            </a:fld>
            <a:endParaRPr lang="es-ES" sz="900" i="1" dirty="0">
              <a:solidFill>
                <a:schemeClr val="bg1"/>
              </a:solidFill>
            </a:endParaRPr>
          </a:p>
        </p:txBody>
      </p:sp>
      <p:grpSp>
        <p:nvGrpSpPr>
          <p:cNvPr id="636960" name="Group 32"/>
          <p:cNvGrpSpPr>
            <a:grpSpLocks/>
          </p:cNvGrpSpPr>
          <p:nvPr/>
        </p:nvGrpSpPr>
        <p:grpSpPr bwMode="auto">
          <a:xfrm>
            <a:off x="4724400" y="3454400"/>
            <a:ext cx="385763" cy="385763"/>
            <a:chOff x="1370" y="1409"/>
            <a:chExt cx="243" cy="243"/>
          </a:xfrm>
        </p:grpSpPr>
        <p:pic>
          <p:nvPicPr>
            <p:cNvPr id="636961"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696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60</a:t>
              </a:r>
              <a:r>
                <a:rPr lang="es-ES" sz="800" dirty="0">
                  <a:solidFill>
                    <a:srgbClr val="0075B8"/>
                  </a:solidFill>
                  <a:latin typeface="Calibri" pitchFamily="34" charset="0"/>
                </a:rPr>
                <a:t>%</a:t>
              </a:r>
            </a:p>
          </p:txBody>
        </p:sp>
        <p:sp>
          <p:nvSpPr>
            <p:cNvPr id="63696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96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96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96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636968" name="Picture 40" descr="sfgdfgh"/>
          <p:cNvPicPr>
            <a:picLocks noChangeAspect="1" noChangeArrowheads="1"/>
          </p:cNvPicPr>
          <p:nvPr/>
        </p:nvPicPr>
        <p:blipFill>
          <a:blip r:embed="rId3" cstate="print"/>
          <a:srcRect/>
          <a:stretch>
            <a:fillRect/>
          </a:stretch>
        </p:blipFill>
        <p:spPr bwMode="auto">
          <a:xfrm>
            <a:off x="4862513" y="4392613"/>
            <a:ext cx="385762" cy="385762"/>
          </a:xfrm>
          <a:prstGeom prst="rect">
            <a:avLst/>
          </a:prstGeom>
          <a:noFill/>
        </p:spPr>
      </p:pic>
      <p:sp>
        <p:nvSpPr>
          <p:cNvPr id="636970" name="Line 42"/>
          <p:cNvSpPr>
            <a:spLocks noChangeShapeType="1"/>
          </p:cNvSpPr>
          <p:nvPr/>
        </p:nvSpPr>
        <p:spPr bwMode="auto">
          <a:xfrm>
            <a:off x="4935538" y="4478338"/>
            <a:ext cx="257175" cy="0"/>
          </a:xfrm>
          <a:prstGeom prst="line">
            <a:avLst/>
          </a:prstGeom>
          <a:noFill/>
          <a:ln w="9525">
            <a:noFill/>
            <a:round/>
            <a:headEnd/>
            <a:tailEnd/>
          </a:ln>
          <a:effectLst/>
        </p:spPr>
        <p:txBody>
          <a:bodyPr lIns="0" tIns="0" rIns="0" bIns="0" anchor="ctr"/>
          <a:lstStyle/>
          <a:p>
            <a:endParaRPr lang="es-MX" dirty="0"/>
          </a:p>
        </p:txBody>
      </p:sp>
      <p:sp>
        <p:nvSpPr>
          <p:cNvPr id="636971" name="Line 43"/>
          <p:cNvSpPr>
            <a:spLocks noChangeShapeType="1"/>
          </p:cNvSpPr>
          <p:nvPr/>
        </p:nvSpPr>
        <p:spPr bwMode="auto">
          <a:xfrm>
            <a:off x="4935538" y="4691063"/>
            <a:ext cx="257175" cy="0"/>
          </a:xfrm>
          <a:prstGeom prst="line">
            <a:avLst/>
          </a:prstGeom>
          <a:noFill/>
          <a:ln w="9525">
            <a:noFill/>
            <a:round/>
            <a:headEnd/>
            <a:tailEnd/>
          </a:ln>
          <a:effectLst/>
        </p:spPr>
        <p:txBody>
          <a:bodyPr lIns="0" tIns="0" rIns="0" bIns="0" anchor="ctr"/>
          <a:lstStyle/>
          <a:p>
            <a:endParaRPr lang="es-MX" dirty="0"/>
          </a:p>
        </p:txBody>
      </p:sp>
      <p:sp>
        <p:nvSpPr>
          <p:cNvPr id="636972" name="Line 44"/>
          <p:cNvSpPr>
            <a:spLocks noChangeShapeType="1"/>
          </p:cNvSpPr>
          <p:nvPr/>
        </p:nvSpPr>
        <p:spPr bwMode="auto">
          <a:xfrm>
            <a:off x="4935538" y="4478338"/>
            <a:ext cx="0" cy="212725"/>
          </a:xfrm>
          <a:prstGeom prst="line">
            <a:avLst/>
          </a:prstGeom>
          <a:noFill/>
          <a:ln w="9525">
            <a:noFill/>
            <a:round/>
            <a:headEnd/>
            <a:tailEnd/>
          </a:ln>
          <a:effectLst/>
        </p:spPr>
        <p:txBody>
          <a:bodyPr lIns="0" tIns="0" rIns="0" bIns="0" anchor="ctr"/>
          <a:lstStyle/>
          <a:p>
            <a:endParaRPr lang="es-MX" dirty="0"/>
          </a:p>
        </p:txBody>
      </p:sp>
      <p:sp>
        <p:nvSpPr>
          <p:cNvPr id="636973" name="Line 45"/>
          <p:cNvSpPr>
            <a:spLocks noChangeShapeType="1"/>
          </p:cNvSpPr>
          <p:nvPr/>
        </p:nvSpPr>
        <p:spPr bwMode="auto">
          <a:xfrm>
            <a:off x="5192713" y="4478338"/>
            <a:ext cx="0" cy="212725"/>
          </a:xfrm>
          <a:prstGeom prst="line">
            <a:avLst/>
          </a:prstGeom>
          <a:noFill/>
          <a:ln w="9525">
            <a:noFill/>
            <a:round/>
            <a:headEnd/>
            <a:tailEnd/>
          </a:ln>
          <a:effectLst/>
        </p:spPr>
        <p:txBody>
          <a:bodyPr lIns="0" tIns="0" rIns="0" bIns="0" anchor="ctr"/>
          <a:lstStyle/>
          <a:p>
            <a:endParaRPr lang="es-MX" dirty="0"/>
          </a:p>
        </p:txBody>
      </p:sp>
      <p:grpSp>
        <p:nvGrpSpPr>
          <p:cNvPr id="636974" name="Group 46"/>
          <p:cNvGrpSpPr>
            <a:grpSpLocks/>
          </p:cNvGrpSpPr>
          <p:nvPr/>
        </p:nvGrpSpPr>
        <p:grpSpPr bwMode="auto">
          <a:xfrm>
            <a:off x="5848350" y="3590925"/>
            <a:ext cx="385763" cy="385763"/>
            <a:chOff x="1370" y="1409"/>
            <a:chExt cx="243" cy="243"/>
          </a:xfrm>
        </p:grpSpPr>
        <p:pic>
          <p:nvPicPr>
            <p:cNvPr id="636975"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697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63697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97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97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98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981" name="Group 53"/>
          <p:cNvGrpSpPr>
            <a:grpSpLocks/>
          </p:cNvGrpSpPr>
          <p:nvPr/>
        </p:nvGrpSpPr>
        <p:grpSpPr bwMode="auto">
          <a:xfrm>
            <a:off x="7116763" y="2476500"/>
            <a:ext cx="385762" cy="385763"/>
            <a:chOff x="1370" y="1409"/>
            <a:chExt cx="243" cy="243"/>
          </a:xfrm>
        </p:grpSpPr>
        <p:pic>
          <p:nvPicPr>
            <p:cNvPr id="636982"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698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63698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98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98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98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995" name="Group 67"/>
          <p:cNvGrpSpPr>
            <a:grpSpLocks/>
          </p:cNvGrpSpPr>
          <p:nvPr/>
        </p:nvGrpSpPr>
        <p:grpSpPr bwMode="auto">
          <a:xfrm>
            <a:off x="5929313" y="2613025"/>
            <a:ext cx="385762" cy="385763"/>
            <a:chOff x="1370" y="1409"/>
            <a:chExt cx="243" cy="243"/>
          </a:xfrm>
        </p:grpSpPr>
        <p:pic>
          <p:nvPicPr>
            <p:cNvPr id="636996"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699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63699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99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00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00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002" name="Group 74"/>
          <p:cNvGrpSpPr>
            <a:grpSpLocks/>
          </p:cNvGrpSpPr>
          <p:nvPr/>
        </p:nvGrpSpPr>
        <p:grpSpPr bwMode="auto">
          <a:xfrm>
            <a:off x="5664200" y="3117850"/>
            <a:ext cx="385763" cy="385763"/>
            <a:chOff x="1370" y="1409"/>
            <a:chExt cx="243" cy="243"/>
          </a:xfrm>
        </p:grpSpPr>
        <p:pic>
          <p:nvPicPr>
            <p:cNvPr id="637003"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00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63700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00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00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00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009" name="Group 81"/>
          <p:cNvGrpSpPr>
            <a:grpSpLocks/>
          </p:cNvGrpSpPr>
          <p:nvPr/>
        </p:nvGrpSpPr>
        <p:grpSpPr bwMode="auto">
          <a:xfrm>
            <a:off x="4933950" y="2428875"/>
            <a:ext cx="385763" cy="385763"/>
            <a:chOff x="1370" y="1409"/>
            <a:chExt cx="243" cy="243"/>
          </a:xfrm>
        </p:grpSpPr>
        <p:pic>
          <p:nvPicPr>
            <p:cNvPr id="637010"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01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63701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01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01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01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030" name="Group 102"/>
          <p:cNvGrpSpPr>
            <a:grpSpLocks/>
          </p:cNvGrpSpPr>
          <p:nvPr/>
        </p:nvGrpSpPr>
        <p:grpSpPr bwMode="auto">
          <a:xfrm>
            <a:off x="4060825" y="1912938"/>
            <a:ext cx="385763" cy="385762"/>
            <a:chOff x="1370" y="1409"/>
            <a:chExt cx="243" cy="243"/>
          </a:xfrm>
        </p:grpSpPr>
        <p:pic>
          <p:nvPicPr>
            <p:cNvPr id="637031"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03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63703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03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03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03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044" name="Group 116"/>
          <p:cNvGrpSpPr>
            <a:grpSpLocks/>
          </p:cNvGrpSpPr>
          <p:nvPr/>
        </p:nvGrpSpPr>
        <p:grpSpPr bwMode="auto">
          <a:xfrm>
            <a:off x="5068888" y="1576388"/>
            <a:ext cx="385762" cy="385762"/>
            <a:chOff x="1370" y="1409"/>
            <a:chExt cx="243" cy="243"/>
          </a:xfrm>
        </p:grpSpPr>
        <p:pic>
          <p:nvPicPr>
            <p:cNvPr id="637045"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046"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637047"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048"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049"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050"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063"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075"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081"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087"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093"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111"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123"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129"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135"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141" name="Group 213"/>
          <p:cNvGrpSpPr>
            <a:grpSpLocks/>
          </p:cNvGrpSpPr>
          <p:nvPr/>
        </p:nvGrpSpPr>
        <p:grpSpPr bwMode="auto">
          <a:xfrm>
            <a:off x="5237163" y="2081213"/>
            <a:ext cx="385762" cy="385762"/>
            <a:chOff x="1370" y="1409"/>
            <a:chExt cx="243" cy="243"/>
          </a:xfrm>
        </p:grpSpPr>
        <p:pic>
          <p:nvPicPr>
            <p:cNvPr id="637142"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143"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13</a:t>
              </a:r>
              <a:r>
                <a:rPr lang="es-ES" sz="800" dirty="0">
                  <a:solidFill>
                    <a:srgbClr val="FFC000"/>
                  </a:solidFill>
                  <a:latin typeface="Calibri" pitchFamily="34" charset="0"/>
                </a:rPr>
                <a:t>%</a:t>
              </a:r>
            </a:p>
          </p:txBody>
        </p:sp>
        <p:sp>
          <p:nvSpPr>
            <p:cNvPr id="637144"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7145"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7146"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7147"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cxnSp>
        <p:nvCxnSpPr>
          <p:cNvPr id="637155" name="AutoShape 227"/>
          <p:cNvCxnSpPr>
            <a:cxnSpLocks noChangeShapeType="1"/>
            <a:stCxn id="637144"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37156"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7169"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7227" name="Group 299"/>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39.</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CALIDAD DEL SERVICIO PRESTADO</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POR LA UAESP EN SU BARRIO </a:t>
                      </a:r>
                      <a:endPar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189" name="Group 261"/>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637195" name="Text Box 267"/>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7196" name="Group 26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230401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7212" name="Group 2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218" name="Group 29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7228" name="Picture 300" descr="ghfjgk"/>
          <p:cNvPicPr>
            <a:picLocks noChangeAspect="1" noChangeArrowheads="1"/>
          </p:cNvPicPr>
          <p:nvPr/>
        </p:nvPicPr>
        <p:blipFill>
          <a:blip r:embed="rId4" cstate="print"/>
          <a:srcRect/>
          <a:stretch>
            <a:fillRect/>
          </a:stretch>
        </p:blipFill>
        <p:spPr bwMode="auto">
          <a:xfrm>
            <a:off x="542925" y="3197225"/>
            <a:ext cx="1001713" cy="803275"/>
          </a:xfrm>
          <a:prstGeom prst="rect">
            <a:avLst/>
          </a:prstGeom>
          <a:noFill/>
        </p:spPr>
      </p:pic>
      <p:sp>
        <p:nvSpPr>
          <p:cNvPr id="637236" name="Rectangle 308"/>
          <p:cNvSpPr>
            <a:spLocks noChangeArrowheads="1"/>
          </p:cNvSpPr>
          <p:nvPr/>
        </p:nvSpPr>
        <p:spPr bwMode="auto">
          <a:xfrm>
            <a:off x="4870450" y="4481513"/>
            <a:ext cx="384175" cy="212725"/>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100</a:t>
            </a:r>
            <a:endParaRPr lang="es-ES" sz="800" dirty="0">
              <a:solidFill>
                <a:srgbClr val="0075B8"/>
              </a:solidFill>
              <a:latin typeface="Calibri" pitchFamily="34" charset="0"/>
            </a:endParaRPr>
          </a:p>
        </p:txBody>
      </p:sp>
      <p:grpSp>
        <p:nvGrpSpPr>
          <p:cNvPr id="637237" name="Group 309"/>
          <p:cNvGrpSpPr>
            <a:grpSpLocks/>
          </p:cNvGrpSpPr>
          <p:nvPr/>
        </p:nvGrpSpPr>
        <p:grpSpPr bwMode="auto">
          <a:xfrm>
            <a:off x="2632075" y="1071563"/>
            <a:ext cx="385763" cy="385762"/>
            <a:chOff x="1370" y="1409"/>
            <a:chExt cx="243" cy="243"/>
          </a:xfrm>
        </p:grpSpPr>
        <p:pic>
          <p:nvPicPr>
            <p:cNvPr id="637238" name="Picture 3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239" name="Rectangle 3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37240" name="Line 3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241" name="Line 3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242" name="Line 3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243" name="Line 3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244" name="Group 316"/>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250" name="Group 322"/>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256" name="Group 328"/>
          <p:cNvGrpSpPr>
            <a:grpSpLocks/>
          </p:cNvGrpSpPr>
          <p:nvPr/>
        </p:nvGrpSpPr>
        <p:grpSpPr bwMode="auto">
          <a:xfrm>
            <a:off x="4460875" y="1431925"/>
            <a:ext cx="385763" cy="385763"/>
            <a:chOff x="1370" y="1409"/>
            <a:chExt cx="243" cy="243"/>
          </a:xfrm>
        </p:grpSpPr>
        <p:pic>
          <p:nvPicPr>
            <p:cNvPr id="637257" name="Picture 32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258" name="Rectangle 33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37259" name="Line 33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260" name="Line 33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261" name="Line 33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262" name="Line 33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263" name="Group 335"/>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269" name="Group 341"/>
          <p:cNvGrpSpPr>
            <a:grpSpLocks/>
          </p:cNvGrpSpPr>
          <p:nvPr/>
        </p:nvGrpSpPr>
        <p:grpSpPr bwMode="auto">
          <a:xfrm>
            <a:off x="6116638" y="2122488"/>
            <a:ext cx="385762" cy="385762"/>
            <a:chOff x="1370" y="1409"/>
            <a:chExt cx="243" cy="243"/>
          </a:xfrm>
        </p:grpSpPr>
        <p:pic>
          <p:nvPicPr>
            <p:cNvPr id="637270" name="Picture 34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271" name="Rectangle 3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37272" name="Line 3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273" name="Line 3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274" name="Line 3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275" name="Line 3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276" name="Group 348"/>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282" name="Group 354"/>
          <p:cNvGrpSpPr>
            <a:grpSpLocks/>
          </p:cNvGrpSpPr>
          <p:nvPr/>
        </p:nvGrpSpPr>
        <p:grpSpPr bwMode="auto">
          <a:xfrm>
            <a:off x="3675063" y="3214688"/>
            <a:ext cx="385762" cy="385762"/>
            <a:chOff x="1370" y="1409"/>
            <a:chExt cx="243" cy="243"/>
          </a:xfrm>
        </p:grpSpPr>
        <p:pic>
          <p:nvPicPr>
            <p:cNvPr id="637283" name="Picture 35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284" name="Rectangle 3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37285" name="Line 3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286" name="Line 3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287" name="Line 3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288" name="Line 3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289" name="Group 361"/>
          <p:cNvGrpSpPr>
            <a:grpSpLocks/>
          </p:cNvGrpSpPr>
          <p:nvPr/>
        </p:nvGrpSpPr>
        <p:grpSpPr bwMode="auto">
          <a:xfrm>
            <a:off x="3194050" y="2636838"/>
            <a:ext cx="385763" cy="385762"/>
            <a:chOff x="1370" y="1409"/>
            <a:chExt cx="243" cy="243"/>
          </a:xfrm>
        </p:grpSpPr>
        <p:pic>
          <p:nvPicPr>
            <p:cNvPr id="637290" name="Picture 36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291" name="Rectangle 3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37292" name="Line 3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293" name="Line 3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294" name="Line 3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295" name="Line 3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296" name="Group 36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302" name="Group 374"/>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308" name="Group 380"/>
          <p:cNvGrpSpPr>
            <a:grpSpLocks/>
          </p:cNvGrpSpPr>
          <p:nvPr/>
        </p:nvGrpSpPr>
        <p:grpSpPr bwMode="auto">
          <a:xfrm>
            <a:off x="2630488" y="2020888"/>
            <a:ext cx="385762" cy="385762"/>
            <a:chOff x="1370" y="1409"/>
            <a:chExt cx="243" cy="243"/>
          </a:xfrm>
        </p:grpSpPr>
        <p:pic>
          <p:nvPicPr>
            <p:cNvPr id="637309" name="Picture 38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310" name="Rectangle 38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37311" name="Line 38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312" name="Line 38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313" name="Line 38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314" name="Line 38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7315" name="Group 387"/>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321" name="Group 393"/>
          <p:cNvGrpSpPr>
            <a:grpSpLocks/>
          </p:cNvGrpSpPr>
          <p:nvPr/>
        </p:nvGrpSpPr>
        <p:grpSpPr bwMode="auto">
          <a:xfrm>
            <a:off x="4452938" y="2209800"/>
            <a:ext cx="385762" cy="385763"/>
            <a:chOff x="1370" y="1409"/>
            <a:chExt cx="243" cy="243"/>
          </a:xfrm>
        </p:grpSpPr>
        <p:pic>
          <p:nvPicPr>
            <p:cNvPr id="637322" name="Picture 39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323" name="Rectangle 39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37324" name="Line 39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325" name="Line 39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326" name="Line 39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327" name="Line 39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7328" name="Group 400"/>
          <p:cNvGrpSpPr>
            <a:grpSpLocks/>
          </p:cNvGrpSpPr>
          <p:nvPr/>
        </p:nvGrpSpPr>
        <p:grpSpPr bwMode="auto">
          <a:xfrm>
            <a:off x="5597525" y="2282825"/>
            <a:ext cx="385763" cy="385763"/>
            <a:chOff x="1370" y="1409"/>
            <a:chExt cx="243" cy="243"/>
          </a:xfrm>
        </p:grpSpPr>
        <p:pic>
          <p:nvPicPr>
            <p:cNvPr id="637329" name="Picture 40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330" name="Rectangle 4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0</a:t>
              </a:r>
              <a:r>
                <a:rPr lang="es-ES" sz="800" dirty="0">
                  <a:solidFill>
                    <a:srgbClr val="0075B8"/>
                  </a:solidFill>
                  <a:latin typeface="Calibri" pitchFamily="34" charset="0"/>
                </a:rPr>
                <a:t>%</a:t>
              </a:r>
            </a:p>
          </p:txBody>
        </p:sp>
        <p:sp>
          <p:nvSpPr>
            <p:cNvPr id="637331" name="Line 4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332" name="Line 4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333" name="Line 4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334" name="Line 4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37335" name="AutoShape 407"/>
          <p:cNvCxnSpPr>
            <a:cxnSpLocks noChangeShapeType="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37336" name="Group 408"/>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7342" name="Group 414"/>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7348" name="Group 420"/>
          <p:cNvGrpSpPr>
            <a:grpSpLocks/>
          </p:cNvGrpSpPr>
          <p:nvPr/>
        </p:nvGrpSpPr>
        <p:grpSpPr bwMode="auto">
          <a:xfrm>
            <a:off x="5486400" y="1631950"/>
            <a:ext cx="385763" cy="385763"/>
            <a:chOff x="1370" y="1409"/>
            <a:chExt cx="243" cy="243"/>
          </a:xfrm>
        </p:grpSpPr>
        <p:pic>
          <p:nvPicPr>
            <p:cNvPr id="637349" name="Picture 4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7350" name="Rectangle 4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a:t>
              </a:r>
              <a:endParaRPr lang="es-ES" sz="800" dirty="0">
                <a:solidFill>
                  <a:srgbClr val="0075B8"/>
                </a:solidFill>
                <a:latin typeface="Calibri" pitchFamily="34" charset="0"/>
              </a:endParaRPr>
            </a:p>
          </p:txBody>
        </p:sp>
        <p:sp>
          <p:nvSpPr>
            <p:cNvPr id="637351" name="Line 4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7352" name="Line 4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7353" name="Line 4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7354" name="Line 4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pic>
        <p:nvPicPr>
          <p:cNvPr id="637355" name="Picture 427"/>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9154" name="Rectangle 2"/>
          <p:cNvSpPr>
            <a:spLocks noGrp="1" noChangeArrowheads="1"/>
          </p:cNvSpPr>
          <p:nvPr>
            <p:ph type="title"/>
          </p:nvPr>
        </p:nvSpPr>
        <p:spPr/>
        <p:txBody>
          <a:bodyPr/>
          <a:lstStyle/>
          <a:p>
            <a:endParaRPr lang="es-CO" dirty="0"/>
          </a:p>
        </p:txBody>
      </p:sp>
      <p:sp>
        <p:nvSpPr>
          <p:cNvPr id="68915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915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9596" name="Group 444"/>
          <p:cNvGraphicFramePr>
            <a:graphicFrameLocks noGrp="1"/>
          </p:cNvGraphicFramePr>
          <p:nvPr/>
        </p:nvGraphicFramePr>
        <p:xfrm>
          <a:off x="153988" y="1479550"/>
          <a:ext cx="8840787" cy="3371411"/>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b"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b"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b"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b"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254</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301486</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1393</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3762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2150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65715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28962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7764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6952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609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9962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13332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118606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amabilidad y actitud de servicio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calidad del servicio prestado por la UAESP en su barrio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95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conocimiento y experiencia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atención brindada en la oficina de Gestión Social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h. El compromiso para mejorar la calidad de vida de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La frecuencia de las reuniones informativas sobre el trabajo del relleno y los proyectos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g. El cumplimiento de los compromisos y acuerdos hechos con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i. El trabajo para minimizar vectores como insectos, roedores, caninos, etc.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j. El manejo de los olores que produce el relleno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9497" name="Rectangle 34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B9F4632-1D68-4884-BB96-FA4581345846}" type="slidenum">
              <a:rPr lang="es-ES" sz="900" i="1">
                <a:solidFill>
                  <a:schemeClr val="bg1"/>
                </a:solidFill>
              </a:rPr>
              <a:pPr algn="ctr"/>
              <a:t>115</a:t>
            </a:fld>
            <a:endParaRPr lang="es-ES" sz="900" i="1" dirty="0">
              <a:solidFill>
                <a:schemeClr val="bg1"/>
              </a:solidFill>
            </a:endParaRPr>
          </a:p>
        </p:txBody>
      </p:sp>
      <p:sp>
        <p:nvSpPr>
          <p:cNvPr id="689498" name="Text Box 346"/>
          <p:cNvSpPr txBox="1">
            <a:spLocks noChangeArrowheads="1"/>
          </p:cNvSpPr>
          <p:nvPr/>
        </p:nvSpPr>
        <p:spPr bwMode="auto">
          <a:xfrm>
            <a:off x="561975" y="1536700"/>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89499" name="Group 347"/>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39.</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Unidad Administrativa Especial de Servicios Públicos UAESP en cuanto 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8434" name="Rectangle 2"/>
          <p:cNvSpPr>
            <a:spLocks noGrp="1" noChangeArrowheads="1"/>
          </p:cNvSpPr>
          <p:nvPr>
            <p:ph type="title"/>
          </p:nvPr>
        </p:nvSpPr>
        <p:spPr/>
        <p:txBody>
          <a:bodyPr/>
          <a:lstStyle/>
          <a:p>
            <a:endParaRPr lang="es-CO" dirty="0"/>
          </a:p>
        </p:txBody>
      </p:sp>
      <p:sp>
        <p:nvSpPr>
          <p:cNvPr id="65843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C4C6E8D-89FC-427B-B31F-0ED8422E01F3}" type="slidenum">
              <a:rPr lang="es-ES" sz="900" i="1">
                <a:solidFill>
                  <a:schemeClr val="bg1"/>
                </a:solidFill>
              </a:rPr>
              <a:pPr algn="ctr"/>
              <a:t>116</a:t>
            </a:fld>
            <a:endParaRPr lang="es-ES" sz="900" i="1" dirty="0">
              <a:solidFill>
                <a:schemeClr val="bg1"/>
              </a:solidFill>
            </a:endParaRPr>
          </a:p>
        </p:txBody>
      </p:sp>
      <p:sp>
        <p:nvSpPr>
          <p:cNvPr id="65843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8620" name="Group 188"/>
          <p:cNvGraphicFramePr>
            <a:graphicFrameLocks noGrp="1"/>
          </p:cNvGraphicFramePr>
          <p:nvPr/>
        </p:nvGraphicFramePr>
        <p:xfrm>
          <a:off x="1152525" y="1276350"/>
          <a:ext cx="6818313" cy="3655296"/>
        </p:xfrm>
        <a:graphic>
          <a:graphicData uri="http://schemas.openxmlformats.org/drawingml/2006/table">
            <a:tbl>
              <a:tblPr/>
              <a:tblGrid>
                <a:gridCol w="2889250"/>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b"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b"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063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254</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137</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81</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635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301486</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8345</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7764</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7884</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164968</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82436</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30089</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del servicio prestado por la UAESP en su barrio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amabilidad y actitud de servicio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conocimiento y experiencia de los funcionarios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atención brindada en la oficina de Gestión Social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h. El compromiso para mejorar la calidad de vida de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La frecuencia de las reuniones informativas sobre el trabajo del relleno y los proyectos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g. El cumplimiento de los compromisos y acuerdos hechos con la comunidad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i. El trabajo para minimizar vectores como insectos, roedores, caninos, etc.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j. El manejo de los olores que produce el relleno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58577" name="Rectangle 145"/>
          <p:cNvSpPr>
            <a:spLocks noChangeArrowheads="1"/>
          </p:cNvSpPr>
          <p:nvPr/>
        </p:nvSpPr>
        <p:spPr bwMode="auto">
          <a:xfrm>
            <a:off x="1728788" y="844550"/>
            <a:ext cx="5765800" cy="260350"/>
          </a:xfrm>
          <a:prstGeom prst="rect">
            <a:avLst/>
          </a:prstGeom>
          <a:noFill/>
          <a:ln w="9525">
            <a:noFill/>
            <a:miter lim="800000"/>
            <a:headEnd/>
            <a:tailEnd/>
          </a:ln>
          <a:effectLst/>
        </p:spPr>
        <p:txBody>
          <a:bodyPr wrap="none">
            <a:spAutoFit/>
          </a:bodyPr>
          <a:lstStyle/>
          <a:p>
            <a:pPr algn="ctr"/>
            <a:r>
              <a:rPr lang="es-CO" sz="1100" dirty="0">
                <a:solidFill>
                  <a:srgbClr val="0075B8"/>
                </a:solidFill>
                <a:latin typeface="Calibri" pitchFamily="34" charset="0"/>
              </a:rPr>
              <a:t> 39.</a:t>
            </a:r>
            <a:r>
              <a:rPr lang="es-CO" sz="1100" dirty="0">
                <a:solidFill>
                  <a:srgbClr val="333333"/>
                </a:solidFill>
                <a:latin typeface="Calibri" pitchFamily="34" charset="0"/>
              </a:rPr>
              <a:t> ¿Cómo califica a la Unidad Administrativa Especial de Servicios Públicos UAESP en cuanto a. </a:t>
            </a:r>
          </a:p>
        </p:txBody>
      </p:sp>
      <p:sp>
        <p:nvSpPr>
          <p:cNvPr id="658578" name="Text Box 146"/>
          <p:cNvSpPr txBox="1">
            <a:spLocks noChangeArrowheads="1"/>
          </p:cNvSpPr>
          <p:nvPr/>
        </p:nvSpPr>
        <p:spPr bwMode="auto">
          <a:xfrm>
            <a:off x="2160588" y="1276350"/>
            <a:ext cx="1824037"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2"/>
          <p:cNvSpPr>
            <a:spLocks noGrp="1" noChangeArrowheads="1"/>
          </p:cNvSpPr>
          <p:nvPr>
            <p:ph type="ctrTitle"/>
          </p:nvPr>
        </p:nvSpPr>
        <p:spPr/>
        <p:txBody>
          <a:bodyPr/>
          <a:lstStyle/>
          <a:p>
            <a:r>
              <a:rPr lang="es-ES" dirty="0" smtClean="0"/>
              <a:t>Información Demográfica</a:t>
            </a:r>
            <a:endParaRPr lang="es-ES" dirty="0"/>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7346" name="Picture 2" descr="bhgfhvfj"/>
          <p:cNvPicPr>
            <a:picLocks noChangeAspect="1" noChangeArrowheads="1"/>
          </p:cNvPicPr>
          <p:nvPr/>
        </p:nvPicPr>
        <p:blipFill>
          <a:blip r:embed="rId3" cstate="print"/>
          <a:srcRect/>
          <a:stretch>
            <a:fillRect/>
          </a:stretch>
        </p:blipFill>
        <p:spPr bwMode="auto">
          <a:xfrm>
            <a:off x="6224152" y="1008063"/>
            <a:ext cx="1579418" cy="1670050"/>
          </a:xfrm>
          <a:prstGeom prst="rect">
            <a:avLst/>
          </a:prstGeom>
          <a:noFill/>
        </p:spPr>
      </p:pic>
      <p:pic>
        <p:nvPicPr>
          <p:cNvPr id="697347" name="Picture 3" descr="fgh"/>
          <p:cNvPicPr>
            <a:picLocks noChangeAspect="1" noChangeArrowheads="1"/>
          </p:cNvPicPr>
          <p:nvPr/>
        </p:nvPicPr>
        <p:blipFill>
          <a:blip r:embed="rId4" cstate="print"/>
          <a:srcRect/>
          <a:stretch>
            <a:fillRect/>
          </a:stretch>
        </p:blipFill>
        <p:spPr bwMode="auto">
          <a:xfrm>
            <a:off x="2354263" y="817563"/>
            <a:ext cx="1022350" cy="1820862"/>
          </a:xfrm>
          <a:prstGeom prst="rect">
            <a:avLst/>
          </a:prstGeom>
          <a:noFill/>
        </p:spPr>
      </p:pic>
      <p:sp>
        <p:nvSpPr>
          <p:cNvPr id="697348" name="Rectangle 4"/>
          <p:cNvSpPr>
            <a:spLocks noGrp="1" noChangeArrowheads="1"/>
          </p:cNvSpPr>
          <p:nvPr>
            <p:ph type="title"/>
          </p:nvPr>
        </p:nvSpPr>
        <p:spPr/>
        <p:txBody>
          <a:bodyPr/>
          <a:lstStyle/>
          <a:p>
            <a:endParaRPr lang="es-MX" dirty="0"/>
          </a:p>
        </p:txBody>
      </p:sp>
      <p:sp>
        <p:nvSpPr>
          <p:cNvPr id="697349"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F35FBDF-13E1-4D47-AB0A-F4E16DE25ACC}" type="slidenum">
              <a:rPr lang="es-ES" sz="900" i="1">
                <a:solidFill>
                  <a:schemeClr val="bg1"/>
                </a:solidFill>
              </a:rPr>
              <a:pPr algn="ctr"/>
              <a:t>118</a:t>
            </a:fld>
            <a:endParaRPr lang="es-ES" sz="900" i="1" dirty="0">
              <a:solidFill>
                <a:schemeClr val="bg1"/>
              </a:solidFill>
            </a:endParaRPr>
          </a:p>
        </p:txBody>
      </p:sp>
      <p:graphicFrame>
        <p:nvGraphicFramePr>
          <p:cNvPr id="697350" name="Group 6"/>
          <p:cNvGraphicFramePr>
            <a:graphicFrameLocks noGrp="1"/>
          </p:cNvGraphicFramePr>
          <p:nvPr/>
        </p:nvGraphicFramePr>
        <p:xfrm>
          <a:off x="2293938" y="1785938"/>
          <a:ext cx="658812" cy="352044"/>
        </p:xfrm>
        <a:graphic>
          <a:graphicData uri="http://schemas.openxmlformats.org/drawingml/2006/table">
            <a:tbl>
              <a:tblPr/>
              <a:tblGrid>
                <a:gridCol w="658812"/>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91</a:t>
                      </a:r>
                      <a:r>
                        <a:rPr kumimoji="0" lang="es-ES" sz="12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356" name="Group 12"/>
          <p:cNvGraphicFramePr>
            <a:graphicFrameLocks noGrp="1"/>
          </p:cNvGraphicFramePr>
          <p:nvPr/>
        </p:nvGraphicFramePr>
        <p:xfrm>
          <a:off x="2905125" y="2359025"/>
          <a:ext cx="469900" cy="324612"/>
        </p:xfrm>
        <a:graphic>
          <a:graphicData uri="http://schemas.openxmlformats.org/drawingml/2006/table">
            <a:tbl>
              <a:tblPr/>
              <a:tblGrid>
                <a:gridCol w="469900"/>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9</a:t>
                      </a:r>
                      <a:r>
                        <a:rPr kumimoji="0" lang="es-ES" sz="1000" b="1" i="0" u="none" strike="noStrike" cap="none" normalizeH="0" baseline="0" dirty="0" smtClean="0">
                          <a:ln>
                            <a:noFill/>
                          </a:ln>
                          <a:solidFill>
                            <a:schemeClr val="bg1"/>
                          </a:solidFill>
                          <a:effectLst/>
                          <a:latin typeface="Cambria" pitchFamily="18" charset="0"/>
                          <a:cs typeface="Arial" charset="0"/>
                        </a:rPr>
                        <a:t>%</a:t>
                      </a:r>
                      <a:r>
                        <a:rPr kumimoji="0" lang="es-ES" sz="12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362" name="Group 18"/>
          <p:cNvGraphicFramePr>
            <a:graphicFrameLocks noGrp="1"/>
          </p:cNvGraphicFramePr>
          <p:nvPr/>
        </p:nvGraphicFramePr>
        <p:xfrm>
          <a:off x="822325" y="1220788"/>
          <a:ext cx="958850" cy="46272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Tipo de Vivienda:</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368" name="Group 24"/>
          <p:cNvGraphicFramePr>
            <a:graphicFrameLocks noGrp="1"/>
          </p:cNvGraphicFramePr>
          <p:nvPr/>
        </p:nvGraphicFramePr>
        <p:xfrm>
          <a:off x="1979613" y="1855788"/>
          <a:ext cx="363537" cy="218880"/>
        </p:xfrm>
        <a:graphic>
          <a:graphicData uri="http://schemas.openxmlformats.org/drawingml/2006/table">
            <a:tbl>
              <a:tblPr/>
              <a:tblGrid>
                <a:gridCol w="3635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Casa</a:t>
                      </a:r>
                      <a:endParaRPr kumimoji="0" lang="es-ES" sz="12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374" name="Group 30"/>
          <p:cNvGraphicFramePr>
            <a:graphicFrameLocks noGrp="1"/>
          </p:cNvGraphicFramePr>
          <p:nvPr/>
        </p:nvGraphicFramePr>
        <p:xfrm>
          <a:off x="3400425" y="2424113"/>
          <a:ext cx="538163" cy="188400"/>
        </p:xfrm>
        <a:graphic>
          <a:graphicData uri="http://schemas.openxmlformats.org/drawingml/2006/table">
            <a:tbl>
              <a:tblPr/>
              <a:tblGrid>
                <a:gridCol w="538163"/>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Edificio</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97380" name="Line 36"/>
          <p:cNvSpPr>
            <a:spLocks noChangeShapeType="1"/>
          </p:cNvSpPr>
          <p:nvPr/>
        </p:nvSpPr>
        <p:spPr bwMode="auto">
          <a:xfrm>
            <a:off x="1724025" y="2854325"/>
            <a:ext cx="2638425"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697381" name="Group 37"/>
          <p:cNvGraphicFramePr>
            <a:graphicFrameLocks noGrp="1"/>
          </p:cNvGraphicFramePr>
          <p:nvPr/>
        </p:nvGraphicFramePr>
        <p:xfrm>
          <a:off x="4972484" y="721736"/>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Estrato:</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00" name="Group 56"/>
          <p:cNvGraphicFramePr>
            <a:graphicFrameLocks noGrp="1"/>
          </p:cNvGraphicFramePr>
          <p:nvPr/>
        </p:nvGraphicFramePr>
        <p:xfrm>
          <a:off x="1816100" y="2847975"/>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Genero:</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06" name="Group 62"/>
          <p:cNvGraphicFramePr>
            <a:graphicFrameLocks noGrp="1"/>
          </p:cNvGraphicFramePr>
          <p:nvPr/>
        </p:nvGraphicFramePr>
        <p:xfrm>
          <a:off x="6396038" y="3000375"/>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Edad:</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97412" name="Rectangle 68"/>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7413" name="Group 69"/>
          <p:cNvGraphicFramePr>
            <a:graphicFrameLocks noGrp="1"/>
          </p:cNvGraphicFramePr>
          <p:nvPr/>
        </p:nvGraphicFramePr>
        <p:xfrm>
          <a:off x="4025900" y="4757738"/>
          <a:ext cx="1095375" cy="249360"/>
        </p:xfrm>
        <a:graphic>
          <a:graphicData uri="http://schemas.openxmlformats.org/drawingml/2006/table">
            <a:tbl>
              <a:tblPr/>
              <a:tblGrid>
                <a:gridCol w="495300"/>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697429" name="Picture 85" descr="FDF"/>
          <p:cNvPicPr>
            <a:picLocks noChangeAspect="1" noChangeArrowheads="1"/>
          </p:cNvPicPr>
          <p:nvPr/>
        </p:nvPicPr>
        <p:blipFill>
          <a:blip r:embed="rId5" cstate="print">
            <a:lum bright="-6000" contrast="-18000"/>
            <a:grayscl/>
          </a:blip>
          <a:srcRect/>
          <a:stretch>
            <a:fillRect/>
          </a:stretch>
        </p:blipFill>
        <p:spPr bwMode="auto">
          <a:xfrm>
            <a:off x="8353428" y="1504950"/>
            <a:ext cx="993775" cy="1350963"/>
          </a:xfrm>
          <a:prstGeom prst="rect">
            <a:avLst/>
          </a:prstGeom>
          <a:noFill/>
        </p:spPr>
      </p:pic>
      <p:sp>
        <p:nvSpPr>
          <p:cNvPr id="697430" name="Line 86"/>
          <p:cNvSpPr>
            <a:spLocks noChangeShapeType="1"/>
          </p:cNvSpPr>
          <p:nvPr/>
        </p:nvSpPr>
        <p:spPr bwMode="auto">
          <a:xfrm rot="5400000">
            <a:off x="2565400" y="2700338"/>
            <a:ext cx="3946525" cy="0"/>
          </a:xfrm>
          <a:prstGeom prst="line">
            <a:avLst/>
          </a:prstGeom>
          <a:noFill/>
          <a:ln w="3175">
            <a:solidFill>
              <a:srgbClr val="808080"/>
            </a:solidFill>
            <a:prstDash val="dash"/>
            <a:round/>
            <a:headEnd/>
            <a:tailEnd/>
          </a:ln>
          <a:effectLst/>
        </p:spPr>
        <p:txBody>
          <a:bodyPr/>
          <a:lstStyle/>
          <a:p>
            <a:endParaRPr lang="es-MX" dirty="0"/>
          </a:p>
        </p:txBody>
      </p:sp>
      <p:sp>
        <p:nvSpPr>
          <p:cNvPr id="697431" name="Line 87"/>
          <p:cNvSpPr>
            <a:spLocks noChangeShapeType="1"/>
          </p:cNvSpPr>
          <p:nvPr/>
        </p:nvSpPr>
        <p:spPr bwMode="auto">
          <a:xfrm>
            <a:off x="4724400" y="2854325"/>
            <a:ext cx="4106863"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697432" name="Object 5"/>
          <p:cNvGraphicFramePr>
            <a:graphicFrameLocks noChangeAspect="1"/>
          </p:cNvGraphicFramePr>
          <p:nvPr/>
        </p:nvGraphicFramePr>
        <p:xfrm>
          <a:off x="5097463" y="2697163"/>
          <a:ext cx="3554412" cy="1725612"/>
        </p:xfrm>
        <a:graphic>
          <a:graphicData uri="http://schemas.openxmlformats.org/presentationml/2006/ole">
            <p:oleObj spid="_x0000_s697432" name="Gráfico" r:id="rId6" imgW="3562485" imgH="1723935" progId="MSGraph.Chart.8">
              <p:embed followColorScheme="full"/>
            </p:oleObj>
          </a:graphicData>
        </a:graphic>
      </p:graphicFrame>
      <p:graphicFrame>
        <p:nvGraphicFramePr>
          <p:cNvPr id="697433" name="Group 89"/>
          <p:cNvGraphicFramePr>
            <a:graphicFrameLocks noGrp="1"/>
          </p:cNvGraphicFramePr>
          <p:nvPr/>
        </p:nvGraphicFramePr>
        <p:xfrm>
          <a:off x="5175250" y="4421188"/>
          <a:ext cx="3262313" cy="295920"/>
        </p:xfrm>
        <a:graphic>
          <a:graphicData uri="http://schemas.openxmlformats.org/drawingml/2006/table">
            <a:tbl>
              <a:tblPr/>
              <a:tblGrid>
                <a:gridCol w="652463"/>
                <a:gridCol w="652462"/>
                <a:gridCol w="652463"/>
                <a:gridCol w="652462"/>
                <a:gridCol w="652463"/>
              </a:tblGrid>
              <a:tr h="24447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18 a 25 años </a:t>
                      </a:r>
                    </a:p>
                  </a:txBody>
                  <a:tcPr marL="36000" marR="36000" marT="10800" marB="10800" anchor="ctr" horzOverflow="overflow">
                    <a:lnL cap="flat">
                      <a:noFill/>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26 a 35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36 a 45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46 a 55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56 a 64 años </a:t>
                      </a:r>
                    </a:p>
                  </a:txBody>
                  <a:tcPr marL="36000" marR="36000" marT="10800" marB="10800" anchor="ctr" horzOverflow="overflow">
                    <a:lnL w="3175" cap="flat" cmpd="sng" algn="ctr">
                      <a:solidFill>
                        <a:srgbClr val="969696"/>
                      </a:solidFill>
                      <a:prstDash val="solid"/>
                      <a:round/>
                      <a:headEnd type="none" w="med" len="med"/>
                      <a:tailEnd type="none" w="med" len="med"/>
                    </a:lnL>
                    <a:lnR cap="flat">
                      <a:noFill/>
                    </a:lnR>
                    <a:lnT cap="flat">
                      <a:noFill/>
                    </a:lnT>
                    <a:lnB cap="flat">
                      <a:noFill/>
                    </a:lnB>
                    <a:lnTlToBr>
                      <a:noFill/>
                    </a:lnTlToBr>
                    <a:lnBlToTr>
                      <a:noFill/>
                    </a:lnBlToTr>
                    <a:noFill/>
                  </a:tcPr>
                </a:tc>
              </a:tr>
            </a:tbl>
          </a:graphicData>
        </a:graphic>
      </p:graphicFrame>
      <p:sp>
        <p:nvSpPr>
          <p:cNvPr id="697447" name="Text Box 103"/>
          <p:cNvSpPr txBox="1">
            <a:spLocks noChangeArrowheads="1"/>
          </p:cNvSpPr>
          <p:nvPr/>
        </p:nvSpPr>
        <p:spPr bwMode="auto">
          <a:xfrm>
            <a:off x="5300663" y="3613150"/>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97448" name="Text Box 104"/>
          <p:cNvSpPr txBox="1">
            <a:spLocks noChangeArrowheads="1"/>
          </p:cNvSpPr>
          <p:nvPr/>
        </p:nvSpPr>
        <p:spPr bwMode="auto">
          <a:xfrm>
            <a:off x="5949950" y="3605213"/>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97449" name="Text Box 105"/>
          <p:cNvSpPr txBox="1">
            <a:spLocks noChangeArrowheads="1"/>
          </p:cNvSpPr>
          <p:nvPr/>
        </p:nvSpPr>
        <p:spPr bwMode="auto">
          <a:xfrm>
            <a:off x="6629400" y="3541713"/>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97450" name="Text Box 106"/>
          <p:cNvSpPr txBox="1">
            <a:spLocks noChangeArrowheads="1"/>
          </p:cNvSpPr>
          <p:nvPr/>
        </p:nvSpPr>
        <p:spPr bwMode="auto">
          <a:xfrm>
            <a:off x="7289800" y="3549650"/>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97451" name="Text Box 107"/>
          <p:cNvSpPr txBox="1">
            <a:spLocks noChangeArrowheads="1"/>
          </p:cNvSpPr>
          <p:nvPr/>
        </p:nvSpPr>
        <p:spPr bwMode="auto">
          <a:xfrm>
            <a:off x="7953375" y="3573463"/>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graphicFrame>
        <p:nvGraphicFramePr>
          <p:cNvPr id="697452" name="Group 108"/>
          <p:cNvGraphicFramePr>
            <a:graphicFrameLocks noGrp="1"/>
          </p:cNvGraphicFramePr>
          <p:nvPr/>
        </p:nvGraphicFramePr>
        <p:xfrm>
          <a:off x="4724400" y="3000375"/>
          <a:ext cx="530225" cy="413376"/>
        </p:xfrm>
        <a:graphic>
          <a:graphicData uri="http://schemas.openxmlformats.org/drawingml/2006/table">
            <a:tbl>
              <a:tblPr/>
              <a:tblGrid>
                <a:gridCol w="233363"/>
                <a:gridCol w="296862"/>
              </a:tblGrid>
              <a:tr h="0">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endParaRPr kumimoji="0" lang="es-MX"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a:noFill/>
                    </a:lnR>
                    <a:lnT cap="flat">
                      <a:noFill/>
                    </a:lnT>
                    <a:lnB>
                      <a:noFill/>
                    </a:lnB>
                    <a:lnTlToBr>
                      <a:noFill/>
                    </a:lnTlToBr>
                    <a:lnBlToTr>
                      <a:noFill/>
                    </a:lnBlToTr>
                    <a:blipFill dpi="0" rotWithShape="0">
                      <a:blip r:embed="rId7"/>
                      <a:srcRect/>
                      <a:stretch>
                        <a:fillRect/>
                      </a:stretch>
                    </a:blipFill>
                  </a:tcPr>
                </a:tc>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p>
                  </a:txBody>
                  <a:tcPr marL="18000" marR="18000" marT="18000" marB="18000" anchor="ctr" horzOverflow="overflow">
                    <a:lnL>
                      <a:noFill/>
                    </a:lnL>
                    <a:lnR cap="flat">
                      <a:noFill/>
                    </a:lnR>
                    <a:lnT cap="flat">
                      <a:noFill/>
                    </a:lnT>
                    <a:lnB>
                      <a:noFill/>
                    </a:lnB>
                    <a:lnTlToBr>
                      <a:noFill/>
                    </a:lnTlToBr>
                    <a:lnBlToTr>
                      <a:noFill/>
                    </a:lnBlToTr>
                    <a:noFill/>
                  </a:tcPr>
                </a:tc>
              </a:tr>
              <a:tr h="0">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endParaRPr kumimoji="0" lang="es-MX"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a:noFill/>
                    </a:lnR>
                    <a:lnT>
                      <a:noFill/>
                    </a:lnT>
                    <a:lnB cap="flat">
                      <a:noFill/>
                    </a:lnB>
                    <a:lnTlToBr>
                      <a:noFill/>
                    </a:lnTlToBr>
                    <a:lnBlToTr>
                      <a:noFill/>
                    </a:lnBlToTr>
                    <a:blipFill dpi="0" rotWithShape="0">
                      <a:blip r:embed="rId8"/>
                      <a:srcRect/>
                      <a:stretch>
                        <a:fillRect/>
                      </a:stretch>
                    </a:blipFill>
                  </a:tcPr>
                </a:tc>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2016</a:t>
                      </a:r>
                    </a:p>
                  </a:txBody>
                  <a:tcPr marL="18000" marR="18000" marT="18000" marB="18000" anchor="ctr" horzOverflow="overflow">
                    <a:lnL>
                      <a:noFill/>
                    </a:lnL>
                    <a:lnR cap="flat">
                      <a:noFill/>
                    </a:lnR>
                    <a:lnT>
                      <a:noFill/>
                    </a:lnT>
                    <a:lnB cap="flat">
                      <a:noFill/>
                    </a:lnB>
                    <a:lnTlToBr>
                      <a:noFill/>
                    </a:lnTlToBr>
                    <a:lnBlToTr>
                      <a:noFill/>
                    </a:lnBlToTr>
                    <a:noFill/>
                  </a:tcPr>
                </a:tc>
              </a:tr>
            </a:tbl>
          </a:graphicData>
        </a:graphic>
      </p:graphicFrame>
      <p:pic>
        <p:nvPicPr>
          <p:cNvPr id="697461" name="Picture 117" descr="gfdh"/>
          <p:cNvPicPr>
            <a:picLocks noChangeAspect="1" noChangeArrowheads="1"/>
          </p:cNvPicPr>
          <p:nvPr/>
        </p:nvPicPr>
        <p:blipFill>
          <a:blip r:embed="rId9" cstate="print"/>
          <a:srcRect/>
          <a:stretch>
            <a:fillRect/>
          </a:stretch>
        </p:blipFill>
        <p:spPr bwMode="auto">
          <a:xfrm>
            <a:off x="981075" y="3290888"/>
            <a:ext cx="2628900" cy="1463675"/>
          </a:xfrm>
          <a:prstGeom prst="rect">
            <a:avLst/>
          </a:prstGeom>
          <a:noFill/>
        </p:spPr>
      </p:pic>
      <p:graphicFrame>
        <p:nvGraphicFramePr>
          <p:cNvPr id="697462" name="Group 118"/>
          <p:cNvGraphicFramePr>
            <a:graphicFrameLocks noGrp="1"/>
          </p:cNvGraphicFramePr>
          <p:nvPr/>
        </p:nvGraphicFramePr>
        <p:xfrm>
          <a:off x="1354138" y="4760913"/>
          <a:ext cx="392112" cy="188400"/>
        </p:xfrm>
        <a:graphic>
          <a:graphicData uri="http://schemas.openxmlformats.org/drawingml/2006/table">
            <a:tbl>
              <a:tblPr/>
              <a:tblGrid>
                <a:gridCol w="392112"/>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Mujer</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68" name="Group 124"/>
          <p:cNvGraphicFramePr>
            <a:graphicFrameLocks noGrp="1"/>
          </p:cNvGraphicFramePr>
          <p:nvPr/>
        </p:nvGraphicFramePr>
        <p:xfrm>
          <a:off x="2633663" y="4760913"/>
          <a:ext cx="796925" cy="188400"/>
        </p:xfrm>
        <a:graphic>
          <a:graphicData uri="http://schemas.openxmlformats.org/drawingml/2006/table">
            <a:tbl>
              <a:tblPr/>
              <a:tblGrid>
                <a:gridCol w="7969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Hombre</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74" name="Group 130"/>
          <p:cNvGraphicFramePr>
            <a:graphicFrameLocks noGrp="1"/>
          </p:cNvGraphicFramePr>
          <p:nvPr/>
        </p:nvGraphicFramePr>
        <p:xfrm>
          <a:off x="1012825" y="3468688"/>
          <a:ext cx="450850" cy="241740"/>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63</a:t>
                      </a:r>
                      <a:r>
                        <a:rPr kumimoji="0" lang="es-ES" sz="1000" b="1" i="0" u="none" strike="noStrike" cap="none" normalizeH="0" baseline="0" dirty="0" smtClean="0">
                          <a:ln>
                            <a:noFill/>
                          </a:ln>
                          <a:solidFill>
                            <a:srgbClr val="333333"/>
                          </a:solidFill>
                          <a:effectLst/>
                          <a:latin typeface="Cambria" pitchFamily="18" charset="0"/>
                          <a:cs typeface="Arial" charset="0"/>
                        </a:rPr>
                        <a:t>%</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80" name="Group 136"/>
          <p:cNvGraphicFramePr>
            <a:graphicFrameLocks noGrp="1"/>
          </p:cNvGraphicFramePr>
          <p:nvPr/>
        </p:nvGraphicFramePr>
        <p:xfrm>
          <a:off x="2463800" y="3468688"/>
          <a:ext cx="450850" cy="241740"/>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37</a:t>
                      </a:r>
                      <a:r>
                        <a:rPr kumimoji="0" lang="es-ES" sz="1000" b="1" i="0" u="none" strike="noStrike" cap="none" normalizeH="0" baseline="0" dirty="0" smtClean="0">
                          <a:ln>
                            <a:noFill/>
                          </a:ln>
                          <a:solidFill>
                            <a:srgbClr val="333333"/>
                          </a:solidFill>
                          <a:effectLst/>
                          <a:latin typeface="Cambria" pitchFamily="18" charset="0"/>
                          <a:cs typeface="Arial" charset="0"/>
                        </a:rPr>
                        <a:t>%</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86" name="Group 142"/>
          <p:cNvGraphicFramePr>
            <a:graphicFrameLocks noGrp="1"/>
          </p:cNvGraphicFramePr>
          <p:nvPr/>
        </p:nvGraphicFramePr>
        <p:xfrm>
          <a:off x="1652588" y="3452813"/>
          <a:ext cx="450850" cy="269172"/>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rgbClr val="333333"/>
                          </a:solidFill>
                          <a:effectLst/>
                          <a:latin typeface="Cambria" pitchFamily="18" charset="0"/>
                          <a:cs typeface="Arial" charset="0"/>
                        </a:rPr>
                        <a:t>52</a:t>
                      </a:r>
                      <a:r>
                        <a:rPr kumimoji="0" lang="es-ES" sz="11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92" name="Group 148"/>
          <p:cNvGraphicFramePr>
            <a:graphicFrameLocks noGrp="1"/>
          </p:cNvGraphicFramePr>
          <p:nvPr/>
        </p:nvGraphicFramePr>
        <p:xfrm>
          <a:off x="3103563" y="3452813"/>
          <a:ext cx="450850" cy="269172"/>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rgbClr val="333333"/>
                          </a:solidFill>
                          <a:effectLst/>
                          <a:latin typeface="Cambria" pitchFamily="18" charset="0"/>
                          <a:cs typeface="Arial" charset="0"/>
                        </a:rPr>
                        <a:t>48</a:t>
                      </a:r>
                      <a:r>
                        <a:rPr kumimoji="0" lang="es-ES" sz="11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498" name="Group 154"/>
          <p:cNvGraphicFramePr>
            <a:graphicFrameLocks noGrp="1"/>
          </p:cNvGraphicFramePr>
          <p:nvPr/>
        </p:nvGraphicFramePr>
        <p:xfrm>
          <a:off x="1041400" y="3148013"/>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504" name="Group 160"/>
          <p:cNvGraphicFramePr>
            <a:graphicFrameLocks noGrp="1"/>
          </p:cNvGraphicFramePr>
          <p:nvPr/>
        </p:nvGraphicFramePr>
        <p:xfrm>
          <a:off x="1666875" y="31083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510" name="Group 166"/>
          <p:cNvGraphicFramePr>
            <a:graphicFrameLocks noGrp="1"/>
          </p:cNvGraphicFramePr>
          <p:nvPr/>
        </p:nvGraphicFramePr>
        <p:xfrm>
          <a:off x="2492375" y="3148013"/>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7516" name="Group 172"/>
          <p:cNvGraphicFramePr>
            <a:graphicFrameLocks noGrp="1"/>
          </p:cNvGraphicFramePr>
          <p:nvPr/>
        </p:nvGraphicFramePr>
        <p:xfrm>
          <a:off x="3117850" y="3124200"/>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97522" name="Group 178"/>
          <p:cNvGrpSpPr>
            <a:grpSpLocks/>
          </p:cNvGrpSpPr>
          <p:nvPr/>
        </p:nvGrpSpPr>
        <p:grpSpPr bwMode="auto">
          <a:xfrm>
            <a:off x="-77788" y="2689225"/>
            <a:ext cx="1701801" cy="265113"/>
            <a:chOff x="-60" y="2970"/>
            <a:chExt cx="1072" cy="167"/>
          </a:xfrm>
        </p:grpSpPr>
        <p:sp>
          <p:nvSpPr>
            <p:cNvPr id="697523" name="Text Box 17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697524" name="Rectangle 18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70000"/>
                </a:lnSpc>
              </a:pPr>
              <a:r>
                <a:rPr lang="es-ES" sz="700" dirty="0">
                  <a:solidFill>
                    <a:srgbClr val="333333"/>
                  </a:solidFill>
                  <a:latin typeface="Calibri" pitchFamily="34" charset="0"/>
                </a:rPr>
                <a:t>Datos tomados de la encuesta de percepción del servicio de aseo / 2010</a:t>
              </a:r>
            </a:p>
            <a:p>
              <a:pPr fontAlgn="b">
                <a:lnSpc>
                  <a:spcPct val="70000"/>
                </a:lnSpc>
              </a:pPr>
              <a:r>
                <a:rPr lang="es-ES" sz="700" i="1" dirty="0">
                  <a:solidFill>
                    <a:srgbClr val="333333"/>
                  </a:solidFill>
                  <a:latin typeface="Calibri" pitchFamily="34" charset="0"/>
                </a:rPr>
                <a:t>CONSORCIO ASITEC - NEXIA</a:t>
              </a:r>
            </a:p>
          </p:txBody>
        </p:sp>
        <p:sp>
          <p:nvSpPr>
            <p:cNvPr id="697525" name="Line 18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697526" name="Line 18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697527" name="Line 18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697528" name="Text Box 184"/>
          <p:cNvSpPr txBox="1">
            <a:spLocks noChangeArrowheads="1"/>
          </p:cNvSpPr>
          <p:nvPr/>
        </p:nvSpPr>
        <p:spPr bwMode="auto">
          <a:xfrm>
            <a:off x="2605088" y="3708400"/>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97529" name="Text Box 185"/>
          <p:cNvSpPr txBox="1">
            <a:spLocks noChangeArrowheads="1"/>
          </p:cNvSpPr>
          <p:nvPr/>
        </p:nvSpPr>
        <p:spPr bwMode="auto">
          <a:xfrm>
            <a:off x="1146175" y="3692525"/>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pic>
        <p:nvPicPr>
          <p:cNvPr id="49" name="Picture 2" descr="bhgfhvfj"/>
          <p:cNvPicPr>
            <a:picLocks noChangeAspect="1" noChangeArrowheads="1"/>
          </p:cNvPicPr>
          <p:nvPr/>
        </p:nvPicPr>
        <p:blipFill>
          <a:blip r:embed="rId3" cstate="print"/>
          <a:srcRect/>
          <a:stretch>
            <a:fillRect/>
          </a:stretch>
        </p:blipFill>
        <p:spPr bwMode="auto">
          <a:xfrm>
            <a:off x="7311742" y="1004598"/>
            <a:ext cx="1579418" cy="1670050"/>
          </a:xfrm>
          <a:prstGeom prst="rect">
            <a:avLst/>
          </a:prstGeom>
          <a:noFill/>
        </p:spPr>
      </p:pic>
      <p:graphicFrame>
        <p:nvGraphicFramePr>
          <p:cNvPr id="697387" name="Group 43"/>
          <p:cNvGraphicFramePr>
            <a:graphicFrameLocks noGrp="1"/>
          </p:cNvGraphicFramePr>
          <p:nvPr/>
        </p:nvGraphicFramePr>
        <p:xfrm>
          <a:off x="5459413" y="1059007"/>
          <a:ext cx="2053214" cy="1600200"/>
        </p:xfrm>
        <a:graphic>
          <a:graphicData uri="http://schemas.openxmlformats.org/drawingml/2006/table">
            <a:tbl>
              <a:tblPr/>
              <a:tblGrid>
                <a:gridCol w="1250950"/>
                <a:gridCol w="802264"/>
              </a:tblGrid>
              <a:tr h="292100">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Alto ( 5 y 6)</a:t>
                      </a:r>
                    </a:p>
                  </a:txBody>
                  <a:tcPr anchor="ctr" horzOverflow="overflow">
                    <a:lnL cap="flat">
                      <a:noFill/>
                    </a:lnL>
                    <a:lnR>
                      <a:noFill/>
                    </a:lnR>
                    <a:lnT cap="flat">
                      <a:noFill/>
                    </a:lnT>
                    <a:lnB w="3175" cap="flat" cmpd="sng" algn="ctr">
                      <a:solidFill>
                        <a:srgbClr val="969696"/>
                      </a:solidFill>
                      <a:prstDash val="lg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21</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cap="flat">
                      <a:noFill/>
                    </a:lnT>
                    <a:lnB w="3175" cap="flat" cmpd="sng" algn="ctr">
                      <a:solidFill>
                        <a:srgbClr val="969696"/>
                      </a:solidFill>
                      <a:prstDash val="lgDash"/>
                      <a:round/>
                      <a:headEnd type="none" w="med" len="med"/>
                      <a:tailEnd type="none" w="med" len="med"/>
                    </a:lnB>
                    <a:lnTlToBr>
                      <a:noFill/>
                    </a:lnTlToBr>
                    <a:lnBlToTr>
                      <a:noFill/>
                    </a:lnBlToTr>
                    <a:noFill/>
                  </a:tcPr>
                </a:tc>
              </a:tr>
              <a:tr h="56197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Medio ( 4 y 3)</a:t>
                      </a:r>
                    </a:p>
                  </a:txBody>
                  <a:tcPr anchor="ctr" horzOverflow="overflow">
                    <a:lnL cap="flat">
                      <a:noFill/>
                    </a:lnL>
                    <a:lnR>
                      <a:noFill/>
                    </a:lnR>
                    <a:lnT w="3175" cap="flat" cmpd="sng" algn="ctr">
                      <a:solidFill>
                        <a:srgbClr val="969696"/>
                      </a:solidFill>
                      <a:prstDash val="lgDash"/>
                      <a:round/>
                      <a:headEnd type="none" w="med" len="med"/>
                      <a:tailEnd type="none" w="med" len="med"/>
                    </a:lnT>
                    <a:lnB w="3175" cap="flat" cmpd="sng" algn="ctr">
                      <a:solidFill>
                        <a:srgbClr val="969696"/>
                      </a:solidFill>
                      <a:prstDash val="lg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50" b="1" i="0" u="none" strike="noStrike" cap="none" normalizeH="0" baseline="0" dirty="0" smtClean="0">
                          <a:ln>
                            <a:noFill/>
                          </a:ln>
                          <a:solidFill>
                            <a:schemeClr val="bg1"/>
                          </a:solidFill>
                          <a:effectLst/>
                          <a:latin typeface="Cambria" pitchFamily="18" charset="0"/>
                          <a:cs typeface="Arial" charset="0"/>
                        </a:rPr>
                        <a:t>41</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w="3175" cap="flat" cmpd="sng" algn="ctr">
                      <a:solidFill>
                        <a:srgbClr val="969696"/>
                      </a:solidFill>
                      <a:prstDash val="lgDash"/>
                      <a:round/>
                      <a:headEnd type="none" w="med" len="med"/>
                      <a:tailEnd type="none" w="med" len="med"/>
                    </a:lnB>
                    <a:lnTlToBr>
                      <a:noFill/>
                    </a:lnTlToBr>
                    <a:lnBlToTr>
                      <a:noFill/>
                    </a:lnBlToTr>
                    <a:noFill/>
                  </a:tcPr>
                </a:tc>
              </a:tr>
              <a:tr h="74612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Bajo (2 y 1)</a:t>
                      </a:r>
                    </a:p>
                  </a:txBody>
                  <a:tcPr anchor="ctr" horzOverflow="overflow">
                    <a:lnL cap="flat">
                      <a:noFill/>
                    </a:lnL>
                    <a:lnR>
                      <a:noFill/>
                    </a:lnR>
                    <a:lnT w="3175" cap="flat" cmpd="sng" algn="ctr">
                      <a:solidFill>
                        <a:srgbClr val="969696"/>
                      </a:solidFill>
                      <a:prstDash val="lgDash"/>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50" b="1" i="0" u="none" strike="noStrike" cap="none" normalizeH="0" baseline="0" dirty="0" smtClean="0">
                          <a:ln>
                            <a:noFill/>
                          </a:ln>
                          <a:solidFill>
                            <a:schemeClr val="bg1"/>
                          </a:solidFill>
                          <a:effectLst/>
                          <a:latin typeface="Cambria" pitchFamily="18" charset="0"/>
                          <a:cs typeface="Arial" charset="0"/>
                        </a:rPr>
                        <a:t>38</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cap="flat">
                      <a:noFill/>
                    </a:lnB>
                    <a:lnTlToBr>
                      <a:noFill/>
                    </a:lnTlToBr>
                    <a:lnBlToTr>
                      <a:noFill/>
                    </a:lnBlToTr>
                    <a:noFill/>
                  </a:tcPr>
                </a:tc>
              </a:tr>
            </a:tbl>
          </a:graphicData>
        </a:graphic>
      </p:graphicFrame>
      <p:graphicFrame>
        <p:nvGraphicFramePr>
          <p:cNvPr id="50" name="49 Tabla"/>
          <p:cNvGraphicFramePr>
            <a:graphicFrameLocks noGrp="1"/>
          </p:cNvGraphicFramePr>
          <p:nvPr/>
        </p:nvGraphicFramePr>
        <p:xfrm>
          <a:off x="7821155" y="1080519"/>
          <a:ext cx="802264" cy="1600200"/>
        </p:xfrm>
        <a:graphic>
          <a:graphicData uri="http://schemas.openxmlformats.org/drawingml/2006/table">
            <a:tbl>
              <a:tblPr/>
              <a:tblGrid>
                <a:gridCol w="802264"/>
              </a:tblGrid>
              <a:tr h="292100">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17</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cap="flat">
                      <a:noFill/>
                    </a:lnT>
                    <a:lnB w="3175" cap="flat" cmpd="sng" algn="ctr">
                      <a:solidFill>
                        <a:srgbClr val="969696"/>
                      </a:solidFill>
                      <a:prstDash val="lgDash"/>
                      <a:round/>
                      <a:headEnd type="none" w="med" len="med"/>
                      <a:tailEnd type="none" w="med" len="med"/>
                    </a:lnB>
                    <a:lnTlToBr>
                      <a:noFill/>
                    </a:lnTlToBr>
                    <a:lnBlToTr>
                      <a:noFill/>
                    </a:lnBlToTr>
                    <a:noFill/>
                  </a:tcPr>
                </a:tc>
              </a:tr>
              <a:tr h="56197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50" b="1" i="0" u="none" strike="noStrike" cap="none" normalizeH="0" baseline="0" dirty="0" smtClean="0">
                          <a:ln>
                            <a:noFill/>
                          </a:ln>
                          <a:solidFill>
                            <a:schemeClr val="bg1"/>
                          </a:solidFill>
                          <a:effectLst/>
                          <a:latin typeface="Cambria" pitchFamily="18" charset="0"/>
                          <a:cs typeface="Arial" charset="0"/>
                        </a:rPr>
                        <a:t>37</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w="3175" cap="flat" cmpd="sng" algn="ctr">
                      <a:solidFill>
                        <a:srgbClr val="969696"/>
                      </a:solidFill>
                      <a:prstDash val="lgDash"/>
                      <a:round/>
                      <a:headEnd type="none" w="med" len="med"/>
                      <a:tailEnd type="none" w="med" len="med"/>
                    </a:lnB>
                    <a:lnTlToBr>
                      <a:noFill/>
                    </a:lnTlToBr>
                    <a:lnBlToTr>
                      <a:noFill/>
                    </a:lnBlToTr>
                    <a:noFill/>
                  </a:tcPr>
                </a:tc>
              </a:tr>
              <a:tr h="74612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050" b="1" i="0" u="none" strike="noStrike" cap="none" normalizeH="0" baseline="0" dirty="0" smtClean="0">
                          <a:ln>
                            <a:noFill/>
                          </a:ln>
                          <a:solidFill>
                            <a:schemeClr val="bg1"/>
                          </a:solidFill>
                          <a:effectLst/>
                          <a:latin typeface="Cambria" pitchFamily="18" charset="0"/>
                          <a:cs typeface="Arial" charset="0"/>
                        </a:rPr>
                        <a:t>46</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cap="flat">
                      <a:noFill/>
                    </a:lnB>
                    <a:lnTlToBr>
                      <a:noFill/>
                    </a:lnTlToBr>
                    <a:lnBlToTr>
                      <a:noFill/>
                    </a:lnBlToTr>
                    <a:noFill/>
                  </a:tcPr>
                </a:tc>
              </a:tr>
            </a:tbl>
          </a:graphicData>
        </a:graphic>
      </p:graphicFrame>
      <p:graphicFrame>
        <p:nvGraphicFramePr>
          <p:cNvPr id="51" name="Group 166"/>
          <p:cNvGraphicFramePr>
            <a:graphicFrameLocks noGrp="1"/>
          </p:cNvGraphicFramePr>
          <p:nvPr/>
        </p:nvGraphicFramePr>
        <p:xfrm>
          <a:off x="6967393" y="702686"/>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 name="Group 172"/>
          <p:cNvGraphicFramePr>
            <a:graphicFrameLocks noGrp="1"/>
          </p:cNvGraphicFramePr>
          <p:nvPr/>
        </p:nvGraphicFramePr>
        <p:xfrm>
          <a:off x="8008504" y="67887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8370" name="Rectangle 2"/>
          <p:cNvSpPr>
            <a:spLocks noGrp="1" noChangeArrowheads="1"/>
          </p:cNvSpPr>
          <p:nvPr>
            <p:ph type="title"/>
          </p:nvPr>
        </p:nvSpPr>
        <p:spPr/>
        <p:txBody>
          <a:bodyPr/>
          <a:lstStyle/>
          <a:p>
            <a:endParaRPr lang="es-CO" dirty="0"/>
          </a:p>
        </p:txBody>
      </p:sp>
      <p:sp>
        <p:nvSpPr>
          <p:cNvPr id="69837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BBEC627-89EE-4C88-9515-991A56F9770D}" type="slidenum">
              <a:rPr lang="es-ES" sz="900" i="1">
                <a:solidFill>
                  <a:schemeClr val="bg1"/>
                </a:solidFill>
              </a:rPr>
              <a:pPr algn="ctr"/>
              <a:t>119</a:t>
            </a:fld>
            <a:endParaRPr lang="es-ES" sz="900" i="1" dirty="0">
              <a:solidFill>
                <a:schemeClr val="bg1"/>
              </a:solidFill>
            </a:endParaRPr>
          </a:p>
        </p:txBody>
      </p:sp>
      <p:sp>
        <p:nvSpPr>
          <p:cNvPr id="698372"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8373" name="Group 5"/>
          <p:cNvGraphicFramePr>
            <a:graphicFrameLocks noGrp="1"/>
          </p:cNvGraphicFramePr>
          <p:nvPr/>
        </p:nvGraphicFramePr>
        <p:xfrm>
          <a:off x="646113" y="760413"/>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8379" name="Group 11"/>
          <p:cNvGraphicFramePr>
            <a:graphicFrameLocks noGrp="1"/>
          </p:cNvGraphicFramePr>
          <p:nvPr/>
        </p:nvGraphicFramePr>
        <p:xfrm>
          <a:off x="153988" y="1185863"/>
          <a:ext cx="8840787" cy="361996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Vivienda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Edificio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889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EDAD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 a 25 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 a 35 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 a 45 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 a 55 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 a 64 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GENERO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Hombre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Mujer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ESTRATO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Bajo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Alto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3554" name="Rectangle 2"/>
          <p:cNvSpPr>
            <a:spLocks noGrp="1" noChangeArrowheads="1"/>
          </p:cNvSpPr>
          <p:nvPr>
            <p:ph type="title"/>
          </p:nvPr>
        </p:nvSpPr>
        <p:spPr/>
        <p:txBody>
          <a:bodyPr/>
          <a:lstStyle/>
          <a:p>
            <a:endParaRPr lang="es-CO" dirty="0"/>
          </a:p>
        </p:txBody>
      </p:sp>
      <p:sp>
        <p:nvSpPr>
          <p:cNvPr id="66355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355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4169" name="Group 617"/>
          <p:cNvGraphicFramePr>
            <a:graphicFrameLocks noGrp="1"/>
          </p:cNvGraphicFramePr>
          <p:nvPr/>
        </p:nvGraphicFramePr>
        <p:xfrm>
          <a:off x="153988" y="1227138"/>
          <a:ext cx="8840787" cy="320418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CONOCEN LA UAESP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LOS QUE CONOCEN LA UAESP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2195198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157400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36988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257977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106415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291898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53594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99016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163290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 De acuerdo a lo que usted conoce o ha escuchado, ¿qué servicios garantiza, supervisa y controla la Unidad Administrativa Especial de Servicios Públicos - UAESP?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2159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Recolección de basuras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 / acueducto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Luz /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Gas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Barrido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de vías y áreas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Recolección de escombros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Teléfono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Alcantarillado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Aprovechamiento de residuos sólidos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Servicios funerarios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Todos los servicios públicos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4163" name="Rectangle 611"/>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3DEBAB7-2094-4980-A0B4-CA345D2A6E6B}" type="slidenum">
              <a:rPr lang="es-ES" sz="900" i="1">
                <a:solidFill>
                  <a:schemeClr val="bg1"/>
                </a:solidFill>
              </a:rPr>
              <a:pPr algn="ctr"/>
              <a:t>12</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9394" name="Rectangle 2"/>
          <p:cNvSpPr>
            <a:spLocks noGrp="1" noChangeArrowheads="1"/>
          </p:cNvSpPr>
          <p:nvPr>
            <p:ph type="title"/>
          </p:nvPr>
        </p:nvSpPr>
        <p:spPr/>
        <p:txBody>
          <a:bodyPr/>
          <a:lstStyle/>
          <a:p>
            <a:endParaRPr lang="es-CO" dirty="0"/>
          </a:p>
        </p:txBody>
      </p:sp>
      <p:sp>
        <p:nvSpPr>
          <p:cNvPr id="69939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0E990B0-813D-4B41-884A-0498362ABE7E}" type="slidenum">
              <a:rPr lang="es-ES" sz="900" i="1">
                <a:solidFill>
                  <a:schemeClr val="bg1"/>
                </a:solidFill>
              </a:rPr>
              <a:pPr algn="ctr"/>
              <a:t>120</a:t>
            </a:fld>
            <a:endParaRPr lang="es-ES" sz="900" i="1" dirty="0">
              <a:solidFill>
                <a:schemeClr val="bg1"/>
              </a:solidFill>
            </a:endParaRPr>
          </a:p>
        </p:txBody>
      </p:sp>
      <p:sp>
        <p:nvSpPr>
          <p:cNvPr id="69939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9397" name="Group 5"/>
          <p:cNvGraphicFramePr>
            <a:graphicFrameLocks noGrp="1"/>
          </p:cNvGraphicFramePr>
          <p:nvPr/>
        </p:nvGraphicFramePr>
        <p:xfrm>
          <a:off x="1189038" y="1023938"/>
          <a:ext cx="6765925" cy="3562056"/>
        </p:xfrm>
        <a:graphic>
          <a:graphicData uri="http://schemas.openxmlformats.org/drawingml/2006/table">
            <a:tbl>
              <a:tblPr/>
              <a:tblGrid>
                <a:gridCol w="2836862"/>
                <a:gridCol w="642938"/>
                <a:gridCol w="547687"/>
                <a:gridCol w="547688"/>
                <a:gridCol w="547687"/>
                <a:gridCol w="547688"/>
                <a:gridCol w="547687"/>
                <a:gridCol w="547688"/>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Vivienda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Edificio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91</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97</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968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EDAD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 a 25 años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 a 35 años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 a 45 años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 a 55 años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 a 64 años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GENERO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Hombre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Mujer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ESTRATO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Bajo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Alto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0418" name="Picture 2" descr="fgdfhfh"/>
          <p:cNvPicPr>
            <a:picLocks noChangeAspect="1" noChangeArrowheads="1"/>
          </p:cNvPicPr>
          <p:nvPr/>
        </p:nvPicPr>
        <p:blipFill>
          <a:blip r:embed="rId2" cstate="print"/>
          <a:srcRect/>
          <a:stretch>
            <a:fillRect/>
          </a:stretch>
        </p:blipFill>
        <p:spPr bwMode="auto">
          <a:xfrm>
            <a:off x="1622425" y="874713"/>
            <a:ext cx="5902325" cy="3644900"/>
          </a:xfrm>
          <a:prstGeom prst="rect">
            <a:avLst/>
          </a:prstGeom>
          <a:noFill/>
        </p:spPr>
      </p:pic>
      <p:sp>
        <p:nvSpPr>
          <p:cNvPr id="700419" name="Rectangle 3"/>
          <p:cNvSpPr>
            <a:spLocks noGrp="1" noChangeArrowheads="1"/>
          </p:cNvSpPr>
          <p:nvPr>
            <p:ph type="title"/>
          </p:nvPr>
        </p:nvSpPr>
        <p:spPr/>
        <p:txBody>
          <a:bodyPr/>
          <a:lstStyle/>
          <a:p>
            <a:endParaRPr lang="es-MX" dirty="0"/>
          </a:p>
        </p:txBody>
      </p:sp>
      <p:grpSp>
        <p:nvGrpSpPr>
          <p:cNvPr id="700421" name="Group 5"/>
          <p:cNvGrpSpPr>
            <a:grpSpLocks/>
          </p:cNvGrpSpPr>
          <p:nvPr/>
        </p:nvGrpSpPr>
        <p:grpSpPr bwMode="auto">
          <a:xfrm>
            <a:off x="2632075" y="1635125"/>
            <a:ext cx="514350" cy="511175"/>
            <a:chOff x="1370" y="1409"/>
            <a:chExt cx="243" cy="243"/>
          </a:xfrm>
        </p:grpSpPr>
        <p:pic>
          <p:nvPicPr>
            <p:cNvPr id="700422"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423"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21</a:t>
              </a:r>
              <a:r>
                <a:rPr lang="es-ES" sz="1200" dirty="0">
                  <a:solidFill>
                    <a:srgbClr val="0075B8"/>
                  </a:solidFill>
                  <a:latin typeface="Calibri" pitchFamily="34" charset="0"/>
                </a:rPr>
                <a:t>%</a:t>
              </a:r>
            </a:p>
          </p:txBody>
        </p:sp>
        <p:sp>
          <p:nvSpPr>
            <p:cNvPr id="700424"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425"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426"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427"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700428" name="Group 12"/>
          <p:cNvGraphicFramePr>
            <a:graphicFrameLocks noGrp="1"/>
          </p:cNvGraphicFramePr>
          <p:nvPr/>
        </p:nvGraphicFramePr>
        <p:xfrm>
          <a:off x="257175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34" name="Group 18"/>
          <p:cNvGraphicFramePr>
            <a:graphicFrameLocks noGrp="1"/>
          </p:cNvGraphicFramePr>
          <p:nvPr/>
        </p:nvGraphicFramePr>
        <p:xfrm>
          <a:off x="321468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40" name="Group 24"/>
          <p:cNvGraphicFramePr>
            <a:graphicFrameLocks noGrp="1"/>
          </p:cNvGraphicFramePr>
          <p:nvPr/>
        </p:nvGraphicFramePr>
        <p:xfrm>
          <a:off x="455771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46" name="Group 30"/>
          <p:cNvGraphicFramePr>
            <a:graphicFrameLocks noGrp="1"/>
          </p:cNvGraphicFramePr>
          <p:nvPr/>
        </p:nvGraphicFramePr>
        <p:xfrm>
          <a:off x="5251450" y="342582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52" name="Group 36"/>
          <p:cNvGraphicFramePr>
            <a:graphicFrameLocks noGrp="1"/>
          </p:cNvGraphicFramePr>
          <p:nvPr/>
        </p:nvGraphicFramePr>
        <p:xfrm>
          <a:off x="435768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58" name="Group 42"/>
          <p:cNvGraphicFramePr>
            <a:graphicFrameLocks noGrp="1"/>
          </p:cNvGraphicFramePr>
          <p:nvPr/>
        </p:nvGraphicFramePr>
        <p:xfrm>
          <a:off x="616108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464" name="Group 48"/>
          <p:cNvGraphicFramePr>
            <a:graphicFrameLocks noGrp="1"/>
          </p:cNvGraphicFramePr>
          <p:nvPr/>
        </p:nvGraphicFramePr>
        <p:xfrm>
          <a:off x="133350" y="2679700"/>
          <a:ext cx="514350" cy="1939680"/>
        </p:xfrm>
        <a:graphic>
          <a:graphicData uri="http://schemas.openxmlformats.org/drawingml/2006/table">
            <a:tbl>
              <a:tblPr/>
              <a:tblGrid>
                <a:gridCol w="5143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0000"/>
                          </a:solidFill>
                          <a:effectLst/>
                          <a:latin typeface="Calibri" pitchFamily="34" charset="0"/>
                          <a:cs typeface="Arial" charset="0"/>
                        </a:rPr>
                        <a:t>ZONA 2</a:t>
                      </a:r>
                      <a:endParaRPr kumimoji="0" lang="es-ES" sz="11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cap="flat">
                      <a:noFill/>
                    </a:lnT>
                    <a:lnB w="12700" cap="flat" cmpd="sng" algn="ctr">
                      <a:solidFill>
                        <a:schemeClr val="bg1"/>
                      </a:solidFill>
                      <a:prstDash val="solid"/>
                      <a:round/>
                      <a:headEnd type="none" w="med" len="med"/>
                      <a:tailEnd type="none" w="med" len="med"/>
                    </a:lnB>
                    <a:lnTlToBr>
                      <a:noFill/>
                    </a:lnTlToBr>
                    <a:lnBlToTr>
                      <a:noFill/>
                    </a:lnBlToTr>
                    <a:solidFill>
                      <a:srgbClr val="00B5EC"/>
                    </a:solid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0000"/>
                          </a:solidFill>
                          <a:effectLst/>
                          <a:latin typeface="Calibri" pitchFamily="34" charset="0"/>
                          <a:cs typeface="Arial" charset="0"/>
                        </a:rPr>
                        <a:t>ZONA 3</a:t>
                      </a:r>
                      <a:endParaRPr kumimoji="0" lang="es-ES" sz="11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ZONA 5</a:t>
                      </a: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75B8"/>
                    </a:solid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2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0000"/>
                          </a:solidFill>
                          <a:effectLst/>
                          <a:latin typeface="Calibri" pitchFamily="34" charset="0"/>
                          <a:cs typeface="Arial" charset="0"/>
                        </a:rPr>
                        <a:t>ZONA 1</a:t>
                      </a:r>
                      <a:endParaRPr kumimoji="0" lang="es-ES" sz="11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BC34A"/>
                    </a:solid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2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0000"/>
                          </a:solidFill>
                          <a:effectLst/>
                          <a:latin typeface="Calibri" pitchFamily="34" charset="0"/>
                          <a:cs typeface="Arial" charset="0"/>
                        </a:rPr>
                        <a:t>ZONA 4</a:t>
                      </a:r>
                      <a:endParaRPr kumimoji="0" lang="es-ES" sz="11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4BE25"/>
                    </a:solid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es-MX" sz="200" b="1" i="0" u="none" strike="noStrike" cap="none" normalizeH="0" baseline="0" dirty="0" smtClean="0">
                        <a:ln>
                          <a:noFill/>
                        </a:ln>
                        <a:solidFill>
                          <a:schemeClr val="tx1"/>
                        </a:solidFill>
                        <a:effectLst/>
                        <a:latin typeface="Calibri" pitchFamily="34" charset="0"/>
                        <a:cs typeface="Arial" charset="0"/>
                      </a:endParaRP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ZONA 6</a:t>
                      </a:r>
                    </a:p>
                  </a:txBody>
                  <a:tcPr marL="36000" marR="36000" marT="46800" marB="46800" anchor="ctr" horzOverflow="overflow">
                    <a:lnL cap="flat">
                      <a:noFill/>
                    </a:lnL>
                    <a:lnR cap="flat">
                      <a:noFill/>
                    </a:lnR>
                    <a:lnT w="12700" cap="flat" cmpd="sng" algn="ctr">
                      <a:solidFill>
                        <a:schemeClr val="bg1"/>
                      </a:solidFill>
                      <a:prstDash val="solid"/>
                      <a:round/>
                      <a:headEnd type="none" w="med" len="med"/>
                      <a:tailEnd type="none" w="med" len="med"/>
                    </a:lnT>
                    <a:lnB cap="flat">
                      <a:noFill/>
                    </a:lnB>
                    <a:lnTlToBr>
                      <a:noFill/>
                    </a:lnTlToBr>
                    <a:lnBlToTr>
                      <a:noFill/>
                    </a:lnBlToTr>
                    <a:solidFill>
                      <a:srgbClr val="4F852C"/>
                    </a:solidFill>
                  </a:tcPr>
                </a:tc>
              </a:tr>
            </a:tbl>
          </a:graphicData>
        </a:graphic>
      </p:graphicFrame>
      <p:pic>
        <p:nvPicPr>
          <p:cNvPr id="700496" name="Picture 80" descr="709"/>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825500" y="2957513"/>
            <a:ext cx="1354138" cy="250825"/>
          </a:xfrm>
          <a:prstGeom prst="rect">
            <a:avLst/>
          </a:prstGeom>
          <a:noFill/>
        </p:spPr>
      </p:pic>
      <p:sp>
        <p:nvSpPr>
          <p:cNvPr id="700497" name="AutoShape 81"/>
          <p:cNvSpPr>
            <a:spLocks/>
          </p:cNvSpPr>
          <p:nvPr/>
        </p:nvSpPr>
        <p:spPr bwMode="auto">
          <a:xfrm>
            <a:off x="682625" y="2774950"/>
            <a:ext cx="88900" cy="633413"/>
          </a:xfrm>
          <a:prstGeom prst="rightBrace">
            <a:avLst>
              <a:gd name="adj1" fmla="val 59375"/>
              <a:gd name="adj2" fmla="val 50000"/>
            </a:avLst>
          </a:prstGeom>
          <a:noFill/>
          <a:ln w="9525">
            <a:solidFill>
              <a:srgbClr val="808080"/>
            </a:solidFill>
            <a:round/>
            <a:headEnd/>
            <a:tailEnd/>
          </a:ln>
          <a:effectLst/>
        </p:spPr>
        <p:txBody>
          <a:bodyPr wrap="none" anchor="ctr"/>
          <a:lstStyle/>
          <a:p>
            <a:endParaRPr lang="es-MX" dirty="0"/>
          </a:p>
        </p:txBody>
      </p:sp>
      <p:pic>
        <p:nvPicPr>
          <p:cNvPr id="700498" name="Picture 82" descr="logo-index"/>
          <p:cNvPicPr>
            <a:picLocks noChangeAspect="1" noChangeArrowheads="1"/>
          </p:cNvPicPr>
          <p:nvPr/>
        </p:nvPicPr>
        <p:blipFill>
          <a:blip r:embed="rId5" cstate="print"/>
          <a:srcRect/>
          <a:stretch>
            <a:fillRect/>
          </a:stretch>
        </p:blipFill>
        <p:spPr bwMode="auto">
          <a:xfrm>
            <a:off x="882650" y="3584575"/>
            <a:ext cx="542925" cy="266700"/>
          </a:xfrm>
          <a:prstGeom prst="rect">
            <a:avLst/>
          </a:prstGeom>
          <a:noFill/>
        </p:spPr>
      </p:pic>
      <p:pic>
        <p:nvPicPr>
          <p:cNvPr id="700499" name="Picture 83" descr="default-logo"/>
          <p:cNvPicPr>
            <a:picLocks noChangeAspect="1" noChangeArrowheads="1"/>
          </p:cNvPicPr>
          <p:nvPr/>
        </p:nvPicPr>
        <p:blipFill>
          <a:blip r:embed="rId6" cstate="print"/>
          <a:srcRect/>
          <a:stretch>
            <a:fillRect/>
          </a:stretch>
        </p:blipFill>
        <p:spPr bwMode="auto">
          <a:xfrm>
            <a:off x="784225" y="3960813"/>
            <a:ext cx="763588" cy="304800"/>
          </a:xfrm>
          <a:prstGeom prst="rect">
            <a:avLst/>
          </a:prstGeom>
          <a:noFill/>
        </p:spPr>
      </p:pic>
      <p:sp>
        <p:nvSpPr>
          <p:cNvPr id="700500" name="AutoShape 84"/>
          <p:cNvSpPr>
            <a:spLocks/>
          </p:cNvSpPr>
          <p:nvPr/>
        </p:nvSpPr>
        <p:spPr bwMode="auto">
          <a:xfrm>
            <a:off x="682625" y="3570288"/>
            <a:ext cx="96838" cy="271462"/>
          </a:xfrm>
          <a:prstGeom prst="rightBrace">
            <a:avLst>
              <a:gd name="adj1" fmla="val 23360"/>
              <a:gd name="adj2" fmla="val 50000"/>
            </a:avLst>
          </a:prstGeom>
          <a:noFill/>
          <a:ln w="9525">
            <a:solidFill>
              <a:srgbClr val="808080"/>
            </a:solidFill>
            <a:round/>
            <a:headEnd/>
            <a:tailEnd/>
          </a:ln>
          <a:effectLst/>
        </p:spPr>
        <p:txBody>
          <a:bodyPr wrap="none" anchor="ctr"/>
          <a:lstStyle/>
          <a:p>
            <a:endParaRPr lang="es-MX" dirty="0"/>
          </a:p>
        </p:txBody>
      </p:sp>
      <p:sp>
        <p:nvSpPr>
          <p:cNvPr id="700501" name="AutoShape 85"/>
          <p:cNvSpPr>
            <a:spLocks/>
          </p:cNvSpPr>
          <p:nvPr/>
        </p:nvSpPr>
        <p:spPr bwMode="auto">
          <a:xfrm>
            <a:off x="682625" y="3954463"/>
            <a:ext cx="96838" cy="271462"/>
          </a:xfrm>
          <a:prstGeom prst="rightBrace">
            <a:avLst>
              <a:gd name="adj1" fmla="val 23360"/>
              <a:gd name="adj2" fmla="val 50000"/>
            </a:avLst>
          </a:prstGeom>
          <a:noFill/>
          <a:ln w="9525">
            <a:solidFill>
              <a:srgbClr val="808080"/>
            </a:solidFill>
            <a:round/>
            <a:headEnd/>
            <a:tailEnd/>
          </a:ln>
          <a:effectLst/>
        </p:spPr>
        <p:txBody>
          <a:bodyPr wrap="none" anchor="ctr"/>
          <a:lstStyle/>
          <a:p>
            <a:endParaRPr lang="es-MX" dirty="0"/>
          </a:p>
        </p:txBody>
      </p:sp>
      <p:sp>
        <p:nvSpPr>
          <p:cNvPr id="700502" name="AutoShape 86"/>
          <p:cNvSpPr>
            <a:spLocks/>
          </p:cNvSpPr>
          <p:nvPr/>
        </p:nvSpPr>
        <p:spPr bwMode="auto">
          <a:xfrm>
            <a:off x="682625" y="4348163"/>
            <a:ext cx="96838" cy="271462"/>
          </a:xfrm>
          <a:prstGeom prst="rightBrace">
            <a:avLst>
              <a:gd name="adj1" fmla="val 23360"/>
              <a:gd name="adj2" fmla="val 50000"/>
            </a:avLst>
          </a:prstGeom>
          <a:noFill/>
          <a:ln w="9525">
            <a:solidFill>
              <a:srgbClr val="808080"/>
            </a:solidFill>
            <a:round/>
            <a:headEnd/>
            <a:tailEnd/>
          </a:ln>
          <a:effectLst/>
        </p:spPr>
        <p:txBody>
          <a:bodyPr wrap="none" anchor="ctr"/>
          <a:lstStyle/>
          <a:p>
            <a:endParaRPr lang="es-MX" dirty="0"/>
          </a:p>
        </p:txBody>
      </p:sp>
      <p:pic>
        <p:nvPicPr>
          <p:cNvPr id="700503" name="Picture 87" descr="logo1"/>
          <p:cNvPicPr>
            <a:picLocks noChangeAspect="1" noChangeArrowheads="1"/>
          </p:cNvPicPr>
          <p:nvPr/>
        </p:nvPicPr>
        <p:blipFill>
          <a:blip r:embed="rId7" cstate="print">
            <a:clrChange>
              <a:clrFrom>
                <a:srgbClr val="FEFFFF"/>
              </a:clrFrom>
              <a:clrTo>
                <a:srgbClr val="FEFFFF">
                  <a:alpha val="0"/>
                </a:srgbClr>
              </a:clrTo>
            </a:clrChange>
            <a:lum bright="-12000"/>
          </a:blip>
          <a:srcRect/>
          <a:stretch>
            <a:fillRect/>
          </a:stretch>
        </p:blipFill>
        <p:spPr bwMode="auto">
          <a:xfrm>
            <a:off x="887413" y="4278313"/>
            <a:ext cx="495300" cy="349250"/>
          </a:xfrm>
          <a:prstGeom prst="rect">
            <a:avLst/>
          </a:prstGeom>
          <a:noFill/>
        </p:spPr>
      </p:pic>
      <p:grpSp>
        <p:nvGrpSpPr>
          <p:cNvPr id="700504" name="Group 88"/>
          <p:cNvGrpSpPr>
            <a:grpSpLocks/>
          </p:cNvGrpSpPr>
          <p:nvPr/>
        </p:nvGrpSpPr>
        <p:grpSpPr bwMode="auto">
          <a:xfrm>
            <a:off x="3289300" y="2697163"/>
            <a:ext cx="514350" cy="511175"/>
            <a:chOff x="1370" y="1409"/>
            <a:chExt cx="243" cy="243"/>
          </a:xfrm>
        </p:grpSpPr>
        <p:pic>
          <p:nvPicPr>
            <p:cNvPr id="700505"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506"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17</a:t>
              </a:r>
              <a:r>
                <a:rPr lang="es-ES" sz="1200" dirty="0">
                  <a:solidFill>
                    <a:srgbClr val="0075B8"/>
                  </a:solidFill>
                  <a:latin typeface="Calibri" pitchFamily="34" charset="0"/>
                </a:rPr>
                <a:t>%</a:t>
              </a:r>
            </a:p>
          </p:txBody>
        </p:sp>
        <p:sp>
          <p:nvSpPr>
            <p:cNvPr id="700507"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508"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509"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510"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0511" name="Group 95"/>
          <p:cNvGrpSpPr>
            <a:grpSpLocks/>
          </p:cNvGrpSpPr>
          <p:nvPr/>
        </p:nvGrpSpPr>
        <p:grpSpPr bwMode="auto">
          <a:xfrm>
            <a:off x="4387850" y="3536950"/>
            <a:ext cx="514350" cy="511175"/>
            <a:chOff x="1370" y="1409"/>
            <a:chExt cx="243" cy="243"/>
          </a:xfrm>
        </p:grpSpPr>
        <p:pic>
          <p:nvPicPr>
            <p:cNvPr id="700512"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513"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21</a:t>
              </a:r>
              <a:r>
                <a:rPr lang="es-ES" sz="1200" dirty="0">
                  <a:solidFill>
                    <a:srgbClr val="0075B8"/>
                  </a:solidFill>
                  <a:latin typeface="Calibri" pitchFamily="34" charset="0"/>
                </a:rPr>
                <a:t>%</a:t>
              </a:r>
            </a:p>
          </p:txBody>
        </p:sp>
        <p:sp>
          <p:nvSpPr>
            <p:cNvPr id="700514"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515"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516"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517"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0518" name="Group 102"/>
          <p:cNvGrpSpPr>
            <a:grpSpLocks/>
          </p:cNvGrpSpPr>
          <p:nvPr/>
        </p:nvGrpSpPr>
        <p:grpSpPr bwMode="auto">
          <a:xfrm>
            <a:off x="3948113" y="1703388"/>
            <a:ext cx="514350" cy="511175"/>
            <a:chOff x="1370" y="1409"/>
            <a:chExt cx="243" cy="243"/>
          </a:xfrm>
        </p:grpSpPr>
        <p:pic>
          <p:nvPicPr>
            <p:cNvPr id="700519"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520"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11</a:t>
              </a:r>
              <a:r>
                <a:rPr lang="es-ES" sz="1200" dirty="0">
                  <a:solidFill>
                    <a:srgbClr val="0075B8"/>
                  </a:solidFill>
                  <a:latin typeface="Calibri" pitchFamily="34" charset="0"/>
                </a:rPr>
                <a:t>%</a:t>
              </a:r>
            </a:p>
          </p:txBody>
        </p:sp>
        <p:sp>
          <p:nvSpPr>
            <p:cNvPr id="700521"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522"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523"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524"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0525" name="Group 109"/>
          <p:cNvGrpSpPr>
            <a:grpSpLocks/>
          </p:cNvGrpSpPr>
          <p:nvPr/>
        </p:nvGrpSpPr>
        <p:grpSpPr bwMode="auto">
          <a:xfrm>
            <a:off x="5608638" y="2201863"/>
            <a:ext cx="514350" cy="511175"/>
            <a:chOff x="1370" y="1409"/>
            <a:chExt cx="243" cy="243"/>
          </a:xfrm>
        </p:grpSpPr>
        <p:pic>
          <p:nvPicPr>
            <p:cNvPr id="700526"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527"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16</a:t>
              </a:r>
              <a:r>
                <a:rPr lang="es-ES" sz="1200" dirty="0">
                  <a:solidFill>
                    <a:srgbClr val="0075B8"/>
                  </a:solidFill>
                  <a:latin typeface="Calibri" pitchFamily="34" charset="0"/>
                </a:rPr>
                <a:t>%</a:t>
              </a:r>
            </a:p>
          </p:txBody>
        </p:sp>
        <p:sp>
          <p:nvSpPr>
            <p:cNvPr id="700528"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529"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530"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531"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0532" name="Group 116"/>
          <p:cNvGrpSpPr>
            <a:grpSpLocks/>
          </p:cNvGrpSpPr>
          <p:nvPr/>
        </p:nvGrpSpPr>
        <p:grpSpPr bwMode="auto">
          <a:xfrm>
            <a:off x="5383213" y="2932113"/>
            <a:ext cx="514350" cy="511175"/>
            <a:chOff x="1370" y="1409"/>
            <a:chExt cx="243" cy="243"/>
          </a:xfrm>
        </p:grpSpPr>
        <p:pic>
          <p:nvPicPr>
            <p:cNvPr id="700533"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700534"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14</a:t>
              </a:r>
              <a:r>
                <a:rPr lang="es-ES" sz="1200" dirty="0">
                  <a:solidFill>
                    <a:srgbClr val="0075B8"/>
                  </a:solidFill>
                  <a:latin typeface="Calibri" pitchFamily="34" charset="0"/>
                </a:rPr>
                <a:t>%</a:t>
              </a:r>
            </a:p>
          </p:txBody>
        </p:sp>
        <p:sp>
          <p:nvSpPr>
            <p:cNvPr id="700535"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0536"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0537"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0538"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700539" name="Group 123"/>
          <p:cNvGraphicFramePr>
            <a:graphicFrameLocks noGrp="1"/>
          </p:cNvGraphicFramePr>
          <p:nvPr/>
        </p:nvGraphicFramePr>
        <p:xfrm>
          <a:off x="4094163" y="690563"/>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Zona:</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0545" name="Rectangle 129"/>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0546" name="Group 130"/>
          <p:cNvGraphicFramePr>
            <a:graphicFrameLocks noGrp="1"/>
          </p:cNvGraphicFramePr>
          <p:nvPr/>
        </p:nvGraphicFramePr>
        <p:xfrm>
          <a:off x="4365625" y="9112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0582" name="Group 166"/>
          <p:cNvGraphicFramePr>
            <a:graphicFrameLocks noGrp="1"/>
          </p:cNvGraphicFramePr>
          <p:nvPr/>
        </p:nvGraphicFramePr>
        <p:xfrm>
          <a:off x="7837488" y="730250"/>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1704" name="Picture 264" descr="GHFHJK"/>
          <p:cNvPicPr>
            <a:picLocks noChangeAspect="1" noChangeArrowheads="1"/>
          </p:cNvPicPr>
          <p:nvPr/>
        </p:nvPicPr>
        <p:blipFill>
          <a:blip r:embed="rId2" cstate="print"/>
          <a:srcRect/>
          <a:stretch>
            <a:fillRect/>
          </a:stretch>
        </p:blipFill>
        <p:spPr bwMode="auto">
          <a:xfrm>
            <a:off x="105640" y="966355"/>
            <a:ext cx="1380260" cy="4062845"/>
          </a:xfrm>
          <a:prstGeom prst="rect">
            <a:avLst/>
          </a:prstGeom>
          <a:noFill/>
        </p:spPr>
      </p:pic>
      <p:pic>
        <p:nvPicPr>
          <p:cNvPr id="701442" name="Picture 2" descr="FGH"/>
          <p:cNvPicPr>
            <a:picLocks noChangeAspect="1" noChangeArrowheads="1"/>
          </p:cNvPicPr>
          <p:nvPr/>
        </p:nvPicPr>
        <p:blipFill>
          <a:blip r:embed="rId3" cstate="print"/>
          <a:srcRect/>
          <a:stretch>
            <a:fillRect/>
          </a:stretch>
        </p:blipFill>
        <p:spPr bwMode="auto">
          <a:xfrm>
            <a:off x="1539732" y="682625"/>
            <a:ext cx="6927850" cy="4278313"/>
          </a:xfrm>
          <a:prstGeom prst="rect">
            <a:avLst/>
          </a:prstGeom>
          <a:noFill/>
        </p:spPr>
      </p:pic>
      <p:sp>
        <p:nvSpPr>
          <p:cNvPr id="701443" name="Rectangle 3"/>
          <p:cNvSpPr>
            <a:spLocks noGrp="1" noChangeArrowheads="1"/>
          </p:cNvSpPr>
          <p:nvPr>
            <p:ph type="title"/>
          </p:nvPr>
        </p:nvSpPr>
        <p:spPr/>
        <p:txBody>
          <a:bodyPr/>
          <a:lstStyle/>
          <a:p>
            <a:endParaRPr lang="es-MX" dirty="0"/>
          </a:p>
        </p:txBody>
      </p:sp>
      <p:sp>
        <p:nvSpPr>
          <p:cNvPr id="70144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C047D28-7A68-4B24-A56C-354D88CF0AF4}" type="slidenum">
              <a:rPr lang="es-ES" sz="900" i="1">
                <a:solidFill>
                  <a:schemeClr val="bg1"/>
                </a:solidFill>
              </a:rPr>
              <a:pPr algn="ctr"/>
              <a:t>122</a:t>
            </a:fld>
            <a:endParaRPr lang="es-ES" sz="900" i="1" dirty="0">
              <a:solidFill>
                <a:schemeClr val="bg1"/>
              </a:solidFill>
            </a:endParaRPr>
          </a:p>
        </p:txBody>
      </p:sp>
      <p:graphicFrame>
        <p:nvGraphicFramePr>
          <p:cNvPr id="701445"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701451" name="Group 11"/>
          <p:cNvGrpSpPr>
            <a:grpSpLocks/>
          </p:cNvGrpSpPr>
          <p:nvPr/>
        </p:nvGrpSpPr>
        <p:grpSpPr bwMode="auto">
          <a:xfrm>
            <a:off x="2630488" y="2020888"/>
            <a:ext cx="385762" cy="385762"/>
            <a:chOff x="1370" y="1409"/>
            <a:chExt cx="243" cy="243"/>
          </a:xfrm>
        </p:grpSpPr>
        <p:pic>
          <p:nvPicPr>
            <p:cNvPr id="701452"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53"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14</a:t>
              </a:r>
              <a:r>
                <a:rPr lang="es-ES" sz="800" dirty="0">
                  <a:solidFill>
                    <a:srgbClr val="0075B8"/>
                  </a:solidFill>
                  <a:latin typeface="Calibri" pitchFamily="34" charset="0"/>
                </a:rPr>
                <a:t>%</a:t>
              </a:r>
            </a:p>
          </p:txBody>
        </p:sp>
        <p:sp>
          <p:nvSpPr>
            <p:cNvPr id="701454"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55"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56"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57"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58" name="Group 18"/>
          <p:cNvGrpSpPr>
            <a:grpSpLocks/>
          </p:cNvGrpSpPr>
          <p:nvPr/>
        </p:nvGrpSpPr>
        <p:grpSpPr bwMode="auto">
          <a:xfrm>
            <a:off x="3194050" y="2636838"/>
            <a:ext cx="385763" cy="385762"/>
            <a:chOff x="1370" y="1409"/>
            <a:chExt cx="243" cy="243"/>
          </a:xfrm>
        </p:grpSpPr>
        <p:pic>
          <p:nvPicPr>
            <p:cNvPr id="701459"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60"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11</a:t>
              </a:r>
              <a:r>
                <a:rPr lang="es-ES" sz="800" dirty="0">
                  <a:solidFill>
                    <a:srgbClr val="0075B8"/>
                  </a:solidFill>
                  <a:latin typeface="Calibri" pitchFamily="34" charset="0"/>
                </a:rPr>
                <a:t>%</a:t>
              </a:r>
            </a:p>
          </p:txBody>
        </p:sp>
        <p:sp>
          <p:nvSpPr>
            <p:cNvPr id="701461"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62"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63"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64"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65" name="Group 25"/>
          <p:cNvGrpSpPr>
            <a:grpSpLocks/>
          </p:cNvGrpSpPr>
          <p:nvPr/>
        </p:nvGrpSpPr>
        <p:grpSpPr bwMode="auto">
          <a:xfrm>
            <a:off x="3675063" y="3214688"/>
            <a:ext cx="385762" cy="385762"/>
            <a:chOff x="1370" y="1409"/>
            <a:chExt cx="243" cy="243"/>
          </a:xfrm>
        </p:grpSpPr>
        <p:pic>
          <p:nvPicPr>
            <p:cNvPr id="701466"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67"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701468"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69"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70"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71"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72" name="Group 32"/>
          <p:cNvGrpSpPr>
            <a:grpSpLocks/>
          </p:cNvGrpSpPr>
          <p:nvPr/>
        </p:nvGrpSpPr>
        <p:grpSpPr bwMode="auto">
          <a:xfrm>
            <a:off x="4724400" y="3454400"/>
            <a:ext cx="385763" cy="385763"/>
            <a:chOff x="1370" y="1409"/>
            <a:chExt cx="243" cy="243"/>
          </a:xfrm>
        </p:grpSpPr>
        <p:pic>
          <p:nvPicPr>
            <p:cNvPr id="701473"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74"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701475"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76"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77"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78"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79" name="Group 39"/>
          <p:cNvGrpSpPr>
            <a:grpSpLocks/>
          </p:cNvGrpSpPr>
          <p:nvPr/>
        </p:nvGrpSpPr>
        <p:grpSpPr bwMode="auto">
          <a:xfrm>
            <a:off x="4862513" y="4392613"/>
            <a:ext cx="385762" cy="385762"/>
            <a:chOff x="1370" y="1409"/>
            <a:chExt cx="243" cy="243"/>
          </a:xfrm>
        </p:grpSpPr>
        <p:pic>
          <p:nvPicPr>
            <p:cNvPr id="701480"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81"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701482"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83"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84"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85"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86" name="Group 46"/>
          <p:cNvGrpSpPr>
            <a:grpSpLocks/>
          </p:cNvGrpSpPr>
          <p:nvPr/>
        </p:nvGrpSpPr>
        <p:grpSpPr bwMode="auto">
          <a:xfrm>
            <a:off x="5848350" y="3590925"/>
            <a:ext cx="385763" cy="385763"/>
            <a:chOff x="1370" y="1409"/>
            <a:chExt cx="243" cy="243"/>
          </a:xfrm>
        </p:grpSpPr>
        <p:pic>
          <p:nvPicPr>
            <p:cNvPr id="701487"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88"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701489"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90"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91"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92"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493" name="Group 53"/>
          <p:cNvGrpSpPr>
            <a:grpSpLocks/>
          </p:cNvGrpSpPr>
          <p:nvPr/>
        </p:nvGrpSpPr>
        <p:grpSpPr bwMode="auto">
          <a:xfrm>
            <a:off x="7116763" y="2476500"/>
            <a:ext cx="385762" cy="385763"/>
            <a:chOff x="1370" y="1409"/>
            <a:chExt cx="243" cy="243"/>
          </a:xfrm>
        </p:grpSpPr>
        <p:pic>
          <p:nvPicPr>
            <p:cNvPr id="701494"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495"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701496"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497"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498"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499"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00" name="Group 60"/>
          <p:cNvGrpSpPr>
            <a:grpSpLocks/>
          </p:cNvGrpSpPr>
          <p:nvPr/>
        </p:nvGrpSpPr>
        <p:grpSpPr bwMode="auto">
          <a:xfrm>
            <a:off x="6116638" y="2122488"/>
            <a:ext cx="385762" cy="385762"/>
            <a:chOff x="1370" y="1409"/>
            <a:chExt cx="243" cy="243"/>
          </a:xfrm>
        </p:grpSpPr>
        <p:pic>
          <p:nvPicPr>
            <p:cNvPr id="701501"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02"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701503"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04"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05"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06"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07" name="Group 67"/>
          <p:cNvGrpSpPr>
            <a:grpSpLocks/>
          </p:cNvGrpSpPr>
          <p:nvPr/>
        </p:nvGrpSpPr>
        <p:grpSpPr bwMode="auto">
          <a:xfrm>
            <a:off x="5929313" y="2613025"/>
            <a:ext cx="385762" cy="385763"/>
            <a:chOff x="1370" y="1409"/>
            <a:chExt cx="243" cy="243"/>
          </a:xfrm>
        </p:grpSpPr>
        <p:pic>
          <p:nvPicPr>
            <p:cNvPr id="701508"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09"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701510"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11"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12"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13"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14" name="Group 74"/>
          <p:cNvGrpSpPr>
            <a:grpSpLocks/>
          </p:cNvGrpSpPr>
          <p:nvPr/>
        </p:nvGrpSpPr>
        <p:grpSpPr bwMode="auto">
          <a:xfrm>
            <a:off x="5664200" y="3117850"/>
            <a:ext cx="385763" cy="385763"/>
            <a:chOff x="1370" y="1409"/>
            <a:chExt cx="243" cy="243"/>
          </a:xfrm>
        </p:grpSpPr>
        <p:pic>
          <p:nvPicPr>
            <p:cNvPr id="701515"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16"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701517"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18"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19"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20"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21" name="Group 81"/>
          <p:cNvGrpSpPr>
            <a:grpSpLocks/>
          </p:cNvGrpSpPr>
          <p:nvPr/>
        </p:nvGrpSpPr>
        <p:grpSpPr bwMode="auto">
          <a:xfrm>
            <a:off x="4933950" y="2428875"/>
            <a:ext cx="385763" cy="385763"/>
            <a:chOff x="1370" y="1409"/>
            <a:chExt cx="243" cy="243"/>
          </a:xfrm>
        </p:grpSpPr>
        <p:pic>
          <p:nvPicPr>
            <p:cNvPr id="701522"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23"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701524"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25"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26"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27"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28" name="Group 88"/>
          <p:cNvGrpSpPr>
            <a:grpSpLocks/>
          </p:cNvGrpSpPr>
          <p:nvPr/>
        </p:nvGrpSpPr>
        <p:grpSpPr bwMode="auto">
          <a:xfrm>
            <a:off x="2632075" y="1071563"/>
            <a:ext cx="385763" cy="385762"/>
            <a:chOff x="1370" y="1409"/>
            <a:chExt cx="243" cy="243"/>
          </a:xfrm>
        </p:grpSpPr>
        <p:pic>
          <p:nvPicPr>
            <p:cNvPr id="701529"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30"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701531"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32"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33"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34"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35" name="Group 95"/>
          <p:cNvGrpSpPr>
            <a:grpSpLocks/>
          </p:cNvGrpSpPr>
          <p:nvPr/>
        </p:nvGrpSpPr>
        <p:grpSpPr bwMode="auto">
          <a:xfrm>
            <a:off x="4460875" y="1431925"/>
            <a:ext cx="385763" cy="385763"/>
            <a:chOff x="1370" y="1409"/>
            <a:chExt cx="243" cy="243"/>
          </a:xfrm>
        </p:grpSpPr>
        <p:pic>
          <p:nvPicPr>
            <p:cNvPr id="701536"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37"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701538"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39"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40"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41"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42" name="Group 102"/>
          <p:cNvGrpSpPr>
            <a:grpSpLocks/>
          </p:cNvGrpSpPr>
          <p:nvPr/>
        </p:nvGrpSpPr>
        <p:grpSpPr bwMode="auto">
          <a:xfrm>
            <a:off x="4060825" y="1912938"/>
            <a:ext cx="385763" cy="385762"/>
            <a:chOff x="1370" y="1409"/>
            <a:chExt cx="243" cy="243"/>
          </a:xfrm>
        </p:grpSpPr>
        <p:pic>
          <p:nvPicPr>
            <p:cNvPr id="701543"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44"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701545"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46"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47"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48"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49" name="Group 109"/>
          <p:cNvGrpSpPr>
            <a:grpSpLocks/>
          </p:cNvGrpSpPr>
          <p:nvPr/>
        </p:nvGrpSpPr>
        <p:grpSpPr bwMode="auto">
          <a:xfrm>
            <a:off x="4452938" y="2209800"/>
            <a:ext cx="385762" cy="385763"/>
            <a:chOff x="1370" y="1409"/>
            <a:chExt cx="243" cy="243"/>
          </a:xfrm>
        </p:grpSpPr>
        <p:pic>
          <p:nvPicPr>
            <p:cNvPr id="701550"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51"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701552"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53"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54"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55"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556" name="Group 116"/>
          <p:cNvGrpSpPr>
            <a:grpSpLocks/>
          </p:cNvGrpSpPr>
          <p:nvPr/>
        </p:nvGrpSpPr>
        <p:grpSpPr bwMode="auto">
          <a:xfrm>
            <a:off x="5068888" y="1576388"/>
            <a:ext cx="385762" cy="385762"/>
            <a:chOff x="1370" y="1409"/>
            <a:chExt cx="243" cy="243"/>
          </a:xfrm>
        </p:grpSpPr>
        <p:pic>
          <p:nvPicPr>
            <p:cNvPr id="701557" name="Picture 11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558"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701559"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560"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561"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562"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701563"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69"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75"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81"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87"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93"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599"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05"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11"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17"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23"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29"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35"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41"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47"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701653" name="Group 213"/>
          <p:cNvGrpSpPr>
            <a:grpSpLocks/>
          </p:cNvGrpSpPr>
          <p:nvPr/>
        </p:nvGrpSpPr>
        <p:grpSpPr bwMode="auto">
          <a:xfrm>
            <a:off x="5237163" y="2081213"/>
            <a:ext cx="385762" cy="385762"/>
            <a:chOff x="1370" y="1409"/>
            <a:chExt cx="243" cy="243"/>
          </a:xfrm>
        </p:grpSpPr>
        <p:pic>
          <p:nvPicPr>
            <p:cNvPr id="701654" name="Picture 21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655"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701656"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657"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658"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659"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1660" name="Group 220"/>
          <p:cNvGrpSpPr>
            <a:grpSpLocks/>
          </p:cNvGrpSpPr>
          <p:nvPr/>
        </p:nvGrpSpPr>
        <p:grpSpPr bwMode="auto">
          <a:xfrm>
            <a:off x="5597525" y="2282825"/>
            <a:ext cx="385763" cy="385763"/>
            <a:chOff x="1370" y="1409"/>
            <a:chExt cx="243" cy="243"/>
          </a:xfrm>
        </p:grpSpPr>
        <p:pic>
          <p:nvPicPr>
            <p:cNvPr id="701661" name="Picture 22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1662"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701663"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1664"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1665"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1666"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701667" name="AutoShape 227"/>
          <p:cNvCxnSpPr>
            <a:cxnSpLocks noChangeShapeType="1"/>
            <a:stCxn id="701656"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701668"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701674" name="AutoShape 234"/>
          <p:cNvCxnSpPr>
            <a:cxnSpLocks noChangeShapeType="1"/>
            <a:stCxn id="701663"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701675"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81" name="Group 241"/>
          <p:cNvGraphicFramePr>
            <a:graphicFrameLocks noGrp="1"/>
          </p:cNvGraphicFramePr>
          <p:nvPr/>
        </p:nvGraphicFramePr>
        <p:xfrm>
          <a:off x="4613713" y="690563"/>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Localidad:</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687" name="Group 247"/>
          <p:cNvGraphicFramePr>
            <a:graphicFrameLocks noGrp="1"/>
          </p:cNvGraphicFramePr>
          <p:nvPr/>
        </p:nvGraphicFramePr>
        <p:xfrm>
          <a:off x="7837488" y="730250"/>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701703" name="Rectangle 26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1737" name="Group 297"/>
          <p:cNvGraphicFramePr>
            <a:graphicFrameLocks noGrp="1"/>
          </p:cNvGraphicFramePr>
          <p:nvPr/>
        </p:nvGraphicFramePr>
        <p:xfrm>
          <a:off x="655494" y="680026"/>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1743" name="Group 303"/>
          <p:cNvGraphicFramePr>
            <a:graphicFrameLocks noGrp="1"/>
          </p:cNvGraphicFramePr>
          <p:nvPr/>
        </p:nvGraphicFramePr>
        <p:xfrm>
          <a:off x="4885175" y="9112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701749" name="Picture 309"/>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701705" name="Group 265"/>
          <p:cNvGraphicFramePr>
            <a:graphicFrameLocks noGrp="1"/>
          </p:cNvGraphicFramePr>
          <p:nvPr/>
        </p:nvGraphicFramePr>
        <p:xfrm>
          <a:off x="235815" y="1410550"/>
          <a:ext cx="1125394" cy="3468697"/>
        </p:xfrm>
        <a:graphic>
          <a:graphicData uri="http://schemas.openxmlformats.org/drawingml/2006/table">
            <a:tbl>
              <a:tblPr/>
              <a:tblGrid>
                <a:gridCol w="816320"/>
                <a:gridCol w="309074"/>
              </a:tblGrid>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Suba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11%</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Kennedy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10%</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Engativá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9%</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Usaquén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9%</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Ciudad Bolívar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8%</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Bosa</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8%</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Fontibón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7%</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San Cristóbal</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4%</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Usme</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4%</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Puente Aranda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4%</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Rafael Uribe</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4%</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Tunjuelito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4%</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Barrios Unidos</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3%</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Chapinero</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3%</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Antonio Nariño</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3%</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Teusaquillo</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2%</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Santafé</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2%</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Los Mártires</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2%</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82563">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mn-lt"/>
                          <a:cs typeface="Arial" charset="0"/>
                        </a:rPr>
                        <a:t>La Candelaria </a:t>
                      </a:r>
                    </a:p>
                  </a:txBody>
                  <a:tcPr marL="36000" marR="36000" marT="46800" marB="46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6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mn-lt"/>
                          <a:cs typeface="Arial" charset="0"/>
                        </a:rPr>
                        <a:t>1%</a:t>
                      </a:r>
                    </a:p>
                  </a:txBody>
                  <a:tcPr marL="36000" marR="36000" marT="46800" marB="46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02466" name="Rectangle 2"/>
          <p:cNvSpPr>
            <a:spLocks noGrp="1" noChangeArrowheads="1"/>
          </p:cNvSpPr>
          <p:nvPr>
            <p:ph type="title"/>
          </p:nvPr>
        </p:nvSpPr>
        <p:spPr/>
        <p:txBody>
          <a:bodyPr/>
          <a:lstStyle/>
          <a:p>
            <a:endParaRPr lang="es-CO" dirty="0"/>
          </a:p>
        </p:txBody>
      </p:sp>
      <p:sp>
        <p:nvSpPr>
          <p:cNvPr id="70246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012A4AB-5481-40B8-9CD3-63AD45CB392E}" type="slidenum">
              <a:rPr lang="es-ES" sz="900" i="1">
                <a:solidFill>
                  <a:schemeClr val="bg1"/>
                </a:solidFill>
              </a:rPr>
              <a:pPr algn="ctr"/>
              <a:t>123</a:t>
            </a:fld>
            <a:endParaRPr lang="es-ES" sz="900" i="1" dirty="0">
              <a:solidFill>
                <a:schemeClr val="bg1"/>
              </a:solidFill>
            </a:endParaRPr>
          </a:p>
        </p:txBody>
      </p:sp>
      <p:sp>
        <p:nvSpPr>
          <p:cNvPr id="702468"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2469" name="Group 5"/>
          <p:cNvGraphicFramePr>
            <a:graphicFrameLocks noGrp="1"/>
          </p:cNvGraphicFramePr>
          <p:nvPr/>
        </p:nvGraphicFramePr>
        <p:xfrm>
          <a:off x="1189038" y="1204913"/>
          <a:ext cx="6765925" cy="3615152"/>
        </p:xfrm>
        <a:graphic>
          <a:graphicData uri="http://schemas.openxmlformats.org/drawingml/2006/table">
            <a:tbl>
              <a:tblPr/>
              <a:tblGrid>
                <a:gridCol w="2836862"/>
                <a:gridCol w="642938"/>
                <a:gridCol w="547687"/>
                <a:gridCol w="547688"/>
                <a:gridCol w="547687"/>
                <a:gridCol w="547688"/>
                <a:gridCol w="547687"/>
                <a:gridCol w="547688"/>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Suba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Kennedy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Engativá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Bolívar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Bosa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Usaquén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San Cristóbal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Fontibón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Rafael Uribe Uribe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Usme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Puente Aranda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Barrios Unidos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Tunjuelito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Chapinero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Teusaquillo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Santa Fe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Mártires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Antonio Nariño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39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La Candelaria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graphicFrame>
        <p:nvGraphicFramePr>
          <p:cNvPr id="702690" name="Group 226"/>
          <p:cNvGraphicFramePr>
            <a:graphicFrameLocks noGrp="1"/>
          </p:cNvGraphicFramePr>
          <p:nvPr/>
        </p:nvGraphicFramePr>
        <p:xfrm>
          <a:off x="4094163" y="690563"/>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Localidad:</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9872" name="Picture 352" descr="gdfghfj"/>
          <p:cNvPicPr>
            <a:picLocks noChangeAspect="1" noChangeArrowheads="1"/>
          </p:cNvPicPr>
          <p:nvPr/>
        </p:nvPicPr>
        <p:blipFill>
          <a:blip r:embed="rId3" cstate="print"/>
          <a:srcRect/>
          <a:stretch>
            <a:fillRect/>
          </a:stretch>
        </p:blipFill>
        <p:spPr bwMode="auto">
          <a:xfrm>
            <a:off x="5076825" y="3957638"/>
            <a:ext cx="450850" cy="731837"/>
          </a:xfrm>
          <a:prstGeom prst="rect">
            <a:avLst/>
          </a:prstGeom>
          <a:noFill/>
        </p:spPr>
      </p:pic>
      <p:pic>
        <p:nvPicPr>
          <p:cNvPr id="619873" name="Picture 353" descr="fgdfghgfhj"/>
          <p:cNvPicPr>
            <a:picLocks noChangeAspect="1" noChangeArrowheads="1"/>
          </p:cNvPicPr>
          <p:nvPr/>
        </p:nvPicPr>
        <p:blipFill>
          <a:blip r:embed="rId4" cstate="print"/>
          <a:srcRect/>
          <a:stretch>
            <a:fillRect/>
          </a:stretch>
        </p:blipFill>
        <p:spPr bwMode="auto">
          <a:xfrm>
            <a:off x="7366000" y="3787775"/>
            <a:ext cx="560388" cy="901700"/>
          </a:xfrm>
          <a:prstGeom prst="rect">
            <a:avLst/>
          </a:prstGeom>
          <a:noFill/>
        </p:spPr>
      </p:pic>
      <p:pic>
        <p:nvPicPr>
          <p:cNvPr id="619874" name="Picture 354" descr="gythfyg"/>
          <p:cNvPicPr>
            <a:picLocks noChangeAspect="1" noChangeArrowheads="1"/>
          </p:cNvPicPr>
          <p:nvPr/>
        </p:nvPicPr>
        <p:blipFill>
          <a:blip r:embed="rId5" cstate="print"/>
          <a:srcRect/>
          <a:stretch>
            <a:fillRect/>
          </a:stretch>
        </p:blipFill>
        <p:spPr bwMode="auto">
          <a:xfrm>
            <a:off x="2617788" y="3854450"/>
            <a:ext cx="474662" cy="884238"/>
          </a:xfrm>
          <a:prstGeom prst="rect">
            <a:avLst/>
          </a:prstGeom>
          <a:noFill/>
        </p:spPr>
      </p:pic>
      <p:pic>
        <p:nvPicPr>
          <p:cNvPr id="619674" name="Picture 154" descr="sdfggh"/>
          <p:cNvPicPr>
            <a:picLocks noChangeAspect="1" noChangeArrowheads="1"/>
          </p:cNvPicPr>
          <p:nvPr/>
        </p:nvPicPr>
        <p:blipFill>
          <a:blip r:embed="rId6" cstate="print"/>
          <a:srcRect/>
          <a:stretch>
            <a:fillRect/>
          </a:stretch>
        </p:blipFill>
        <p:spPr bwMode="auto">
          <a:xfrm>
            <a:off x="1204913" y="984250"/>
            <a:ext cx="2181225" cy="1838325"/>
          </a:xfrm>
          <a:prstGeom prst="rect">
            <a:avLst/>
          </a:prstGeom>
          <a:noFill/>
        </p:spPr>
      </p:pic>
      <p:sp>
        <p:nvSpPr>
          <p:cNvPr id="619523" name="Rectangle 3"/>
          <p:cNvSpPr>
            <a:spLocks noGrp="1" noChangeArrowheads="1"/>
          </p:cNvSpPr>
          <p:nvPr>
            <p:ph type="title"/>
          </p:nvPr>
        </p:nvSpPr>
        <p:spPr/>
        <p:txBody>
          <a:bodyPr/>
          <a:lstStyle/>
          <a:p>
            <a:endParaRPr lang="es-MX" dirty="0"/>
          </a:p>
        </p:txBody>
      </p:sp>
      <p:sp>
        <p:nvSpPr>
          <p:cNvPr id="61952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5B01A86-1712-4C67-B2CC-009E2FD28C48}" type="slidenum">
              <a:rPr lang="es-ES" sz="900" i="1">
                <a:solidFill>
                  <a:schemeClr val="bg1"/>
                </a:solidFill>
              </a:rPr>
              <a:pPr algn="ctr"/>
              <a:t>124</a:t>
            </a:fld>
            <a:endParaRPr lang="es-ES" sz="900" i="1" dirty="0">
              <a:solidFill>
                <a:schemeClr val="bg1"/>
              </a:solidFill>
            </a:endParaRPr>
          </a:p>
        </p:txBody>
      </p:sp>
      <p:graphicFrame>
        <p:nvGraphicFramePr>
          <p:cNvPr id="619525" name="Group 5"/>
          <p:cNvGraphicFramePr>
            <a:graphicFrameLocks noGrp="1"/>
          </p:cNvGraphicFramePr>
          <p:nvPr/>
        </p:nvGraphicFramePr>
        <p:xfrm>
          <a:off x="434975" y="708025"/>
          <a:ext cx="3721100" cy="220404"/>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77.</a:t>
                      </a:r>
                      <a:r>
                        <a:rPr kumimoji="0" lang="es-CO" sz="1100" b="1" i="0" u="none" strike="noStrike" cap="none" normalizeH="0" baseline="0" dirty="0" smtClean="0">
                          <a:ln>
                            <a:noFill/>
                          </a:ln>
                          <a:solidFill>
                            <a:srgbClr val="333333"/>
                          </a:solidFill>
                          <a:effectLst/>
                          <a:latin typeface="Calibri" pitchFamily="34" charset="0"/>
                          <a:cs typeface="Arial" charset="0"/>
                        </a:rPr>
                        <a:t> ¿Cuál es su </a:t>
                      </a:r>
                      <a:r>
                        <a:rPr kumimoji="0" lang="es-CO" sz="1100" b="1" i="0" u="none" strike="noStrike" cap="none" normalizeH="0" baseline="0" dirty="0" smtClean="0">
                          <a:ln>
                            <a:noFill/>
                          </a:ln>
                          <a:solidFill>
                            <a:srgbClr val="0075B8"/>
                          </a:solidFill>
                          <a:effectLst/>
                          <a:latin typeface="Calibri" pitchFamily="34" charset="0"/>
                          <a:cs typeface="Arial" charset="0"/>
                        </a:rPr>
                        <a:t>estado civil</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9531" name="Rectangle 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19532" name="Object 5"/>
          <p:cNvGraphicFramePr>
            <a:graphicFrameLocks noChangeAspect="1"/>
          </p:cNvGraphicFramePr>
          <p:nvPr/>
        </p:nvGraphicFramePr>
        <p:xfrm>
          <a:off x="6540500" y="977900"/>
          <a:ext cx="2085975" cy="2114550"/>
        </p:xfrm>
        <a:graphic>
          <a:graphicData uri="http://schemas.openxmlformats.org/presentationml/2006/ole">
            <p:oleObj spid="_x0000_s619532" name="Gráfico" r:id="rId7" imgW="2086043" imgH="2114550" progId="MSGraph.Chart.8">
              <p:embed followColorScheme="full"/>
            </p:oleObj>
          </a:graphicData>
        </a:graphic>
      </p:graphicFrame>
      <p:graphicFrame>
        <p:nvGraphicFramePr>
          <p:cNvPr id="619791" name="Group 271"/>
          <p:cNvGraphicFramePr>
            <a:graphicFrameLocks noGrp="1"/>
          </p:cNvGraphicFramePr>
          <p:nvPr/>
        </p:nvGraphicFramePr>
        <p:xfrm>
          <a:off x="4708525" y="1047750"/>
          <a:ext cx="1938338" cy="1767840"/>
        </p:xfrm>
        <a:graphic>
          <a:graphicData uri="http://schemas.openxmlformats.org/drawingml/2006/table">
            <a:tbl>
              <a:tblPr/>
              <a:tblGrid>
                <a:gridCol w="1938338"/>
              </a:tblGrid>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Universitaria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a:noFill/>
                    </a:lnB>
                    <a:lnTlToBr>
                      <a:noFill/>
                    </a:lnTlToBr>
                    <a:lnBlToTr>
                      <a:noFill/>
                    </a:lnBlToTr>
                    <a:noFill/>
                  </a:tcPr>
                </a:tc>
              </a:tr>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2238">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Técnica - Tecnológica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Postgrado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2238">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123825">
                <a:tc>
                  <a:txBody>
                    <a:bodyPr/>
                    <a:lstStyle/>
                    <a:p>
                      <a:pPr marL="0" marR="0" lvl="0" indent="0" algn="r" defTabSz="914400" rtl="0" eaLnBrk="1" fontAlgn="ctr" latinLnBrk="0" hangingPunct="1">
                        <a:lnSpc>
                          <a:spcPct val="8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niega a responder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cap="flat">
                      <a:noFill/>
                    </a:lnB>
                    <a:lnTlToBr>
                      <a:noFill/>
                    </a:lnTlToBr>
                    <a:lnBlToTr>
                      <a:noFill/>
                    </a:lnBlToTr>
                    <a:noFill/>
                  </a:tcPr>
                </a:tc>
              </a:tr>
            </a:tbl>
          </a:graphicData>
        </a:graphic>
      </p:graphicFrame>
      <p:graphicFrame>
        <p:nvGraphicFramePr>
          <p:cNvPr id="619571" name="Group 51"/>
          <p:cNvGraphicFramePr>
            <a:graphicFrameLocks noGrp="1"/>
          </p:cNvGraphicFramePr>
          <p:nvPr/>
        </p:nvGraphicFramePr>
        <p:xfrm>
          <a:off x="5014913" y="709613"/>
          <a:ext cx="3721100" cy="220404"/>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78.</a:t>
                      </a:r>
                      <a:r>
                        <a:rPr kumimoji="0" lang="es-CO" sz="1100" b="1" i="0" u="none" strike="noStrike" cap="none" normalizeH="0" baseline="0" dirty="0" smtClean="0">
                          <a:ln>
                            <a:noFill/>
                          </a:ln>
                          <a:solidFill>
                            <a:srgbClr val="333333"/>
                          </a:solidFill>
                          <a:effectLst/>
                          <a:latin typeface="Calibri" pitchFamily="34" charset="0"/>
                          <a:cs typeface="Arial" charset="0"/>
                        </a:rPr>
                        <a:t> ¿Cuál es su nivel de </a:t>
                      </a:r>
                      <a:r>
                        <a:rPr kumimoji="0" lang="es-CO" sz="1100" b="1" i="0" u="none" strike="noStrike" cap="none" normalizeH="0" baseline="0" dirty="0" smtClean="0">
                          <a:ln>
                            <a:noFill/>
                          </a:ln>
                          <a:solidFill>
                            <a:srgbClr val="0075B8"/>
                          </a:solidFill>
                          <a:effectLst/>
                          <a:latin typeface="Calibri" pitchFamily="34" charset="0"/>
                          <a:cs typeface="Arial" charset="0"/>
                        </a:rPr>
                        <a:t>educación</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761" name="Group 241"/>
          <p:cNvGraphicFramePr>
            <a:graphicFrameLocks noGrp="1"/>
          </p:cNvGraphicFramePr>
          <p:nvPr/>
        </p:nvGraphicFramePr>
        <p:xfrm>
          <a:off x="352425" y="2489200"/>
          <a:ext cx="822325" cy="336024"/>
        </p:xfrm>
        <a:graphic>
          <a:graphicData uri="http://schemas.openxmlformats.org/drawingml/2006/table">
            <a:tbl>
              <a:tblPr/>
              <a:tblGrid>
                <a:gridCol w="635000"/>
                <a:gridCol w="187325"/>
              </a:tblGrid>
              <a:tr h="155575">
                <a:tc>
                  <a:txBody>
                    <a:bodyPr/>
                    <a:lstStyle/>
                    <a:p>
                      <a:pPr marL="0" marR="0" lvl="0" indent="0" algn="r" defTabSz="914400" rtl="0" eaLnBrk="1" fontAlgn="ctr" latinLnBrk="0" hangingPunct="1">
                        <a:lnSpc>
                          <a:spcPct val="7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No informa:</a:t>
                      </a:r>
                      <a:endParaRPr kumimoji="0" lang="es-ES" sz="8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7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14</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a:noFill/>
                    </a:lnL>
                    <a:lnR cap="flat">
                      <a:noFill/>
                    </a:lnR>
                    <a:lnT cap="flat">
                      <a:noFill/>
                    </a:lnT>
                    <a:lnB>
                      <a:noFill/>
                    </a:lnB>
                    <a:lnTlToBr>
                      <a:noFill/>
                    </a:lnTlToBr>
                    <a:lnBlToTr>
                      <a:noFill/>
                    </a:lnBlToTr>
                    <a:noFill/>
                  </a:tcPr>
                </a:tc>
              </a:tr>
              <a:tr h="0">
                <a:tc>
                  <a:txBody>
                    <a:bodyPr/>
                    <a:lstStyle/>
                    <a:p>
                      <a:pPr marL="0" marR="0" lvl="0" indent="0" algn="l" defTabSz="914400" rtl="0" eaLnBrk="1" fontAlgn="ctr" latinLnBrk="0" hangingPunct="1">
                        <a:lnSpc>
                          <a:spcPct val="7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No responde:</a:t>
                      </a:r>
                      <a:endParaRPr kumimoji="0" lang="es-ES" sz="8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7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5</a:t>
                      </a:r>
                      <a:endParaRPr kumimoji="0" lang="es-ES" sz="900" b="1" i="0"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a:noFill/>
                    </a:lnL>
                    <a:lnR cap="flat">
                      <a:noFill/>
                    </a:lnR>
                    <a:lnT>
                      <a:noFill/>
                    </a:lnT>
                    <a:lnB cap="flat">
                      <a:noFill/>
                    </a:lnB>
                    <a:lnTlToBr>
                      <a:noFill/>
                    </a:lnTlToBr>
                    <a:lnBlToTr>
                      <a:noFill/>
                    </a:lnBlToTr>
                    <a:noFill/>
                  </a:tcPr>
                </a:tc>
              </a:tr>
            </a:tbl>
          </a:graphicData>
        </a:graphic>
      </p:graphicFrame>
      <p:pic>
        <p:nvPicPr>
          <p:cNvPr id="619649" name="Picture 129" descr="cvbhh"/>
          <p:cNvPicPr>
            <a:picLocks noChangeAspect="1" noChangeArrowheads="1"/>
          </p:cNvPicPr>
          <p:nvPr/>
        </p:nvPicPr>
        <p:blipFill>
          <a:blip r:embed="rId8" cstate="print"/>
          <a:srcRect/>
          <a:stretch>
            <a:fillRect/>
          </a:stretch>
        </p:blipFill>
        <p:spPr bwMode="auto">
          <a:xfrm>
            <a:off x="1525588" y="2100263"/>
            <a:ext cx="388937" cy="722312"/>
          </a:xfrm>
          <a:prstGeom prst="rect">
            <a:avLst/>
          </a:prstGeom>
          <a:noFill/>
        </p:spPr>
      </p:pic>
      <p:pic>
        <p:nvPicPr>
          <p:cNvPr id="619650" name="Picture 130" descr="gf"/>
          <p:cNvPicPr>
            <a:picLocks noChangeAspect="1" noChangeArrowheads="1"/>
          </p:cNvPicPr>
          <p:nvPr/>
        </p:nvPicPr>
        <p:blipFill>
          <a:blip r:embed="rId9" cstate="print"/>
          <a:srcRect/>
          <a:stretch>
            <a:fillRect/>
          </a:stretch>
        </p:blipFill>
        <p:spPr bwMode="auto">
          <a:xfrm>
            <a:off x="8497888" y="989013"/>
            <a:ext cx="366712" cy="455612"/>
          </a:xfrm>
          <a:prstGeom prst="rect">
            <a:avLst/>
          </a:prstGeom>
          <a:noFill/>
        </p:spPr>
      </p:pic>
      <p:graphicFrame>
        <p:nvGraphicFramePr>
          <p:cNvPr id="619666" name="Group 146"/>
          <p:cNvGraphicFramePr>
            <a:graphicFrameLocks noGrp="1"/>
          </p:cNvGraphicFramePr>
          <p:nvPr/>
        </p:nvGraphicFramePr>
        <p:xfrm>
          <a:off x="1271588" y="1058863"/>
          <a:ext cx="246062" cy="214308"/>
        </p:xfrm>
        <a:graphic>
          <a:graphicData uri="http://schemas.openxmlformats.org/drawingml/2006/table">
            <a:tbl>
              <a:tblPr/>
              <a:tblGrid>
                <a:gridCol w="246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43</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749" name="Group 229"/>
          <p:cNvGraphicFramePr>
            <a:graphicFrameLocks noGrp="1"/>
          </p:cNvGraphicFramePr>
          <p:nvPr/>
        </p:nvGraphicFramePr>
        <p:xfrm>
          <a:off x="344488" y="982663"/>
          <a:ext cx="846137" cy="340800"/>
        </p:xfrm>
        <a:graphic>
          <a:graphicData uri="http://schemas.openxmlformats.org/drawingml/2006/table">
            <a:tbl>
              <a:tblPr/>
              <a:tblGrid>
                <a:gridCol w="846137"/>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Casado / Unión Libre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668" name="Group 148"/>
          <p:cNvGraphicFramePr>
            <a:graphicFrameLocks noGrp="1"/>
          </p:cNvGraphicFramePr>
          <p:nvPr/>
        </p:nvGraphicFramePr>
        <p:xfrm>
          <a:off x="1343025" y="1509713"/>
          <a:ext cx="246063" cy="214308"/>
        </p:xfrm>
        <a:graphic>
          <a:graphicData uri="http://schemas.openxmlformats.org/drawingml/2006/table">
            <a:tbl>
              <a:tblPr/>
              <a:tblGrid>
                <a:gridCol w="246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675" name="Group 155"/>
          <p:cNvGraphicFramePr>
            <a:graphicFrameLocks noGrp="1"/>
          </p:cNvGraphicFramePr>
          <p:nvPr/>
        </p:nvGraphicFramePr>
        <p:xfrm>
          <a:off x="3084513" y="1365250"/>
          <a:ext cx="246062" cy="214308"/>
        </p:xfrm>
        <a:graphic>
          <a:graphicData uri="http://schemas.openxmlformats.org/drawingml/2006/table">
            <a:tbl>
              <a:tblPr/>
              <a:tblGrid>
                <a:gridCol w="246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30</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681" name="Group 161"/>
          <p:cNvGraphicFramePr>
            <a:graphicFrameLocks noGrp="1"/>
          </p:cNvGraphicFramePr>
          <p:nvPr/>
        </p:nvGraphicFramePr>
        <p:xfrm>
          <a:off x="2900363" y="1854200"/>
          <a:ext cx="246062" cy="214308"/>
        </p:xfrm>
        <a:graphic>
          <a:graphicData uri="http://schemas.openxmlformats.org/drawingml/2006/table">
            <a:tbl>
              <a:tblPr/>
              <a:tblGrid>
                <a:gridCol w="246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2</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752" name="Group 232"/>
          <p:cNvGraphicFramePr>
            <a:graphicFrameLocks noGrp="1"/>
          </p:cNvGraphicFramePr>
          <p:nvPr/>
        </p:nvGraphicFramePr>
        <p:xfrm>
          <a:off x="452438" y="1465263"/>
          <a:ext cx="846137" cy="340800"/>
        </p:xfrm>
        <a:graphic>
          <a:graphicData uri="http://schemas.openxmlformats.org/drawingml/2006/table">
            <a:tbl>
              <a:tblPr/>
              <a:tblGrid>
                <a:gridCol w="846137"/>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Separado / Divorciado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693" name="Group 173"/>
          <p:cNvGraphicFramePr>
            <a:graphicFrameLocks noGrp="1"/>
          </p:cNvGraphicFramePr>
          <p:nvPr/>
        </p:nvGraphicFramePr>
        <p:xfrm>
          <a:off x="3398838" y="1368425"/>
          <a:ext cx="846137" cy="188400"/>
        </p:xfrm>
        <a:graphic>
          <a:graphicData uri="http://schemas.openxmlformats.org/drawingml/2006/table">
            <a:tbl>
              <a:tblPr/>
              <a:tblGrid>
                <a:gridCol w="8461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Soltero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699" name="Group 179"/>
          <p:cNvGraphicFramePr>
            <a:graphicFrameLocks noGrp="1"/>
          </p:cNvGraphicFramePr>
          <p:nvPr/>
        </p:nvGraphicFramePr>
        <p:xfrm>
          <a:off x="3222625" y="1873250"/>
          <a:ext cx="846138" cy="188400"/>
        </p:xfrm>
        <a:graphic>
          <a:graphicData uri="http://schemas.openxmlformats.org/drawingml/2006/table">
            <a:tbl>
              <a:tblPr/>
              <a:tblGrid>
                <a:gridCol w="846138"/>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Viudo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723" name="Group 203"/>
          <p:cNvGraphicFramePr>
            <a:graphicFrameLocks noGrp="1"/>
          </p:cNvGraphicFramePr>
          <p:nvPr/>
        </p:nvGraphicFramePr>
        <p:xfrm>
          <a:off x="1141413" y="4349750"/>
          <a:ext cx="1155700" cy="249360"/>
        </p:xfrm>
        <a:graphic>
          <a:graphicData uri="http://schemas.openxmlformats.org/drawingml/2006/table">
            <a:tbl>
              <a:tblPr/>
              <a:tblGrid>
                <a:gridCol w="555625"/>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Informaron</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1829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2116432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619724" name="Line 204"/>
          <p:cNvSpPr>
            <a:spLocks noChangeShapeType="1"/>
          </p:cNvSpPr>
          <p:nvPr/>
        </p:nvSpPr>
        <p:spPr bwMode="auto">
          <a:xfrm>
            <a:off x="241300" y="3005138"/>
            <a:ext cx="8734425" cy="0"/>
          </a:xfrm>
          <a:prstGeom prst="line">
            <a:avLst/>
          </a:prstGeom>
          <a:noFill/>
          <a:ln w="3175">
            <a:solidFill>
              <a:srgbClr val="808080"/>
            </a:solidFill>
            <a:prstDash val="dash"/>
            <a:round/>
            <a:headEnd/>
            <a:tailEnd/>
          </a:ln>
          <a:effectLst/>
        </p:spPr>
        <p:txBody>
          <a:bodyPr/>
          <a:lstStyle/>
          <a:p>
            <a:endParaRPr lang="es-MX" dirty="0"/>
          </a:p>
        </p:txBody>
      </p:sp>
      <p:sp>
        <p:nvSpPr>
          <p:cNvPr id="619762" name="Line 242"/>
          <p:cNvSpPr>
            <a:spLocks noChangeShapeType="1"/>
          </p:cNvSpPr>
          <p:nvPr/>
        </p:nvSpPr>
        <p:spPr bwMode="auto">
          <a:xfrm rot="5400000">
            <a:off x="3490913" y="1774825"/>
            <a:ext cx="2095500"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619810" name="Group 290"/>
          <p:cNvGraphicFramePr>
            <a:graphicFrameLocks noGrp="1"/>
          </p:cNvGraphicFramePr>
          <p:nvPr/>
        </p:nvGraphicFramePr>
        <p:xfrm>
          <a:off x="574675" y="3586163"/>
          <a:ext cx="1860550" cy="438336"/>
        </p:xfrm>
        <a:graphic>
          <a:graphicData uri="http://schemas.openxmlformats.org/drawingml/2006/table">
            <a:tbl>
              <a:tblPr/>
              <a:tblGrid>
                <a:gridCol w="1860550"/>
              </a:tblGrid>
              <a:tr h="142875">
                <a:tc>
                  <a:txBody>
                    <a:bodyPr/>
                    <a:lstStyle/>
                    <a:p>
                      <a:pPr marL="0" marR="0" lvl="0" indent="0" algn="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 79.</a:t>
                      </a:r>
                      <a:r>
                        <a:rPr kumimoji="0" lang="es-CO" sz="1200" b="1" i="0" u="none" strike="noStrike" cap="none" normalizeH="0" baseline="0" dirty="0" smtClean="0">
                          <a:ln>
                            <a:noFill/>
                          </a:ln>
                          <a:solidFill>
                            <a:srgbClr val="333333"/>
                          </a:solidFill>
                          <a:effectLst/>
                          <a:latin typeface="Calibri" pitchFamily="34" charset="0"/>
                          <a:cs typeface="Arial" charset="0"/>
                        </a:rPr>
                        <a:t> ¿Podría decirme cual es su </a:t>
                      </a:r>
                      <a:r>
                        <a:rPr kumimoji="0" lang="es-CO" sz="1200" b="1" i="0" u="none" strike="noStrike" cap="none" normalizeH="0" baseline="0" dirty="0" smtClean="0">
                          <a:ln>
                            <a:noFill/>
                          </a:ln>
                          <a:solidFill>
                            <a:srgbClr val="0075B8"/>
                          </a:solidFill>
                          <a:effectLst/>
                          <a:latin typeface="Calibri" pitchFamily="34" charset="0"/>
                          <a:cs typeface="Arial" charset="0"/>
                        </a:rPr>
                        <a:t>ocupación principal?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9811" name="Object 5"/>
          <p:cNvGraphicFramePr>
            <a:graphicFrameLocks noChangeAspect="1"/>
          </p:cNvGraphicFramePr>
          <p:nvPr/>
        </p:nvGraphicFramePr>
        <p:xfrm>
          <a:off x="2771775" y="3097213"/>
          <a:ext cx="5648325" cy="1628775"/>
        </p:xfrm>
        <a:graphic>
          <a:graphicData uri="http://schemas.openxmlformats.org/presentationml/2006/ole">
            <p:oleObj spid="_x0000_s619811" name="Gráfico" r:id="rId10" imgW="5667409" imgH="1628779" progId="MSGraph.Chart.8">
              <p:embed followColorScheme="full"/>
            </p:oleObj>
          </a:graphicData>
        </a:graphic>
      </p:graphicFrame>
      <p:graphicFrame>
        <p:nvGraphicFramePr>
          <p:cNvPr id="619871" name="Group 351"/>
          <p:cNvGraphicFramePr>
            <a:graphicFrameLocks noGrp="1"/>
          </p:cNvGraphicFramePr>
          <p:nvPr/>
        </p:nvGraphicFramePr>
        <p:xfrm>
          <a:off x="2838450" y="4676775"/>
          <a:ext cx="4768850" cy="295920"/>
        </p:xfrm>
        <a:graphic>
          <a:graphicData uri="http://schemas.openxmlformats.org/drawingml/2006/table">
            <a:tbl>
              <a:tblPr/>
              <a:tblGrid>
                <a:gridCol w="595313"/>
                <a:gridCol w="596900"/>
                <a:gridCol w="595312"/>
                <a:gridCol w="596900"/>
                <a:gridCol w="595313"/>
                <a:gridCol w="596900"/>
                <a:gridCol w="595312"/>
                <a:gridCol w="596900"/>
              </a:tblGrid>
              <a:tr h="24447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Empleado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cap="flat">
                      <a:noFill/>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Indepen-diente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Hogar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Estudiante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Trabajador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Pensionado </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Desem-pleado</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No responde</a:t>
                      </a:r>
                      <a:endParaRPr kumimoji="0" lang="es-ES" sz="900" b="1" i="0" u="none" strike="noStrike" cap="none" normalizeH="0" baseline="0" dirty="0" smtClean="0">
                        <a:ln>
                          <a:noFill/>
                        </a:ln>
                        <a:solidFill>
                          <a:srgbClr val="333333"/>
                        </a:solidFill>
                        <a:effectLst/>
                        <a:latin typeface="Arial" charset="0"/>
                        <a:cs typeface="Arial" charset="0"/>
                      </a:endParaRPr>
                    </a:p>
                  </a:txBody>
                  <a:tcPr marL="18000" marR="18000" marT="10800" marB="10800"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r>
            </a:tbl>
          </a:graphicData>
        </a:graphic>
      </p:graphicFrame>
      <p:sp>
        <p:nvSpPr>
          <p:cNvPr id="619869" name="Line 349"/>
          <p:cNvSpPr>
            <a:spLocks noChangeShapeType="1"/>
          </p:cNvSpPr>
          <p:nvPr/>
        </p:nvSpPr>
        <p:spPr bwMode="auto">
          <a:xfrm>
            <a:off x="2505075" y="3341688"/>
            <a:ext cx="0" cy="1446212"/>
          </a:xfrm>
          <a:prstGeom prst="line">
            <a:avLst/>
          </a:prstGeom>
          <a:noFill/>
          <a:ln w="9525">
            <a:solidFill>
              <a:srgbClr val="808080"/>
            </a:solidFill>
            <a:round/>
            <a:headEnd/>
            <a:tailEnd/>
          </a:ln>
          <a:effectLst/>
        </p:spPr>
        <p:txBody>
          <a:bodyPr/>
          <a:lstStyle/>
          <a:p>
            <a:endParaRPr lang="es-MX" dirty="0"/>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0178" name="Rectangle 2"/>
          <p:cNvSpPr>
            <a:spLocks noGrp="1" noChangeArrowheads="1"/>
          </p:cNvSpPr>
          <p:nvPr>
            <p:ph type="title"/>
          </p:nvPr>
        </p:nvSpPr>
        <p:spPr/>
        <p:txBody>
          <a:bodyPr/>
          <a:lstStyle/>
          <a:p>
            <a:endParaRPr lang="es-CO" dirty="0"/>
          </a:p>
        </p:txBody>
      </p:sp>
      <p:sp>
        <p:nvSpPr>
          <p:cNvPr id="69017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018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0186" name="Group 10"/>
          <p:cNvGraphicFramePr>
            <a:graphicFrameLocks noGrp="1"/>
          </p:cNvGraphicFramePr>
          <p:nvPr/>
        </p:nvGraphicFramePr>
        <p:xfrm>
          <a:off x="153988" y="1001713"/>
          <a:ext cx="8840787" cy="40175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2116432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152661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58680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30159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251873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99187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285692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47031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49162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30016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31044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75861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94561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158780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77. ¿Cuál es su estado civil?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Casado / Unión Libre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27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Soltero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Separado / Divorciado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78. ¿Cuál es su nivel de educación?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Universitaria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968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Técnica - Tecnológica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Incompleta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niega a responder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79. ¿Podría decirme cual es su ocupación principal?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Empleado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Independiente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Hogar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Trabajador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968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90793" name="Rectangle 61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82C9156-2483-4271-9B11-94C7E78468EE}" type="slidenum">
              <a:rPr lang="es-ES" sz="900" i="1">
                <a:solidFill>
                  <a:schemeClr val="bg1"/>
                </a:solidFill>
              </a:rPr>
              <a:pPr algn="ctr"/>
              <a:t>125</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9458" name="Rectangle 2"/>
          <p:cNvSpPr>
            <a:spLocks noGrp="1" noChangeArrowheads="1"/>
          </p:cNvSpPr>
          <p:nvPr>
            <p:ph type="title"/>
          </p:nvPr>
        </p:nvSpPr>
        <p:spPr/>
        <p:txBody>
          <a:bodyPr/>
          <a:lstStyle/>
          <a:p>
            <a:endParaRPr lang="es-CO" dirty="0"/>
          </a:p>
        </p:txBody>
      </p:sp>
      <p:sp>
        <p:nvSpPr>
          <p:cNvPr id="659459"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5E6C606-1F29-4D2D-A560-2B6DA251F956}" type="slidenum">
              <a:rPr lang="es-ES" sz="900" i="1">
                <a:solidFill>
                  <a:schemeClr val="bg1"/>
                </a:solidFill>
              </a:rPr>
              <a:pPr algn="ctr"/>
              <a:t>126</a:t>
            </a:fld>
            <a:endParaRPr lang="es-ES" sz="900" i="1" dirty="0">
              <a:solidFill>
                <a:schemeClr val="bg1"/>
              </a:solidFill>
            </a:endParaRPr>
          </a:p>
        </p:txBody>
      </p:sp>
      <p:sp>
        <p:nvSpPr>
          <p:cNvPr id="65946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9461" name="Group 5"/>
          <p:cNvGraphicFramePr>
            <a:graphicFrameLocks noGrp="1"/>
          </p:cNvGraphicFramePr>
          <p:nvPr/>
        </p:nvGraphicFramePr>
        <p:xfrm>
          <a:off x="1430338" y="1265238"/>
          <a:ext cx="6284912" cy="3420541"/>
        </p:xfrm>
        <a:graphic>
          <a:graphicData uri="http://schemas.openxmlformats.org/drawingml/2006/table">
            <a:tbl>
              <a:tblPr/>
              <a:tblGrid>
                <a:gridCol w="2355850"/>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2116432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438353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366465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223798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298376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364670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424769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555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77. ¿Cuál es su estado civil?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Casado / Unión Libre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Soltero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Separado / Divorciado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Viudo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555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78. ¿Cuál es su nivel de educación?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Universitaria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Técnica - Tecnológica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Incompleta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Postgrado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Incompleta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niega a responder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0482" name="Rectangle 2"/>
          <p:cNvSpPr>
            <a:spLocks noGrp="1" noChangeArrowheads="1"/>
          </p:cNvSpPr>
          <p:nvPr>
            <p:ph type="title"/>
          </p:nvPr>
        </p:nvSpPr>
        <p:spPr/>
        <p:txBody>
          <a:bodyPr/>
          <a:lstStyle/>
          <a:p>
            <a:endParaRPr lang="es-CO" dirty="0"/>
          </a:p>
        </p:txBody>
      </p:sp>
      <p:sp>
        <p:nvSpPr>
          <p:cNvPr id="66048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78621FC-65FC-45B8-850E-5B5B5099CBB6}" type="slidenum">
              <a:rPr lang="es-ES" sz="900" i="1">
                <a:solidFill>
                  <a:schemeClr val="bg1"/>
                </a:solidFill>
              </a:rPr>
              <a:pPr algn="ctr"/>
              <a:t>127</a:t>
            </a:fld>
            <a:endParaRPr lang="es-ES" sz="900" i="1" dirty="0">
              <a:solidFill>
                <a:schemeClr val="bg1"/>
              </a:solidFill>
            </a:endParaRPr>
          </a:p>
        </p:txBody>
      </p:sp>
      <p:sp>
        <p:nvSpPr>
          <p:cNvPr id="66048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0485" name="Group 5"/>
          <p:cNvGraphicFramePr>
            <a:graphicFrameLocks noGrp="1"/>
          </p:cNvGraphicFramePr>
          <p:nvPr/>
        </p:nvGraphicFramePr>
        <p:xfrm>
          <a:off x="1430338" y="1614488"/>
          <a:ext cx="6284912" cy="2248966"/>
        </p:xfrm>
        <a:graphic>
          <a:graphicData uri="http://schemas.openxmlformats.org/drawingml/2006/table">
            <a:tbl>
              <a:tblPr/>
              <a:tblGrid>
                <a:gridCol w="2355850"/>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2116432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438353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366465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223798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298376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364670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424769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Empleado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Independiente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Hogar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Estudiante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Trabajador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Pensionado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Desempleado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0616" name="Rectangle 136"/>
          <p:cNvSpPr>
            <a:spLocks noChangeArrowheads="1"/>
          </p:cNvSpPr>
          <p:nvPr/>
        </p:nvSpPr>
        <p:spPr bwMode="auto">
          <a:xfrm>
            <a:off x="2952750" y="1060450"/>
            <a:ext cx="3219450" cy="260350"/>
          </a:xfrm>
          <a:prstGeom prst="rect">
            <a:avLst/>
          </a:prstGeom>
          <a:noFill/>
          <a:ln w="9525">
            <a:noFill/>
            <a:miter lim="800000"/>
            <a:headEnd/>
            <a:tailEnd/>
          </a:ln>
          <a:effectLst/>
        </p:spPr>
        <p:txBody>
          <a:bodyPr wrap="none">
            <a:spAutoFit/>
          </a:bodyPr>
          <a:lstStyle/>
          <a:p>
            <a:pPr algn="ctr"/>
            <a:r>
              <a:rPr lang="es-CO" sz="1100" dirty="0">
                <a:solidFill>
                  <a:srgbClr val="0075B8"/>
                </a:solidFill>
                <a:latin typeface="Calibri" pitchFamily="34" charset="0"/>
              </a:rPr>
              <a:t> 79.</a:t>
            </a:r>
            <a:r>
              <a:rPr lang="es-CO" sz="1100" dirty="0">
                <a:solidFill>
                  <a:srgbClr val="333333"/>
                </a:solidFill>
                <a:latin typeface="Calibri" pitchFamily="34" charset="0"/>
              </a:rPr>
              <a:t> ¿Podría decirme cual es su ocupación principal? </a:t>
            </a:r>
          </a:p>
        </p:txBody>
      </p:sp>
    </p:spTree>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Ficha Técnica</a:t>
            </a:r>
            <a:endParaRPr lang="es-MX" dirty="0"/>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19811"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19812"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15377" name="Group 17"/>
          <p:cNvGraphicFramePr>
            <a:graphicFrameLocks noGrp="1"/>
          </p:cNvGraphicFramePr>
          <p:nvPr>
            <p:ph idx="1"/>
          </p:nvPr>
        </p:nvGraphicFramePr>
        <p:xfrm>
          <a:off x="395604" y="1059909"/>
          <a:ext cx="8497941" cy="3147644"/>
        </p:xfrm>
        <a:graphic>
          <a:graphicData uri="http://schemas.openxmlformats.org/drawingml/2006/table">
            <a:tbl>
              <a:tblPr/>
              <a:tblGrid>
                <a:gridCol w="3024861"/>
                <a:gridCol w="5473080"/>
              </a:tblGrid>
              <a:tr h="1082754">
                <a:tc>
                  <a:txBody>
                    <a:bodyPr/>
                    <a:lstStyle/>
                    <a:p>
                      <a:pPr marL="342900" marR="0" lvl="0" indent="-342900" algn="l" defTabSz="914400" rtl="0" eaLnBrk="1" fontAlgn="base" latinLnBrk="0" hangingPunct="1">
                        <a:lnSpc>
                          <a:spcPct val="9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mj-lt"/>
                          <a:cs typeface="Times New Roman" pitchFamily="18" charset="0"/>
                        </a:rPr>
                        <a:t>Universo</a:t>
                      </a:r>
                      <a:endParaRPr kumimoji="0" lang="en-US" sz="1000" b="0" i="0" u="none" strike="noStrike" cap="none" normalizeH="0" baseline="0" dirty="0" smtClean="0">
                        <a:ln>
                          <a:noFill/>
                        </a:ln>
                        <a:solidFill>
                          <a:schemeClr val="tx1"/>
                        </a:solidFill>
                        <a:effectLst/>
                        <a:latin typeface="+mj-lt"/>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Conjunto de las unidades o individuos que satisfacen una definición común y constituyen la colectividad de interés. El Universo debe ser reflejo de los objetivos del estudio, por lo tanto debe describirse en términos de contenido, unidades, espacio y tiempo.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Usuarios de los servicios de manejo integral de residuos sólidos y de alumbrado público.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r h="935260">
                <a:tc>
                  <a:txBody>
                    <a:bodyPr/>
                    <a:lstStyle/>
                    <a:p>
                      <a:pPr marL="342900" marR="0" lvl="0" indent="-342900" algn="l" defTabSz="914400" rtl="0" eaLnBrk="1" fontAlgn="base" latinLnBrk="0" hangingPunct="1">
                        <a:lnSpc>
                          <a:spcPct val="16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mj-lt"/>
                          <a:cs typeface="Times New Roman" pitchFamily="18" charset="0"/>
                        </a:rPr>
                        <a:t>Población Objetivo</a:t>
                      </a:r>
                      <a:endParaRPr kumimoji="0" lang="en-US" sz="1000" b="0" i="0" u="none" strike="noStrike" cap="none" normalizeH="0" baseline="0" dirty="0" smtClean="0">
                        <a:ln>
                          <a:noFill/>
                        </a:ln>
                        <a:solidFill>
                          <a:schemeClr val="tx1"/>
                        </a:solidFill>
                        <a:effectLst/>
                        <a:latin typeface="+mj-lt"/>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 el conjunto de unidades del universo que queda representado en el marco estadístico y sobre la cual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se hace inferencia. Este puede coincidir con el universo. </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spc="0" normalizeH="0" baseline="0" noProof="0" dirty="0" smtClean="0">
                          <a:ln>
                            <a:noFill/>
                          </a:ln>
                          <a:solidFill>
                            <a:srgbClr val="000000"/>
                          </a:solidFill>
                          <a:effectLst/>
                          <a:uLnTx/>
                          <a:uFillTx/>
                          <a:latin typeface="Cambria"/>
                          <a:ea typeface="+mn-ea"/>
                          <a:cs typeface="Times New Roman" pitchFamily="18" charset="0"/>
                        </a:rPr>
                        <a:t>Usuarios de los servicios de manejo integral de residuos sólidos y de alumbrado público que presta la UAESP en las localidades de Bogotá.</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r h="1129630">
                <a:tc>
                  <a:txBody>
                    <a:bodyPr/>
                    <a:lstStyle/>
                    <a:p>
                      <a:pPr marL="342900" marR="0" lvl="0" indent="-342900" algn="l" defTabSz="914400" rtl="0" eaLnBrk="1" fontAlgn="base" latinLnBrk="0" hangingPunct="1">
                        <a:lnSpc>
                          <a:spcPct val="16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Cambria" pitchFamily="18" charset="0"/>
                          <a:cs typeface="Times New Roman" pitchFamily="18" charset="0"/>
                        </a:rPr>
                        <a:t>Marco estadístico</a:t>
                      </a:r>
                      <a:endParaRPr kumimoji="0" lang="en-US" sz="1000" b="0" i="0" u="none" strike="noStrike" cap="none" normalizeH="0" baseline="0" dirty="0" smtClean="0">
                        <a:ln>
                          <a:noFill/>
                        </a:ln>
                        <a:solidFill>
                          <a:schemeClr val="tx1"/>
                        </a:solidFill>
                        <a:effectLst/>
                        <a:latin typeface="Cambria" pitchFamily="18" charset="0"/>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Dispositivo que permite identificar y ubicar los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elementos del universo. Archivos alfanuméricos,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geográficos u otros medios que contienen los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diferentes tipos de unidades de muestreo y toda la información auxiliar para identificar, seleccionar y representar a estas unidades.</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Para la selección de usuarios de los servicios de manejo integral de residuos sólidos y de alumbrado público el marco de muestreo está constituido por la cartografía con información de bloques (o manzanas) por localidad y estrato en Bogotá. Este marco permite identificar y ubicar a los bloques seleccionados en la muestra. El Centro Nacional de Consultoría posee cartografía de Bogotá actualizada al año 2012.</a:t>
                      </a:r>
                    </a:p>
                    <a:p>
                      <a:pPr marL="180975" marR="0" lvl="0" indent="-180975" algn="l" defTabSz="914400" rtl="0" eaLnBrk="1" fontAlgn="base" latinLnBrk="0" hangingPunct="1">
                        <a:lnSpc>
                          <a:spcPct val="100000"/>
                        </a:lnSpc>
                        <a:spcBef>
                          <a:spcPct val="0"/>
                        </a:spcBef>
                        <a:spcAft>
                          <a:spcPct val="0"/>
                        </a:spcAft>
                        <a:buClr>
                          <a:srgbClr val="669900"/>
                        </a:buClr>
                        <a:buSzTx/>
                        <a:buFont typeface="Arial" pitchFamily="34" charset="0"/>
                        <a:buNone/>
                        <a:tabLst/>
                      </a:pPr>
                      <a:endParaRPr kumimoji="0" lang="es-ES_tradnl" sz="900" b="0" i="0" u="none" strike="noStrike" kern="1200" cap="none" normalizeH="0" baseline="0" dirty="0" smtClean="0">
                        <a:ln>
                          <a:noFill/>
                        </a:ln>
                        <a:solidFill>
                          <a:schemeClr val="tx1"/>
                        </a:solidFill>
                        <a:effectLst/>
                        <a:latin typeface="+mn-lt"/>
                        <a:ea typeface="+mn-ea"/>
                        <a:cs typeface="Times New Roman" pitchFamily="18" charset="0"/>
                      </a:endParaRP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bl>
          </a:graphicData>
        </a:graphic>
      </p:graphicFrame>
      <p:sp>
        <p:nvSpPr>
          <p:cNvPr id="119827"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42" name="Rectangle 2"/>
          <p:cNvSpPr>
            <a:spLocks noGrp="1" noChangeArrowheads="1"/>
          </p:cNvSpPr>
          <p:nvPr>
            <p:ph type="title"/>
          </p:nvPr>
        </p:nvSpPr>
        <p:spPr/>
        <p:txBody>
          <a:bodyPr/>
          <a:lstStyle/>
          <a:p>
            <a:endParaRPr lang="es-CO" dirty="0"/>
          </a:p>
        </p:txBody>
      </p:sp>
      <p:sp>
        <p:nvSpPr>
          <p:cNvPr id="62464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6E4CDF50-AD62-4BBE-A3B0-51D69B35F1D5}" type="slidenum">
              <a:rPr lang="es-ES" sz="900" i="1">
                <a:solidFill>
                  <a:schemeClr val="bg1"/>
                </a:solidFill>
              </a:rPr>
              <a:pPr algn="ctr"/>
              <a:t>13</a:t>
            </a:fld>
            <a:endParaRPr lang="es-ES" sz="900" i="1" dirty="0">
              <a:solidFill>
                <a:schemeClr val="bg1"/>
              </a:solidFill>
            </a:endParaRPr>
          </a:p>
        </p:txBody>
      </p:sp>
      <p:sp>
        <p:nvSpPr>
          <p:cNvPr id="62464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24897" name="Group 257"/>
          <p:cNvGraphicFramePr>
            <a:graphicFrameLocks noGrp="1"/>
          </p:cNvGraphicFramePr>
          <p:nvPr/>
        </p:nvGraphicFramePr>
        <p:xfrm>
          <a:off x="1116013" y="1223963"/>
          <a:ext cx="6765925" cy="3210216"/>
        </p:xfrm>
        <a:graphic>
          <a:graphicData uri="http://schemas.openxmlformats.org/drawingml/2006/table">
            <a:tbl>
              <a:tblPr/>
              <a:tblGrid>
                <a:gridCol w="2836862"/>
                <a:gridCol w="642938"/>
                <a:gridCol w="547687"/>
                <a:gridCol w="547688"/>
                <a:gridCol w="547687"/>
                <a:gridCol w="547688"/>
                <a:gridCol w="547687"/>
                <a:gridCol w="547688"/>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Conocen La UAESP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303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Los Que Conocen La UAESP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2195198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449298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373693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260263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311321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369744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430873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 De acuerdo a lo que usted conoce o ha escuchado, ¿qué servicios garantiza, supervisa y controla la Unidad Administrativa Especial de Servicios Públicos - UAESP?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Recolección de basuras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 / acueducto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Luz /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Gas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Barrido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de vías y áreas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Recolección de escombros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Teléfono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Alcantarillado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Aprovechamiento de residuos sólidos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Servicios funerarios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Todos los servicios públicos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5"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6"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79890" name="Group 18"/>
          <p:cNvGraphicFramePr>
            <a:graphicFrameLocks noGrp="1"/>
          </p:cNvGraphicFramePr>
          <p:nvPr>
            <p:ph idx="1"/>
          </p:nvPr>
        </p:nvGraphicFramePr>
        <p:xfrm>
          <a:off x="468318" y="1005886"/>
          <a:ext cx="8431133" cy="3578684"/>
        </p:xfrm>
        <a:graphic>
          <a:graphicData uri="http://schemas.openxmlformats.org/drawingml/2006/table">
            <a:tbl>
              <a:tblPr/>
              <a:tblGrid>
                <a:gridCol w="2806510"/>
                <a:gridCol w="5624623"/>
              </a:tblGrid>
              <a:tr h="617408">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geográfica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Delimita la población objetivo en términos  geográficos. Espacio físico abarcado. </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1" i="0" u="none" strike="noStrike" kern="1200" cap="none" normalizeH="0" baseline="0" dirty="0" smtClean="0">
                          <a:ln>
                            <a:noFill/>
                          </a:ln>
                          <a:solidFill>
                            <a:schemeClr val="tx1"/>
                          </a:solidFill>
                          <a:effectLst/>
                          <a:latin typeface="+mj-lt"/>
                          <a:ea typeface="+mn-ea"/>
                          <a:cs typeface="Times New Roman" pitchFamily="18" charset="0"/>
                        </a:rPr>
                        <a:t>Localidades de Bogotá:</a:t>
                      </a: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 Antonio Nariño, Barrios Unidos, Bosa, Chapinero, Ciudad Bolívar, Engativá, Fontibón, Kennedy, La Candelaria, Los Mártires, Puente Aranda, Rafael Uribe Uribe, San Cristóbal, Santa fe, Suba, Teusaquillo, Tunjuelito, Usaquén, Usme.</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480207">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temática: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Especifica los objetivos en términos de las variables a estudiar</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Evaluación institucional</a:t>
                      </a:r>
                    </a:p>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Percepción general</a:t>
                      </a:r>
                    </a:p>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Evaluación de los servicios</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468773">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temporal</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Especifica el intervalo de tiempo con que se requiere observar el fenómeno.</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 typeface="Arial" pitchFamily="34" charset="0"/>
                        <a:buChar char="•"/>
                        <a:tabLst/>
                      </a:pPr>
                      <a:r>
                        <a:rPr kumimoji="0" lang="es-ES_tradnl" sz="900" b="0" i="0" u="none" strike="noStrike" kern="1200" cap="none" normalizeH="0" baseline="0" dirty="0" smtClean="0">
                          <a:ln>
                            <a:noFill/>
                          </a:ln>
                          <a:solidFill>
                            <a:schemeClr val="tx1"/>
                          </a:solidFill>
                          <a:effectLst/>
                          <a:latin typeface="+mn-lt"/>
                          <a:ea typeface="+mn-ea"/>
                          <a:cs typeface="Times New Roman" pitchFamily="18" charset="0"/>
                        </a:rPr>
                        <a:t>Prueba piloto: enero 26 al 4 de febrero de 2016 </a:t>
                      </a:r>
                    </a:p>
                    <a:p>
                      <a:pPr marL="0" marR="0" lvl="0" indent="0" algn="l" defTabSz="914400" rtl="0" eaLnBrk="1" fontAlgn="base" latinLnBrk="0" hangingPunct="1">
                        <a:lnSpc>
                          <a:spcPct val="90000"/>
                        </a:lnSpc>
                        <a:spcBef>
                          <a:spcPct val="0"/>
                        </a:spcBef>
                        <a:spcAft>
                          <a:spcPct val="0"/>
                        </a:spcAft>
                        <a:buClr>
                          <a:srgbClr val="669900"/>
                        </a:buClr>
                        <a:buSzTx/>
                        <a:buFont typeface="Arial" pitchFamily="34" charset="0"/>
                        <a:buChar char="•"/>
                        <a:tabLst/>
                      </a:pPr>
                      <a:r>
                        <a:rPr kumimoji="0" lang="es-ES_tradnl" sz="900" b="0" i="0" u="none" strike="noStrike" kern="1200" cap="none" normalizeH="0" baseline="0" dirty="0" smtClean="0">
                          <a:ln>
                            <a:noFill/>
                          </a:ln>
                          <a:solidFill>
                            <a:schemeClr val="tx1"/>
                          </a:solidFill>
                          <a:effectLst/>
                          <a:latin typeface="+mn-lt"/>
                          <a:ea typeface="+mn-ea"/>
                          <a:cs typeface="Times New Roman" pitchFamily="18" charset="0"/>
                        </a:rPr>
                        <a:t>Trabajo de campo: 12 de Febrero al 15 de Marzo de 2016</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594542">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Periodo de referencia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 el intervalo de tiempo, días, semanas, meses, o años sobre el (los) cual(es) se relaciona la información solicitada. </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Personas que residen hace mínimo 6 meses en la ciudad de Bogotá , para el segmento de alumbrado público se incluyo un filtro adicional donde se solicitaba que la persona transitara mínimo 1 vez por semana después de las 6 de la tarde por las calles de la ciudad. </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251536">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Desagregación</a:t>
                      </a:r>
                      <a:r>
                        <a:rPr kumimoji="0" lang="es-ES_tradnl" sz="1200" b="1" i="0" u="none" strike="noStrike" cap="none" normalizeH="0" baseline="0" dirty="0" smtClean="0">
                          <a:ln>
                            <a:noFill/>
                          </a:ln>
                          <a:solidFill>
                            <a:schemeClr val="tx1"/>
                          </a:solidFill>
                          <a:effectLst/>
                          <a:latin typeface="Cambria" pitchFamily="18" charset="0"/>
                          <a:cs typeface="Times New Roman" pitchFamily="18" charset="0"/>
                        </a:rPr>
                        <a:t>:</a:t>
                      </a:r>
                      <a:endParaRPr kumimoji="0" lang="en-US" sz="1200" b="0" i="0" u="none" strike="noStrike" cap="none" normalizeH="0" baseline="0" dirty="0" smtClean="0">
                        <a:ln>
                          <a:noFill/>
                        </a:ln>
                        <a:solidFill>
                          <a:schemeClr val="tx1"/>
                        </a:solidFill>
                        <a:effectLst/>
                        <a:latin typeface="Cambria" pitchFamily="18" charset="0"/>
                        <a:cs typeface="Times New Roman" pitchFamily="18" charset="0"/>
                      </a:endParaRP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Datos totales, Zona y Localidad</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1166218">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Precisión </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Valor que se establece en términos del error muestral máximo permisible para que las estimaciones sean válidas. Debe estar definida buscando garantizar significación estadística en las estimaciones y estar expresada en términos relativos o absolutos </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Las encuestas efectivas para los usuarios de los servicios de manejo integral de residuos sólidos son de 2.035.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Nivel de confianza 95%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Error relativo de muestreo 2.4%</a:t>
                      </a:r>
                    </a:p>
                    <a:p>
                      <a:pPr marL="0" marR="0" lvl="0" indent="0" algn="l" defTabSz="914400" rtl="0" eaLnBrk="1" fontAlgn="base" latinLnBrk="0" hangingPunct="1">
                        <a:lnSpc>
                          <a:spcPct val="100000"/>
                        </a:lnSpc>
                        <a:spcBef>
                          <a:spcPct val="0"/>
                        </a:spcBef>
                        <a:spcAft>
                          <a:spcPct val="0"/>
                        </a:spcAft>
                        <a:buClr>
                          <a:srgbClr val="669900"/>
                        </a:buClr>
                        <a:buSzTx/>
                        <a:buFontTx/>
                        <a:buNone/>
                        <a:tabLst/>
                      </a:pPr>
                      <a:endParaRPr kumimoji="0" lang="es-ES_tradnl"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Las encuestas efectivas para los usuarios de alumbrado público es 1.879.</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Nivel de confianza 95%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Error relativo de muestreo 2.5%</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bl>
          </a:graphicData>
        </a:graphic>
      </p:graphicFrame>
      <p:sp>
        <p:nvSpPr>
          <p:cNvPr id="120865"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5"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6"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79890" name="Group 18"/>
          <p:cNvGraphicFramePr>
            <a:graphicFrameLocks noGrp="1"/>
          </p:cNvGraphicFramePr>
          <p:nvPr>
            <p:ph idx="1"/>
          </p:nvPr>
        </p:nvGraphicFramePr>
        <p:xfrm>
          <a:off x="468318" y="972277"/>
          <a:ext cx="8282393" cy="3361575"/>
        </p:xfrm>
        <a:graphic>
          <a:graphicData uri="http://schemas.openxmlformats.org/drawingml/2006/table">
            <a:tbl>
              <a:tblPr/>
              <a:tblGrid>
                <a:gridCol w="2884048"/>
                <a:gridCol w="5398345"/>
              </a:tblGrid>
              <a:tr h="217236">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Técnica de recolección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Entrevista presencial con cartografía</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1029016">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Instrumentos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Se diseño 1 cuestionario Semi.-estructurado, por módulos para evaluar los servicios de residuos sólidos y alumbrado público a la misma persona, según aplicación previa de filtros (Ver formulario adjunto)</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endParaRPr kumimoji="0" lang="es-CO"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Tiempo promedio de aplicación: </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15 minutos para Residuos sólidos</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12 minutos para alumbrado público</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endParaRPr kumimoji="0" lang="es-CO"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Equipo encuestador:</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21 encuestadores y 5 supervisores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373552">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100" b="1" i="0" u="none" strike="noStrike" kern="1200" cap="none" normalizeH="0" baseline="0" dirty="0" smtClean="0">
                          <a:ln>
                            <a:noFill/>
                          </a:ln>
                          <a:solidFill>
                            <a:schemeClr val="tx1"/>
                          </a:solidFill>
                          <a:effectLst/>
                          <a:latin typeface="+mj-lt"/>
                          <a:ea typeface="+mn-ea"/>
                          <a:cs typeface="Times New Roman" pitchFamily="18" charset="0"/>
                        </a:rPr>
                        <a:t>Supervisión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Monitorización: 5%</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594542">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Diseño muestral</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Descripción del mecanismo para llegar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a las entrevistas y/o unidades de muestreo logradas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1" i="0" u="none" strike="noStrike" kern="1200" cap="none" normalizeH="0" baseline="0" dirty="0" smtClean="0">
                          <a:ln>
                            <a:noFill/>
                          </a:ln>
                          <a:solidFill>
                            <a:schemeClr val="tx1"/>
                          </a:solidFill>
                          <a:effectLst/>
                          <a:latin typeface="+mj-lt"/>
                          <a:ea typeface="+mn-ea"/>
                          <a:cs typeface="Times New Roman" pitchFamily="18" charset="0"/>
                        </a:rPr>
                        <a:t>Diseño de muestreo:</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probabilístico estratificado y multietápico con selección aleatoria simple de unidades muestrales en cada estrato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754611">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100" b="1" i="0" u="none" strike="noStrike" kern="1200" cap="none" normalizeH="0" baseline="0" dirty="0" smtClean="0">
                          <a:ln>
                            <a:noFill/>
                          </a:ln>
                          <a:solidFill>
                            <a:schemeClr val="tx1"/>
                          </a:solidFill>
                          <a:effectLst/>
                          <a:latin typeface="+mj-lt"/>
                          <a:ea typeface="+mn-ea"/>
                          <a:cs typeface="Times New Roman" pitchFamily="18" charset="0"/>
                        </a:rPr>
                        <a:t>Expansión: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La muestra  se expandió  a hogares 2015 por localidad y estrato.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1" i="0" u="none" strike="noStrike" kern="1200" cap="none" normalizeH="0" baseline="0" dirty="0" smtClean="0">
                          <a:ln>
                            <a:noFill/>
                          </a:ln>
                          <a:solidFill>
                            <a:schemeClr val="tx1"/>
                          </a:solidFill>
                          <a:effectLst/>
                          <a:latin typeface="+mj-lt"/>
                          <a:ea typeface="+mn-ea"/>
                          <a:cs typeface="Times New Roman" pitchFamily="18" charset="0"/>
                        </a:rPr>
                        <a:t>Fuentes:</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 typeface="Arial" pitchFamily="34" charset="0"/>
                        <a:buChar char="•"/>
                        <a:tabLst/>
                        <a:defRPr/>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DANE: </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Número de hogares proyectados al 2015 por localidad y distribución de hogares por localidad </a:t>
                      </a:r>
                    </a:p>
                    <a:p>
                      <a:pPr marL="0" marR="0" lvl="0" indent="0" algn="l" defTabSz="914400" rtl="0" eaLnBrk="1" fontAlgn="base" latinLnBrk="0" hangingPunct="1">
                        <a:lnSpc>
                          <a:spcPct val="100000"/>
                        </a:lnSpc>
                        <a:spcBef>
                          <a:spcPct val="0"/>
                        </a:spcBef>
                        <a:spcAft>
                          <a:spcPct val="0"/>
                        </a:spcAft>
                        <a:buClrTx/>
                        <a:buSzTx/>
                        <a:buFont typeface="Arial" pitchFamily="34" charset="0"/>
                        <a:buChar char="•"/>
                        <a:tabLst/>
                        <a:defRPr/>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Secretaría Distrital de Planeación:</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Información de los estratos</a:t>
                      </a:r>
                      <a:endParaRPr kumimoji="0" lang="es-CO" sz="900" b="1" i="0" u="none" strike="noStrike" kern="1200" cap="none" normalizeH="0" baseline="0" dirty="0" smtClean="0">
                        <a:ln>
                          <a:noFill/>
                        </a:ln>
                        <a:solidFill>
                          <a:schemeClr val="tx1"/>
                        </a:solidFill>
                        <a:effectLst/>
                        <a:latin typeface="+mj-lt"/>
                        <a:ea typeface="+mn-ea"/>
                        <a:cs typeface="Times New Roman" pitchFamily="18" charset="0"/>
                      </a:endParaRP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251990">
                <a:tc gridSpan="2">
                  <a:txBody>
                    <a:bodyPr/>
                    <a:lstStyle/>
                    <a:p>
                      <a:pPr marL="0" marR="0" lvl="0" indent="0" algn="ctr" defTabSz="914400" rtl="0" eaLnBrk="1" fontAlgn="base" latinLnBrk="0" hangingPunct="1">
                        <a:lnSpc>
                          <a:spcPct val="100000"/>
                        </a:lnSpc>
                        <a:spcBef>
                          <a:spcPct val="0"/>
                        </a:spcBef>
                        <a:spcAft>
                          <a:spcPct val="0"/>
                        </a:spcAft>
                        <a:buClr>
                          <a:srgbClr val="669900"/>
                        </a:buClr>
                        <a:buSzTx/>
                        <a:buFontTx/>
                        <a:buNone/>
                        <a:tabLst/>
                        <a:defRPr/>
                      </a:pPr>
                      <a:r>
                        <a:rPr kumimoji="0" lang="es-CO" sz="1200" b="0" i="0" u="none" strike="noStrike" cap="none" normalizeH="0" baseline="0" dirty="0" smtClean="0">
                          <a:ln>
                            <a:noFill/>
                          </a:ln>
                          <a:solidFill>
                            <a:schemeClr val="tx1"/>
                          </a:solidFill>
                          <a:effectLst/>
                          <a:latin typeface="+mj-lt"/>
                          <a:cs typeface="Times New Roman" pitchFamily="18" charset="0"/>
                        </a:rPr>
                        <a:t>El informe elaborado atiende los lineamientos de la norma ISO 20252:2006.</a:t>
                      </a:r>
                      <a:endParaRPr kumimoji="0" lang="es-ES_tradnl" sz="800" b="0" i="0" u="none" strike="noStrike" kern="1200" cap="none" normalizeH="0" baseline="0" dirty="0" smtClean="0">
                        <a:ln>
                          <a:noFill/>
                        </a:ln>
                        <a:solidFill>
                          <a:schemeClr val="tx1"/>
                        </a:solidFill>
                        <a:effectLst/>
                        <a:latin typeface="+mj-lt"/>
                        <a:ea typeface="+mn-ea"/>
                        <a:cs typeface="Times New Roman" pitchFamily="18" charset="0"/>
                      </a:endParaRP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CO" sz="900" b="0" i="0" u="none" strike="noStrike" kern="1200" cap="none" normalizeH="0" baseline="0" dirty="0" smtClean="0">
                        <a:ln>
                          <a:noFill/>
                        </a:ln>
                        <a:solidFill>
                          <a:schemeClr val="tx1"/>
                        </a:solidFill>
                        <a:effectLst/>
                        <a:latin typeface="+mn-lt"/>
                        <a:ea typeface="+mn-ea"/>
                        <a:cs typeface="Times New Roman" pitchFamily="18" charset="0"/>
                      </a:endParaRPr>
                    </a:p>
                  </a:txBody>
                  <a:tcPr marT="34205" marB="34205"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bl>
          </a:graphicData>
        </a:graphic>
      </p:graphicFrame>
      <p:sp>
        <p:nvSpPr>
          <p:cNvPr id="120865"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1423554" y="84138"/>
            <a:ext cx="6473537" cy="422275"/>
          </a:xfrm>
        </p:spPr>
        <p:txBody>
          <a:bodyPr/>
          <a:lstStyle/>
          <a:p>
            <a:r>
              <a:rPr lang="es-ES" sz="1600" dirty="0" smtClean="0"/>
              <a:t>Distribución de la muestra por localidad para los servicios de manejo integral de residuos sólidos y alumbrado público </a:t>
            </a:r>
            <a:endParaRPr lang="es-CO" sz="1600" dirty="0"/>
          </a:p>
        </p:txBody>
      </p:sp>
      <p:graphicFrame>
        <p:nvGraphicFramePr>
          <p:cNvPr id="6" name="5 Tabla"/>
          <p:cNvGraphicFramePr>
            <a:graphicFrameLocks noGrp="1"/>
          </p:cNvGraphicFramePr>
          <p:nvPr/>
        </p:nvGraphicFramePr>
        <p:xfrm>
          <a:off x="1908036" y="1041440"/>
          <a:ext cx="5689622" cy="3348034"/>
        </p:xfrm>
        <a:graphic>
          <a:graphicData uri="http://schemas.openxmlformats.org/drawingml/2006/table">
            <a:tbl>
              <a:tblPr/>
              <a:tblGrid>
                <a:gridCol w="723355"/>
                <a:gridCol w="777678"/>
                <a:gridCol w="672842"/>
                <a:gridCol w="1933708"/>
                <a:gridCol w="1582039"/>
              </a:tblGrid>
              <a:tr h="240108">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ES" sz="800" b="1" dirty="0">
                          <a:solidFill>
                            <a:schemeClr val="bg1"/>
                          </a:solidFill>
                          <a:latin typeface="Arial"/>
                          <a:ea typeface="Times New Roman"/>
                          <a:cs typeface="Times New Roman"/>
                        </a:rPr>
                        <a:t>Manejo integral de residuos sólidos</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tc>
                  <a:txBody>
                    <a:bodyPr/>
                    <a:lstStyle/>
                    <a:p>
                      <a:pPr algn="ctr">
                        <a:spcAft>
                          <a:spcPts val="0"/>
                        </a:spcAft>
                      </a:pPr>
                      <a:r>
                        <a:rPr lang="es-ES" sz="800" b="1" dirty="0">
                          <a:solidFill>
                            <a:schemeClr val="bg1"/>
                          </a:solidFill>
                          <a:latin typeface="Arial"/>
                          <a:ea typeface="Times New Roman"/>
                          <a:cs typeface="Times New Roman"/>
                        </a:rPr>
                        <a:t>Alumbrado público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tr>
              <a:tr h="204424">
                <a:tc gridSpan="3">
                  <a:txBody>
                    <a:bodyPr/>
                    <a:lstStyle/>
                    <a:p>
                      <a:pPr algn="ctr">
                        <a:spcAft>
                          <a:spcPts val="0"/>
                        </a:spcAft>
                      </a:pPr>
                      <a:r>
                        <a:rPr lang="es-ES" sz="800" b="1" dirty="0">
                          <a:solidFill>
                            <a:schemeClr val="bg1"/>
                          </a:solidFill>
                          <a:latin typeface="Arial"/>
                          <a:ea typeface="Times New Roman"/>
                          <a:cs typeface="Times New Roman"/>
                        </a:rPr>
                        <a:t>Nombre localidad</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r>
              <a:tr h="147759">
                <a:tc gridSpan="3">
                  <a:txBody>
                    <a:bodyPr/>
                    <a:lstStyle/>
                    <a:p>
                      <a:pPr algn="ctr">
                        <a:spcAft>
                          <a:spcPts val="0"/>
                        </a:spcAft>
                      </a:pPr>
                      <a:r>
                        <a:rPr lang="es-ES" sz="800" dirty="0">
                          <a:latin typeface="Arial"/>
                          <a:ea typeface="Times New Roman"/>
                          <a:cs typeface="Times New Roman"/>
                        </a:rPr>
                        <a:t>Antonio Nariño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Barrios Unidos</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Bosa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Chapinero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Ciudad Bolívar</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Engativá</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110</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Fontibón</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Kennedy</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La Candelaria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Los Mártires</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Puente Aranda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Rafael Uribe Uribe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86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San Cristóbal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Santa Fe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Suba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121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113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Teusaquillo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Tunjuelito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100</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dirty="0">
                          <a:latin typeface="Arial"/>
                          <a:ea typeface="Times New Roman"/>
                          <a:cs typeface="Times New Roman"/>
                        </a:rPr>
                        <a:t>Usaquén</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Usme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b="1" dirty="0">
                          <a:latin typeface="Arial"/>
                          <a:ea typeface="Times New Roman"/>
                          <a:cs typeface="Times New Roman"/>
                        </a:rPr>
                        <a:t>Total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b="1" dirty="0" smtClean="0">
                          <a:latin typeface="Times New Roman"/>
                          <a:ea typeface="Times New Roman"/>
                          <a:cs typeface="Times New Roman"/>
                        </a:rPr>
                        <a:t>2035</a:t>
                      </a:r>
                      <a:endParaRPr lang="es-CO" sz="800" b="1"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a:txBody>
                    <a:bodyPr/>
                    <a:lstStyle/>
                    <a:p>
                      <a:pPr algn="ctr">
                        <a:spcAft>
                          <a:spcPts val="0"/>
                        </a:spcAft>
                      </a:pPr>
                      <a:r>
                        <a:rPr lang="es-ES" sz="800" b="1" dirty="0" smtClean="0">
                          <a:latin typeface="Arial"/>
                          <a:ea typeface="Times New Roman"/>
                          <a:cs typeface="Times New Roman"/>
                        </a:rPr>
                        <a:t>1879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r>
            </a:tbl>
          </a:graphicData>
        </a:graphic>
      </p:graphicFrame>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1402773" y="84138"/>
            <a:ext cx="6619009" cy="422275"/>
          </a:xfrm>
        </p:spPr>
        <p:txBody>
          <a:bodyPr/>
          <a:lstStyle/>
          <a:p>
            <a:r>
              <a:rPr lang="es-ES" sz="1600" dirty="0" smtClean="0">
                <a:solidFill>
                  <a:srgbClr val="000000"/>
                </a:solidFill>
              </a:rPr>
              <a:t>Distribución de la muestra por localidad para los servicios de manejo integral de residuos sólidos y alumbrado público </a:t>
            </a:r>
            <a:endParaRPr lang="es-CO" dirty="0"/>
          </a:p>
        </p:txBody>
      </p:sp>
      <p:graphicFrame>
        <p:nvGraphicFramePr>
          <p:cNvPr id="6" name="5 Tabla"/>
          <p:cNvGraphicFramePr>
            <a:graphicFrameLocks noGrp="1"/>
          </p:cNvGraphicFramePr>
          <p:nvPr/>
        </p:nvGraphicFramePr>
        <p:xfrm>
          <a:off x="1763994" y="1581296"/>
          <a:ext cx="5689622" cy="1427167"/>
        </p:xfrm>
        <a:graphic>
          <a:graphicData uri="http://schemas.openxmlformats.org/drawingml/2006/table">
            <a:tbl>
              <a:tblPr/>
              <a:tblGrid>
                <a:gridCol w="723355"/>
                <a:gridCol w="777678"/>
                <a:gridCol w="672842"/>
                <a:gridCol w="1933708"/>
                <a:gridCol w="1582039"/>
              </a:tblGrid>
              <a:tr h="240108">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ES" sz="800" b="1" dirty="0">
                          <a:solidFill>
                            <a:schemeClr val="bg1"/>
                          </a:solidFill>
                          <a:latin typeface="Arial"/>
                          <a:ea typeface="Times New Roman"/>
                          <a:cs typeface="Times New Roman"/>
                        </a:rPr>
                        <a:t>Manejo integral de residuos sólidos</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tc>
                  <a:txBody>
                    <a:bodyPr/>
                    <a:lstStyle/>
                    <a:p>
                      <a:pPr algn="ctr">
                        <a:spcAft>
                          <a:spcPts val="0"/>
                        </a:spcAft>
                      </a:pPr>
                      <a:r>
                        <a:rPr lang="es-ES" sz="800" b="1" dirty="0">
                          <a:solidFill>
                            <a:schemeClr val="bg1"/>
                          </a:solidFill>
                          <a:latin typeface="Arial"/>
                          <a:ea typeface="Times New Roman"/>
                          <a:cs typeface="Times New Roman"/>
                        </a:rPr>
                        <a:t>Alumbrado público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tr>
              <a:tr h="204424">
                <a:tc gridSpan="3">
                  <a:txBody>
                    <a:bodyPr/>
                    <a:lstStyle/>
                    <a:p>
                      <a:pPr algn="ctr">
                        <a:spcAft>
                          <a:spcPts val="0"/>
                        </a:spcAft>
                      </a:pPr>
                      <a:r>
                        <a:rPr lang="es-ES" sz="800" b="1" dirty="0" smtClean="0">
                          <a:solidFill>
                            <a:schemeClr val="bg1"/>
                          </a:solidFill>
                          <a:latin typeface="Arial"/>
                          <a:ea typeface="Times New Roman"/>
                          <a:cs typeface="Times New Roman"/>
                        </a:rPr>
                        <a:t>Estrato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r>
              <a:tr h="147759">
                <a:tc gridSpan="3">
                  <a:txBody>
                    <a:bodyPr/>
                    <a:lstStyle/>
                    <a:p>
                      <a:pPr algn="ctr">
                        <a:spcAft>
                          <a:spcPts val="0"/>
                        </a:spcAft>
                      </a:pPr>
                      <a:r>
                        <a:rPr lang="es-ES" sz="800" dirty="0" smtClean="0">
                          <a:latin typeface="Arial"/>
                          <a:ea typeface="Times New Roman"/>
                          <a:cs typeface="Times New Roman"/>
                        </a:rPr>
                        <a:t>Estrato 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153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136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737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684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811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749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248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229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dirty="0" smtClean="0">
                          <a:latin typeface="Arial"/>
                          <a:ea typeface="Times New Roman"/>
                          <a:cs typeface="Times New Roman"/>
                        </a:rPr>
                        <a:t>Estrato 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61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58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25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23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b="1" dirty="0">
                          <a:latin typeface="Arial"/>
                          <a:ea typeface="Times New Roman"/>
                          <a:cs typeface="Times New Roman"/>
                        </a:rPr>
                        <a:t>Total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b="1" dirty="0" smtClean="0">
                          <a:latin typeface="Times New Roman"/>
                          <a:ea typeface="Times New Roman"/>
                          <a:cs typeface="Times New Roman"/>
                        </a:rPr>
                        <a:t>2035</a:t>
                      </a:r>
                      <a:endParaRPr lang="es-CO" sz="800" b="1"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a:txBody>
                    <a:bodyPr/>
                    <a:lstStyle/>
                    <a:p>
                      <a:pPr algn="ctr">
                        <a:spcAft>
                          <a:spcPts val="0"/>
                        </a:spcAft>
                      </a:pPr>
                      <a:r>
                        <a:rPr lang="es-ES" sz="800" b="1" dirty="0" smtClean="0">
                          <a:latin typeface="Arial"/>
                          <a:ea typeface="Times New Roman"/>
                          <a:cs typeface="Times New Roman"/>
                        </a:rPr>
                        <a:t>1879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r>
            </a:tbl>
          </a:graphicData>
        </a:graphic>
      </p:graphicFrame>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87545" y="1641763"/>
            <a:ext cx="7613650" cy="2317173"/>
          </a:xfrm>
        </p:spPr>
        <p:txBody>
          <a:bodyPr/>
          <a:lstStyle/>
          <a:p>
            <a:pPr>
              <a:buNone/>
            </a:pPr>
            <a:r>
              <a:rPr lang="es-MX" sz="1600" dirty="0" smtClean="0"/>
              <a:t>	El nivel de desconocimiento que tienen los ciudadanos de la UAESP es del 75%, sin embargo, se observa  que hay un trabajo importante de difusión de la entidad desde el año 2010. </a:t>
            </a:r>
            <a:br>
              <a:rPr lang="es-MX" sz="1600" dirty="0" smtClean="0"/>
            </a:br>
            <a:r>
              <a:rPr lang="es-MX" sz="1600" dirty="0" smtClean="0"/>
              <a:t/>
            </a:r>
            <a:br>
              <a:rPr lang="es-MX" sz="1600" dirty="0" smtClean="0"/>
            </a:br>
            <a:r>
              <a:rPr lang="es-MX" sz="1600" dirty="0" smtClean="0"/>
              <a:t>Los ciudadanos que mencionaron tener conocimiento de la UAESP, la evalúan en el 53% de los casos dentro del T2B y relacionan principalmente temas de aseo / recolección de basura y alumbrado público como los servicios que garantiza, supervisa y controla la unidad. </a:t>
            </a:r>
            <a:endParaRPr lang="es-MX" sz="1600"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p:cNvSpPr>
            <a:spLocks noGrp="1" noChangeArrowheads="1"/>
          </p:cNvSpPr>
          <p:nvPr>
            <p:ph type="ctrTitle"/>
          </p:nvPr>
        </p:nvSpPr>
        <p:spPr>
          <a:xfrm>
            <a:off x="1766455" y="2038350"/>
            <a:ext cx="5902036" cy="1473200"/>
          </a:xfrm>
        </p:spPr>
        <p:txBody>
          <a:bodyPr/>
          <a:lstStyle/>
          <a:p>
            <a:r>
              <a:rPr lang="es-ES" dirty="0" smtClean="0"/>
              <a:t>Percepciones generales del servicio de residuos sólidos</a:t>
            </a:r>
            <a:endParaRPr lang="es-ES"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7461" name="Object 5"/>
          <p:cNvGraphicFramePr>
            <a:graphicFrameLocks noChangeAspect="1"/>
          </p:cNvGraphicFramePr>
          <p:nvPr/>
        </p:nvGraphicFramePr>
        <p:xfrm>
          <a:off x="4357688" y="1119188"/>
          <a:ext cx="3000375" cy="3354387"/>
        </p:xfrm>
        <a:graphic>
          <a:graphicData uri="http://schemas.openxmlformats.org/presentationml/2006/ole">
            <p:oleObj spid="_x0000_s527461" name="Gráfico" r:id="rId3" imgW="3000393" imgH="3352845" progId="MSGraph.Chart.8">
              <p:embed followColorScheme="full"/>
            </p:oleObj>
          </a:graphicData>
        </a:graphic>
      </p:graphicFrame>
      <p:sp>
        <p:nvSpPr>
          <p:cNvPr id="52736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0FE6922-20E8-47F5-8A2E-546D9FA09F93}" type="slidenum">
              <a:rPr lang="es-ES" sz="900" i="1">
                <a:solidFill>
                  <a:schemeClr val="bg1"/>
                </a:solidFill>
              </a:rPr>
              <a:pPr algn="ctr"/>
              <a:t>16</a:t>
            </a:fld>
            <a:endParaRPr lang="es-ES" sz="900" i="1" dirty="0">
              <a:solidFill>
                <a:schemeClr val="bg1"/>
              </a:solidFill>
            </a:endParaRPr>
          </a:p>
        </p:txBody>
      </p:sp>
      <p:graphicFrame>
        <p:nvGraphicFramePr>
          <p:cNvPr id="527365" name="Group 5"/>
          <p:cNvGraphicFramePr>
            <a:graphicFrameLocks noGrp="1"/>
          </p:cNvGraphicFramePr>
          <p:nvPr/>
        </p:nvGraphicFramePr>
        <p:xfrm>
          <a:off x="207818" y="1590675"/>
          <a:ext cx="3930795" cy="488628"/>
        </p:xfrm>
        <a:graphic>
          <a:graphicData uri="http://schemas.openxmlformats.org/drawingml/2006/table">
            <a:tbl>
              <a:tblPr/>
              <a:tblGrid>
                <a:gridCol w="3930795"/>
              </a:tblGrid>
              <a:tr h="142875">
                <a:tc>
                  <a:txBody>
                    <a:bodyPr/>
                    <a:lstStyle/>
                    <a:p>
                      <a:pPr marL="0" marR="0" lvl="0" indent="0" algn="r" defTabSz="914400" rtl="0" eaLnBrk="1" fontAlgn="b" latinLnBrk="0" hangingPunct="1">
                        <a:lnSpc>
                          <a:spcPct val="90000"/>
                        </a:lnSpc>
                        <a:spcBef>
                          <a:spcPct val="0"/>
                        </a:spcBef>
                        <a:spcAft>
                          <a:spcPct val="0"/>
                        </a:spcAft>
                        <a:buClrTx/>
                        <a:buSzTx/>
                        <a:buFontTx/>
                        <a:buNone/>
                        <a:tabLst/>
                        <a:defRPr/>
                      </a:pPr>
                      <a:r>
                        <a:rPr kumimoji="0" lang="es-CO" sz="1100" b="1" i="0" u="none" strike="noStrike" cap="none" normalizeH="0" baseline="0" dirty="0" smtClean="0">
                          <a:ln>
                            <a:noFill/>
                          </a:ln>
                          <a:solidFill>
                            <a:srgbClr val="0075B8"/>
                          </a:solidFill>
                          <a:effectLst/>
                          <a:latin typeface="Calibri" pitchFamily="34" charset="0"/>
                          <a:cs typeface="Arial" charset="0"/>
                        </a:rPr>
                        <a:t>3.</a:t>
                      </a:r>
                      <a:r>
                        <a:rPr kumimoji="0" lang="es-CO" sz="1100" b="1" i="0" u="none" strike="noStrike" cap="none" normalizeH="0" baseline="0" dirty="0" smtClean="0">
                          <a:ln>
                            <a:noFill/>
                          </a:ln>
                          <a:solidFill>
                            <a:srgbClr val="333333"/>
                          </a:solidFill>
                          <a:effectLst/>
                          <a:latin typeface="Calibri" pitchFamily="34" charset="0"/>
                          <a:cs typeface="Arial" charset="0"/>
                        </a:rPr>
                        <a:t> ¿Cómo califica la calidad general del </a:t>
                      </a:r>
                      <a:r>
                        <a:rPr kumimoji="0" lang="es-CO" sz="1100" b="1" i="0" u="none" strike="noStrike" cap="none" normalizeH="0" baseline="0" dirty="0" smtClean="0">
                          <a:ln>
                            <a:noFill/>
                          </a:ln>
                          <a:solidFill>
                            <a:srgbClr val="0075B8"/>
                          </a:solidFill>
                          <a:effectLst/>
                          <a:latin typeface="Calibri" pitchFamily="34" charset="0"/>
                          <a:cs typeface="Arial" charset="0"/>
                        </a:rPr>
                        <a:t>servicio de recolección de residuos sólidos</a:t>
                      </a:r>
                      <a:r>
                        <a:rPr kumimoji="0" lang="es-CO" sz="1100" b="1" i="0" u="none" strike="noStrike" cap="none" normalizeH="0" baseline="0" dirty="0" smtClean="0">
                          <a:ln>
                            <a:noFill/>
                          </a:ln>
                          <a:solidFill>
                            <a:srgbClr val="333333"/>
                          </a:solidFill>
                          <a:effectLst/>
                          <a:latin typeface="Calibri" pitchFamily="34" charset="0"/>
                          <a:cs typeface="Arial" charset="0"/>
                        </a:rPr>
                        <a:t> en la ciudad de Bogotá?</a:t>
                      </a:r>
                      <a:endParaRPr kumimoji="0" lang="es-ES" sz="1100" b="1" i="0" u="none" strike="noStrike" cap="none" normalizeH="0" baseline="0" dirty="0" smtClean="0">
                        <a:ln>
                          <a:noFill/>
                        </a:ln>
                        <a:solidFill>
                          <a:srgbClr val="333333"/>
                        </a:solidFill>
                        <a:effectLst/>
                        <a:latin typeface="Calibri" pitchFamily="34" charset="0"/>
                        <a:cs typeface="Arial" charset="0"/>
                      </a:endParaRPr>
                    </a:p>
                    <a:p>
                      <a:pPr marL="0" marR="0" lvl="0" indent="0" algn="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623" name="Group 263"/>
          <p:cNvGraphicFramePr>
            <a:graphicFrameLocks noGrp="1"/>
          </p:cNvGraphicFramePr>
          <p:nvPr/>
        </p:nvGraphicFramePr>
        <p:xfrm>
          <a:off x="4622800" y="827088"/>
          <a:ext cx="2179638" cy="277368"/>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Media</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527384" name="Rectangle 2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27739" name="Group 379"/>
          <p:cNvGraphicFramePr>
            <a:graphicFrameLocks noGrp="1"/>
          </p:cNvGraphicFramePr>
          <p:nvPr/>
        </p:nvGraphicFramePr>
        <p:xfrm>
          <a:off x="7315200" y="1349375"/>
          <a:ext cx="434975" cy="218880"/>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B5EC"/>
                          </a:solidFill>
                          <a:effectLst/>
                          <a:latin typeface="Calibri" pitchFamily="34" charset="0"/>
                          <a:cs typeface="Arial" charset="0"/>
                        </a:rPr>
                        <a:t>2010</a:t>
                      </a:r>
                      <a:endParaRPr kumimoji="0" lang="es-ES" sz="12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391" name="Group 31"/>
          <p:cNvGraphicFramePr>
            <a:graphicFrameLocks noGrp="1"/>
          </p:cNvGraphicFramePr>
          <p:nvPr/>
        </p:nvGraphicFramePr>
        <p:xfrm>
          <a:off x="7324725" y="1892300"/>
          <a:ext cx="434975" cy="249360"/>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0075B8"/>
                          </a:solidFill>
                          <a:effectLst/>
                          <a:latin typeface="Calibri" pitchFamily="34" charset="0"/>
                          <a:cs typeface="Arial" charset="0"/>
                        </a:rPr>
                        <a:t>2016</a:t>
                      </a:r>
                      <a:endParaRPr kumimoji="0" lang="es-ES" sz="14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470" name="Group 110"/>
          <p:cNvGraphicFramePr>
            <a:graphicFrameLocks noGrp="1"/>
          </p:cNvGraphicFramePr>
          <p:nvPr/>
        </p:nvGraphicFramePr>
        <p:xfrm>
          <a:off x="6937375" y="781050"/>
          <a:ext cx="1612900" cy="335280"/>
        </p:xfrm>
        <a:graphic>
          <a:graphicData uri="http://schemas.openxmlformats.org/drawingml/2006/table">
            <a:tbl>
              <a:tblPr/>
              <a:tblGrid>
                <a:gridCol w="1612900"/>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7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27416" name="Line 56"/>
          <p:cNvSpPr>
            <a:spLocks noChangeShapeType="1"/>
          </p:cNvSpPr>
          <p:nvPr/>
        </p:nvSpPr>
        <p:spPr bwMode="auto">
          <a:xfrm>
            <a:off x="3511550" y="2282825"/>
            <a:ext cx="5445125" cy="0"/>
          </a:xfrm>
          <a:prstGeom prst="line">
            <a:avLst/>
          </a:prstGeom>
          <a:noFill/>
          <a:ln w="3175">
            <a:solidFill>
              <a:srgbClr val="969696"/>
            </a:solidFill>
            <a:round/>
            <a:headEnd/>
            <a:tailEnd/>
          </a:ln>
          <a:effectLst/>
        </p:spPr>
        <p:txBody>
          <a:bodyPr/>
          <a:lstStyle/>
          <a:p>
            <a:endParaRPr lang="es-MX" dirty="0"/>
          </a:p>
        </p:txBody>
      </p:sp>
      <p:sp>
        <p:nvSpPr>
          <p:cNvPr id="527445" name="Line 85"/>
          <p:cNvSpPr>
            <a:spLocks noChangeShapeType="1"/>
          </p:cNvSpPr>
          <p:nvPr/>
        </p:nvSpPr>
        <p:spPr bwMode="auto">
          <a:xfrm>
            <a:off x="3487738" y="3419475"/>
            <a:ext cx="5445125" cy="0"/>
          </a:xfrm>
          <a:prstGeom prst="line">
            <a:avLst/>
          </a:prstGeom>
          <a:noFill/>
          <a:ln w="3175">
            <a:solidFill>
              <a:srgbClr val="969696"/>
            </a:solidFill>
            <a:round/>
            <a:headEnd/>
            <a:tailEnd/>
          </a:ln>
          <a:effectLst/>
        </p:spPr>
        <p:txBody>
          <a:bodyPr/>
          <a:lstStyle/>
          <a:p>
            <a:endParaRPr lang="es-MX" dirty="0"/>
          </a:p>
        </p:txBody>
      </p:sp>
      <p:graphicFrame>
        <p:nvGraphicFramePr>
          <p:cNvPr id="527449" name="Group 89"/>
          <p:cNvGraphicFramePr>
            <a:graphicFrameLocks noGrp="1"/>
          </p:cNvGraphicFramePr>
          <p:nvPr/>
        </p:nvGraphicFramePr>
        <p:xfrm>
          <a:off x="1062038" y="2703513"/>
          <a:ext cx="3076575" cy="337752"/>
        </p:xfrm>
        <a:graphic>
          <a:graphicData uri="http://schemas.openxmlformats.org/drawingml/2006/table">
            <a:tbl>
              <a:tblPr/>
              <a:tblGrid>
                <a:gridCol w="3076575"/>
              </a:tblGrid>
              <a:tr h="142875">
                <a:tc>
                  <a:txBody>
                    <a:bodyPr/>
                    <a:lstStyle/>
                    <a:p>
                      <a:pPr marL="0" marR="0" lvl="0" indent="0" algn="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4.</a:t>
                      </a:r>
                      <a:r>
                        <a:rPr kumimoji="0" lang="es-CO" sz="1100" b="1" i="0" u="none" strike="noStrike" cap="none" normalizeH="0" baseline="0" dirty="0" smtClean="0">
                          <a:ln>
                            <a:noFill/>
                          </a:ln>
                          <a:solidFill>
                            <a:srgbClr val="333333"/>
                          </a:solidFill>
                          <a:effectLst/>
                          <a:latin typeface="Calibri" pitchFamily="34" charset="0"/>
                          <a:cs typeface="Arial" charset="0"/>
                        </a:rPr>
                        <a:t> Pensando en las </a:t>
                      </a:r>
                      <a:r>
                        <a:rPr kumimoji="0" lang="es-CO" sz="1100" b="1" i="0" u="none" strike="noStrike" cap="none" normalizeH="0" baseline="0" dirty="0" smtClean="0">
                          <a:ln>
                            <a:noFill/>
                          </a:ln>
                          <a:solidFill>
                            <a:srgbClr val="0075B8"/>
                          </a:solidFill>
                          <a:effectLst/>
                          <a:latin typeface="Calibri" pitchFamily="34" charset="0"/>
                          <a:cs typeface="Arial" charset="0"/>
                        </a:rPr>
                        <a:t>tarifas de aseo</a:t>
                      </a:r>
                      <a:r>
                        <a:rPr kumimoji="0" lang="es-CO" sz="1100" b="1" i="0" u="none" strike="noStrike" cap="none" normalizeH="0" baseline="0" dirty="0" smtClean="0">
                          <a:ln>
                            <a:noFill/>
                          </a:ln>
                          <a:solidFill>
                            <a:srgbClr val="333333"/>
                          </a:solidFill>
                          <a:effectLst/>
                          <a:latin typeface="Calibri" pitchFamily="34" charset="0"/>
                          <a:cs typeface="Arial" charset="0"/>
                        </a:rPr>
                        <a:t> que usted paga </a:t>
                      </a:r>
                    </a:p>
                    <a:p>
                      <a:pPr marL="0" marR="0" lvl="0" indent="0" algn="r" defTabSz="914400" rtl="0" eaLnBrk="1" fontAlgn="b" latinLnBrk="0" hangingPunct="1">
                        <a:lnSpc>
                          <a:spcPct val="90000"/>
                        </a:lnSpc>
                        <a:spcBef>
                          <a:spcPct val="0"/>
                        </a:spcBef>
                        <a:spcAft>
                          <a:spcPct val="0"/>
                        </a:spcAft>
                        <a:buClrTx/>
                        <a:buSzTx/>
                        <a:buFontTx/>
                        <a:buNone/>
                        <a:tabLst/>
                        <a:defRPr/>
                      </a:pPr>
                      <a:r>
                        <a:rPr kumimoji="0" lang="es-CO" sz="1100" b="1" i="0" u="none" strike="noStrike" cap="none" normalizeH="0" baseline="0" dirty="0" smtClean="0">
                          <a:ln>
                            <a:noFill/>
                          </a:ln>
                          <a:solidFill>
                            <a:srgbClr val="333333"/>
                          </a:solidFill>
                          <a:effectLst/>
                          <a:latin typeface="Calibri" pitchFamily="34" charset="0"/>
                          <a:cs typeface="Arial" charset="0"/>
                        </a:rPr>
                        <a:t>¿Usted diría que son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455" name="Group 95"/>
          <p:cNvGraphicFramePr>
            <a:graphicFrameLocks noGrp="1"/>
          </p:cNvGraphicFramePr>
          <p:nvPr/>
        </p:nvGraphicFramePr>
        <p:xfrm>
          <a:off x="885825" y="3762375"/>
          <a:ext cx="3252788" cy="337752"/>
        </p:xfrm>
        <a:graphic>
          <a:graphicData uri="http://schemas.openxmlformats.org/drawingml/2006/table">
            <a:tbl>
              <a:tblPr/>
              <a:tblGrid>
                <a:gridCol w="3252788"/>
              </a:tblGrid>
              <a:tr h="142875">
                <a:tc>
                  <a:txBody>
                    <a:bodyPr/>
                    <a:lstStyle/>
                    <a:p>
                      <a:pPr marL="0" marR="0" lvl="0" indent="0" algn="r" defTabSz="914400" rtl="0" eaLnBrk="1" fontAlgn="b" latinLnBrk="0" hangingPunct="1">
                        <a:lnSpc>
                          <a:spcPct val="90000"/>
                        </a:lnSpc>
                        <a:spcBef>
                          <a:spcPct val="0"/>
                        </a:spcBef>
                        <a:spcAft>
                          <a:spcPct val="0"/>
                        </a:spcAft>
                        <a:buClrTx/>
                        <a:buSzTx/>
                        <a:buFontTx/>
                        <a:buNone/>
                        <a:tabLst/>
                        <a:defRPr/>
                      </a:pPr>
                      <a:r>
                        <a:rPr kumimoji="0" lang="es-CO" sz="1100" b="1" i="0" u="none" strike="noStrike" cap="none" normalizeH="0" baseline="0" dirty="0" smtClean="0">
                          <a:ln>
                            <a:noFill/>
                          </a:ln>
                          <a:solidFill>
                            <a:srgbClr val="0075B8"/>
                          </a:solidFill>
                          <a:effectLst/>
                          <a:latin typeface="Calibri" pitchFamily="34" charset="0"/>
                          <a:cs typeface="Arial" charset="0"/>
                        </a:rPr>
                        <a:t>5.</a:t>
                      </a:r>
                      <a:r>
                        <a:rPr kumimoji="0" lang="es-CO" sz="1100" b="1" i="0" u="none" strike="noStrike" cap="none" normalizeH="0" baseline="0" dirty="0" smtClean="0">
                          <a:ln>
                            <a:noFill/>
                          </a:ln>
                          <a:solidFill>
                            <a:srgbClr val="333333"/>
                          </a:solidFill>
                          <a:effectLst/>
                          <a:latin typeface="Calibri" pitchFamily="34" charset="0"/>
                          <a:cs typeface="Arial" charset="0"/>
                        </a:rPr>
                        <a:t> ¿Cómo califica las </a:t>
                      </a:r>
                      <a:r>
                        <a:rPr kumimoji="0" lang="es-CO" sz="1100" b="1" i="0" u="none" strike="noStrike" cap="none" normalizeH="0" baseline="0" dirty="0" smtClean="0">
                          <a:ln>
                            <a:noFill/>
                          </a:ln>
                          <a:solidFill>
                            <a:srgbClr val="0075B8"/>
                          </a:solidFill>
                          <a:effectLst/>
                          <a:latin typeface="Calibri" pitchFamily="34" charset="0"/>
                          <a:cs typeface="Arial" charset="0"/>
                        </a:rPr>
                        <a:t>tarifas de aseo</a:t>
                      </a:r>
                      <a:r>
                        <a:rPr kumimoji="0" lang="es-CO" sz="1100" b="1" i="0" u="none" strike="noStrike" cap="none" normalizeH="0" baseline="0" dirty="0" smtClean="0">
                          <a:ln>
                            <a:noFill/>
                          </a:ln>
                          <a:solidFill>
                            <a:srgbClr val="333333"/>
                          </a:solidFill>
                          <a:effectLst/>
                          <a:latin typeface="Calibri" pitchFamily="34" charset="0"/>
                          <a:cs typeface="Arial" charset="0"/>
                        </a:rPr>
                        <a:t> en relación al </a:t>
                      </a:r>
                      <a:r>
                        <a:rPr kumimoji="0" lang="es-CO" sz="1100" b="1" i="0" u="none" strike="noStrike" cap="none" normalizeH="0" baseline="0" dirty="0" smtClean="0">
                          <a:ln>
                            <a:noFill/>
                          </a:ln>
                          <a:solidFill>
                            <a:srgbClr val="0075B8"/>
                          </a:solidFill>
                          <a:effectLst/>
                          <a:latin typeface="Calibri" pitchFamily="34" charset="0"/>
                          <a:cs typeface="Arial" charset="0"/>
                        </a:rPr>
                        <a:t>beneficio</a:t>
                      </a:r>
                      <a:r>
                        <a:rPr kumimoji="0" lang="es-CO" sz="1100" b="1" i="0" u="none" strike="noStrike" cap="none" normalizeH="0" baseline="0" dirty="0" smtClean="0">
                          <a:ln>
                            <a:noFill/>
                          </a:ln>
                          <a:solidFill>
                            <a:srgbClr val="333333"/>
                          </a:solidFill>
                          <a:effectLst/>
                          <a:latin typeface="Calibri" pitchFamily="34" charset="0"/>
                          <a:cs typeface="Arial" charset="0"/>
                        </a:rPr>
                        <a:t> que usted recibe?</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733" name="Group 373"/>
          <p:cNvGraphicFramePr>
            <a:graphicFrameLocks noGrp="1"/>
          </p:cNvGraphicFramePr>
          <p:nvPr/>
        </p:nvGraphicFramePr>
        <p:xfrm>
          <a:off x="4716463" y="2447925"/>
          <a:ext cx="1919287" cy="277368"/>
        </p:xfrm>
        <a:graphic>
          <a:graphicData uri="http://schemas.openxmlformats.org/drawingml/2006/table">
            <a:tbl>
              <a:tblPr/>
              <a:tblGrid>
                <a:gridCol w="698500"/>
                <a:gridCol w="479425"/>
                <a:gridCol w="741362"/>
              </a:tblGrid>
              <a:tr h="0">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1 + 2</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Media</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4+5</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graphicFrame>
        <p:nvGraphicFramePr>
          <p:cNvPr id="527487" name="Group 127"/>
          <p:cNvGraphicFramePr>
            <a:graphicFrameLocks noGrp="1"/>
          </p:cNvGraphicFramePr>
          <p:nvPr/>
        </p:nvGraphicFramePr>
        <p:xfrm>
          <a:off x="6770688" y="2401888"/>
          <a:ext cx="1612900" cy="335280"/>
        </p:xfrm>
        <a:graphic>
          <a:graphicData uri="http://schemas.openxmlformats.org/drawingml/2006/table">
            <a:tbl>
              <a:tblPr/>
              <a:tblGrid>
                <a:gridCol w="1612900"/>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7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[1] Muy Bajas, [2] Bajas, [3] Justas, [4] Altas, [5] Muy Altas</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738" name="Group 378"/>
          <p:cNvGraphicFramePr>
            <a:graphicFrameLocks noGrp="1"/>
          </p:cNvGraphicFramePr>
          <p:nvPr/>
        </p:nvGraphicFramePr>
        <p:xfrm>
          <a:off x="4706938" y="3597275"/>
          <a:ext cx="1960562" cy="277368"/>
        </p:xfrm>
        <a:graphic>
          <a:graphicData uri="http://schemas.openxmlformats.org/drawingml/2006/table">
            <a:tbl>
              <a:tblPr/>
              <a:tblGrid>
                <a:gridCol w="739775"/>
                <a:gridCol w="479425"/>
                <a:gridCol w="741362"/>
              </a:tblGrid>
              <a:tr h="144463">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Media</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graphicFrame>
        <p:nvGraphicFramePr>
          <p:cNvPr id="527584" name="Group 224"/>
          <p:cNvGraphicFramePr>
            <a:graphicFrameLocks noGrp="1"/>
          </p:cNvGraphicFramePr>
          <p:nvPr/>
        </p:nvGraphicFramePr>
        <p:xfrm>
          <a:off x="4894263" y="4464050"/>
          <a:ext cx="2879725" cy="441960"/>
        </p:xfrm>
        <a:graphic>
          <a:graphicData uri="http://schemas.openxmlformats.org/drawingml/2006/table">
            <a:tbl>
              <a:tblPr/>
              <a:tblGrid>
                <a:gridCol w="2879725"/>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7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buenos beneficios por su dinero , [4] Buenos beneficios por su dinero, [3] Justos beneficios por su dinero, [2] Pocos beneficios por su dinero, [1] Muy pocos beneficios por su dinero</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624" name="Group 264"/>
          <p:cNvGraphicFramePr>
            <a:graphicFrameLocks noGrp="1"/>
          </p:cNvGraphicFramePr>
          <p:nvPr/>
        </p:nvGraphicFramePr>
        <p:xfrm>
          <a:off x="2789238" y="1971675"/>
          <a:ext cx="1169987" cy="221352"/>
        </p:xfrm>
        <a:graphic>
          <a:graphicData uri="http://schemas.openxmlformats.org/drawingml/2006/table">
            <a:tbl>
              <a:tblPr/>
              <a:tblGrid>
                <a:gridCol w="569912"/>
                <a:gridCol w="252413"/>
                <a:gridCol w="347662"/>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27656" name="Group 296"/>
          <p:cNvGraphicFramePr>
            <a:graphicFrameLocks noGrp="1"/>
          </p:cNvGraphicFramePr>
          <p:nvPr/>
        </p:nvGraphicFramePr>
        <p:xfrm>
          <a:off x="2789238" y="3101975"/>
          <a:ext cx="1169987" cy="221352"/>
        </p:xfrm>
        <a:graphic>
          <a:graphicData uri="http://schemas.openxmlformats.org/drawingml/2006/table">
            <a:tbl>
              <a:tblPr/>
              <a:tblGrid>
                <a:gridCol w="569912"/>
                <a:gridCol w="252413"/>
                <a:gridCol w="347662"/>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1955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2254410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27716" name="Group 356"/>
          <p:cNvGraphicFramePr>
            <a:graphicFrameLocks noGrp="1"/>
          </p:cNvGraphicFramePr>
          <p:nvPr/>
        </p:nvGraphicFramePr>
        <p:xfrm>
          <a:off x="2789238" y="4249738"/>
          <a:ext cx="1169987" cy="110676"/>
        </p:xfrm>
        <a:graphic>
          <a:graphicData uri="http://schemas.openxmlformats.org/drawingml/2006/table">
            <a:tbl>
              <a:tblPr/>
              <a:tblGrid>
                <a:gridCol w="569912"/>
                <a:gridCol w="252413"/>
                <a:gridCol w="347662"/>
              </a:tblGrid>
              <a:tr h="0">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2302152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27717" name="Picture 357" descr="sfgdh"/>
          <p:cNvPicPr>
            <a:picLocks noChangeAspect="1" noChangeArrowheads="1"/>
          </p:cNvPicPr>
          <p:nvPr/>
        </p:nvPicPr>
        <p:blipFill>
          <a:blip r:embed="rId8" cstate="print"/>
          <a:srcRect/>
          <a:stretch>
            <a:fillRect/>
          </a:stretch>
        </p:blipFill>
        <p:spPr bwMode="auto">
          <a:xfrm>
            <a:off x="484188" y="3071813"/>
            <a:ext cx="1004887" cy="1225550"/>
          </a:xfrm>
          <a:prstGeom prst="rect">
            <a:avLst/>
          </a:prstGeom>
          <a:noFill/>
        </p:spPr>
      </p:pic>
      <p:sp>
        <p:nvSpPr>
          <p:cNvPr id="527718" name="Text Box 358"/>
          <p:cNvSpPr txBox="1">
            <a:spLocks noChangeArrowheads="1"/>
          </p:cNvSpPr>
          <p:nvPr/>
        </p:nvSpPr>
        <p:spPr bwMode="auto">
          <a:xfrm>
            <a:off x="5332413" y="1247775"/>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527719" name="Group 359"/>
          <p:cNvGrpSpPr>
            <a:grpSpLocks/>
          </p:cNvGrpSpPr>
          <p:nvPr/>
        </p:nvGrpSpPr>
        <p:grpSpPr bwMode="auto">
          <a:xfrm>
            <a:off x="-95250" y="4714875"/>
            <a:ext cx="1701800" cy="265113"/>
            <a:chOff x="-60" y="2970"/>
            <a:chExt cx="1072" cy="167"/>
          </a:xfrm>
        </p:grpSpPr>
        <p:sp>
          <p:nvSpPr>
            <p:cNvPr id="527720" name="Text Box 360"/>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27721" name="Rectangle 361"/>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27722" name="Line 362"/>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27723" name="Line 363"/>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27724" name="Line 364"/>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527735" name="Line 375"/>
          <p:cNvSpPr>
            <a:spLocks noChangeShapeType="1"/>
          </p:cNvSpPr>
          <p:nvPr/>
        </p:nvSpPr>
        <p:spPr bwMode="auto">
          <a:xfrm rot="5400000">
            <a:off x="3893344" y="1785144"/>
            <a:ext cx="639762" cy="0"/>
          </a:xfrm>
          <a:prstGeom prst="line">
            <a:avLst/>
          </a:prstGeom>
          <a:noFill/>
          <a:ln w="3175">
            <a:solidFill>
              <a:srgbClr val="969696"/>
            </a:solidFill>
            <a:round/>
            <a:headEnd/>
            <a:tailEnd/>
          </a:ln>
          <a:effectLst/>
        </p:spPr>
        <p:txBody>
          <a:bodyPr/>
          <a:lstStyle/>
          <a:p>
            <a:endParaRPr lang="es-MX" dirty="0"/>
          </a:p>
        </p:txBody>
      </p:sp>
      <p:sp>
        <p:nvSpPr>
          <p:cNvPr id="527736" name="Line 376"/>
          <p:cNvSpPr>
            <a:spLocks noChangeShapeType="1"/>
          </p:cNvSpPr>
          <p:nvPr/>
        </p:nvSpPr>
        <p:spPr bwMode="auto">
          <a:xfrm rot="5400000">
            <a:off x="3893344" y="3001169"/>
            <a:ext cx="639762" cy="0"/>
          </a:xfrm>
          <a:prstGeom prst="line">
            <a:avLst/>
          </a:prstGeom>
          <a:noFill/>
          <a:ln w="3175">
            <a:solidFill>
              <a:srgbClr val="969696"/>
            </a:solidFill>
            <a:round/>
            <a:headEnd/>
            <a:tailEnd/>
          </a:ln>
          <a:effectLst/>
        </p:spPr>
        <p:txBody>
          <a:bodyPr/>
          <a:lstStyle/>
          <a:p>
            <a:endParaRPr lang="es-MX" dirty="0"/>
          </a:p>
        </p:txBody>
      </p:sp>
      <p:sp>
        <p:nvSpPr>
          <p:cNvPr id="527737" name="Line 377"/>
          <p:cNvSpPr>
            <a:spLocks noChangeShapeType="1"/>
          </p:cNvSpPr>
          <p:nvPr/>
        </p:nvSpPr>
        <p:spPr bwMode="auto">
          <a:xfrm rot="5400000">
            <a:off x="3893344" y="4058444"/>
            <a:ext cx="639762" cy="0"/>
          </a:xfrm>
          <a:prstGeom prst="line">
            <a:avLst/>
          </a:prstGeom>
          <a:noFill/>
          <a:ln w="3175">
            <a:solidFill>
              <a:srgbClr val="969696"/>
            </a:solidFill>
            <a:round/>
            <a:headEnd/>
            <a:tailEnd/>
          </a:ln>
          <a:effectLst/>
        </p:spPr>
        <p:txBody>
          <a:bodyPr/>
          <a:lstStyle/>
          <a:p>
            <a:endParaRPr lang="es-MX" dirty="0"/>
          </a:p>
        </p:txBody>
      </p:sp>
      <p:graphicFrame>
        <p:nvGraphicFramePr>
          <p:cNvPr id="527740" name="Group 380"/>
          <p:cNvGraphicFramePr>
            <a:graphicFrameLocks noGrp="1"/>
          </p:cNvGraphicFramePr>
          <p:nvPr/>
        </p:nvGraphicFramePr>
        <p:xfrm>
          <a:off x="7324725" y="2962275"/>
          <a:ext cx="434975" cy="249360"/>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0075B8"/>
                          </a:solidFill>
                          <a:effectLst/>
                          <a:latin typeface="Calibri" pitchFamily="34" charset="0"/>
                          <a:cs typeface="Arial" charset="0"/>
                        </a:rPr>
                        <a:t>2016</a:t>
                      </a:r>
                      <a:endParaRPr kumimoji="0" lang="es-ES" sz="14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7746" name="Group 386"/>
          <p:cNvGraphicFramePr>
            <a:graphicFrameLocks noGrp="1"/>
          </p:cNvGraphicFramePr>
          <p:nvPr/>
        </p:nvGraphicFramePr>
        <p:xfrm>
          <a:off x="7324725" y="4027488"/>
          <a:ext cx="434975" cy="249360"/>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0075B8"/>
                          </a:solidFill>
                          <a:effectLst/>
                          <a:latin typeface="Calibri" pitchFamily="34" charset="0"/>
                          <a:cs typeface="Arial" charset="0"/>
                        </a:rPr>
                        <a:t>2016</a:t>
                      </a:r>
                      <a:endParaRPr kumimoji="0" lang="es-ES" sz="14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fgdfhfh"/>
          <p:cNvPicPr>
            <a:picLocks noChangeAspect="1" noChangeArrowheads="1"/>
          </p:cNvPicPr>
          <p:nvPr/>
        </p:nvPicPr>
        <p:blipFill>
          <a:blip r:embed="rId2" cstate="print"/>
          <a:srcRect/>
          <a:stretch>
            <a:fillRect/>
          </a:stretch>
        </p:blipFill>
        <p:spPr bwMode="auto">
          <a:xfrm>
            <a:off x="1958975" y="874713"/>
            <a:ext cx="5902325" cy="3644900"/>
          </a:xfrm>
          <a:prstGeom prst="rect">
            <a:avLst/>
          </a:prstGeom>
          <a:noFill/>
        </p:spPr>
      </p:pic>
      <p:sp>
        <p:nvSpPr>
          <p:cNvPr id="56115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8E5E0A0-CF53-410D-BEC5-CC6857C379D5}" type="slidenum">
              <a:rPr lang="es-ES" sz="900" i="1">
                <a:solidFill>
                  <a:schemeClr val="bg1"/>
                </a:solidFill>
              </a:rPr>
              <a:pPr algn="ctr"/>
              <a:t>17</a:t>
            </a:fld>
            <a:endParaRPr lang="es-ES" sz="900" i="1" dirty="0">
              <a:solidFill>
                <a:schemeClr val="bg1"/>
              </a:solidFill>
            </a:endParaRPr>
          </a:p>
        </p:txBody>
      </p:sp>
      <p:grpSp>
        <p:nvGrpSpPr>
          <p:cNvPr id="561157" name="Group 5"/>
          <p:cNvGrpSpPr>
            <a:grpSpLocks/>
          </p:cNvGrpSpPr>
          <p:nvPr/>
        </p:nvGrpSpPr>
        <p:grpSpPr bwMode="auto">
          <a:xfrm>
            <a:off x="2968625" y="1635125"/>
            <a:ext cx="514350" cy="511175"/>
            <a:chOff x="1370" y="1409"/>
            <a:chExt cx="243" cy="243"/>
          </a:xfrm>
        </p:grpSpPr>
        <p:pic>
          <p:nvPicPr>
            <p:cNvPr id="561158"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159"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42</a:t>
              </a:r>
              <a:r>
                <a:rPr lang="es-ES" sz="1200" dirty="0">
                  <a:solidFill>
                    <a:srgbClr val="0075B8"/>
                  </a:solidFill>
                  <a:latin typeface="Calibri" pitchFamily="34" charset="0"/>
                </a:rPr>
                <a:t>%</a:t>
              </a:r>
            </a:p>
          </p:txBody>
        </p:sp>
        <p:sp>
          <p:nvSpPr>
            <p:cNvPr id="561160"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1161"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1162"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1163"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61164"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170"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176"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182"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188"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194"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61200" name="Group 48"/>
          <p:cNvGrpSpPr>
            <a:grpSpLocks/>
          </p:cNvGrpSpPr>
          <p:nvPr/>
        </p:nvGrpSpPr>
        <p:grpSpPr bwMode="auto">
          <a:xfrm>
            <a:off x="3625850" y="2697163"/>
            <a:ext cx="514350" cy="511175"/>
            <a:chOff x="1370" y="1409"/>
            <a:chExt cx="243" cy="243"/>
          </a:xfrm>
        </p:grpSpPr>
        <p:pic>
          <p:nvPicPr>
            <p:cNvPr id="561201"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202"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47</a:t>
              </a:r>
              <a:r>
                <a:rPr lang="es-ES" sz="1200" dirty="0">
                  <a:solidFill>
                    <a:srgbClr val="0075B8"/>
                  </a:solidFill>
                  <a:latin typeface="Calibri" pitchFamily="34" charset="0"/>
                </a:rPr>
                <a:t>%</a:t>
              </a:r>
            </a:p>
          </p:txBody>
        </p:sp>
        <p:sp>
          <p:nvSpPr>
            <p:cNvPr id="561203"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1204"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1205"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1206"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1207" name="Group 55"/>
          <p:cNvGrpSpPr>
            <a:grpSpLocks/>
          </p:cNvGrpSpPr>
          <p:nvPr/>
        </p:nvGrpSpPr>
        <p:grpSpPr bwMode="auto">
          <a:xfrm>
            <a:off x="4724400" y="3536950"/>
            <a:ext cx="514350" cy="511175"/>
            <a:chOff x="1370" y="1409"/>
            <a:chExt cx="243" cy="243"/>
          </a:xfrm>
        </p:grpSpPr>
        <p:pic>
          <p:nvPicPr>
            <p:cNvPr id="561208"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209"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45</a:t>
              </a:r>
              <a:r>
                <a:rPr lang="es-ES" sz="1200" dirty="0">
                  <a:solidFill>
                    <a:srgbClr val="0075B8"/>
                  </a:solidFill>
                  <a:latin typeface="Calibri" pitchFamily="34" charset="0"/>
                </a:rPr>
                <a:t>%</a:t>
              </a:r>
            </a:p>
          </p:txBody>
        </p:sp>
        <p:sp>
          <p:nvSpPr>
            <p:cNvPr id="561210"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1211"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1212"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1213"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1214" name="Group 62"/>
          <p:cNvGrpSpPr>
            <a:grpSpLocks/>
          </p:cNvGrpSpPr>
          <p:nvPr/>
        </p:nvGrpSpPr>
        <p:grpSpPr bwMode="auto">
          <a:xfrm>
            <a:off x="4284663" y="1703388"/>
            <a:ext cx="514350" cy="511175"/>
            <a:chOff x="1370" y="1409"/>
            <a:chExt cx="243" cy="243"/>
          </a:xfrm>
        </p:grpSpPr>
        <p:pic>
          <p:nvPicPr>
            <p:cNvPr id="561215"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216"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42</a:t>
              </a:r>
              <a:r>
                <a:rPr lang="es-ES" sz="1200" dirty="0">
                  <a:solidFill>
                    <a:srgbClr val="0075B8"/>
                  </a:solidFill>
                  <a:latin typeface="Calibri" pitchFamily="34" charset="0"/>
                </a:rPr>
                <a:t>%</a:t>
              </a:r>
            </a:p>
          </p:txBody>
        </p:sp>
        <p:sp>
          <p:nvSpPr>
            <p:cNvPr id="561217"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1218"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1219"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1220"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1221" name="Group 69"/>
          <p:cNvGrpSpPr>
            <a:grpSpLocks/>
          </p:cNvGrpSpPr>
          <p:nvPr/>
        </p:nvGrpSpPr>
        <p:grpSpPr bwMode="auto">
          <a:xfrm>
            <a:off x="5945188" y="2201863"/>
            <a:ext cx="514350" cy="511175"/>
            <a:chOff x="1370" y="1409"/>
            <a:chExt cx="243" cy="243"/>
          </a:xfrm>
        </p:grpSpPr>
        <p:pic>
          <p:nvPicPr>
            <p:cNvPr id="561222"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223"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39</a:t>
              </a:r>
              <a:r>
                <a:rPr lang="es-ES" sz="1200" dirty="0">
                  <a:solidFill>
                    <a:srgbClr val="FFC000"/>
                  </a:solidFill>
                  <a:latin typeface="Calibri" pitchFamily="34" charset="0"/>
                </a:rPr>
                <a:t>%</a:t>
              </a:r>
            </a:p>
          </p:txBody>
        </p:sp>
        <p:sp>
          <p:nvSpPr>
            <p:cNvPr id="561224"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1225"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1226"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1227"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61228" name="Group 76"/>
          <p:cNvGrpSpPr>
            <a:grpSpLocks/>
          </p:cNvGrpSpPr>
          <p:nvPr/>
        </p:nvGrpSpPr>
        <p:grpSpPr bwMode="auto">
          <a:xfrm>
            <a:off x="5616575" y="2959100"/>
            <a:ext cx="514350" cy="511175"/>
            <a:chOff x="1370" y="1409"/>
            <a:chExt cx="243" cy="243"/>
          </a:xfrm>
        </p:grpSpPr>
        <p:pic>
          <p:nvPicPr>
            <p:cNvPr id="561229"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1230"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47</a:t>
              </a:r>
              <a:r>
                <a:rPr lang="es-ES" sz="1200" dirty="0">
                  <a:solidFill>
                    <a:srgbClr val="0075B8"/>
                  </a:solidFill>
                  <a:latin typeface="Calibri" pitchFamily="34" charset="0"/>
                </a:rPr>
                <a:t>%</a:t>
              </a:r>
            </a:p>
          </p:txBody>
        </p:sp>
        <p:sp>
          <p:nvSpPr>
            <p:cNvPr id="561231"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1232"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1233"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1234"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61235"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61242" name="Group 90"/>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61258" name="Group 106"/>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61264" name="Text Box 112"/>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61266" name="Group 114"/>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1272" name="Group 120"/>
          <p:cNvGraphicFramePr>
            <a:graphicFrameLocks noGrp="1"/>
          </p:cNvGraphicFramePr>
          <p:nvPr/>
        </p:nvGraphicFramePr>
        <p:xfrm>
          <a:off x="266700" y="1865313"/>
          <a:ext cx="1554163" cy="1041840"/>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3.</a:t>
                      </a:r>
                      <a:r>
                        <a:rPr kumimoji="0" lang="es-CO" sz="1200" b="1" i="0" u="none" strike="noStrike" cap="none" normalizeH="0" baseline="0" dirty="0" smtClean="0">
                          <a:ln>
                            <a:noFill/>
                          </a:ln>
                          <a:solidFill>
                            <a:srgbClr val="333333"/>
                          </a:solidFill>
                          <a:effectLst/>
                          <a:latin typeface="Calibri" pitchFamily="34" charset="0"/>
                          <a:cs typeface="Arial" charset="0"/>
                        </a:rPr>
                        <a:t> ¿Cómo califica la calidad general del </a:t>
                      </a:r>
                      <a:r>
                        <a:rPr kumimoji="0" lang="es-CO" sz="1200" b="1" i="0" u="none" strike="noStrike" cap="none" normalizeH="0" baseline="0" dirty="0" smtClean="0">
                          <a:ln>
                            <a:noFill/>
                          </a:ln>
                          <a:solidFill>
                            <a:srgbClr val="0075B8"/>
                          </a:solidFill>
                          <a:effectLst/>
                          <a:latin typeface="Calibri" pitchFamily="34" charset="0"/>
                          <a:cs typeface="Arial" charset="0"/>
                        </a:rPr>
                        <a:t>servicio de recolección de residuos sólidos</a:t>
                      </a:r>
                      <a:r>
                        <a:rPr kumimoji="0" lang="es-CO" sz="1200" b="1" i="0" u="none" strike="noStrike" cap="none" normalizeH="0" baseline="0" dirty="0" smtClean="0">
                          <a:ln>
                            <a:noFill/>
                          </a:ln>
                          <a:solidFill>
                            <a:srgbClr val="333333"/>
                          </a:solidFill>
                          <a:effectLst/>
                          <a:latin typeface="Calibri" pitchFamily="34" charset="0"/>
                          <a:cs typeface="Arial" charset="0"/>
                        </a:rPr>
                        <a:t> en la ciudad de Bogotá? </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61279" name="Picture 127"/>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61280" name="Group 128"/>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61286" name="Picture 134" descr="sgffdgfh"/>
          <p:cNvPicPr>
            <a:picLocks noChangeAspect="1" noChangeArrowheads="1"/>
          </p:cNvPicPr>
          <p:nvPr/>
        </p:nvPicPr>
        <p:blipFill>
          <a:blip r:embed="rId5" cstate="print">
            <a:lum bright="-6000"/>
          </a:blip>
          <a:srcRect/>
          <a:stretch>
            <a:fillRect/>
          </a:stretch>
        </p:blipFill>
        <p:spPr bwMode="auto">
          <a:xfrm>
            <a:off x="1044575" y="3109913"/>
            <a:ext cx="892175" cy="1395412"/>
          </a:xfrm>
          <a:prstGeom prst="rect">
            <a:avLst/>
          </a:prstGeom>
          <a:noFill/>
        </p:spPr>
      </p:pic>
      <p:sp>
        <p:nvSpPr>
          <p:cNvPr id="561287" name="Text Box 135"/>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8"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8266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BA0A64B-2B05-42E1-9977-FF006ADA82B9}" type="slidenum">
              <a:rPr lang="es-ES" sz="900" i="1">
                <a:solidFill>
                  <a:schemeClr val="bg1"/>
                </a:solidFill>
              </a:rPr>
              <a:pPr algn="ctr"/>
              <a:t>18</a:t>
            </a:fld>
            <a:endParaRPr lang="es-ES" sz="900" i="1" dirty="0">
              <a:solidFill>
                <a:schemeClr val="bg1"/>
              </a:solidFill>
            </a:endParaRPr>
          </a:p>
        </p:txBody>
      </p:sp>
      <p:graphicFrame>
        <p:nvGraphicFramePr>
          <p:cNvPr id="582661"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2667" name="Group 11"/>
          <p:cNvGrpSpPr>
            <a:grpSpLocks/>
          </p:cNvGrpSpPr>
          <p:nvPr/>
        </p:nvGrpSpPr>
        <p:grpSpPr bwMode="auto">
          <a:xfrm>
            <a:off x="2630488" y="2020888"/>
            <a:ext cx="385762" cy="385762"/>
            <a:chOff x="1370" y="1409"/>
            <a:chExt cx="243" cy="243"/>
          </a:xfrm>
        </p:grpSpPr>
        <p:pic>
          <p:nvPicPr>
            <p:cNvPr id="582668"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669"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582670"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671"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672"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673"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2674" name="Group 18"/>
          <p:cNvGrpSpPr>
            <a:grpSpLocks/>
          </p:cNvGrpSpPr>
          <p:nvPr/>
        </p:nvGrpSpPr>
        <p:grpSpPr bwMode="auto">
          <a:xfrm>
            <a:off x="3194050" y="2636838"/>
            <a:ext cx="385763" cy="385762"/>
            <a:chOff x="1370" y="1409"/>
            <a:chExt cx="243" cy="243"/>
          </a:xfrm>
        </p:grpSpPr>
        <p:pic>
          <p:nvPicPr>
            <p:cNvPr id="582675"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676"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582677"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678"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679"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680"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681" name="Group 25"/>
          <p:cNvGrpSpPr>
            <a:grpSpLocks/>
          </p:cNvGrpSpPr>
          <p:nvPr/>
        </p:nvGrpSpPr>
        <p:grpSpPr bwMode="auto">
          <a:xfrm>
            <a:off x="3675063" y="3214688"/>
            <a:ext cx="385762" cy="385762"/>
            <a:chOff x="1370" y="1409"/>
            <a:chExt cx="243" cy="243"/>
          </a:xfrm>
        </p:grpSpPr>
        <p:pic>
          <p:nvPicPr>
            <p:cNvPr id="582682"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683"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582684"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685"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686"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687"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688" name="Group 32"/>
          <p:cNvGrpSpPr>
            <a:grpSpLocks/>
          </p:cNvGrpSpPr>
          <p:nvPr/>
        </p:nvGrpSpPr>
        <p:grpSpPr bwMode="auto">
          <a:xfrm>
            <a:off x="4724400" y="3454400"/>
            <a:ext cx="385763" cy="385763"/>
            <a:chOff x="1370" y="1409"/>
            <a:chExt cx="243" cy="243"/>
          </a:xfrm>
        </p:grpSpPr>
        <p:pic>
          <p:nvPicPr>
            <p:cNvPr id="582689"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690"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2691"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692"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693"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694"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695" name="Group 39"/>
          <p:cNvGrpSpPr>
            <a:grpSpLocks/>
          </p:cNvGrpSpPr>
          <p:nvPr/>
        </p:nvGrpSpPr>
        <p:grpSpPr bwMode="auto">
          <a:xfrm>
            <a:off x="4862513" y="4392613"/>
            <a:ext cx="385762" cy="385762"/>
            <a:chOff x="1370" y="1409"/>
            <a:chExt cx="243" cy="243"/>
          </a:xfrm>
        </p:grpSpPr>
        <p:pic>
          <p:nvPicPr>
            <p:cNvPr id="582696"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697"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82698"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699"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00"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01"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02" name="Group 46"/>
          <p:cNvGrpSpPr>
            <a:grpSpLocks/>
          </p:cNvGrpSpPr>
          <p:nvPr/>
        </p:nvGrpSpPr>
        <p:grpSpPr bwMode="auto">
          <a:xfrm>
            <a:off x="5848350" y="3590925"/>
            <a:ext cx="385763" cy="385763"/>
            <a:chOff x="1370" y="1409"/>
            <a:chExt cx="243" cy="243"/>
          </a:xfrm>
        </p:grpSpPr>
        <p:pic>
          <p:nvPicPr>
            <p:cNvPr id="582703"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04"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82705"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06"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07"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08"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09" name="Group 53"/>
          <p:cNvGrpSpPr>
            <a:grpSpLocks/>
          </p:cNvGrpSpPr>
          <p:nvPr/>
        </p:nvGrpSpPr>
        <p:grpSpPr bwMode="auto">
          <a:xfrm>
            <a:off x="7116763" y="2476500"/>
            <a:ext cx="385762" cy="385763"/>
            <a:chOff x="1370" y="1409"/>
            <a:chExt cx="243" cy="243"/>
          </a:xfrm>
        </p:grpSpPr>
        <p:pic>
          <p:nvPicPr>
            <p:cNvPr id="582710"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11"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82712"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13"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14"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15"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16" name="Group 60"/>
          <p:cNvGrpSpPr>
            <a:grpSpLocks/>
          </p:cNvGrpSpPr>
          <p:nvPr/>
        </p:nvGrpSpPr>
        <p:grpSpPr bwMode="auto">
          <a:xfrm>
            <a:off x="6116638" y="2122488"/>
            <a:ext cx="385762" cy="385762"/>
            <a:chOff x="1370" y="1409"/>
            <a:chExt cx="243" cy="243"/>
          </a:xfrm>
        </p:grpSpPr>
        <p:pic>
          <p:nvPicPr>
            <p:cNvPr id="582717"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18"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582719"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20"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21"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22"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23" name="Group 67"/>
          <p:cNvGrpSpPr>
            <a:grpSpLocks/>
          </p:cNvGrpSpPr>
          <p:nvPr/>
        </p:nvGrpSpPr>
        <p:grpSpPr bwMode="auto">
          <a:xfrm>
            <a:off x="5929313" y="2613025"/>
            <a:ext cx="385762" cy="385763"/>
            <a:chOff x="1370" y="1409"/>
            <a:chExt cx="243" cy="243"/>
          </a:xfrm>
        </p:grpSpPr>
        <p:pic>
          <p:nvPicPr>
            <p:cNvPr id="582724"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25"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35</a:t>
              </a:r>
              <a:r>
                <a:rPr lang="es-ES" sz="800" dirty="0">
                  <a:solidFill>
                    <a:srgbClr val="FFC000"/>
                  </a:solidFill>
                  <a:latin typeface="Calibri" pitchFamily="34" charset="0"/>
                </a:rPr>
                <a:t>%</a:t>
              </a:r>
            </a:p>
          </p:txBody>
        </p:sp>
        <p:sp>
          <p:nvSpPr>
            <p:cNvPr id="582726"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727"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728"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729"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2730" name="Group 74"/>
          <p:cNvGrpSpPr>
            <a:grpSpLocks/>
          </p:cNvGrpSpPr>
          <p:nvPr/>
        </p:nvGrpSpPr>
        <p:grpSpPr bwMode="auto">
          <a:xfrm>
            <a:off x="5664200" y="3117850"/>
            <a:ext cx="385763" cy="385763"/>
            <a:chOff x="1370" y="1409"/>
            <a:chExt cx="243" cy="243"/>
          </a:xfrm>
        </p:grpSpPr>
        <p:pic>
          <p:nvPicPr>
            <p:cNvPr id="582731"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32"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82733"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34"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35"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36"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37" name="Group 81"/>
          <p:cNvGrpSpPr>
            <a:grpSpLocks/>
          </p:cNvGrpSpPr>
          <p:nvPr/>
        </p:nvGrpSpPr>
        <p:grpSpPr bwMode="auto">
          <a:xfrm>
            <a:off x="4933950" y="2428875"/>
            <a:ext cx="385763" cy="385763"/>
            <a:chOff x="1370" y="1409"/>
            <a:chExt cx="243" cy="243"/>
          </a:xfrm>
        </p:grpSpPr>
        <p:pic>
          <p:nvPicPr>
            <p:cNvPr id="582738"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39"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53</a:t>
              </a:r>
              <a:r>
                <a:rPr lang="es-ES" sz="800" dirty="0">
                  <a:solidFill>
                    <a:srgbClr val="00B050"/>
                  </a:solidFill>
                  <a:latin typeface="Calibri" pitchFamily="34" charset="0"/>
                </a:rPr>
                <a:t>%</a:t>
              </a:r>
            </a:p>
          </p:txBody>
        </p:sp>
        <p:sp>
          <p:nvSpPr>
            <p:cNvPr id="582740"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2741"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2742"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2743"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82744" name="Group 88"/>
          <p:cNvGrpSpPr>
            <a:grpSpLocks/>
          </p:cNvGrpSpPr>
          <p:nvPr/>
        </p:nvGrpSpPr>
        <p:grpSpPr bwMode="auto">
          <a:xfrm>
            <a:off x="2632075" y="1071563"/>
            <a:ext cx="385763" cy="385762"/>
            <a:chOff x="1370" y="1409"/>
            <a:chExt cx="243" cy="243"/>
          </a:xfrm>
        </p:grpSpPr>
        <p:pic>
          <p:nvPicPr>
            <p:cNvPr id="582745"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46"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2747"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48"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49"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50"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51" name="Group 95"/>
          <p:cNvGrpSpPr>
            <a:grpSpLocks/>
          </p:cNvGrpSpPr>
          <p:nvPr/>
        </p:nvGrpSpPr>
        <p:grpSpPr bwMode="auto">
          <a:xfrm>
            <a:off x="4460875" y="1431925"/>
            <a:ext cx="385763" cy="385763"/>
            <a:chOff x="1370" y="1409"/>
            <a:chExt cx="243" cy="243"/>
          </a:xfrm>
        </p:grpSpPr>
        <p:pic>
          <p:nvPicPr>
            <p:cNvPr id="582752"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53"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2754"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55"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56"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57"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58" name="Group 102"/>
          <p:cNvGrpSpPr>
            <a:grpSpLocks/>
          </p:cNvGrpSpPr>
          <p:nvPr/>
        </p:nvGrpSpPr>
        <p:grpSpPr bwMode="auto">
          <a:xfrm>
            <a:off x="4060825" y="1912938"/>
            <a:ext cx="385763" cy="385762"/>
            <a:chOff x="1370" y="1409"/>
            <a:chExt cx="243" cy="243"/>
          </a:xfrm>
        </p:grpSpPr>
        <p:pic>
          <p:nvPicPr>
            <p:cNvPr id="582759"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60"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582761"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62"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63"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64"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65" name="Group 109"/>
          <p:cNvGrpSpPr>
            <a:grpSpLocks/>
          </p:cNvGrpSpPr>
          <p:nvPr/>
        </p:nvGrpSpPr>
        <p:grpSpPr bwMode="auto">
          <a:xfrm>
            <a:off x="4452938" y="2209800"/>
            <a:ext cx="385762" cy="385763"/>
            <a:chOff x="1370" y="1409"/>
            <a:chExt cx="243" cy="243"/>
          </a:xfrm>
        </p:grpSpPr>
        <p:pic>
          <p:nvPicPr>
            <p:cNvPr id="582766"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67"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82768"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69"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70"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71"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2772" name="Group 116"/>
          <p:cNvGrpSpPr>
            <a:grpSpLocks/>
          </p:cNvGrpSpPr>
          <p:nvPr/>
        </p:nvGrpSpPr>
        <p:grpSpPr bwMode="auto">
          <a:xfrm>
            <a:off x="5068888" y="1576388"/>
            <a:ext cx="385762" cy="385762"/>
            <a:chOff x="1370" y="1409"/>
            <a:chExt cx="243" cy="243"/>
          </a:xfrm>
        </p:grpSpPr>
        <p:pic>
          <p:nvPicPr>
            <p:cNvPr id="582773"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774"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2775"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776"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777"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778"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2779"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785"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791"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797"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03"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09"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15"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21"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27"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33"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39"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45"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51"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57"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863"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2869" name="Group 213"/>
          <p:cNvGrpSpPr>
            <a:grpSpLocks/>
          </p:cNvGrpSpPr>
          <p:nvPr/>
        </p:nvGrpSpPr>
        <p:grpSpPr bwMode="auto">
          <a:xfrm>
            <a:off x="5237163" y="2081213"/>
            <a:ext cx="385762" cy="385762"/>
            <a:chOff x="1370" y="1409"/>
            <a:chExt cx="243" cy="243"/>
          </a:xfrm>
        </p:grpSpPr>
        <p:pic>
          <p:nvPicPr>
            <p:cNvPr id="582870"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871"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30</a:t>
              </a:r>
              <a:r>
                <a:rPr lang="es-ES" sz="800" dirty="0">
                  <a:solidFill>
                    <a:srgbClr val="FFC000"/>
                  </a:solidFill>
                  <a:latin typeface="Calibri" pitchFamily="34" charset="0"/>
                </a:rPr>
                <a:t>%</a:t>
              </a:r>
            </a:p>
          </p:txBody>
        </p:sp>
        <p:sp>
          <p:nvSpPr>
            <p:cNvPr id="582872"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873"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874"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2875"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2876" name="Group 220"/>
          <p:cNvGrpSpPr>
            <a:grpSpLocks/>
          </p:cNvGrpSpPr>
          <p:nvPr/>
        </p:nvGrpSpPr>
        <p:grpSpPr bwMode="auto">
          <a:xfrm>
            <a:off x="5597525" y="2282825"/>
            <a:ext cx="385763" cy="385763"/>
            <a:chOff x="1370" y="1409"/>
            <a:chExt cx="243" cy="243"/>
          </a:xfrm>
        </p:grpSpPr>
        <p:pic>
          <p:nvPicPr>
            <p:cNvPr id="582877"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878"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82879"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880"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881"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882"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82883" name="AutoShape 227"/>
          <p:cNvCxnSpPr>
            <a:cxnSpLocks noChangeShapeType="1"/>
            <a:stCxn id="582872"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82884"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82890" name="AutoShape 234"/>
          <p:cNvCxnSpPr>
            <a:cxnSpLocks noChangeShapeType="1"/>
            <a:stCxn id="582879"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82891"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2897"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82898" name="Group 242"/>
          <p:cNvGrpSpPr>
            <a:grpSpLocks/>
          </p:cNvGrpSpPr>
          <p:nvPr/>
        </p:nvGrpSpPr>
        <p:grpSpPr bwMode="auto">
          <a:xfrm>
            <a:off x="5486400" y="1631950"/>
            <a:ext cx="385763" cy="385763"/>
            <a:chOff x="1370" y="1409"/>
            <a:chExt cx="243" cy="243"/>
          </a:xfrm>
        </p:grpSpPr>
        <p:pic>
          <p:nvPicPr>
            <p:cNvPr id="582899"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2900"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582901"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2902"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2903"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2904"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2905"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918" name="Group 262"/>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924" name="Group 26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2354401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82940" name="Group 2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2946" name="Group 29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2952" name="Text Box 29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82953" name="Group 297"/>
          <p:cNvGraphicFramePr>
            <a:graphicFrameLocks noGrp="1"/>
          </p:cNvGraphicFramePr>
          <p:nvPr/>
        </p:nvGraphicFramePr>
        <p:xfrm>
          <a:off x="266700" y="1865313"/>
          <a:ext cx="1554163" cy="1041840"/>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3.</a:t>
                      </a:r>
                      <a:r>
                        <a:rPr kumimoji="0" lang="es-CO" sz="1200" b="1" i="0" u="none" strike="noStrike" cap="none" normalizeH="0" baseline="0" dirty="0" smtClean="0">
                          <a:ln>
                            <a:noFill/>
                          </a:ln>
                          <a:solidFill>
                            <a:srgbClr val="333333"/>
                          </a:solidFill>
                          <a:effectLst/>
                          <a:latin typeface="Calibri" pitchFamily="34" charset="0"/>
                          <a:cs typeface="Arial" charset="0"/>
                        </a:rPr>
                        <a:t> ¿Cómo califica la calidad general del </a:t>
                      </a:r>
                      <a:r>
                        <a:rPr kumimoji="0" lang="es-CO" sz="1200" b="1" i="0" u="none" strike="noStrike" cap="none" normalizeH="0" baseline="0" dirty="0" smtClean="0">
                          <a:ln>
                            <a:noFill/>
                          </a:ln>
                          <a:solidFill>
                            <a:srgbClr val="0075B8"/>
                          </a:solidFill>
                          <a:effectLst/>
                          <a:latin typeface="Calibri" pitchFamily="34" charset="0"/>
                          <a:cs typeface="Arial" charset="0"/>
                        </a:rPr>
                        <a:t>servicio de recolección de residuos sólidos</a:t>
                      </a:r>
                      <a:r>
                        <a:rPr kumimoji="0" lang="es-CO" sz="1200" b="1" i="0" u="none" strike="noStrike" cap="none" normalizeH="0" baseline="0" dirty="0" smtClean="0">
                          <a:ln>
                            <a:noFill/>
                          </a:ln>
                          <a:solidFill>
                            <a:srgbClr val="333333"/>
                          </a:solidFill>
                          <a:effectLst/>
                          <a:latin typeface="Calibri" pitchFamily="34" charset="0"/>
                          <a:cs typeface="Arial" charset="0"/>
                        </a:rPr>
                        <a:t> en la ciudad de Bogotá? </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82960" name="Picture 304" descr="sgffdgfh"/>
          <p:cNvPicPr>
            <a:picLocks noChangeAspect="1" noChangeArrowheads="1"/>
          </p:cNvPicPr>
          <p:nvPr/>
        </p:nvPicPr>
        <p:blipFill>
          <a:blip r:embed="rId4" cstate="print">
            <a:lum bright="-6000"/>
          </a:blip>
          <a:srcRect/>
          <a:stretch>
            <a:fillRect/>
          </a:stretch>
        </p:blipFill>
        <p:spPr bwMode="auto">
          <a:xfrm>
            <a:off x="1044575" y="3109913"/>
            <a:ext cx="892175" cy="1395412"/>
          </a:xfrm>
          <a:prstGeom prst="rect">
            <a:avLst/>
          </a:prstGeom>
          <a:noFill/>
        </p:spPr>
      </p:pic>
      <p:pic>
        <p:nvPicPr>
          <p:cNvPr id="582961" name="Picture 305"/>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63202" name="Picture 2" descr="fgdfhfh"/>
          <p:cNvPicPr>
            <a:picLocks noChangeAspect="1" noChangeArrowheads="1"/>
          </p:cNvPicPr>
          <p:nvPr/>
        </p:nvPicPr>
        <p:blipFill>
          <a:blip r:embed="rId2" cstate="print"/>
          <a:srcRect/>
          <a:stretch>
            <a:fillRect/>
          </a:stretch>
        </p:blipFill>
        <p:spPr bwMode="auto">
          <a:xfrm>
            <a:off x="1958975" y="874713"/>
            <a:ext cx="5902325" cy="3644900"/>
          </a:xfrm>
          <a:prstGeom prst="rect">
            <a:avLst/>
          </a:prstGeom>
          <a:noFill/>
        </p:spPr>
      </p:pic>
      <p:sp>
        <p:nvSpPr>
          <p:cNvPr id="56320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9EEFE6C-C139-4156-8F48-A5E2DD4ABD0E}" type="slidenum">
              <a:rPr lang="es-ES" sz="900" i="1">
                <a:solidFill>
                  <a:schemeClr val="bg1"/>
                </a:solidFill>
              </a:rPr>
              <a:pPr algn="ctr"/>
              <a:t>19</a:t>
            </a:fld>
            <a:endParaRPr lang="es-ES" sz="900" i="1" dirty="0">
              <a:solidFill>
                <a:schemeClr val="bg1"/>
              </a:solidFill>
            </a:endParaRPr>
          </a:p>
        </p:txBody>
      </p:sp>
      <p:grpSp>
        <p:nvGrpSpPr>
          <p:cNvPr id="563205" name="Group 5"/>
          <p:cNvGrpSpPr>
            <a:grpSpLocks/>
          </p:cNvGrpSpPr>
          <p:nvPr/>
        </p:nvGrpSpPr>
        <p:grpSpPr bwMode="auto">
          <a:xfrm>
            <a:off x="2968625" y="1635125"/>
            <a:ext cx="514350" cy="511175"/>
            <a:chOff x="1370" y="1409"/>
            <a:chExt cx="243" cy="243"/>
          </a:xfrm>
        </p:grpSpPr>
        <p:pic>
          <p:nvPicPr>
            <p:cNvPr id="563206"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07"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33</a:t>
              </a:r>
              <a:r>
                <a:rPr lang="es-ES" sz="1200" dirty="0">
                  <a:solidFill>
                    <a:srgbClr val="0075B8"/>
                  </a:solidFill>
                  <a:latin typeface="Calibri" pitchFamily="34" charset="0"/>
                </a:rPr>
                <a:t>%</a:t>
              </a:r>
            </a:p>
          </p:txBody>
        </p:sp>
        <p:sp>
          <p:nvSpPr>
            <p:cNvPr id="563208"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3209"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3210"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3211"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63212"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218"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224"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230"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236"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242"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63248" name="Group 48"/>
          <p:cNvGrpSpPr>
            <a:grpSpLocks/>
          </p:cNvGrpSpPr>
          <p:nvPr/>
        </p:nvGrpSpPr>
        <p:grpSpPr bwMode="auto">
          <a:xfrm>
            <a:off x="3625850" y="2697163"/>
            <a:ext cx="514350" cy="511175"/>
            <a:chOff x="1370" y="1409"/>
            <a:chExt cx="243" cy="243"/>
          </a:xfrm>
        </p:grpSpPr>
        <p:pic>
          <p:nvPicPr>
            <p:cNvPr id="563249"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50"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30</a:t>
              </a:r>
              <a:r>
                <a:rPr lang="es-ES" sz="1200" dirty="0">
                  <a:solidFill>
                    <a:srgbClr val="FFC000"/>
                  </a:solidFill>
                  <a:latin typeface="Calibri" pitchFamily="34" charset="0"/>
                </a:rPr>
                <a:t>%</a:t>
              </a:r>
            </a:p>
          </p:txBody>
        </p:sp>
        <p:sp>
          <p:nvSpPr>
            <p:cNvPr id="563251"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3252"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3253"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3254"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63255" name="Group 55"/>
          <p:cNvGrpSpPr>
            <a:grpSpLocks/>
          </p:cNvGrpSpPr>
          <p:nvPr/>
        </p:nvGrpSpPr>
        <p:grpSpPr bwMode="auto">
          <a:xfrm>
            <a:off x="4724400" y="3536950"/>
            <a:ext cx="514350" cy="511175"/>
            <a:chOff x="1370" y="1409"/>
            <a:chExt cx="243" cy="243"/>
          </a:xfrm>
        </p:grpSpPr>
        <p:pic>
          <p:nvPicPr>
            <p:cNvPr id="563256"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57"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37</a:t>
              </a:r>
              <a:r>
                <a:rPr lang="es-ES" sz="1200" dirty="0">
                  <a:solidFill>
                    <a:srgbClr val="0075B8"/>
                  </a:solidFill>
                  <a:latin typeface="Calibri" pitchFamily="34" charset="0"/>
                </a:rPr>
                <a:t>%</a:t>
              </a:r>
            </a:p>
          </p:txBody>
        </p:sp>
        <p:sp>
          <p:nvSpPr>
            <p:cNvPr id="563258"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3259"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3260"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3261"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3262" name="Group 62"/>
          <p:cNvGrpSpPr>
            <a:grpSpLocks/>
          </p:cNvGrpSpPr>
          <p:nvPr/>
        </p:nvGrpSpPr>
        <p:grpSpPr bwMode="auto">
          <a:xfrm>
            <a:off x="4284663" y="1703388"/>
            <a:ext cx="514350" cy="511175"/>
            <a:chOff x="1370" y="1409"/>
            <a:chExt cx="243" cy="243"/>
          </a:xfrm>
        </p:grpSpPr>
        <p:pic>
          <p:nvPicPr>
            <p:cNvPr id="563263"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64"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37</a:t>
              </a:r>
              <a:r>
                <a:rPr lang="es-ES" sz="1200" dirty="0">
                  <a:solidFill>
                    <a:srgbClr val="0075B8"/>
                  </a:solidFill>
                  <a:latin typeface="Calibri" pitchFamily="34" charset="0"/>
                </a:rPr>
                <a:t>%</a:t>
              </a:r>
            </a:p>
          </p:txBody>
        </p:sp>
        <p:sp>
          <p:nvSpPr>
            <p:cNvPr id="563265"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3266"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3267"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3268"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3269" name="Group 69"/>
          <p:cNvGrpSpPr>
            <a:grpSpLocks/>
          </p:cNvGrpSpPr>
          <p:nvPr/>
        </p:nvGrpSpPr>
        <p:grpSpPr bwMode="auto">
          <a:xfrm>
            <a:off x="5945188" y="2201863"/>
            <a:ext cx="514350" cy="511175"/>
            <a:chOff x="1370" y="1409"/>
            <a:chExt cx="243" cy="243"/>
          </a:xfrm>
        </p:grpSpPr>
        <p:pic>
          <p:nvPicPr>
            <p:cNvPr id="563270"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71"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41</a:t>
              </a:r>
              <a:r>
                <a:rPr lang="es-ES" sz="1200" dirty="0">
                  <a:solidFill>
                    <a:srgbClr val="0075B8"/>
                  </a:solidFill>
                  <a:latin typeface="Calibri" pitchFamily="34" charset="0"/>
                </a:rPr>
                <a:t>%</a:t>
              </a:r>
            </a:p>
          </p:txBody>
        </p:sp>
        <p:sp>
          <p:nvSpPr>
            <p:cNvPr id="563272"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3273"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3274"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3275"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3276" name="Group 76"/>
          <p:cNvGrpSpPr>
            <a:grpSpLocks/>
          </p:cNvGrpSpPr>
          <p:nvPr/>
        </p:nvGrpSpPr>
        <p:grpSpPr bwMode="auto">
          <a:xfrm>
            <a:off x="5616575" y="2959100"/>
            <a:ext cx="514350" cy="511175"/>
            <a:chOff x="1370" y="1409"/>
            <a:chExt cx="243" cy="243"/>
          </a:xfrm>
        </p:grpSpPr>
        <p:pic>
          <p:nvPicPr>
            <p:cNvPr id="563277"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3278"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39</a:t>
              </a:r>
              <a:r>
                <a:rPr lang="es-ES" sz="1200" dirty="0">
                  <a:solidFill>
                    <a:srgbClr val="0075B8"/>
                  </a:solidFill>
                  <a:latin typeface="Calibri" pitchFamily="34" charset="0"/>
                </a:rPr>
                <a:t>%</a:t>
              </a:r>
            </a:p>
          </p:txBody>
        </p:sp>
        <p:sp>
          <p:nvSpPr>
            <p:cNvPr id="563279"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3280"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3281"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3282"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63283"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63284"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1955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2254410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63300"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63333" name="Picture 13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63334" name="Group 13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3340" name="Group 140"/>
          <p:cNvGraphicFramePr>
            <a:graphicFrameLocks noGrp="1"/>
          </p:cNvGraphicFramePr>
          <p:nvPr/>
        </p:nvGraphicFramePr>
        <p:xfrm>
          <a:off x="266700" y="1985963"/>
          <a:ext cx="1554163" cy="689796"/>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300" b="1" i="0" u="none" strike="noStrike" cap="none" normalizeH="0" baseline="0" dirty="0" smtClean="0">
                          <a:ln>
                            <a:noFill/>
                          </a:ln>
                          <a:solidFill>
                            <a:srgbClr val="0075B8"/>
                          </a:solidFill>
                          <a:effectLst/>
                          <a:latin typeface="Calibri" pitchFamily="34" charset="0"/>
                          <a:cs typeface="Arial" charset="0"/>
                        </a:rPr>
                        <a:t>4.</a:t>
                      </a:r>
                      <a:r>
                        <a:rPr kumimoji="0" lang="es-CO" sz="1300" b="1" i="0" u="none" strike="noStrike" cap="none" normalizeH="0" baseline="0" dirty="0" smtClean="0">
                          <a:ln>
                            <a:noFill/>
                          </a:ln>
                          <a:solidFill>
                            <a:srgbClr val="333333"/>
                          </a:solidFill>
                          <a:effectLst/>
                          <a:latin typeface="Calibri" pitchFamily="34" charset="0"/>
                          <a:cs typeface="Arial" charset="0"/>
                        </a:rPr>
                        <a:t> Pensando en las </a:t>
                      </a:r>
                      <a:r>
                        <a:rPr kumimoji="0" lang="es-CO" sz="1300" b="1" i="0" u="none" strike="noStrike" cap="none" normalizeH="0" baseline="0" dirty="0" smtClean="0">
                          <a:ln>
                            <a:noFill/>
                          </a:ln>
                          <a:solidFill>
                            <a:srgbClr val="0075B8"/>
                          </a:solidFill>
                          <a:effectLst/>
                          <a:latin typeface="Calibri" pitchFamily="34" charset="0"/>
                          <a:cs typeface="Arial" charset="0"/>
                        </a:rPr>
                        <a:t>tarifas de aseo</a:t>
                      </a:r>
                      <a:r>
                        <a:rPr kumimoji="0" lang="es-CO" sz="1300" b="1" i="0" u="none" strike="noStrike" cap="none" normalizeH="0" baseline="0" dirty="0" smtClean="0">
                          <a:ln>
                            <a:noFill/>
                          </a:ln>
                          <a:solidFill>
                            <a:srgbClr val="333333"/>
                          </a:solidFill>
                          <a:effectLst/>
                          <a:latin typeface="Calibri" pitchFamily="34" charset="0"/>
                          <a:cs typeface="Arial" charset="0"/>
                        </a:rPr>
                        <a:t> que usted paga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63346" name="Group 146"/>
          <p:cNvGrpSpPr>
            <a:grpSpLocks/>
          </p:cNvGrpSpPr>
          <p:nvPr/>
        </p:nvGrpSpPr>
        <p:grpSpPr bwMode="auto">
          <a:xfrm>
            <a:off x="1036638" y="2846388"/>
            <a:ext cx="1195387" cy="1609725"/>
            <a:chOff x="588" y="1768"/>
            <a:chExt cx="753" cy="1014"/>
          </a:xfrm>
        </p:grpSpPr>
        <p:pic>
          <p:nvPicPr>
            <p:cNvPr id="563347" name="Picture 147" descr="sfgdh"/>
            <p:cNvPicPr>
              <a:picLocks noChangeAspect="1" noChangeArrowheads="1"/>
            </p:cNvPicPr>
            <p:nvPr/>
          </p:nvPicPr>
          <p:blipFill>
            <a:blip r:embed="rId5" cstate="print">
              <a:lum bright="-6000"/>
            </a:blip>
            <a:srcRect/>
            <a:stretch>
              <a:fillRect/>
            </a:stretch>
          </p:blipFill>
          <p:spPr bwMode="auto">
            <a:xfrm flipH="1">
              <a:off x="693" y="1991"/>
              <a:ext cx="648" cy="791"/>
            </a:xfrm>
            <a:prstGeom prst="rect">
              <a:avLst/>
            </a:prstGeom>
            <a:noFill/>
          </p:spPr>
        </p:pic>
        <p:pic>
          <p:nvPicPr>
            <p:cNvPr id="563348" name="Picture 148" descr="dfgdhfj"/>
            <p:cNvPicPr>
              <a:picLocks noChangeAspect="1" noChangeArrowheads="1"/>
            </p:cNvPicPr>
            <p:nvPr/>
          </p:nvPicPr>
          <p:blipFill>
            <a:blip r:embed="rId6" cstate="print"/>
            <a:srcRect/>
            <a:stretch>
              <a:fillRect/>
            </a:stretch>
          </p:blipFill>
          <p:spPr bwMode="auto">
            <a:xfrm flipH="1">
              <a:off x="588" y="1768"/>
              <a:ext cx="242" cy="273"/>
            </a:xfrm>
            <a:prstGeom prst="rect">
              <a:avLst/>
            </a:prstGeom>
            <a:noFill/>
          </p:spPr>
        </p:pic>
      </p:grpSp>
      <p:graphicFrame>
        <p:nvGraphicFramePr>
          <p:cNvPr id="563349" name="Group 149"/>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[1] Muy Bajas, [2] Bajas, [3] Justas, [4] Altas, [5] Muy Altas</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63355" name="Text Box 155"/>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
        <p:nvSpPr>
          <p:cNvPr id="563356" name="Text Box 156"/>
          <p:cNvSpPr txBox="1">
            <a:spLocks noChangeArrowheads="1"/>
          </p:cNvSpPr>
          <p:nvPr/>
        </p:nvSpPr>
        <p:spPr bwMode="auto">
          <a:xfrm>
            <a:off x="4205288" y="615950"/>
            <a:ext cx="3248025"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Three Boxes:</a:t>
            </a:r>
            <a:r>
              <a:rPr lang="es-ES" sz="1000" dirty="0">
                <a:latin typeface="Calibri" pitchFamily="34" charset="0"/>
              </a:rPr>
              <a:t> </a:t>
            </a:r>
            <a:r>
              <a:rPr lang="es-ES" sz="1000" b="0" dirty="0">
                <a:latin typeface="Calibri" pitchFamily="34" charset="0"/>
              </a:rPr>
              <a:t>[1] Muy Bajas + [2] Bajas + [3] Justas</a:t>
            </a:r>
          </a:p>
        </p:txBody>
      </p:sp>
      <p:sp>
        <p:nvSpPr>
          <p:cNvPr id="130" name="129 Título"/>
          <p:cNvSpPr>
            <a:spLocks noGrp="1"/>
          </p:cNvSpPr>
          <p:nvPr>
            <p:ph type="title"/>
          </p:nvPr>
        </p:nvSpPr>
        <p:spPr/>
        <p:txBody>
          <a:bodyPr/>
          <a:lstStyle/>
          <a:p>
            <a:endParaRPr lang="es-MX" dirty="0"/>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Índice</a:t>
            </a:r>
            <a:endParaRPr lang="es-MX" dirty="0"/>
          </a:p>
        </p:txBody>
      </p:sp>
      <p:sp>
        <p:nvSpPr>
          <p:cNvPr id="3" name="2 Marcador de contenido"/>
          <p:cNvSpPr>
            <a:spLocks noGrp="1"/>
          </p:cNvSpPr>
          <p:nvPr>
            <p:ph idx="1"/>
          </p:nvPr>
        </p:nvSpPr>
        <p:spPr/>
        <p:txBody>
          <a:bodyPr/>
          <a:lstStyle/>
          <a:p>
            <a:pPr>
              <a:buFont typeface="Arial" pitchFamily="34" charset="0"/>
              <a:buChar char="•"/>
            </a:pPr>
            <a:r>
              <a:rPr lang="es-ES" sz="1500" dirty="0" smtClean="0"/>
              <a:t>Objeto del contrato</a:t>
            </a:r>
          </a:p>
          <a:p>
            <a:pPr>
              <a:buFont typeface="Arial" pitchFamily="34" charset="0"/>
              <a:buChar char="•"/>
            </a:pPr>
            <a:r>
              <a:rPr lang="es-ES" sz="1500" dirty="0" smtClean="0"/>
              <a:t>Metodología</a:t>
            </a:r>
          </a:p>
          <a:p>
            <a:pPr>
              <a:buFont typeface="Arial" pitchFamily="34" charset="0"/>
              <a:buChar char="•"/>
            </a:pPr>
            <a:r>
              <a:rPr lang="es-ES" sz="1500" dirty="0" smtClean="0"/>
              <a:t>Contexto del trabajo</a:t>
            </a:r>
          </a:p>
          <a:p>
            <a:pPr>
              <a:buFont typeface="Arial" pitchFamily="34" charset="0"/>
              <a:buChar char="•"/>
            </a:pPr>
            <a:r>
              <a:rPr lang="es-ES" sz="1500" dirty="0" smtClean="0"/>
              <a:t>Escalas utilizadas</a:t>
            </a:r>
          </a:p>
          <a:p>
            <a:pPr>
              <a:buFont typeface="Arial" pitchFamily="34" charset="0"/>
              <a:buChar char="•"/>
            </a:pPr>
            <a:r>
              <a:rPr lang="es-ES" sz="1500" dirty="0" smtClean="0"/>
              <a:t>Evaluación Institucional</a:t>
            </a:r>
          </a:p>
          <a:p>
            <a:pPr>
              <a:buFont typeface="Arial" pitchFamily="34" charset="0"/>
              <a:buChar char="•"/>
            </a:pPr>
            <a:r>
              <a:rPr lang="es-ES" sz="1500" dirty="0" smtClean="0"/>
              <a:t>Percepciones generales del servicio de residuos sólidos</a:t>
            </a:r>
          </a:p>
          <a:p>
            <a:pPr>
              <a:buFont typeface="Arial" pitchFamily="34" charset="0"/>
              <a:buChar char="•"/>
            </a:pPr>
            <a:r>
              <a:rPr lang="es-CO" sz="1500" dirty="0" smtClean="0"/>
              <a:t>Evaluación de los Servicios de RBL</a:t>
            </a:r>
          </a:p>
          <a:p>
            <a:pPr>
              <a:buFont typeface="Arial" pitchFamily="34" charset="0"/>
              <a:buChar char="•"/>
            </a:pPr>
            <a:r>
              <a:rPr lang="es-CO" sz="1500" dirty="0" smtClean="0"/>
              <a:t>Evaluación de las Peticiones Quejas y Reclamos</a:t>
            </a:r>
          </a:p>
          <a:p>
            <a:pPr>
              <a:buFont typeface="Arial" pitchFamily="34" charset="0"/>
              <a:buChar char="•"/>
            </a:pPr>
            <a:r>
              <a:rPr lang="es-CO" sz="1500" dirty="0" smtClean="0"/>
              <a:t>Evaluación de los servicios de Disposición Final y Aprovechamiento</a:t>
            </a:r>
          </a:p>
          <a:p>
            <a:pPr>
              <a:buFont typeface="Arial" pitchFamily="34" charset="0"/>
              <a:buChar char="•"/>
            </a:pPr>
            <a:r>
              <a:rPr lang="es-MX" sz="1500" dirty="0" smtClean="0"/>
              <a:t>Evaluación del impacto por el funcionamiento del relleno sanitario Doña Juana</a:t>
            </a:r>
          </a:p>
          <a:p>
            <a:pPr>
              <a:buFont typeface="Arial" pitchFamily="34" charset="0"/>
              <a:buChar char="•"/>
            </a:pPr>
            <a:r>
              <a:rPr lang="es-ES" sz="1500" dirty="0" smtClean="0"/>
              <a:t>Información </a:t>
            </a:r>
            <a:r>
              <a:rPr lang="es-ES" sz="1500" dirty="0" smtClean="0"/>
              <a:t>Demográfica</a:t>
            </a:r>
          </a:p>
          <a:p>
            <a:pPr>
              <a:buFont typeface="Arial" pitchFamily="34" charset="0"/>
              <a:buChar char="•"/>
            </a:pPr>
            <a:r>
              <a:rPr lang="es-ES" sz="1500" dirty="0" smtClean="0"/>
              <a:t>Ficha Técnica</a:t>
            </a:r>
            <a:endParaRPr lang="es-MX" sz="1500" dirty="0" smtClean="0"/>
          </a:p>
          <a:p>
            <a:endParaRPr lang="es-MX" sz="1500"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84706"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8470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66C9EA0E-6D5B-4568-BDD9-D15DDA382B2C}" type="slidenum">
              <a:rPr lang="es-ES" sz="900" i="1">
                <a:solidFill>
                  <a:schemeClr val="bg1"/>
                </a:solidFill>
              </a:rPr>
              <a:pPr algn="ctr"/>
              <a:t>20</a:t>
            </a:fld>
            <a:endParaRPr lang="es-ES" sz="900" i="1" dirty="0">
              <a:solidFill>
                <a:schemeClr val="bg1"/>
              </a:solidFill>
            </a:endParaRPr>
          </a:p>
        </p:txBody>
      </p:sp>
      <p:graphicFrame>
        <p:nvGraphicFramePr>
          <p:cNvPr id="584709"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4715" name="Group 11"/>
          <p:cNvGrpSpPr>
            <a:grpSpLocks/>
          </p:cNvGrpSpPr>
          <p:nvPr/>
        </p:nvGrpSpPr>
        <p:grpSpPr bwMode="auto">
          <a:xfrm>
            <a:off x="2630488" y="2020888"/>
            <a:ext cx="385762" cy="385762"/>
            <a:chOff x="1370" y="1409"/>
            <a:chExt cx="243" cy="243"/>
          </a:xfrm>
        </p:grpSpPr>
        <p:pic>
          <p:nvPicPr>
            <p:cNvPr id="584716"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17"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30</a:t>
              </a:r>
              <a:r>
                <a:rPr lang="es-ES" sz="800" dirty="0">
                  <a:solidFill>
                    <a:srgbClr val="FFC000"/>
                  </a:solidFill>
                  <a:latin typeface="Calibri" pitchFamily="34" charset="0"/>
                </a:rPr>
                <a:t>%</a:t>
              </a:r>
            </a:p>
          </p:txBody>
        </p:sp>
        <p:sp>
          <p:nvSpPr>
            <p:cNvPr id="584718"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19"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20"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21"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4722" name="Group 18"/>
          <p:cNvGrpSpPr>
            <a:grpSpLocks/>
          </p:cNvGrpSpPr>
          <p:nvPr/>
        </p:nvGrpSpPr>
        <p:grpSpPr bwMode="auto">
          <a:xfrm>
            <a:off x="3194050" y="2636838"/>
            <a:ext cx="385763" cy="385762"/>
            <a:chOff x="1370" y="1409"/>
            <a:chExt cx="243" cy="243"/>
          </a:xfrm>
        </p:grpSpPr>
        <p:pic>
          <p:nvPicPr>
            <p:cNvPr id="584723"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24"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28</a:t>
              </a:r>
              <a:r>
                <a:rPr lang="es-ES" sz="800" dirty="0">
                  <a:solidFill>
                    <a:srgbClr val="FFC000"/>
                  </a:solidFill>
                  <a:latin typeface="Calibri" pitchFamily="34" charset="0"/>
                </a:rPr>
                <a:t>%</a:t>
              </a:r>
            </a:p>
          </p:txBody>
        </p:sp>
        <p:sp>
          <p:nvSpPr>
            <p:cNvPr id="584725"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26"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27"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28"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4729" name="Group 25"/>
          <p:cNvGrpSpPr>
            <a:grpSpLocks/>
          </p:cNvGrpSpPr>
          <p:nvPr/>
        </p:nvGrpSpPr>
        <p:grpSpPr bwMode="auto">
          <a:xfrm>
            <a:off x="3675063" y="3214688"/>
            <a:ext cx="385762" cy="385762"/>
            <a:chOff x="1370" y="1409"/>
            <a:chExt cx="243" cy="243"/>
          </a:xfrm>
        </p:grpSpPr>
        <p:pic>
          <p:nvPicPr>
            <p:cNvPr id="584730"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31"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584732"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33"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34"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35"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36" name="Group 32"/>
          <p:cNvGrpSpPr>
            <a:grpSpLocks/>
          </p:cNvGrpSpPr>
          <p:nvPr/>
        </p:nvGrpSpPr>
        <p:grpSpPr bwMode="auto">
          <a:xfrm>
            <a:off x="4724400" y="3454400"/>
            <a:ext cx="385763" cy="385763"/>
            <a:chOff x="1370" y="1409"/>
            <a:chExt cx="243" cy="243"/>
          </a:xfrm>
        </p:grpSpPr>
        <p:pic>
          <p:nvPicPr>
            <p:cNvPr id="584737"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38"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84739"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40"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41"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42"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43" name="Group 39"/>
          <p:cNvGrpSpPr>
            <a:grpSpLocks/>
          </p:cNvGrpSpPr>
          <p:nvPr/>
        </p:nvGrpSpPr>
        <p:grpSpPr bwMode="auto">
          <a:xfrm>
            <a:off x="4862513" y="4392613"/>
            <a:ext cx="385762" cy="385762"/>
            <a:chOff x="1370" y="1409"/>
            <a:chExt cx="243" cy="243"/>
          </a:xfrm>
        </p:grpSpPr>
        <p:pic>
          <p:nvPicPr>
            <p:cNvPr id="584744"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45"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584746"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47"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48"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49"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50" name="Group 46"/>
          <p:cNvGrpSpPr>
            <a:grpSpLocks/>
          </p:cNvGrpSpPr>
          <p:nvPr/>
        </p:nvGrpSpPr>
        <p:grpSpPr bwMode="auto">
          <a:xfrm>
            <a:off x="5848350" y="3590925"/>
            <a:ext cx="385763" cy="385763"/>
            <a:chOff x="1370" y="1409"/>
            <a:chExt cx="243" cy="243"/>
          </a:xfrm>
        </p:grpSpPr>
        <p:pic>
          <p:nvPicPr>
            <p:cNvPr id="584751"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52"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84753"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54"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55"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56"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57" name="Group 53"/>
          <p:cNvGrpSpPr>
            <a:grpSpLocks/>
          </p:cNvGrpSpPr>
          <p:nvPr/>
        </p:nvGrpSpPr>
        <p:grpSpPr bwMode="auto">
          <a:xfrm>
            <a:off x="7116763" y="2476500"/>
            <a:ext cx="385762" cy="385763"/>
            <a:chOff x="1370" y="1409"/>
            <a:chExt cx="243" cy="243"/>
          </a:xfrm>
        </p:grpSpPr>
        <p:pic>
          <p:nvPicPr>
            <p:cNvPr id="584758"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59"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4760"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61"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62"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63"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64" name="Group 60"/>
          <p:cNvGrpSpPr>
            <a:grpSpLocks/>
          </p:cNvGrpSpPr>
          <p:nvPr/>
        </p:nvGrpSpPr>
        <p:grpSpPr bwMode="auto">
          <a:xfrm>
            <a:off x="6116638" y="2122488"/>
            <a:ext cx="385762" cy="385762"/>
            <a:chOff x="1370" y="1409"/>
            <a:chExt cx="243" cy="243"/>
          </a:xfrm>
        </p:grpSpPr>
        <p:pic>
          <p:nvPicPr>
            <p:cNvPr id="584765"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66"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584767"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68"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69"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70"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71" name="Group 67"/>
          <p:cNvGrpSpPr>
            <a:grpSpLocks/>
          </p:cNvGrpSpPr>
          <p:nvPr/>
        </p:nvGrpSpPr>
        <p:grpSpPr bwMode="auto">
          <a:xfrm>
            <a:off x="5929313" y="2613025"/>
            <a:ext cx="385762" cy="385763"/>
            <a:chOff x="1370" y="1409"/>
            <a:chExt cx="243" cy="243"/>
          </a:xfrm>
        </p:grpSpPr>
        <p:pic>
          <p:nvPicPr>
            <p:cNvPr id="584772"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73"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584774"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75"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76"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77"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78" name="Group 74"/>
          <p:cNvGrpSpPr>
            <a:grpSpLocks/>
          </p:cNvGrpSpPr>
          <p:nvPr/>
        </p:nvGrpSpPr>
        <p:grpSpPr bwMode="auto">
          <a:xfrm>
            <a:off x="5664200" y="3117850"/>
            <a:ext cx="385763" cy="385763"/>
            <a:chOff x="1370" y="1409"/>
            <a:chExt cx="243" cy="243"/>
          </a:xfrm>
        </p:grpSpPr>
        <p:pic>
          <p:nvPicPr>
            <p:cNvPr id="584779"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80"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30</a:t>
              </a:r>
              <a:r>
                <a:rPr lang="es-ES" sz="800" dirty="0">
                  <a:solidFill>
                    <a:srgbClr val="FFC000"/>
                  </a:solidFill>
                  <a:latin typeface="Calibri" pitchFamily="34" charset="0"/>
                </a:rPr>
                <a:t>%</a:t>
              </a:r>
            </a:p>
          </p:txBody>
        </p:sp>
        <p:sp>
          <p:nvSpPr>
            <p:cNvPr id="584781"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82"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83"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784"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4785" name="Group 81"/>
          <p:cNvGrpSpPr>
            <a:grpSpLocks/>
          </p:cNvGrpSpPr>
          <p:nvPr/>
        </p:nvGrpSpPr>
        <p:grpSpPr bwMode="auto">
          <a:xfrm>
            <a:off x="4933950" y="2428875"/>
            <a:ext cx="385763" cy="385763"/>
            <a:chOff x="1370" y="1409"/>
            <a:chExt cx="243" cy="243"/>
          </a:xfrm>
        </p:grpSpPr>
        <p:pic>
          <p:nvPicPr>
            <p:cNvPr id="584786"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87"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584788"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89"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90"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91"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92" name="Group 88"/>
          <p:cNvGrpSpPr>
            <a:grpSpLocks/>
          </p:cNvGrpSpPr>
          <p:nvPr/>
        </p:nvGrpSpPr>
        <p:grpSpPr bwMode="auto">
          <a:xfrm>
            <a:off x="2632075" y="1071563"/>
            <a:ext cx="385763" cy="385762"/>
            <a:chOff x="1370" y="1409"/>
            <a:chExt cx="243" cy="243"/>
          </a:xfrm>
        </p:grpSpPr>
        <p:pic>
          <p:nvPicPr>
            <p:cNvPr id="584793"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794"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84795"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796"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797"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798"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799" name="Group 95"/>
          <p:cNvGrpSpPr>
            <a:grpSpLocks/>
          </p:cNvGrpSpPr>
          <p:nvPr/>
        </p:nvGrpSpPr>
        <p:grpSpPr bwMode="auto">
          <a:xfrm>
            <a:off x="4460875" y="1431925"/>
            <a:ext cx="385763" cy="385763"/>
            <a:chOff x="1370" y="1409"/>
            <a:chExt cx="243" cy="243"/>
          </a:xfrm>
        </p:grpSpPr>
        <p:pic>
          <p:nvPicPr>
            <p:cNvPr id="584800"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801"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84802"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803"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804"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805"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806" name="Group 102"/>
          <p:cNvGrpSpPr>
            <a:grpSpLocks/>
          </p:cNvGrpSpPr>
          <p:nvPr/>
        </p:nvGrpSpPr>
        <p:grpSpPr bwMode="auto">
          <a:xfrm>
            <a:off x="4060825" y="1912938"/>
            <a:ext cx="385763" cy="385762"/>
            <a:chOff x="1370" y="1409"/>
            <a:chExt cx="243" cy="243"/>
          </a:xfrm>
        </p:grpSpPr>
        <p:pic>
          <p:nvPicPr>
            <p:cNvPr id="584807"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808"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30</a:t>
              </a:r>
              <a:r>
                <a:rPr lang="es-ES" sz="800" dirty="0">
                  <a:solidFill>
                    <a:srgbClr val="FFC000"/>
                  </a:solidFill>
                  <a:latin typeface="Calibri" pitchFamily="34" charset="0"/>
                </a:rPr>
                <a:t>%</a:t>
              </a:r>
            </a:p>
          </p:txBody>
        </p:sp>
        <p:sp>
          <p:nvSpPr>
            <p:cNvPr id="584809"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810"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811"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812"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4813" name="Group 109"/>
          <p:cNvGrpSpPr>
            <a:grpSpLocks/>
          </p:cNvGrpSpPr>
          <p:nvPr/>
        </p:nvGrpSpPr>
        <p:grpSpPr bwMode="auto">
          <a:xfrm>
            <a:off x="4452938" y="2209800"/>
            <a:ext cx="385762" cy="385763"/>
            <a:chOff x="1370" y="1409"/>
            <a:chExt cx="243" cy="243"/>
          </a:xfrm>
        </p:grpSpPr>
        <p:pic>
          <p:nvPicPr>
            <p:cNvPr id="584814"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815"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84816"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817"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818"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819"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820" name="Group 116"/>
          <p:cNvGrpSpPr>
            <a:grpSpLocks/>
          </p:cNvGrpSpPr>
          <p:nvPr/>
        </p:nvGrpSpPr>
        <p:grpSpPr bwMode="auto">
          <a:xfrm>
            <a:off x="5068888" y="1576388"/>
            <a:ext cx="385762" cy="385762"/>
            <a:chOff x="1370" y="1409"/>
            <a:chExt cx="243" cy="243"/>
          </a:xfrm>
        </p:grpSpPr>
        <p:pic>
          <p:nvPicPr>
            <p:cNvPr id="584821"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822"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584823"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824"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825"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826"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4827"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33"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39"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45"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51"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57"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63"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69"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75"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81"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87"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93"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899"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905"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911"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4917" name="Group 213"/>
          <p:cNvGrpSpPr>
            <a:grpSpLocks/>
          </p:cNvGrpSpPr>
          <p:nvPr/>
        </p:nvGrpSpPr>
        <p:grpSpPr bwMode="auto">
          <a:xfrm>
            <a:off x="5237163" y="2081213"/>
            <a:ext cx="385762" cy="385762"/>
            <a:chOff x="1370" y="1409"/>
            <a:chExt cx="243" cy="243"/>
          </a:xfrm>
        </p:grpSpPr>
        <p:pic>
          <p:nvPicPr>
            <p:cNvPr id="584918"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919"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584920"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921"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922"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923"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4924" name="Group 220"/>
          <p:cNvGrpSpPr>
            <a:grpSpLocks/>
          </p:cNvGrpSpPr>
          <p:nvPr/>
        </p:nvGrpSpPr>
        <p:grpSpPr bwMode="auto">
          <a:xfrm>
            <a:off x="5597525" y="2282825"/>
            <a:ext cx="385763" cy="385763"/>
            <a:chOff x="1370" y="1409"/>
            <a:chExt cx="243" cy="243"/>
          </a:xfrm>
        </p:grpSpPr>
        <p:pic>
          <p:nvPicPr>
            <p:cNvPr id="584925"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926"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29</a:t>
              </a:r>
              <a:r>
                <a:rPr lang="es-ES" sz="800" dirty="0">
                  <a:solidFill>
                    <a:srgbClr val="FFC000"/>
                  </a:solidFill>
                  <a:latin typeface="Calibri" pitchFamily="34" charset="0"/>
                </a:rPr>
                <a:t>%</a:t>
              </a:r>
            </a:p>
          </p:txBody>
        </p:sp>
        <p:sp>
          <p:nvSpPr>
            <p:cNvPr id="584927"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928"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929"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4930"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cxnSp>
        <p:nvCxnSpPr>
          <p:cNvPr id="584931" name="AutoShape 227"/>
          <p:cNvCxnSpPr>
            <a:cxnSpLocks noChangeShapeType="1"/>
            <a:stCxn id="584920"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84932"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84938" name="AutoShape 234"/>
          <p:cNvCxnSpPr>
            <a:cxnSpLocks noChangeShapeType="1"/>
            <a:stCxn id="584927"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84939"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4945"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84946" name="Group 242"/>
          <p:cNvGrpSpPr>
            <a:grpSpLocks/>
          </p:cNvGrpSpPr>
          <p:nvPr/>
        </p:nvGrpSpPr>
        <p:grpSpPr bwMode="auto">
          <a:xfrm>
            <a:off x="5486400" y="1631950"/>
            <a:ext cx="385763" cy="385763"/>
            <a:chOff x="1370" y="1409"/>
            <a:chExt cx="243" cy="243"/>
          </a:xfrm>
        </p:grpSpPr>
        <p:pic>
          <p:nvPicPr>
            <p:cNvPr id="584947"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4948"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4949"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4950"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4951"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4952"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4953"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965" name="Group 261"/>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1955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2254410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84981" name="Group 277"/>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4987" name="Group 283"/>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018" name="Group 314"/>
          <p:cNvGraphicFramePr>
            <a:graphicFrameLocks noGrp="1"/>
          </p:cNvGraphicFramePr>
          <p:nvPr/>
        </p:nvGraphicFramePr>
        <p:xfrm>
          <a:off x="266700" y="1985963"/>
          <a:ext cx="1554163" cy="689796"/>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300" b="1" i="0" u="none" strike="noStrike" cap="none" normalizeH="0" baseline="0" dirty="0" smtClean="0">
                          <a:ln>
                            <a:noFill/>
                          </a:ln>
                          <a:solidFill>
                            <a:srgbClr val="0075B8"/>
                          </a:solidFill>
                          <a:effectLst/>
                          <a:latin typeface="Calibri" pitchFamily="34" charset="0"/>
                          <a:cs typeface="Arial" charset="0"/>
                        </a:rPr>
                        <a:t>4.</a:t>
                      </a:r>
                      <a:r>
                        <a:rPr kumimoji="0" lang="es-CO" sz="1300" b="1" i="0" u="none" strike="noStrike" cap="none" normalizeH="0" baseline="0" dirty="0" smtClean="0">
                          <a:ln>
                            <a:noFill/>
                          </a:ln>
                          <a:solidFill>
                            <a:srgbClr val="333333"/>
                          </a:solidFill>
                          <a:effectLst/>
                          <a:latin typeface="Calibri" pitchFamily="34" charset="0"/>
                          <a:cs typeface="Arial" charset="0"/>
                        </a:rPr>
                        <a:t> Pensando en las </a:t>
                      </a:r>
                      <a:r>
                        <a:rPr kumimoji="0" lang="es-CO" sz="1300" b="1" i="0" u="none" strike="noStrike" cap="none" normalizeH="0" baseline="0" dirty="0" smtClean="0">
                          <a:ln>
                            <a:noFill/>
                          </a:ln>
                          <a:solidFill>
                            <a:srgbClr val="0075B8"/>
                          </a:solidFill>
                          <a:effectLst/>
                          <a:latin typeface="Calibri" pitchFamily="34" charset="0"/>
                          <a:cs typeface="Arial" charset="0"/>
                        </a:rPr>
                        <a:t>tarifas de aseo</a:t>
                      </a:r>
                      <a:r>
                        <a:rPr kumimoji="0" lang="es-CO" sz="1300" b="1" i="0" u="none" strike="noStrike" cap="none" normalizeH="0" baseline="0" dirty="0" smtClean="0">
                          <a:ln>
                            <a:noFill/>
                          </a:ln>
                          <a:solidFill>
                            <a:srgbClr val="333333"/>
                          </a:solidFill>
                          <a:effectLst/>
                          <a:latin typeface="Calibri" pitchFamily="34" charset="0"/>
                          <a:cs typeface="Arial" charset="0"/>
                        </a:rPr>
                        <a:t> que usted paga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007" name="Group 303"/>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[1] Muy Bajas, [2] Bajas, [3] Justas, [4] Altas, [5] Muy Altas</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85013" name="Text Box 309"/>
          <p:cNvSpPr txBox="1">
            <a:spLocks noChangeArrowheads="1"/>
          </p:cNvSpPr>
          <p:nvPr/>
        </p:nvSpPr>
        <p:spPr bwMode="auto">
          <a:xfrm>
            <a:off x="4205288" y="615950"/>
            <a:ext cx="3248025"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Three Boxes:</a:t>
            </a:r>
            <a:r>
              <a:rPr lang="es-ES" sz="1000" dirty="0">
                <a:latin typeface="Calibri" pitchFamily="34" charset="0"/>
              </a:rPr>
              <a:t> </a:t>
            </a:r>
            <a:r>
              <a:rPr lang="es-ES" sz="1000" b="0" dirty="0">
                <a:latin typeface="Calibri" pitchFamily="34" charset="0"/>
              </a:rPr>
              <a:t>[1] Muy Bajas + [2] Bajas + [3] Justas</a:t>
            </a:r>
          </a:p>
        </p:txBody>
      </p:sp>
      <p:grpSp>
        <p:nvGrpSpPr>
          <p:cNvPr id="585017" name="Group 313"/>
          <p:cNvGrpSpPr>
            <a:grpSpLocks/>
          </p:cNvGrpSpPr>
          <p:nvPr/>
        </p:nvGrpSpPr>
        <p:grpSpPr bwMode="auto">
          <a:xfrm>
            <a:off x="1036638" y="2846388"/>
            <a:ext cx="1195387" cy="1609725"/>
            <a:chOff x="588" y="1768"/>
            <a:chExt cx="753" cy="1014"/>
          </a:xfrm>
        </p:grpSpPr>
        <p:pic>
          <p:nvPicPr>
            <p:cNvPr id="585014" name="Picture 310" descr="sfgdh"/>
            <p:cNvPicPr>
              <a:picLocks noChangeAspect="1" noChangeArrowheads="1"/>
            </p:cNvPicPr>
            <p:nvPr/>
          </p:nvPicPr>
          <p:blipFill>
            <a:blip r:embed="rId4" cstate="print">
              <a:lum bright="-6000"/>
            </a:blip>
            <a:srcRect/>
            <a:stretch>
              <a:fillRect/>
            </a:stretch>
          </p:blipFill>
          <p:spPr bwMode="auto">
            <a:xfrm flipH="1">
              <a:off x="693" y="1991"/>
              <a:ext cx="648" cy="791"/>
            </a:xfrm>
            <a:prstGeom prst="rect">
              <a:avLst/>
            </a:prstGeom>
            <a:noFill/>
          </p:spPr>
        </p:pic>
        <p:pic>
          <p:nvPicPr>
            <p:cNvPr id="585016" name="Picture 312" descr="dfgdhfj"/>
            <p:cNvPicPr>
              <a:picLocks noChangeAspect="1" noChangeArrowheads="1"/>
            </p:cNvPicPr>
            <p:nvPr/>
          </p:nvPicPr>
          <p:blipFill>
            <a:blip r:embed="rId5" cstate="print"/>
            <a:srcRect/>
            <a:stretch>
              <a:fillRect/>
            </a:stretch>
          </p:blipFill>
          <p:spPr bwMode="auto">
            <a:xfrm flipH="1">
              <a:off x="588" y="1768"/>
              <a:ext cx="242" cy="273"/>
            </a:xfrm>
            <a:prstGeom prst="rect">
              <a:avLst/>
            </a:prstGeom>
            <a:noFill/>
          </p:spPr>
        </p:pic>
      </p:grpSp>
      <p:pic>
        <p:nvPicPr>
          <p:cNvPr id="585019" name="Picture 315"/>
          <p:cNvPicPr>
            <a:picLocks noChangeAspect="1" noChangeArrowheads="1"/>
          </p:cNvPicPr>
          <p:nvPr/>
        </p:nvPicPr>
        <p:blipFill>
          <a:blip r:embed="rId6" cstate="print"/>
          <a:srcRect/>
          <a:stretch>
            <a:fillRect/>
          </a:stretch>
        </p:blipFill>
        <p:spPr bwMode="auto">
          <a:xfrm>
            <a:off x="7661275" y="3684588"/>
            <a:ext cx="1336675" cy="1276350"/>
          </a:xfrm>
          <a:prstGeom prst="rect">
            <a:avLst/>
          </a:prstGeom>
          <a:noFill/>
          <a:ln w="9525">
            <a:noFill/>
            <a:miter lim="800000"/>
            <a:headEnd/>
            <a:tailEnd/>
          </a:ln>
          <a:effectLst/>
        </p:spPr>
      </p:pic>
      <p:sp>
        <p:nvSpPr>
          <p:cNvPr id="300" name="299 Título"/>
          <p:cNvSpPr>
            <a:spLocks noGrp="1"/>
          </p:cNvSpPr>
          <p:nvPr>
            <p:ph type="title"/>
          </p:nvPr>
        </p:nvSpPr>
        <p:spPr/>
        <p:txBody>
          <a:bodyPr/>
          <a:lstStyle/>
          <a:p>
            <a:endParaRPr lang="es-MX" dirty="0"/>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65250" name="Picture 2" descr="fgdfhfh"/>
          <p:cNvPicPr>
            <a:picLocks noChangeAspect="1" noChangeArrowheads="1"/>
          </p:cNvPicPr>
          <p:nvPr/>
        </p:nvPicPr>
        <p:blipFill>
          <a:blip r:embed="rId2" cstate="print"/>
          <a:srcRect/>
          <a:stretch>
            <a:fillRect/>
          </a:stretch>
        </p:blipFill>
        <p:spPr bwMode="auto">
          <a:xfrm>
            <a:off x="1958975" y="874713"/>
            <a:ext cx="5902325" cy="3644900"/>
          </a:xfrm>
          <a:prstGeom prst="rect">
            <a:avLst/>
          </a:prstGeom>
          <a:noFill/>
        </p:spPr>
      </p:pic>
      <p:sp>
        <p:nvSpPr>
          <p:cNvPr id="56525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ED502CD-211B-4599-93D7-29A0C3851CB1}" type="slidenum">
              <a:rPr lang="es-ES" sz="900" i="1">
                <a:solidFill>
                  <a:schemeClr val="bg1"/>
                </a:solidFill>
              </a:rPr>
              <a:pPr algn="ctr"/>
              <a:t>21</a:t>
            </a:fld>
            <a:endParaRPr lang="es-ES" sz="900" i="1" dirty="0">
              <a:solidFill>
                <a:schemeClr val="bg1"/>
              </a:solidFill>
            </a:endParaRPr>
          </a:p>
        </p:txBody>
      </p:sp>
      <p:grpSp>
        <p:nvGrpSpPr>
          <p:cNvPr id="565253" name="Group 5"/>
          <p:cNvGrpSpPr>
            <a:grpSpLocks/>
          </p:cNvGrpSpPr>
          <p:nvPr/>
        </p:nvGrpSpPr>
        <p:grpSpPr bwMode="auto">
          <a:xfrm>
            <a:off x="2968625" y="1635125"/>
            <a:ext cx="514350" cy="511175"/>
            <a:chOff x="1370" y="1409"/>
            <a:chExt cx="243" cy="243"/>
          </a:xfrm>
        </p:grpSpPr>
        <p:pic>
          <p:nvPicPr>
            <p:cNvPr id="565254"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255"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52</a:t>
              </a:r>
              <a:r>
                <a:rPr lang="es-ES" sz="1200" dirty="0">
                  <a:solidFill>
                    <a:srgbClr val="0075B8"/>
                  </a:solidFill>
                  <a:latin typeface="Calibri" pitchFamily="34" charset="0"/>
                </a:rPr>
                <a:t>%</a:t>
              </a:r>
            </a:p>
          </p:txBody>
        </p:sp>
        <p:sp>
          <p:nvSpPr>
            <p:cNvPr id="565256"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5257"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5258"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5259"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65260"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266"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272"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278"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284"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290"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65296" name="Group 48"/>
          <p:cNvGrpSpPr>
            <a:grpSpLocks/>
          </p:cNvGrpSpPr>
          <p:nvPr/>
        </p:nvGrpSpPr>
        <p:grpSpPr bwMode="auto">
          <a:xfrm>
            <a:off x="3625850" y="2697163"/>
            <a:ext cx="514350" cy="511175"/>
            <a:chOff x="1370" y="1409"/>
            <a:chExt cx="243" cy="243"/>
          </a:xfrm>
        </p:grpSpPr>
        <p:pic>
          <p:nvPicPr>
            <p:cNvPr id="565297"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298"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41</a:t>
              </a:r>
              <a:r>
                <a:rPr lang="es-ES" sz="1200" dirty="0">
                  <a:solidFill>
                    <a:srgbClr val="0075B8"/>
                  </a:solidFill>
                  <a:latin typeface="Calibri" pitchFamily="34" charset="0"/>
                </a:rPr>
                <a:t>%</a:t>
              </a:r>
            </a:p>
          </p:txBody>
        </p:sp>
        <p:sp>
          <p:nvSpPr>
            <p:cNvPr id="565299"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5300"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5301"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5302"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5303" name="Group 55"/>
          <p:cNvGrpSpPr>
            <a:grpSpLocks/>
          </p:cNvGrpSpPr>
          <p:nvPr/>
        </p:nvGrpSpPr>
        <p:grpSpPr bwMode="auto">
          <a:xfrm>
            <a:off x="4724400" y="3536950"/>
            <a:ext cx="514350" cy="511175"/>
            <a:chOff x="1370" y="1409"/>
            <a:chExt cx="243" cy="243"/>
          </a:xfrm>
        </p:grpSpPr>
        <p:pic>
          <p:nvPicPr>
            <p:cNvPr id="565304"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305"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38</a:t>
              </a:r>
              <a:r>
                <a:rPr lang="es-ES" sz="1200" dirty="0">
                  <a:solidFill>
                    <a:srgbClr val="FFC000"/>
                  </a:solidFill>
                  <a:latin typeface="Calibri" pitchFamily="34" charset="0"/>
                </a:rPr>
                <a:t>%</a:t>
              </a:r>
            </a:p>
          </p:txBody>
        </p:sp>
        <p:sp>
          <p:nvSpPr>
            <p:cNvPr id="565306"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5307"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5308"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65309"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65310" name="Group 62"/>
          <p:cNvGrpSpPr>
            <a:grpSpLocks/>
          </p:cNvGrpSpPr>
          <p:nvPr/>
        </p:nvGrpSpPr>
        <p:grpSpPr bwMode="auto">
          <a:xfrm>
            <a:off x="4284663" y="1703388"/>
            <a:ext cx="514350" cy="511175"/>
            <a:chOff x="1370" y="1409"/>
            <a:chExt cx="243" cy="243"/>
          </a:xfrm>
        </p:grpSpPr>
        <p:pic>
          <p:nvPicPr>
            <p:cNvPr id="565311"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312"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44</a:t>
              </a:r>
              <a:r>
                <a:rPr lang="es-ES" sz="1200" dirty="0">
                  <a:solidFill>
                    <a:srgbClr val="0075B8"/>
                  </a:solidFill>
                  <a:latin typeface="Calibri" pitchFamily="34" charset="0"/>
                </a:rPr>
                <a:t>%</a:t>
              </a:r>
            </a:p>
          </p:txBody>
        </p:sp>
        <p:sp>
          <p:nvSpPr>
            <p:cNvPr id="565313"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5314"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5315"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5316"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5317" name="Group 69"/>
          <p:cNvGrpSpPr>
            <a:grpSpLocks/>
          </p:cNvGrpSpPr>
          <p:nvPr/>
        </p:nvGrpSpPr>
        <p:grpSpPr bwMode="auto">
          <a:xfrm>
            <a:off x="5945188" y="2201863"/>
            <a:ext cx="514350" cy="511175"/>
            <a:chOff x="1370" y="1409"/>
            <a:chExt cx="243" cy="243"/>
          </a:xfrm>
        </p:grpSpPr>
        <p:pic>
          <p:nvPicPr>
            <p:cNvPr id="565318"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319"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44</a:t>
              </a:r>
              <a:r>
                <a:rPr lang="es-ES" sz="1200" dirty="0">
                  <a:solidFill>
                    <a:srgbClr val="0075B8"/>
                  </a:solidFill>
                  <a:latin typeface="Calibri" pitchFamily="34" charset="0"/>
                </a:rPr>
                <a:t>%</a:t>
              </a:r>
            </a:p>
          </p:txBody>
        </p:sp>
        <p:sp>
          <p:nvSpPr>
            <p:cNvPr id="565320"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5321"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5322"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5323"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65324" name="Group 76"/>
          <p:cNvGrpSpPr>
            <a:grpSpLocks/>
          </p:cNvGrpSpPr>
          <p:nvPr/>
        </p:nvGrpSpPr>
        <p:grpSpPr bwMode="auto">
          <a:xfrm>
            <a:off x="5616575" y="2959100"/>
            <a:ext cx="514350" cy="511175"/>
            <a:chOff x="1370" y="1409"/>
            <a:chExt cx="243" cy="243"/>
          </a:xfrm>
        </p:grpSpPr>
        <p:pic>
          <p:nvPicPr>
            <p:cNvPr id="565325"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65326"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41</a:t>
              </a:r>
              <a:r>
                <a:rPr lang="es-ES" sz="1200" dirty="0">
                  <a:solidFill>
                    <a:srgbClr val="0075B8"/>
                  </a:solidFill>
                  <a:latin typeface="Calibri" pitchFamily="34" charset="0"/>
                </a:rPr>
                <a:t>%</a:t>
              </a:r>
            </a:p>
          </p:txBody>
        </p:sp>
        <p:sp>
          <p:nvSpPr>
            <p:cNvPr id="565327"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65328"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65329"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65330"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65331"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65348"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368" name="Group 120"/>
          <p:cNvGraphicFramePr>
            <a:graphicFrameLocks noGrp="1"/>
          </p:cNvGraphicFramePr>
          <p:nvPr/>
        </p:nvGraphicFramePr>
        <p:xfrm>
          <a:off x="266700" y="1985963"/>
          <a:ext cx="1554163" cy="840672"/>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5.</a:t>
                      </a:r>
                      <a:r>
                        <a:rPr kumimoji="0" lang="es-CO" sz="1200" b="1" i="0" u="none" strike="noStrike" cap="none" normalizeH="0" baseline="0" dirty="0" smtClean="0">
                          <a:ln>
                            <a:noFill/>
                          </a:ln>
                          <a:solidFill>
                            <a:srgbClr val="333333"/>
                          </a:solidFill>
                          <a:effectLst/>
                          <a:latin typeface="Calibri" pitchFamily="34" charset="0"/>
                          <a:cs typeface="Arial" charset="0"/>
                        </a:rPr>
                        <a:t> ¿Cómo califica las </a:t>
                      </a:r>
                      <a:r>
                        <a:rPr kumimoji="0" lang="es-CO" sz="1200" b="1" i="0" u="none" strike="noStrike" cap="none" normalizeH="0" baseline="0" dirty="0" smtClean="0">
                          <a:ln>
                            <a:noFill/>
                          </a:ln>
                          <a:solidFill>
                            <a:srgbClr val="0075B8"/>
                          </a:solidFill>
                          <a:effectLst/>
                          <a:latin typeface="Calibri" pitchFamily="34" charset="0"/>
                          <a:cs typeface="Arial" charset="0"/>
                        </a:rPr>
                        <a:t>tarifas de aseo</a:t>
                      </a:r>
                      <a:r>
                        <a:rPr kumimoji="0" lang="es-CO" sz="1200" b="1" i="0" u="none" strike="noStrike" cap="none" normalizeH="0" baseline="0" dirty="0" smtClean="0">
                          <a:ln>
                            <a:noFill/>
                          </a:ln>
                          <a:solidFill>
                            <a:srgbClr val="333333"/>
                          </a:solidFill>
                          <a:effectLst/>
                          <a:latin typeface="Calibri" pitchFamily="34" charset="0"/>
                          <a:cs typeface="Arial" charset="0"/>
                        </a:rPr>
                        <a:t> en relación al </a:t>
                      </a:r>
                      <a:r>
                        <a:rPr kumimoji="0" lang="es-CO" sz="1200" b="1" i="0" u="none" strike="noStrike" cap="none" normalizeH="0" baseline="0" dirty="0" smtClean="0">
                          <a:ln>
                            <a:noFill/>
                          </a:ln>
                          <a:solidFill>
                            <a:srgbClr val="0075B8"/>
                          </a:solidFill>
                          <a:effectLst/>
                          <a:latin typeface="Calibri" pitchFamily="34" charset="0"/>
                          <a:cs typeface="Arial" charset="0"/>
                        </a:rPr>
                        <a:t>beneficio</a:t>
                      </a:r>
                      <a:r>
                        <a:rPr kumimoji="0" lang="es-CO" sz="1200" b="1" i="0" u="none" strike="noStrike" cap="none" normalizeH="0" baseline="0" dirty="0" smtClean="0">
                          <a:ln>
                            <a:noFill/>
                          </a:ln>
                          <a:solidFill>
                            <a:srgbClr val="333333"/>
                          </a:solidFill>
                          <a:effectLst/>
                          <a:latin typeface="Calibri" pitchFamily="34" charset="0"/>
                          <a:cs typeface="Arial" charset="0"/>
                        </a:rPr>
                        <a:t> que usted recibe?</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65374" name="Group 126"/>
          <p:cNvGraphicFramePr>
            <a:graphicFrameLocks noGrp="1"/>
          </p:cNvGraphicFramePr>
          <p:nvPr/>
        </p:nvGraphicFramePr>
        <p:xfrm>
          <a:off x="73025" y="4556125"/>
          <a:ext cx="3160713" cy="47244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buenos beneficios por su dinero , [4] Buenos beneficios por su dinero, [3] Justos beneficios por su dinero, [2] Pocos beneficios por su dinero, [1] Muy pocos beneficios por su dinero</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65380" name="Text Box 132"/>
          <p:cNvSpPr txBox="1">
            <a:spLocks noChangeArrowheads="1"/>
          </p:cNvSpPr>
          <p:nvPr/>
        </p:nvSpPr>
        <p:spPr bwMode="auto">
          <a:xfrm>
            <a:off x="4371975" y="568325"/>
            <a:ext cx="3198813" cy="442913"/>
          </a:xfrm>
          <a:prstGeom prst="rect">
            <a:avLst/>
          </a:prstGeom>
          <a:noFill/>
          <a:ln w="9525">
            <a:noFill/>
            <a:miter lim="800000"/>
            <a:headEnd/>
            <a:tailEnd/>
          </a:ln>
          <a:effectLst/>
        </p:spPr>
        <p:txBody>
          <a:bodyPr>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Three Boxes:</a:t>
            </a:r>
            <a:r>
              <a:rPr lang="es-ES" sz="1000" dirty="0">
                <a:latin typeface="Calibri" pitchFamily="34" charset="0"/>
              </a:rPr>
              <a:t> </a:t>
            </a:r>
            <a:r>
              <a:rPr lang="es-CO" sz="800" b="0" dirty="0">
                <a:latin typeface="Calibri" pitchFamily="34" charset="0"/>
              </a:rPr>
              <a:t>[5] Muy buenos beneficios por su dinero + [4] Buenos beneficios por su dinero + [3] Justos beneficios por su dinero</a:t>
            </a:r>
            <a:endParaRPr lang="es-ES" sz="800" b="0" dirty="0">
              <a:latin typeface="Calibri" pitchFamily="34" charset="0"/>
            </a:endParaRPr>
          </a:p>
        </p:txBody>
      </p:sp>
      <p:graphicFrame>
        <p:nvGraphicFramePr>
          <p:cNvPr id="565381" name="Group 133"/>
          <p:cNvGraphicFramePr>
            <a:graphicFrameLocks noGrp="1"/>
          </p:cNvGraphicFramePr>
          <p:nvPr/>
        </p:nvGraphicFramePr>
        <p:xfrm>
          <a:off x="7750175" y="981075"/>
          <a:ext cx="1169988" cy="153348"/>
        </p:xfrm>
        <a:graphic>
          <a:graphicData uri="http://schemas.openxmlformats.org/drawingml/2006/table">
            <a:tbl>
              <a:tblPr/>
              <a:tblGrid>
                <a:gridCol w="569913"/>
                <a:gridCol w="252412"/>
                <a:gridCol w="347663"/>
              </a:tblGrid>
              <a:tr h="0">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2302152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65393" name="Picture 145"/>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65394" name="Group 146"/>
          <p:cNvGraphicFramePr>
            <a:graphicFrameLocks noGrp="1"/>
          </p:cNvGraphicFramePr>
          <p:nvPr/>
        </p:nvGraphicFramePr>
        <p:xfrm>
          <a:off x="8167688" y="119221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65400" name="Picture 152" descr="sfgdh"/>
          <p:cNvPicPr>
            <a:picLocks noChangeAspect="1" noChangeArrowheads="1"/>
          </p:cNvPicPr>
          <p:nvPr/>
        </p:nvPicPr>
        <p:blipFill>
          <a:blip r:embed="rId5" cstate="print">
            <a:lum bright="-6000"/>
          </a:blip>
          <a:srcRect/>
          <a:stretch>
            <a:fillRect/>
          </a:stretch>
        </p:blipFill>
        <p:spPr bwMode="auto">
          <a:xfrm>
            <a:off x="884238" y="3017838"/>
            <a:ext cx="1093787" cy="1335087"/>
          </a:xfrm>
          <a:prstGeom prst="rect">
            <a:avLst/>
          </a:prstGeom>
          <a:noFill/>
        </p:spPr>
      </p:pic>
      <p:sp>
        <p:nvSpPr>
          <p:cNvPr id="565401" name="Text Box 153"/>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
        <p:nvSpPr>
          <p:cNvPr id="124" name="123 Título"/>
          <p:cNvSpPr>
            <a:spLocks noGrp="1"/>
          </p:cNvSpPr>
          <p:nvPr>
            <p:ph type="title"/>
          </p:nvPr>
        </p:nvSpPr>
        <p:spPr/>
        <p:txBody>
          <a:bodyPr/>
          <a:lstStyle/>
          <a:p>
            <a:endParaRPr lang="es-MX" dirty="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85730"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8573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38B7FB7-D818-459D-87F4-8E228046C851}" type="slidenum">
              <a:rPr lang="es-ES" sz="900" i="1">
                <a:solidFill>
                  <a:schemeClr val="bg1"/>
                </a:solidFill>
              </a:rPr>
              <a:pPr algn="ctr"/>
              <a:t>22</a:t>
            </a:fld>
            <a:endParaRPr lang="es-ES" sz="900" i="1" dirty="0">
              <a:solidFill>
                <a:schemeClr val="bg1"/>
              </a:solidFill>
            </a:endParaRPr>
          </a:p>
        </p:txBody>
      </p:sp>
      <p:graphicFrame>
        <p:nvGraphicFramePr>
          <p:cNvPr id="585733"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5739" name="Group 11"/>
          <p:cNvGrpSpPr>
            <a:grpSpLocks/>
          </p:cNvGrpSpPr>
          <p:nvPr/>
        </p:nvGrpSpPr>
        <p:grpSpPr bwMode="auto">
          <a:xfrm>
            <a:off x="2630488" y="2020888"/>
            <a:ext cx="385762" cy="385762"/>
            <a:chOff x="1370" y="1409"/>
            <a:chExt cx="243" cy="243"/>
          </a:xfrm>
        </p:grpSpPr>
        <p:pic>
          <p:nvPicPr>
            <p:cNvPr id="585740"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41"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585742"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43"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44"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45"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46" name="Group 18"/>
          <p:cNvGrpSpPr>
            <a:grpSpLocks/>
          </p:cNvGrpSpPr>
          <p:nvPr/>
        </p:nvGrpSpPr>
        <p:grpSpPr bwMode="auto">
          <a:xfrm>
            <a:off x="3194050" y="2636838"/>
            <a:ext cx="385763" cy="385762"/>
            <a:chOff x="1370" y="1409"/>
            <a:chExt cx="243" cy="243"/>
          </a:xfrm>
        </p:grpSpPr>
        <p:pic>
          <p:nvPicPr>
            <p:cNvPr id="585747"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48"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585749"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50"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51"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52"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53" name="Group 25"/>
          <p:cNvGrpSpPr>
            <a:grpSpLocks/>
          </p:cNvGrpSpPr>
          <p:nvPr/>
        </p:nvGrpSpPr>
        <p:grpSpPr bwMode="auto">
          <a:xfrm>
            <a:off x="3675063" y="3214688"/>
            <a:ext cx="385762" cy="385762"/>
            <a:chOff x="1370" y="1409"/>
            <a:chExt cx="243" cy="243"/>
          </a:xfrm>
        </p:grpSpPr>
        <p:pic>
          <p:nvPicPr>
            <p:cNvPr id="585754"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55"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585756"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57"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58"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59"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60" name="Group 32"/>
          <p:cNvGrpSpPr>
            <a:grpSpLocks/>
          </p:cNvGrpSpPr>
          <p:nvPr/>
        </p:nvGrpSpPr>
        <p:grpSpPr bwMode="auto">
          <a:xfrm>
            <a:off x="4724400" y="3454400"/>
            <a:ext cx="385763" cy="385763"/>
            <a:chOff x="1370" y="1409"/>
            <a:chExt cx="243" cy="243"/>
          </a:xfrm>
        </p:grpSpPr>
        <p:pic>
          <p:nvPicPr>
            <p:cNvPr id="585761"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6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8576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6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6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6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67" name="Group 39"/>
          <p:cNvGrpSpPr>
            <a:grpSpLocks/>
          </p:cNvGrpSpPr>
          <p:nvPr/>
        </p:nvGrpSpPr>
        <p:grpSpPr bwMode="auto">
          <a:xfrm>
            <a:off x="4862513" y="4392613"/>
            <a:ext cx="385762" cy="385762"/>
            <a:chOff x="1370" y="1409"/>
            <a:chExt cx="243" cy="243"/>
          </a:xfrm>
        </p:grpSpPr>
        <p:pic>
          <p:nvPicPr>
            <p:cNvPr id="585768"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69"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585770"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71"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72"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73"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74" name="Group 46"/>
          <p:cNvGrpSpPr>
            <a:grpSpLocks/>
          </p:cNvGrpSpPr>
          <p:nvPr/>
        </p:nvGrpSpPr>
        <p:grpSpPr bwMode="auto">
          <a:xfrm>
            <a:off x="5848350" y="3590925"/>
            <a:ext cx="385763" cy="385763"/>
            <a:chOff x="1370" y="1409"/>
            <a:chExt cx="243" cy="243"/>
          </a:xfrm>
        </p:grpSpPr>
        <p:pic>
          <p:nvPicPr>
            <p:cNvPr id="585775"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7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8577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7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7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8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81" name="Group 53"/>
          <p:cNvGrpSpPr>
            <a:grpSpLocks/>
          </p:cNvGrpSpPr>
          <p:nvPr/>
        </p:nvGrpSpPr>
        <p:grpSpPr bwMode="auto">
          <a:xfrm>
            <a:off x="7116763" y="2476500"/>
            <a:ext cx="385762" cy="385763"/>
            <a:chOff x="1370" y="1409"/>
            <a:chExt cx="243" cy="243"/>
          </a:xfrm>
        </p:grpSpPr>
        <p:pic>
          <p:nvPicPr>
            <p:cNvPr id="585782"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8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58578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8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8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8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88" name="Group 60"/>
          <p:cNvGrpSpPr>
            <a:grpSpLocks/>
          </p:cNvGrpSpPr>
          <p:nvPr/>
        </p:nvGrpSpPr>
        <p:grpSpPr bwMode="auto">
          <a:xfrm>
            <a:off x="6116638" y="2122488"/>
            <a:ext cx="385762" cy="385762"/>
            <a:chOff x="1370" y="1409"/>
            <a:chExt cx="243" cy="243"/>
          </a:xfrm>
        </p:grpSpPr>
        <p:pic>
          <p:nvPicPr>
            <p:cNvPr id="585789"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90"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5791"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92"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793"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794"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795" name="Group 67"/>
          <p:cNvGrpSpPr>
            <a:grpSpLocks/>
          </p:cNvGrpSpPr>
          <p:nvPr/>
        </p:nvGrpSpPr>
        <p:grpSpPr bwMode="auto">
          <a:xfrm>
            <a:off x="5929313" y="2613025"/>
            <a:ext cx="385762" cy="385763"/>
            <a:chOff x="1370" y="1409"/>
            <a:chExt cx="243" cy="243"/>
          </a:xfrm>
        </p:grpSpPr>
        <p:pic>
          <p:nvPicPr>
            <p:cNvPr id="585796"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79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579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79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0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0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802" name="Group 74"/>
          <p:cNvGrpSpPr>
            <a:grpSpLocks/>
          </p:cNvGrpSpPr>
          <p:nvPr/>
        </p:nvGrpSpPr>
        <p:grpSpPr bwMode="auto">
          <a:xfrm>
            <a:off x="5664200" y="3117850"/>
            <a:ext cx="385763" cy="385763"/>
            <a:chOff x="1370" y="1409"/>
            <a:chExt cx="243" cy="243"/>
          </a:xfrm>
        </p:grpSpPr>
        <p:pic>
          <p:nvPicPr>
            <p:cNvPr id="585803"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0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39</a:t>
              </a:r>
              <a:r>
                <a:rPr lang="es-ES" sz="800" dirty="0">
                  <a:solidFill>
                    <a:srgbClr val="FFC000"/>
                  </a:solidFill>
                  <a:latin typeface="Calibri" pitchFamily="34" charset="0"/>
                </a:rPr>
                <a:t>%</a:t>
              </a:r>
            </a:p>
          </p:txBody>
        </p:sp>
        <p:sp>
          <p:nvSpPr>
            <p:cNvPr id="58580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0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0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0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5809" name="Group 81"/>
          <p:cNvGrpSpPr>
            <a:grpSpLocks/>
          </p:cNvGrpSpPr>
          <p:nvPr/>
        </p:nvGrpSpPr>
        <p:grpSpPr bwMode="auto">
          <a:xfrm>
            <a:off x="4933950" y="2428875"/>
            <a:ext cx="385763" cy="385763"/>
            <a:chOff x="1370" y="1409"/>
            <a:chExt cx="243" cy="243"/>
          </a:xfrm>
        </p:grpSpPr>
        <p:pic>
          <p:nvPicPr>
            <p:cNvPr id="585810"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1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39</a:t>
              </a:r>
              <a:r>
                <a:rPr lang="es-ES" sz="800" dirty="0">
                  <a:solidFill>
                    <a:srgbClr val="FFC000"/>
                  </a:solidFill>
                  <a:latin typeface="Calibri" pitchFamily="34" charset="0"/>
                </a:rPr>
                <a:t>%</a:t>
              </a:r>
            </a:p>
          </p:txBody>
        </p:sp>
        <p:sp>
          <p:nvSpPr>
            <p:cNvPr id="58581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1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1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81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5816" name="Group 88"/>
          <p:cNvGrpSpPr>
            <a:grpSpLocks/>
          </p:cNvGrpSpPr>
          <p:nvPr/>
        </p:nvGrpSpPr>
        <p:grpSpPr bwMode="auto">
          <a:xfrm>
            <a:off x="2632075" y="1071563"/>
            <a:ext cx="385763" cy="385762"/>
            <a:chOff x="1370" y="1409"/>
            <a:chExt cx="243" cy="243"/>
          </a:xfrm>
        </p:grpSpPr>
        <p:pic>
          <p:nvPicPr>
            <p:cNvPr id="585817"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18"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585819"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820"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21"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22"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823" name="Group 95"/>
          <p:cNvGrpSpPr>
            <a:grpSpLocks/>
          </p:cNvGrpSpPr>
          <p:nvPr/>
        </p:nvGrpSpPr>
        <p:grpSpPr bwMode="auto">
          <a:xfrm>
            <a:off x="4460875" y="1431925"/>
            <a:ext cx="385763" cy="385763"/>
            <a:chOff x="1370" y="1409"/>
            <a:chExt cx="243" cy="243"/>
          </a:xfrm>
        </p:grpSpPr>
        <p:pic>
          <p:nvPicPr>
            <p:cNvPr id="585824"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25"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585826"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827"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28"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29"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830" name="Group 102"/>
          <p:cNvGrpSpPr>
            <a:grpSpLocks/>
          </p:cNvGrpSpPr>
          <p:nvPr/>
        </p:nvGrpSpPr>
        <p:grpSpPr bwMode="auto">
          <a:xfrm>
            <a:off x="4060825" y="1912938"/>
            <a:ext cx="385763" cy="385762"/>
            <a:chOff x="1370" y="1409"/>
            <a:chExt cx="243" cy="243"/>
          </a:xfrm>
        </p:grpSpPr>
        <p:pic>
          <p:nvPicPr>
            <p:cNvPr id="585831"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3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583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83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3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3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837" name="Group 109"/>
          <p:cNvGrpSpPr>
            <a:grpSpLocks/>
          </p:cNvGrpSpPr>
          <p:nvPr/>
        </p:nvGrpSpPr>
        <p:grpSpPr bwMode="auto">
          <a:xfrm>
            <a:off x="4452938" y="2209800"/>
            <a:ext cx="385762" cy="385763"/>
            <a:chOff x="1370" y="1409"/>
            <a:chExt cx="243" cy="243"/>
          </a:xfrm>
        </p:grpSpPr>
        <p:pic>
          <p:nvPicPr>
            <p:cNvPr id="585838"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39"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85840"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841"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42"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43"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85844" name="Group 116"/>
          <p:cNvGrpSpPr>
            <a:grpSpLocks/>
          </p:cNvGrpSpPr>
          <p:nvPr/>
        </p:nvGrpSpPr>
        <p:grpSpPr bwMode="auto">
          <a:xfrm>
            <a:off x="5068888" y="1576388"/>
            <a:ext cx="385762" cy="385762"/>
            <a:chOff x="1370" y="1409"/>
            <a:chExt cx="243" cy="243"/>
          </a:xfrm>
        </p:grpSpPr>
        <p:pic>
          <p:nvPicPr>
            <p:cNvPr id="585845"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846"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85847"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848"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849"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850"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5851"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57"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63"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69"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75"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81"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87"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93"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899"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05"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11"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17"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23"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29"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5935"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85941" name="Group 213"/>
          <p:cNvGrpSpPr>
            <a:grpSpLocks/>
          </p:cNvGrpSpPr>
          <p:nvPr/>
        </p:nvGrpSpPr>
        <p:grpSpPr bwMode="auto">
          <a:xfrm>
            <a:off x="5237163" y="2081213"/>
            <a:ext cx="385762" cy="385762"/>
            <a:chOff x="1370" y="1409"/>
            <a:chExt cx="243" cy="243"/>
          </a:xfrm>
        </p:grpSpPr>
        <p:pic>
          <p:nvPicPr>
            <p:cNvPr id="585942"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943"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36</a:t>
              </a:r>
              <a:r>
                <a:rPr lang="es-ES" sz="800" dirty="0">
                  <a:solidFill>
                    <a:srgbClr val="FFC000"/>
                  </a:solidFill>
                  <a:latin typeface="Calibri" pitchFamily="34" charset="0"/>
                </a:rPr>
                <a:t>%</a:t>
              </a:r>
            </a:p>
          </p:txBody>
        </p:sp>
        <p:sp>
          <p:nvSpPr>
            <p:cNvPr id="585944"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45"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46"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47"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85948" name="Group 220"/>
          <p:cNvGrpSpPr>
            <a:grpSpLocks/>
          </p:cNvGrpSpPr>
          <p:nvPr/>
        </p:nvGrpSpPr>
        <p:grpSpPr bwMode="auto">
          <a:xfrm>
            <a:off x="5597525" y="2282825"/>
            <a:ext cx="385763" cy="385763"/>
            <a:chOff x="1370" y="1409"/>
            <a:chExt cx="243" cy="243"/>
          </a:xfrm>
        </p:grpSpPr>
        <p:pic>
          <p:nvPicPr>
            <p:cNvPr id="585949"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950"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37</a:t>
              </a:r>
              <a:r>
                <a:rPr lang="es-ES" sz="800" dirty="0">
                  <a:solidFill>
                    <a:srgbClr val="FFC000"/>
                  </a:solidFill>
                  <a:latin typeface="Calibri" pitchFamily="34" charset="0"/>
                </a:rPr>
                <a:t>%</a:t>
              </a:r>
            </a:p>
          </p:txBody>
        </p:sp>
        <p:sp>
          <p:nvSpPr>
            <p:cNvPr id="585951"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52"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53"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5954"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cxnSp>
        <p:nvCxnSpPr>
          <p:cNvPr id="585955" name="AutoShape 227"/>
          <p:cNvCxnSpPr>
            <a:cxnSpLocks noChangeShapeType="1"/>
            <a:stCxn id="585944"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85956"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85962" name="AutoShape 234"/>
          <p:cNvCxnSpPr>
            <a:cxnSpLocks noChangeShapeType="1"/>
            <a:stCxn id="585951"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85963"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5969"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85970" name="Group 242"/>
          <p:cNvGrpSpPr>
            <a:grpSpLocks/>
          </p:cNvGrpSpPr>
          <p:nvPr/>
        </p:nvGrpSpPr>
        <p:grpSpPr bwMode="auto">
          <a:xfrm>
            <a:off x="5486400" y="1631950"/>
            <a:ext cx="385763" cy="385763"/>
            <a:chOff x="1370" y="1409"/>
            <a:chExt cx="243" cy="243"/>
          </a:xfrm>
        </p:grpSpPr>
        <p:pic>
          <p:nvPicPr>
            <p:cNvPr id="585971"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5972"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585973"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5974"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5975"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5976"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5977"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86011" name="Picture 283" descr="sfgdh"/>
          <p:cNvPicPr>
            <a:picLocks noChangeAspect="1" noChangeArrowheads="1"/>
          </p:cNvPicPr>
          <p:nvPr/>
        </p:nvPicPr>
        <p:blipFill>
          <a:blip r:embed="rId4" cstate="print">
            <a:lum bright="-6000"/>
          </a:blip>
          <a:srcRect/>
          <a:stretch>
            <a:fillRect/>
          </a:stretch>
        </p:blipFill>
        <p:spPr bwMode="auto">
          <a:xfrm>
            <a:off x="884238" y="3017838"/>
            <a:ext cx="1093787" cy="1335087"/>
          </a:xfrm>
          <a:prstGeom prst="rect">
            <a:avLst/>
          </a:prstGeom>
          <a:noFill/>
        </p:spPr>
      </p:pic>
      <p:graphicFrame>
        <p:nvGraphicFramePr>
          <p:cNvPr id="586025" name="Group 297"/>
          <p:cNvGraphicFramePr>
            <a:graphicFrameLocks noGrp="1"/>
          </p:cNvGraphicFramePr>
          <p:nvPr/>
        </p:nvGraphicFramePr>
        <p:xfrm>
          <a:off x="266700" y="1985963"/>
          <a:ext cx="1554163" cy="840672"/>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5.</a:t>
                      </a:r>
                      <a:r>
                        <a:rPr kumimoji="0" lang="es-CO" sz="1200" b="1" i="0" u="none" strike="noStrike" cap="none" normalizeH="0" baseline="0" dirty="0" smtClean="0">
                          <a:ln>
                            <a:noFill/>
                          </a:ln>
                          <a:solidFill>
                            <a:srgbClr val="333333"/>
                          </a:solidFill>
                          <a:effectLst/>
                          <a:latin typeface="Calibri" pitchFamily="34" charset="0"/>
                          <a:cs typeface="Arial" charset="0"/>
                        </a:rPr>
                        <a:t> ¿Cómo califica las </a:t>
                      </a:r>
                      <a:r>
                        <a:rPr kumimoji="0" lang="es-CO" sz="1200" b="1" i="0" u="none" strike="noStrike" cap="none" normalizeH="0" baseline="0" dirty="0" smtClean="0">
                          <a:ln>
                            <a:noFill/>
                          </a:ln>
                          <a:solidFill>
                            <a:srgbClr val="0075B8"/>
                          </a:solidFill>
                          <a:effectLst/>
                          <a:latin typeface="Calibri" pitchFamily="34" charset="0"/>
                          <a:cs typeface="Arial" charset="0"/>
                        </a:rPr>
                        <a:t>tarifas de aseo</a:t>
                      </a:r>
                      <a:r>
                        <a:rPr kumimoji="0" lang="es-CO" sz="1200" b="1" i="0" u="none" strike="noStrike" cap="none" normalizeH="0" baseline="0" dirty="0" smtClean="0">
                          <a:ln>
                            <a:noFill/>
                          </a:ln>
                          <a:solidFill>
                            <a:srgbClr val="333333"/>
                          </a:solidFill>
                          <a:effectLst/>
                          <a:latin typeface="Calibri" pitchFamily="34" charset="0"/>
                          <a:cs typeface="Arial" charset="0"/>
                        </a:rPr>
                        <a:t> en relación al </a:t>
                      </a:r>
                      <a:r>
                        <a:rPr kumimoji="0" lang="es-CO" sz="1200" b="1" i="0" u="none" strike="noStrike" cap="none" normalizeH="0" baseline="0" dirty="0" smtClean="0">
                          <a:ln>
                            <a:noFill/>
                          </a:ln>
                          <a:solidFill>
                            <a:srgbClr val="0075B8"/>
                          </a:solidFill>
                          <a:effectLst/>
                          <a:latin typeface="Calibri" pitchFamily="34" charset="0"/>
                          <a:cs typeface="Arial" charset="0"/>
                        </a:rPr>
                        <a:t>beneficio</a:t>
                      </a:r>
                      <a:r>
                        <a:rPr kumimoji="0" lang="es-CO" sz="1200" b="1" i="0" u="none" strike="noStrike" cap="none" normalizeH="0" baseline="0" dirty="0" smtClean="0">
                          <a:ln>
                            <a:noFill/>
                          </a:ln>
                          <a:solidFill>
                            <a:srgbClr val="333333"/>
                          </a:solidFill>
                          <a:effectLst/>
                          <a:latin typeface="Calibri" pitchFamily="34" charset="0"/>
                          <a:cs typeface="Arial" charset="0"/>
                        </a:rPr>
                        <a:t> que usted recibe?</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6031" name="Group 303"/>
          <p:cNvGraphicFramePr>
            <a:graphicFrameLocks noGrp="1"/>
          </p:cNvGraphicFramePr>
          <p:nvPr/>
        </p:nvGraphicFramePr>
        <p:xfrm>
          <a:off x="73025" y="4556125"/>
          <a:ext cx="3160713" cy="47244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buenos beneficios por su dinero , [4] Buenos beneficios por su dinero, [3] Justos beneficios por su dinero, [2] Pocos beneficios por su dinero, [1] Muy pocos beneficios por su dinero</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6038" name="Group 310"/>
          <p:cNvGraphicFramePr>
            <a:graphicFrameLocks noGrp="1"/>
          </p:cNvGraphicFramePr>
          <p:nvPr/>
        </p:nvGraphicFramePr>
        <p:xfrm>
          <a:off x="7750175" y="981075"/>
          <a:ext cx="1169988" cy="153348"/>
        </p:xfrm>
        <a:graphic>
          <a:graphicData uri="http://schemas.openxmlformats.org/drawingml/2006/table">
            <a:tbl>
              <a:tblPr/>
              <a:tblGrid>
                <a:gridCol w="569913"/>
                <a:gridCol w="252412"/>
                <a:gridCol w="347663"/>
              </a:tblGrid>
              <a:tr h="0">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2302152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86050" name="Group 322"/>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6056" name="Group 328"/>
          <p:cNvGraphicFramePr>
            <a:graphicFrameLocks noGrp="1"/>
          </p:cNvGraphicFramePr>
          <p:nvPr/>
        </p:nvGraphicFramePr>
        <p:xfrm>
          <a:off x="8167688" y="119221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6062" name="Text Box 334"/>
          <p:cNvSpPr txBox="1">
            <a:spLocks noChangeArrowheads="1"/>
          </p:cNvSpPr>
          <p:nvPr/>
        </p:nvSpPr>
        <p:spPr bwMode="auto">
          <a:xfrm>
            <a:off x="4371975" y="568325"/>
            <a:ext cx="3198813" cy="442913"/>
          </a:xfrm>
          <a:prstGeom prst="rect">
            <a:avLst/>
          </a:prstGeom>
          <a:noFill/>
          <a:ln w="9525">
            <a:noFill/>
            <a:miter lim="800000"/>
            <a:headEnd/>
            <a:tailEnd/>
          </a:ln>
          <a:effectLst/>
        </p:spPr>
        <p:txBody>
          <a:bodyPr>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Three Boxes:</a:t>
            </a:r>
            <a:r>
              <a:rPr lang="es-ES" sz="1000" dirty="0">
                <a:latin typeface="Calibri" pitchFamily="34" charset="0"/>
              </a:rPr>
              <a:t> </a:t>
            </a:r>
            <a:r>
              <a:rPr lang="es-CO" sz="800" b="0" dirty="0">
                <a:latin typeface="Calibri" pitchFamily="34" charset="0"/>
              </a:rPr>
              <a:t>[5] Muy buenos beneficios por su dinero + [4] Buenos beneficios por su dinero + [3] Justos beneficios por su dinero</a:t>
            </a:r>
            <a:endParaRPr lang="es-ES" sz="800" b="0" dirty="0">
              <a:latin typeface="Calibri" pitchFamily="34" charset="0"/>
            </a:endParaRPr>
          </a:p>
        </p:txBody>
      </p:sp>
      <p:pic>
        <p:nvPicPr>
          <p:cNvPr id="586063" name="Picture 335"/>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
        <p:nvSpPr>
          <p:cNvPr id="294" name="293 Título"/>
          <p:cNvSpPr>
            <a:spLocks noGrp="1"/>
          </p:cNvSpPr>
          <p:nvPr>
            <p:ph type="title"/>
          </p:nvPr>
        </p:nvSpPr>
        <p:spPr/>
        <p:txBody>
          <a:bodyPr/>
          <a:lstStyle/>
          <a:p>
            <a:endParaRPr lang="es-MX" dirty="0"/>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9A22919-F230-4C6C-A929-255F29326FFE}" type="slidenum">
              <a:rPr lang="es-ES" sz="900" i="1">
                <a:solidFill>
                  <a:schemeClr val="bg1"/>
                </a:solidFill>
              </a:rPr>
              <a:pPr algn="ctr"/>
              <a:t>23</a:t>
            </a:fld>
            <a:endParaRPr lang="es-ES" sz="900" i="1" dirty="0">
              <a:solidFill>
                <a:schemeClr val="bg1"/>
              </a:solidFill>
            </a:endParaRPr>
          </a:p>
        </p:txBody>
      </p:sp>
      <p:graphicFrame>
        <p:nvGraphicFramePr>
          <p:cNvPr id="528557" name="Group 173"/>
          <p:cNvGraphicFramePr>
            <a:graphicFrameLocks noGrp="1"/>
          </p:cNvGraphicFramePr>
          <p:nvPr/>
        </p:nvGraphicFramePr>
        <p:xfrm>
          <a:off x="161925" y="2149475"/>
          <a:ext cx="2093913" cy="840672"/>
        </p:xfrm>
        <a:graphic>
          <a:graphicData uri="http://schemas.openxmlformats.org/drawingml/2006/table">
            <a:tbl>
              <a:tblPr/>
              <a:tblGrid>
                <a:gridCol w="2093913"/>
              </a:tblGrid>
              <a:tr h="142875">
                <a:tc>
                  <a:txBody>
                    <a:bodyPr/>
                    <a:lstStyle/>
                    <a:p>
                      <a:pPr marL="0" marR="0" lvl="0" indent="0" algn="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C01.</a:t>
                      </a:r>
                      <a:r>
                        <a:rPr kumimoji="0" lang="es-CO" sz="1200" b="1" i="0" u="none" strike="noStrike" cap="none" normalizeH="0" baseline="0" dirty="0" smtClean="0">
                          <a:ln>
                            <a:noFill/>
                          </a:ln>
                          <a:solidFill>
                            <a:srgbClr val="333333"/>
                          </a:solidFill>
                          <a:effectLst/>
                          <a:latin typeface="Calibri" pitchFamily="34" charset="0"/>
                          <a:cs typeface="Arial" charset="0"/>
                        </a:rPr>
                        <a:t> ¿Qué espera y no ha encontrado en el servicio de </a:t>
                      </a:r>
                      <a:r>
                        <a:rPr kumimoji="0" lang="es-CO" sz="1200" b="1" i="0" u="none" strike="noStrike" cap="none" normalizeH="0" baseline="0" dirty="0" smtClean="0">
                          <a:ln>
                            <a:noFill/>
                          </a:ln>
                          <a:solidFill>
                            <a:srgbClr val="0075B8"/>
                          </a:solidFill>
                          <a:effectLst/>
                          <a:latin typeface="Calibri" pitchFamily="34" charset="0"/>
                          <a:cs typeface="Arial" charset="0"/>
                        </a:rPr>
                        <a:t>recolección de residuos sólidos</a:t>
                      </a:r>
                      <a:r>
                        <a:rPr kumimoji="0" lang="es-CO" sz="1200" b="1" i="0" u="none" strike="noStrike" cap="none" normalizeH="0" baseline="0" dirty="0" smtClean="0">
                          <a:ln>
                            <a:noFill/>
                          </a:ln>
                          <a:solidFill>
                            <a:srgbClr val="333333"/>
                          </a:solidFill>
                          <a:effectLst/>
                          <a:latin typeface="Calibri" pitchFamily="34" charset="0"/>
                          <a:cs typeface="Arial" charset="0"/>
                        </a:rPr>
                        <a:t> en la ciudad de Bogotá? </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28430" name="Rectangle 46"/>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pic>
        <p:nvPicPr>
          <p:cNvPr id="528552" name="Picture 168" descr="SDFSDGDH"/>
          <p:cNvPicPr>
            <a:picLocks noChangeAspect="1" noChangeArrowheads="1"/>
          </p:cNvPicPr>
          <p:nvPr/>
        </p:nvPicPr>
        <p:blipFill>
          <a:blip r:embed="rId2" cstate="print"/>
          <a:srcRect/>
          <a:stretch>
            <a:fillRect/>
          </a:stretch>
        </p:blipFill>
        <p:spPr bwMode="auto">
          <a:xfrm>
            <a:off x="5746750" y="612775"/>
            <a:ext cx="1025525" cy="4408488"/>
          </a:xfrm>
          <a:prstGeom prst="rect">
            <a:avLst/>
          </a:prstGeom>
          <a:noFill/>
        </p:spPr>
      </p:pic>
      <p:graphicFrame>
        <p:nvGraphicFramePr>
          <p:cNvPr id="528612" name="Group 228"/>
          <p:cNvGraphicFramePr>
            <a:graphicFrameLocks noGrp="1"/>
          </p:cNvGraphicFramePr>
          <p:nvPr/>
        </p:nvGraphicFramePr>
        <p:xfrm>
          <a:off x="2387600" y="728663"/>
          <a:ext cx="4483100" cy="4251326"/>
        </p:xfrm>
        <a:graphic>
          <a:graphicData uri="http://schemas.openxmlformats.org/drawingml/2006/table">
            <a:tbl>
              <a:tblPr/>
              <a:tblGrid>
                <a:gridCol w="3911600"/>
                <a:gridCol w="571500"/>
              </a:tblGrid>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Puntualidad/cumplimiento de horarios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campañas sobre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Mayor control / manejo de desechos / separar las basuras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dejar regueros / dejar limpio / aseado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Recoger escombros / residuos sólidos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con mayor frecuencia la recolección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4000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Crear conciencia ciudadana para mantener la ciudad / sector limpio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el servicio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en todas las zonas/ barrido de las calles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todo está bien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29%</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sp>
        <p:nvSpPr>
          <p:cNvPr id="528613" name="Line 229"/>
          <p:cNvSpPr>
            <a:spLocks noChangeShapeType="1"/>
          </p:cNvSpPr>
          <p:nvPr/>
        </p:nvSpPr>
        <p:spPr bwMode="auto">
          <a:xfrm>
            <a:off x="2295525" y="1928813"/>
            <a:ext cx="0" cy="1820862"/>
          </a:xfrm>
          <a:prstGeom prst="line">
            <a:avLst/>
          </a:prstGeom>
          <a:noFill/>
          <a:ln w="3175">
            <a:solidFill>
              <a:srgbClr val="808080"/>
            </a:solidFill>
            <a:round/>
            <a:headEnd/>
            <a:tailEnd/>
          </a:ln>
          <a:effectLst/>
        </p:spPr>
        <p:txBody>
          <a:bodyPr/>
          <a:lstStyle/>
          <a:p>
            <a:endParaRPr lang="es-MX" dirty="0"/>
          </a:p>
        </p:txBody>
      </p:sp>
      <p:graphicFrame>
        <p:nvGraphicFramePr>
          <p:cNvPr id="528630" name="Group 246"/>
          <p:cNvGraphicFramePr>
            <a:graphicFrameLocks noGrp="1"/>
          </p:cNvGraphicFramePr>
          <p:nvPr/>
        </p:nvGraphicFramePr>
        <p:xfrm>
          <a:off x="1036638" y="3352800"/>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28632" name="Picture 248" descr="sfgdfghfj"/>
          <p:cNvPicPr>
            <a:picLocks noChangeAspect="1" noChangeArrowheads="1"/>
          </p:cNvPicPr>
          <p:nvPr/>
        </p:nvPicPr>
        <p:blipFill>
          <a:blip r:embed="rId3" cstate="print"/>
          <a:srcRect/>
          <a:stretch>
            <a:fillRect/>
          </a:stretch>
        </p:blipFill>
        <p:spPr bwMode="auto">
          <a:xfrm>
            <a:off x="7232650" y="2476500"/>
            <a:ext cx="1609725" cy="688975"/>
          </a:xfrm>
          <a:prstGeom prst="rect">
            <a:avLst/>
          </a:prstGeom>
          <a:noFill/>
        </p:spPr>
      </p:pic>
      <p:sp>
        <p:nvSpPr>
          <p:cNvPr id="10" name="9 Llamada rectangular redondeada"/>
          <p:cNvSpPr/>
          <p:nvPr/>
        </p:nvSpPr>
        <p:spPr bwMode="auto">
          <a:xfrm>
            <a:off x="7128164" y="3875809"/>
            <a:ext cx="2017424" cy="716973"/>
          </a:xfrm>
          <a:prstGeom prst="wedgeRoundRectCallout">
            <a:avLst>
              <a:gd name="adj1" fmla="val -70554"/>
              <a:gd name="adj2" fmla="val 18749"/>
              <a:gd name="adj3" fmla="val 16667"/>
            </a:avLst>
          </a:prstGeom>
          <a:solidFill>
            <a:schemeClr val="accent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es-MX" sz="1000" b="1" i="0" u="none" strike="noStrike" cap="none" normalizeH="0" baseline="0" dirty="0" smtClean="0">
                <a:ln>
                  <a:noFill/>
                </a:ln>
                <a:solidFill>
                  <a:schemeClr val="tx1"/>
                </a:solidFill>
                <a:effectLst/>
                <a:latin typeface="Arial" charset="0"/>
                <a:cs typeface="Arial" charset="0"/>
              </a:rPr>
              <a:t>El 6%</a:t>
            </a:r>
            <a:r>
              <a:rPr kumimoji="0" lang="es-MX" sz="1000" b="1" i="0" u="none" strike="noStrike" cap="none" normalizeH="0" dirty="0" smtClean="0">
                <a:ln>
                  <a:noFill/>
                </a:ln>
                <a:solidFill>
                  <a:schemeClr val="tx1"/>
                </a:solidFill>
                <a:effectLst/>
                <a:latin typeface="Arial" charset="0"/>
                <a:cs typeface="Arial" charset="0"/>
              </a:rPr>
              <a:t> de los usuarios siente que se están cumpliendo sus expectativas con el servicio actual.</a:t>
            </a:r>
            <a:endParaRPr kumimoji="0" lang="es-MX" sz="1000" b="1" i="0" u="none" strike="noStrike" cap="none" normalizeH="0" baseline="0" dirty="0" smtClean="0">
              <a:ln>
                <a:noFill/>
              </a:ln>
              <a:solidFill>
                <a:schemeClr val="tx1"/>
              </a:solidFill>
              <a:effectLst/>
              <a:latin typeface="Arial" charset="0"/>
              <a:cs typeface="Arial" charset="0"/>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4578" name="Rectangle 2"/>
          <p:cNvSpPr>
            <a:spLocks noGrp="1" noChangeArrowheads="1"/>
          </p:cNvSpPr>
          <p:nvPr>
            <p:ph type="title"/>
          </p:nvPr>
        </p:nvSpPr>
        <p:spPr/>
        <p:txBody>
          <a:bodyPr/>
          <a:lstStyle/>
          <a:p>
            <a:endParaRPr lang="es-CO" dirty="0"/>
          </a:p>
        </p:txBody>
      </p:sp>
      <p:sp>
        <p:nvSpPr>
          <p:cNvPr id="66457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458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4586" name="Group 10"/>
          <p:cNvGraphicFramePr>
            <a:graphicFrameLocks noGrp="1"/>
          </p:cNvGraphicFramePr>
          <p:nvPr/>
        </p:nvGraphicFramePr>
        <p:xfrm>
          <a:off x="152400" y="1252538"/>
          <a:ext cx="8840788" cy="3511968"/>
        </p:xfrm>
        <a:graphic>
          <a:graphicData uri="http://schemas.openxmlformats.org/drawingml/2006/table">
            <a:tbl>
              <a:tblPr/>
              <a:tblGrid>
                <a:gridCol w="2519363"/>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Puntualidad/cumplimiento de horarios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campañas sobre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Mayor control / manejo de desechos / separar las basuras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dejar regueros / dejar limpio / aseado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Recoger escombros / residuos sólidos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con mayor frecuencia la recolección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Crear conciencia ciudadana para mantener la ciudad / sector limpio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el servicio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en todas las zonas/ barrido de las calles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Organizar / establecer horarios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Reciclar / no mezclar todo en el mismo carro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lugares / depósitos / más canecas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Ubicar sitios para el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428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todo está bien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5052" name="Rectangle 47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8049685-045B-4E8B-B3E4-64A71F22243A}" type="slidenum">
              <a:rPr lang="es-ES" sz="900" i="1">
                <a:solidFill>
                  <a:schemeClr val="bg1"/>
                </a:solidFill>
              </a:rPr>
              <a:pPr algn="ctr"/>
              <a:t>24</a:t>
            </a:fld>
            <a:endParaRPr lang="es-ES" sz="900" i="1" dirty="0">
              <a:solidFill>
                <a:schemeClr val="bg1"/>
              </a:solidFill>
            </a:endParaRPr>
          </a:p>
        </p:txBody>
      </p:sp>
      <p:graphicFrame>
        <p:nvGraphicFramePr>
          <p:cNvPr id="665053" name="Group 477"/>
          <p:cNvGraphicFramePr>
            <a:graphicFrameLocks noGrp="1"/>
          </p:cNvGraphicFramePr>
          <p:nvPr/>
        </p:nvGraphicFramePr>
        <p:xfrm>
          <a:off x="1252538" y="974725"/>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C01.</a:t>
                      </a:r>
                      <a:r>
                        <a:rPr kumimoji="0" lang="es-CO" sz="1100" b="1" i="0" u="none" strike="noStrike" cap="none" normalizeH="0" baseline="0" dirty="0" smtClean="0">
                          <a:ln>
                            <a:noFill/>
                          </a:ln>
                          <a:solidFill>
                            <a:srgbClr val="333333"/>
                          </a:solidFill>
                          <a:effectLst/>
                          <a:latin typeface="Calibri" pitchFamily="34" charset="0"/>
                          <a:cs typeface="Arial" charset="0"/>
                        </a:rPr>
                        <a:t> ¿Qué espera y no ha encontrado en el servicio de </a:t>
                      </a:r>
                      <a:r>
                        <a:rPr kumimoji="0" lang="es-CO" sz="1100" b="1" i="0" u="none" strike="noStrike" cap="none" normalizeH="0" baseline="0" dirty="0" smtClean="0">
                          <a:ln>
                            <a:noFill/>
                          </a:ln>
                          <a:solidFill>
                            <a:srgbClr val="0075B8"/>
                          </a:solidFill>
                          <a:effectLst/>
                          <a:latin typeface="Calibri" pitchFamily="34" charset="0"/>
                          <a:cs typeface="Arial" charset="0"/>
                        </a:rPr>
                        <a:t>recolección de residuos sólidos</a:t>
                      </a:r>
                      <a:r>
                        <a:rPr kumimoji="0" lang="es-CO" sz="1100" b="1" i="0" u="none" strike="noStrike" cap="none" normalizeH="0" baseline="0" dirty="0" smtClean="0">
                          <a:ln>
                            <a:noFill/>
                          </a:ln>
                          <a:solidFill>
                            <a:srgbClr val="333333"/>
                          </a:solidFill>
                          <a:effectLst/>
                          <a:latin typeface="Calibri" pitchFamily="34" charset="0"/>
                          <a:cs typeface="Arial" charset="0"/>
                        </a:rPr>
                        <a:t> en la ciudad de Bogotá?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p:txBody>
          <a:bodyPr/>
          <a:lstStyle/>
          <a:p>
            <a:endParaRPr lang="es-CO" dirty="0"/>
          </a:p>
        </p:txBody>
      </p:sp>
      <p:sp>
        <p:nvSpPr>
          <p:cNvPr id="62669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B971E59-A87D-4E30-BD54-0C3CADC35BC1}" type="slidenum">
              <a:rPr lang="es-ES" sz="900" i="1">
                <a:solidFill>
                  <a:schemeClr val="bg1"/>
                </a:solidFill>
              </a:rPr>
              <a:pPr algn="ctr"/>
              <a:t>25</a:t>
            </a:fld>
            <a:endParaRPr lang="es-ES" sz="900" i="1" dirty="0">
              <a:solidFill>
                <a:schemeClr val="bg1"/>
              </a:solidFill>
            </a:endParaRPr>
          </a:p>
        </p:txBody>
      </p:sp>
      <p:sp>
        <p:nvSpPr>
          <p:cNvPr id="626692"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26693" name="Group 5"/>
          <p:cNvGraphicFramePr>
            <a:graphicFrameLocks noGrp="1"/>
          </p:cNvGraphicFramePr>
          <p:nvPr/>
        </p:nvGraphicFramePr>
        <p:xfrm>
          <a:off x="1123950" y="1282700"/>
          <a:ext cx="6765925" cy="342821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Puntualidad/cumplimiento de horarios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campañas sobre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Mayor control / manejo de desechos / separar las basuras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dejar regueros / dejar limpio / aseado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54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Recoger escombros / residuos sólidos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Realizar con mayor frecuencia la recolección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Crear conciencia ciudadana para mantener la ciudad / sector limpio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el servicio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en todas las zonas/ barrido de las calles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Organizar / establecer horarios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Reciclar / no mezclar todo en el mismo carro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lugares / depósitos / más canecas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Ubicar sitios para el reciclaje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todo está bien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graphicFrame>
        <p:nvGraphicFramePr>
          <p:cNvPr id="626893" name="Group 205"/>
          <p:cNvGraphicFramePr>
            <a:graphicFrameLocks noGrp="1"/>
          </p:cNvGraphicFramePr>
          <p:nvPr/>
        </p:nvGraphicFramePr>
        <p:xfrm>
          <a:off x="1252538" y="974725"/>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C01.</a:t>
                      </a:r>
                      <a:r>
                        <a:rPr kumimoji="0" lang="es-CO" sz="1100" b="1" i="0" u="none" strike="noStrike" cap="none" normalizeH="0" baseline="0" dirty="0" smtClean="0">
                          <a:ln>
                            <a:noFill/>
                          </a:ln>
                          <a:solidFill>
                            <a:srgbClr val="333333"/>
                          </a:solidFill>
                          <a:effectLst/>
                          <a:latin typeface="Calibri" pitchFamily="34" charset="0"/>
                          <a:cs typeface="Arial" charset="0"/>
                        </a:rPr>
                        <a:t> ¿Qué espera y no ha encontrado en el servicio de </a:t>
                      </a:r>
                      <a:r>
                        <a:rPr kumimoji="0" lang="es-CO" sz="1100" b="1" i="0" u="none" strike="noStrike" cap="none" normalizeH="0" baseline="0" dirty="0" smtClean="0">
                          <a:ln>
                            <a:noFill/>
                          </a:ln>
                          <a:solidFill>
                            <a:srgbClr val="0075B8"/>
                          </a:solidFill>
                          <a:effectLst/>
                          <a:latin typeface="Calibri" pitchFamily="34" charset="0"/>
                          <a:cs typeface="Arial" charset="0"/>
                        </a:rPr>
                        <a:t>recolección de residuos sólidos</a:t>
                      </a:r>
                      <a:r>
                        <a:rPr kumimoji="0" lang="es-CO" sz="1100" b="1" i="0" u="none" strike="noStrike" cap="none" normalizeH="0" baseline="0" dirty="0" smtClean="0">
                          <a:ln>
                            <a:noFill/>
                          </a:ln>
                          <a:solidFill>
                            <a:srgbClr val="333333"/>
                          </a:solidFill>
                          <a:effectLst/>
                          <a:latin typeface="Calibri" pitchFamily="34" charset="0"/>
                          <a:cs typeface="Arial" charset="0"/>
                        </a:rPr>
                        <a:t> en la ciudad de Bogotá?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1169844"/>
            <a:ext cx="7613650" cy="3048868"/>
          </a:xfrm>
        </p:spPr>
        <p:txBody>
          <a:bodyPr/>
          <a:lstStyle/>
          <a:p>
            <a:pPr>
              <a:buNone/>
            </a:pPr>
            <a:r>
              <a:rPr lang="es-MX" sz="1600" dirty="0" smtClean="0"/>
              <a:t>	La evaluación de la calidad del servicio de recolección de residuos sólidos en la ciudad de Bogotá, tiene una disminución significativa en el T2B frente a la encuesta 2010.   Unido a este panorama la percepción que tiene el 64% de los usuarios de las tarifas de aseo es que son muy altas o altas, y solo el 44% considera que la relación costo vs beneficio es al menos justa.</a:t>
            </a:r>
            <a:br>
              <a:rPr lang="es-MX" sz="1600" dirty="0" smtClean="0"/>
            </a:br>
            <a:r>
              <a:rPr lang="es-MX" sz="1600" dirty="0" smtClean="0"/>
              <a:t/>
            </a:r>
            <a:br>
              <a:rPr lang="es-MX" sz="1600" dirty="0" smtClean="0"/>
            </a:br>
            <a:r>
              <a:rPr lang="es-MX" sz="1600" dirty="0" smtClean="0"/>
              <a:t>Las evaluaciones más bajas frente a la calidad del servicio de recolección están en las localidades de Mártires, San Cristóbal y Rafael Uribe del operador Aguas de Bogotá.</a:t>
            </a:r>
            <a:br>
              <a:rPr lang="es-MX" sz="1600" dirty="0" smtClean="0"/>
            </a:br>
            <a:r>
              <a:rPr lang="es-MX" sz="1600" dirty="0" smtClean="0"/>
              <a:t/>
            </a:r>
            <a:br>
              <a:rPr lang="es-MX" sz="1600" dirty="0" smtClean="0"/>
            </a:br>
            <a:r>
              <a:rPr lang="es-MX" sz="1600" dirty="0" smtClean="0"/>
              <a:t>En cuanto a las expectativas sobre el servicio no hay una concentración importante sobre algún aspecto, se resalta que el 6%  de los usuarios siente que se le están cumpliendo las expectativas con la forma en que se presta el servicio actualmente.</a:t>
            </a:r>
            <a:endParaRPr lang="es-MX" sz="1600"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p:cNvSpPr>
            <a:spLocks noGrp="1" noChangeArrowheads="1"/>
          </p:cNvSpPr>
          <p:nvPr>
            <p:ph type="ctrTitle"/>
          </p:nvPr>
        </p:nvSpPr>
        <p:spPr/>
        <p:txBody>
          <a:bodyPr/>
          <a:lstStyle/>
          <a:p>
            <a:r>
              <a:rPr lang="es-CO" dirty="0"/>
              <a:t> Evaluación de los Servicios de RBL</a:t>
            </a:r>
            <a:endParaRPr lang="es-ES"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657" name="Picture 249" descr="SDFSDGDH"/>
          <p:cNvPicPr>
            <a:picLocks noChangeAspect="1" noChangeArrowheads="1"/>
          </p:cNvPicPr>
          <p:nvPr/>
        </p:nvPicPr>
        <p:blipFill>
          <a:blip r:embed="rId2" cstate="print"/>
          <a:srcRect/>
          <a:stretch>
            <a:fillRect/>
          </a:stretch>
        </p:blipFill>
        <p:spPr bwMode="auto">
          <a:xfrm>
            <a:off x="1998663" y="1292225"/>
            <a:ext cx="5149850" cy="3346450"/>
          </a:xfrm>
          <a:prstGeom prst="rect">
            <a:avLst/>
          </a:prstGeom>
          <a:noFill/>
        </p:spPr>
      </p:pic>
      <p:sp>
        <p:nvSpPr>
          <p:cNvPr id="529410" name="Rectangle 2"/>
          <p:cNvSpPr>
            <a:spLocks noGrp="1" noChangeArrowheads="1"/>
          </p:cNvSpPr>
          <p:nvPr>
            <p:ph type="title"/>
          </p:nvPr>
        </p:nvSpPr>
        <p:spPr/>
        <p:txBody>
          <a:bodyPr/>
          <a:lstStyle/>
          <a:p>
            <a:endParaRPr lang="es-MX" dirty="0"/>
          </a:p>
        </p:txBody>
      </p:sp>
      <p:sp>
        <p:nvSpPr>
          <p:cNvPr id="52941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99B9DA6-7597-44D4-B675-D384BEA478C1}" type="slidenum">
              <a:rPr lang="es-ES" sz="900" i="1">
                <a:solidFill>
                  <a:schemeClr val="bg1"/>
                </a:solidFill>
              </a:rPr>
              <a:pPr algn="ctr"/>
              <a:t>28</a:t>
            </a:fld>
            <a:endParaRPr lang="es-ES" sz="900" i="1" dirty="0">
              <a:solidFill>
                <a:schemeClr val="bg1"/>
              </a:solidFill>
            </a:endParaRPr>
          </a:p>
        </p:txBody>
      </p:sp>
      <p:graphicFrame>
        <p:nvGraphicFramePr>
          <p:cNvPr id="529427" name="Group 19"/>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6.</a:t>
                      </a:r>
                      <a:r>
                        <a:rPr kumimoji="0" lang="es-CO" sz="1100" b="1" i="0" u="none" strike="noStrike" cap="none" normalizeH="0" baseline="0" dirty="0" smtClean="0">
                          <a:ln>
                            <a:noFill/>
                          </a:ln>
                          <a:solidFill>
                            <a:srgbClr val="333333"/>
                          </a:solidFill>
                          <a:effectLst/>
                          <a:latin typeface="Calibri" pitchFamily="34" charset="0"/>
                          <a:cs typeface="Arial" charset="0"/>
                        </a:rPr>
                        <a:t> ¿Cuál es la empresa que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recolección de basura</a:t>
                      </a:r>
                      <a:r>
                        <a:rPr kumimoji="0" lang="es-CO" sz="1100" b="1" i="0" u="none" strike="noStrike" cap="none" normalizeH="0" baseline="0" dirty="0" smtClean="0">
                          <a:ln>
                            <a:noFill/>
                          </a:ln>
                          <a:solidFill>
                            <a:srgbClr val="333333"/>
                          </a:solidFill>
                          <a:effectLst/>
                          <a:latin typeface="Calibri" pitchFamily="34" charset="0"/>
                          <a:cs typeface="Arial" charset="0"/>
                        </a:rPr>
                        <a:t> en su barrio?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29433" name="Rectangle 2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29582" name="Group 174"/>
          <p:cNvGraphicFramePr>
            <a:graphicFrameLocks noGrp="1"/>
          </p:cNvGraphicFramePr>
          <p:nvPr/>
        </p:nvGraphicFramePr>
        <p:xfrm>
          <a:off x="2106613" y="1482725"/>
          <a:ext cx="360362" cy="228024"/>
        </p:xfrm>
        <a:graphic>
          <a:graphicData uri="http://schemas.openxmlformats.org/drawingml/2006/table">
            <a:tbl>
              <a:tblPr/>
              <a:tblGrid>
                <a:gridCol w="360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009ED0"/>
                          </a:solidFill>
                          <a:effectLst/>
                          <a:latin typeface="Cambria" pitchFamily="18" charset="0"/>
                          <a:cs typeface="Arial" charset="0"/>
                        </a:rPr>
                        <a:t>18</a:t>
                      </a:r>
                      <a:r>
                        <a:rPr kumimoji="0" lang="es-ES" sz="900" b="1" i="0" u="none" strike="noStrike" cap="none" normalizeH="0" baseline="0" dirty="0" smtClean="0">
                          <a:ln>
                            <a:noFill/>
                          </a:ln>
                          <a:solidFill>
                            <a:srgbClr val="009ED0"/>
                          </a:solidFill>
                          <a:effectLst/>
                          <a:latin typeface="Cambria" pitchFamily="18" charset="0"/>
                          <a:cs typeface="Arial" charset="0"/>
                        </a:rPr>
                        <a:t>%</a:t>
                      </a:r>
                      <a:r>
                        <a:rPr kumimoji="0" lang="es-ES" sz="1200" b="1" i="0" u="none" strike="noStrike" cap="none" normalizeH="0" baseline="0" dirty="0" smtClean="0">
                          <a:ln>
                            <a:noFill/>
                          </a:ln>
                          <a:solidFill>
                            <a:srgbClr val="009ED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581" name="Group 173"/>
          <p:cNvGraphicFramePr>
            <a:graphicFrameLocks noGrp="1"/>
          </p:cNvGraphicFramePr>
          <p:nvPr/>
        </p:nvGraphicFramePr>
        <p:xfrm>
          <a:off x="2781300" y="1468438"/>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19</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544" name="Group 136"/>
          <p:cNvGraphicFramePr>
            <a:graphicFrameLocks noGrp="1"/>
          </p:cNvGraphicFramePr>
          <p:nvPr/>
        </p:nvGraphicFramePr>
        <p:xfrm>
          <a:off x="927100" y="1582738"/>
          <a:ext cx="1011238" cy="219075"/>
        </p:xfrm>
        <a:graphic>
          <a:graphicData uri="http://schemas.openxmlformats.org/drawingml/2006/table">
            <a:tbl>
              <a:tblPr/>
              <a:tblGrid>
                <a:gridCol w="1011238"/>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Aseo Capital</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550" name="Group 142"/>
          <p:cNvGraphicFramePr>
            <a:graphicFrameLocks noGrp="1"/>
          </p:cNvGraphicFramePr>
          <p:nvPr/>
        </p:nvGraphicFramePr>
        <p:xfrm>
          <a:off x="2105025" y="1012825"/>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9ED0"/>
                          </a:solidFill>
                          <a:effectLst/>
                          <a:latin typeface="Calibri" pitchFamily="34" charset="0"/>
                          <a:cs typeface="Arial" charset="0"/>
                        </a:rPr>
                        <a:t>2010</a:t>
                      </a:r>
                      <a:endParaRPr kumimoji="0" lang="es-ES" sz="1000" b="0" i="0" u="none" strike="noStrike" cap="none" normalizeH="0" baseline="0" dirty="0" smtClean="0">
                        <a:ln>
                          <a:noFill/>
                        </a:ln>
                        <a:solidFill>
                          <a:srgbClr val="009ED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59" name="Group 251"/>
          <p:cNvGraphicFramePr>
            <a:graphicFrameLocks noGrp="1"/>
          </p:cNvGraphicFramePr>
          <p:nvPr/>
        </p:nvGraphicFramePr>
        <p:xfrm>
          <a:off x="2825750" y="100488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29562" name="Line 154"/>
          <p:cNvSpPr>
            <a:spLocks noChangeShapeType="1"/>
          </p:cNvSpPr>
          <p:nvPr/>
        </p:nvSpPr>
        <p:spPr bwMode="auto">
          <a:xfrm>
            <a:off x="2057400" y="1214438"/>
            <a:ext cx="1193800" cy="0"/>
          </a:xfrm>
          <a:prstGeom prst="line">
            <a:avLst/>
          </a:prstGeom>
          <a:noFill/>
          <a:ln w="3175">
            <a:solidFill>
              <a:srgbClr val="969696"/>
            </a:solidFill>
            <a:round/>
            <a:headEnd/>
            <a:tailEnd/>
          </a:ln>
          <a:effectLst/>
        </p:spPr>
        <p:txBody>
          <a:bodyPr/>
          <a:lstStyle/>
          <a:p>
            <a:endParaRPr lang="es-MX" dirty="0"/>
          </a:p>
        </p:txBody>
      </p:sp>
      <p:graphicFrame>
        <p:nvGraphicFramePr>
          <p:cNvPr id="529563" name="Group 155"/>
          <p:cNvGraphicFramePr>
            <a:graphicFrameLocks noGrp="1"/>
          </p:cNvGraphicFramePr>
          <p:nvPr/>
        </p:nvGraphicFramePr>
        <p:xfrm>
          <a:off x="6683375" y="1708150"/>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9ED0"/>
                          </a:solidFill>
                          <a:effectLst/>
                          <a:latin typeface="Calibri" pitchFamily="34" charset="0"/>
                          <a:cs typeface="Arial" charset="0"/>
                        </a:rPr>
                        <a:t>2010</a:t>
                      </a:r>
                      <a:endParaRPr kumimoji="0" lang="es-ES" sz="1000" b="0" i="0" u="none" strike="noStrike" cap="none" normalizeH="0" baseline="0" dirty="0" smtClean="0">
                        <a:ln>
                          <a:noFill/>
                        </a:ln>
                        <a:solidFill>
                          <a:srgbClr val="009ED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58" name="Group 250"/>
          <p:cNvGraphicFramePr>
            <a:graphicFrameLocks noGrp="1"/>
          </p:cNvGraphicFramePr>
          <p:nvPr/>
        </p:nvGraphicFramePr>
        <p:xfrm>
          <a:off x="5945188" y="170815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29576" name="Line 168"/>
          <p:cNvSpPr>
            <a:spLocks noChangeShapeType="1"/>
          </p:cNvSpPr>
          <p:nvPr/>
        </p:nvSpPr>
        <p:spPr bwMode="auto">
          <a:xfrm>
            <a:off x="5875338" y="1900238"/>
            <a:ext cx="1193800" cy="0"/>
          </a:xfrm>
          <a:prstGeom prst="line">
            <a:avLst/>
          </a:prstGeom>
          <a:noFill/>
          <a:ln w="3175">
            <a:solidFill>
              <a:srgbClr val="969696"/>
            </a:solidFill>
            <a:round/>
            <a:headEnd/>
            <a:tailEnd/>
          </a:ln>
          <a:effectLst/>
        </p:spPr>
        <p:txBody>
          <a:bodyPr/>
          <a:lstStyle/>
          <a:p>
            <a:endParaRPr lang="es-MX" dirty="0"/>
          </a:p>
        </p:txBody>
      </p:sp>
      <p:graphicFrame>
        <p:nvGraphicFramePr>
          <p:cNvPr id="529589" name="Group 181"/>
          <p:cNvGraphicFramePr>
            <a:graphicFrameLocks noGrp="1"/>
          </p:cNvGraphicFramePr>
          <p:nvPr/>
        </p:nvGraphicFramePr>
        <p:xfrm>
          <a:off x="6686550" y="2138363"/>
          <a:ext cx="360363" cy="228024"/>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009ED0"/>
                          </a:solidFill>
                          <a:effectLst/>
                          <a:latin typeface="Cambria" pitchFamily="18" charset="0"/>
                          <a:cs typeface="Arial" charset="0"/>
                        </a:rPr>
                        <a:t>16</a:t>
                      </a:r>
                      <a:r>
                        <a:rPr kumimoji="0" lang="es-ES" sz="900" b="1" i="0" u="none" strike="noStrike" cap="none" normalizeH="0" baseline="0" dirty="0" smtClean="0">
                          <a:ln>
                            <a:noFill/>
                          </a:ln>
                          <a:solidFill>
                            <a:srgbClr val="009ED0"/>
                          </a:solidFill>
                          <a:effectLst/>
                          <a:latin typeface="Cambria" pitchFamily="18" charset="0"/>
                          <a:cs typeface="Arial" charset="0"/>
                        </a:rPr>
                        <a:t>%</a:t>
                      </a:r>
                      <a:r>
                        <a:rPr kumimoji="0" lang="es-ES" sz="1200" b="1" i="0" u="none" strike="noStrike" cap="none" normalizeH="0" baseline="0" dirty="0" smtClean="0">
                          <a:ln>
                            <a:noFill/>
                          </a:ln>
                          <a:solidFill>
                            <a:srgbClr val="009ED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595" name="Group 187"/>
          <p:cNvGraphicFramePr>
            <a:graphicFrameLocks noGrp="1"/>
          </p:cNvGraphicFramePr>
          <p:nvPr/>
        </p:nvGraphicFramePr>
        <p:xfrm>
          <a:off x="6365875" y="3014663"/>
          <a:ext cx="360363" cy="228024"/>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009ED0"/>
                          </a:solidFill>
                          <a:effectLst/>
                          <a:latin typeface="Cambria" pitchFamily="18" charset="0"/>
                          <a:cs typeface="Arial" charset="0"/>
                        </a:rPr>
                        <a:t>38</a:t>
                      </a:r>
                      <a:r>
                        <a:rPr kumimoji="0" lang="es-ES" sz="900" b="1" i="0" u="none" strike="noStrike" cap="none" normalizeH="0" baseline="0" dirty="0" smtClean="0">
                          <a:ln>
                            <a:noFill/>
                          </a:ln>
                          <a:solidFill>
                            <a:srgbClr val="009ED0"/>
                          </a:solidFill>
                          <a:effectLst/>
                          <a:latin typeface="Cambria" pitchFamily="18" charset="0"/>
                          <a:cs typeface="Arial" charset="0"/>
                        </a:rPr>
                        <a:t>%</a:t>
                      </a:r>
                      <a:r>
                        <a:rPr kumimoji="0" lang="es-ES" sz="1200" b="1" i="0" u="none" strike="noStrike" cap="none" normalizeH="0" baseline="0" dirty="0" smtClean="0">
                          <a:ln>
                            <a:noFill/>
                          </a:ln>
                          <a:solidFill>
                            <a:srgbClr val="009ED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61" name="Group 253"/>
          <p:cNvGraphicFramePr>
            <a:graphicFrameLocks noGrp="1"/>
          </p:cNvGraphicFramePr>
          <p:nvPr/>
        </p:nvGraphicFramePr>
        <p:xfrm>
          <a:off x="1663700" y="2314575"/>
          <a:ext cx="1041400" cy="219075"/>
        </p:xfrm>
        <a:graphic>
          <a:graphicData uri="http://schemas.openxmlformats.org/drawingml/2006/table">
            <a:tbl>
              <a:tblPr/>
              <a:tblGrid>
                <a:gridCol w="1041400"/>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Aguas de Bogotá</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07" name="Group 199"/>
          <p:cNvGraphicFramePr>
            <a:graphicFrameLocks noGrp="1"/>
          </p:cNvGraphicFramePr>
          <p:nvPr/>
        </p:nvGraphicFramePr>
        <p:xfrm>
          <a:off x="7240588" y="2303463"/>
          <a:ext cx="1011237" cy="219075"/>
        </p:xfrm>
        <a:graphic>
          <a:graphicData uri="http://schemas.openxmlformats.org/drawingml/2006/table">
            <a:tbl>
              <a:tblPr/>
              <a:tblGrid>
                <a:gridCol w="1011237"/>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Ciudad limpia</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13" name="Group 205"/>
          <p:cNvGraphicFramePr>
            <a:graphicFrameLocks noGrp="1"/>
          </p:cNvGraphicFramePr>
          <p:nvPr/>
        </p:nvGraphicFramePr>
        <p:xfrm>
          <a:off x="6907213" y="2882900"/>
          <a:ext cx="1011237" cy="219075"/>
        </p:xfrm>
        <a:graphic>
          <a:graphicData uri="http://schemas.openxmlformats.org/drawingml/2006/table">
            <a:tbl>
              <a:tblPr/>
              <a:tblGrid>
                <a:gridCol w="1011237"/>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LIME</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19" name="Group 211"/>
          <p:cNvGraphicFramePr>
            <a:graphicFrameLocks noGrp="1"/>
          </p:cNvGraphicFramePr>
          <p:nvPr/>
        </p:nvGraphicFramePr>
        <p:xfrm>
          <a:off x="2909888" y="24066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16</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25" name="Group 217"/>
          <p:cNvGraphicFramePr>
            <a:graphicFrameLocks noGrp="1"/>
          </p:cNvGraphicFramePr>
          <p:nvPr/>
        </p:nvGraphicFramePr>
        <p:xfrm>
          <a:off x="5926138" y="2155825"/>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16</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631" name="Group 223"/>
          <p:cNvGraphicFramePr>
            <a:graphicFrameLocks noGrp="1"/>
          </p:cNvGraphicFramePr>
          <p:nvPr/>
        </p:nvGraphicFramePr>
        <p:xfrm>
          <a:off x="5605463" y="29908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15</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29637" name="Picture 229" descr="fjk"/>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6778625" y="3078163"/>
            <a:ext cx="985838" cy="479425"/>
          </a:xfrm>
          <a:prstGeom prst="rect">
            <a:avLst/>
          </a:prstGeom>
          <a:noFill/>
        </p:spPr>
      </p:pic>
      <p:pic>
        <p:nvPicPr>
          <p:cNvPr id="529638" name="Picture 230" descr="fgg"/>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7265988" y="1758950"/>
            <a:ext cx="749300" cy="528638"/>
          </a:xfrm>
          <a:prstGeom prst="rect">
            <a:avLst/>
          </a:prstGeom>
          <a:noFill/>
        </p:spPr>
      </p:pic>
      <p:pic>
        <p:nvPicPr>
          <p:cNvPr id="529639" name="Picture 231" descr="default-logo"/>
          <p:cNvPicPr>
            <a:picLocks noChangeAspect="1" noChangeArrowheads="1"/>
          </p:cNvPicPr>
          <p:nvPr/>
        </p:nvPicPr>
        <p:blipFill>
          <a:blip r:embed="rId5" cstate="print"/>
          <a:srcRect/>
          <a:stretch>
            <a:fillRect/>
          </a:stretch>
        </p:blipFill>
        <p:spPr bwMode="auto">
          <a:xfrm>
            <a:off x="803275" y="1249363"/>
            <a:ext cx="1066800" cy="425450"/>
          </a:xfrm>
          <a:prstGeom prst="rect">
            <a:avLst/>
          </a:prstGeom>
          <a:noFill/>
        </p:spPr>
      </p:pic>
      <p:pic>
        <p:nvPicPr>
          <p:cNvPr id="529640" name="Picture 232" descr="709"/>
          <p:cNvPicPr>
            <a:picLocks noChangeAspect="1" noChangeArrowheads="1"/>
          </p:cNvPicPr>
          <p:nvPr/>
        </p:nvPicPr>
        <p:blipFill>
          <a:blip r:embed="rId6" cstate="print">
            <a:clrChange>
              <a:clrFrom>
                <a:srgbClr val="FEFFFF"/>
              </a:clrFrom>
              <a:clrTo>
                <a:srgbClr val="FEFFFF">
                  <a:alpha val="0"/>
                </a:srgbClr>
              </a:clrTo>
            </a:clrChange>
          </a:blip>
          <a:srcRect/>
          <a:stretch>
            <a:fillRect/>
          </a:stretch>
        </p:blipFill>
        <p:spPr bwMode="auto">
          <a:xfrm>
            <a:off x="1162050" y="2557463"/>
            <a:ext cx="1585913" cy="293687"/>
          </a:xfrm>
          <a:prstGeom prst="rect">
            <a:avLst/>
          </a:prstGeom>
          <a:noFill/>
        </p:spPr>
      </p:pic>
      <p:graphicFrame>
        <p:nvGraphicFramePr>
          <p:cNvPr id="529641" name="Group 233"/>
          <p:cNvGraphicFramePr>
            <a:graphicFrameLocks noGrp="1"/>
          </p:cNvGraphicFramePr>
          <p:nvPr/>
        </p:nvGraphicFramePr>
        <p:xfrm>
          <a:off x="4025900" y="4757738"/>
          <a:ext cx="1095375" cy="249360"/>
        </p:xfrm>
        <a:graphic>
          <a:graphicData uri="http://schemas.openxmlformats.org/drawingml/2006/table">
            <a:tbl>
              <a:tblPr/>
              <a:tblGrid>
                <a:gridCol w="495300"/>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29662" name="Group 254"/>
          <p:cNvGraphicFramePr>
            <a:graphicFrameLocks noGrp="1"/>
          </p:cNvGraphicFramePr>
          <p:nvPr/>
        </p:nvGraphicFramePr>
        <p:xfrm>
          <a:off x="2951163" y="3368675"/>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3</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29668" name="Picture 260" descr="logo-basura"/>
          <p:cNvPicPr>
            <a:picLocks noChangeAspect="1" noChangeArrowheads="1"/>
          </p:cNvPicPr>
          <p:nvPr/>
        </p:nvPicPr>
        <p:blipFill>
          <a:blip r:embed="rId7" cstate="print"/>
          <a:srcRect/>
          <a:stretch>
            <a:fillRect/>
          </a:stretch>
        </p:blipFill>
        <p:spPr bwMode="auto">
          <a:xfrm>
            <a:off x="2044700" y="3473450"/>
            <a:ext cx="771525" cy="331788"/>
          </a:xfrm>
          <a:prstGeom prst="rect">
            <a:avLst/>
          </a:prstGeom>
          <a:noFill/>
        </p:spPr>
      </p:pic>
      <p:graphicFrame>
        <p:nvGraphicFramePr>
          <p:cNvPr id="529669" name="Group 261"/>
          <p:cNvGraphicFramePr>
            <a:graphicFrameLocks noGrp="1"/>
          </p:cNvGraphicFramePr>
          <p:nvPr/>
        </p:nvGraphicFramePr>
        <p:xfrm>
          <a:off x="1774825" y="3221038"/>
          <a:ext cx="1041400" cy="219075"/>
        </p:xfrm>
        <a:graphic>
          <a:graphicData uri="http://schemas.openxmlformats.org/drawingml/2006/table">
            <a:tbl>
              <a:tblPr/>
              <a:tblGrid>
                <a:gridCol w="1041400"/>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Basuras Cero</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29708" name="Group 300"/>
          <p:cNvGraphicFramePr>
            <a:graphicFrameLocks noGrp="1"/>
          </p:cNvGraphicFramePr>
          <p:nvPr/>
        </p:nvGraphicFramePr>
        <p:xfrm>
          <a:off x="5502275" y="4010025"/>
          <a:ext cx="1875270" cy="361560"/>
        </p:xfrm>
        <a:graphic>
          <a:graphicData uri="http://schemas.openxmlformats.org/drawingml/2006/table">
            <a:tbl>
              <a:tblPr/>
              <a:tblGrid>
                <a:gridCol w="1328666"/>
                <a:gridCol w="274143"/>
                <a:gridCol w="272461"/>
              </a:tblGrid>
              <a:tr h="152400">
                <a:tc>
                  <a:txBody>
                    <a:bodyPr/>
                    <a:lstStyle/>
                    <a:p>
                      <a:pPr marL="0" marR="0" lvl="0" indent="0" algn="l" defTabSz="914400" rtl="0" eaLnBrk="1" fontAlgn="ctr" latinLnBrk="0" hangingPunct="1">
                        <a:lnSpc>
                          <a:spcPct val="100000"/>
                        </a:lnSpc>
                        <a:spcBef>
                          <a:spcPct val="0"/>
                        </a:spcBef>
                        <a:spcAft>
                          <a:spcPct val="0"/>
                        </a:spcAft>
                        <a:buClrTx/>
                        <a:buSzTx/>
                        <a:buFontTx/>
                        <a:buNone/>
                        <a:tabLst/>
                      </a:pPr>
                      <a:endParaRPr kumimoji="0" lang="es-MX" sz="900" b="1"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rgbClr val="00B5EC"/>
                          </a:solidFill>
                          <a:effectLst/>
                          <a:latin typeface="Calibri" pitchFamily="34" charset="0"/>
                          <a:cs typeface="Arial" charset="0"/>
                        </a:rPr>
                        <a:t>2010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2016</a:t>
                      </a: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No sabe / No responde </a:t>
                      </a:r>
                      <a:endParaRPr kumimoji="0" lang="es-ES" sz="900" b="1"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31%</a:t>
                      </a:r>
                      <a:endParaRPr kumimoji="0" lang="es-ES" sz="1800" b="1"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sp>
        <p:nvSpPr>
          <p:cNvPr id="529709" name="Text Box 301"/>
          <p:cNvSpPr txBox="1">
            <a:spLocks noChangeArrowheads="1"/>
          </p:cNvSpPr>
          <p:nvPr/>
        </p:nvSpPr>
        <p:spPr bwMode="auto">
          <a:xfrm>
            <a:off x="2224088" y="1730375"/>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29710" name="Text Box 302"/>
          <p:cNvSpPr txBox="1">
            <a:spLocks noChangeArrowheads="1"/>
          </p:cNvSpPr>
          <p:nvPr/>
        </p:nvSpPr>
        <p:spPr bwMode="auto">
          <a:xfrm>
            <a:off x="6802438" y="2411413"/>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29711" name="Text Box 303"/>
          <p:cNvSpPr txBox="1">
            <a:spLocks noChangeArrowheads="1"/>
          </p:cNvSpPr>
          <p:nvPr/>
        </p:nvSpPr>
        <p:spPr bwMode="auto">
          <a:xfrm>
            <a:off x="6480175" y="3260725"/>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529712" name="Group 304"/>
          <p:cNvGrpSpPr>
            <a:grpSpLocks/>
          </p:cNvGrpSpPr>
          <p:nvPr/>
        </p:nvGrpSpPr>
        <p:grpSpPr bwMode="auto">
          <a:xfrm>
            <a:off x="-95250" y="4714875"/>
            <a:ext cx="1701800" cy="265113"/>
            <a:chOff x="-60" y="2970"/>
            <a:chExt cx="1072" cy="167"/>
          </a:xfrm>
        </p:grpSpPr>
        <p:sp>
          <p:nvSpPr>
            <p:cNvPr id="529713" name="Text Box 305"/>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29714" name="Rectangle 306"/>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29715" name="Line 307"/>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29716" name="Line 308"/>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29717" name="Line 309"/>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Rectangle 2"/>
          <p:cNvSpPr>
            <a:spLocks noGrp="1" noChangeArrowheads="1"/>
          </p:cNvSpPr>
          <p:nvPr>
            <p:ph type="title"/>
          </p:nvPr>
        </p:nvSpPr>
        <p:spPr/>
        <p:txBody>
          <a:bodyPr/>
          <a:lstStyle/>
          <a:p>
            <a:endParaRPr lang="es-CO" dirty="0"/>
          </a:p>
        </p:txBody>
      </p:sp>
      <p:sp>
        <p:nvSpPr>
          <p:cNvPr id="66560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560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5978" name="Group 378"/>
          <p:cNvGraphicFramePr>
            <a:graphicFrameLocks noGrp="1"/>
          </p:cNvGraphicFramePr>
          <p:nvPr/>
        </p:nvGraphicFramePr>
        <p:xfrm>
          <a:off x="152400" y="1358900"/>
          <a:ext cx="8840788" cy="1795608"/>
        </p:xfrm>
        <a:graphic>
          <a:graphicData uri="http://schemas.openxmlformats.org/drawingml/2006/table">
            <a:tbl>
              <a:tblPr/>
              <a:tblGrid>
                <a:gridCol w="2519363"/>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Capital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Limpia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Aguas de Bogotá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5856" name="Rectangle 25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3EA4074-3993-44BB-A838-03C71A77BBC5}" type="slidenum">
              <a:rPr lang="es-ES" sz="900" i="1">
                <a:solidFill>
                  <a:schemeClr val="bg1"/>
                </a:solidFill>
              </a:rPr>
              <a:pPr algn="ctr"/>
              <a:t>29</a:t>
            </a:fld>
            <a:endParaRPr lang="es-ES" sz="900" i="1" dirty="0">
              <a:solidFill>
                <a:schemeClr val="bg1"/>
              </a:solidFill>
            </a:endParaRPr>
          </a:p>
        </p:txBody>
      </p:sp>
      <p:graphicFrame>
        <p:nvGraphicFramePr>
          <p:cNvPr id="665857" name="Group 257"/>
          <p:cNvGraphicFramePr>
            <a:graphicFrameLocks noGrp="1"/>
          </p:cNvGraphicFramePr>
          <p:nvPr/>
        </p:nvGraphicFramePr>
        <p:xfrm>
          <a:off x="1252538" y="1069975"/>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6.</a:t>
                      </a:r>
                      <a:r>
                        <a:rPr kumimoji="0" lang="es-CO" sz="1100" b="1" i="0" u="none" strike="noStrike" cap="none" normalizeH="0" baseline="0" dirty="0" smtClean="0">
                          <a:ln>
                            <a:noFill/>
                          </a:ln>
                          <a:solidFill>
                            <a:srgbClr val="333333"/>
                          </a:solidFill>
                          <a:effectLst/>
                          <a:latin typeface="Calibri" pitchFamily="34" charset="0"/>
                          <a:cs typeface="Arial" charset="0"/>
                        </a:rPr>
                        <a:t> ¿Cuál es la empresa que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recolección de basura</a:t>
                      </a:r>
                      <a:r>
                        <a:rPr kumimoji="0" lang="es-CO" sz="1100" b="1" i="0" u="none" strike="noStrike" cap="none" normalizeH="0" baseline="0" dirty="0" smtClean="0">
                          <a:ln>
                            <a:noFill/>
                          </a:ln>
                          <a:solidFill>
                            <a:srgbClr val="333333"/>
                          </a:solidFill>
                          <a:effectLst/>
                          <a:latin typeface="Calibri" pitchFamily="34" charset="0"/>
                          <a:cs typeface="Arial" charset="0"/>
                        </a:rPr>
                        <a:t> en su barrio?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5979" name="Group 379"/>
          <p:cNvGraphicFramePr>
            <a:graphicFrameLocks noGrp="1"/>
          </p:cNvGraphicFramePr>
          <p:nvPr/>
        </p:nvGraphicFramePr>
        <p:xfrm>
          <a:off x="1123950" y="3259138"/>
          <a:ext cx="6765925" cy="17376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Capital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Limpia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Aguas de Bogotá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Objeto del Contrato</a:t>
            </a:r>
            <a:endParaRPr lang="es-MX" dirty="0"/>
          </a:p>
        </p:txBody>
      </p:sp>
      <p:sp>
        <p:nvSpPr>
          <p:cNvPr id="3" name="2 Marcador de contenido"/>
          <p:cNvSpPr>
            <a:spLocks noGrp="1"/>
          </p:cNvSpPr>
          <p:nvPr>
            <p:ph idx="1"/>
          </p:nvPr>
        </p:nvSpPr>
        <p:spPr>
          <a:xfrm>
            <a:off x="901845" y="1803688"/>
            <a:ext cx="7753782" cy="1916257"/>
          </a:xfrm>
        </p:spPr>
        <p:txBody>
          <a:bodyPr/>
          <a:lstStyle/>
          <a:p>
            <a:pPr marL="0" indent="0" algn="ctr">
              <a:buNone/>
            </a:pPr>
            <a:r>
              <a:rPr lang="es-MX" dirty="0" smtClean="0"/>
              <a:t>Contratar la aplicación de una encuesta que mida y evalúe la satisfacción, la percepción y expectativas de los usuarios frente a la prestación de los servicios manejo integral de residuos sólidos (aseo, recolección, barrido y limpieza, aprovechamiento y disposición final),  alumbrado público y servicios funerarios, garantizados por la Unidad Administrativa Especial de Servicios Públicos – UAESP.</a:t>
            </a:r>
            <a:endParaRPr lang="es-MX"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4696" name="Group 184"/>
          <p:cNvGraphicFramePr>
            <a:graphicFrameLocks noGrp="1"/>
          </p:cNvGraphicFramePr>
          <p:nvPr/>
        </p:nvGraphicFramePr>
        <p:xfrm>
          <a:off x="273050" y="1400175"/>
          <a:ext cx="7834313" cy="3371852"/>
        </p:xfrm>
        <a:graphic>
          <a:graphicData uri="http://schemas.openxmlformats.org/drawingml/2006/table">
            <a:tbl>
              <a:tblPr/>
              <a:tblGrid>
                <a:gridCol w="4300538"/>
                <a:gridCol w="3319462"/>
                <a:gridCol w="214313"/>
              </a:tblGrid>
              <a:tr h="554038">
                <a:tc>
                  <a:txBody>
                    <a:bodyPr/>
                    <a:lstStyle/>
                    <a:p>
                      <a:pPr marL="0" marR="0" lvl="0" indent="0" algn="r" defTabSz="914400" rtl="0" eaLnBrk="1" fontAlgn="base" latinLnBrk="0" hangingPunct="1">
                        <a:lnSpc>
                          <a:spcPct val="100000"/>
                        </a:lnSpc>
                        <a:spcBef>
                          <a:spcPct val="0"/>
                        </a:spcBef>
                        <a:spcAft>
                          <a:spcPct val="0"/>
                        </a:spcAft>
                        <a:buClr>
                          <a:schemeClr val="tx1"/>
                        </a:buClr>
                        <a:buSzTx/>
                        <a:buFontTx/>
                        <a:buNone/>
                        <a:tabLst/>
                      </a:pP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LA CALIDAD GENERAL DEL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ASEO</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2030</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969696"/>
                      </a:solidFill>
                      <a:prstDash val="solid"/>
                      <a:round/>
                      <a:headEnd type="none" w="med" len="med"/>
                      <a:tailEnd type="none" w="med" len="med"/>
                    </a:lnB>
                    <a:lnTlToBr>
                      <a:noFill/>
                    </a:lnTlToBr>
                    <a:lnBlToTr>
                      <a:noFill/>
                    </a:lnBlToTr>
                    <a:solidFill>
                      <a:srgbClr val="EAEAEA"/>
                    </a:solidFill>
                  </a:tcPr>
                </a:tc>
              </a:tr>
              <a:tr h="5540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frecuencia de la recolección </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2012</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540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calidad de los vehículos recolectores </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1890</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4429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cumplimiento de los horarios de recolección programado </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1983</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7366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calidad de la recolección </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302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recolectar de forma completa las bolsas </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2015</a:t>
                      </a:r>
                      <a:endParaRPr kumimoji="0" lang="es-ES" sz="700" b="0"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704572" name="Object 5"/>
          <p:cNvGraphicFramePr>
            <a:graphicFrameLocks noChangeAspect="1"/>
          </p:cNvGraphicFramePr>
          <p:nvPr/>
        </p:nvGraphicFramePr>
        <p:xfrm>
          <a:off x="4573588" y="1338263"/>
          <a:ext cx="2860675" cy="3576637"/>
        </p:xfrm>
        <a:graphic>
          <a:graphicData uri="http://schemas.openxmlformats.org/presentationml/2006/ole">
            <p:oleObj spid="_x0000_s704572" name="Gráfico" r:id="rId3" imgW="2866957" imgH="3581310" progId="MSGraph.Chart.8">
              <p:embed followColorScheme="full"/>
            </p:oleObj>
          </a:graphicData>
        </a:graphic>
      </p:graphicFrame>
      <p:sp>
        <p:nvSpPr>
          <p:cNvPr id="704574" name="Rectangle 62"/>
          <p:cNvSpPr>
            <a:spLocks noGrp="1" noChangeArrowheads="1"/>
          </p:cNvSpPr>
          <p:nvPr>
            <p:ph type="title"/>
          </p:nvPr>
        </p:nvSpPr>
        <p:spPr/>
        <p:txBody>
          <a:bodyPr/>
          <a:lstStyle/>
          <a:p>
            <a:endParaRPr lang="es-MX" dirty="0"/>
          </a:p>
        </p:txBody>
      </p:sp>
      <p:sp>
        <p:nvSpPr>
          <p:cNvPr id="704575" name="Rectangle 6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6F9BABFB-476E-4ABC-8247-1AA6B64D4F0F}" type="slidenum">
              <a:rPr lang="es-ES" sz="900" i="1">
                <a:solidFill>
                  <a:schemeClr val="bg1"/>
                </a:solidFill>
              </a:rPr>
              <a:pPr algn="ctr"/>
              <a:t>30</a:t>
            </a:fld>
            <a:endParaRPr lang="es-ES" sz="900" i="1" dirty="0">
              <a:solidFill>
                <a:schemeClr val="bg1"/>
              </a:solidFill>
            </a:endParaRPr>
          </a:p>
        </p:txBody>
      </p:sp>
      <p:graphicFrame>
        <p:nvGraphicFramePr>
          <p:cNvPr id="704576" name="Group 64"/>
          <p:cNvGraphicFramePr>
            <a:graphicFrameLocks noGrp="1"/>
          </p:cNvGraphicFramePr>
          <p:nvPr/>
        </p:nvGraphicFramePr>
        <p:xfrm>
          <a:off x="4830763" y="944563"/>
          <a:ext cx="2179637" cy="301752"/>
        </p:xfrm>
        <a:graphic>
          <a:graphicData uri="http://schemas.openxmlformats.org/drawingml/2006/table">
            <a:tbl>
              <a:tblPr/>
              <a:tblGrid>
                <a:gridCol w="479425"/>
                <a:gridCol w="479425"/>
                <a:gridCol w="479425"/>
                <a:gridCol w="741362"/>
              </a:tblGrid>
              <a:tr h="0">
                <a:tc gridSpan="2">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704592" name="Rectangle 8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4658" name="Group 146"/>
          <p:cNvGraphicFramePr>
            <a:graphicFrameLocks noGrp="1"/>
          </p:cNvGraphicFramePr>
          <p:nvPr/>
        </p:nvGraphicFramePr>
        <p:xfrm>
          <a:off x="7359650" y="1687513"/>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4605" name="Line 93"/>
          <p:cNvSpPr>
            <a:spLocks noChangeShapeType="1"/>
          </p:cNvSpPr>
          <p:nvPr/>
        </p:nvSpPr>
        <p:spPr bwMode="auto">
          <a:xfrm>
            <a:off x="4573588" y="1309688"/>
            <a:ext cx="3478212" cy="0"/>
          </a:xfrm>
          <a:prstGeom prst="line">
            <a:avLst/>
          </a:prstGeom>
          <a:noFill/>
          <a:ln w="3175">
            <a:solidFill>
              <a:srgbClr val="969696"/>
            </a:solidFill>
            <a:round/>
            <a:headEnd/>
            <a:tailEnd/>
          </a:ln>
          <a:effectLst/>
        </p:spPr>
        <p:txBody>
          <a:bodyPr/>
          <a:lstStyle/>
          <a:p>
            <a:endParaRPr lang="es-MX" dirty="0"/>
          </a:p>
        </p:txBody>
      </p:sp>
      <p:graphicFrame>
        <p:nvGraphicFramePr>
          <p:cNvPr id="704607" name="Group 95"/>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7.</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empresa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15" name="Group 103"/>
          <p:cNvGraphicFramePr>
            <a:graphicFrameLocks noGrp="1"/>
          </p:cNvGraphicFramePr>
          <p:nvPr/>
        </p:nvGraphicFramePr>
        <p:xfrm>
          <a:off x="7840663" y="4745038"/>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21" name="Group 109"/>
          <p:cNvGraphicFramePr>
            <a:graphicFrameLocks noGrp="1"/>
          </p:cNvGraphicFramePr>
          <p:nvPr/>
        </p:nvGraphicFramePr>
        <p:xfrm>
          <a:off x="3284538" y="4789488"/>
          <a:ext cx="3235325" cy="243840"/>
        </p:xfrm>
        <a:graphic>
          <a:graphicData uri="http://schemas.openxmlformats.org/drawingml/2006/table">
            <a:tbl>
              <a:tblPr/>
              <a:tblGrid>
                <a:gridCol w="3235325"/>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704627" name="Group 115"/>
          <p:cNvGrpSpPr>
            <a:grpSpLocks/>
          </p:cNvGrpSpPr>
          <p:nvPr/>
        </p:nvGrpSpPr>
        <p:grpSpPr bwMode="auto">
          <a:xfrm>
            <a:off x="-95250" y="4714875"/>
            <a:ext cx="1701800" cy="265113"/>
            <a:chOff x="-60" y="2970"/>
            <a:chExt cx="1072" cy="167"/>
          </a:xfrm>
        </p:grpSpPr>
        <p:sp>
          <p:nvSpPr>
            <p:cNvPr id="704628" name="Text Box 116"/>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704629" name="Rectangle 117"/>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704630" name="Line 118"/>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704631" name="Line 119"/>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704632" name="Line 120"/>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704633" name="Text Box 121"/>
          <p:cNvSpPr txBox="1">
            <a:spLocks noChangeArrowheads="1"/>
          </p:cNvSpPr>
          <p:nvPr/>
        </p:nvSpPr>
        <p:spPr bwMode="auto">
          <a:xfrm>
            <a:off x="5294313" y="1395413"/>
            <a:ext cx="128587"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pic>
        <p:nvPicPr>
          <p:cNvPr id="704635" name="Picture 123" descr="fghj"/>
          <p:cNvPicPr>
            <a:picLocks noChangeAspect="1" noChangeArrowheads="1"/>
          </p:cNvPicPr>
          <p:nvPr/>
        </p:nvPicPr>
        <p:blipFill>
          <a:blip r:embed="rId8" cstate="print"/>
          <a:srcRect/>
          <a:stretch>
            <a:fillRect/>
          </a:stretch>
        </p:blipFill>
        <p:spPr bwMode="auto">
          <a:xfrm>
            <a:off x="534988" y="938213"/>
            <a:ext cx="1019175" cy="833437"/>
          </a:xfrm>
          <a:prstGeom prst="rect">
            <a:avLst/>
          </a:prstGeom>
          <a:noFill/>
        </p:spPr>
      </p:pic>
      <p:sp>
        <p:nvSpPr>
          <p:cNvPr id="704648" name="Text Box 136"/>
          <p:cNvSpPr txBox="1">
            <a:spLocks noChangeArrowheads="1"/>
          </p:cNvSpPr>
          <p:nvPr/>
        </p:nvSpPr>
        <p:spPr bwMode="auto">
          <a:xfrm>
            <a:off x="5486400" y="3600450"/>
            <a:ext cx="128588"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graphicFrame>
        <p:nvGraphicFramePr>
          <p:cNvPr id="704659" name="Group 147"/>
          <p:cNvGraphicFramePr>
            <a:graphicFrameLocks noGrp="1"/>
          </p:cNvGraphicFramePr>
          <p:nvPr/>
        </p:nvGraphicFramePr>
        <p:xfrm>
          <a:off x="7359650" y="2168525"/>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65" name="Group 153"/>
          <p:cNvGraphicFramePr>
            <a:graphicFrameLocks noGrp="1"/>
          </p:cNvGraphicFramePr>
          <p:nvPr/>
        </p:nvGraphicFramePr>
        <p:xfrm>
          <a:off x="7359650" y="2674938"/>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71" name="Group 159"/>
          <p:cNvGraphicFramePr>
            <a:graphicFrameLocks noGrp="1"/>
          </p:cNvGraphicFramePr>
          <p:nvPr/>
        </p:nvGraphicFramePr>
        <p:xfrm>
          <a:off x="7359650" y="315595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77" name="Group 165"/>
          <p:cNvGraphicFramePr>
            <a:graphicFrameLocks noGrp="1"/>
          </p:cNvGraphicFramePr>
          <p:nvPr/>
        </p:nvGraphicFramePr>
        <p:xfrm>
          <a:off x="7359650" y="3876675"/>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683" name="Group 171"/>
          <p:cNvGraphicFramePr>
            <a:graphicFrameLocks noGrp="1"/>
          </p:cNvGraphicFramePr>
          <p:nvPr/>
        </p:nvGraphicFramePr>
        <p:xfrm>
          <a:off x="7359650" y="4405313"/>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703" name="Group 191"/>
          <p:cNvGraphicFramePr>
            <a:graphicFrameLocks noGrp="1"/>
          </p:cNvGraphicFramePr>
          <p:nvPr/>
        </p:nvGraphicFramePr>
        <p:xfrm>
          <a:off x="7335838" y="1470025"/>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4704" name="Group 192"/>
          <p:cNvGraphicFramePr>
            <a:graphicFrameLocks noGrp="1"/>
          </p:cNvGraphicFramePr>
          <p:nvPr/>
        </p:nvGraphicFramePr>
        <p:xfrm>
          <a:off x="7335838" y="3692525"/>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2" descr="fgdfhfh"/>
          <p:cNvPicPr>
            <a:picLocks noChangeAspect="1" noChangeArrowheads="1"/>
          </p:cNvPicPr>
          <p:nvPr/>
        </p:nvPicPr>
        <p:blipFill>
          <a:blip r:embed="rId2" cstate="print"/>
          <a:srcRect/>
          <a:stretch>
            <a:fillRect/>
          </a:stretch>
        </p:blipFill>
        <p:spPr bwMode="auto">
          <a:xfrm>
            <a:off x="1622425" y="874713"/>
            <a:ext cx="5902325" cy="3644900"/>
          </a:xfrm>
          <a:prstGeom prst="rect">
            <a:avLst/>
          </a:prstGeom>
          <a:noFill/>
        </p:spPr>
      </p:pic>
      <p:sp>
        <p:nvSpPr>
          <p:cNvPr id="572419" name="Rectangle 3"/>
          <p:cNvSpPr>
            <a:spLocks noGrp="1" noChangeArrowheads="1"/>
          </p:cNvSpPr>
          <p:nvPr>
            <p:ph type="title"/>
          </p:nvPr>
        </p:nvSpPr>
        <p:spPr/>
        <p:txBody>
          <a:bodyPr/>
          <a:lstStyle/>
          <a:p>
            <a:endParaRPr lang="es-MX" dirty="0"/>
          </a:p>
        </p:txBody>
      </p:sp>
      <p:sp>
        <p:nvSpPr>
          <p:cNvPr id="57242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F62B7F4-D4D5-4C7C-9CAF-3892434882FE}" type="slidenum">
              <a:rPr lang="es-ES" sz="900" i="1">
                <a:solidFill>
                  <a:schemeClr val="bg1"/>
                </a:solidFill>
              </a:rPr>
              <a:pPr algn="ctr"/>
              <a:t>31</a:t>
            </a:fld>
            <a:endParaRPr lang="es-ES" sz="900" i="1" dirty="0">
              <a:solidFill>
                <a:schemeClr val="bg1"/>
              </a:solidFill>
            </a:endParaRPr>
          </a:p>
        </p:txBody>
      </p:sp>
      <p:grpSp>
        <p:nvGrpSpPr>
          <p:cNvPr id="572421" name="Group 5"/>
          <p:cNvGrpSpPr>
            <a:grpSpLocks/>
          </p:cNvGrpSpPr>
          <p:nvPr/>
        </p:nvGrpSpPr>
        <p:grpSpPr bwMode="auto">
          <a:xfrm>
            <a:off x="2632075" y="1635125"/>
            <a:ext cx="514350" cy="511175"/>
            <a:chOff x="1370" y="1409"/>
            <a:chExt cx="243" cy="243"/>
          </a:xfrm>
        </p:grpSpPr>
        <p:pic>
          <p:nvPicPr>
            <p:cNvPr id="572422"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23"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69</a:t>
              </a:r>
              <a:r>
                <a:rPr lang="es-ES" sz="1200" dirty="0">
                  <a:solidFill>
                    <a:srgbClr val="0075B8"/>
                  </a:solidFill>
                  <a:latin typeface="Calibri" pitchFamily="34" charset="0"/>
                </a:rPr>
                <a:t>%</a:t>
              </a:r>
            </a:p>
          </p:txBody>
        </p:sp>
        <p:sp>
          <p:nvSpPr>
            <p:cNvPr id="572424"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72425"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72426"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72427"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72428" name="Group 12"/>
          <p:cNvGraphicFramePr>
            <a:graphicFrameLocks noGrp="1"/>
          </p:cNvGraphicFramePr>
          <p:nvPr/>
        </p:nvGraphicFramePr>
        <p:xfrm>
          <a:off x="257175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434" name="Group 18"/>
          <p:cNvGraphicFramePr>
            <a:graphicFrameLocks noGrp="1"/>
          </p:cNvGraphicFramePr>
          <p:nvPr/>
        </p:nvGraphicFramePr>
        <p:xfrm>
          <a:off x="321468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440" name="Group 24"/>
          <p:cNvGraphicFramePr>
            <a:graphicFrameLocks noGrp="1"/>
          </p:cNvGraphicFramePr>
          <p:nvPr/>
        </p:nvGraphicFramePr>
        <p:xfrm>
          <a:off x="455771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446" name="Group 30"/>
          <p:cNvGraphicFramePr>
            <a:graphicFrameLocks noGrp="1"/>
          </p:cNvGraphicFramePr>
          <p:nvPr/>
        </p:nvGraphicFramePr>
        <p:xfrm>
          <a:off x="525145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452" name="Group 36"/>
          <p:cNvGraphicFramePr>
            <a:graphicFrameLocks noGrp="1"/>
          </p:cNvGraphicFramePr>
          <p:nvPr/>
        </p:nvGraphicFramePr>
        <p:xfrm>
          <a:off x="435768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458" name="Group 42"/>
          <p:cNvGraphicFramePr>
            <a:graphicFrameLocks noGrp="1"/>
          </p:cNvGraphicFramePr>
          <p:nvPr/>
        </p:nvGraphicFramePr>
        <p:xfrm>
          <a:off x="616108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72464" name="Group 48"/>
          <p:cNvGrpSpPr>
            <a:grpSpLocks/>
          </p:cNvGrpSpPr>
          <p:nvPr/>
        </p:nvGrpSpPr>
        <p:grpSpPr bwMode="auto">
          <a:xfrm>
            <a:off x="3289300" y="2697163"/>
            <a:ext cx="514350" cy="511175"/>
            <a:chOff x="1370" y="1409"/>
            <a:chExt cx="243" cy="243"/>
          </a:xfrm>
        </p:grpSpPr>
        <p:pic>
          <p:nvPicPr>
            <p:cNvPr id="572465"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66"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68</a:t>
              </a:r>
              <a:r>
                <a:rPr lang="es-ES" sz="1200" dirty="0">
                  <a:solidFill>
                    <a:srgbClr val="0075B8"/>
                  </a:solidFill>
                  <a:latin typeface="Calibri" pitchFamily="34" charset="0"/>
                </a:rPr>
                <a:t>%</a:t>
              </a:r>
            </a:p>
          </p:txBody>
        </p:sp>
        <p:sp>
          <p:nvSpPr>
            <p:cNvPr id="572467"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72468"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72469"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72470"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72471" name="Group 55"/>
          <p:cNvGrpSpPr>
            <a:grpSpLocks/>
          </p:cNvGrpSpPr>
          <p:nvPr/>
        </p:nvGrpSpPr>
        <p:grpSpPr bwMode="auto">
          <a:xfrm>
            <a:off x="4387850" y="3536950"/>
            <a:ext cx="514350" cy="511175"/>
            <a:chOff x="1370" y="1409"/>
            <a:chExt cx="243" cy="243"/>
          </a:xfrm>
        </p:grpSpPr>
        <p:pic>
          <p:nvPicPr>
            <p:cNvPr id="572472"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73"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66</a:t>
              </a:r>
              <a:r>
                <a:rPr lang="es-ES" sz="1200" dirty="0">
                  <a:solidFill>
                    <a:srgbClr val="0075B8"/>
                  </a:solidFill>
                  <a:latin typeface="Calibri" pitchFamily="34" charset="0"/>
                </a:rPr>
                <a:t>%</a:t>
              </a:r>
            </a:p>
          </p:txBody>
        </p:sp>
        <p:sp>
          <p:nvSpPr>
            <p:cNvPr id="572474"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72475"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72476"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72477"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72478" name="Group 62"/>
          <p:cNvGrpSpPr>
            <a:grpSpLocks/>
          </p:cNvGrpSpPr>
          <p:nvPr/>
        </p:nvGrpSpPr>
        <p:grpSpPr bwMode="auto">
          <a:xfrm>
            <a:off x="3948113" y="1703388"/>
            <a:ext cx="514350" cy="511175"/>
            <a:chOff x="1370" y="1409"/>
            <a:chExt cx="243" cy="243"/>
          </a:xfrm>
        </p:grpSpPr>
        <p:pic>
          <p:nvPicPr>
            <p:cNvPr id="572479"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80"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60</a:t>
              </a:r>
              <a:r>
                <a:rPr lang="es-ES" sz="1200" dirty="0">
                  <a:solidFill>
                    <a:srgbClr val="FFC000"/>
                  </a:solidFill>
                  <a:latin typeface="Calibri" pitchFamily="34" charset="0"/>
                </a:rPr>
                <a:t>%</a:t>
              </a:r>
            </a:p>
          </p:txBody>
        </p:sp>
        <p:sp>
          <p:nvSpPr>
            <p:cNvPr id="572481"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82"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83"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84"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72485" name="Group 69"/>
          <p:cNvGrpSpPr>
            <a:grpSpLocks/>
          </p:cNvGrpSpPr>
          <p:nvPr/>
        </p:nvGrpSpPr>
        <p:grpSpPr bwMode="auto">
          <a:xfrm>
            <a:off x="5608638" y="2201863"/>
            <a:ext cx="514350" cy="511175"/>
            <a:chOff x="1370" y="1409"/>
            <a:chExt cx="243" cy="243"/>
          </a:xfrm>
        </p:grpSpPr>
        <p:pic>
          <p:nvPicPr>
            <p:cNvPr id="572486"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87"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60</a:t>
              </a:r>
              <a:r>
                <a:rPr lang="es-ES" sz="1200" dirty="0">
                  <a:solidFill>
                    <a:srgbClr val="FFC000"/>
                  </a:solidFill>
                  <a:latin typeface="Calibri" pitchFamily="34" charset="0"/>
                </a:rPr>
                <a:t>%</a:t>
              </a:r>
            </a:p>
          </p:txBody>
        </p:sp>
        <p:sp>
          <p:nvSpPr>
            <p:cNvPr id="572488"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89"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90"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72491"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72492" name="Group 76"/>
          <p:cNvGrpSpPr>
            <a:grpSpLocks/>
          </p:cNvGrpSpPr>
          <p:nvPr/>
        </p:nvGrpSpPr>
        <p:grpSpPr bwMode="auto">
          <a:xfrm>
            <a:off x="5280025" y="2959100"/>
            <a:ext cx="514350" cy="511175"/>
            <a:chOff x="1370" y="1409"/>
            <a:chExt cx="243" cy="243"/>
          </a:xfrm>
        </p:grpSpPr>
        <p:pic>
          <p:nvPicPr>
            <p:cNvPr id="572493"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72494"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66</a:t>
              </a:r>
              <a:r>
                <a:rPr lang="es-ES" sz="1200" dirty="0">
                  <a:solidFill>
                    <a:srgbClr val="0075B8"/>
                  </a:solidFill>
                  <a:latin typeface="Calibri" pitchFamily="34" charset="0"/>
                </a:rPr>
                <a:t>%</a:t>
              </a:r>
            </a:p>
          </p:txBody>
        </p:sp>
        <p:sp>
          <p:nvSpPr>
            <p:cNvPr id="572495"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72496"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72497"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72498"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72499"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72500"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72516"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72522"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72523" name="Group 107"/>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572536" name="Picture 120"/>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72550" name="Group 13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2563" name="Group 147"/>
          <p:cNvGraphicFramePr>
            <a:graphicFrameLocks noGrp="1"/>
          </p:cNvGraphicFramePr>
          <p:nvPr/>
        </p:nvGraphicFramePr>
        <p:xfrm>
          <a:off x="266700" y="2073275"/>
          <a:ext cx="1554163" cy="749232"/>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20000"/>
                        </a:lnSpc>
                        <a:spcBef>
                          <a:spcPct val="0"/>
                        </a:spcBef>
                        <a:spcAft>
                          <a:spcPct val="0"/>
                        </a:spcAft>
                        <a:buClr>
                          <a:schemeClr val="tx1"/>
                        </a:buClr>
                        <a:buSzTx/>
                        <a:buFontTx/>
                        <a:buNone/>
                        <a:tabLst/>
                      </a:pP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7.</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ASEO</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72569" name="Picture 153" descr="fghj"/>
          <p:cNvPicPr>
            <a:picLocks noChangeAspect="1" noChangeArrowheads="1"/>
          </p:cNvPicPr>
          <p:nvPr/>
        </p:nvPicPr>
        <p:blipFill>
          <a:blip r:embed="rId5" cstate="print"/>
          <a:srcRect/>
          <a:stretch>
            <a:fillRect/>
          </a:stretch>
        </p:blipFill>
        <p:spPr bwMode="auto">
          <a:xfrm>
            <a:off x="534988" y="3167063"/>
            <a:ext cx="1019175" cy="833437"/>
          </a:xfrm>
          <a:prstGeom prst="rect">
            <a:avLst/>
          </a:prstGeom>
          <a:noFill/>
        </p:spPr>
      </p:pic>
      <p:sp>
        <p:nvSpPr>
          <p:cNvPr id="572570" name="Text Box 154"/>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51" name="Picture 3"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90852" name="Rectangle 4"/>
          <p:cNvSpPr>
            <a:spLocks noGrp="1" noChangeArrowheads="1"/>
          </p:cNvSpPr>
          <p:nvPr>
            <p:ph type="title"/>
          </p:nvPr>
        </p:nvSpPr>
        <p:spPr/>
        <p:txBody>
          <a:bodyPr/>
          <a:lstStyle/>
          <a:p>
            <a:endParaRPr lang="es-MX" dirty="0"/>
          </a:p>
        </p:txBody>
      </p:sp>
      <p:sp>
        <p:nvSpPr>
          <p:cNvPr id="59085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F21A74A-876C-41DC-9BCD-D55556B29A88}" type="slidenum">
              <a:rPr lang="es-ES" sz="900" i="1">
                <a:solidFill>
                  <a:schemeClr val="bg1"/>
                </a:solidFill>
              </a:rPr>
              <a:pPr algn="ctr"/>
              <a:t>32</a:t>
            </a:fld>
            <a:endParaRPr lang="es-ES" sz="900" i="1" dirty="0">
              <a:solidFill>
                <a:schemeClr val="bg1"/>
              </a:solidFill>
            </a:endParaRPr>
          </a:p>
        </p:txBody>
      </p:sp>
      <p:graphicFrame>
        <p:nvGraphicFramePr>
          <p:cNvPr id="590854"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0860" name="Group 12"/>
          <p:cNvGrpSpPr>
            <a:grpSpLocks/>
          </p:cNvGrpSpPr>
          <p:nvPr/>
        </p:nvGrpSpPr>
        <p:grpSpPr bwMode="auto">
          <a:xfrm>
            <a:off x="2630488" y="2020888"/>
            <a:ext cx="385762" cy="385762"/>
            <a:chOff x="1370" y="1409"/>
            <a:chExt cx="243" cy="243"/>
          </a:xfrm>
        </p:grpSpPr>
        <p:pic>
          <p:nvPicPr>
            <p:cNvPr id="590861" name="Picture 1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62"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590863"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864"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865"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866"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867" name="Group 19"/>
          <p:cNvGrpSpPr>
            <a:grpSpLocks/>
          </p:cNvGrpSpPr>
          <p:nvPr/>
        </p:nvGrpSpPr>
        <p:grpSpPr bwMode="auto">
          <a:xfrm>
            <a:off x="3194050" y="2636838"/>
            <a:ext cx="385763" cy="385762"/>
            <a:chOff x="1370" y="1409"/>
            <a:chExt cx="243" cy="243"/>
          </a:xfrm>
        </p:grpSpPr>
        <p:pic>
          <p:nvPicPr>
            <p:cNvPr id="590868" name="Picture 2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69"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66</a:t>
              </a:r>
              <a:r>
                <a:rPr lang="es-ES" sz="800" dirty="0">
                  <a:solidFill>
                    <a:srgbClr val="0075B8"/>
                  </a:solidFill>
                  <a:latin typeface="Calibri" pitchFamily="34" charset="0"/>
                </a:rPr>
                <a:t>%</a:t>
              </a:r>
            </a:p>
          </p:txBody>
        </p:sp>
        <p:sp>
          <p:nvSpPr>
            <p:cNvPr id="590870"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871"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872"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873"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874" name="Group 26"/>
          <p:cNvGrpSpPr>
            <a:grpSpLocks/>
          </p:cNvGrpSpPr>
          <p:nvPr/>
        </p:nvGrpSpPr>
        <p:grpSpPr bwMode="auto">
          <a:xfrm>
            <a:off x="3675063" y="3214688"/>
            <a:ext cx="385762" cy="385762"/>
            <a:chOff x="1370" y="1409"/>
            <a:chExt cx="243" cy="243"/>
          </a:xfrm>
        </p:grpSpPr>
        <p:pic>
          <p:nvPicPr>
            <p:cNvPr id="590875" name="Picture 2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76"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70</a:t>
              </a:r>
              <a:r>
                <a:rPr lang="es-ES" sz="800" dirty="0">
                  <a:solidFill>
                    <a:srgbClr val="00B050"/>
                  </a:solidFill>
                  <a:latin typeface="Calibri" pitchFamily="34" charset="0"/>
                </a:rPr>
                <a:t>%</a:t>
              </a:r>
            </a:p>
          </p:txBody>
        </p:sp>
        <p:sp>
          <p:nvSpPr>
            <p:cNvPr id="590877"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878"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879"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880"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90881" name="Group 33"/>
          <p:cNvGrpSpPr>
            <a:grpSpLocks/>
          </p:cNvGrpSpPr>
          <p:nvPr/>
        </p:nvGrpSpPr>
        <p:grpSpPr bwMode="auto">
          <a:xfrm>
            <a:off x="4724400" y="3454400"/>
            <a:ext cx="385763" cy="385763"/>
            <a:chOff x="1370" y="1409"/>
            <a:chExt cx="243" cy="243"/>
          </a:xfrm>
        </p:grpSpPr>
        <p:pic>
          <p:nvPicPr>
            <p:cNvPr id="590882" name="Picture 3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83"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590884"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885"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886"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887"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888" name="Group 40"/>
          <p:cNvGrpSpPr>
            <a:grpSpLocks/>
          </p:cNvGrpSpPr>
          <p:nvPr/>
        </p:nvGrpSpPr>
        <p:grpSpPr bwMode="auto">
          <a:xfrm>
            <a:off x="4862513" y="4392613"/>
            <a:ext cx="385762" cy="385762"/>
            <a:chOff x="1370" y="1409"/>
            <a:chExt cx="243" cy="243"/>
          </a:xfrm>
        </p:grpSpPr>
        <p:pic>
          <p:nvPicPr>
            <p:cNvPr id="590889" name="Picture 4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90"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590891"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892"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893"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894"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895" name="Group 47"/>
          <p:cNvGrpSpPr>
            <a:grpSpLocks/>
          </p:cNvGrpSpPr>
          <p:nvPr/>
        </p:nvGrpSpPr>
        <p:grpSpPr bwMode="auto">
          <a:xfrm>
            <a:off x="5848350" y="3590925"/>
            <a:ext cx="385763" cy="385763"/>
            <a:chOff x="1370" y="1409"/>
            <a:chExt cx="243" cy="243"/>
          </a:xfrm>
        </p:grpSpPr>
        <p:pic>
          <p:nvPicPr>
            <p:cNvPr id="590896" name="Picture 4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897"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64</a:t>
              </a:r>
              <a:r>
                <a:rPr lang="es-ES" sz="800" dirty="0">
                  <a:solidFill>
                    <a:srgbClr val="0075B8"/>
                  </a:solidFill>
                  <a:latin typeface="Calibri" pitchFamily="34" charset="0"/>
                </a:rPr>
                <a:t>%</a:t>
              </a:r>
            </a:p>
          </p:txBody>
        </p:sp>
        <p:sp>
          <p:nvSpPr>
            <p:cNvPr id="590898"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899"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00"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01"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02" name="Group 54"/>
          <p:cNvGrpSpPr>
            <a:grpSpLocks/>
          </p:cNvGrpSpPr>
          <p:nvPr/>
        </p:nvGrpSpPr>
        <p:grpSpPr bwMode="auto">
          <a:xfrm>
            <a:off x="7116763" y="2476500"/>
            <a:ext cx="385762" cy="385763"/>
            <a:chOff x="1370" y="1409"/>
            <a:chExt cx="243" cy="243"/>
          </a:xfrm>
        </p:grpSpPr>
        <p:pic>
          <p:nvPicPr>
            <p:cNvPr id="590903" name="Picture 5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04"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590905"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06"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07"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08"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09" name="Group 61"/>
          <p:cNvGrpSpPr>
            <a:grpSpLocks/>
          </p:cNvGrpSpPr>
          <p:nvPr/>
        </p:nvGrpSpPr>
        <p:grpSpPr bwMode="auto">
          <a:xfrm>
            <a:off x="6116638" y="2122488"/>
            <a:ext cx="385762" cy="385762"/>
            <a:chOff x="1370" y="1409"/>
            <a:chExt cx="243" cy="243"/>
          </a:xfrm>
        </p:grpSpPr>
        <p:pic>
          <p:nvPicPr>
            <p:cNvPr id="590910" name="Picture 6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11"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590912"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13"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14"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15"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16" name="Group 68"/>
          <p:cNvGrpSpPr>
            <a:grpSpLocks/>
          </p:cNvGrpSpPr>
          <p:nvPr/>
        </p:nvGrpSpPr>
        <p:grpSpPr bwMode="auto">
          <a:xfrm>
            <a:off x="5929313" y="2613025"/>
            <a:ext cx="385762" cy="385763"/>
            <a:chOff x="1370" y="1409"/>
            <a:chExt cx="243" cy="243"/>
          </a:xfrm>
        </p:grpSpPr>
        <p:pic>
          <p:nvPicPr>
            <p:cNvPr id="590917" name="Picture 6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18"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61</a:t>
              </a:r>
              <a:r>
                <a:rPr lang="es-ES" sz="800" dirty="0">
                  <a:solidFill>
                    <a:srgbClr val="0075B8"/>
                  </a:solidFill>
                  <a:latin typeface="Calibri" pitchFamily="34" charset="0"/>
                </a:rPr>
                <a:t>%</a:t>
              </a:r>
            </a:p>
          </p:txBody>
        </p:sp>
        <p:sp>
          <p:nvSpPr>
            <p:cNvPr id="590919"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20"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21"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22"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23" name="Group 75"/>
          <p:cNvGrpSpPr>
            <a:grpSpLocks/>
          </p:cNvGrpSpPr>
          <p:nvPr/>
        </p:nvGrpSpPr>
        <p:grpSpPr bwMode="auto">
          <a:xfrm>
            <a:off x="5664200" y="3117850"/>
            <a:ext cx="385763" cy="385763"/>
            <a:chOff x="1370" y="1409"/>
            <a:chExt cx="243" cy="243"/>
          </a:xfrm>
        </p:grpSpPr>
        <p:pic>
          <p:nvPicPr>
            <p:cNvPr id="590924" name="Picture 7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25"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63</a:t>
              </a:r>
              <a:r>
                <a:rPr lang="es-ES" sz="800" dirty="0">
                  <a:solidFill>
                    <a:srgbClr val="0075B8"/>
                  </a:solidFill>
                  <a:latin typeface="Calibri" pitchFamily="34" charset="0"/>
                </a:rPr>
                <a:t>%</a:t>
              </a:r>
            </a:p>
          </p:txBody>
        </p:sp>
        <p:sp>
          <p:nvSpPr>
            <p:cNvPr id="590926"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27"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28"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29"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30" name="Group 82"/>
          <p:cNvGrpSpPr>
            <a:grpSpLocks/>
          </p:cNvGrpSpPr>
          <p:nvPr/>
        </p:nvGrpSpPr>
        <p:grpSpPr bwMode="auto">
          <a:xfrm>
            <a:off x="4933950" y="2428875"/>
            <a:ext cx="385763" cy="385763"/>
            <a:chOff x="1370" y="1409"/>
            <a:chExt cx="243" cy="243"/>
          </a:xfrm>
        </p:grpSpPr>
        <p:pic>
          <p:nvPicPr>
            <p:cNvPr id="590931" name="Picture 8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32"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74</a:t>
              </a:r>
              <a:r>
                <a:rPr lang="es-ES" sz="800" dirty="0">
                  <a:solidFill>
                    <a:srgbClr val="00B050"/>
                  </a:solidFill>
                  <a:latin typeface="Calibri" pitchFamily="34" charset="0"/>
                </a:rPr>
                <a:t>%</a:t>
              </a:r>
            </a:p>
          </p:txBody>
        </p:sp>
        <p:sp>
          <p:nvSpPr>
            <p:cNvPr id="590933"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34"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35"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36"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90937" name="Group 89"/>
          <p:cNvGrpSpPr>
            <a:grpSpLocks/>
          </p:cNvGrpSpPr>
          <p:nvPr/>
        </p:nvGrpSpPr>
        <p:grpSpPr bwMode="auto">
          <a:xfrm>
            <a:off x="2632075" y="1071563"/>
            <a:ext cx="385763" cy="385762"/>
            <a:chOff x="1370" y="1409"/>
            <a:chExt cx="243" cy="243"/>
          </a:xfrm>
        </p:grpSpPr>
        <p:pic>
          <p:nvPicPr>
            <p:cNvPr id="590938" name="Picture 9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39"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73</a:t>
              </a:r>
              <a:r>
                <a:rPr lang="es-ES" sz="800" dirty="0">
                  <a:solidFill>
                    <a:srgbClr val="00B050"/>
                  </a:solidFill>
                  <a:latin typeface="Calibri" pitchFamily="34" charset="0"/>
                </a:rPr>
                <a:t>%</a:t>
              </a:r>
            </a:p>
          </p:txBody>
        </p:sp>
        <p:sp>
          <p:nvSpPr>
            <p:cNvPr id="590940"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41"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42"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0943"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90944" name="Group 96"/>
          <p:cNvGrpSpPr>
            <a:grpSpLocks/>
          </p:cNvGrpSpPr>
          <p:nvPr/>
        </p:nvGrpSpPr>
        <p:grpSpPr bwMode="auto">
          <a:xfrm>
            <a:off x="4460875" y="1431925"/>
            <a:ext cx="385763" cy="385763"/>
            <a:chOff x="1370" y="1409"/>
            <a:chExt cx="243" cy="243"/>
          </a:xfrm>
        </p:grpSpPr>
        <p:pic>
          <p:nvPicPr>
            <p:cNvPr id="590945" name="Picture 9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46"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590947"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48"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49"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50"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51" name="Group 103"/>
          <p:cNvGrpSpPr>
            <a:grpSpLocks/>
          </p:cNvGrpSpPr>
          <p:nvPr/>
        </p:nvGrpSpPr>
        <p:grpSpPr bwMode="auto">
          <a:xfrm>
            <a:off x="4060825" y="1912938"/>
            <a:ext cx="385763" cy="385762"/>
            <a:chOff x="1370" y="1409"/>
            <a:chExt cx="243" cy="243"/>
          </a:xfrm>
        </p:grpSpPr>
        <p:pic>
          <p:nvPicPr>
            <p:cNvPr id="590952" name="Picture 10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53"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590954"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55"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56"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57"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58" name="Group 110"/>
          <p:cNvGrpSpPr>
            <a:grpSpLocks/>
          </p:cNvGrpSpPr>
          <p:nvPr/>
        </p:nvGrpSpPr>
        <p:grpSpPr bwMode="auto">
          <a:xfrm>
            <a:off x="4452938" y="2209800"/>
            <a:ext cx="385762" cy="385763"/>
            <a:chOff x="1370" y="1409"/>
            <a:chExt cx="243" cy="243"/>
          </a:xfrm>
        </p:grpSpPr>
        <p:pic>
          <p:nvPicPr>
            <p:cNvPr id="590959" name="Picture 11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60"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590961"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62"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63"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64"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0965" name="Group 117"/>
          <p:cNvGrpSpPr>
            <a:grpSpLocks/>
          </p:cNvGrpSpPr>
          <p:nvPr/>
        </p:nvGrpSpPr>
        <p:grpSpPr bwMode="auto">
          <a:xfrm>
            <a:off x="5068888" y="1576388"/>
            <a:ext cx="385762" cy="385762"/>
            <a:chOff x="1370" y="1409"/>
            <a:chExt cx="243" cy="243"/>
          </a:xfrm>
        </p:grpSpPr>
        <p:pic>
          <p:nvPicPr>
            <p:cNvPr id="590966" name="Picture 11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0967"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590968"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0969"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0970"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0971"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0972"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0978"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0984"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0990"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0996"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02"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08"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14"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20"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26"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32"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38"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44"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50"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056"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1062" name="Group 214"/>
          <p:cNvGrpSpPr>
            <a:grpSpLocks/>
          </p:cNvGrpSpPr>
          <p:nvPr/>
        </p:nvGrpSpPr>
        <p:grpSpPr bwMode="auto">
          <a:xfrm>
            <a:off x="5237163" y="2081213"/>
            <a:ext cx="385762" cy="385762"/>
            <a:chOff x="1370" y="1409"/>
            <a:chExt cx="243" cy="243"/>
          </a:xfrm>
        </p:grpSpPr>
        <p:pic>
          <p:nvPicPr>
            <p:cNvPr id="591063" name="Picture 21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106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59106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106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106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106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1069" name="Group 221"/>
          <p:cNvGrpSpPr>
            <a:grpSpLocks/>
          </p:cNvGrpSpPr>
          <p:nvPr/>
        </p:nvGrpSpPr>
        <p:grpSpPr bwMode="auto">
          <a:xfrm>
            <a:off x="5597525" y="2282825"/>
            <a:ext cx="385763" cy="385763"/>
            <a:chOff x="1370" y="1409"/>
            <a:chExt cx="243" cy="243"/>
          </a:xfrm>
        </p:grpSpPr>
        <p:pic>
          <p:nvPicPr>
            <p:cNvPr id="591070" name="Picture 22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1071"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59</a:t>
              </a:r>
              <a:r>
                <a:rPr lang="es-ES" sz="800" dirty="0">
                  <a:solidFill>
                    <a:srgbClr val="0075B8"/>
                  </a:solidFill>
                  <a:latin typeface="Calibri" pitchFamily="34" charset="0"/>
                </a:rPr>
                <a:t>%</a:t>
              </a:r>
            </a:p>
          </p:txBody>
        </p:sp>
        <p:sp>
          <p:nvSpPr>
            <p:cNvPr id="591072"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1073"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1074"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1075"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91076" name="AutoShape 228"/>
          <p:cNvCxnSpPr>
            <a:cxnSpLocks noChangeShapeType="1"/>
            <a:stCxn id="591065"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91077"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91083" name="AutoShape 235"/>
          <p:cNvCxnSpPr>
            <a:cxnSpLocks noChangeShapeType="1"/>
            <a:stCxn id="591072"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91084"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1090"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91091" name="Group 243"/>
          <p:cNvGrpSpPr>
            <a:grpSpLocks/>
          </p:cNvGrpSpPr>
          <p:nvPr/>
        </p:nvGrpSpPr>
        <p:grpSpPr bwMode="auto">
          <a:xfrm>
            <a:off x="5486400" y="1631950"/>
            <a:ext cx="385763" cy="385763"/>
            <a:chOff x="1370" y="1409"/>
            <a:chExt cx="243" cy="243"/>
          </a:xfrm>
        </p:grpSpPr>
        <p:pic>
          <p:nvPicPr>
            <p:cNvPr id="591092" name="Picture 24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1093"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59</a:t>
              </a:r>
              <a:r>
                <a:rPr lang="es-ES" sz="800" dirty="0">
                  <a:solidFill>
                    <a:srgbClr val="0075B8"/>
                  </a:solidFill>
                  <a:latin typeface="Calibri" pitchFamily="34" charset="0"/>
                </a:rPr>
                <a:t>%</a:t>
              </a:r>
            </a:p>
          </p:txBody>
        </p:sp>
        <p:sp>
          <p:nvSpPr>
            <p:cNvPr id="591094"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1095"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1096"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1097"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1098"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183" name="Group 335"/>
          <p:cNvGraphicFramePr>
            <a:graphicFrameLocks noGrp="1"/>
          </p:cNvGraphicFramePr>
          <p:nvPr/>
        </p:nvGraphicFramePr>
        <p:xfrm>
          <a:off x="266700" y="2073275"/>
          <a:ext cx="1554163" cy="749232"/>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20000"/>
                        </a:lnSpc>
                        <a:spcBef>
                          <a:spcPct val="0"/>
                        </a:spcBef>
                        <a:spcAft>
                          <a:spcPct val="0"/>
                        </a:spcAft>
                        <a:buClr>
                          <a:schemeClr val="tx1"/>
                        </a:buClr>
                        <a:buSzTx/>
                        <a:buFontTx/>
                        <a:buNone/>
                        <a:tabLst/>
                      </a:pP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7.</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ASEO</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147" name="Group 299"/>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91153" name="Text Box 305"/>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91154" name="Group 306"/>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1170" name="Group 322"/>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176" name="Group 328"/>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91184" name="Picture 336" descr="fghj"/>
          <p:cNvPicPr>
            <a:picLocks noChangeAspect="1" noChangeArrowheads="1"/>
          </p:cNvPicPr>
          <p:nvPr/>
        </p:nvPicPr>
        <p:blipFill>
          <a:blip r:embed="rId4" cstate="print"/>
          <a:srcRect/>
          <a:stretch>
            <a:fillRect/>
          </a:stretch>
        </p:blipFill>
        <p:spPr bwMode="auto">
          <a:xfrm>
            <a:off x="534988" y="3167063"/>
            <a:ext cx="1019175" cy="833437"/>
          </a:xfrm>
          <a:prstGeom prst="rect">
            <a:avLst/>
          </a:prstGeom>
          <a:noFill/>
        </p:spPr>
      </p:pic>
      <p:pic>
        <p:nvPicPr>
          <p:cNvPr id="591185" name="Picture 337"/>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p:txBody>
          <a:bodyPr/>
          <a:lstStyle/>
          <a:p>
            <a:endParaRPr lang="es-CO" dirty="0"/>
          </a:p>
        </p:txBody>
      </p:sp>
      <p:sp>
        <p:nvSpPr>
          <p:cNvPr id="66662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662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6935" name="Group 311"/>
          <p:cNvGraphicFramePr>
            <a:graphicFrameLocks noGrp="1"/>
          </p:cNvGraphicFramePr>
          <p:nvPr/>
        </p:nvGraphicFramePr>
        <p:xfrm>
          <a:off x="153988" y="1692275"/>
          <a:ext cx="8840787" cy="226804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ASEO </a:t>
                      </a:r>
                      <a:endParaRPr kumimoji="0" lang="es-ES" sz="18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frecuencia de la recolección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calidad de los vehículos recolectores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cumplimiento de los horarios de recolección programado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calidad de la recolección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3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recolectar de forma completa las bolsas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6881" name="Rectangle 25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56090FC-9259-42F4-9862-15CCBE24AA6F}" type="slidenum">
              <a:rPr lang="es-ES" sz="900" i="1">
                <a:solidFill>
                  <a:schemeClr val="bg1"/>
                </a:solidFill>
              </a:rPr>
              <a:pPr algn="ctr"/>
              <a:t>33</a:t>
            </a:fld>
            <a:endParaRPr lang="es-ES" sz="900" i="1" dirty="0">
              <a:solidFill>
                <a:schemeClr val="bg1"/>
              </a:solidFill>
            </a:endParaRPr>
          </a:p>
        </p:txBody>
      </p:sp>
      <p:sp>
        <p:nvSpPr>
          <p:cNvPr id="666882" name="Text Box 258"/>
          <p:cNvSpPr txBox="1">
            <a:spLocks noChangeArrowheads="1"/>
          </p:cNvSpPr>
          <p:nvPr/>
        </p:nvSpPr>
        <p:spPr bwMode="auto">
          <a:xfrm>
            <a:off x="561975" y="1641475"/>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66883" name="Group 259"/>
          <p:cNvGraphicFramePr>
            <a:graphicFrameLocks noGrp="1"/>
          </p:cNvGraphicFramePr>
          <p:nvPr/>
        </p:nvGraphicFramePr>
        <p:xfrm>
          <a:off x="1252538" y="10604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7.</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empresa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 name="8 Elipse"/>
          <p:cNvSpPr/>
          <p:nvPr/>
        </p:nvSpPr>
        <p:spPr bwMode="auto">
          <a:xfrm>
            <a:off x="7200900" y="3751118"/>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8738" name="Rectangle 2"/>
          <p:cNvSpPr>
            <a:spLocks noGrp="1" noChangeArrowheads="1"/>
          </p:cNvSpPr>
          <p:nvPr>
            <p:ph type="title"/>
          </p:nvPr>
        </p:nvSpPr>
        <p:spPr/>
        <p:txBody>
          <a:bodyPr/>
          <a:lstStyle/>
          <a:p>
            <a:endParaRPr lang="es-CO" dirty="0"/>
          </a:p>
        </p:txBody>
      </p:sp>
      <p:sp>
        <p:nvSpPr>
          <p:cNvPr id="628739"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F7B29B4-B9B7-431E-AE47-2641E8CA3A77}" type="slidenum">
              <a:rPr lang="es-ES" sz="900" i="1">
                <a:solidFill>
                  <a:schemeClr val="bg1"/>
                </a:solidFill>
              </a:rPr>
              <a:pPr algn="ctr"/>
              <a:t>34</a:t>
            </a:fld>
            <a:endParaRPr lang="es-ES" sz="900" i="1" dirty="0">
              <a:solidFill>
                <a:schemeClr val="bg1"/>
              </a:solidFill>
            </a:endParaRPr>
          </a:p>
        </p:txBody>
      </p:sp>
      <p:sp>
        <p:nvSpPr>
          <p:cNvPr id="62874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28741" name="Group 5"/>
          <p:cNvGraphicFramePr>
            <a:graphicFrameLocks noGrp="1"/>
          </p:cNvGraphicFramePr>
          <p:nvPr/>
        </p:nvGraphicFramePr>
        <p:xfrm>
          <a:off x="1123950" y="1576388"/>
          <a:ext cx="6765925" cy="24974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ASEO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11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frecuencia de la recolección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11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calidad de los vehículos recolectores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11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El cumplimiento de los horarios de recolección programado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11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calidad de la recolección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11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recolectar de forma completa las bolsas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28851" name="Text Box 115"/>
          <p:cNvSpPr txBox="1">
            <a:spLocks noChangeArrowheads="1"/>
          </p:cNvSpPr>
          <p:nvPr/>
        </p:nvSpPr>
        <p:spPr bwMode="auto">
          <a:xfrm>
            <a:off x="2124075" y="1612900"/>
            <a:ext cx="1824038"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graphicFrame>
        <p:nvGraphicFramePr>
          <p:cNvPr id="628852" name="Group 116"/>
          <p:cNvGraphicFramePr>
            <a:graphicFrameLocks noGrp="1"/>
          </p:cNvGraphicFramePr>
          <p:nvPr/>
        </p:nvGraphicFramePr>
        <p:xfrm>
          <a:off x="1252538" y="10604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7.</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empresa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715" name="Picture 179" descr="frgghj"/>
          <p:cNvPicPr>
            <a:picLocks noChangeAspect="1" noChangeArrowheads="1"/>
          </p:cNvPicPr>
          <p:nvPr/>
        </p:nvPicPr>
        <p:blipFill>
          <a:blip r:embed="rId3" cstate="print"/>
          <a:srcRect/>
          <a:stretch>
            <a:fillRect/>
          </a:stretch>
        </p:blipFill>
        <p:spPr bwMode="auto">
          <a:xfrm>
            <a:off x="568325" y="1160463"/>
            <a:ext cx="952500" cy="635000"/>
          </a:xfrm>
          <a:prstGeom prst="rect">
            <a:avLst/>
          </a:prstGeom>
          <a:noFill/>
        </p:spPr>
      </p:pic>
      <p:graphicFrame>
        <p:nvGraphicFramePr>
          <p:cNvPr id="705714" name="Group 178"/>
          <p:cNvGraphicFramePr>
            <a:graphicFrameLocks noGrp="1"/>
          </p:cNvGraphicFramePr>
          <p:nvPr/>
        </p:nvGraphicFramePr>
        <p:xfrm>
          <a:off x="273050" y="1463675"/>
          <a:ext cx="7834313" cy="3011489"/>
        </p:xfrm>
        <a:graphic>
          <a:graphicData uri="http://schemas.openxmlformats.org/drawingml/2006/table">
            <a:tbl>
              <a:tblPr/>
              <a:tblGrid>
                <a:gridCol w="4300538"/>
                <a:gridCol w="3319462"/>
                <a:gridCol w="214313"/>
              </a:tblGrid>
              <a:tr h="776288">
                <a:tc>
                  <a:txBody>
                    <a:bodyPr/>
                    <a:lstStyle/>
                    <a:p>
                      <a:pPr marL="0" marR="0" lvl="0" indent="0" algn="r" defTabSz="914400" rtl="0" eaLnBrk="1" fontAlgn="base" latinLnBrk="0" hangingPunct="1">
                        <a:lnSpc>
                          <a:spcPct val="100000"/>
                        </a:lnSpc>
                        <a:spcBef>
                          <a:spcPct val="0"/>
                        </a:spcBef>
                        <a:spcAft>
                          <a:spcPct val="0"/>
                        </a:spcAft>
                        <a:buClr>
                          <a:schemeClr val="tx1"/>
                        </a:buClr>
                        <a:buSzTx/>
                        <a:buFontTx/>
                        <a:buNone/>
                        <a:tabLst/>
                      </a:pP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El ESTADO DE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LIMPIEZA</a:t>
                      </a: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SU BARRIO</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2033</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969696"/>
                      </a:solidFill>
                      <a:prstDash val="solid"/>
                      <a:round/>
                      <a:headEnd type="none" w="med" len="med"/>
                      <a:tailEnd type="none" w="med" len="med"/>
                    </a:lnB>
                    <a:lnTlToBr>
                      <a:noFill/>
                    </a:lnTlToBr>
                    <a:lnBlToTr>
                      <a:noFill/>
                    </a:lnBlToTr>
                    <a:solidFill>
                      <a:srgbClr val="EAEAEA"/>
                    </a:solidFill>
                  </a:tcPr>
                </a:tc>
              </a:tr>
              <a:tr h="10080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calidad del servicio de recolección y transporte de escombros domiciliarios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1861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617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limpieza de puentes peatonales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1547</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6096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servicio de desempapele, lavado de muros, postes, retiro de pendones y pasacalles no institucionales, colocados en área pública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1885</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705579" name="Object 5"/>
          <p:cNvGraphicFramePr>
            <a:graphicFrameLocks noChangeAspect="1"/>
          </p:cNvGraphicFramePr>
          <p:nvPr/>
        </p:nvGraphicFramePr>
        <p:xfrm>
          <a:off x="4573588" y="1441450"/>
          <a:ext cx="2860675" cy="3576638"/>
        </p:xfrm>
        <a:graphic>
          <a:graphicData uri="http://schemas.openxmlformats.org/presentationml/2006/ole">
            <p:oleObj spid="_x0000_s705579" name="Gráfico" r:id="rId4" imgW="2866957" imgH="3581310" progId="MSGraph.Chart.8">
              <p:embed followColorScheme="full"/>
            </p:oleObj>
          </a:graphicData>
        </a:graphic>
      </p:graphicFrame>
      <p:sp>
        <p:nvSpPr>
          <p:cNvPr id="705581" name="Rectangle 4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3F331FD-1589-4DD5-AA1F-18017D43A4C4}" type="slidenum">
              <a:rPr lang="es-ES" sz="900" i="1">
                <a:solidFill>
                  <a:schemeClr val="bg1"/>
                </a:solidFill>
              </a:rPr>
              <a:pPr algn="ctr"/>
              <a:t>35</a:t>
            </a:fld>
            <a:endParaRPr lang="es-ES" sz="900" i="1" dirty="0">
              <a:solidFill>
                <a:schemeClr val="bg1"/>
              </a:solidFill>
            </a:endParaRPr>
          </a:p>
        </p:txBody>
      </p:sp>
      <p:graphicFrame>
        <p:nvGraphicFramePr>
          <p:cNvPr id="705582" name="Group 46"/>
          <p:cNvGraphicFramePr>
            <a:graphicFrameLocks noGrp="1"/>
          </p:cNvGraphicFramePr>
          <p:nvPr/>
        </p:nvGraphicFramePr>
        <p:xfrm>
          <a:off x="4830763" y="944563"/>
          <a:ext cx="2179637" cy="301752"/>
        </p:xfrm>
        <a:graphic>
          <a:graphicData uri="http://schemas.openxmlformats.org/drawingml/2006/table">
            <a:tbl>
              <a:tblPr/>
              <a:tblGrid>
                <a:gridCol w="479425"/>
                <a:gridCol w="479425"/>
                <a:gridCol w="479425"/>
                <a:gridCol w="741362"/>
              </a:tblGrid>
              <a:tr h="0">
                <a:tc gridSpan="2">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sp>
        <p:nvSpPr>
          <p:cNvPr id="705598" name="Rectangle 6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5599" name="Group 63"/>
          <p:cNvGraphicFramePr>
            <a:graphicFrameLocks noGrp="1"/>
          </p:cNvGraphicFramePr>
          <p:nvPr/>
        </p:nvGraphicFramePr>
        <p:xfrm>
          <a:off x="7359650" y="188595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5605" name="Line 69"/>
          <p:cNvSpPr>
            <a:spLocks noChangeShapeType="1"/>
          </p:cNvSpPr>
          <p:nvPr/>
        </p:nvSpPr>
        <p:spPr bwMode="auto">
          <a:xfrm>
            <a:off x="4573588" y="1357313"/>
            <a:ext cx="3478212" cy="0"/>
          </a:xfrm>
          <a:prstGeom prst="line">
            <a:avLst/>
          </a:prstGeom>
          <a:noFill/>
          <a:ln w="3175">
            <a:solidFill>
              <a:srgbClr val="969696"/>
            </a:solidFill>
            <a:round/>
            <a:headEnd/>
            <a:tailEnd/>
          </a:ln>
          <a:effectLst/>
        </p:spPr>
        <p:txBody>
          <a:bodyPr/>
          <a:lstStyle/>
          <a:p>
            <a:endParaRPr lang="es-MX" dirty="0"/>
          </a:p>
        </p:txBody>
      </p:sp>
      <p:graphicFrame>
        <p:nvGraphicFramePr>
          <p:cNvPr id="705606" name="Group 70"/>
          <p:cNvGraphicFramePr>
            <a:graphicFrameLocks noGrp="1"/>
          </p:cNvGraphicFramePr>
          <p:nvPr/>
        </p:nvGraphicFramePr>
        <p:xfrm>
          <a:off x="1366838" y="223982"/>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8.</a:t>
                      </a:r>
                      <a:r>
                        <a:rPr kumimoji="0" lang="es-CO" sz="1100" b="1" i="0" u="none" strike="noStrike" cap="none" normalizeH="0" baseline="0" dirty="0" smtClean="0">
                          <a:ln>
                            <a:noFill/>
                          </a:ln>
                          <a:solidFill>
                            <a:srgbClr val="333333"/>
                          </a:solidFill>
                          <a:effectLst/>
                          <a:latin typeface="Calibri" pitchFamily="34" charset="0"/>
                          <a:cs typeface="Arial" charset="0"/>
                        </a:rPr>
                        <a:t> Ahora califique la </a:t>
                      </a:r>
                      <a:r>
                        <a:rPr kumimoji="0" lang="es-CO" sz="1100" b="1" i="0" u="none" strike="noStrike" cap="none" normalizeH="0" baseline="0" dirty="0" smtClean="0">
                          <a:ln>
                            <a:noFill/>
                          </a:ln>
                          <a:solidFill>
                            <a:srgbClr val="0075B8"/>
                          </a:solidFill>
                          <a:effectLst/>
                          <a:latin typeface="Calibri" pitchFamily="34" charset="0"/>
                          <a:cs typeface="Arial" charset="0"/>
                        </a:rPr>
                        <a:t>empresa</a:t>
                      </a:r>
                      <a:r>
                        <a:rPr kumimoji="0" lang="es-CO" sz="1100" b="1" i="0" u="none" strike="noStrike" cap="none" normalizeH="0" baseline="0" dirty="0" smtClean="0">
                          <a:ln>
                            <a:noFill/>
                          </a:ln>
                          <a:solidFill>
                            <a:srgbClr val="333333"/>
                          </a:solidFill>
                          <a:effectLst/>
                          <a:latin typeface="Calibri" pitchFamily="34" charset="0"/>
                          <a:cs typeface="Arial" charset="0"/>
                        </a:rPr>
                        <a:t>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612" name="Group 76"/>
          <p:cNvGraphicFramePr>
            <a:graphicFrameLocks noGrp="1"/>
          </p:cNvGraphicFramePr>
          <p:nvPr/>
        </p:nvGraphicFramePr>
        <p:xfrm>
          <a:off x="7840663" y="4559300"/>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618" name="Group 82"/>
          <p:cNvGraphicFramePr>
            <a:graphicFrameLocks noGrp="1"/>
          </p:cNvGraphicFramePr>
          <p:nvPr/>
        </p:nvGraphicFramePr>
        <p:xfrm>
          <a:off x="3284538" y="4789488"/>
          <a:ext cx="3235325" cy="243840"/>
        </p:xfrm>
        <a:graphic>
          <a:graphicData uri="http://schemas.openxmlformats.org/drawingml/2006/table">
            <a:tbl>
              <a:tblPr/>
              <a:tblGrid>
                <a:gridCol w="3235325"/>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705624" name="Group 88"/>
          <p:cNvGrpSpPr>
            <a:grpSpLocks/>
          </p:cNvGrpSpPr>
          <p:nvPr/>
        </p:nvGrpSpPr>
        <p:grpSpPr bwMode="auto">
          <a:xfrm>
            <a:off x="-95250" y="4714875"/>
            <a:ext cx="1701800" cy="265113"/>
            <a:chOff x="-60" y="2970"/>
            <a:chExt cx="1072" cy="167"/>
          </a:xfrm>
        </p:grpSpPr>
        <p:sp>
          <p:nvSpPr>
            <p:cNvPr id="705625" name="Text Box 8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705626" name="Rectangle 9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705627" name="Line 9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705628" name="Line 9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705629" name="Line 9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705630" name="Text Box 94"/>
          <p:cNvSpPr txBox="1">
            <a:spLocks noChangeArrowheads="1"/>
          </p:cNvSpPr>
          <p:nvPr/>
        </p:nvSpPr>
        <p:spPr bwMode="auto">
          <a:xfrm>
            <a:off x="5214938" y="1482725"/>
            <a:ext cx="128587"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graphicFrame>
        <p:nvGraphicFramePr>
          <p:cNvPr id="705663" name="Group 127"/>
          <p:cNvGraphicFramePr>
            <a:graphicFrameLocks noGrp="1"/>
          </p:cNvGraphicFramePr>
          <p:nvPr/>
        </p:nvGraphicFramePr>
        <p:xfrm>
          <a:off x="7335838" y="1604963"/>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688" name="Group 152"/>
          <p:cNvGraphicFramePr>
            <a:graphicFrameLocks noGrp="1"/>
          </p:cNvGraphicFramePr>
          <p:nvPr/>
        </p:nvGraphicFramePr>
        <p:xfrm>
          <a:off x="7359650" y="2824163"/>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694" name="Group 158"/>
          <p:cNvGraphicFramePr>
            <a:graphicFrameLocks noGrp="1"/>
          </p:cNvGraphicFramePr>
          <p:nvPr/>
        </p:nvGraphicFramePr>
        <p:xfrm>
          <a:off x="7335838" y="2543175"/>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700" name="Group 164"/>
          <p:cNvGraphicFramePr>
            <a:graphicFrameLocks noGrp="1"/>
          </p:cNvGraphicFramePr>
          <p:nvPr/>
        </p:nvGraphicFramePr>
        <p:xfrm>
          <a:off x="7359650" y="347345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5706" name="Group 170"/>
          <p:cNvGraphicFramePr>
            <a:graphicFrameLocks noGrp="1"/>
          </p:cNvGraphicFramePr>
          <p:nvPr/>
        </p:nvGraphicFramePr>
        <p:xfrm>
          <a:off x="7359650" y="409575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5712" name="Text Box 176"/>
          <p:cNvSpPr txBox="1">
            <a:spLocks noChangeArrowheads="1"/>
          </p:cNvSpPr>
          <p:nvPr/>
        </p:nvSpPr>
        <p:spPr bwMode="auto">
          <a:xfrm>
            <a:off x="5432425" y="2428875"/>
            <a:ext cx="128588"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6" name="Picture 2" descr="fgdfhfh"/>
          <p:cNvPicPr>
            <a:picLocks noChangeAspect="1" noChangeArrowheads="1"/>
          </p:cNvPicPr>
          <p:nvPr/>
        </p:nvPicPr>
        <p:blipFill>
          <a:blip r:embed="rId2" cstate="print"/>
          <a:srcRect/>
          <a:stretch>
            <a:fillRect/>
          </a:stretch>
        </p:blipFill>
        <p:spPr bwMode="auto">
          <a:xfrm>
            <a:off x="1622425" y="874713"/>
            <a:ext cx="5902325" cy="3644900"/>
          </a:xfrm>
          <a:prstGeom prst="rect">
            <a:avLst/>
          </a:prstGeom>
          <a:noFill/>
        </p:spPr>
      </p:pic>
      <p:sp>
        <p:nvSpPr>
          <p:cNvPr id="630787" name="Rectangle 3"/>
          <p:cNvSpPr>
            <a:spLocks noGrp="1" noChangeArrowheads="1"/>
          </p:cNvSpPr>
          <p:nvPr>
            <p:ph type="title"/>
          </p:nvPr>
        </p:nvSpPr>
        <p:spPr/>
        <p:txBody>
          <a:bodyPr/>
          <a:lstStyle/>
          <a:p>
            <a:endParaRPr lang="es-MX" dirty="0"/>
          </a:p>
        </p:txBody>
      </p:sp>
      <p:sp>
        <p:nvSpPr>
          <p:cNvPr id="63078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564B1A2-A693-409D-9DC1-4CF27934B2D2}" type="slidenum">
              <a:rPr lang="es-ES" sz="900" i="1">
                <a:solidFill>
                  <a:schemeClr val="bg1"/>
                </a:solidFill>
              </a:rPr>
              <a:pPr algn="ctr"/>
              <a:t>36</a:t>
            </a:fld>
            <a:endParaRPr lang="es-ES" sz="900" i="1" dirty="0">
              <a:solidFill>
                <a:schemeClr val="bg1"/>
              </a:solidFill>
            </a:endParaRPr>
          </a:p>
        </p:txBody>
      </p:sp>
      <p:grpSp>
        <p:nvGrpSpPr>
          <p:cNvPr id="630789" name="Group 5"/>
          <p:cNvGrpSpPr>
            <a:grpSpLocks/>
          </p:cNvGrpSpPr>
          <p:nvPr/>
        </p:nvGrpSpPr>
        <p:grpSpPr bwMode="auto">
          <a:xfrm>
            <a:off x="2632075" y="1635125"/>
            <a:ext cx="514350" cy="511175"/>
            <a:chOff x="1370" y="1409"/>
            <a:chExt cx="243" cy="243"/>
          </a:xfrm>
        </p:grpSpPr>
        <p:pic>
          <p:nvPicPr>
            <p:cNvPr id="630790"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791"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58</a:t>
              </a:r>
              <a:r>
                <a:rPr lang="es-ES" sz="1200" dirty="0">
                  <a:solidFill>
                    <a:srgbClr val="0075B8"/>
                  </a:solidFill>
                  <a:latin typeface="Calibri" pitchFamily="34" charset="0"/>
                </a:rPr>
                <a:t>%</a:t>
              </a:r>
            </a:p>
          </p:txBody>
        </p:sp>
        <p:sp>
          <p:nvSpPr>
            <p:cNvPr id="630792"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0793"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0794"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0795"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0796" name="Group 12"/>
          <p:cNvGraphicFramePr>
            <a:graphicFrameLocks noGrp="1"/>
          </p:cNvGraphicFramePr>
          <p:nvPr/>
        </p:nvGraphicFramePr>
        <p:xfrm>
          <a:off x="257175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802" name="Group 18"/>
          <p:cNvGraphicFramePr>
            <a:graphicFrameLocks noGrp="1"/>
          </p:cNvGraphicFramePr>
          <p:nvPr/>
        </p:nvGraphicFramePr>
        <p:xfrm>
          <a:off x="321468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808" name="Group 24"/>
          <p:cNvGraphicFramePr>
            <a:graphicFrameLocks noGrp="1"/>
          </p:cNvGraphicFramePr>
          <p:nvPr/>
        </p:nvGraphicFramePr>
        <p:xfrm>
          <a:off x="455771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814" name="Group 30"/>
          <p:cNvGraphicFramePr>
            <a:graphicFrameLocks noGrp="1"/>
          </p:cNvGraphicFramePr>
          <p:nvPr/>
        </p:nvGraphicFramePr>
        <p:xfrm>
          <a:off x="525145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820" name="Group 36"/>
          <p:cNvGraphicFramePr>
            <a:graphicFrameLocks noGrp="1"/>
          </p:cNvGraphicFramePr>
          <p:nvPr/>
        </p:nvGraphicFramePr>
        <p:xfrm>
          <a:off x="435768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826" name="Group 42"/>
          <p:cNvGraphicFramePr>
            <a:graphicFrameLocks noGrp="1"/>
          </p:cNvGraphicFramePr>
          <p:nvPr/>
        </p:nvGraphicFramePr>
        <p:xfrm>
          <a:off x="616108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0832" name="Group 48"/>
          <p:cNvGrpSpPr>
            <a:grpSpLocks/>
          </p:cNvGrpSpPr>
          <p:nvPr/>
        </p:nvGrpSpPr>
        <p:grpSpPr bwMode="auto">
          <a:xfrm>
            <a:off x="3289300" y="2697163"/>
            <a:ext cx="514350" cy="511175"/>
            <a:chOff x="1370" y="1409"/>
            <a:chExt cx="243" cy="243"/>
          </a:xfrm>
        </p:grpSpPr>
        <p:pic>
          <p:nvPicPr>
            <p:cNvPr id="630833"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834"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54</a:t>
              </a:r>
              <a:r>
                <a:rPr lang="es-ES" sz="1200" dirty="0">
                  <a:solidFill>
                    <a:srgbClr val="0075B8"/>
                  </a:solidFill>
                  <a:latin typeface="Calibri" pitchFamily="34" charset="0"/>
                </a:rPr>
                <a:t>%</a:t>
              </a:r>
            </a:p>
          </p:txBody>
        </p:sp>
        <p:sp>
          <p:nvSpPr>
            <p:cNvPr id="630835"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0836"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0837"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0838"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0839" name="Group 55"/>
          <p:cNvGrpSpPr>
            <a:grpSpLocks/>
          </p:cNvGrpSpPr>
          <p:nvPr/>
        </p:nvGrpSpPr>
        <p:grpSpPr bwMode="auto">
          <a:xfrm>
            <a:off x="4387850" y="3536950"/>
            <a:ext cx="514350" cy="511175"/>
            <a:chOff x="1370" y="1409"/>
            <a:chExt cx="243" cy="243"/>
          </a:xfrm>
        </p:grpSpPr>
        <p:pic>
          <p:nvPicPr>
            <p:cNvPr id="630840"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841"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49</a:t>
              </a:r>
              <a:r>
                <a:rPr lang="es-ES" sz="1200" dirty="0">
                  <a:solidFill>
                    <a:srgbClr val="FFC000"/>
                  </a:solidFill>
                  <a:latin typeface="Calibri" pitchFamily="34" charset="0"/>
                </a:rPr>
                <a:t>%</a:t>
              </a:r>
            </a:p>
          </p:txBody>
        </p:sp>
        <p:sp>
          <p:nvSpPr>
            <p:cNvPr id="630842"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43"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44"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45"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0846" name="Group 62"/>
          <p:cNvGrpSpPr>
            <a:grpSpLocks/>
          </p:cNvGrpSpPr>
          <p:nvPr/>
        </p:nvGrpSpPr>
        <p:grpSpPr bwMode="auto">
          <a:xfrm>
            <a:off x="3948113" y="1703388"/>
            <a:ext cx="514350" cy="511175"/>
            <a:chOff x="1370" y="1409"/>
            <a:chExt cx="243" cy="243"/>
          </a:xfrm>
        </p:grpSpPr>
        <p:pic>
          <p:nvPicPr>
            <p:cNvPr id="630847"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848"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54</a:t>
              </a:r>
              <a:r>
                <a:rPr lang="es-ES" sz="1200" dirty="0">
                  <a:solidFill>
                    <a:srgbClr val="0075B8"/>
                  </a:solidFill>
                  <a:latin typeface="Calibri" pitchFamily="34" charset="0"/>
                </a:rPr>
                <a:t>%</a:t>
              </a:r>
            </a:p>
          </p:txBody>
        </p:sp>
        <p:sp>
          <p:nvSpPr>
            <p:cNvPr id="630849"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0850"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0851"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0852"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0853" name="Group 69"/>
          <p:cNvGrpSpPr>
            <a:grpSpLocks/>
          </p:cNvGrpSpPr>
          <p:nvPr/>
        </p:nvGrpSpPr>
        <p:grpSpPr bwMode="auto">
          <a:xfrm>
            <a:off x="5608638" y="2201863"/>
            <a:ext cx="514350" cy="511175"/>
            <a:chOff x="1370" y="1409"/>
            <a:chExt cx="243" cy="243"/>
          </a:xfrm>
        </p:grpSpPr>
        <p:pic>
          <p:nvPicPr>
            <p:cNvPr id="630854"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855"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48</a:t>
              </a:r>
              <a:r>
                <a:rPr lang="es-ES" sz="1200" dirty="0">
                  <a:solidFill>
                    <a:srgbClr val="FFC000"/>
                  </a:solidFill>
                  <a:latin typeface="Calibri" pitchFamily="34" charset="0"/>
                </a:rPr>
                <a:t>%</a:t>
              </a:r>
            </a:p>
          </p:txBody>
        </p:sp>
        <p:sp>
          <p:nvSpPr>
            <p:cNvPr id="630856"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57"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58"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0859"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0860" name="Group 76"/>
          <p:cNvGrpSpPr>
            <a:grpSpLocks/>
          </p:cNvGrpSpPr>
          <p:nvPr/>
        </p:nvGrpSpPr>
        <p:grpSpPr bwMode="auto">
          <a:xfrm>
            <a:off x="5280025" y="2959100"/>
            <a:ext cx="514350" cy="511175"/>
            <a:chOff x="1370" y="1409"/>
            <a:chExt cx="243" cy="243"/>
          </a:xfrm>
        </p:grpSpPr>
        <p:pic>
          <p:nvPicPr>
            <p:cNvPr id="630861"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862"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52</a:t>
              </a:r>
              <a:r>
                <a:rPr lang="es-ES" sz="1200" dirty="0">
                  <a:solidFill>
                    <a:srgbClr val="0075B8"/>
                  </a:solidFill>
                  <a:latin typeface="Calibri" pitchFamily="34" charset="0"/>
                </a:rPr>
                <a:t>%</a:t>
              </a:r>
            </a:p>
          </p:txBody>
        </p:sp>
        <p:sp>
          <p:nvSpPr>
            <p:cNvPr id="630863"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0864"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0865"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0866"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30867"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0868"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2368786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0884"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0890"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0891" name="Group 107"/>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630897" name="Picture 11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630898" name="Group 11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911" name="Group 127"/>
          <p:cNvGraphicFramePr>
            <a:graphicFrameLocks noGrp="1"/>
          </p:cNvGraphicFramePr>
          <p:nvPr/>
        </p:nvGraphicFramePr>
        <p:xfrm>
          <a:off x="266700" y="2073275"/>
          <a:ext cx="1554163" cy="749232"/>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20000"/>
                        </a:lnSpc>
                        <a:spcBef>
                          <a:spcPct val="0"/>
                        </a:spcBef>
                        <a:spcAft>
                          <a:spcPct val="0"/>
                        </a:spcAft>
                        <a:buClr>
                          <a:schemeClr val="tx1"/>
                        </a:buClr>
                        <a:buSzTx/>
                        <a:buFontTx/>
                        <a:buNone/>
                        <a:tabLst/>
                      </a:pP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8.</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El ESTADO DE </a:t>
                      </a: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LIMPIEZA</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SU BARRIO</a:t>
                      </a:r>
                      <a:endPar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0917" name="Picture 133" descr="frgghj"/>
          <p:cNvPicPr>
            <a:picLocks noChangeAspect="1" noChangeArrowheads="1"/>
          </p:cNvPicPr>
          <p:nvPr/>
        </p:nvPicPr>
        <p:blipFill>
          <a:blip r:embed="rId5" cstate="print"/>
          <a:srcRect/>
          <a:stretch>
            <a:fillRect/>
          </a:stretch>
        </p:blipFill>
        <p:spPr bwMode="auto">
          <a:xfrm>
            <a:off x="568325" y="3365500"/>
            <a:ext cx="952500" cy="635000"/>
          </a:xfrm>
          <a:prstGeom prst="rect">
            <a:avLst/>
          </a:prstGeom>
          <a:noFill/>
        </p:spPr>
      </p:pic>
      <p:sp>
        <p:nvSpPr>
          <p:cNvPr id="630918" name="Text Box 134"/>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9762"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629763" name="Rectangle 3"/>
          <p:cNvSpPr>
            <a:spLocks noGrp="1" noChangeArrowheads="1"/>
          </p:cNvSpPr>
          <p:nvPr>
            <p:ph type="title"/>
          </p:nvPr>
        </p:nvSpPr>
        <p:spPr/>
        <p:txBody>
          <a:bodyPr/>
          <a:lstStyle/>
          <a:p>
            <a:endParaRPr lang="es-MX" dirty="0"/>
          </a:p>
        </p:txBody>
      </p:sp>
      <p:sp>
        <p:nvSpPr>
          <p:cNvPr id="62976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FC8BE02-BBFC-4D3A-BEDB-915E0A2C4A21}" type="slidenum">
              <a:rPr lang="es-ES" sz="900" i="1">
                <a:solidFill>
                  <a:schemeClr val="bg1"/>
                </a:solidFill>
              </a:rPr>
              <a:pPr algn="ctr"/>
              <a:t>37</a:t>
            </a:fld>
            <a:endParaRPr lang="es-ES" sz="900" i="1" dirty="0">
              <a:solidFill>
                <a:schemeClr val="bg1"/>
              </a:solidFill>
            </a:endParaRPr>
          </a:p>
        </p:txBody>
      </p:sp>
      <p:graphicFrame>
        <p:nvGraphicFramePr>
          <p:cNvPr id="629765"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29771" name="Group 11"/>
          <p:cNvGrpSpPr>
            <a:grpSpLocks/>
          </p:cNvGrpSpPr>
          <p:nvPr/>
        </p:nvGrpSpPr>
        <p:grpSpPr bwMode="auto">
          <a:xfrm>
            <a:off x="2630488" y="2020888"/>
            <a:ext cx="385762" cy="385762"/>
            <a:chOff x="1370" y="1409"/>
            <a:chExt cx="243" cy="243"/>
          </a:xfrm>
        </p:grpSpPr>
        <p:pic>
          <p:nvPicPr>
            <p:cNvPr id="629772"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773"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629774"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775"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776"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777"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778" name="Group 18"/>
          <p:cNvGrpSpPr>
            <a:grpSpLocks/>
          </p:cNvGrpSpPr>
          <p:nvPr/>
        </p:nvGrpSpPr>
        <p:grpSpPr bwMode="auto">
          <a:xfrm>
            <a:off x="3194050" y="2636838"/>
            <a:ext cx="385763" cy="385762"/>
            <a:chOff x="1370" y="1409"/>
            <a:chExt cx="243" cy="243"/>
          </a:xfrm>
        </p:grpSpPr>
        <p:pic>
          <p:nvPicPr>
            <p:cNvPr id="629779"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780"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629781"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782"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783"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784"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785" name="Group 25"/>
          <p:cNvGrpSpPr>
            <a:grpSpLocks/>
          </p:cNvGrpSpPr>
          <p:nvPr/>
        </p:nvGrpSpPr>
        <p:grpSpPr bwMode="auto">
          <a:xfrm>
            <a:off x="3675063" y="3214688"/>
            <a:ext cx="385762" cy="385762"/>
            <a:chOff x="1370" y="1409"/>
            <a:chExt cx="243" cy="243"/>
          </a:xfrm>
        </p:grpSpPr>
        <p:pic>
          <p:nvPicPr>
            <p:cNvPr id="629786"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787"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69</a:t>
              </a:r>
              <a:r>
                <a:rPr lang="es-ES" sz="800" dirty="0">
                  <a:solidFill>
                    <a:srgbClr val="00B050"/>
                  </a:solidFill>
                  <a:latin typeface="Calibri" pitchFamily="34" charset="0"/>
                </a:rPr>
                <a:t>%</a:t>
              </a:r>
            </a:p>
          </p:txBody>
        </p:sp>
        <p:sp>
          <p:nvSpPr>
            <p:cNvPr id="629788"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789"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790"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791"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29792" name="Group 32"/>
          <p:cNvGrpSpPr>
            <a:grpSpLocks/>
          </p:cNvGrpSpPr>
          <p:nvPr/>
        </p:nvGrpSpPr>
        <p:grpSpPr bwMode="auto">
          <a:xfrm>
            <a:off x="4724400" y="3454400"/>
            <a:ext cx="385763" cy="385763"/>
            <a:chOff x="1370" y="1409"/>
            <a:chExt cx="243" cy="243"/>
          </a:xfrm>
        </p:grpSpPr>
        <p:pic>
          <p:nvPicPr>
            <p:cNvPr id="629793"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794"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629795"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796"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797"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798"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799" name="Group 39"/>
          <p:cNvGrpSpPr>
            <a:grpSpLocks/>
          </p:cNvGrpSpPr>
          <p:nvPr/>
        </p:nvGrpSpPr>
        <p:grpSpPr bwMode="auto">
          <a:xfrm>
            <a:off x="4862513" y="4392613"/>
            <a:ext cx="385762" cy="385762"/>
            <a:chOff x="1370" y="1409"/>
            <a:chExt cx="243" cy="243"/>
          </a:xfrm>
        </p:grpSpPr>
        <p:pic>
          <p:nvPicPr>
            <p:cNvPr id="629800"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01"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629802"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03"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04"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05"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06" name="Group 46"/>
          <p:cNvGrpSpPr>
            <a:grpSpLocks/>
          </p:cNvGrpSpPr>
          <p:nvPr/>
        </p:nvGrpSpPr>
        <p:grpSpPr bwMode="auto">
          <a:xfrm>
            <a:off x="5848350" y="3590925"/>
            <a:ext cx="385763" cy="385763"/>
            <a:chOff x="1370" y="1409"/>
            <a:chExt cx="243" cy="243"/>
          </a:xfrm>
        </p:grpSpPr>
        <p:pic>
          <p:nvPicPr>
            <p:cNvPr id="629807"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08"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629809"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10"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11"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12"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13" name="Group 53"/>
          <p:cNvGrpSpPr>
            <a:grpSpLocks/>
          </p:cNvGrpSpPr>
          <p:nvPr/>
        </p:nvGrpSpPr>
        <p:grpSpPr bwMode="auto">
          <a:xfrm>
            <a:off x="7116763" y="2476500"/>
            <a:ext cx="385762" cy="385763"/>
            <a:chOff x="1370" y="1409"/>
            <a:chExt cx="243" cy="243"/>
          </a:xfrm>
        </p:grpSpPr>
        <p:pic>
          <p:nvPicPr>
            <p:cNvPr id="629814"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15"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629816"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17"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18"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19"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20" name="Group 60"/>
          <p:cNvGrpSpPr>
            <a:grpSpLocks/>
          </p:cNvGrpSpPr>
          <p:nvPr/>
        </p:nvGrpSpPr>
        <p:grpSpPr bwMode="auto">
          <a:xfrm>
            <a:off x="6116638" y="2122488"/>
            <a:ext cx="385762" cy="385762"/>
            <a:chOff x="1370" y="1409"/>
            <a:chExt cx="243" cy="243"/>
          </a:xfrm>
        </p:grpSpPr>
        <p:pic>
          <p:nvPicPr>
            <p:cNvPr id="629821"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22"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629823"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24"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25"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26"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27" name="Group 67"/>
          <p:cNvGrpSpPr>
            <a:grpSpLocks/>
          </p:cNvGrpSpPr>
          <p:nvPr/>
        </p:nvGrpSpPr>
        <p:grpSpPr bwMode="auto">
          <a:xfrm>
            <a:off x="5929313" y="2613025"/>
            <a:ext cx="385762" cy="385763"/>
            <a:chOff x="1370" y="1409"/>
            <a:chExt cx="243" cy="243"/>
          </a:xfrm>
        </p:grpSpPr>
        <p:pic>
          <p:nvPicPr>
            <p:cNvPr id="629828"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29"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44</a:t>
              </a:r>
              <a:r>
                <a:rPr lang="es-ES" sz="800" dirty="0">
                  <a:solidFill>
                    <a:srgbClr val="FFC000"/>
                  </a:solidFill>
                  <a:latin typeface="Calibri" pitchFamily="34" charset="0"/>
                </a:rPr>
                <a:t>%</a:t>
              </a:r>
            </a:p>
          </p:txBody>
        </p:sp>
        <p:sp>
          <p:nvSpPr>
            <p:cNvPr id="629830"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31"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32"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33"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29834" name="Group 74"/>
          <p:cNvGrpSpPr>
            <a:grpSpLocks/>
          </p:cNvGrpSpPr>
          <p:nvPr/>
        </p:nvGrpSpPr>
        <p:grpSpPr bwMode="auto">
          <a:xfrm>
            <a:off x="5664200" y="3117850"/>
            <a:ext cx="385763" cy="385763"/>
            <a:chOff x="1370" y="1409"/>
            <a:chExt cx="243" cy="243"/>
          </a:xfrm>
        </p:grpSpPr>
        <p:pic>
          <p:nvPicPr>
            <p:cNvPr id="629835"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36"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629837"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38"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39"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40"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41" name="Group 81"/>
          <p:cNvGrpSpPr>
            <a:grpSpLocks/>
          </p:cNvGrpSpPr>
          <p:nvPr/>
        </p:nvGrpSpPr>
        <p:grpSpPr bwMode="auto">
          <a:xfrm>
            <a:off x="4933950" y="2428875"/>
            <a:ext cx="385763" cy="385763"/>
            <a:chOff x="1370" y="1409"/>
            <a:chExt cx="243" cy="243"/>
          </a:xfrm>
        </p:grpSpPr>
        <p:pic>
          <p:nvPicPr>
            <p:cNvPr id="629842"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43"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629844"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45"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46"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47"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48" name="Group 88"/>
          <p:cNvGrpSpPr>
            <a:grpSpLocks/>
          </p:cNvGrpSpPr>
          <p:nvPr/>
        </p:nvGrpSpPr>
        <p:grpSpPr bwMode="auto">
          <a:xfrm>
            <a:off x="2632075" y="1071563"/>
            <a:ext cx="385763" cy="385762"/>
            <a:chOff x="1370" y="1409"/>
            <a:chExt cx="243" cy="243"/>
          </a:xfrm>
        </p:grpSpPr>
        <p:pic>
          <p:nvPicPr>
            <p:cNvPr id="629849"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50"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64</a:t>
              </a:r>
              <a:r>
                <a:rPr lang="es-ES" sz="800" dirty="0">
                  <a:solidFill>
                    <a:srgbClr val="00B050"/>
                  </a:solidFill>
                  <a:latin typeface="Calibri" pitchFamily="34" charset="0"/>
                </a:rPr>
                <a:t>%</a:t>
              </a:r>
            </a:p>
          </p:txBody>
        </p:sp>
        <p:sp>
          <p:nvSpPr>
            <p:cNvPr id="629851"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52"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53"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54"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29855" name="Group 95"/>
          <p:cNvGrpSpPr>
            <a:grpSpLocks/>
          </p:cNvGrpSpPr>
          <p:nvPr/>
        </p:nvGrpSpPr>
        <p:grpSpPr bwMode="auto">
          <a:xfrm>
            <a:off x="4460875" y="1431925"/>
            <a:ext cx="385763" cy="385763"/>
            <a:chOff x="1370" y="1409"/>
            <a:chExt cx="243" cy="243"/>
          </a:xfrm>
        </p:grpSpPr>
        <p:pic>
          <p:nvPicPr>
            <p:cNvPr id="629856"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57"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629858"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59"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60"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61"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62" name="Group 102"/>
          <p:cNvGrpSpPr>
            <a:grpSpLocks/>
          </p:cNvGrpSpPr>
          <p:nvPr/>
        </p:nvGrpSpPr>
        <p:grpSpPr bwMode="auto">
          <a:xfrm>
            <a:off x="4060825" y="1912938"/>
            <a:ext cx="385763" cy="385762"/>
            <a:chOff x="1370" y="1409"/>
            <a:chExt cx="243" cy="243"/>
          </a:xfrm>
        </p:grpSpPr>
        <p:pic>
          <p:nvPicPr>
            <p:cNvPr id="629863"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64"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629865"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866"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867"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868"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29869" name="Group 109"/>
          <p:cNvGrpSpPr>
            <a:grpSpLocks/>
          </p:cNvGrpSpPr>
          <p:nvPr/>
        </p:nvGrpSpPr>
        <p:grpSpPr bwMode="auto">
          <a:xfrm>
            <a:off x="4452938" y="2209800"/>
            <a:ext cx="385762" cy="385763"/>
            <a:chOff x="1370" y="1409"/>
            <a:chExt cx="243" cy="243"/>
          </a:xfrm>
        </p:grpSpPr>
        <p:pic>
          <p:nvPicPr>
            <p:cNvPr id="629870"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71"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67</a:t>
              </a:r>
              <a:r>
                <a:rPr lang="es-ES" sz="800" dirty="0">
                  <a:solidFill>
                    <a:srgbClr val="00B050"/>
                  </a:solidFill>
                  <a:latin typeface="Calibri" pitchFamily="34" charset="0"/>
                </a:rPr>
                <a:t>%</a:t>
              </a:r>
            </a:p>
          </p:txBody>
        </p:sp>
        <p:sp>
          <p:nvSpPr>
            <p:cNvPr id="629872"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73"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74"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29875"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29876" name="Group 116"/>
          <p:cNvGrpSpPr>
            <a:grpSpLocks/>
          </p:cNvGrpSpPr>
          <p:nvPr/>
        </p:nvGrpSpPr>
        <p:grpSpPr bwMode="auto">
          <a:xfrm>
            <a:off x="5068888" y="1576388"/>
            <a:ext cx="385762" cy="385762"/>
            <a:chOff x="1370" y="1409"/>
            <a:chExt cx="243" cy="243"/>
          </a:xfrm>
        </p:grpSpPr>
        <p:pic>
          <p:nvPicPr>
            <p:cNvPr id="629877"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878"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43</a:t>
              </a:r>
              <a:r>
                <a:rPr lang="es-ES" sz="800" dirty="0">
                  <a:solidFill>
                    <a:srgbClr val="FFC000"/>
                  </a:solidFill>
                  <a:latin typeface="Calibri" pitchFamily="34" charset="0"/>
                </a:rPr>
                <a:t>%</a:t>
              </a:r>
            </a:p>
          </p:txBody>
        </p:sp>
        <p:sp>
          <p:nvSpPr>
            <p:cNvPr id="629879"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80"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81"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882"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aphicFrame>
        <p:nvGraphicFramePr>
          <p:cNvPr id="629883"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889"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895"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01"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07"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13"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19"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25"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31"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37"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43"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49"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55"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61"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29967"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29973" name="Group 213"/>
          <p:cNvGrpSpPr>
            <a:grpSpLocks/>
          </p:cNvGrpSpPr>
          <p:nvPr/>
        </p:nvGrpSpPr>
        <p:grpSpPr bwMode="auto">
          <a:xfrm>
            <a:off x="5237163" y="2081213"/>
            <a:ext cx="385762" cy="385762"/>
            <a:chOff x="1370" y="1409"/>
            <a:chExt cx="243" cy="243"/>
          </a:xfrm>
        </p:grpSpPr>
        <p:pic>
          <p:nvPicPr>
            <p:cNvPr id="629974"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975"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629976"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977"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978"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29979"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29980" name="Group 220"/>
          <p:cNvGrpSpPr>
            <a:grpSpLocks/>
          </p:cNvGrpSpPr>
          <p:nvPr/>
        </p:nvGrpSpPr>
        <p:grpSpPr bwMode="auto">
          <a:xfrm>
            <a:off x="5597525" y="2282825"/>
            <a:ext cx="385763" cy="385763"/>
            <a:chOff x="1370" y="1409"/>
            <a:chExt cx="243" cy="243"/>
          </a:xfrm>
        </p:grpSpPr>
        <p:pic>
          <p:nvPicPr>
            <p:cNvPr id="629981"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29982"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629983"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29984"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29985"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29986"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29987" name="AutoShape 227"/>
          <p:cNvCxnSpPr>
            <a:cxnSpLocks noChangeShapeType="1"/>
            <a:stCxn id="629976"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29988"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29994" name="AutoShape 234"/>
          <p:cNvCxnSpPr>
            <a:cxnSpLocks noChangeShapeType="1"/>
            <a:stCxn id="629983"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29995"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0001"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30002" name="Group 242"/>
          <p:cNvGrpSpPr>
            <a:grpSpLocks/>
          </p:cNvGrpSpPr>
          <p:nvPr/>
        </p:nvGrpSpPr>
        <p:grpSpPr bwMode="auto">
          <a:xfrm>
            <a:off x="5486400" y="1631950"/>
            <a:ext cx="385763" cy="385763"/>
            <a:chOff x="1370" y="1409"/>
            <a:chExt cx="243" cy="243"/>
          </a:xfrm>
        </p:grpSpPr>
        <p:pic>
          <p:nvPicPr>
            <p:cNvPr id="630003"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0004"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630005"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0006"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0007"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0008"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0009"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060" name="Group 300"/>
          <p:cNvGraphicFramePr>
            <a:graphicFrameLocks noGrp="1"/>
          </p:cNvGraphicFramePr>
          <p:nvPr/>
        </p:nvGraphicFramePr>
        <p:xfrm>
          <a:off x="266700" y="2073275"/>
          <a:ext cx="1554163" cy="749232"/>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20000"/>
                        </a:lnSpc>
                        <a:spcBef>
                          <a:spcPct val="0"/>
                        </a:spcBef>
                        <a:spcAft>
                          <a:spcPct val="0"/>
                        </a:spcAft>
                        <a:buClr>
                          <a:schemeClr val="tx1"/>
                        </a:buClr>
                        <a:buSzTx/>
                        <a:buFontTx/>
                        <a:buNone/>
                        <a:tabLst/>
                      </a:pP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8.</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El ESTADO DE </a:t>
                      </a:r>
                      <a:r>
                        <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LIMPIEZA</a:t>
                      </a:r>
                      <a:r>
                        <a:rPr kumimoji="0" lang="es-CO" sz="13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SU BARRIO</a:t>
                      </a:r>
                      <a:endParaRPr kumimoji="0" lang="es-CO" sz="1300" b="1" i="0" u="none" strike="noStrike" cap="none" normalizeH="0" baseline="0" dirty="0" smtClean="0">
                        <a:ln>
                          <a:noFill/>
                        </a:ln>
                        <a:solidFill>
                          <a:srgbClr val="0075B8"/>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021" name="Group 261"/>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630027" name="Text Box 267"/>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0028" name="Group 26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2368786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0044" name="Group 2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0050" name="Group 29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0057" name="Picture 297" descr="frgghj"/>
          <p:cNvPicPr>
            <a:picLocks noChangeAspect="1" noChangeArrowheads="1"/>
          </p:cNvPicPr>
          <p:nvPr/>
        </p:nvPicPr>
        <p:blipFill>
          <a:blip r:embed="rId4" cstate="print"/>
          <a:srcRect/>
          <a:stretch>
            <a:fillRect/>
          </a:stretch>
        </p:blipFill>
        <p:spPr bwMode="auto">
          <a:xfrm>
            <a:off x="568325" y="3365500"/>
            <a:ext cx="952500" cy="635000"/>
          </a:xfrm>
          <a:prstGeom prst="rect">
            <a:avLst/>
          </a:prstGeom>
          <a:noFill/>
        </p:spPr>
      </p:pic>
      <p:pic>
        <p:nvPicPr>
          <p:cNvPr id="630061" name="Picture 301"/>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7650" name="Rectangle 2"/>
          <p:cNvSpPr>
            <a:spLocks noGrp="1" noChangeArrowheads="1"/>
          </p:cNvSpPr>
          <p:nvPr>
            <p:ph type="title"/>
          </p:nvPr>
        </p:nvSpPr>
        <p:spPr/>
        <p:txBody>
          <a:bodyPr/>
          <a:lstStyle/>
          <a:p>
            <a:endParaRPr lang="es-CO" dirty="0"/>
          </a:p>
        </p:txBody>
      </p:sp>
      <p:sp>
        <p:nvSpPr>
          <p:cNvPr id="66765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765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7870" name="Group 222"/>
          <p:cNvGraphicFramePr>
            <a:graphicFrameLocks noGrp="1"/>
          </p:cNvGraphicFramePr>
          <p:nvPr/>
        </p:nvGraphicFramePr>
        <p:xfrm>
          <a:off x="153988" y="1584325"/>
          <a:ext cx="8840787" cy="25300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El ESTADO DE LIMPIEZA DE SU BARRIO </a:t>
                      </a:r>
                      <a:endParaRPr kumimoji="0" lang="es-ES" sz="18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calidad del servicio de recolección y transporte de escombros domiciliarios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limpieza de puentes peatonales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servicio de desempapele, lavado de muros, postes, retiro de pendones y pasacalles no institucionales, colocados en área pública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7861" name="Rectangle 21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D337C36-A9A3-429A-B4D1-A20D1D684B14}" type="slidenum">
              <a:rPr lang="es-ES" sz="900" i="1">
                <a:solidFill>
                  <a:schemeClr val="bg1"/>
                </a:solidFill>
              </a:rPr>
              <a:pPr algn="ctr"/>
              <a:t>38</a:t>
            </a:fld>
            <a:endParaRPr lang="es-ES" sz="900" i="1" dirty="0">
              <a:solidFill>
                <a:schemeClr val="bg1"/>
              </a:solidFill>
            </a:endParaRPr>
          </a:p>
        </p:txBody>
      </p:sp>
      <p:sp>
        <p:nvSpPr>
          <p:cNvPr id="667862" name="Text Box 214"/>
          <p:cNvSpPr txBox="1">
            <a:spLocks noChangeArrowheads="1"/>
          </p:cNvSpPr>
          <p:nvPr/>
        </p:nvSpPr>
        <p:spPr bwMode="auto">
          <a:xfrm>
            <a:off x="561975" y="1641475"/>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67863" name="Group 215"/>
          <p:cNvGraphicFramePr>
            <a:graphicFrameLocks noGrp="1"/>
          </p:cNvGraphicFramePr>
          <p:nvPr/>
        </p:nvGraphicFramePr>
        <p:xfrm>
          <a:off x="1252538" y="11366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8.</a:t>
                      </a:r>
                      <a:r>
                        <a:rPr kumimoji="0" lang="es-CO" sz="1100" b="1" i="0" u="none" strike="noStrike" cap="none" normalizeH="0" baseline="0" dirty="0" smtClean="0">
                          <a:ln>
                            <a:noFill/>
                          </a:ln>
                          <a:solidFill>
                            <a:srgbClr val="333333"/>
                          </a:solidFill>
                          <a:effectLst/>
                          <a:latin typeface="Calibri" pitchFamily="34" charset="0"/>
                          <a:cs typeface="Arial" charset="0"/>
                        </a:rPr>
                        <a:t> Ahora califique la </a:t>
                      </a:r>
                      <a:r>
                        <a:rPr kumimoji="0" lang="es-CO" sz="1100" b="1" i="0" u="none" strike="noStrike" cap="none" normalizeH="0" baseline="0" dirty="0" smtClean="0">
                          <a:ln>
                            <a:noFill/>
                          </a:ln>
                          <a:solidFill>
                            <a:srgbClr val="0075B8"/>
                          </a:solidFill>
                          <a:effectLst/>
                          <a:latin typeface="Calibri" pitchFamily="34" charset="0"/>
                          <a:cs typeface="Arial" charset="0"/>
                        </a:rPr>
                        <a:t>empresa</a:t>
                      </a:r>
                      <a:r>
                        <a:rPr kumimoji="0" lang="es-CO" sz="1100" b="1" i="0" u="none" strike="noStrike" cap="none" normalizeH="0" baseline="0" dirty="0" smtClean="0">
                          <a:ln>
                            <a:noFill/>
                          </a:ln>
                          <a:solidFill>
                            <a:srgbClr val="333333"/>
                          </a:solidFill>
                          <a:effectLst/>
                          <a:latin typeface="Calibri" pitchFamily="34" charset="0"/>
                          <a:cs typeface="Arial" charset="0"/>
                        </a:rPr>
                        <a:t>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 name="8 Elipse"/>
          <p:cNvSpPr/>
          <p:nvPr/>
        </p:nvSpPr>
        <p:spPr bwMode="auto">
          <a:xfrm>
            <a:off x="5008418" y="3751118"/>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0" name="9 Elipse"/>
          <p:cNvSpPr/>
          <p:nvPr/>
        </p:nvSpPr>
        <p:spPr bwMode="auto">
          <a:xfrm>
            <a:off x="8423564" y="3758045"/>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1" name="10 Elipse"/>
          <p:cNvSpPr/>
          <p:nvPr/>
        </p:nvSpPr>
        <p:spPr bwMode="auto">
          <a:xfrm>
            <a:off x="5967845" y="3775363"/>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2" name="11 Elipse"/>
          <p:cNvSpPr/>
          <p:nvPr/>
        </p:nvSpPr>
        <p:spPr bwMode="auto">
          <a:xfrm>
            <a:off x="4416136" y="2826327"/>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3" name="12 Elipse"/>
          <p:cNvSpPr/>
          <p:nvPr/>
        </p:nvSpPr>
        <p:spPr bwMode="auto">
          <a:xfrm>
            <a:off x="8745681" y="2822864"/>
            <a:ext cx="228600" cy="207818"/>
          </a:xfrm>
          <a:prstGeom prst="ellipse">
            <a:avLst/>
          </a:prstGeom>
          <a:no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8978" name="Rectangle 2"/>
          <p:cNvSpPr>
            <a:spLocks noGrp="1" noChangeArrowheads="1"/>
          </p:cNvSpPr>
          <p:nvPr>
            <p:ph type="title"/>
          </p:nvPr>
        </p:nvSpPr>
        <p:spPr/>
        <p:txBody>
          <a:bodyPr/>
          <a:lstStyle/>
          <a:p>
            <a:endParaRPr lang="es-CO" dirty="0"/>
          </a:p>
        </p:txBody>
      </p:sp>
      <p:sp>
        <p:nvSpPr>
          <p:cNvPr id="638979"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B9D6340-70CF-4529-86A5-2A645B024DF6}" type="slidenum">
              <a:rPr lang="es-ES" sz="900" i="1">
                <a:solidFill>
                  <a:schemeClr val="bg1"/>
                </a:solidFill>
              </a:rPr>
              <a:pPr algn="ctr"/>
              <a:t>39</a:t>
            </a:fld>
            <a:endParaRPr lang="es-ES" sz="900" i="1" dirty="0">
              <a:solidFill>
                <a:schemeClr val="bg1"/>
              </a:solidFill>
            </a:endParaRPr>
          </a:p>
        </p:txBody>
      </p:sp>
      <p:sp>
        <p:nvSpPr>
          <p:cNvPr id="63898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8981" name="Group 5"/>
          <p:cNvGraphicFramePr>
            <a:graphicFrameLocks noGrp="1"/>
          </p:cNvGraphicFramePr>
          <p:nvPr/>
        </p:nvGraphicFramePr>
        <p:xfrm>
          <a:off x="1123950" y="1816100"/>
          <a:ext cx="6765925" cy="24720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r>
                        <a:rPr kumimoji="0" lang="es-ES" sz="1000" b="1" i="0" u="none" strike="noStrike" cap="none" normalizeH="0" baseline="0" dirty="0" smtClean="0">
                          <a:ln>
                            <a:noFill/>
                          </a:ln>
                          <a:solidFill>
                            <a:schemeClr val="tx1"/>
                          </a:solidFill>
                          <a:effectLst/>
                          <a:latin typeface="Calibri" pitchFamily="34" charset="0"/>
                          <a:cs typeface="Arial" charset="0"/>
                        </a:rPr>
                        <a:t>a. El ESTADO DE LIMPIEZA DE SU BARRIO</a:t>
                      </a: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calidad del servicio de recolección y transporte de escombros domiciliarios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limpieza de puentes peatonales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57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servicio de desempapele, lavado de muros, postes, retiro de pendones y pasacalles no institucionales, colocados en área pública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39067" name="Text Box 91"/>
          <p:cNvSpPr txBox="1">
            <a:spLocks noChangeArrowheads="1"/>
          </p:cNvSpPr>
          <p:nvPr/>
        </p:nvSpPr>
        <p:spPr bwMode="auto">
          <a:xfrm>
            <a:off x="2124075" y="1852613"/>
            <a:ext cx="1824038"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graphicFrame>
        <p:nvGraphicFramePr>
          <p:cNvPr id="639074" name="Group 98"/>
          <p:cNvGraphicFramePr>
            <a:graphicFrameLocks noGrp="1"/>
          </p:cNvGraphicFramePr>
          <p:nvPr/>
        </p:nvGraphicFramePr>
        <p:xfrm>
          <a:off x="1252538" y="11366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8.</a:t>
                      </a:r>
                      <a:r>
                        <a:rPr kumimoji="0" lang="es-CO" sz="1100" b="1" i="0" u="none" strike="noStrike" cap="none" normalizeH="0" baseline="0" dirty="0" smtClean="0">
                          <a:ln>
                            <a:noFill/>
                          </a:ln>
                          <a:solidFill>
                            <a:srgbClr val="333333"/>
                          </a:solidFill>
                          <a:effectLst/>
                          <a:latin typeface="Calibri" pitchFamily="34" charset="0"/>
                          <a:cs typeface="Arial" charset="0"/>
                        </a:rPr>
                        <a:t> Ahora califique la </a:t>
                      </a:r>
                      <a:r>
                        <a:rPr kumimoji="0" lang="es-CO" sz="1100" b="1" i="0" u="none" strike="noStrike" cap="none" normalizeH="0" baseline="0" dirty="0" smtClean="0">
                          <a:ln>
                            <a:noFill/>
                          </a:ln>
                          <a:solidFill>
                            <a:srgbClr val="0075B8"/>
                          </a:solidFill>
                          <a:effectLst/>
                          <a:latin typeface="Calibri" pitchFamily="34" charset="0"/>
                          <a:cs typeface="Arial" charset="0"/>
                        </a:rPr>
                        <a:t>empresa</a:t>
                      </a:r>
                      <a:r>
                        <a:rPr kumimoji="0" lang="es-CO" sz="1100" b="1" i="0" u="none" strike="noStrike" cap="none" normalizeH="0" baseline="0" dirty="0" smtClean="0">
                          <a:ln>
                            <a:noFill/>
                          </a:ln>
                          <a:solidFill>
                            <a:srgbClr val="333333"/>
                          </a:solidFill>
                          <a:effectLst/>
                          <a:latin typeface="Calibri" pitchFamily="34" charset="0"/>
                          <a:cs typeface="Arial" charset="0"/>
                        </a:rPr>
                        <a:t> que le presta el </a:t>
                      </a:r>
                      <a:r>
                        <a:rPr kumimoji="0" lang="es-CO" sz="1100" b="1" i="0" u="none" strike="noStrike" cap="none" normalizeH="0" baseline="0" dirty="0" smtClean="0">
                          <a:ln>
                            <a:noFill/>
                          </a:ln>
                          <a:solidFill>
                            <a:srgbClr val="0075B8"/>
                          </a:solidFill>
                          <a:effectLst/>
                          <a:latin typeface="Calibri" pitchFamily="34" charset="0"/>
                          <a:cs typeface="Arial" charset="0"/>
                        </a:rPr>
                        <a:t>servicio de aseo</a:t>
                      </a:r>
                      <a:r>
                        <a:rPr kumimoji="0" lang="es-CO" sz="1100" b="1" i="0" u="none" strike="noStrike" cap="none" normalizeH="0" baseline="0" dirty="0" smtClean="0">
                          <a:ln>
                            <a:noFill/>
                          </a:ln>
                          <a:solidFill>
                            <a:srgbClr val="333333"/>
                          </a:solidFill>
                          <a:effectLst/>
                          <a:latin typeface="Calibri" pitchFamily="34" charset="0"/>
                          <a:cs typeface="Arial" charset="0"/>
                        </a:rPr>
                        <a:t> en cuanto a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2 Marcador de contenido"/>
          <p:cNvSpPr>
            <a:spLocks noGrp="1"/>
          </p:cNvSpPr>
          <p:nvPr>
            <p:ph idx="1"/>
          </p:nvPr>
        </p:nvSpPr>
        <p:spPr>
          <a:xfrm>
            <a:off x="611294" y="1437529"/>
            <a:ext cx="7943641" cy="2770789"/>
          </a:xfrm>
        </p:spPr>
        <p:txBody>
          <a:bodyPr/>
          <a:lstStyle/>
          <a:p>
            <a:pPr>
              <a:spcBef>
                <a:spcPct val="0"/>
              </a:spcBef>
            </a:pPr>
            <a:r>
              <a:rPr lang="es-CO" sz="1600" dirty="0" smtClean="0"/>
              <a:t>La encuesta, es una “fotografía” de las percepciones de la ciudadanía en un momento del tiempo. Entender, que estaba pasando en el momento en que se aplico la encuesta, es crucial para la interpretación de los resultados. Ejemplo: Anuncios en el periódico que afectaran la imagen de la entidad.</a:t>
            </a:r>
          </a:p>
          <a:p>
            <a:pPr>
              <a:spcBef>
                <a:spcPct val="0"/>
              </a:spcBef>
            </a:pPr>
            <a:endParaRPr lang="es-CO" sz="1600" dirty="0" smtClean="0"/>
          </a:p>
          <a:p>
            <a:pPr eaLnBrk="1" hangingPunct="1">
              <a:spcBef>
                <a:spcPct val="0"/>
              </a:spcBef>
            </a:pPr>
            <a:r>
              <a:rPr lang="es-CO" sz="1600" dirty="0" smtClean="0"/>
              <a:t>Los hallazgos presentados a continuación, se basa en preguntas que involucran la percepción general que tiene cada entrevistado sobre la prestación del servicio</a:t>
            </a:r>
          </a:p>
          <a:p>
            <a:pPr algn="just" eaLnBrk="1" hangingPunct="1">
              <a:spcBef>
                <a:spcPct val="0"/>
              </a:spcBef>
            </a:pPr>
            <a:endParaRPr lang="es-CO" sz="1600" dirty="0" smtClean="0"/>
          </a:p>
          <a:p>
            <a:pPr algn="just" eaLnBrk="1" hangingPunct="1">
              <a:spcBef>
                <a:spcPct val="0"/>
              </a:spcBef>
            </a:pPr>
            <a:r>
              <a:rPr lang="es-CO" sz="1600" dirty="0" smtClean="0"/>
              <a:t>Lo invitamos a mirar la encuesta y a anotar cualquier tema que sea relevante para ser conversado internamente con mayor profundidad.</a:t>
            </a:r>
          </a:p>
          <a:p>
            <a:pPr algn="just" eaLnBrk="1" hangingPunct="1">
              <a:spcBef>
                <a:spcPct val="0"/>
              </a:spcBef>
            </a:pPr>
            <a:endParaRPr lang="es-CO" sz="1600" dirty="0" smtClean="0"/>
          </a:p>
        </p:txBody>
      </p:sp>
      <p:sp>
        <p:nvSpPr>
          <p:cNvPr id="4" name="3 Título"/>
          <p:cNvSpPr>
            <a:spLocks noGrp="1"/>
          </p:cNvSpPr>
          <p:nvPr>
            <p:ph type="title"/>
          </p:nvPr>
        </p:nvSpPr>
        <p:spPr/>
        <p:txBody>
          <a:bodyPr/>
          <a:lstStyle/>
          <a:p>
            <a:r>
              <a:rPr lang="es-MX" dirty="0" smtClean="0"/>
              <a:t>Metodología</a:t>
            </a:r>
            <a:endParaRPr lang="es-MX" dirty="0"/>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6689" name="Group 129"/>
          <p:cNvGraphicFramePr>
            <a:graphicFrameLocks noGrp="1"/>
          </p:cNvGraphicFramePr>
          <p:nvPr/>
        </p:nvGraphicFramePr>
        <p:xfrm>
          <a:off x="273050" y="1662113"/>
          <a:ext cx="7834313" cy="2833689"/>
        </p:xfrm>
        <a:graphic>
          <a:graphicData uri="http://schemas.openxmlformats.org/drawingml/2006/table">
            <a:tbl>
              <a:tblPr/>
              <a:tblGrid>
                <a:gridCol w="4300538"/>
                <a:gridCol w="3319462"/>
                <a:gridCol w="214313"/>
              </a:tblGrid>
              <a:tr h="944563">
                <a:tc>
                  <a:txBody>
                    <a:bodyPr/>
                    <a:lstStyle/>
                    <a:p>
                      <a:pPr marL="0" marR="0" lvl="0" indent="0" algn="r" defTabSz="914400" rtl="0" eaLnBrk="1" fontAlgn="base" latinLnBrk="0" hangingPunct="1">
                        <a:lnSpc>
                          <a:spcPct val="100000"/>
                        </a:lnSpc>
                        <a:spcBef>
                          <a:spcPct val="0"/>
                        </a:spcBef>
                        <a:spcAft>
                          <a:spcPct val="0"/>
                        </a:spcAft>
                        <a:buClr>
                          <a:schemeClr val="tx1"/>
                        </a:buClr>
                        <a:buSzTx/>
                        <a:buFontTx/>
                        <a:buNone/>
                        <a:tabLst/>
                      </a:pP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LA CALIDAD GENERAL DEL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BARRIDO</a:t>
                      </a: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LAS CALLES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969696"/>
                      </a:solidFill>
                      <a:prstDash val="solid"/>
                      <a:round/>
                      <a:headEnd type="none" w="med" len="med"/>
                      <a:tailEnd type="none" w="med" len="med"/>
                    </a:lnB>
                    <a:lnTlToBr>
                      <a:noFill/>
                    </a:lnTlToBr>
                    <a:lnBlToTr>
                      <a:noFill/>
                    </a:lnBlToTr>
                    <a:solidFill>
                      <a:srgbClr val="EAEAEA"/>
                    </a:solidFill>
                  </a:tcPr>
                </a:tc>
              </a:tr>
              <a:tr h="944563">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ES" sz="1000" b="0" i="0" u="none" strike="noStrike" cap="none" normalizeH="0" baseline="0" dirty="0" smtClean="0">
                        <a:ln>
                          <a:noFill/>
                        </a:ln>
                        <a:solidFill>
                          <a:schemeClr val="tx1"/>
                        </a:solidFill>
                        <a:effectLst/>
                        <a:latin typeface="Calibri" pitchFamily="34" charset="0"/>
                        <a:cs typeface="Arial" charset="0"/>
                      </a:endParaRP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recolectar de forma completa las bolsas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2014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944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El mantenimiento a las cestas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1532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706592" name="Object 5"/>
          <p:cNvGraphicFramePr>
            <a:graphicFrameLocks noChangeAspect="1"/>
          </p:cNvGraphicFramePr>
          <p:nvPr/>
        </p:nvGraphicFramePr>
        <p:xfrm>
          <a:off x="4573588" y="1616075"/>
          <a:ext cx="2860675" cy="3576638"/>
        </p:xfrm>
        <a:graphic>
          <a:graphicData uri="http://schemas.openxmlformats.org/presentationml/2006/ole">
            <p:oleObj spid="_x0000_s706592" name="Gráfico" r:id="rId3" imgW="2866957" imgH="3581310" progId="MSGraph.Chart.8">
              <p:embed followColorScheme="full"/>
            </p:oleObj>
          </a:graphicData>
        </a:graphic>
      </p:graphicFrame>
      <p:sp>
        <p:nvSpPr>
          <p:cNvPr id="706594" name="Rectangle 3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E0A80B2-0F76-48EE-B60F-7E9BA8902863}" type="slidenum">
              <a:rPr lang="es-ES" sz="900" i="1">
                <a:solidFill>
                  <a:schemeClr val="bg1"/>
                </a:solidFill>
              </a:rPr>
              <a:pPr algn="ctr"/>
              <a:t>40</a:t>
            </a:fld>
            <a:endParaRPr lang="es-ES" sz="900" i="1" dirty="0">
              <a:solidFill>
                <a:schemeClr val="bg1"/>
              </a:solidFill>
            </a:endParaRPr>
          </a:p>
        </p:txBody>
      </p:sp>
      <p:graphicFrame>
        <p:nvGraphicFramePr>
          <p:cNvPr id="706595" name="Group 35"/>
          <p:cNvGraphicFramePr>
            <a:graphicFrameLocks noGrp="1"/>
          </p:cNvGraphicFramePr>
          <p:nvPr/>
        </p:nvGraphicFramePr>
        <p:xfrm>
          <a:off x="4830763" y="944563"/>
          <a:ext cx="2179637" cy="301752"/>
        </p:xfrm>
        <a:graphic>
          <a:graphicData uri="http://schemas.openxmlformats.org/drawingml/2006/table">
            <a:tbl>
              <a:tblPr/>
              <a:tblGrid>
                <a:gridCol w="479425"/>
                <a:gridCol w="479425"/>
                <a:gridCol w="479425"/>
                <a:gridCol w="741362"/>
              </a:tblGrid>
              <a:tr h="0">
                <a:tc gridSpan="2">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706611" name="Rectangle 5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6612" name="Group 52"/>
          <p:cNvGraphicFramePr>
            <a:graphicFrameLocks noGrp="1"/>
          </p:cNvGraphicFramePr>
          <p:nvPr/>
        </p:nvGraphicFramePr>
        <p:xfrm>
          <a:off x="7359650" y="2243138"/>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6618" name="Line 58"/>
          <p:cNvSpPr>
            <a:spLocks noChangeShapeType="1"/>
          </p:cNvSpPr>
          <p:nvPr/>
        </p:nvSpPr>
        <p:spPr bwMode="auto">
          <a:xfrm>
            <a:off x="4573588" y="1357313"/>
            <a:ext cx="3478212" cy="0"/>
          </a:xfrm>
          <a:prstGeom prst="line">
            <a:avLst/>
          </a:prstGeom>
          <a:noFill/>
          <a:ln w="3175">
            <a:solidFill>
              <a:srgbClr val="969696"/>
            </a:solidFill>
            <a:round/>
            <a:headEnd/>
            <a:tailEnd/>
          </a:ln>
          <a:effectLst/>
        </p:spPr>
        <p:txBody>
          <a:bodyPr/>
          <a:lstStyle/>
          <a:p>
            <a:endParaRPr lang="es-MX" dirty="0"/>
          </a:p>
        </p:txBody>
      </p:sp>
      <p:graphicFrame>
        <p:nvGraphicFramePr>
          <p:cNvPr id="706625" name="Group 65"/>
          <p:cNvGraphicFramePr>
            <a:graphicFrameLocks noGrp="1"/>
          </p:cNvGraphicFramePr>
          <p:nvPr/>
        </p:nvGraphicFramePr>
        <p:xfrm>
          <a:off x="7840663" y="4532313"/>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6631" name="Group 71"/>
          <p:cNvGraphicFramePr>
            <a:graphicFrameLocks noGrp="1"/>
          </p:cNvGraphicFramePr>
          <p:nvPr/>
        </p:nvGraphicFramePr>
        <p:xfrm>
          <a:off x="3284538" y="4789488"/>
          <a:ext cx="3235325" cy="243840"/>
        </p:xfrm>
        <a:graphic>
          <a:graphicData uri="http://schemas.openxmlformats.org/drawingml/2006/table">
            <a:tbl>
              <a:tblPr/>
              <a:tblGrid>
                <a:gridCol w="3235325"/>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706637" name="Group 77"/>
          <p:cNvGrpSpPr>
            <a:grpSpLocks/>
          </p:cNvGrpSpPr>
          <p:nvPr/>
        </p:nvGrpSpPr>
        <p:grpSpPr bwMode="auto">
          <a:xfrm>
            <a:off x="-95250" y="4714875"/>
            <a:ext cx="1701800" cy="265113"/>
            <a:chOff x="-60" y="2970"/>
            <a:chExt cx="1072" cy="167"/>
          </a:xfrm>
        </p:grpSpPr>
        <p:sp>
          <p:nvSpPr>
            <p:cNvPr id="706638" name="Text Box 78"/>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706639" name="Rectangle 79"/>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706640" name="Line 80"/>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706641" name="Line 81"/>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706642" name="Line 82"/>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706643" name="Text Box 83"/>
          <p:cNvSpPr txBox="1">
            <a:spLocks noChangeArrowheads="1"/>
          </p:cNvSpPr>
          <p:nvPr/>
        </p:nvSpPr>
        <p:spPr bwMode="auto">
          <a:xfrm>
            <a:off x="5310188" y="1712913"/>
            <a:ext cx="128587"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graphicFrame>
        <p:nvGraphicFramePr>
          <p:cNvPr id="706644" name="Group 84"/>
          <p:cNvGraphicFramePr>
            <a:graphicFrameLocks noGrp="1"/>
          </p:cNvGraphicFramePr>
          <p:nvPr/>
        </p:nvGraphicFramePr>
        <p:xfrm>
          <a:off x="7335838" y="1827213"/>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6650" name="Group 90"/>
          <p:cNvGraphicFramePr>
            <a:graphicFrameLocks noGrp="1"/>
          </p:cNvGraphicFramePr>
          <p:nvPr/>
        </p:nvGraphicFramePr>
        <p:xfrm>
          <a:off x="7359650" y="308610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6662" name="Group 102"/>
          <p:cNvGraphicFramePr>
            <a:graphicFrameLocks noGrp="1"/>
          </p:cNvGraphicFramePr>
          <p:nvPr/>
        </p:nvGraphicFramePr>
        <p:xfrm>
          <a:off x="7359650" y="3971925"/>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706676" name="Picture 116" descr="GFDFGDH"/>
          <p:cNvPicPr>
            <a:picLocks noChangeAspect="1" noChangeArrowheads="1"/>
          </p:cNvPicPr>
          <p:nvPr/>
        </p:nvPicPr>
        <p:blipFill>
          <a:blip r:embed="rId8" cstate="print"/>
          <a:srcRect/>
          <a:stretch>
            <a:fillRect/>
          </a:stretch>
        </p:blipFill>
        <p:spPr bwMode="auto">
          <a:xfrm>
            <a:off x="700088" y="987425"/>
            <a:ext cx="688975" cy="850900"/>
          </a:xfrm>
          <a:prstGeom prst="rect">
            <a:avLst/>
          </a:prstGeom>
          <a:noFill/>
        </p:spPr>
      </p:pic>
      <p:graphicFrame>
        <p:nvGraphicFramePr>
          <p:cNvPr id="706677" name="Group 117"/>
          <p:cNvGraphicFramePr>
            <a:graphicFrameLocks noGrp="1"/>
          </p:cNvGraphicFramePr>
          <p:nvPr/>
        </p:nvGraphicFramePr>
        <p:xfrm>
          <a:off x="1346056" y="192809"/>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9.</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a:t>
                      </a:r>
                      <a:r>
                        <a:rPr kumimoji="0" lang="es-CO" sz="1100" b="1" i="0" u="none" strike="noStrike" cap="none" normalizeH="0" baseline="0" dirty="0" smtClean="0">
                          <a:ln>
                            <a:noFill/>
                          </a:ln>
                          <a:solidFill>
                            <a:srgbClr val="0075B8"/>
                          </a:solidFill>
                          <a:effectLst/>
                          <a:latin typeface="Calibri" pitchFamily="34" charset="0"/>
                          <a:cs typeface="Arial" charset="0"/>
                        </a:rPr>
                        <a:t>empresa de Aseo</a:t>
                      </a:r>
                      <a:r>
                        <a:rPr kumimoji="0" lang="es-CO" sz="1100" b="1" i="0" u="none" strike="noStrike" cap="none" normalizeH="0" baseline="0" dirty="0" smtClean="0">
                          <a:ln>
                            <a:noFill/>
                          </a:ln>
                          <a:solidFill>
                            <a:srgbClr val="333333"/>
                          </a:solidFill>
                          <a:effectLst/>
                          <a:latin typeface="Calibri" pitchFamily="34" charset="0"/>
                          <a:cs typeface="Arial" charset="0"/>
                        </a:rPr>
                        <a:t> de su barrio, en cuanto a … </a:t>
                      </a:r>
                      <a:r>
                        <a:rPr kumimoji="0" lang="es-CO" sz="1100" b="1" i="0" u="none" strike="noStrike" cap="none" normalizeH="0" baseline="0" dirty="0" smtClean="0">
                          <a:ln>
                            <a:noFill/>
                          </a:ln>
                          <a:solidFill>
                            <a:srgbClr val="0075B8"/>
                          </a:solidFill>
                          <a:effectLst/>
                          <a:latin typeface="Calibri" pitchFamily="34" charset="0"/>
                          <a:cs typeface="Arial" charset="0"/>
                        </a:rPr>
                        <a:t>Servicio de barrido</a:t>
                      </a:r>
                      <a:endParaRPr kumimoji="0" lang="es-ES" sz="1100" b="1" i="0"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2834" name="Picture 2" descr="fgdfhfh"/>
          <p:cNvPicPr>
            <a:picLocks noChangeAspect="1" noChangeArrowheads="1"/>
          </p:cNvPicPr>
          <p:nvPr/>
        </p:nvPicPr>
        <p:blipFill>
          <a:blip r:embed="rId2" cstate="print"/>
          <a:srcRect/>
          <a:stretch>
            <a:fillRect/>
          </a:stretch>
        </p:blipFill>
        <p:spPr bwMode="auto">
          <a:xfrm>
            <a:off x="1622425" y="874713"/>
            <a:ext cx="5902325" cy="3644900"/>
          </a:xfrm>
          <a:prstGeom prst="rect">
            <a:avLst/>
          </a:prstGeom>
          <a:noFill/>
        </p:spPr>
      </p:pic>
      <p:sp>
        <p:nvSpPr>
          <p:cNvPr id="632835" name="Rectangle 3"/>
          <p:cNvSpPr>
            <a:spLocks noGrp="1" noChangeArrowheads="1"/>
          </p:cNvSpPr>
          <p:nvPr>
            <p:ph type="title"/>
          </p:nvPr>
        </p:nvSpPr>
        <p:spPr/>
        <p:txBody>
          <a:bodyPr/>
          <a:lstStyle/>
          <a:p>
            <a:endParaRPr lang="es-MX" dirty="0"/>
          </a:p>
        </p:txBody>
      </p:sp>
      <p:sp>
        <p:nvSpPr>
          <p:cNvPr id="63283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C176E16-B4A2-4C57-B444-EA7B3CB4C5C1}" type="slidenum">
              <a:rPr lang="es-ES" sz="900" i="1">
                <a:solidFill>
                  <a:schemeClr val="bg1"/>
                </a:solidFill>
              </a:rPr>
              <a:pPr algn="ctr"/>
              <a:t>41</a:t>
            </a:fld>
            <a:endParaRPr lang="es-ES" sz="900" i="1" dirty="0">
              <a:solidFill>
                <a:schemeClr val="bg1"/>
              </a:solidFill>
            </a:endParaRPr>
          </a:p>
        </p:txBody>
      </p:sp>
      <p:grpSp>
        <p:nvGrpSpPr>
          <p:cNvPr id="632837" name="Group 5"/>
          <p:cNvGrpSpPr>
            <a:grpSpLocks/>
          </p:cNvGrpSpPr>
          <p:nvPr/>
        </p:nvGrpSpPr>
        <p:grpSpPr bwMode="auto">
          <a:xfrm>
            <a:off x="2632075" y="1635125"/>
            <a:ext cx="514350" cy="511175"/>
            <a:chOff x="1370" y="1409"/>
            <a:chExt cx="243" cy="243"/>
          </a:xfrm>
        </p:grpSpPr>
        <p:pic>
          <p:nvPicPr>
            <p:cNvPr id="632838"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839"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63</a:t>
              </a:r>
              <a:r>
                <a:rPr lang="es-ES" sz="1200" dirty="0">
                  <a:solidFill>
                    <a:srgbClr val="0075B8"/>
                  </a:solidFill>
                  <a:latin typeface="Calibri" pitchFamily="34" charset="0"/>
                </a:rPr>
                <a:t>%</a:t>
              </a:r>
            </a:p>
          </p:txBody>
        </p:sp>
        <p:sp>
          <p:nvSpPr>
            <p:cNvPr id="632840"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841"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842"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843"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2844" name="Group 12"/>
          <p:cNvGraphicFramePr>
            <a:graphicFrameLocks noGrp="1"/>
          </p:cNvGraphicFramePr>
          <p:nvPr/>
        </p:nvGraphicFramePr>
        <p:xfrm>
          <a:off x="257175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850" name="Group 18"/>
          <p:cNvGraphicFramePr>
            <a:graphicFrameLocks noGrp="1"/>
          </p:cNvGraphicFramePr>
          <p:nvPr/>
        </p:nvGraphicFramePr>
        <p:xfrm>
          <a:off x="321468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856" name="Group 24"/>
          <p:cNvGraphicFramePr>
            <a:graphicFrameLocks noGrp="1"/>
          </p:cNvGraphicFramePr>
          <p:nvPr/>
        </p:nvGraphicFramePr>
        <p:xfrm>
          <a:off x="455771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862" name="Group 30"/>
          <p:cNvGraphicFramePr>
            <a:graphicFrameLocks noGrp="1"/>
          </p:cNvGraphicFramePr>
          <p:nvPr/>
        </p:nvGraphicFramePr>
        <p:xfrm>
          <a:off x="525145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868" name="Group 36"/>
          <p:cNvGraphicFramePr>
            <a:graphicFrameLocks noGrp="1"/>
          </p:cNvGraphicFramePr>
          <p:nvPr/>
        </p:nvGraphicFramePr>
        <p:xfrm>
          <a:off x="435768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874" name="Group 42"/>
          <p:cNvGraphicFramePr>
            <a:graphicFrameLocks noGrp="1"/>
          </p:cNvGraphicFramePr>
          <p:nvPr/>
        </p:nvGraphicFramePr>
        <p:xfrm>
          <a:off x="616108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2880" name="Group 48"/>
          <p:cNvGrpSpPr>
            <a:grpSpLocks/>
          </p:cNvGrpSpPr>
          <p:nvPr/>
        </p:nvGrpSpPr>
        <p:grpSpPr bwMode="auto">
          <a:xfrm>
            <a:off x="3289300" y="2697163"/>
            <a:ext cx="514350" cy="511175"/>
            <a:chOff x="1370" y="1409"/>
            <a:chExt cx="243" cy="243"/>
          </a:xfrm>
        </p:grpSpPr>
        <p:pic>
          <p:nvPicPr>
            <p:cNvPr id="632881"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882"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62</a:t>
              </a:r>
              <a:r>
                <a:rPr lang="es-ES" sz="1200" dirty="0">
                  <a:solidFill>
                    <a:srgbClr val="0075B8"/>
                  </a:solidFill>
                  <a:latin typeface="Calibri" pitchFamily="34" charset="0"/>
                </a:rPr>
                <a:t>%</a:t>
              </a:r>
            </a:p>
          </p:txBody>
        </p:sp>
        <p:sp>
          <p:nvSpPr>
            <p:cNvPr id="632883"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884"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885"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886"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2887" name="Group 55"/>
          <p:cNvGrpSpPr>
            <a:grpSpLocks/>
          </p:cNvGrpSpPr>
          <p:nvPr/>
        </p:nvGrpSpPr>
        <p:grpSpPr bwMode="auto">
          <a:xfrm>
            <a:off x="4387850" y="3536950"/>
            <a:ext cx="514350" cy="511175"/>
            <a:chOff x="1370" y="1409"/>
            <a:chExt cx="243" cy="243"/>
          </a:xfrm>
        </p:grpSpPr>
        <p:pic>
          <p:nvPicPr>
            <p:cNvPr id="632888"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889"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51</a:t>
              </a:r>
              <a:r>
                <a:rPr lang="es-ES" sz="1200" dirty="0">
                  <a:solidFill>
                    <a:srgbClr val="FFC000"/>
                  </a:solidFill>
                  <a:latin typeface="Calibri" pitchFamily="34" charset="0"/>
                </a:rPr>
                <a:t>%</a:t>
              </a:r>
            </a:p>
          </p:txBody>
        </p:sp>
        <p:sp>
          <p:nvSpPr>
            <p:cNvPr id="632890"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891"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892"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893"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2894" name="Group 62"/>
          <p:cNvGrpSpPr>
            <a:grpSpLocks/>
          </p:cNvGrpSpPr>
          <p:nvPr/>
        </p:nvGrpSpPr>
        <p:grpSpPr bwMode="auto">
          <a:xfrm>
            <a:off x="3948113" y="1703388"/>
            <a:ext cx="514350" cy="511175"/>
            <a:chOff x="1370" y="1409"/>
            <a:chExt cx="243" cy="243"/>
          </a:xfrm>
        </p:grpSpPr>
        <p:pic>
          <p:nvPicPr>
            <p:cNvPr id="632895"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896"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56</a:t>
              </a:r>
              <a:r>
                <a:rPr lang="es-ES" sz="1200" dirty="0">
                  <a:solidFill>
                    <a:srgbClr val="0075B8"/>
                  </a:solidFill>
                  <a:latin typeface="Calibri" pitchFamily="34" charset="0"/>
                </a:rPr>
                <a:t>%</a:t>
              </a:r>
            </a:p>
          </p:txBody>
        </p:sp>
        <p:sp>
          <p:nvSpPr>
            <p:cNvPr id="632897"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898"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899"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900"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2901" name="Group 69"/>
          <p:cNvGrpSpPr>
            <a:grpSpLocks/>
          </p:cNvGrpSpPr>
          <p:nvPr/>
        </p:nvGrpSpPr>
        <p:grpSpPr bwMode="auto">
          <a:xfrm>
            <a:off x="5608638" y="2201863"/>
            <a:ext cx="514350" cy="511175"/>
            <a:chOff x="1370" y="1409"/>
            <a:chExt cx="243" cy="243"/>
          </a:xfrm>
        </p:grpSpPr>
        <p:pic>
          <p:nvPicPr>
            <p:cNvPr id="632902"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903"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51</a:t>
              </a:r>
              <a:r>
                <a:rPr lang="es-ES" sz="1200" dirty="0">
                  <a:solidFill>
                    <a:srgbClr val="FFC000"/>
                  </a:solidFill>
                  <a:latin typeface="Calibri" pitchFamily="34" charset="0"/>
                </a:rPr>
                <a:t>%</a:t>
              </a:r>
            </a:p>
          </p:txBody>
        </p:sp>
        <p:sp>
          <p:nvSpPr>
            <p:cNvPr id="632904"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905"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906"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907"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2908" name="Group 76"/>
          <p:cNvGrpSpPr>
            <a:grpSpLocks/>
          </p:cNvGrpSpPr>
          <p:nvPr/>
        </p:nvGrpSpPr>
        <p:grpSpPr bwMode="auto">
          <a:xfrm>
            <a:off x="5280025" y="2959100"/>
            <a:ext cx="514350" cy="511175"/>
            <a:chOff x="1370" y="1409"/>
            <a:chExt cx="243" cy="243"/>
          </a:xfrm>
        </p:grpSpPr>
        <p:pic>
          <p:nvPicPr>
            <p:cNvPr id="632909"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910"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53</a:t>
              </a:r>
              <a:r>
                <a:rPr lang="es-ES" sz="1200" dirty="0">
                  <a:solidFill>
                    <a:srgbClr val="0075B8"/>
                  </a:solidFill>
                  <a:latin typeface="Calibri" pitchFamily="34" charset="0"/>
                </a:rPr>
                <a:t>%</a:t>
              </a:r>
            </a:p>
          </p:txBody>
        </p:sp>
        <p:sp>
          <p:nvSpPr>
            <p:cNvPr id="632911"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912"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913"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914"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32915"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2916"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2357625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2932"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2938"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2939" name="Group 107"/>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632945" name="Picture 11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632946" name="Group 11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959" name="Group 127"/>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9.</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BARRIDO</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LAS CALLES</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2965" name="Picture 133" descr="GFDFGDH"/>
          <p:cNvPicPr>
            <a:picLocks noChangeAspect="1" noChangeArrowheads="1"/>
          </p:cNvPicPr>
          <p:nvPr/>
        </p:nvPicPr>
        <p:blipFill>
          <a:blip r:embed="rId5" cstate="print"/>
          <a:srcRect/>
          <a:stretch>
            <a:fillRect/>
          </a:stretch>
        </p:blipFill>
        <p:spPr bwMode="auto">
          <a:xfrm>
            <a:off x="700088" y="3149600"/>
            <a:ext cx="688975" cy="850900"/>
          </a:xfrm>
          <a:prstGeom prst="rect">
            <a:avLst/>
          </a:prstGeom>
          <a:noFill/>
        </p:spPr>
      </p:pic>
      <p:sp>
        <p:nvSpPr>
          <p:cNvPr id="632966" name="Text Box 134"/>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631811" name="Rectangle 3"/>
          <p:cNvSpPr>
            <a:spLocks noGrp="1" noChangeArrowheads="1"/>
          </p:cNvSpPr>
          <p:nvPr>
            <p:ph type="title"/>
          </p:nvPr>
        </p:nvSpPr>
        <p:spPr/>
        <p:txBody>
          <a:bodyPr/>
          <a:lstStyle/>
          <a:p>
            <a:endParaRPr lang="es-MX" dirty="0"/>
          </a:p>
        </p:txBody>
      </p:sp>
      <p:sp>
        <p:nvSpPr>
          <p:cNvPr id="63181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E12572D-584F-4BE4-B5B4-AD50CE2A0405}" type="slidenum">
              <a:rPr lang="es-ES" sz="900" i="1">
                <a:solidFill>
                  <a:schemeClr val="bg1"/>
                </a:solidFill>
              </a:rPr>
              <a:pPr algn="ctr"/>
              <a:t>42</a:t>
            </a:fld>
            <a:endParaRPr lang="es-ES" sz="900" i="1" dirty="0">
              <a:solidFill>
                <a:schemeClr val="bg1"/>
              </a:solidFill>
            </a:endParaRPr>
          </a:p>
        </p:txBody>
      </p:sp>
      <p:graphicFrame>
        <p:nvGraphicFramePr>
          <p:cNvPr id="631813"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1819" name="Group 11"/>
          <p:cNvGrpSpPr>
            <a:grpSpLocks/>
          </p:cNvGrpSpPr>
          <p:nvPr/>
        </p:nvGrpSpPr>
        <p:grpSpPr bwMode="auto">
          <a:xfrm>
            <a:off x="2630488" y="2020888"/>
            <a:ext cx="385762" cy="385762"/>
            <a:chOff x="1370" y="1409"/>
            <a:chExt cx="243" cy="243"/>
          </a:xfrm>
        </p:grpSpPr>
        <p:pic>
          <p:nvPicPr>
            <p:cNvPr id="631820"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21"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63</a:t>
              </a:r>
              <a:r>
                <a:rPr lang="es-ES" sz="800" dirty="0">
                  <a:solidFill>
                    <a:srgbClr val="0075B8"/>
                  </a:solidFill>
                  <a:latin typeface="Calibri" pitchFamily="34" charset="0"/>
                </a:rPr>
                <a:t>%</a:t>
              </a:r>
            </a:p>
          </p:txBody>
        </p:sp>
        <p:sp>
          <p:nvSpPr>
            <p:cNvPr id="631822"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23"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24"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25"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26" name="Group 18"/>
          <p:cNvGrpSpPr>
            <a:grpSpLocks/>
          </p:cNvGrpSpPr>
          <p:nvPr/>
        </p:nvGrpSpPr>
        <p:grpSpPr bwMode="auto">
          <a:xfrm>
            <a:off x="3194050" y="2636838"/>
            <a:ext cx="385763" cy="385762"/>
            <a:chOff x="1370" y="1409"/>
            <a:chExt cx="243" cy="243"/>
          </a:xfrm>
        </p:grpSpPr>
        <p:pic>
          <p:nvPicPr>
            <p:cNvPr id="631827"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28"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631829"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30"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31"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32"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33" name="Group 25"/>
          <p:cNvGrpSpPr>
            <a:grpSpLocks/>
          </p:cNvGrpSpPr>
          <p:nvPr/>
        </p:nvGrpSpPr>
        <p:grpSpPr bwMode="auto">
          <a:xfrm>
            <a:off x="3675063" y="3214688"/>
            <a:ext cx="385762" cy="385762"/>
            <a:chOff x="1370" y="1409"/>
            <a:chExt cx="243" cy="243"/>
          </a:xfrm>
        </p:grpSpPr>
        <p:pic>
          <p:nvPicPr>
            <p:cNvPr id="631834"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35"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74</a:t>
              </a:r>
              <a:r>
                <a:rPr lang="es-ES" sz="800" dirty="0">
                  <a:solidFill>
                    <a:srgbClr val="00B050"/>
                  </a:solidFill>
                  <a:latin typeface="Calibri" pitchFamily="34" charset="0"/>
                </a:rPr>
                <a:t>%</a:t>
              </a:r>
            </a:p>
          </p:txBody>
        </p:sp>
        <p:sp>
          <p:nvSpPr>
            <p:cNvPr id="631836"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37"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38"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39"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1840" name="Group 32"/>
          <p:cNvGrpSpPr>
            <a:grpSpLocks/>
          </p:cNvGrpSpPr>
          <p:nvPr/>
        </p:nvGrpSpPr>
        <p:grpSpPr bwMode="auto">
          <a:xfrm>
            <a:off x="4724400" y="3454400"/>
            <a:ext cx="385763" cy="385763"/>
            <a:chOff x="1370" y="1409"/>
            <a:chExt cx="243" cy="243"/>
          </a:xfrm>
        </p:grpSpPr>
        <p:pic>
          <p:nvPicPr>
            <p:cNvPr id="631841"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4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63184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4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4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4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47" name="Group 39"/>
          <p:cNvGrpSpPr>
            <a:grpSpLocks/>
          </p:cNvGrpSpPr>
          <p:nvPr/>
        </p:nvGrpSpPr>
        <p:grpSpPr bwMode="auto">
          <a:xfrm>
            <a:off x="4862513" y="4392613"/>
            <a:ext cx="385762" cy="385762"/>
            <a:chOff x="1370" y="1409"/>
            <a:chExt cx="243" cy="243"/>
          </a:xfrm>
        </p:grpSpPr>
        <p:pic>
          <p:nvPicPr>
            <p:cNvPr id="631848"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49"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52</a:t>
              </a:r>
              <a:r>
                <a:rPr lang="es-ES" sz="800" dirty="0">
                  <a:solidFill>
                    <a:srgbClr val="0075B8"/>
                  </a:solidFill>
                  <a:latin typeface="Calibri" pitchFamily="34" charset="0"/>
                </a:rPr>
                <a:t>%</a:t>
              </a:r>
            </a:p>
          </p:txBody>
        </p:sp>
        <p:sp>
          <p:nvSpPr>
            <p:cNvPr id="631850"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51"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52"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53"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54" name="Group 46"/>
          <p:cNvGrpSpPr>
            <a:grpSpLocks/>
          </p:cNvGrpSpPr>
          <p:nvPr/>
        </p:nvGrpSpPr>
        <p:grpSpPr bwMode="auto">
          <a:xfrm>
            <a:off x="5848350" y="3590925"/>
            <a:ext cx="385763" cy="385763"/>
            <a:chOff x="1370" y="1409"/>
            <a:chExt cx="243" cy="243"/>
          </a:xfrm>
        </p:grpSpPr>
        <p:pic>
          <p:nvPicPr>
            <p:cNvPr id="631855"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5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63185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5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5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6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61" name="Group 53"/>
          <p:cNvGrpSpPr>
            <a:grpSpLocks/>
          </p:cNvGrpSpPr>
          <p:nvPr/>
        </p:nvGrpSpPr>
        <p:grpSpPr bwMode="auto">
          <a:xfrm>
            <a:off x="7116763" y="2476500"/>
            <a:ext cx="385762" cy="385763"/>
            <a:chOff x="1370" y="1409"/>
            <a:chExt cx="243" cy="243"/>
          </a:xfrm>
        </p:grpSpPr>
        <p:pic>
          <p:nvPicPr>
            <p:cNvPr id="631862"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6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46</a:t>
              </a:r>
              <a:r>
                <a:rPr lang="es-ES" sz="800" dirty="0">
                  <a:solidFill>
                    <a:srgbClr val="FFC000"/>
                  </a:solidFill>
                  <a:latin typeface="Calibri" pitchFamily="34" charset="0"/>
                </a:rPr>
                <a:t>%</a:t>
              </a:r>
            </a:p>
          </p:txBody>
        </p:sp>
        <p:sp>
          <p:nvSpPr>
            <p:cNvPr id="63186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6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6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6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1868" name="Group 60"/>
          <p:cNvGrpSpPr>
            <a:grpSpLocks/>
          </p:cNvGrpSpPr>
          <p:nvPr/>
        </p:nvGrpSpPr>
        <p:grpSpPr bwMode="auto">
          <a:xfrm>
            <a:off x="6116638" y="2122488"/>
            <a:ext cx="385762" cy="385762"/>
            <a:chOff x="1370" y="1409"/>
            <a:chExt cx="243" cy="243"/>
          </a:xfrm>
        </p:grpSpPr>
        <p:pic>
          <p:nvPicPr>
            <p:cNvPr id="631869"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70"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631871"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72"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73"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74"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75" name="Group 67"/>
          <p:cNvGrpSpPr>
            <a:grpSpLocks/>
          </p:cNvGrpSpPr>
          <p:nvPr/>
        </p:nvGrpSpPr>
        <p:grpSpPr bwMode="auto">
          <a:xfrm>
            <a:off x="5929313" y="2613025"/>
            <a:ext cx="385762" cy="385763"/>
            <a:chOff x="1370" y="1409"/>
            <a:chExt cx="243" cy="243"/>
          </a:xfrm>
        </p:grpSpPr>
        <p:pic>
          <p:nvPicPr>
            <p:cNvPr id="631876"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7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48</a:t>
              </a:r>
              <a:r>
                <a:rPr lang="es-ES" sz="800" dirty="0">
                  <a:solidFill>
                    <a:srgbClr val="FFC000"/>
                  </a:solidFill>
                  <a:latin typeface="Calibri" pitchFamily="34" charset="0"/>
                </a:rPr>
                <a:t>%</a:t>
              </a:r>
            </a:p>
          </p:txBody>
        </p:sp>
        <p:sp>
          <p:nvSpPr>
            <p:cNvPr id="63187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7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8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188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1882" name="Group 74"/>
          <p:cNvGrpSpPr>
            <a:grpSpLocks/>
          </p:cNvGrpSpPr>
          <p:nvPr/>
        </p:nvGrpSpPr>
        <p:grpSpPr bwMode="auto">
          <a:xfrm>
            <a:off x="5664200" y="3117850"/>
            <a:ext cx="385763" cy="385763"/>
            <a:chOff x="1370" y="1409"/>
            <a:chExt cx="243" cy="243"/>
          </a:xfrm>
        </p:grpSpPr>
        <p:pic>
          <p:nvPicPr>
            <p:cNvPr id="631883"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8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63188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88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88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88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889" name="Group 81"/>
          <p:cNvGrpSpPr>
            <a:grpSpLocks/>
          </p:cNvGrpSpPr>
          <p:nvPr/>
        </p:nvGrpSpPr>
        <p:grpSpPr bwMode="auto">
          <a:xfrm>
            <a:off x="4933950" y="2428875"/>
            <a:ext cx="385763" cy="385763"/>
            <a:chOff x="1370" y="1409"/>
            <a:chExt cx="243" cy="243"/>
          </a:xfrm>
        </p:grpSpPr>
        <p:pic>
          <p:nvPicPr>
            <p:cNvPr id="631890"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9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64</a:t>
              </a:r>
              <a:r>
                <a:rPr lang="es-ES" sz="800" dirty="0">
                  <a:solidFill>
                    <a:srgbClr val="00B050"/>
                  </a:solidFill>
                  <a:latin typeface="Calibri" pitchFamily="34" charset="0"/>
                </a:rPr>
                <a:t>%</a:t>
              </a:r>
            </a:p>
          </p:txBody>
        </p:sp>
        <p:sp>
          <p:nvSpPr>
            <p:cNvPr id="63189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9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9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89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1896" name="Group 88"/>
          <p:cNvGrpSpPr>
            <a:grpSpLocks/>
          </p:cNvGrpSpPr>
          <p:nvPr/>
        </p:nvGrpSpPr>
        <p:grpSpPr bwMode="auto">
          <a:xfrm>
            <a:off x="2632075" y="1071563"/>
            <a:ext cx="385763" cy="385762"/>
            <a:chOff x="1370" y="1409"/>
            <a:chExt cx="243" cy="243"/>
          </a:xfrm>
        </p:grpSpPr>
        <p:pic>
          <p:nvPicPr>
            <p:cNvPr id="631897"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898"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63</a:t>
              </a:r>
              <a:r>
                <a:rPr lang="es-ES" sz="800" dirty="0">
                  <a:solidFill>
                    <a:srgbClr val="0075B8"/>
                  </a:solidFill>
                  <a:latin typeface="Calibri" pitchFamily="34" charset="0"/>
                </a:rPr>
                <a:t>%</a:t>
              </a:r>
            </a:p>
          </p:txBody>
        </p:sp>
        <p:sp>
          <p:nvSpPr>
            <p:cNvPr id="631899"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900"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901"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902"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903" name="Group 95"/>
          <p:cNvGrpSpPr>
            <a:grpSpLocks/>
          </p:cNvGrpSpPr>
          <p:nvPr/>
        </p:nvGrpSpPr>
        <p:grpSpPr bwMode="auto">
          <a:xfrm>
            <a:off x="4460875" y="1431925"/>
            <a:ext cx="385763" cy="385763"/>
            <a:chOff x="1370" y="1409"/>
            <a:chExt cx="243" cy="243"/>
          </a:xfrm>
        </p:grpSpPr>
        <p:pic>
          <p:nvPicPr>
            <p:cNvPr id="631904"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905"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631906"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907"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908"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909"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910" name="Group 102"/>
          <p:cNvGrpSpPr>
            <a:grpSpLocks/>
          </p:cNvGrpSpPr>
          <p:nvPr/>
        </p:nvGrpSpPr>
        <p:grpSpPr bwMode="auto">
          <a:xfrm>
            <a:off x="4060825" y="1912938"/>
            <a:ext cx="385763" cy="385762"/>
            <a:chOff x="1370" y="1409"/>
            <a:chExt cx="243" cy="243"/>
          </a:xfrm>
        </p:grpSpPr>
        <p:pic>
          <p:nvPicPr>
            <p:cNvPr id="631911"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91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63191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91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91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91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1917" name="Group 109"/>
          <p:cNvGrpSpPr>
            <a:grpSpLocks/>
          </p:cNvGrpSpPr>
          <p:nvPr/>
        </p:nvGrpSpPr>
        <p:grpSpPr bwMode="auto">
          <a:xfrm>
            <a:off x="4452938" y="2209800"/>
            <a:ext cx="385762" cy="385763"/>
            <a:chOff x="1370" y="1409"/>
            <a:chExt cx="243" cy="243"/>
          </a:xfrm>
        </p:grpSpPr>
        <p:pic>
          <p:nvPicPr>
            <p:cNvPr id="631918"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919"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66</a:t>
              </a:r>
              <a:r>
                <a:rPr lang="es-ES" sz="800" dirty="0">
                  <a:solidFill>
                    <a:srgbClr val="00B050"/>
                  </a:solidFill>
                  <a:latin typeface="Calibri" pitchFamily="34" charset="0"/>
                </a:rPr>
                <a:t>%</a:t>
              </a:r>
            </a:p>
          </p:txBody>
        </p:sp>
        <p:sp>
          <p:nvSpPr>
            <p:cNvPr id="631920"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921"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922"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1923"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1924" name="Group 116"/>
          <p:cNvGrpSpPr>
            <a:grpSpLocks/>
          </p:cNvGrpSpPr>
          <p:nvPr/>
        </p:nvGrpSpPr>
        <p:grpSpPr bwMode="auto">
          <a:xfrm>
            <a:off x="5068888" y="1576388"/>
            <a:ext cx="385762" cy="385762"/>
            <a:chOff x="1370" y="1409"/>
            <a:chExt cx="243" cy="243"/>
          </a:xfrm>
        </p:grpSpPr>
        <p:pic>
          <p:nvPicPr>
            <p:cNvPr id="631925"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1926"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631927"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1928"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1929"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1930"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1931"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37"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43"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49"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55"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61"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67"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73"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79"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85"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91"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1997"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003"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009"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015"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2021" name="Group 213"/>
          <p:cNvGrpSpPr>
            <a:grpSpLocks/>
          </p:cNvGrpSpPr>
          <p:nvPr/>
        </p:nvGrpSpPr>
        <p:grpSpPr bwMode="auto">
          <a:xfrm>
            <a:off x="5237163" y="2081213"/>
            <a:ext cx="385762" cy="385762"/>
            <a:chOff x="1370" y="1409"/>
            <a:chExt cx="243" cy="243"/>
          </a:xfrm>
        </p:grpSpPr>
        <p:pic>
          <p:nvPicPr>
            <p:cNvPr id="632022"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023"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46</a:t>
              </a:r>
              <a:r>
                <a:rPr lang="es-ES" sz="800" dirty="0">
                  <a:solidFill>
                    <a:srgbClr val="FFC000"/>
                  </a:solidFill>
                  <a:latin typeface="Calibri" pitchFamily="34" charset="0"/>
                </a:rPr>
                <a:t>%</a:t>
              </a:r>
            </a:p>
          </p:txBody>
        </p:sp>
        <p:sp>
          <p:nvSpPr>
            <p:cNvPr id="632024"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025"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026"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2027"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2028" name="Group 220"/>
          <p:cNvGrpSpPr>
            <a:grpSpLocks/>
          </p:cNvGrpSpPr>
          <p:nvPr/>
        </p:nvGrpSpPr>
        <p:grpSpPr bwMode="auto">
          <a:xfrm>
            <a:off x="5597525" y="2282825"/>
            <a:ext cx="385763" cy="385763"/>
            <a:chOff x="1370" y="1409"/>
            <a:chExt cx="243" cy="243"/>
          </a:xfrm>
        </p:grpSpPr>
        <p:pic>
          <p:nvPicPr>
            <p:cNvPr id="632029"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030"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632031"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032"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033"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034"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32035" name="AutoShape 227"/>
          <p:cNvCxnSpPr>
            <a:cxnSpLocks noChangeShapeType="1"/>
            <a:stCxn id="632024"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32036"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32042" name="AutoShape 234"/>
          <p:cNvCxnSpPr>
            <a:cxnSpLocks noChangeShapeType="1"/>
            <a:stCxn id="632031"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32043"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2049"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32050" name="Group 242"/>
          <p:cNvGrpSpPr>
            <a:grpSpLocks/>
          </p:cNvGrpSpPr>
          <p:nvPr/>
        </p:nvGrpSpPr>
        <p:grpSpPr bwMode="auto">
          <a:xfrm>
            <a:off x="5486400" y="1631950"/>
            <a:ext cx="385763" cy="385763"/>
            <a:chOff x="1370" y="1409"/>
            <a:chExt cx="243" cy="243"/>
          </a:xfrm>
        </p:grpSpPr>
        <p:pic>
          <p:nvPicPr>
            <p:cNvPr id="632051"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2052"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632053"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2054"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2055"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2056"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2057"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107" name="Group 299"/>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9.</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BARRIDO</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DE LAS CALLES</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069" name="Group 261"/>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632075" name="Text Box 267"/>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2076" name="Group 26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2357625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2092" name="Group 2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2098" name="Group 29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2109" name="Picture 301" descr="GFDFGDH"/>
          <p:cNvPicPr>
            <a:picLocks noChangeAspect="1" noChangeArrowheads="1"/>
          </p:cNvPicPr>
          <p:nvPr/>
        </p:nvPicPr>
        <p:blipFill>
          <a:blip r:embed="rId4" cstate="print"/>
          <a:srcRect/>
          <a:stretch>
            <a:fillRect/>
          </a:stretch>
        </p:blipFill>
        <p:spPr bwMode="auto">
          <a:xfrm>
            <a:off x="700088" y="3149600"/>
            <a:ext cx="688975" cy="850900"/>
          </a:xfrm>
          <a:prstGeom prst="rect">
            <a:avLst/>
          </a:prstGeom>
          <a:noFill/>
        </p:spPr>
      </p:pic>
      <p:pic>
        <p:nvPicPr>
          <p:cNvPr id="632110" name="Picture 302"/>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8674" name="Rectangle 2"/>
          <p:cNvSpPr>
            <a:spLocks noGrp="1" noChangeArrowheads="1"/>
          </p:cNvSpPr>
          <p:nvPr>
            <p:ph type="title"/>
          </p:nvPr>
        </p:nvSpPr>
        <p:spPr/>
        <p:txBody>
          <a:bodyPr/>
          <a:lstStyle/>
          <a:p>
            <a:endParaRPr lang="es-CO" dirty="0"/>
          </a:p>
        </p:txBody>
      </p:sp>
      <p:sp>
        <p:nvSpPr>
          <p:cNvPr id="66867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867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8682" name="Group 10"/>
          <p:cNvGraphicFramePr>
            <a:graphicFrameLocks noGrp="1"/>
          </p:cNvGraphicFramePr>
          <p:nvPr/>
        </p:nvGraphicFramePr>
        <p:xfrm>
          <a:off x="153988" y="1584325"/>
          <a:ext cx="8840787" cy="13828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BARRIDO de las calles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recolectar de forma completa las bolsas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El mantenimiento a las cestas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8863" name="Rectangle 191"/>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FB37202-1D06-4CA0-A3AD-5D5B01050213}" type="slidenum">
              <a:rPr lang="es-ES" sz="900" i="1">
                <a:solidFill>
                  <a:schemeClr val="bg1"/>
                </a:solidFill>
              </a:rPr>
              <a:pPr algn="ctr"/>
              <a:t>43</a:t>
            </a:fld>
            <a:endParaRPr lang="es-ES" sz="900" i="1" dirty="0">
              <a:solidFill>
                <a:schemeClr val="bg1"/>
              </a:solidFill>
            </a:endParaRPr>
          </a:p>
        </p:txBody>
      </p:sp>
      <p:sp>
        <p:nvSpPr>
          <p:cNvPr id="668864" name="Text Box 192"/>
          <p:cNvSpPr txBox="1">
            <a:spLocks noChangeArrowheads="1"/>
          </p:cNvSpPr>
          <p:nvPr/>
        </p:nvSpPr>
        <p:spPr bwMode="auto">
          <a:xfrm>
            <a:off x="561975" y="1641475"/>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68865" name="Group 193"/>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9.</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a:t>
                      </a:r>
                      <a:r>
                        <a:rPr kumimoji="0" lang="es-CO" sz="1100" b="1" i="0" u="none" strike="noStrike" cap="none" normalizeH="0" baseline="0" dirty="0" smtClean="0">
                          <a:ln>
                            <a:noFill/>
                          </a:ln>
                          <a:solidFill>
                            <a:srgbClr val="0075B8"/>
                          </a:solidFill>
                          <a:effectLst/>
                          <a:latin typeface="Calibri" pitchFamily="34" charset="0"/>
                          <a:cs typeface="Arial" charset="0"/>
                        </a:rPr>
                        <a:t>empresa de Aseo</a:t>
                      </a:r>
                      <a:r>
                        <a:rPr kumimoji="0" lang="es-CO" sz="1100" b="1" i="0" u="none" strike="noStrike" cap="none" normalizeH="0" baseline="0" dirty="0" smtClean="0">
                          <a:ln>
                            <a:noFill/>
                          </a:ln>
                          <a:solidFill>
                            <a:srgbClr val="333333"/>
                          </a:solidFill>
                          <a:effectLst/>
                          <a:latin typeface="Calibri" pitchFamily="34" charset="0"/>
                          <a:cs typeface="Arial" charset="0"/>
                        </a:rPr>
                        <a:t> de su barrio, en cuanto a … </a:t>
                      </a:r>
                      <a:r>
                        <a:rPr kumimoji="0" lang="es-CO" sz="1100" b="1" i="0" u="none" strike="noStrike" cap="none" normalizeH="0" baseline="0" dirty="0" smtClean="0">
                          <a:ln>
                            <a:noFill/>
                          </a:ln>
                          <a:solidFill>
                            <a:srgbClr val="0075B8"/>
                          </a:solidFill>
                          <a:effectLst/>
                          <a:latin typeface="Calibri" pitchFamily="34" charset="0"/>
                          <a:cs typeface="Arial" charset="0"/>
                        </a:rPr>
                        <a:t>Servicio de barrido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(Escala leída)</a:t>
                      </a:r>
                      <a:endParaRPr kumimoji="0" lang="es-ES" sz="1100" b="1" i="0"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8871" name="Group 199"/>
          <p:cNvGraphicFramePr>
            <a:graphicFrameLocks noGrp="1"/>
          </p:cNvGraphicFramePr>
          <p:nvPr/>
        </p:nvGraphicFramePr>
        <p:xfrm>
          <a:off x="1123950" y="3341688"/>
          <a:ext cx="6765925" cy="13248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BARRIDO de las calles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82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recolectar de forma completa las bolsas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El mantenimiento a las cestas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0477" name="Group 109"/>
          <p:cNvGraphicFramePr>
            <a:graphicFrameLocks noGrp="1"/>
          </p:cNvGraphicFramePr>
          <p:nvPr/>
        </p:nvGraphicFramePr>
        <p:xfrm>
          <a:off x="1044575" y="1941513"/>
          <a:ext cx="6373813" cy="2058989"/>
        </p:xfrm>
        <a:graphic>
          <a:graphicData uri="http://schemas.openxmlformats.org/drawingml/2006/table">
            <a:tbl>
              <a:tblPr/>
              <a:tblGrid>
                <a:gridCol w="3641725"/>
                <a:gridCol w="2517775"/>
                <a:gridCol w="214313"/>
              </a:tblGrid>
              <a:tr h="687388">
                <a:tc>
                  <a:txBody>
                    <a:bodyPr/>
                    <a:lstStyle/>
                    <a:p>
                      <a:pPr marL="0" marR="0" lvl="0" indent="0" algn="r" defTabSz="914400" rtl="0" eaLnBrk="1" fontAlgn="base" latinLnBrk="0" hangingPunct="1">
                        <a:lnSpc>
                          <a:spcPct val="100000"/>
                        </a:lnSpc>
                        <a:spcBef>
                          <a:spcPct val="0"/>
                        </a:spcBef>
                        <a:spcAft>
                          <a:spcPct val="0"/>
                        </a:spcAft>
                        <a:buClr>
                          <a:schemeClr val="tx1"/>
                        </a:buClr>
                        <a:buSzTx/>
                        <a:buFontTx/>
                        <a:buNone/>
                        <a:tabLst/>
                      </a:pPr>
                      <a:r>
                        <a:rPr kumimoji="0" lang="es-CO" sz="10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LA CALIDAD GENERAL DEL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CORTE DE CÉSPED</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969696"/>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969696"/>
                      </a:solidFill>
                      <a:prstDash val="solid"/>
                      <a:round/>
                      <a:headEnd type="none" w="med" len="med"/>
                      <a:tailEnd type="none" w="med" len="med"/>
                    </a:lnB>
                    <a:lnTlToBr>
                      <a:noFill/>
                    </a:lnTlToBr>
                    <a:lnBlToTr>
                      <a:noFill/>
                    </a:lnBlToTr>
                    <a:solidFill>
                      <a:srgbClr val="EAEAEA"/>
                    </a:solidFill>
                  </a:tcPr>
                </a:tc>
              </a:tr>
              <a:tr h="6842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recolección de los residuos que genera el corte del césped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1781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969696"/>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6873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estado de las zonas verdes en su sector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570401" name="Object 5"/>
          <p:cNvGraphicFramePr>
            <a:graphicFrameLocks noChangeAspect="1"/>
          </p:cNvGraphicFramePr>
          <p:nvPr/>
        </p:nvGraphicFramePr>
        <p:xfrm>
          <a:off x="4802188" y="1858963"/>
          <a:ext cx="2308225" cy="3576637"/>
        </p:xfrm>
        <a:graphic>
          <a:graphicData uri="http://schemas.openxmlformats.org/presentationml/2006/ole">
            <p:oleObj spid="_x0000_s570401" name="Gráfico" r:id="rId3" imgW="2314643" imgH="3581310" progId="MSGraph.Chart.8">
              <p:embed followColorScheme="full"/>
            </p:oleObj>
          </a:graphicData>
        </a:graphic>
      </p:graphicFrame>
      <p:sp>
        <p:nvSpPr>
          <p:cNvPr id="570403" name="Rectangle 35"/>
          <p:cNvSpPr>
            <a:spLocks noGrp="1" noChangeArrowheads="1"/>
          </p:cNvSpPr>
          <p:nvPr>
            <p:ph type="title"/>
          </p:nvPr>
        </p:nvSpPr>
        <p:spPr/>
        <p:txBody>
          <a:bodyPr/>
          <a:lstStyle/>
          <a:p>
            <a:endParaRPr lang="es-MX" dirty="0"/>
          </a:p>
        </p:txBody>
      </p:sp>
      <p:sp>
        <p:nvSpPr>
          <p:cNvPr id="570404" name="Rectangle 3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64704AF-8468-41ED-A06A-071AB8E2B9B6}" type="slidenum">
              <a:rPr lang="es-ES" sz="900" i="1">
                <a:solidFill>
                  <a:schemeClr val="bg1"/>
                </a:solidFill>
              </a:rPr>
              <a:pPr algn="ctr"/>
              <a:t>44</a:t>
            </a:fld>
            <a:endParaRPr lang="es-ES" sz="900" i="1" dirty="0">
              <a:solidFill>
                <a:schemeClr val="bg1"/>
              </a:solidFill>
            </a:endParaRPr>
          </a:p>
        </p:txBody>
      </p:sp>
      <p:graphicFrame>
        <p:nvGraphicFramePr>
          <p:cNvPr id="570473" name="Group 105"/>
          <p:cNvGraphicFramePr>
            <a:graphicFrameLocks noGrp="1"/>
          </p:cNvGraphicFramePr>
          <p:nvPr/>
        </p:nvGraphicFramePr>
        <p:xfrm>
          <a:off x="5405438" y="1216025"/>
          <a:ext cx="1976437" cy="301752"/>
        </p:xfrm>
        <a:graphic>
          <a:graphicData uri="http://schemas.openxmlformats.org/drawingml/2006/table">
            <a:tbl>
              <a:tblPr/>
              <a:tblGrid>
                <a:gridCol w="755650"/>
                <a:gridCol w="479425"/>
                <a:gridCol w="741362"/>
              </a:tblGrid>
              <a:tr h="0">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6"/>
                      <a:srcRect/>
                      <a:stretch>
                        <a:fillRect/>
                      </a:stretch>
                    </a:blipFill>
                  </a:tcPr>
                </a:tc>
              </a:tr>
            </a:tbl>
          </a:graphicData>
        </a:graphic>
      </p:graphicFrame>
      <p:sp>
        <p:nvSpPr>
          <p:cNvPr id="570421" name="Rectangle 5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70428" name="Group 60"/>
          <p:cNvGraphicFramePr>
            <a:graphicFrameLocks noGrp="1"/>
          </p:cNvGraphicFramePr>
          <p:nvPr/>
        </p:nvGraphicFramePr>
        <p:xfrm>
          <a:off x="4676775" y="1285875"/>
          <a:ext cx="460375" cy="264600"/>
        </p:xfrm>
        <a:graphic>
          <a:graphicData uri="http://schemas.openxmlformats.org/drawingml/2006/table">
            <a:tbl>
              <a:tblPr/>
              <a:tblGrid>
                <a:gridCol w="4603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500" b="1" i="0" u="none" strike="noStrike" cap="none" normalizeH="0" baseline="0" dirty="0" smtClean="0">
                          <a:ln>
                            <a:noFill/>
                          </a:ln>
                          <a:solidFill>
                            <a:srgbClr val="0075B8"/>
                          </a:solidFill>
                          <a:effectLst/>
                          <a:latin typeface="Calibri" pitchFamily="34" charset="0"/>
                          <a:cs typeface="Arial" charset="0"/>
                        </a:rPr>
                        <a:t>2016</a:t>
                      </a:r>
                      <a:endParaRPr kumimoji="0" lang="es-ES" sz="15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70434" name="Line 66"/>
          <p:cNvSpPr>
            <a:spLocks noChangeShapeType="1"/>
          </p:cNvSpPr>
          <p:nvPr/>
        </p:nvSpPr>
        <p:spPr bwMode="auto">
          <a:xfrm>
            <a:off x="4638675" y="1668463"/>
            <a:ext cx="3151188" cy="0"/>
          </a:xfrm>
          <a:prstGeom prst="line">
            <a:avLst/>
          </a:prstGeom>
          <a:noFill/>
          <a:ln w="3175">
            <a:solidFill>
              <a:srgbClr val="969696"/>
            </a:solidFill>
            <a:round/>
            <a:headEnd/>
            <a:tailEnd/>
          </a:ln>
          <a:effectLst/>
        </p:spPr>
        <p:txBody>
          <a:bodyPr/>
          <a:lstStyle/>
          <a:p>
            <a:endParaRPr lang="es-MX" dirty="0"/>
          </a:p>
        </p:txBody>
      </p:sp>
      <p:sp>
        <p:nvSpPr>
          <p:cNvPr id="570436" name="Line 68"/>
          <p:cNvSpPr>
            <a:spLocks noChangeShapeType="1"/>
          </p:cNvSpPr>
          <p:nvPr/>
        </p:nvSpPr>
        <p:spPr bwMode="auto">
          <a:xfrm>
            <a:off x="5199063" y="1349375"/>
            <a:ext cx="0" cy="128588"/>
          </a:xfrm>
          <a:prstGeom prst="line">
            <a:avLst/>
          </a:prstGeom>
          <a:noFill/>
          <a:ln w="9525">
            <a:solidFill>
              <a:srgbClr val="0075B8"/>
            </a:solidFill>
            <a:round/>
            <a:headEnd/>
            <a:tailEnd type="triangle" w="med" len="med"/>
          </a:ln>
          <a:effectLst/>
        </p:spPr>
        <p:txBody>
          <a:bodyPr/>
          <a:lstStyle/>
          <a:p>
            <a:endParaRPr lang="es-MX" dirty="0"/>
          </a:p>
        </p:txBody>
      </p:sp>
      <p:graphicFrame>
        <p:nvGraphicFramePr>
          <p:cNvPr id="570438" name="Group 70"/>
          <p:cNvGraphicFramePr>
            <a:graphicFrameLocks noGrp="1"/>
          </p:cNvGraphicFramePr>
          <p:nvPr/>
        </p:nvGraphicFramePr>
        <p:xfrm>
          <a:off x="7150100" y="4089400"/>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0450" name="Group 82"/>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10.</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a:t>
                      </a:r>
                      <a:r>
                        <a:rPr kumimoji="0" lang="es-CO" sz="1100" b="1" i="0" u="none" strike="noStrike" cap="none" normalizeH="0" baseline="0" dirty="0" smtClean="0">
                          <a:ln>
                            <a:noFill/>
                          </a:ln>
                          <a:solidFill>
                            <a:srgbClr val="0075B8"/>
                          </a:solidFill>
                          <a:effectLst/>
                          <a:latin typeface="Calibri" pitchFamily="34" charset="0"/>
                          <a:cs typeface="Arial" charset="0"/>
                        </a:rPr>
                        <a:t>empresa de Aseo</a:t>
                      </a:r>
                      <a:r>
                        <a:rPr kumimoji="0" lang="es-CO" sz="1100" b="1" i="0" u="none" strike="noStrike" cap="none" normalizeH="0" baseline="0" dirty="0" smtClean="0">
                          <a:ln>
                            <a:noFill/>
                          </a:ln>
                          <a:solidFill>
                            <a:srgbClr val="333333"/>
                          </a:solidFill>
                          <a:effectLst/>
                          <a:latin typeface="Calibri" pitchFamily="34" charset="0"/>
                          <a:cs typeface="Arial" charset="0"/>
                        </a:rPr>
                        <a:t> de su barrio, en cuanto a … </a:t>
                      </a:r>
                      <a:r>
                        <a:rPr kumimoji="0" lang="es-CO" sz="1100" b="1" i="0" u="none" strike="noStrike" cap="none" normalizeH="0" baseline="0" dirty="0" smtClean="0">
                          <a:ln>
                            <a:noFill/>
                          </a:ln>
                          <a:solidFill>
                            <a:srgbClr val="0075B8"/>
                          </a:solidFill>
                          <a:effectLst/>
                          <a:latin typeface="Calibri" pitchFamily="34" charset="0"/>
                          <a:cs typeface="Arial" charset="0"/>
                        </a:rPr>
                        <a:t>Servicio de corte césped</a:t>
                      </a:r>
                      <a:endParaRPr kumimoji="0" lang="es-ES" sz="1100" b="1" i="0"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0493" name="Group 125"/>
          <p:cNvGraphicFramePr>
            <a:graphicFrameLocks noGrp="1"/>
          </p:cNvGraphicFramePr>
          <p:nvPr/>
        </p:nvGraphicFramePr>
        <p:xfrm>
          <a:off x="3284538" y="4789488"/>
          <a:ext cx="3235325" cy="243840"/>
        </p:xfrm>
        <a:graphic>
          <a:graphicData uri="http://schemas.openxmlformats.org/drawingml/2006/table">
            <a:tbl>
              <a:tblPr/>
              <a:tblGrid>
                <a:gridCol w="3235325"/>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570499" name="Picture 131" descr="ghdhj"/>
          <p:cNvPicPr>
            <a:picLocks noChangeAspect="1" noChangeArrowheads="1"/>
          </p:cNvPicPr>
          <p:nvPr/>
        </p:nvPicPr>
        <p:blipFill>
          <a:blip r:embed="rId7" cstate="print"/>
          <a:srcRect/>
          <a:stretch>
            <a:fillRect/>
          </a:stretch>
        </p:blipFill>
        <p:spPr bwMode="auto">
          <a:xfrm>
            <a:off x="482600" y="1009650"/>
            <a:ext cx="1123950" cy="835025"/>
          </a:xfrm>
          <a:prstGeom prst="rect">
            <a:avLst/>
          </a:prstGeom>
          <a:noFill/>
        </p:spPr>
      </p:pic>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882" name="Picture 2" descr="fgdfhfh"/>
          <p:cNvPicPr>
            <a:picLocks noChangeAspect="1" noChangeArrowheads="1"/>
          </p:cNvPicPr>
          <p:nvPr/>
        </p:nvPicPr>
        <p:blipFill>
          <a:blip r:embed="rId2" cstate="print"/>
          <a:srcRect/>
          <a:stretch>
            <a:fillRect/>
          </a:stretch>
        </p:blipFill>
        <p:spPr bwMode="auto">
          <a:xfrm>
            <a:off x="1622425" y="874713"/>
            <a:ext cx="5902325" cy="3644900"/>
          </a:xfrm>
          <a:prstGeom prst="rect">
            <a:avLst/>
          </a:prstGeom>
          <a:noFill/>
        </p:spPr>
      </p:pic>
      <p:sp>
        <p:nvSpPr>
          <p:cNvPr id="634883" name="Rectangle 3"/>
          <p:cNvSpPr>
            <a:spLocks noGrp="1" noChangeArrowheads="1"/>
          </p:cNvSpPr>
          <p:nvPr>
            <p:ph type="title"/>
          </p:nvPr>
        </p:nvSpPr>
        <p:spPr/>
        <p:txBody>
          <a:bodyPr/>
          <a:lstStyle/>
          <a:p>
            <a:endParaRPr lang="es-MX" dirty="0"/>
          </a:p>
        </p:txBody>
      </p:sp>
      <p:sp>
        <p:nvSpPr>
          <p:cNvPr id="63488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13D7017-374A-43E2-A6E6-24B91E68F13B}" type="slidenum">
              <a:rPr lang="es-ES" sz="900" i="1">
                <a:solidFill>
                  <a:schemeClr val="bg1"/>
                </a:solidFill>
              </a:rPr>
              <a:pPr algn="ctr"/>
              <a:t>45</a:t>
            </a:fld>
            <a:endParaRPr lang="es-ES" sz="900" i="1" dirty="0">
              <a:solidFill>
                <a:schemeClr val="bg1"/>
              </a:solidFill>
            </a:endParaRPr>
          </a:p>
        </p:txBody>
      </p:sp>
      <p:grpSp>
        <p:nvGrpSpPr>
          <p:cNvPr id="634885" name="Group 5"/>
          <p:cNvGrpSpPr>
            <a:grpSpLocks/>
          </p:cNvGrpSpPr>
          <p:nvPr/>
        </p:nvGrpSpPr>
        <p:grpSpPr bwMode="auto">
          <a:xfrm>
            <a:off x="2632075" y="1635125"/>
            <a:ext cx="514350" cy="511175"/>
            <a:chOff x="1370" y="1409"/>
            <a:chExt cx="243" cy="243"/>
          </a:xfrm>
        </p:grpSpPr>
        <p:pic>
          <p:nvPicPr>
            <p:cNvPr id="634886"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887"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67</a:t>
              </a:r>
              <a:r>
                <a:rPr lang="es-ES" sz="1200" dirty="0">
                  <a:solidFill>
                    <a:srgbClr val="0075B8"/>
                  </a:solidFill>
                  <a:latin typeface="Calibri" pitchFamily="34" charset="0"/>
                </a:rPr>
                <a:t>%</a:t>
              </a:r>
            </a:p>
          </p:txBody>
        </p:sp>
        <p:sp>
          <p:nvSpPr>
            <p:cNvPr id="634888"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889"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890"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891"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4892" name="Group 12"/>
          <p:cNvGraphicFramePr>
            <a:graphicFrameLocks noGrp="1"/>
          </p:cNvGraphicFramePr>
          <p:nvPr/>
        </p:nvGraphicFramePr>
        <p:xfrm>
          <a:off x="257175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898" name="Group 18"/>
          <p:cNvGraphicFramePr>
            <a:graphicFrameLocks noGrp="1"/>
          </p:cNvGraphicFramePr>
          <p:nvPr/>
        </p:nvGraphicFramePr>
        <p:xfrm>
          <a:off x="321468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904" name="Group 24"/>
          <p:cNvGraphicFramePr>
            <a:graphicFrameLocks noGrp="1"/>
          </p:cNvGraphicFramePr>
          <p:nvPr/>
        </p:nvGraphicFramePr>
        <p:xfrm>
          <a:off x="455771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910" name="Group 30"/>
          <p:cNvGraphicFramePr>
            <a:graphicFrameLocks noGrp="1"/>
          </p:cNvGraphicFramePr>
          <p:nvPr/>
        </p:nvGraphicFramePr>
        <p:xfrm>
          <a:off x="525145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916" name="Group 36"/>
          <p:cNvGraphicFramePr>
            <a:graphicFrameLocks noGrp="1"/>
          </p:cNvGraphicFramePr>
          <p:nvPr/>
        </p:nvGraphicFramePr>
        <p:xfrm>
          <a:off x="435768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922" name="Group 42"/>
          <p:cNvGraphicFramePr>
            <a:graphicFrameLocks noGrp="1"/>
          </p:cNvGraphicFramePr>
          <p:nvPr/>
        </p:nvGraphicFramePr>
        <p:xfrm>
          <a:off x="616108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4928" name="Group 48"/>
          <p:cNvGrpSpPr>
            <a:grpSpLocks/>
          </p:cNvGrpSpPr>
          <p:nvPr/>
        </p:nvGrpSpPr>
        <p:grpSpPr bwMode="auto">
          <a:xfrm>
            <a:off x="3289300" y="2697163"/>
            <a:ext cx="514350" cy="511175"/>
            <a:chOff x="1370" y="1409"/>
            <a:chExt cx="243" cy="243"/>
          </a:xfrm>
        </p:grpSpPr>
        <p:pic>
          <p:nvPicPr>
            <p:cNvPr id="634929"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930"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66</a:t>
              </a:r>
              <a:r>
                <a:rPr lang="es-ES" sz="1200" dirty="0">
                  <a:solidFill>
                    <a:srgbClr val="0075B8"/>
                  </a:solidFill>
                  <a:latin typeface="Calibri" pitchFamily="34" charset="0"/>
                </a:rPr>
                <a:t>%</a:t>
              </a:r>
            </a:p>
          </p:txBody>
        </p:sp>
        <p:sp>
          <p:nvSpPr>
            <p:cNvPr id="634931"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932"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933"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934"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4935" name="Group 55"/>
          <p:cNvGrpSpPr>
            <a:grpSpLocks/>
          </p:cNvGrpSpPr>
          <p:nvPr/>
        </p:nvGrpSpPr>
        <p:grpSpPr bwMode="auto">
          <a:xfrm>
            <a:off x="4387850" y="3536950"/>
            <a:ext cx="514350" cy="511175"/>
            <a:chOff x="1370" y="1409"/>
            <a:chExt cx="243" cy="243"/>
          </a:xfrm>
        </p:grpSpPr>
        <p:pic>
          <p:nvPicPr>
            <p:cNvPr id="634936"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937"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67</a:t>
              </a:r>
              <a:r>
                <a:rPr lang="es-ES" sz="1200" dirty="0">
                  <a:solidFill>
                    <a:srgbClr val="0075B8"/>
                  </a:solidFill>
                  <a:latin typeface="Calibri" pitchFamily="34" charset="0"/>
                </a:rPr>
                <a:t>%</a:t>
              </a:r>
            </a:p>
          </p:txBody>
        </p:sp>
        <p:sp>
          <p:nvSpPr>
            <p:cNvPr id="634938"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939"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940"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941"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4942" name="Group 62"/>
          <p:cNvGrpSpPr>
            <a:grpSpLocks/>
          </p:cNvGrpSpPr>
          <p:nvPr/>
        </p:nvGrpSpPr>
        <p:grpSpPr bwMode="auto">
          <a:xfrm>
            <a:off x="3948113" y="1703388"/>
            <a:ext cx="514350" cy="511175"/>
            <a:chOff x="1370" y="1409"/>
            <a:chExt cx="243" cy="243"/>
          </a:xfrm>
        </p:grpSpPr>
        <p:pic>
          <p:nvPicPr>
            <p:cNvPr id="634943"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944"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65</a:t>
              </a:r>
              <a:r>
                <a:rPr lang="es-ES" sz="1200" dirty="0">
                  <a:solidFill>
                    <a:srgbClr val="0075B8"/>
                  </a:solidFill>
                  <a:latin typeface="Calibri" pitchFamily="34" charset="0"/>
                </a:rPr>
                <a:t>%</a:t>
              </a:r>
            </a:p>
          </p:txBody>
        </p:sp>
        <p:sp>
          <p:nvSpPr>
            <p:cNvPr id="634945"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946"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947"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948"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4949" name="Group 69"/>
          <p:cNvGrpSpPr>
            <a:grpSpLocks/>
          </p:cNvGrpSpPr>
          <p:nvPr/>
        </p:nvGrpSpPr>
        <p:grpSpPr bwMode="auto">
          <a:xfrm>
            <a:off x="5608638" y="2201863"/>
            <a:ext cx="514350" cy="511175"/>
            <a:chOff x="1370" y="1409"/>
            <a:chExt cx="243" cy="243"/>
          </a:xfrm>
        </p:grpSpPr>
        <p:pic>
          <p:nvPicPr>
            <p:cNvPr id="634950"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951"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63</a:t>
              </a:r>
              <a:r>
                <a:rPr lang="es-ES" sz="1200" dirty="0">
                  <a:solidFill>
                    <a:srgbClr val="0075B8"/>
                  </a:solidFill>
                  <a:latin typeface="Calibri" pitchFamily="34" charset="0"/>
                </a:rPr>
                <a:t>%</a:t>
              </a:r>
            </a:p>
          </p:txBody>
        </p:sp>
        <p:sp>
          <p:nvSpPr>
            <p:cNvPr id="634952"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953"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954"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955"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4956" name="Group 76"/>
          <p:cNvGrpSpPr>
            <a:grpSpLocks/>
          </p:cNvGrpSpPr>
          <p:nvPr/>
        </p:nvGrpSpPr>
        <p:grpSpPr bwMode="auto">
          <a:xfrm>
            <a:off x="5280025" y="2959100"/>
            <a:ext cx="514350" cy="511175"/>
            <a:chOff x="1370" y="1409"/>
            <a:chExt cx="243" cy="243"/>
          </a:xfrm>
        </p:grpSpPr>
        <p:pic>
          <p:nvPicPr>
            <p:cNvPr id="634957"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958"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54</a:t>
              </a:r>
              <a:r>
                <a:rPr lang="es-ES" sz="1200" dirty="0">
                  <a:solidFill>
                    <a:srgbClr val="FFC000"/>
                  </a:solidFill>
                  <a:latin typeface="Calibri" pitchFamily="34" charset="0"/>
                </a:rPr>
                <a:t>%</a:t>
              </a:r>
            </a:p>
          </p:txBody>
        </p:sp>
        <p:sp>
          <p:nvSpPr>
            <p:cNvPr id="634959"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4960"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4961"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4962"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sp>
        <p:nvSpPr>
          <p:cNvPr id="634963"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34964" name="Group 8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2054413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4980"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4986"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4987" name="Group 107"/>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634993" name="Picture 11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634994" name="Group 11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5007" name="Group 127"/>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10.</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CORTE DE CÉSPED</a:t>
                      </a:r>
                      <a:endPar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5013" name="Picture 133" descr="ghdhj"/>
          <p:cNvPicPr>
            <a:picLocks noChangeAspect="1" noChangeArrowheads="1"/>
          </p:cNvPicPr>
          <p:nvPr/>
        </p:nvPicPr>
        <p:blipFill>
          <a:blip r:embed="rId5" cstate="print"/>
          <a:srcRect/>
          <a:stretch>
            <a:fillRect/>
          </a:stretch>
        </p:blipFill>
        <p:spPr bwMode="auto">
          <a:xfrm>
            <a:off x="482600" y="3165475"/>
            <a:ext cx="1123950" cy="835025"/>
          </a:xfrm>
          <a:prstGeom prst="rect">
            <a:avLst/>
          </a:prstGeom>
          <a:noFill/>
        </p:spPr>
      </p:pic>
      <p:sp>
        <p:nvSpPr>
          <p:cNvPr id="635014" name="Text Box 134"/>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3858"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633859" name="Rectangle 3"/>
          <p:cNvSpPr>
            <a:spLocks noGrp="1" noChangeArrowheads="1"/>
          </p:cNvSpPr>
          <p:nvPr>
            <p:ph type="title"/>
          </p:nvPr>
        </p:nvSpPr>
        <p:spPr/>
        <p:txBody>
          <a:bodyPr/>
          <a:lstStyle/>
          <a:p>
            <a:endParaRPr lang="es-MX" dirty="0"/>
          </a:p>
        </p:txBody>
      </p:sp>
      <p:sp>
        <p:nvSpPr>
          <p:cNvPr id="63386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0EF7DF1-40FC-4643-9D40-9A06C8A26A98}" type="slidenum">
              <a:rPr lang="es-ES" sz="900" i="1">
                <a:solidFill>
                  <a:schemeClr val="bg1"/>
                </a:solidFill>
              </a:rPr>
              <a:pPr algn="ctr"/>
              <a:t>46</a:t>
            </a:fld>
            <a:endParaRPr lang="es-ES" sz="900" i="1" dirty="0">
              <a:solidFill>
                <a:schemeClr val="bg1"/>
              </a:solidFill>
            </a:endParaRPr>
          </a:p>
        </p:txBody>
      </p:sp>
      <p:graphicFrame>
        <p:nvGraphicFramePr>
          <p:cNvPr id="633861"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3867" name="Group 11"/>
          <p:cNvGrpSpPr>
            <a:grpSpLocks/>
          </p:cNvGrpSpPr>
          <p:nvPr/>
        </p:nvGrpSpPr>
        <p:grpSpPr bwMode="auto">
          <a:xfrm>
            <a:off x="2630488" y="2020888"/>
            <a:ext cx="385762" cy="385762"/>
            <a:chOff x="1370" y="1409"/>
            <a:chExt cx="243" cy="243"/>
          </a:xfrm>
        </p:grpSpPr>
        <p:pic>
          <p:nvPicPr>
            <p:cNvPr id="633868"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869"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64</a:t>
              </a:r>
              <a:r>
                <a:rPr lang="es-ES" sz="800" dirty="0">
                  <a:solidFill>
                    <a:srgbClr val="0075B8"/>
                  </a:solidFill>
                  <a:latin typeface="Calibri" pitchFamily="34" charset="0"/>
                </a:rPr>
                <a:t>%</a:t>
              </a:r>
            </a:p>
          </p:txBody>
        </p:sp>
        <p:sp>
          <p:nvSpPr>
            <p:cNvPr id="633870"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871"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872"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873"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874" name="Group 18"/>
          <p:cNvGrpSpPr>
            <a:grpSpLocks/>
          </p:cNvGrpSpPr>
          <p:nvPr/>
        </p:nvGrpSpPr>
        <p:grpSpPr bwMode="auto">
          <a:xfrm>
            <a:off x="3194050" y="2636838"/>
            <a:ext cx="385763" cy="385762"/>
            <a:chOff x="1370" y="1409"/>
            <a:chExt cx="243" cy="243"/>
          </a:xfrm>
        </p:grpSpPr>
        <p:pic>
          <p:nvPicPr>
            <p:cNvPr id="633875"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876"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633877"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878"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879"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880"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881" name="Group 25"/>
          <p:cNvGrpSpPr>
            <a:grpSpLocks/>
          </p:cNvGrpSpPr>
          <p:nvPr/>
        </p:nvGrpSpPr>
        <p:grpSpPr bwMode="auto">
          <a:xfrm>
            <a:off x="3675063" y="3214688"/>
            <a:ext cx="385762" cy="385762"/>
            <a:chOff x="1370" y="1409"/>
            <a:chExt cx="243" cy="243"/>
          </a:xfrm>
        </p:grpSpPr>
        <p:pic>
          <p:nvPicPr>
            <p:cNvPr id="633882"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883"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33884"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885"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886"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887"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888" name="Group 32"/>
          <p:cNvGrpSpPr>
            <a:grpSpLocks/>
          </p:cNvGrpSpPr>
          <p:nvPr/>
        </p:nvGrpSpPr>
        <p:grpSpPr bwMode="auto">
          <a:xfrm>
            <a:off x="4724400" y="3454400"/>
            <a:ext cx="385763" cy="385763"/>
            <a:chOff x="1370" y="1409"/>
            <a:chExt cx="243" cy="243"/>
          </a:xfrm>
        </p:grpSpPr>
        <p:pic>
          <p:nvPicPr>
            <p:cNvPr id="633889"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890"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33891"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892"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893"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894"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895" name="Group 39"/>
          <p:cNvGrpSpPr>
            <a:grpSpLocks/>
          </p:cNvGrpSpPr>
          <p:nvPr/>
        </p:nvGrpSpPr>
        <p:grpSpPr bwMode="auto">
          <a:xfrm>
            <a:off x="4862513" y="4392613"/>
            <a:ext cx="385762" cy="385762"/>
            <a:chOff x="1370" y="1409"/>
            <a:chExt cx="243" cy="243"/>
          </a:xfrm>
        </p:grpSpPr>
        <p:pic>
          <p:nvPicPr>
            <p:cNvPr id="633896"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897"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633898"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899"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00"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01"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02" name="Group 46"/>
          <p:cNvGrpSpPr>
            <a:grpSpLocks/>
          </p:cNvGrpSpPr>
          <p:nvPr/>
        </p:nvGrpSpPr>
        <p:grpSpPr bwMode="auto">
          <a:xfrm>
            <a:off x="5848350" y="3590925"/>
            <a:ext cx="385763" cy="385763"/>
            <a:chOff x="1370" y="1409"/>
            <a:chExt cx="243" cy="243"/>
          </a:xfrm>
        </p:grpSpPr>
        <p:pic>
          <p:nvPicPr>
            <p:cNvPr id="633903"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04"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633905"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06"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07"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08"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09" name="Group 53"/>
          <p:cNvGrpSpPr>
            <a:grpSpLocks/>
          </p:cNvGrpSpPr>
          <p:nvPr/>
        </p:nvGrpSpPr>
        <p:grpSpPr bwMode="auto">
          <a:xfrm>
            <a:off x="7116763" y="2476500"/>
            <a:ext cx="385762" cy="385763"/>
            <a:chOff x="1370" y="1409"/>
            <a:chExt cx="243" cy="243"/>
          </a:xfrm>
        </p:grpSpPr>
        <p:pic>
          <p:nvPicPr>
            <p:cNvPr id="633910"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11"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49</a:t>
              </a:r>
              <a:r>
                <a:rPr lang="es-ES" sz="800" dirty="0">
                  <a:solidFill>
                    <a:srgbClr val="FFC000"/>
                  </a:solidFill>
                  <a:latin typeface="Calibri" pitchFamily="34" charset="0"/>
                </a:rPr>
                <a:t>%</a:t>
              </a:r>
            </a:p>
          </p:txBody>
        </p:sp>
        <p:sp>
          <p:nvSpPr>
            <p:cNvPr id="633912"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3913"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3914"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3915"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3916" name="Group 60"/>
          <p:cNvGrpSpPr>
            <a:grpSpLocks/>
          </p:cNvGrpSpPr>
          <p:nvPr/>
        </p:nvGrpSpPr>
        <p:grpSpPr bwMode="auto">
          <a:xfrm>
            <a:off x="6116638" y="2122488"/>
            <a:ext cx="385762" cy="385762"/>
            <a:chOff x="1370" y="1409"/>
            <a:chExt cx="243" cy="243"/>
          </a:xfrm>
        </p:grpSpPr>
        <p:pic>
          <p:nvPicPr>
            <p:cNvPr id="633917"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18"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69</a:t>
              </a:r>
              <a:r>
                <a:rPr lang="es-ES" sz="800" dirty="0">
                  <a:solidFill>
                    <a:srgbClr val="0075B8"/>
                  </a:solidFill>
                  <a:latin typeface="Calibri" pitchFamily="34" charset="0"/>
                </a:rPr>
                <a:t>%</a:t>
              </a:r>
            </a:p>
          </p:txBody>
        </p:sp>
        <p:sp>
          <p:nvSpPr>
            <p:cNvPr id="633919"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20"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21"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22"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23" name="Group 67"/>
          <p:cNvGrpSpPr>
            <a:grpSpLocks/>
          </p:cNvGrpSpPr>
          <p:nvPr/>
        </p:nvGrpSpPr>
        <p:grpSpPr bwMode="auto">
          <a:xfrm>
            <a:off x="5929313" y="2613025"/>
            <a:ext cx="385762" cy="385763"/>
            <a:chOff x="1370" y="1409"/>
            <a:chExt cx="243" cy="243"/>
          </a:xfrm>
        </p:grpSpPr>
        <p:pic>
          <p:nvPicPr>
            <p:cNvPr id="633924"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25"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633926"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27"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28"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29"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30" name="Group 74"/>
          <p:cNvGrpSpPr>
            <a:grpSpLocks/>
          </p:cNvGrpSpPr>
          <p:nvPr/>
        </p:nvGrpSpPr>
        <p:grpSpPr bwMode="auto">
          <a:xfrm>
            <a:off x="5664200" y="3117850"/>
            <a:ext cx="385763" cy="385763"/>
            <a:chOff x="1370" y="1409"/>
            <a:chExt cx="243" cy="243"/>
          </a:xfrm>
        </p:grpSpPr>
        <p:pic>
          <p:nvPicPr>
            <p:cNvPr id="633931"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32"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633933"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34"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35"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36"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37" name="Group 81"/>
          <p:cNvGrpSpPr>
            <a:grpSpLocks/>
          </p:cNvGrpSpPr>
          <p:nvPr/>
        </p:nvGrpSpPr>
        <p:grpSpPr bwMode="auto">
          <a:xfrm>
            <a:off x="4933950" y="2428875"/>
            <a:ext cx="385763" cy="385763"/>
            <a:chOff x="1370" y="1409"/>
            <a:chExt cx="243" cy="243"/>
          </a:xfrm>
        </p:grpSpPr>
        <p:pic>
          <p:nvPicPr>
            <p:cNvPr id="633938"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39"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633940"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41"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42"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43"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44" name="Group 88"/>
          <p:cNvGrpSpPr>
            <a:grpSpLocks/>
          </p:cNvGrpSpPr>
          <p:nvPr/>
        </p:nvGrpSpPr>
        <p:grpSpPr bwMode="auto">
          <a:xfrm>
            <a:off x="2632075" y="1071563"/>
            <a:ext cx="385763" cy="385762"/>
            <a:chOff x="1370" y="1409"/>
            <a:chExt cx="243" cy="243"/>
          </a:xfrm>
        </p:grpSpPr>
        <p:pic>
          <p:nvPicPr>
            <p:cNvPr id="633945"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46"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72</a:t>
              </a:r>
              <a:r>
                <a:rPr lang="es-ES" sz="800" dirty="0">
                  <a:solidFill>
                    <a:srgbClr val="00B050"/>
                  </a:solidFill>
                  <a:latin typeface="Calibri" pitchFamily="34" charset="0"/>
                </a:rPr>
                <a:t>%</a:t>
              </a:r>
            </a:p>
          </p:txBody>
        </p:sp>
        <p:sp>
          <p:nvSpPr>
            <p:cNvPr id="633947"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48"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49"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50"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3951" name="Group 95"/>
          <p:cNvGrpSpPr>
            <a:grpSpLocks/>
          </p:cNvGrpSpPr>
          <p:nvPr/>
        </p:nvGrpSpPr>
        <p:grpSpPr bwMode="auto">
          <a:xfrm>
            <a:off x="4460875" y="1431925"/>
            <a:ext cx="385763" cy="385763"/>
            <a:chOff x="1370" y="1409"/>
            <a:chExt cx="243" cy="243"/>
          </a:xfrm>
        </p:grpSpPr>
        <p:pic>
          <p:nvPicPr>
            <p:cNvPr id="633952"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53"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633954"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55"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56"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57"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58" name="Group 102"/>
          <p:cNvGrpSpPr>
            <a:grpSpLocks/>
          </p:cNvGrpSpPr>
          <p:nvPr/>
        </p:nvGrpSpPr>
        <p:grpSpPr bwMode="auto">
          <a:xfrm>
            <a:off x="4060825" y="1912938"/>
            <a:ext cx="385763" cy="385762"/>
            <a:chOff x="1370" y="1409"/>
            <a:chExt cx="243" cy="243"/>
          </a:xfrm>
        </p:grpSpPr>
        <p:pic>
          <p:nvPicPr>
            <p:cNvPr id="633959"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60"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60</a:t>
              </a:r>
              <a:r>
                <a:rPr lang="es-ES" sz="800" dirty="0">
                  <a:solidFill>
                    <a:srgbClr val="0075B8"/>
                  </a:solidFill>
                  <a:latin typeface="Calibri" pitchFamily="34" charset="0"/>
                </a:rPr>
                <a:t>%</a:t>
              </a:r>
            </a:p>
          </p:txBody>
        </p:sp>
        <p:sp>
          <p:nvSpPr>
            <p:cNvPr id="633961"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62"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63"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64"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3965" name="Group 109"/>
          <p:cNvGrpSpPr>
            <a:grpSpLocks/>
          </p:cNvGrpSpPr>
          <p:nvPr/>
        </p:nvGrpSpPr>
        <p:grpSpPr bwMode="auto">
          <a:xfrm>
            <a:off x="4452938" y="2209800"/>
            <a:ext cx="385762" cy="385763"/>
            <a:chOff x="1370" y="1409"/>
            <a:chExt cx="243" cy="243"/>
          </a:xfrm>
        </p:grpSpPr>
        <p:pic>
          <p:nvPicPr>
            <p:cNvPr id="633966"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67"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80</a:t>
              </a:r>
              <a:r>
                <a:rPr lang="es-ES" sz="800" dirty="0">
                  <a:solidFill>
                    <a:srgbClr val="00B050"/>
                  </a:solidFill>
                  <a:latin typeface="Calibri" pitchFamily="34" charset="0"/>
                </a:rPr>
                <a:t>%</a:t>
              </a:r>
            </a:p>
          </p:txBody>
        </p:sp>
        <p:sp>
          <p:nvSpPr>
            <p:cNvPr id="633968"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69"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70"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3971"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3972" name="Group 116"/>
          <p:cNvGrpSpPr>
            <a:grpSpLocks/>
          </p:cNvGrpSpPr>
          <p:nvPr/>
        </p:nvGrpSpPr>
        <p:grpSpPr bwMode="auto">
          <a:xfrm>
            <a:off x="5068888" y="1576388"/>
            <a:ext cx="385762" cy="385762"/>
            <a:chOff x="1370" y="1409"/>
            <a:chExt cx="243" cy="243"/>
          </a:xfrm>
        </p:grpSpPr>
        <p:pic>
          <p:nvPicPr>
            <p:cNvPr id="633973"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3974"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633975"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3976"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3977"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3978"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3979"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3985"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3991"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3997"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03"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09"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15"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21"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27"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33"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39"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45"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51"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57"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063"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4069" name="Group 213"/>
          <p:cNvGrpSpPr>
            <a:grpSpLocks/>
          </p:cNvGrpSpPr>
          <p:nvPr/>
        </p:nvGrpSpPr>
        <p:grpSpPr bwMode="auto">
          <a:xfrm>
            <a:off x="5237163" y="2081213"/>
            <a:ext cx="385762" cy="385762"/>
            <a:chOff x="1370" y="1409"/>
            <a:chExt cx="243" cy="243"/>
          </a:xfrm>
        </p:grpSpPr>
        <p:pic>
          <p:nvPicPr>
            <p:cNvPr id="634070"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071"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66</a:t>
              </a:r>
              <a:r>
                <a:rPr lang="es-ES" sz="800" dirty="0">
                  <a:solidFill>
                    <a:srgbClr val="0075B8"/>
                  </a:solidFill>
                  <a:latin typeface="Calibri" pitchFamily="34" charset="0"/>
                </a:rPr>
                <a:t>%</a:t>
              </a:r>
            </a:p>
          </p:txBody>
        </p:sp>
        <p:sp>
          <p:nvSpPr>
            <p:cNvPr id="634072"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073"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074"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075"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4076" name="Group 220"/>
          <p:cNvGrpSpPr>
            <a:grpSpLocks/>
          </p:cNvGrpSpPr>
          <p:nvPr/>
        </p:nvGrpSpPr>
        <p:grpSpPr bwMode="auto">
          <a:xfrm>
            <a:off x="5597525" y="2282825"/>
            <a:ext cx="385763" cy="385763"/>
            <a:chOff x="1370" y="1409"/>
            <a:chExt cx="243" cy="243"/>
          </a:xfrm>
        </p:grpSpPr>
        <p:pic>
          <p:nvPicPr>
            <p:cNvPr id="634077"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078"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634079"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080"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081"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082"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34083" name="AutoShape 227"/>
          <p:cNvCxnSpPr>
            <a:cxnSpLocks noChangeShapeType="1"/>
            <a:stCxn id="634072"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34084"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34090" name="AutoShape 234"/>
          <p:cNvCxnSpPr>
            <a:cxnSpLocks noChangeShapeType="1"/>
            <a:stCxn id="634079"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34091"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4097"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34098" name="Group 242"/>
          <p:cNvGrpSpPr>
            <a:grpSpLocks/>
          </p:cNvGrpSpPr>
          <p:nvPr/>
        </p:nvGrpSpPr>
        <p:grpSpPr bwMode="auto">
          <a:xfrm>
            <a:off x="5486400" y="1631950"/>
            <a:ext cx="385763" cy="385763"/>
            <a:chOff x="1370" y="1409"/>
            <a:chExt cx="243" cy="243"/>
          </a:xfrm>
        </p:grpSpPr>
        <p:pic>
          <p:nvPicPr>
            <p:cNvPr id="634099"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34100"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634101"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4102"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4103"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4104"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4105"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155" name="Group 299"/>
          <p:cNvGraphicFramePr>
            <a:graphicFrameLocks noGrp="1"/>
          </p:cNvGraphicFramePr>
          <p:nvPr/>
        </p:nvGraphicFramePr>
        <p:xfrm>
          <a:off x="266700" y="2073275"/>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10.</a:t>
                      </a:r>
                      <a:r>
                        <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 LA CALIDAD GENERAL DEL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CORTE DE CÉSPED</a:t>
                      </a:r>
                      <a:endParaRPr kumimoji="0" lang="es-CO" sz="1200" b="1" i="0" u="none" strike="noStrike" cap="none" normalizeH="0" baseline="0" dirty="0" smtClean="0">
                        <a:ln>
                          <a:noFill/>
                        </a:ln>
                        <a:solidFill>
                          <a:schemeClr val="tx1"/>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117" name="Group 261"/>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634123" name="Text Box 267"/>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634124" name="Group 26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2054413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4140" name="Group 2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4146" name="Group 29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34156" name="Picture 300" descr="ghdhj"/>
          <p:cNvPicPr>
            <a:picLocks noChangeAspect="1" noChangeArrowheads="1"/>
          </p:cNvPicPr>
          <p:nvPr/>
        </p:nvPicPr>
        <p:blipFill>
          <a:blip r:embed="rId4" cstate="print"/>
          <a:srcRect/>
          <a:stretch>
            <a:fillRect/>
          </a:stretch>
        </p:blipFill>
        <p:spPr bwMode="auto">
          <a:xfrm>
            <a:off x="482600" y="3165475"/>
            <a:ext cx="1123950" cy="835025"/>
          </a:xfrm>
          <a:prstGeom prst="rect">
            <a:avLst/>
          </a:prstGeom>
          <a:noFill/>
        </p:spPr>
      </p:pic>
      <p:pic>
        <p:nvPicPr>
          <p:cNvPr id="634157" name="Picture 301"/>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9698" name="Rectangle 2"/>
          <p:cNvSpPr>
            <a:spLocks noGrp="1" noChangeArrowheads="1"/>
          </p:cNvSpPr>
          <p:nvPr>
            <p:ph type="title"/>
          </p:nvPr>
        </p:nvSpPr>
        <p:spPr/>
        <p:txBody>
          <a:bodyPr/>
          <a:lstStyle/>
          <a:p>
            <a:endParaRPr lang="es-CO" dirty="0"/>
          </a:p>
        </p:txBody>
      </p:sp>
      <p:sp>
        <p:nvSpPr>
          <p:cNvPr id="66969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970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9895" name="Group 199"/>
          <p:cNvGraphicFramePr>
            <a:graphicFrameLocks noGrp="1"/>
          </p:cNvGraphicFramePr>
          <p:nvPr/>
        </p:nvGraphicFramePr>
        <p:xfrm>
          <a:off x="153988" y="1584325"/>
          <a:ext cx="8840787" cy="15352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508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CORTE DE CÉSPED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recolección de los residuos que genera el corte del césped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estado de las zonas verdes en su sector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9887" name="Rectangle 191"/>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5E70335-F3B6-4B32-A47B-20C5DAA7C9A3}" type="slidenum">
              <a:rPr lang="es-ES" sz="900" i="1">
                <a:solidFill>
                  <a:schemeClr val="bg1"/>
                </a:solidFill>
              </a:rPr>
              <a:pPr algn="ctr"/>
              <a:t>47</a:t>
            </a:fld>
            <a:endParaRPr lang="es-ES" sz="900" i="1" dirty="0">
              <a:solidFill>
                <a:schemeClr val="bg1"/>
              </a:solidFill>
            </a:endParaRPr>
          </a:p>
        </p:txBody>
      </p:sp>
      <p:sp>
        <p:nvSpPr>
          <p:cNvPr id="669888" name="Text Box 192"/>
          <p:cNvSpPr txBox="1">
            <a:spLocks noChangeArrowheads="1"/>
          </p:cNvSpPr>
          <p:nvPr/>
        </p:nvSpPr>
        <p:spPr bwMode="auto">
          <a:xfrm>
            <a:off x="561975" y="1641475"/>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69889" name="Group 193"/>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10.</a:t>
                      </a:r>
                      <a:r>
                        <a:rPr kumimoji="0" lang="es-CO" sz="1100" b="1" i="0" u="none" strike="noStrike" cap="none" normalizeH="0" baseline="0" dirty="0" smtClean="0">
                          <a:ln>
                            <a:noFill/>
                          </a:ln>
                          <a:solidFill>
                            <a:srgbClr val="333333"/>
                          </a:solidFill>
                          <a:effectLst/>
                          <a:latin typeface="Calibri" pitchFamily="34" charset="0"/>
                          <a:cs typeface="Arial" charset="0"/>
                        </a:rPr>
                        <a:t> ¿Cómo califica a la </a:t>
                      </a:r>
                      <a:r>
                        <a:rPr kumimoji="0" lang="es-CO" sz="1100" b="1" i="0" u="none" strike="noStrike" cap="none" normalizeH="0" baseline="0" dirty="0" smtClean="0">
                          <a:ln>
                            <a:noFill/>
                          </a:ln>
                          <a:solidFill>
                            <a:srgbClr val="0075B8"/>
                          </a:solidFill>
                          <a:effectLst/>
                          <a:latin typeface="Calibri" pitchFamily="34" charset="0"/>
                          <a:cs typeface="Arial" charset="0"/>
                        </a:rPr>
                        <a:t>empresa de Aseo</a:t>
                      </a:r>
                      <a:r>
                        <a:rPr kumimoji="0" lang="es-CO" sz="1100" b="1" i="0" u="none" strike="noStrike" cap="none" normalizeH="0" baseline="0" dirty="0" smtClean="0">
                          <a:ln>
                            <a:noFill/>
                          </a:ln>
                          <a:solidFill>
                            <a:srgbClr val="333333"/>
                          </a:solidFill>
                          <a:effectLst/>
                          <a:latin typeface="Calibri" pitchFamily="34" charset="0"/>
                          <a:cs typeface="Arial" charset="0"/>
                        </a:rPr>
                        <a:t> de su barrio, en cuanto a … </a:t>
                      </a:r>
                      <a:r>
                        <a:rPr kumimoji="0" lang="es-CO" sz="1100" b="1" i="0" u="none" strike="noStrike" cap="none" normalizeH="0" baseline="0" dirty="0" smtClean="0">
                          <a:ln>
                            <a:noFill/>
                          </a:ln>
                          <a:solidFill>
                            <a:srgbClr val="0075B8"/>
                          </a:solidFill>
                          <a:effectLst/>
                          <a:latin typeface="Calibri" pitchFamily="34" charset="0"/>
                          <a:cs typeface="Arial" charset="0"/>
                        </a:rPr>
                        <a:t>Servicio de corte césped</a:t>
                      </a:r>
                      <a:endParaRPr kumimoji="0" lang="es-ES" sz="1100" b="1" i="0"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9896" name="Group 200"/>
          <p:cNvGraphicFramePr>
            <a:graphicFrameLocks noGrp="1"/>
          </p:cNvGraphicFramePr>
          <p:nvPr/>
        </p:nvGraphicFramePr>
        <p:xfrm>
          <a:off x="1123950" y="3368675"/>
          <a:ext cx="6765925" cy="14772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a. La calidad general del SERVICIO DE CORTE DE CÉSPED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recolección de los residuos que genera el corte del césped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El estado de las zonas verdes en su sector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020" name="Picture 420" descr="dfgdhfj"/>
          <p:cNvPicPr>
            <a:picLocks noChangeAspect="1" noChangeArrowheads="1"/>
          </p:cNvPicPr>
          <p:nvPr/>
        </p:nvPicPr>
        <p:blipFill>
          <a:blip r:embed="rId2" cstate="print"/>
          <a:srcRect/>
          <a:stretch>
            <a:fillRect/>
          </a:stretch>
        </p:blipFill>
        <p:spPr bwMode="auto">
          <a:xfrm>
            <a:off x="1425575" y="1336675"/>
            <a:ext cx="1962150" cy="3314700"/>
          </a:xfrm>
          <a:prstGeom prst="rect">
            <a:avLst/>
          </a:prstGeom>
          <a:noFill/>
        </p:spPr>
      </p:pic>
      <p:pic>
        <p:nvPicPr>
          <p:cNvPr id="537956" name="Picture 356" descr="gfdfhgfh"/>
          <p:cNvPicPr>
            <a:picLocks noChangeAspect="1" noChangeArrowheads="1"/>
          </p:cNvPicPr>
          <p:nvPr/>
        </p:nvPicPr>
        <p:blipFill>
          <a:blip r:embed="rId3" cstate="print"/>
          <a:srcRect/>
          <a:stretch>
            <a:fillRect/>
          </a:stretch>
        </p:blipFill>
        <p:spPr bwMode="auto">
          <a:xfrm>
            <a:off x="6594475" y="1697038"/>
            <a:ext cx="1908175" cy="2554287"/>
          </a:xfrm>
          <a:prstGeom prst="rect">
            <a:avLst/>
          </a:prstGeom>
          <a:noFill/>
        </p:spPr>
      </p:pic>
      <p:sp>
        <p:nvSpPr>
          <p:cNvPr id="537602" name="Rectangle 2"/>
          <p:cNvSpPr>
            <a:spLocks noGrp="1" noChangeArrowheads="1"/>
          </p:cNvSpPr>
          <p:nvPr>
            <p:ph type="title"/>
          </p:nvPr>
        </p:nvSpPr>
        <p:spPr/>
        <p:txBody>
          <a:bodyPr/>
          <a:lstStyle/>
          <a:p>
            <a:endParaRPr lang="es-MX" dirty="0"/>
          </a:p>
        </p:txBody>
      </p:sp>
      <p:sp>
        <p:nvSpPr>
          <p:cNvPr id="53760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ADEE0E6-3E65-4BAD-8D68-E35A8BAFC41F}" type="slidenum">
              <a:rPr lang="es-ES" sz="900" i="1">
                <a:solidFill>
                  <a:schemeClr val="bg1"/>
                </a:solidFill>
              </a:rPr>
              <a:pPr algn="ctr"/>
              <a:t>48</a:t>
            </a:fld>
            <a:endParaRPr lang="es-ES" sz="900" i="1" dirty="0">
              <a:solidFill>
                <a:schemeClr val="bg1"/>
              </a:solidFill>
            </a:endParaRPr>
          </a:p>
        </p:txBody>
      </p:sp>
      <p:graphicFrame>
        <p:nvGraphicFramePr>
          <p:cNvPr id="537619" name="Group 19"/>
          <p:cNvGraphicFramePr>
            <a:graphicFrameLocks noGrp="1"/>
          </p:cNvGraphicFramePr>
          <p:nvPr/>
        </p:nvGraphicFramePr>
        <p:xfrm>
          <a:off x="1252538" y="917575"/>
          <a:ext cx="6748462" cy="203640"/>
        </p:xfrm>
        <a:graphic>
          <a:graphicData uri="http://schemas.openxmlformats.org/drawingml/2006/table">
            <a:tbl>
              <a:tblPr/>
              <a:tblGrid>
                <a:gridCol w="6748462"/>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11.</a:t>
                      </a:r>
                      <a:r>
                        <a:rPr kumimoji="0" lang="es-CO" sz="1100" b="1" i="0" u="none" strike="noStrike" cap="none" normalizeH="0" baseline="0" dirty="0" smtClean="0">
                          <a:ln>
                            <a:noFill/>
                          </a:ln>
                          <a:solidFill>
                            <a:srgbClr val="333333"/>
                          </a:solidFill>
                          <a:effectLst/>
                          <a:latin typeface="Calibri" pitchFamily="34" charset="0"/>
                          <a:cs typeface="Arial" charset="0"/>
                        </a:rPr>
                        <a:t> El trabajo de los </a:t>
                      </a:r>
                      <a:r>
                        <a:rPr kumimoji="0" lang="es-CO" sz="1100" b="1" i="0" u="none" strike="noStrike" cap="none" normalizeH="0" baseline="0" dirty="0" smtClean="0">
                          <a:ln>
                            <a:noFill/>
                          </a:ln>
                          <a:solidFill>
                            <a:srgbClr val="0075B8"/>
                          </a:solidFill>
                          <a:effectLst/>
                          <a:latin typeface="Calibri" pitchFamily="34" charset="0"/>
                          <a:cs typeface="Arial" charset="0"/>
                        </a:rPr>
                        <a:t>vehículos recolectores</a:t>
                      </a:r>
                      <a:r>
                        <a:rPr kumimoji="0" lang="es-CO" sz="1100" b="1" i="0" u="none" strike="noStrike" cap="none" normalizeH="0" baseline="0" dirty="0" smtClean="0">
                          <a:ln>
                            <a:noFill/>
                          </a:ln>
                          <a:solidFill>
                            <a:srgbClr val="333333"/>
                          </a:solidFill>
                          <a:effectLst/>
                          <a:latin typeface="Calibri" pitchFamily="34" charset="0"/>
                          <a:cs typeface="Arial" charset="0"/>
                        </a:rPr>
                        <a:t>, ¿le ha generado alguna de las siguientes molestias?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 múltiple)</a:t>
                      </a: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37625" name="Rectangle 2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37919" name="Group 319"/>
          <p:cNvGraphicFramePr>
            <a:graphicFrameLocks noGrp="1"/>
          </p:cNvGraphicFramePr>
          <p:nvPr/>
        </p:nvGraphicFramePr>
        <p:xfrm>
          <a:off x="2679700" y="1517650"/>
          <a:ext cx="2568575" cy="2795589"/>
        </p:xfrm>
        <a:graphic>
          <a:graphicData uri="http://schemas.openxmlformats.org/drawingml/2006/table">
            <a:tbl>
              <a:tblPr/>
              <a:tblGrid>
                <a:gridCol w="652463"/>
                <a:gridCol w="1916112"/>
              </a:tblGrid>
              <a:tr h="9318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15</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Ruido molesto </a:t>
                      </a:r>
                    </a:p>
                  </a:txBody>
                  <a:tcPr marL="90000" marR="90000" marT="46800" marB="46800" anchor="ctr" horzOverflow="overflow">
                    <a:lnL>
                      <a:noFill/>
                    </a:lnL>
                    <a:lnR cap="flat">
                      <a:noFill/>
                    </a:lnR>
                    <a:lnT cap="flat">
                      <a:noFill/>
                    </a:lnT>
                    <a:lnB>
                      <a:noFill/>
                    </a:lnB>
                    <a:lnTlToBr>
                      <a:noFill/>
                    </a:lnTlToBr>
                    <a:lnBlToTr>
                      <a:noFill/>
                    </a:lnBlToTr>
                    <a:noFill/>
                  </a:tcPr>
                </a:tc>
              </a:tr>
              <a:tr h="9318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12</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Emisión de líquidos </a:t>
                      </a:r>
                    </a:p>
                  </a:txBody>
                  <a:tcPr marL="90000" marR="90000" marT="46800" marB="46800" anchor="ctr" horzOverflow="overflow">
                    <a:lnL>
                      <a:noFill/>
                    </a:lnL>
                    <a:lnR cap="flat">
                      <a:noFill/>
                    </a:lnR>
                    <a:lnT>
                      <a:noFill/>
                    </a:lnT>
                    <a:lnB>
                      <a:noFill/>
                    </a:lnB>
                    <a:lnTlToBr>
                      <a:noFill/>
                    </a:lnTlToBr>
                    <a:lnBlToTr>
                      <a:noFill/>
                    </a:lnBlToTr>
                    <a:noFill/>
                  </a:tcPr>
                </a:tc>
              </a:tr>
              <a:tr h="9318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10</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Trancón </a:t>
                      </a:r>
                    </a:p>
                  </a:txBody>
                  <a:tcPr marL="90000" marR="90000" marT="46800" marB="46800"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538013" name="Group 413"/>
          <p:cNvGraphicFramePr>
            <a:graphicFrameLocks noGrp="1"/>
          </p:cNvGraphicFramePr>
          <p:nvPr/>
        </p:nvGraphicFramePr>
        <p:xfrm>
          <a:off x="6704013" y="1900238"/>
          <a:ext cx="1724025" cy="2108203"/>
        </p:xfrm>
        <a:graphic>
          <a:graphicData uri="http://schemas.openxmlformats.org/drawingml/2006/table">
            <a:tbl>
              <a:tblPr/>
              <a:tblGrid>
                <a:gridCol w="1317625"/>
                <a:gridCol w="406400"/>
              </a:tblGrid>
              <a:tr h="6556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Comportamiento desapropiado de los operarios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Daños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Malos olores</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Reguero de basuras</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graphicFrame>
        <p:nvGraphicFramePr>
          <p:cNvPr id="537908" name="Group 308"/>
          <p:cNvGraphicFramePr>
            <a:graphicFrameLocks noGrp="1"/>
          </p:cNvGraphicFramePr>
          <p:nvPr/>
        </p:nvGraphicFramePr>
        <p:xfrm>
          <a:off x="7042150" y="1438275"/>
          <a:ext cx="1011238" cy="219075"/>
        </p:xfrm>
        <a:graphic>
          <a:graphicData uri="http://schemas.openxmlformats.org/drawingml/2006/table">
            <a:tbl>
              <a:tblPr/>
              <a:tblGrid>
                <a:gridCol w="1011238"/>
              </a:tblGrid>
              <a:tr h="2190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0" i="1" u="none" strike="noStrike" cap="none" normalizeH="0" baseline="0" dirty="0" smtClean="0">
                          <a:ln>
                            <a:noFill/>
                          </a:ln>
                          <a:solidFill>
                            <a:srgbClr val="333333"/>
                          </a:solidFill>
                          <a:effectLst/>
                          <a:latin typeface="Calibri" pitchFamily="34" charset="0"/>
                          <a:cs typeface="Arial" charset="0"/>
                        </a:rPr>
                        <a:t>Otras molestias</a:t>
                      </a:r>
                      <a:endParaRPr kumimoji="0" lang="es-ES" sz="11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37940" name="Group 340"/>
          <p:cNvGraphicFramePr>
            <a:graphicFrameLocks noGrp="1"/>
          </p:cNvGraphicFramePr>
          <p:nvPr/>
        </p:nvGraphicFramePr>
        <p:xfrm>
          <a:off x="4025900" y="4757738"/>
          <a:ext cx="1095375" cy="249360"/>
        </p:xfrm>
        <a:graphic>
          <a:graphicData uri="http://schemas.openxmlformats.org/drawingml/2006/table">
            <a:tbl>
              <a:tblPr/>
              <a:tblGrid>
                <a:gridCol w="495300"/>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38015" name="Picture 415" descr="dfgdghfj"/>
          <p:cNvPicPr>
            <a:picLocks noChangeAspect="1" noChangeArrowheads="1"/>
          </p:cNvPicPr>
          <p:nvPr/>
        </p:nvPicPr>
        <p:blipFill>
          <a:blip r:embed="rId4" cstate="print"/>
          <a:srcRect/>
          <a:stretch>
            <a:fillRect/>
          </a:stretch>
        </p:blipFill>
        <p:spPr bwMode="auto">
          <a:xfrm>
            <a:off x="573088" y="3644900"/>
            <a:ext cx="514350" cy="504825"/>
          </a:xfrm>
          <a:prstGeom prst="rect">
            <a:avLst/>
          </a:prstGeom>
          <a:noFill/>
        </p:spPr>
      </p:pic>
      <p:pic>
        <p:nvPicPr>
          <p:cNvPr id="538016" name="Picture 416" descr="dgftdhyfju"/>
          <p:cNvPicPr>
            <a:picLocks noChangeAspect="1" noChangeArrowheads="1"/>
          </p:cNvPicPr>
          <p:nvPr/>
        </p:nvPicPr>
        <p:blipFill>
          <a:blip r:embed="rId5" cstate="print"/>
          <a:srcRect/>
          <a:stretch>
            <a:fillRect/>
          </a:stretch>
        </p:blipFill>
        <p:spPr bwMode="auto">
          <a:xfrm>
            <a:off x="587375" y="1728788"/>
            <a:ext cx="641350" cy="404812"/>
          </a:xfrm>
          <a:prstGeom prst="rect">
            <a:avLst/>
          </a:prstGeom>
          <a:noFill/>
        </p:spPr>
      </p:pic>
      <p:pic>
        <p:nvPicPr>
          <p:cNvPr id="538017" name="Picture 417" descr="adfsdgfdfh"/>
          <p:cNvPicPr>
            <a:picLocks noChangeAspect="1" noChangeArrowheads="1"/>
          </p:cNvPicPr>
          <p:nvPr/>
        </p:nvPicPr>
        <p:blipFill>
          <a:blip r:embed="rId6" cstate="print"/>
          <a:srcRect/>
          <a:stretch>
            <a:fillRect/>
          </a:stretch>
        </p:blipFill>
        <p:spPr bwMode="auto">
          <a:xfrm>
            <a:off x="504825" y="2763838"/>
            <a:ext cx="649288" cy="385762"/>
          </a:xfrm>
          <a:prstGeom prst="rect">
            <a:avLst/>
          </a:prstGeom>
          <a:noFill/>
        </p:spPr>
      </p:pic>
      <p:pic>
        <p:nvPicPr>
          <p:cNvPr id="538019" name="Picture 419" descr="fcghgfj"/>
          <p:cNvPicPr>
            <a:picLocks noChangeAspect="1" noChangeArrowheads="1"/>
          </p:cNvPicPr>
          <p:nvPr/>
        </p:nvPicPr>
        <p:blipFill>
          <a:blip r:embed="rId7" cstate="print"/>
          <a:srcRect/>
          <a:stretch>
            <a:fillRect/>
          </a:stretch>
        </p:blipFill>
        <p:spPr bwMode="auto">
          <a:xfrm>
            <a:off x="4541838" y="2316163"/>
            <a:ext cx="1736725" cy="1219200"/>
          </a:xfrm>
          <a:prstGeom prst="rect">
            <a:avLst/>
          </a:prstGeom>
          <a:noFill/>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0722" name="Rectangle 2"/>
          <p:cNvSpPr>
            <a:spLocks noGrp="1" noChangeArrowheads="1"/>
          </p:cNvSpPr>
          <p:nvPr>
            <p:ph type="title"/>
          </p:nvPr>
        </p:nvSpPr>
        <p:spPr/>
        <p:txBody>
          <a:bodyPr/>
          <a:lstStyle/>
          <a:p>
            <a:endParaRPr lang="es-CO" dirty="0"/>
          </a:p>
        </p:txBody>
      </p:sp>
      <p:sp>
        <p:nvSpPr>
          <p:cNvPr id="67072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072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0730" name="Group 10"/>
          <p:cNvGraphicFramePr>
            <a:graphicFrameLocks noGrp="1"/>
          </p:cNvGraphicFramePr>
          <p:nvPr/>
        </p:nvGraphicFramePr>
        <p:xfrm>
          <a:off x="153988" y="1584325"/>
          <a:ext cx="8840787" cy="2634371"/>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Ruido molesto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Emisión de líquidos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9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Trancón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Comportamiento desapropiado de los operarios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Malos olores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Reguero de basuras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1043" name="Rectangle 32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6F521D8-A239-4CCC-8864-47F84F5472BA}" type="slidenum">
              <a:rPr lang="es-ES" sz="900" i="1">
                <a:solidFill>
                  <a:schemeClr val="bg1"/>
                </a:solidFill>
              </a:rPr>
              <a:pPr algn="ctr"/>
              <a:t>49</a:t>
            </a:fld>
            <a:endParaRPr lang="es-ES" sz="900" i="1" dirty="0">
              <a:solidFill>
                <a:schemeClr val="bg1"/>
              </a:solidFill>
            </a:endParaRPr>
          </a:p>
        </p:txBody>
      </p:sp>
      <p:graphicFrame>
        <p:nvGraphicFramePr>
          <p:cNvPr id="671044" name="Group 324"/>
          <p:cNvGraphicFramePr>
            <a:graphicFrameLocks noGrp="1"/>
          </p:cNvGraphicFramePr>
          <p:nvPr/>
        </p:nvGraphicFramePr>
        <p:xfrm>
          <a:off x="1252537" y="1127125"/>
          <a:ext cx="6810807" cy="203640"/>
        </p:xfrm>
        <a:graphic>
          <a:graphicData uri="http://schemas.openxmlformats.org/drawingml/2006/table">
            <a:tbl>
              <a:tblPr/>
              <a:tblGrid>
                <a:gridCol w="681080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11.</a:t>
                      </a:r>
                      <a:r>
                        <a:rPr kumimoji="0" lang="es-CO" sz="1100" b="1" i="0" u="none" strike="noStrike" cap="none" normalizeH="0" baseline="0" dirty="0" smtClean="0">
                          <a:ln>
                            <a:noFill/>
                          </a:ln>
                          <a:solidFill>
                            <a:srgbClr val="333333"/>
                          </a:solidFill>
                          <a:effectLst/>
                          <a:latin typeface="Calibri" pitchFamily="34" charset="0"/>
                          <a:cs typeface="Arial" charset="0"/>
                        </a:rPr>
                        <a:t> El trabajo de los </a:t>
                      </a:r>
                      <a:r>
                        <a:rPr kumimoji="0" lang="es-CO" sz="1100" b="1" i="0" u="none" strike="noStrike" cap="none" normalizeH="0" baseline="0" dirty="0" smtClean="0">
                          <a:ln>
                            <a:noFill/>
                          </a:ln>
                          <a:solidFill>
                            <a:srgbClr val="0075B8"/>
                          </a:solidFill>
                          <a:effectLst/>
                          <a:latin typeface="Calibri" pitchFamily="34" charset="0"/>
                          <a:cs typeface="Arial" charset="0"/>
                        </a:rPr>
                        <a:t>vehículos recolectores</a:t>
                      </a:r>
                      <a:r>
                        <a:rPr kumimoji="0" lang="es-CO" sz="1100" b="1" i="0" u="none" strike="noStrike" cap="none" normalizeH="0" baseline="0" dirty="0" smtClean="0">
                          <a:ln>
                            <a:noFill/>
                          </a:ln>
                          <a:solidFill>
                            <a:srgbClr val="333333"/>
                          </a:solidFill>
                          <a:effectLst/>
                          <a:latin typeface="Calibri" pitchFamily="34" charset="0"/>
                          <a:cs typeface="Arial" charset="0"/>
                        </a:rPr>
                        <a:t>, ¿le ha generado alguna de las siguientes molestias?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 múltiple)</a:t>
                      </a: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Rectángulo"/>
          <p:cNvSpPr/>
          <p:nvPr/>
        </p:nvSpPr>
        <p:spPr>
          <a:xfrm>
            <a:off x="560626" y="1036561"/>
            <a:ext cx="8137351" cy="3554819"/>
          </a:xfrm>
          <a:prstGeom prst="rect">
            <a:avLst/>
          </a:prstGeom>
        </p:spPr>
        <p:txBody>
          <a:bodyPr>
            <a:spAutoFit/>
          </a:bodyPr>
          <a:lstStyle/>
          <a:p>
            <a:pPr marL="273050" indent="-273050">
              <a:buFont typeface="Arial" pitchFamily="34" charset="0"/>
              <a:buChar char="•"/>
              <a:defRPr/>
            </a:pPr>
            <a:r>
              <a:rPr lang="es-MX" altLang="es-CO" sz="1500" b="0" dirty="0">
                <a:latin typeface="+mn-lt"/>
                <a:cs typeface="+mn-cs"/>
              </a:rPr>
              <a:t>En la fase inicial del estudio, se hicieron reuniones </a:t>
            </a:r>
            <a:r>
              <a:rPr lang="es-MX" altLang="es-CO" sz="1500" b="0" dirty="0" smtClean="0">
                <a:latin typeface="+mn-lt"/>
                <a:cs typeface="+mn-cs"/>
              </a:rPr>
              <a:t>entre </a:t>
            </a:r>
            <a:r>
              <a:rPr lang="es-MX" altLang="es-CO" sz="1500" b="0" dirty="0">
                <a:latin typeface="+mn-lt"/>
                <a:cs typeface="+mn-cs"/>
              </a:rPr>
              <a:t>el </a:t>
            </a:r>
            <a:r>
              <a:rPr lang="es-ES" altLang="es-CO" sz="1500" b="0" dirty="0" smtClean="0">
                <a:latin typeface="+mn-lt"/>
                <a:cs typeface="+mn-cs"/>
              </a:rPr>
              <a:t>equipo de planeación de la UAESP y reunión con las subdirecciones para entender el contexto del servicio a evaluar, temas considerados fundamentales a incluir en la encuesta y revisión de las preguntas realizadas en el estudio del año 2010.</a:t>
            </a:r>
          </a:p>
          <a:p>
            <a:pPr marL="273050" indent="-273050">
              <a:buFont typeface="Arial" pitchFamily="34" charset="0"/>
              <a:buChar char="•"/>
              <a:defRPr/>
            </a:pPr>
            <a:endParaRPr lang="es-ES" altLang="es-CO" sz="1500" b="0" dirty="0" smtClean="0">
              <a:latin typeface="+mn-lt"/>
              <a:cs typeface="+mn-cs"/>
            </a:endParaRPr>
          </a:p>
          <a:p>
            <a:pPr marL="273050" indent="-273050">
              <a:buFont typeface="Arial" pitchFamily="34" charset="0"/>
              <a:buChar char="•"/>
              <a:defRPr/>
            </a:pPr>
            <a:r>
              <a:rPr lang="es-ES" altLang="es-CO" sz="1500" b="0" dirty="0" smtClean="0">
                <a:latin typeface="+mn-lt"/>
                <a:cs typeface="+mn-cs"/>
              </a:rPr>
              <a:t>Entre el 26 de Enero hasta el 4 de Febrero, se realizó una prueba piloto del 10% de la muestra contratada con el objetivo de </a:t>
            </a:r>
            <a:r>
              <a:rPr lang="es-MX" altLang="es-CO" sz="1500" b="0" dirty="0" smtClean="0">
                <a:latin typeface="+mn-lt"/>
                <a:cs typeface="+mn-cs"/>
              </a:rPr>
              <a:t>determinarla comprensión de las preguntas, la claridad y pertinencia del lenguaje, la capacidad de los informantes para responder y la consistencia de los formularios.</a:t>
            </a:r>
          </a:p>
          <a:p>
            <a:pPr marL="273050" indent="-273050">
              <a:buFont typeface="Arial" pitchFamily="34" charset="0"/>
              <a:buChar char="•"/>
              <a:defRPr/>
            </a:pPr>
            <a:endParaRPr lang="es-MX" altLang="es-CO" sz="1500" b="0" dirty="0" smtClean="0">
              <a:latin typeface="+mn-lt"/>
              <a:cs typeface="+mn-cs"/>
            </a:endParaRPr>
          </a:p>
          <a:p>
            <a:pPr marL="273050" indent="-273050">
              <a:buFont typeface="Arial" pitchFamily="34" charset="0"/>
              <a:buChar char="•"/>
              <a:defRPr/>
            </a:pPr>
            <a:r>
              <a:rPr lang="es-MX" altLang="es-CO" sz="1500" b="0" dirty="0" smtClean="0">
                <a:latin typeface="+mn-lt"/>
                <a:cs typeface="+mn-cs"/>
              </a:rPr>
              <a:t>Una vez socializada la prueba piloto se hicieron los ajustes pertinentes a los formularios y fueron aprobados por parte del área de planeación de la UAESP para iniciar formalmente la fase de campo desde el 12 de Febrero hasta el 15 de Marzo.   </a:t>
            </a:r>
          </a:p>
          <a:p>
            <a:pPr marL="273050" indent="-273050">
              <a:buFont typeface="Arial" pitchFamily="34" charset="0"/>
              <a:buChar char="•"/>
              <a:defRPr/>
            </a:pPr>
            <a:endParaRPr lang="es-MX" altLang="es-CO" sz="1500" b="0" dirty="0" smtClean="0">
              <a:latin typeface="+mn-lt"/>
              <a:cs typeface="+mn-cs"/>
            </a:endParaRPr>
          </a:p>
          <a:p>
            <a:pPr marL="273050" indent="-273050">
              <a:buFont typeface="Arial" pitchFamily="34" charset="0"/>
              <a:buChar char="•"/>
              <a:defRPr/>
            </a:pPr>
            <a:r>
              <a:rPr lang="es-MX" altLang="es-CO" sz="1500" b="0" dirty="0" smtClean="0">
                <a:latin typeface="+mn-lt"/>
                <a:cs typeface="+mn-cs"/>
              </a:rPr>
              <a:t>Las encuestas realizadas por segmento fueron:  Residuos Sólidos: 2035, Alumbrado Público:  1879, Servicios Funerarios: 848.</a:t>
            </a:r>
            <a:endParaRPr lang="es-MX" altLang="es-CO" sz="1500" b="0" dirty="0">
              <a:latin typeface="+mn-lt"/>
              <a:cs typeface="+mn-cs"/>
            </a:endParaRPr>
          </a:p>
        </p:txBody>
      </p:sp>
      <p:sp>
        <p:nvSpPr>
          <p:cNvPr id="4" name="3 Título"/>
          <p:cNvSpPr>
            <a:spLocks noGrp="1"/>
          </p:cNvSpPr>
          <p:nvPr>
            <p:ph type="title"/>
          </p:nvPr>
        </p:nvSpPr>
        <p:spPr/>
        <p:txBody>
          <a:bodyPr/>
          <a:lstStyle/>
          <a:p>
            <a:r>
              <a:rPr lang="es-MX" dirty="0" smtClean="0"/>
              <a:t>Contexto del trabajo</a:t>
            </a:r>
            <a:endParaRPr lang="es-MX" dirty="0"/>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2050" name="Rectangle 2"/>
          <p:cNvSpPr>
            <a:spLocks noGrp="1" noChangeArrowheads="1"/>
          </p:cNvSpPr>
          <p:nvPr>
            <p:ph type="title"/>
          </p:nvPr>
        </p:nvSpPr>
        <p:spPr/>
        <p:txBody>
          <a:bodyPr/>
          <a:lstStyle/>
          <a:p>
            <a:endParaRPr lang="es-CO" dirty="0"/>
          </a:p>
        </p:txBody>
      </p:sp>
      <p:sp>
        <p:nvSpPr>
          <p:cNvPr id="64205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04F2CED-AEAE-4318-8F17-BC9878CF025E}" type="slidenum">
              <a:rPr lang="es-ES" sz="900" i="1">
                <a:solidFill>
                  <a:schemeClr val="bg1"/>
                </a:solidFill>
              </a:rPr>
              <a:pPr algn="ctr"/>
              <a:t>50</a:t>
            </a:fld>
            <a:endParaRPr lang="es-ES" sz="900" i="1" dirty="0">
              <a:solidFill>
                <a:schemeClr val="bg1"/>
              </a:solidFill>
            </a:endParaRPr>
          </a:p>
        </p:txBody>
      </p:sp>
      <p:sp>
        <p:nvSpPr>
          <p:cNvPr id="642052"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2396" name="Group 348"/>
          <p:cNvGraphicFramePr>
            <a:graphicFrameLocks noGrp="1"/>
          </p:cNvGraphicFramePr>
          <p:nvPr/>
        </p:nvGraphicFramePr>
        <p:xfrm>
          <a:off x="1123950" y="1624013"/>
          <a:ext cx="6765925" cy="2383761"/>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Ruido molesto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71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Emisión de líquidos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Trancón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16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Comportamiento desapropiado de los operarios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16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32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Malos olores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16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Reguero de basuras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16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016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graphicFrame>
        <p:nvGraphicFramePr>
          <p:cNvPr id="642397" name="Group 349"/>
          <p:cNvGraphicFramePr>
            <a:graphicFrameLocks noGrp="1"/>
          </p:cNvGraphicFramePr>
          <p:nvPr/>
        </p:nvGraphicFramePr>
        <p:xfrm>
          <a:off x="1252537" y="1127125"/>
          <a:ext cx="6800417" cy="203640"/>
        </p:xfrm>
        <a:graphic>
          <a:graphicData uri="http://schemas.openxmlformats.org/drawingml/2006/table">
            <a:tbl>
              <a:tblPr/>
              <a:tblGrid>
                <a:gridCol w="680041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11.</a:t>
                      </a:r>
                      <a:r>
                        <a:rPr kumimoji="0" lang="es-CO" sz="1100" b="1" i="0" u="none" strike="noStrike" cap="none" normalizeH="0" baseline="0" dirty="0" smtClean="0">
                          <a:ln>
                            <a:noFill/>
                          </a:ln>
                          <a:solidFill>
                            <a:srgbClr val="333333"/>
                          </a:solidFill>
                          <a:effectLst/>
                          <a:latin typeface="Calibri" pitchFamily="34" charset="0"/>
                          <a:cs typeface="Arial" charset="0"/>
                        </a:rPr>
                        <a:t> El trabajo de los </a:t>
                      </a:r>
                      <a:r>
                        <a:rPr kumimoji="0" lang="es-CO" sz="1100" b="1" i="0" u="none" strike="noStrike" cap="none" normalizeH="0" baseline="0" dirty="0" smtClean="0">
                          <a:ln>
                            <a:noFill/>
                          </a:ln>
                          <a:solidFill>
                            <a:srgbClr val="0075B8"/>
                          </a:solidFill>
                          <a:effectLst/>
                          <a:latin typeface="Calibri" pitchFamily="34" charset="0"/>
                          <a:cs typeface="Arial" charset="0"/>
                        </a:rPr>
                        <a:t>vehículos recolectores</a:t>
                      </a:r>
                      <a:r>
                        <a:rPr kumimoji="0" lang="es-CO" sz="1100" b="1" i="0" u="none" strike="noStrike" cap="none" normalizeH="0" baseline="0" dirty="0" smtClean="0">
                          <a:ln>
                            <a:noFill/>
                          </a:ln>
                          <a:solidFill>
                            <a:srgbClr val="333333"/>
                          </a:solidFill>
                          <a:effectLst/>
                          <a:latin typeface="Calibri" pitchFamily="34" charset="0"/>
                          <a:cs typeface="Arial" charset="0"/>
                        </a:rPr>
                        <a:t>, ¿le ha generado alguna de las siguientes molestias?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 múltiple)</a:t>
                      </a: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734" name="Picture 174" descr="FGDHFJ-24"/>
          <p:cNvPicPr>
            <a:picLocks noChangeAspect="1" noChangeArrowheads="1"/>
          </p:cNvPicPr>
          <p:nvPr/>
        </p:nvPicPr>
        <p:blipFill>
          <a:blip r:embed="rId2" cstate="print"/>
          <a:srcRect r="12199"/>
          <a:stretch>
            <a:fillRect/>
          </a:stretch>
        </p:blipFill>
        <p:spPr bwMode="auto">
          <a:xfrm>
            <a:off x="6711950" y="1292225"/>
            <a:ext cx="2433638" cy="3609975"/>
          </a:xfrm>
          <a:prstGeom prst="rect">
            <a:avLst/>
          </a:prstGeom>
          <a:noFill/>
        </p:spPr>
      </p:pic>
      <p:pic>
        <p:nvPicPr>
          <p:cNvPr id="578717" name="Picture 157" descr="GFDGDH"/>
          <p:cNvPicPr>
            <a:picLocks noChangeAspect="1" noChangeArrowheads="1"/>
          </p:cNvPicPr>
          <p:nvPr/>
        </p:nvPicPr>
        <p:blipFill>
          <a:blip r:embed="rId3" cstate="print"/>
          <a:srcRect/>
          <a:stretch>
            <a:fillRect/>
          </a:stretch>
        </p:blipFill>
        <p:spPr bwMode="auto">
          <a:xfrm>
            <a:off x="877888" y="1997075"/>
            <a:ext cx="2833687" cy="2097088"/>
          </a:xfrm>
          <a:prstGeom prst="rect">
            <a:avLst/>
          </a:prstGeom>
          <a:noFill/>
        </p:spPr>
      </p:pic>
      <p:sp>
        <p:nvSpPr>
          <p:cNvPr id="578564" name="Rectangle 4"/>
          <p:cNvSpPr>
            <a:spLocks noGrp="1" noChangeArrowheads="1"/>
          </p:cNvSpPr>
          <p:nvPr>
            <p:ph type="title"/>
          </p:nvPr>
        </p:nvSpPr>
        <p:spPr/>
        <p:txBody>
          <a:bodyPr/>
          <a:lstStyle/>
          <a:p>
            <a:endParaRPr lang="es-MX" dirty="0"/>
          </a:p>
        </p:txBody>
      </p:sp>
      <p:sp>
        <p:nvSpPr>
          <p:cNvPr id="578565"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AFD5B05-5E03-42A4-BFD4-2A4F8468C231}" type="slidenum">
              <a:rPr lang="es-ES" sz="900" i="1">
                <a:solidFill>
                  <a:schemeClr val="bg1"/>
                </a:solidFill>
              </a:rPr>
              <a:pPr algn="ctr"/>
              <a:t>51</a:t>
            </a:fld>
            <a:endParaRPr lang="es-ES" sz="900" i="1" dirty="0">
              <a:solidFill>
                <a:schemeClr val="bg1"/>
              </a:solidFill>
            </a:endParaRPr>
          </a:p>
        </p:txBody>
      </p:sp>
      <p:sp>
        <p:nvSpPr>
          <p:cNvPr id="578594" name="Rectangle 3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78596" name="Group 36"/>
          <p:cNvGraphicFramePr>
            <a:graphicFrameLocks noGrp="1"/>
          </p:cNvGraphicFramePr>
          <p:nvPr/>
        </p:nvGraphicFramePr>
        <p:xfrm>
          <a:off x="715963" y="877888"/>
          <a:ext cx="3159125" cy="371280"/>
        </p:xfrm>
        <a:graphic>
          <a:graphicData uri="http://schemas.openxmlformats.org/drawingml/2006/table">
            <a:tbl>
              <a:tblPr/>
              <a:tblGrid>
                <a:gridCol w="3159125"/>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E01.</a:t>
                      </a:r>
                      <a:r>
                        <a:rPr kumimoji="0" lang="es-CO" sz="1100" b="1" i="0" u="none" strike="noStrike" cap="none" normalizeH="0" baseline="0" dirty="0" smtClean="0">
                          <a:ln>
                            <a:noFill/>
                          </a:ln>
                          <a:solidFill>
                            <a:srgbClr val="333333"/>
                          </a:solidFill>
                          <a:effectLst/>
                          <a:latin typeface="Calibri" pitchFamily="34" charset="0"/>
                          <a:cs typeface="Arial" charset="0"/>
                        </a:rPr>
                        <a:t> Usted diría que la </a:t>
                      </a:r>
                      <a:r>
                        <a:rPr kumimoji="0" lang="es-CO" sz="1100" b="1" i="0" u="none" strike="noStrike" cap="none" normalizeH="0" baseline="0" dirty="0" smtClean="0">
                          <a:ln>
                            <a:noFill/>
                          </a:ln>
                          <a:solidFill>
                            <a:srgbClr val="0075B8"/>
                          </a:solidFill>
                          <a:effectLst/>
                          <a:latin typeface="Calibri" pitchFamily="34" charset="0"/>
                          <a:cs typeface="Arial" charset="0"/>
                        </a:rPr>
                        <a:t>atención</a:t>
                      </a:r>
                      <a:r>
                        <a:rPr kumimoji="0" lang="es-CO" sz="1100" b="1" i="0" u="none" strike="noStrike" cap="none" normalizeH="0" baseline="0" dirty="0" smtClean="0">
                          <a:ln>
                            <a:noFill/>
                          </a:ln>
                          <a:solidFill>
                            <a:srgbClr val="333333"/>
                          </a:solidFill>
                          <a:effectLst/>
                          <a:latin typeface="Calibri" pitchFamily="34" charset="0"/>
                          <a:cs typeface="Arial" charset="0"/>
                        </a:rPr>
                        <a:t> de la empresa de Aseo de su barrio en el último año</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02" name="Group 42"/>
          <p:cNvGraphicFramePr>
            <a:graphicFrameLocks noGrp="1"/>
          </p:cNvGraphicFramePr>
          <p:nvPr/>
        </p:nvGraphicFramePr>
        <p:xfrm>
          <a:off x="806450" y="1671638"/>
          <a:ext cx="1289050" cy="310320"/>
        </p:xfrm>
        <a:graphic>
          <a:graphicData uri="http://schemas.openxmlformats.org/drawingml/2006/table">
            <a:tbl>
              <a:tblPr/>
              <a:tblGrid>
                <a:gridCol w="12890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Superó sus expectativas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08" name="Group 48"/>
          <p:cNvGraphicFramePr>
            <a:graphicFrameLocks noGrp="1"/>
          </p:cNvGraphicFramePr>
          <p:nvPr/>
        </p:nvGraphicFramePr>
        <p:xfrm>
          <a:off x="1762125" y="2239963"/>
          <a:ext cx="1066800" cy="310320"/>
        </p:xfrm>
        <a:graphic>
          <a:graphicData uri="http://schemas.openxmlformats.org/drawingml/2006/table">
            <a:tbl>
              <a:tblPr/>
              <a:tblGrid>
                <a:gridCol w="10668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Cumplió con sus expectativas</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14" name="Group 54"/>
          <p:cNvGraphicFramePr>
            <a:graphicFrameLocks noGrp="1"/>
          </p:cNvGraphicFramePr>
          <p:nvPr/>
        </p:nvGraphicFramePr>
        <p:xfrm>
          <a:off x="2670175" y="2570163"/>
          <a:ext cx="952500" cy="447480"/>
        </p:xfrm>
        <a:graphic>
          <a:graphicData uri="http://schemas.openxmlformats.org/drawingml/2006/table">
            <a:tbl>
              <a:tblPr/>
              <a:tblGrid>
                <a:gridCol w="9525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Está por debajo de sus expectativas</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21" name="Group 61"/>
          <p:cNvGraphicFramePr>
            <a:graphicFrameLocks noGrp="1"/>
          </p:cNvGraphicFramePr>
          <p:nvPr/>
        </p:nvGraphicFramePr>
        <p:xfrm>
          <a:off x="1192213" y="2185988"/>
          <a:ext cx="519112" cy="296604"/>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3</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27" name="Group 67"/>
          <p:cNvGraphicFramePr>
            <a:graphicFrameLocks noGrp="1"/>
          </p:cNvGraphicFramePr>
          <p:nvPr/>
        </p:nvGraphicFramePr>
        <p:xfrm>
          <a:off x="2035175" y="2824163"/>
          <a:ext cx="519113" cy="296604"/>
        </p:xfrm>
        <a:graphic>
          <a:graphicData uri="http://schemas.openxmlformats.org/drawingml/2006/table">
            <a:tbl>
              <a:tblPr/>
              <a:tblGrid>
                <a:gridCol w="5191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33</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633" name="Group 73"/>
          <p:cNvGraphicFramePr>
            <a:graphicFrameLocks noGrp="1"/>
          </p:cNvGraphicFramePr>
          <p:nvPr/>
        </p:nvGraphicFramePr>
        <p:xfrm>
          <a:off x="2894013" y="3217863"/>
          <a:ext cx="519112" cy="296604"/>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21</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787" name="Group 227"/>
          <p:cNvGraphicFramePr>
            <a:graphicFrameLocks noGrp="1"/>
          </p:cNvGraphicFramePr>
          <p:nvPr/>
        </p:nvGraphicFramePr>
        <p:xfrm>
          <a:off x="4740275" y="1462088"/>
          <a:ext cx="2782888" cy="3286194"/>
        </p:xfrm>
        <a:graphic>
          <a:graphicData uri="http://schemas.openxmlformats.org/drawingml/2006/table">
            <a:tbl>
              <a:tblPr/>
              <a:tblGrid>
                <a:gridCol w="2173288"/>
                <a:gridCol w="609600"/>
              </a:tblGrid>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Reciclando</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16</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Manteniendo limpias las calles / no arrojar basuras a la calle</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15</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Sacando la basura en el horario indicado</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11</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Creando cultura ciudadana / concientizando a los vecinos / dando ejemplo</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7</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Separando clasificando las basuras / los residuos</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6</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Limpiando / aseando el frente de la casa</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3</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Depositando la basura en los sitios autorizados</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3</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30</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informa</a:t>
                      </a:r>
                      <a:endParaRPr kumimoji="0" lang="es-ES" sz="9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21</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578700" name="Group 140"/>
          <p:cNvGraphicFramePr>
            <a:graphicFrameLocks noGrp="1"/>
          </p:cNvGraphicFramePr>
          <p:nvPr/>
        </p:nvGraphicFramePr>
        <p:xfrm>
          <a:off x="1704109" y="4267200"/>
          <a:ext cx="1143000" cy="209160"/>
        </p:xfrm>
        <a:graphic>
          <a:graphicData uri="http://schemas.openxmlformats.org/drawingml/2006/table">
            <a:tbl>
              <a:tblPr/>
              <a:tblGrid>
                <a:gridCol w="854284"/>
                <a:gridCol w="288716"/>
              </a:tblGrid>
              <a:tr h="0">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No responde:</a:t>
                      </a:r>
                      <a:endParaRPr kumimoji="0" lang="es-ES" sz="9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43%</a:t>
                      </a:r>
                      <a:endParaRPr kumimoji="0" lang="es-ES" sz="9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a:noFill/>
                    </a:lnL>
                    <a:lnR cap="flat">
                      <a:noFill/>
                    </a:lnR>
                    <a:lnT cap="flat">
                      <a:noFill/>
                    </a:lnT>
                    <a:lnB cap="flat">
                      <a:noFill/>
                    </a:lnB>
                    <a:lnTlToBr>
                      <a:noFill/>
                    </a:lnTlToBr>
                    <a:lnBlToTr>
                      <a:noFill/>
                    </a:lnBlToTr>
                    <a:noFill/>
                  </a:tcPr>
                </a:tc>
              </a:tr>
            </a:tbl>
          </a:graphicData>
        </a:graphic>
      </p:graphicFrame>
      <p:sp>
        <p:nvSpPr>
          <p:cNvPr id="578710" name="Line 150"/>
          <p:cNvSpPr>
            <a:spLocks noChangeShapeType="1"/>
          </p:cNvSpPr>
          <p:nvPr/>
        </p:nvSpPr>
        <p:spPr bwMode="auto">
          <a:xfrm rot="5400000">
            <a:off x="2597944" y="2667794"/>
            <a:ext cx="3881438"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578789" name="Group 229"/>
          <p:cNvGraphicFramePr>
            <a:graphicFrameLocks noGrp="1"/>
          </p:cNvGraphicFramePr>
          <p:nvPr/>
        </p:nvGraphicFramePr>
        <p:xfrm>
          <a:off x="4799013" y="877888"/>
          <a:ext cx="4152900" cy="371280"/>
        </p:xfrm>
        <a:graphic>
          <a:graphicData uri="http://schemas.openxmlformats.org/drawingml/2006/table">
            <a:tbl>
              <a:tblPr/>
              <a:tblGrid>
                <a:gridCol w="41529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C02.</a:t>
                      </a:r>
                      <a:r>
                        <a:rPr kumimoji="0" lang="es-CO" sz="1100" b="1" i="0" u="none" strike="noStrike" cap="none" normalizeH="0" baseline="0" dirty="0" smtClean="0">
                          <a:ln>
                            <a:noFill/>
                          </a:ln>
                          <a:solidFill>
                            <a:srgbClr val="333333"/>
                          </a:solidFill>
                          <a:effectLst/>
                          <a:latin typeface="Calibri" pitchFamily="34" charset="0"/>
                          <a:cs typeface="Arial" charset="0"/>
                        </a:rPr>
                        <a:t> ¿Cómo estaría </a:t>
                      </a:r>
                      <a:r>
                        <a:rPr kumimoji="0" lang="es-CO" sz="1100" b="1" i="0" u="none" strike="noStrike" cap="none" normalizeH="0" baseline="0" dirty="0" smtClean="0">
                          <a:ln>
                            <a:noFill/>
                          </a:ln>
                          <a:solidFill>
                            <a:srgbClr val="0075B8"/>
                          </a:solidFill>
                          <a:effectLst/>
                          <a:latin typeface="Calibri" pitchFamily="34" charset="0"/>
                          <a:cs typeface="Arial" charset="0"/>
                        </a:rPr>
                        <a:t>dispuesto a contribuir</a:t>
                      </a:r>
                      <a:r>
                        <a:rPr kumimoji="0" lang="es-CO" sz="1100" b="1" i="0" u="none" strike="noStrike" cap="none" normalizeH="0" baseline="0" dirty="0" smtClean="0">
                          <a:ln>
                            <a:noFill/>
                          </a:ln>
                          <a:solidFill>
                            <a:srgbClr val="333333"/>
                          </a:solidFill>
                          <a:effectLst/>
                          <a:latin typeface="Calibri" pitchFamily="34" charset="0"/>
                          <a:cs typeface="Arial" charset="0"/>
                        </a:rPr>
                        <a:t> para tener un entorno más limpio, que mejore la calidad de vida de los ciudadanos?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8718" name="Group 158"/>
          <p:cNvGraphicFramePr>
            <a:graphicFrameLocks noGrp="1"/>
          </p:cNvGraphicFramePr>
          <p:nvPr/>
        </p:nvGraphicFramePr>
        <p:xfrm>
          <a:off x="4025900" y="4757738"/>
          <a:ext cx="1095375" cy="249360"/>
        </p:xfrm>
        <a:graphic>
          <a:graphicData uri="http://schemas.openxmlformats.org/drawingml/2006/table">
            <a:tbl>
              <a:tblPr/>
              <a:tblGrid>
                <a:gridCol w="495300"/>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5842" name="Rectangle 2"/>
          <p:cNvSpPr>
            <a:spLocks noGrp="1" noChangeArrowheads="1"/>
          </p:cNvSpPr>
          <p:nvPr>
            <p:ph type="title"/>
          </p:nvPr>
        </p:nvSpPr>
        <p:spPr/>
        <p:txBody>
          <a:bodyPr/>
          <a:lstStyle/>
          <a:p>
            <a:endParaRPr lang="es-CO" dirty="0"/>
          </a:p>
        </p:txBody>
      </p:sp>
      <p:sp>
        <p:nvSpPr>
          <p:cNvPr id="67584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584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6432" name="Group 592"/>
          <p:cNvGraphicFramePr>
            <a:graphicFrameLocks noGrp="1"/>
          </p:cNvGraphicFramePr>
          <p:nvPr/>
        </p:nvGraphicFramePr>
        <p:xfrm>
          <a:off x="153988" y="987425"/>
          <a:ext cx="8840787" cy="393409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920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E01. Usted diría que la atención de la empresa de Aseo de su barrio en el último año .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Superó sus expectativas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9375">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Cumplió con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Está por debajo de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C02. Díganos ¿Cómo estaría dispuesto a contribuir para tener un entorno más limpio, que mejore la calidad de vida de los ciudadanos?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Reciclando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Manteniendo limpias las calles / no arrojar basuras a la calle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Sacando la basura en el horario indicado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Creando cultura ciudadana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Separando clasificando las basuras / los residuos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Limpiando / aseando el frente de la casa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Depositando la basura en los sitios autorizados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Realizando campañas / jornadas de aseo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Recogiendo las heces mi mascota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Asistiendo a capacitaciones / reuniones / cursos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6431" name="Rectangle 591"/>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D0A232A-A89A-484C-8FEF-A1091FF8AAE7}" type="slidenum">
              <a:rPr lang="es-ES" sz="900" i="1">
                <a:solidFill>
                  <a:schemeClr val="bg1"/>
                </a:solidFill>
              </a:rPr>
              <a:pPr algn="ctr"/>
              <a:t>52</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7170" name="Rectangle 2"/>
          <p:cNvSpPr>
            <a:spLocks noGrp="1" noChangeArrowheads="1"/>
          </p:cNvSpPr>
          <p:nvPr>
            <p:ph type="title"/>
          </p:nvPr>
        </p:nvSpPr>
        <p:spPr/>
        <p:txBody>
          <a:bodyPr/>
          <a:lstStyle/>
          <a:p>
            <a:endParaRPr lang="es-CO" dirty="0"/>
          </a:p>
        </p:txBody>
      </p:sp>
      <p:sp>
        <p:nvSpPr>
          <p:cNvPr id="647171"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19C95F2-3FBA-4AA8-91FA-444C55B1F8F9}" type="slidenum">
              <a:rPr lang="es-ES" sz="900" i="1">
                <a:solidFill>
                  <a:schemeClr val="bg1"/>
                </a:solidFill>
              </a:rPr>
              <a:pPr algn="ctr"/>
              <a:t>53</a:t>
            </a:fld>
            <a:endParaRPr lang="es-ES" sz="900" i="1" dirty="0">
              <a:solidFill>
                <a:schemeClr val="bg1"/>
              </a:solidFill>
            </a:endParaRPr>
          </a:p>
        </p:txBody>
      </p:sp>
      <p:sp>
        <p:nvSpPr>
          <p:cNvPr id="647172"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7173" name="Group 5"/>
          <p:cNvGraphicFramePr>
            <a:graphicFrameLocks noGrp="1"/>
          </p:cNvGraphicFramePr>
          <p:nvPr/>
        </p:nvGraphicFramePr>
        <p:xfrm>
          <a:off x="863600" y="844550"/>
          <a:ext cx="7381875" cy="3975432"/>
        </p:xfrm>
        <a:graphic>
          <a:graphicData uri="http://schemas.openxmlformats.org/drawingml/2006/table">
            <a:tbl>
              <a:tblPr/>
              <a:tblGrid>
                <a:gridCol w="345281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73025">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E01. Usted diría que la atención de la empresa de Aseo de su barrio en el último año .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Superó sus expectativas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Cumplió con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14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Está por debajo de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619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rgbClr val="0075B8"/>
                          </a:solidFill>
                          <a:effectLst/>
                          <a:latin typeface="Calibri" pitchFamily="34" charset="0"/>
                          <a:cs typeface="Arial" charset="0"/>
                        </a:rPr>
                        <a:t> </a:t>
                      </a:r>
                      <a:endParaRPr kumimoji="0" lang="es-ES"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27000">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C02. Díganos ¿Cómo estaría dispuesto a contribuir para tener un entorno más limpio, que mejore la calidad de vida de los ciudadanos?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Reciclando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Manteniendo limpias las calles / no arrojar basuras a la calle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Sacando la basura en el horario indicado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285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Creando cultura ciudadana / concientizando a los vecinos / dando ejemplo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Separando clasificando las basuras / los residuos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Limpiando / aseando el frente de la casa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Depositando la basura en los sitios autorizados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Realizando campañas / jornadas de aseo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Recogiendo las heces mi mascota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Asistiendo a capacitaciones / reuniones / cursos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14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Cuidando el medio ambiente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30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712641"/>
            <a:ext cx="7613650" cy="2051340"/>
          </a:xfrm>
        </p:spPr>
        <p:txBody>
          <a:bodyPr/>
          <a:lstStyle/>
          <a:p>
            <a:pPr>
              <a:spcBef>
                <a:spcPts val="0"/>
              </a:spcBef>
              <a:buNone/>
            </a:pPr>
            <a:r>
              <a:rPr lang="es-MX" sz="1500" dirty="0" smtClean="0"/>
              <a:t>	En cuanto a los hallazgos de los servicios de recolección, barrido y limpieza se observa que un 31% de los usuarios desconocen cuál es la empresa de recolección de basura en su barrio.  </a:t>
            </a:r>
            <a:br>
              <a:rPr lang="es-MX" sz="1500" dirty="0" smtClean="0"/>
            </a:br>
            <a:r>
              <a:rPr lang="es-MX" sz="1500" dirty="0" smtClean="0"/>
              <a:t/>
            </a:r>
            <a:br>
              <a:rPr lang="es-MX" sz="1500" dirty="0" smtClean="0"/>
            </a:br>
            <a:r>
              <a:rPr lang="es-MX" sz="1500" dirty="0" smtClean="0"/>
              <a:t>Las evaluaciones de los servicios tienen una tendencia positiva frente a los resultados del año 2010, sin embargo, el 21% coincide en decir que la atención brindada por la empresa de aseo durante el último año, está por debajo de sus expectativas.</a:t>
            </a:r>
          </a:p>
          <a:p>
            <a:pPr>
              <a:spcBef>
                <a:spcPts val="0"/>
              </a:spcBef>
              <a:buNone/>
            </a:pPr>
            <a:endParaRPr lang="es-MX" sz="1500" dirty="0" smtClean="0"/>
          </a:p>
          <a:p>
            <a:pPr>
              <a:spcBef>
                <a:spcPts val="0"/>
              </a:spcBef>
              <a:buNone/>
            </a:pPr>
            <a:r>
              <a:rPr lang="es-MX" sz="1500" dirty="0" smtClean="0"/>
              <a:t>	 A continuación un resumen del T2B ( %Muy Bueno + % Bueno) de los principales indicadores, donde se evidencia que la percepción del servicio es más alta cuando se evalúa el barrio donde la persona reside que cuando se evalúa la ciudad. </a:t>
            </a:r>
            <a:endParaRPr lang="es-MX" sz="1500" dirty="0"/>
          </a:p>
        </p:txBody>
      </p:sp>
      <p:graphicFrame>
        <p:nvGraphicFramePr>
          <p:cNvPr id="4" name="3 Tabla"/>
          <p:cNvGraphicFramePr>
            <a:graphicFrameLocks noGrp="1"/>
          </p:cNvGraphicFramePr>
          <p:nvPr/>
        </p:nvGraphicFramePr>
        <p:xfrm>
          <a:off x="1922322" y="3594528"/>
          <a:ext cx="5351314" cy="1280160"/>
        </p:xfrm>
        <a:graphic>
          <a:graphicData uri="http://schemas.openxmlformats.org/drawingml/2006/table">
            <a:tbl>
              <a:tblPr firstRow="1" bandRow="1">
                <a:tableStyleId>{3B4B98B0-60AC-42C2-AFA5-B58CD77FA1E5}</a:tableStyleId>
              </a:tblPr>
              <a:tblGrid>
                <a:gridCol w="3875216"/>
                <a:gridCol w="530526"/>
                <a:gridCol w="945572"/>
              </a:tblGrid>
              <a:tr h="229426">
                <a:tc>
                  <a:txBody>
                    <a:bodyPr/>
                    <a:lstStyle/>
                    <a:p>
                      <a:r>
                        <a:rPr kumimoji="0" lang="es-CO" sz="900" u="none" strike="noStrike" cap="none" normalizeH="0" baseline="0" dirty="0" smtClean="0">
                          <a:ln>
                            <a:noFill/>
                          </a:ln>
                          <a:effectLst/>
                          <a:latin typeface="+mn-lt"/>
                        </a:rPr>
                        <a:t>Calidad general del servicio de recolección de residuos sólidos en la ciudad de Bogotá</a:t>
                      </a:r>
                      <a:endParaRPr lang="es-MX" sz="900" dirty="0">
                        <a:solidFill>
                          <a:schemeClr val="tx1"/>
                        </a:solidFill>
                        <a:latin typeface="+mn-lt"/>
                      </a:endParaRPr>
                    </a:p>
                  </a:txBody>
                  <a:tcPr/>
                </a:tc>
                <a:tc>
                  <a:txBody>
                    <a:bodyPr/>
                    <a:lstStyle/>
                    <a:p>
                      <a:pPr algn="ctr"/>
                      <a:r>
                        <a:rPr lang="es-MX" sz="900" dirty="0" smtClean="0">
                          <a:latin typeface="+mn-lt"/>
                        </a:rPr>
                        <a:t>44%</a:t>
                      </a:r>
                      <a:endParaRPr lang="es-MX" sz="900" dirty="0">
                        <a:solidFill>
                          <a:schemeClr val="tx1"/>
                        </a:solidFill>
                        <a:latin typeface="+mn-lt"/>
                      </a:endParaRPr>
                    </a:p>
                  </a:txBody>
                  <a:tcPr anchor="ctr"/>
                </a:tc>
                <a:tc>
                  <a:txBody>
                    <a:bodyPr/>
                    <a:lstStyle/>
                    <a:p>
                      <a:pPr algn="ctr"/>
                      <a:r>
                        <a:rPr lang="es-MX" sz="900" dirty="0" smtClean="0">
                          <a:solidFill>
                            <a:schemeClr val="tx1"/>
                          </a:solidFill>
                          <a:latin typeface="+mn-lt"/>
                        </a:rPr>
                        <a:t>CIUDAD</a:t>
                      </a:r>
                      <a:endParaRPr lang="es-MX" sz="900" dirty="0">
                        <a:solidFill>
                          <a:schemeClr val="tx1"/>
                        </a:solidFill>
                        <a:latin typeface="+mn-lt"/>
                      </a:endParaRPr>
                    </a:p>
                  </a:txBody>
                  <a:tcPr anchor="ctr"/>
                </a:tc>
              </a:tr>
              <a:tr h="137655">
                <a:tc>
                  <a:txBody>
                    <a:bodyPr/>
                    <a:lstStyle/>
                    <a:p>
                      <a:r>
                        <a:rPr kumimoji="0" lang="es-CO" sz="900" u="none" strike="noStrike" cap="none" normalizeH="0" baseline="0" dirty="0" smtClean="0">
                          <a:ln>
                            <a:noFill/>
                          </a:ln>
                          <a:effectLst/>
                          <a:latin typeface="+mn-lt"/>
                        </a:rPr>
                        <a:t>La calidad general del SERVICIO DE ASEO</a:t>
                      </a:r>
                      <a:endParaRPr lang="es-MX" sz="900" dirty="0">
                        <a:solidFill>
                          <a:schemeClr val="tx1"/>
                        </a:solidFill>
                        <a:latin typeface="+mn-lt"/>
                      </a:endParaRPr>
                    </a:p>
                  </a:txBody>
                  <a:tcPr>
                    <a:noFill/>
                  </a:tcPr>
                </a:tc>
                <a:tc>
                  <a:txBody>
                    <a:bodyPr/>
                    <a:lstStyle/>
                    <a:p>
                      <a:pPr algn="ctr"/>
                      <a:r>
                        <a:rPr lang="es-MX" sz="900" dirty="0" smtClean="0">
                          <a:latin typeface="+mn-lt"/>
                        </a:rPr>
                        <a:t>65%</a:t>
                      </a:r>
                      <a:endParaRPr lang="es-MX" sz="900" dirty="0">
                        <a:solidFill>
                          <a:schemeClr val="tx1"/>
                        </a:solidFill>
                        <a:latin typeface="+mn-lt"/>
                      </a:endParaRPr>
                    </a:p>
                  </a:txBody>
                  <a:tcPr anchor="ctr">
                    <a:noFill/>
                  </a:tcPr>
                </a:tc>
                <a:tc rowSpan="4">
                  <a:txBody>
                    <a:bodyPr/>
                    <a:lstStyle/>
                    <a:p>
                      <a:pPr algn="ctr"/>
                      <a:r>
                        <a:rPr lang="es-MX" sz="900" b="1" dirty="0" smtClean="0">
                          <a:solidFill>
                            <a:schemeClr val="tx1"/>
                          </a:solidFill>
                          <a:latin typeface="+mn-lt"/>
                        </a:rPr>
                        <a:t>BARRIO</a:t>
                      </a:r>
                      <a:endParaRPr lang="es-MX" sz="900" b="1" dirty="0">
                        <a:solidFill>
                          <a:schemeClr val="tx1"/>
                        </a:solidFill>
                        <a:latin typeface="+mn-lt"/>
                      </a:endParaRPr>
                    </a:p>
                  </a:txBody>
                  <a:tcPr anchor="ctr">
                    <a:noFill/>
                  </a:tcPr>
                </a:tc>
              </a:tr>
              <a:tr h="1376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u="none" strike="noStrike" cap="none" normalizeH="0" baseline="0" dirty="0" smtClean="0">
                          <a:ln>
                            <a:noFill/>
                          </a:ln>
                          <a:effectLst/>
                          <a:latin typeface="+mn-lt"/>
                        </a:rPr>
                        <a:t>El ESTADO DE LIMPIEZA de su barrio</a:t>
                      </a:r>
                      <a:endParaRPr kumimoji="0" lang="es-CO" sz="900" b="1" i="0" u="none" strike="noStrike" cap="none" normalizeH="0" baseline="0" dirty="0" smtClean="0">
                        <a:ln>
                          <a:noFill/>
                        </a:ln>
                        <a:solidFill>
                          <a:schemeClr val="tx1"/>
                        </a:solidFill>
                        <a:effectLst/>
                        <a:latin typeface="+mn-lt"/>
                        <a:ea typeface="Calibri" pitchFamily="34" charset="0"/>
                        <a:cs typeface="Tahoma" pitchFamily="34" charset="0"/>
                      </a:endParaRPr>
                    </a:p>
                  </a:txBody>
                  <a:tcPr/>
                </a:tc>
                <a:tc>
                  <a:txBody>
                    <a:bodyPr/>
                    <a:lstStyle/>
                    <a:p>
                      <a:pPr algn="ctr"/>
                      <a:r>
                        <a:rPr lang="es-MX" sz="900" dirty="0" smtClean="0">
                          <a:latin typeface="+mn-lt"/>
                        </a:rPr>
                        <a:t>52%</a:t>
                      </a:r>
                      <a:endParaRPr lang="es-MX" sz="900" dirty="0">
                        <a:solidFill>
                          <a:schemeClr val="tx1"/>
                        </a:solidFill>
                        <a:latin typeface="+mn-lt"/>
                      </a:endParaRPr>
                    </a:p>
                  </a:txBody>
                  <a:tcPr anchor="ctr"/>
                </a:tc>
                <a:tc vMerge="1">
                  <a:txBody>
                    <a:bodyPr/>
                    <a:lstStyle/>
                    <a:p>
                      <a:pPr algn="ctr"/>
                      <a:endParaRPr lang="es-MX" sz="1400" dirty="0">
                        <a:solidFill>
                          <a:schemeClr val="tx1"/>
                        </a:solidFill>
                        <a:latin typeface="+mj-lt"/>
                      </a:endParaRPr>
                    </a:p>
                  </a:txBody>
                  <a:tcPr/>
                </a:tc>
              </a:tr>
              <a:tr h="1376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u="none" strike="noStrike" cap="none" normalizeH="0" baseline="0" dirty="0" smtClean="0">
                          <a:ln>
                            <a:noFill/>
                          </a:ln>
                          <a:effectLst/>
                          <a:latin typeface="+mn-lt"/>
                        </a:rPr>
                        <a:t>La calidad general del SERVICIO DE BARRIDO DE LAS CALLES</a:t>
                      </a:r>
                      <a:endParaRPr lang="es-MX" sz="900" dirty="0">
                        <a:solidFill>
                          <a:schemeClr val="tx1"/>
                        </a:solidFill>
                        <a:latin typeface="+mn-lt"/>
                      </a:endParaRPr>
                    </a:p>
                  </a:txBody>
                  <a:tcPr>
                    <a:noFill/>
                  </a:tcPr>
                </a:tc>
                <a:tc>
                  <a:txBody>
                    <a:bodyPr/>
                    <a:lstStyle/>
                    <a:p>
                      <a:pPr algn="ctr"/>
                      <a:r>
                        <a:rPr lang="es-MX" sz="900" dirty="0" smtClean="0">
                          <a:latin typeface="+mn-lt"/>
                        </a:rPr>
                        <a:t>56%</a:t>
                      </a:r>
                      <a:endParaRPr lang="es-MX" sz="900" dirty="0">
                        <a:solidFill>
                          <a:schemeClr val="tx1"/>
                        </a:solidFill>
                        <a:latin typeface="+mn-lt"/>
                      </a:endParaRPr>
                    </a:p>
                  </a:txBody>
                  <a:tcPr anchor="ctr">
                    <a:noFill/>
                  </a:tcPr>
                </a:tc>
                <a:tc vMerge="1">
                  <a:txBody>
                    <a:bodyPr/>
                    <a:lstStyle/>
                    <a:p>
                      <a:pPr algn="ctr"/>
                      <a:endParaRPr lang="es-MX" sz="1400" dirty="0">
                        <a:solidFill>
                          <a:schemeClr val="tx1"/>
                        </a:solidFill>
                        <a:latin typeface="+mj-lt"/>
                      </a:endParaRPr>
                    </a:p>
                  </a:txBody>
                  <a:tcPr/>
                </a:tc>
              </a:tr>
              <a:tr h="1376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u="none" strike="noStrike" cap="none" normalizeH="0" baseline="0" dirty="0" smtClean="0">
                          <a:ln>
                            <a:noFill/>
                          </a:ln>
                          <a:effectLst/>
                          <a:latin typeface="+mn-lt"/>
                        </a:rPr>
                        <a:t>La calidad general del SERVICIO DE CORTE DE CÉSPED</a:t>
                      </a:r>
                      <a:endParaRPr lang="es-MX" sz="900" dirty="0">
                        <a:solidFill>
                          <a:schemeClr val="tx1"/>
                        </a:solidFill>
                        <a:latin typeface="+mn-lt"/>
                      </a:endParaRPr>
                    </a:p>
                  </a:txBody>
                  <a:tcPr/>
                </a:tc>
                <a:tc>
                  <a:txBody>
                    <a:bodyPr/>
                    <a:lstStyle/>
                    <a:p>
                      <a:pPr algn="ctr"/>
                      <a:r>
                        <a:rPr lang="es-MX" sz="900" dirty="0" smtClean="0">
                          <a:latin typeface="+mn-lt"/>
                        </a:rPr>
                        <a:t>64%</a:t>
                      </a:r>
                      <a:endParaRPr lang="es-MX" sz="900" dirty="0">
                        <a:solidFill>
                          <a:schemeClr val="tx1"/>
                        </a:solidFill>
                        <a:latin typeface="+mn-lt"/>
                      </a:endParaRPr>
                    </a:p>
                  </a:txBody>
                  <a:tcPr anchor="ctr"/>
                </a:tc>
                <a:tc vMerge="1">
                  <a:txBody>
                    <a:bodyPr/>
                    <a:lstStyle/>
                    <a:p>
                      <a:pPr algn="ctr"/>
                      <a:endParaRPr lang="es-MX" sz="1400" dirty="0">
                        <a:solidFill>
                          <a:schemeClr val="tx1"/>
                        </a:solidFill>
                        <a:latin typeface="+mj-lt"/>
                      </a:endParaRPr>
                    </a:p>
                  </a:txBody>
                  <a:tcPr/>
                </a:tc>
              </a:tr>
            </a:tbl>
          </a:graphicData>
        </a:graphic>
      </p:graphicFrame>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p:txBody>
          <a:bodyPr/>
          <a:lstStyle/>
          <a:p>
            <a:r>
              <a:rPr lang="es-CO" dirty="0"/>
              <a:t> Evaluación de las </a:t>
            </a:r>
            <a:br>
              <a:rPr lang="es-CO" dirty="0"/>
            </a:br>
            <a:r>
              <a:rPr lang="es-CO" dirty="0"/>
              <a:t>Peticiones Quejas y Reclamos</a:t>
            </a:r>
            <a:endParaRPr lang="es-ES"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90" name="Picture 126" descr="gfdfhfj"/>
          <p:cNvPicPr>
            <a:picLocks noChangeAspect="1" noChangeArrowheads="1"/>
          </p:cNvPicPr>
          <p:nvPr/>
        </p:nvPicPr>
        <p:blipFill>
          <a:blip r:embed="rId3" cstate="print"/>
          <a:srcRect/>
          <a:stretch>
            <a:fillRect/>
          </a:stretch>
        </p:blipFill>
        <p:spPr bwMode="auto">
          <a:xfrm>
            <a:off x="536575" y="1839913"/>
            <a:ext cx="2309813" cy="2603500"/>
          </a:xfrm>
          <a:prstGeom prst="rect">
            <a:avLst/>
          </a:prstGeom>
          <a:noFill/>
        </p:spPr>
      </p:pic>
      <p:sp>
        <p:nvSpPr>
          <p:cNvPr id="574466" name="Rectangle 2"/>
          <p:cNvSpPr>
            <a:spLocks noGrp="1" noChangeArrowheads="1"/>
          </p:cNvSpPr>
          <p:nvPr>
            <p:ph type="title"/>
          </p:nvPr>
        </p:nvSpPr>
        <p:spPr/>
        <p:txBody>
          <a:bodyPr/>
          <a:lstStyle/>
          <a:p>
            <a:endParaRPr lang="es-MX" dirty="0"/>
          </a:p>
        </p:txBody>
      </p:sp>
      <p:sp>
        <p:nvSpPr>
          <p:cNvPr id="57446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60B1985-9E77-4BA5-A12A-E699CE94F2AC}" type="slidenum">
              <a:rPr lang="es-ES" sz="900" i="1">
                <a:solidFill>
                  <a:schemeClr val="bg1"/>
                </a:solidFill>
              </a:rPr>
              <a:pPr algn="ctr"/>
              <a:t>56</a:t>
            </a:fld>
            <a:endParaRPr lang="es-ES" sz="900" i="1" dirty="0">
              <a:solidFill>
                <a:schemeClr val="bg1"/>
              </a:solidFill>
            </a:endParaRPr>
          </a:p>
        </p:txBody>
      </p:sp>
      <p:graphicFrame>
        <p:nvGraphicFramePr>
          <p:cNvPr id="574593" name="Group 129"/>
          <p:cNvGraphicFramePr>
            <a:graphicFrameLocks noGrp="1"/>
          </p:cNvGraphicFramePr>
          <p:nvPr/>
        </p:nvGraphicFramePr>
        <p:xfrm>
          <a:off x="634999" y="660400"/>
          <a:ext cx="3583710" cy="538920"/>
        </p:xfrm>
        <a:graphic>
          <a:graphicData uri="http://schemas.openxmlformats.org/drawingml/2006/table">
            <a:tbl>
              <a:tblPr/>
              <a:tblGrid>
                <a:gridCol w="358371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12.</a:t>
                      </a:r>
                      <a:r>
                        <a:rPr kumimoji="0" lang="es-CO" sz="1100" b="1" i="0" u="none" strike="noStrike" cap="none" normalizeH="0" baseline="0" dirty="0" smtClean="0">
                          <a:ln>
                            <a:noFill/>
                          </a:ln>
                          <a:solidFill>
                            <a:srgbClr val="333333"/>
                          </a:solidFill>
                          <a:effectLst/>
                          <a:latin typeface="Calibri" pitchFamily="34" charset="0"/>
                          <a:cs typeface="Arial" charset="0"/>
                        </a:rPr>
                        <a:t> ¿Qué </a:t>
                      </a:r>
                      <a:r>
                        <a:rPr kumimoji="0" lang="es-CO" sz="1100" b="1" i="0" u="none" strike="noStrike" cap="none" normalizeH="0" baseline="0" dirty="0" smtClean="0">
                          <a:ln>
                            <a:noFill/>
                          </a:ln>
                          <a:solidFill>
                            <a:srgbClr val="0075B8"/>
                          </a:solidFill>
                          <a:effectLst/>
                          <a:latin typeface="Calibri" pitchFamily="34" charset="0"/>
                          <a:cs typeface="Arial" charset="0"/>
                        </a:rPr>
                        <a:t>canales de atención</a:t>
                      </a:r>
                      <a:r>
                        <a:rPr kumimoji="0" lang="es-CO" sz="1100" b="1" i="0" u="none" strike="noStrike" cap="none" normalizeH="0" baseline="0" dirty="0" smtClean="0">
                          <a:ln>
                            <a:noFill/>
                          </a:ln>
                          <a:solidFill>
                            <a:srgbClr val="333333"/>
                          </a:solidFill>
                          <a:effectLst/>
                          <a:latin typeface="Calibri" pitchFamily="34" charset="0"/>
                          <a:cs typeface="Arial" charset="0"/>
                        </a:rPr>
                        <a:t> conoce para presentar una solicitud de queja y/o reclamo sobre el servicio de aseo que brinda la empresa prestadora del servicio? </a:t>
                      </a:r>
                      <a:r>
                        <a:rPr kumimoji="0" lang="es-CO" sz="1100" b="0" i="0" u="none" strike="noStrike" cap="none" normalizeH="0" baseline="0" dirty="0" smtClean="0">
                          <a:ln>
                            <a:noFill/>
                          </a:ln>
                          <a:solidFill>
                            <a:schemeClr val="bg1">
                              <a:lumMod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74489" name="Rectangle 2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74491" name="Group 27"/>
          <p:cNvGraphicFramePr>
            <a:graphicFrameLocks noGrp="1"/>
          </p:cNvGraphicFramePr>
          <p:nvPr/>
        </p:nvGraphicFramePr>
        <p:xfrm>
          <a:off x="1700213" y="149860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9ED0"/>
                          </a:solidFill>
                          <a:effectLst/>
                          <a:latin typeface="Calibri" pitchFamily="34" charset="0"/>
                          <a:cs typeface="Arial" charset="0"/>
                        </a:rPr>
                        <a:t>2010</a:t>
                      </a:r>
                      <a:endParaRPr kumimoji="0" lang="es-ES" sz="1100" b="0" i="0" u="none" strike="noStrike" cap="none" normalizeH="0" baseline="0" dirty="0" smtClean="0">
                        <a:ln>
                          <a:noFill/>
                        </a:ln>
                        <a:solidFill>
                          <a:srgbClr val="009ED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4497" name="Group 33"/>
          <p:cNvGraphicFramePr>
            <a:graphicFrameLocks noGrp="1"/>
          </p:cNvGraphicFramePr>
          <p:nvPr/>
        </p:nvGraphicFramePr>
        <p:xfrm>
          <a:off x="2347913" y="1490663"/>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74503" name="Line 39"/>
          <p:cNvSpPr>
            <a:spLocks noChangeShapeType="1"/>
          </p:cNvSpPr>
          <p:nvPr/>
        </p:nvSpPr>
        <p:spPr bwMode="auto">
          <a:xfrm>
            <a:off x="1660525" y="1724025"/>
            <a:ext cx="1120775" cy="0"/>
          </a:xfrm>
          <a:prstGeom prst="line">
            <a:avLst/>
          </a:prstGeom>
          <a:noFill/>
          <a:ln w="3175">
            <a:solidFill>
              <a:srgbClr val="969696"/>
            </a:solidFill>
            <a:round/>
            <a:headEnd/>
            <a:tailEnd/>
          </a:ln>
          <a:effectLst/>
        </p:spPr>
        <p:txBody>
          <a:bodyPr/>
          <a:lstStyle/>
          <a:p>
            <a:endParaRPr lang="es-MX" dirty="0"/>
          </a:p>
        </p:txBody>
      </p:sp>
      <p:graphicFrame>
        <p:nvGraphicFramePr>
          <p:cNvPr id="574632" name="Group 168"/>
          <p:cNvGraphicFramePr>
            <a:graphicFrameLocks noGrp="1"/>
          </p:cNvGraphicFramePr>
          <p:nvPr/>
        </p:nvGraphicFramePr>
        <p:xfrm>
          <a:off x="1627188" y="1770063"/>
          <a:ext cx="2673350" cy="2389188"/>
        </p:xfrm>
        <a:graphic>
          <a:graphicData uri="http://schemas.openxmlformats.org/drawingml/2006/table">
            <a:tbl>
              <a:tblPr/>
              <a:tblGrid>
                <a:gridCol w="504825"/>
                <a:gridCol w="809625"/>
                <a:gridCol w="1358900"/>
              </a:tblGrid>
              <a:tr h="7969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3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36</a:t>
                      </a:r>
                      <a:r>
                        <a:rPr kumimoji="0" lang="es-CO" sz="10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30</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Línea telefónica o call center </a:t>
                      </a:r>
                      <a:endParaRPr kumimoji="0" lang="es-ES" sz="1100" b="0" i="0" u="none" strike="noStrike" cap="none" normalizeH="0" baseline="0" dirty="0" smtClean="0">
                        <a:ln>
                          <a:noFill/>
                        </a:ln>
                        <a:solidFill>
                          <a:schemeClr val="tx1"/>
                        </a:solidFill>
                        <a:effectLst/>
                        <a:latin typeface="Arial" charset="0"/>
                        <a:cs typeface="Arial" charset="0"/>
                      </a:endParaRPr>
                    </a:p>
                  </a:txBody>
                  <a:tcPr marL="18000" marR="90000" marT="46800" marB="46800" anchor="ctr" horzOverflow="overflow">
                    <a:lnL>
                      <a:noFill/>
                    </a:lnL>
                    <a:lnR cap="flat">
                      <a:noFill/>
                    </a:lnR>
                    <a:lnT cap="flat">
                      <a:noFill/>
                    </a:lnT>
                    <a:lnB>
                      <a:noFill/>
                    </a:lnB>
                    <a:lnTlToBr>
                      <a:noFill/>
                    </a:lnTlToBr>
                    <a:lnBlToTr>
                      <a:noFill/>
                    </a:lnBlToTr>
                    <a:noFill/>
                  </a:tcPr>
                </a:tc>
              </a:tr>
              <a:tr h="7969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3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25</a:t>
                      </a:r>
                      <a:r>
                        <a:rPr kumimoji="0" lang="es-CO" sz="10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7</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Centro de atención al Usuario </a:t>
                      </a:r>
                      <a:endParaRPr kumimoji="0" lang="es-ES" sz="1100" b="0" i="0" u="none" strike="noStrike" cap="none" normalizeH="0" baseline="0" dirty="0" smtClean="0">
                        <a:ln>
                          <a:noFill/>
                        </a:ln>
                        <a:solidFill>
                          <a:schemeClr val="tx1"/>
                        </a:solidFill>
                        <a:effectLst/>
                        <a:latin typeface="Arial" charset="0"/>
                        <a:cs typeface="Arial" charset="0"/>
                      </a:endParaRPr>
                    </a:p>
                  </a:txBody>
                  <a:tcPr marL="18000" marR="90000" marT="46800" marB="46800" anchor="ctr" horzOverflow="overflow">
                    <a:lnL>
                      <a:noFill/>
                    </a:lnL>
                    <a:lnR cap="flat">
                      <a:noFill/>
                    </a:lnR>
                    <a:lnT>
                      <a:noFill/>
                    </a:lnT>
                    <a:lnB>
                      <a:noFill/>
                    </a:lnB>
                    <a:lnTlToBr>
                      <a:noFill/>
                    </a:lnTlToBr>
                    <a:lnBlToTr>
                      <a:noFill/>
                    </a:lnBlToTr>
                    <a:noFill/>
                  </a:tcPr>
                </a:tc>
              </a:tr>
              <a:tr h="7953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3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16</a:t>
                      </a:r>
                      <a:r>
                        <a:rPr kumimoji="0" lang="es-CO" sz="10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5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4</a:t>
                      </a:r>
                      <a:r>
                        <a:rPr kumimoji="0" lang="es-CO" sz="12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anchor="ctr"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libri" pitchFamily="34" charset="0"/>
                          <a:cs typeface="Arial" charset="0"/>
                        </a:rPr>
                        <a:t>Página Web </a:t>
                      </a:r>
                      <a:endParaRPr kumimoji="0" lang="es-ES" sz="1100" b="0" i="0" u="none" strike="noStrike" cap="none" normalizeH="0" baseline="0" dirty="0" smtClean="0">
                        <a:ln>
                          <a:noFill/>
                        </a:ln>
                        <a:solidFill>
                          <a:schemeClr val="tx1"/>
                        </a:solidFill>
                        <a:effectLst/>
                        <a:latin typeface="Arial" charset="0"/>
                        <a:cs typeface="Arial" charset="0"/>
                      </a:endParaRPr>
                    </a:p>
                  </a:txBody>
                  <a:tcPr marL="18000" marR="90000" marT="46800" marB="46800" anchor="ctr" horzOverflow="overflow">
                    <a:lnL>
                      <a:noFill/>
                    </a:lnL>
                    <a:lnR cap="flat">
                      <a:noFill/>
                    </a:lnR>
                    <a:lnT>
                      <a:noFill/>
                    </a:lnT>
                    <a:lnB cap="flat">
                      <a:noFill/>
                    </a:lnB>
                    <a:lnTlToBr>
                      <a:noFill/>
                    </a:lnTlToBr>
                    <a:lnBlToTr>
                      <a:noFill/>
                    </a:lnBlToTr>
                    <a:noFill/>
                  </a:tcPr>
                </a:tc>
              </a:tr>
            </a:tbl>
          </a:graphicData>
        </a:graphic>
      </p:graphicFrame>
      <p:sp>
        <p:nvSpPr>
          <p:cNvPr id="574594" name="Text Box 130"/>
          <p:cNvSpPr txBox="1">
            <a:spLocks noChangeArrowheads="1"/>
          </p:cNvSpPr>
          <p:nvPr/>
        </p:nvSpPr>
        <p:spPr bwMode="auto">
          <a:xfrm>
            <a:off x="1803400" y="2301875"/>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574595" name="Group 131"/>
          <p:cNvGrpSpPr>
            <a:grpSpLocks/>
          </p:cNvGrpSpPr>
          <p:nvPr/>
        </p:nvGrpSpPr>
        <p:grpSpPr bwMode="auto">
          <a:xfrm>
            <a:off x="-95250" y="4714875"/>
            <a:ext cx="1701800" cy="265113"/>
            <a:chOff x="-60" y="2970"/>
            <a:chExt cx="1072" cy="167"/>
          </a:xfrm>
        </p:grpSpPr>
        <p:sp>
          <p:nvSpPr>
            <p:cNvPr id="574596" name="Text Box 132"/>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74597" name="Rectangle 133"/>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74598" name="Line 134"/>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74599" name="Line 135"/>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74600" name="Line 136"/>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574633" name="Text Box 169"/>
          <p:cNvSpPr txBox="1">
            <a:spLocks noChangeArrowheads="1"/>
          </p:cNvSpPr>
          <p:nvPr/>
        </p:nvSpPr>
        <p:spPr bwMode="auto">
          <a:xfrm>
            <a:off x="1803400" y="3127375"/>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74634" name="Text Box 170"/>
          <p:cNvSpPr txBox="1">
            <a:spLocks noChangeArrowheads="1"/>
          </p:cNvSpPr>
          <p:nvPr/>
        </p:nvSpPr>
        <p:spPr bwMode="auto">
          <a:xfrm>
            <a:off x="1803400" y="3921125"/>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pic>
        <p:nvPicPr>
          <p:cNvPr id="574635" name="Picture 171" descr="dfgdfj"/>
          <p:cNvPicPr>
            <a:picLocks noChangeAspect="1" noChangeArrowheads="1"/>
          </p:cNvPicPr>
          <p:nvPr/>
        </p:nvPicPr>
        <p:blipFill>
          <a:blip r:embed="rId4" cstate="print">
            <a:lum bright="6000"/>
          </a:blip>
          <a:srcRect/>
          <a:stretch>
            <a:fillRect/>
          </a:stretch>
        </p:blipFill>
        <p:spPr bwMode="auto">
          <a:xfrm>
            <a:off x="679450" y="2144713"/>
            <a:ext cx="277813" cy="295275"/>
          </a:xfrm>
          <a:prstGeom prst="rect">
            <a:avLst/>
          </a:prstGeom>
          <a:noFill/>
        </p:spPr>
      </p:pic>
      <p:pic>
        <p:nvPicPr>
          <p:cNvPr id="574636" name="Picture 172" descr="gfdhj"/>
          <p:cNvPicPr>
            <a:picLocks noChangeAspect="1" noChangeArrowheads="1"/>
          </p:cNvPicPr>
          <p:nvPr/>
        </p:nvPicPr>
        <p:blipFill>
          <a:blip r:embed="rId5" cstate="print">
            <a:lum bright="6000"/>
          </a:blip>
          <a:srcRect/>
          <a:stretch>
            <a:fillRect/>
          </a:stretch>
        </p:blipFill>
        <p:spPr bwMode="auto">
          <a:xfrm>
            <a:off x="679450" y="2889250"/>
            <a:ext cx="258763" cy="347663"/>
          </a:xfrm>
          <a:prstGeom prst="rect">
            <a:avLst/>
          </a:prstGeom>
          <a:noFill/>
        </p:spPr>
      </p:pic>
      <p:pic>
        <p:nvPicPr>
          <p:cNvPr id="574637" name="Picture 173" descr="fgdh"/>
          <p:cNvPicPr>
            <a:picLocks noChangeAspect="1" noChangeArrowheads="1"/>
          </p:cNvPicPr>
          <p:nvPr/>
        </p:nvPicPr>
        <p:blipFill>
          <a:blip r:embed="rId6" cstate="print">
            <a:lum bright="6000"/>
          </a:blip>
          <a:srcRect/>
          <a:stretch>
            <a:fillRect/>
          </a:stretch>
        </p:blipFill>
        <p:spPr bwMode="auto">
          <a:xfrm>
            <a:off x="685800" y="3789363"/>
            <a:ext cx="290513" cy="261937"/>
          </a:xfrm>
          <a:prstGeom prst="rect">
            <a:avLst/>
          </a:prstGeom>
          <a:noFill/>
        </p:spPr>
      </p:pic>
      <p:graphicFrame>
        <p:nvGraphicFramePr>
          <p:cNvPr id="574638" name="Group 174"/>
          <p:cNvGraphicFramePr>
            <a:graphicFrameLocks noGrp="1"/>
          </p:cNvGraphicFramePr>
          <p:nvPr/>
        </p:nvGraphicFramePr>
        <p:xfrm>
          <a:off x="2351088" y="4757738"/>
          <a:ext cx="1095375" cy="249360"/>
        </p:xfrm>
        <a:graphic>
          <a:graphicData uri="http://schemas.openxmlformats.org/drawingml/2006/table">
            <a:tbl>
              <a:tblPr/>
              <a:tblGrid>
                <a:gridCol w="495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74679" name="Group 215"/>
          <p:cNvGraphicFramePr>
            <a:graphicFrameLocks noGrp="1"/>
          </p:cNvGraphicFramePr>
          <p:nvPr/>
        </p:nvGraphicFramePr>
        <p:xfrm>
          <a:off x="2357438" y="4184650"/>
          <a:ext cx="915987" cy="285360"/>
        </p:xfrm>
        <a:graphic>
          <a:graphicData uri="http://schemas.openxmlformats.org/drawingml/2006/table">
            <a:tbl>
              <a:tblPr/>
              <a:tblGrid>
                <a:gridCol w="406400"/>
                <a:gridCol w="509587"/>
              </a:tblGrid>
              <a:tr h="2444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0075B8"/>
                          </a:solidFill>
                          <a:effectLst/>
                          <a:latin typeface="Cambria" pitchFamily="18" charset="0"/>
                          <a:cs typeface="Arial" charset="0"/>
                        </a:rPr>
                        <a:t>55</a:t>
                      </a:r>
                      <a:r>
                        <a:rPr kumimoji="0" lang="es-ES" sz="1000" b="1" i="0" u="none" strike="noStrike" cap="none" normalizeH="0" baseline="0" dirty="0" smtClean="0">
                          <a:ln>
                            <a:noFill/>
                          </a:ln>
                          <a:solidFill>
                            <a:srgbClr val="0075B8"/>
                          </a:solidFill>
                          <a:effectLst/>
                          <a:latin typeface="Cambria" pitchFamily="18" charset="0"/>
                          <a:cs typeface="Arial" charset="0"/>
                        </a:rPr>
                        <a:t>%</a:t>
                      </a:r>
                    </a:p>
                  </a:txBody>
                  <a:tcPr marL="36000" marR="36000" marT="36000" marB="36000" anchor="ctr" horzOverflow="overflow">
                    <a:lnL cap="flat">
                      <a:noFill/>
                    </a:lnL>
                    <a:lnR>
                      <a:noFill/>
                    </a:lnR>
                    <a:lnT cap="flat">
                      <a:noFill/>
                    </a:lnT>
                    <a:lnB cap="flat">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:Ninguno</a:t>
                      </a:r>
                      <a:endParaRPr kumimoji="0" lang="es-ES" sz="9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a:noFill/>
                    </a:lnL>
                    <a:lnR cap="flat">
                      <a:noFill/>
                    </a:lnR>
                    <a:lnT cap="flat">
                      <a:noFill/>
                    </a:lnT>
                    <a:lnB cap="flat">
                      <a:noFill/>
                    </a:lnB>
                    <a:lnTlToBr>
                      <a:noFill/>
                    </a:lnTlToBr>
                    <a:lnBlToTr>
                      <a:noFill/>
                    </a:lnBlToTr>
                    <a:noFill/>
                  </a:tcPr>
                </a:tc>
              </a:tr>
            </a:tbl>
          </a:graphicData>
        </a:graphic>
      </p:graphicFrame>
      <p:graphicFrame>
        <p:nvGraphicFramePr>
          <p:cNvPr id="574680" name="Object 5"/>
          <p:cNvGraphicFramePr>
            <a:graphicFrameLocks noChangeAspect="1"/>
          </p:cNvGraphicFramePr>
          <p:nvPr/>
        </p:nvGraphicFramePr>
        <p:xfrm>
          <a:off x="7305675" y="666750"/>
          <a:ext cx="1865313" cy="2116138"/>
        </p:xfrm>
        <a:graphic>
          <a:graphicData uri="http://schemas.openxmlformats.org/presentationml/2006/ole">
            <p:oleObj spid="_x0000_s574680" name="Gráfico" r:id="rId7" imgW="1857443" imgH="2105115" progId="MSGraph.Chart.8">
              <p:embed followColorScheme="full"/>
            </p:oleObj>
          </a:graphicData>
        </a:graphic>
      </p:graphicFrame>
      <p:graphicFrame>
        <p:nvGraphicFramePr>
          <p:cNvPr id="574729" name="Group 265"/>
          <p:cNvGraphicFramePr>
            <a:graphicFrameLocks noGrp="1"/>
          </p:cNvGraphicFramePr>
          <p:nvPr/>
        </p:nvGraphicFramePr>
        <p:xfrm>
          <a:off x="5959475" y="771525"/>
          <a:ext cx="1435100" cy="1938343"/>
        </p:xfrm>
        <a:graphic>
          <a:graphicData uri="http://schemas.openxmlformats.org/drawingml/2006/table">
            <a:tbl>
              <a:tblPr/>
              <a:tblGrid>
                <a:gridCol w="1435100"/>
              </a:tblGrid>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El que aparece en el recibo</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110</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116</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195</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115</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123</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113</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165</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Otra</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Ninguno</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621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informa </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cap="flat">
                      <a:noFill/>
                    </a:lnB>
                    <a:lnTlToBr>
                      <a:noFill/>
                    </a:lnTlToBr>
                    <a:lnBlToTr>
                      <a:noFill/>
                    </a:lnBlToTr>
                    <a:noFill/>
                  </a:tcPr>
                </a:tc>
              </a:tr>
            </a:tbl>
          </a:graphicData>
        </a:graphic>
      </p:graphicFrame>
      <p:pic>
        <p:nvPicPr>
          <p:cNvPr id="574730" name="Picture 266" descr="gffdgdh"/>
          <p:cNvPicPr>
            <a:picLocks noChangeAspect="1" noChangeArrowheads="1"/>
          </p:cNvPicPr>
          <p:nvPr/>
        </p:nvPicPr>
        <p:blipFill>
          <a:blip r:embed="rId8" cstate="print"/>
          <a:srcRect/>
          <a:stretch>
            <a:fillRect/>
          </a:stretch>
        </p:blipFill>
        <p:spPr bwMode="auto">
          <a:xfrm>
            <a:off x="4149725" y="1662113"/>
            <a:ext cx="1435100" cy="655637"/>
          </a:xfrm>
          <a:prstGeom prst="rect">
            <a:avLst/>
          </a:prstGeom>
          <a:noFill/>
        </p:spPr>
      </p:pic>
      <p:graphicFrame>
        <p:nvGraphicFramePr>
          <p:cNvPr id="574742" name="Group 278"/>
          <p:cNvGraphicFramePr>
            <a:graphicFrameLocks noGrp="1"/>
          </p:cNvGraphicFramePr>
          <p:nvPr/>
        </p:nvGraphicFramePr>
        <p:xfrm>
          <a:off x="4711700" y="1223963"/>
          <a:ext cx="1050925" cy="396240"/>
        </p:xfrm>
        <a:graphic>
          <a:graphicData uri="http://schemas.openxmlformats.org/drawingml/2006/table">
            <a:tbl>
              <a:tblPr/>
              <a:tblGrid>
                <a:gridCol w="1050925"/>
              </a:tblGrid>
              <a:tr h="161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66CC"/>
                          </a:solidFill>
                          <a:effectLst/>
                          <a:latin typeface="Calibri" pitchFamily="34" charset="0"/>
                          <a:cs typeface="Arial" charset="0"/>
                        </a:rPr>
                        <a:t> ¿QUÉ NÚMERO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74743" name="Line 279"/>
          <p:cNvSpPr>
            <a:spLocks noChangeShapeType="1"/>
          </p:cNvSpPr>
          <p:nvPr/>
        </p:nvSpPr>
        <p:spPr bwMode="auto">
          <a:xfrm>
            <a:off x="5800725" y="958850"/>
            <a:ext cx="0" cy="1395413"/>
          </a:xfrm>
          <a:prstGeom prst="line">
            <a:avLst/>
          </a:prstGeom>
          <a:noFill/>
          <a:ln w="3175">
            <a:solidFill>
              <a:srgbClr val="808080"/>
            </a:solidFill>
            <a:round/>
            <a:headEnd/>
            <a:tailEnd/>
          </a:ln>
          <a:effectLst/>
        </p:spPr>
        <p:txBody>
          <a:bodyPr/>
          <a:lstStyle/>
          <a:p>
            <a:endParaRPr lang="es-MX" dirty="0"/>
          </a:p>
        </p:txBody>
      </p:sp>
      <p:sp>
        <p:nvSpPr>
          <p:cNvPr id="574744" name="Line 280"/>
          <p:cNvSpPr>
            <a:spLocks noChangeShapeType="1"/>
          </p:cNvSpPr>
          <p:nvPr/>
        </p:nvSpPr>
        <p:spPr bwMode="auto">
          <a:xfrm rot="5400000">
            <a:off x="6943725" y="989013"/>
            <a:ext cx="0" cy="3841750"/>
          </a:xfrm>
          <a:prstGeom prst="line">
            <a:avLst/>
          </a:prstGeom>
          <a:noFill/>
          <a:ln w="3175">
            <a:solidFill>
              <a:srgbClr val="808080"/>
            </a:solidFill>
            <a:round/>
            <a:headEnd/>
            <a:tailEnd/>
          </a:ln>
          <a:effectLst/>
        </p:spPr>
        <p:txBody>
          <a:bodyPr/>
          <a:lstStyle/>
          <a:p>
            <a:endParaRPr lang="es-MX" dirty="0"/>
          </a:p>
        </p:txBody>
      </p:sp>
      <p:graphicFrame>
        <p:nvGraphicFramePr>
          <p:cNvPr id="574762" name="Group 298"/>
          <p:cNvGraphicFramePr>
            <a:graphicFrameLocks noGrp="1"/>
          </p:cNvGraphicFramePr>
          <p:nvPr/>
        </p:nvGraphicFramePr>
        <p:xfrm>
          <a:off x="4830763" y="2057400"/>
          <a:ext cx="833437" cy="237676"/>
        </p:xfrm>
        <a:graphic>
          <a:graphicData uri="http://schemas.openxmlformats.org/drawingml/2006/table">
            <a:tbl>
              <a:tblPr/>
              <a:tblGrid>
                <a:gridCol w="233362"/>
                <a:gridCol w="252413"/>
                <a:gridCol w="347662"/>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654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715809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74763" name="Object 5"/>
          <p:cNvGraphicFramePr>
            <a:graphicFrameLocks noChangeAspect="1"/>
          </p:cNvGraphicFramePr>
          <p:nvPr/>
        </p:nvGraphicFramePr>
        <p:xfrm>
          <a:off x="7305675" y="2927350"/>
          <a:ext cx="1865313" cy="2116138"/>
        </p:xfrm>
        <a:graphic>
          <a:graphicData uri="http://schemas.openxmlformats.org/presentationml/2006/ole">
            <p:oleObj spid="_x0000_s574763" name="Gráfico" r:id="rId9" imgW="1857443" imgH="2105115" progId="MSGraph.Chart.8">
              <p:embed followColorScheme="full"/>
            </p:oleObj>
          </a:graphicData>
        </a:graphic>
      </p:graphicFrame>
      <p:graphicFrame>
        <p:nvGraphicFramePr>
          <p:cNvPr id="574863" name="Group 399"/>
          <p:cNvGraphicFramePr>
            <a:graphicFrameLocks noGrp="1"/>
          </p:cNvGraphicFramePr>
          <p:nvPr/>
        </p:nvGraphicFramePr>
        <p:xfrm>
          <a:off x="5727700" y="3032125"/>
          <a:ext cx="1666875" cy="1755779"/>
        </p:xfrm>
        <a:graphic>
          <a:graphicData uri="http://schemas.openxmlformats.org/drawingml/2006/table">
            <a:tbl>
              <a:tblPr/>
              <a:tblGrid>
                <a:gridCol w="1666875"/>
              </a:tblGrid>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Capital</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Aguas Bogotá</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Limpia</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La que aparece en el recibo</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3675">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UAESP</a:t>
                      </a:r>
                      <a:endParaRPr kumimoji="0" lang="es-ES" sz="1800" b="1" i="0" u="none" strike="noStrike" cap="none" normalizeH="0" baseline="0" dirty="0" smtClean="0">
                        <a:ln>
                          <a:noFill/>
                        </a:ln>
                        <a:solidFill>
                          <a:srgbClr val="0075B8"/>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5263">
                <a:tc>
                  <a:txBody>
                    <a:bodyPr/>
                    <a:lstStyle/>
                    <a:p>
                      <a:pPr marL="0" marR="0" lvl="0" indent="0" algn="r" defTabSz="914400" rtl="0" eaLnBrk="1" fontAlgn="ctr" latinLnBrk="0" hangingPunct="1">
                        <a:lnSpc>
                          <a:spcPct val="6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cap="flat">
                      <a:noFill/>
                    </a:lnB>
                    <a:lnTlToBr>
                      <a:noFill/>
                    </a:lnTlToBr>
                    <a:lnBlToTr>
                      <a:noFill/>
                    </a:lnBlToTr>
                    <a:noFill/>
                  </a:tcPr>
                </a:tc>
              </a:tr>
            </a:tbl>
          </a:graphicData>
        </a:graphic>
      </p:graphicFrame>
      <p:graphicFrame>
        <p:nvGraphicFramePr>
          <p:cNvPr id="574829" name="Group 365"/>
          <p:cNvGraphicFramePr>
            <a:graphicFrameLocks noGrp="1"/>
          </p:cNvGraphicFramePr>
          <p:nvPr/>
        </p:nvGraphicFramePr>
        <p:xfrm>
          <a:off x="4486275" y="3573463"/>
          <a:ext cx="1189038" cy="548640"/>
        </p:xfrm>
        <a:graphic>
          <a:graphicData uri="http://schemas.openxmlformats.org/drawingml/2006/table">
            <a:tbl>
              <a:tblPr/>
              <a:tblGrid>
                <a:gridCol w="1189038"/>
              </a:tblGrid>
              <a:tr h="1619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0066CC"/>
                          </a:solidFill>
                          <a:effectLst/>
                          <a:latin typeface="Calibri" pitchFamily="34" charset="0"/>
                          <a:cs typeface="Arial" charset="0"/>
                        </a:rPr>
                        <a:t> ¿QUÉ DIRECCIÓN DE PÁGINA WEB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574796" name="Line 332"/>
          <p:cNvSpPr>
            <a:spLocks noChangeShapeType="1"/>
          </p:cNvSpPr>
          <p:nvPr/>
        </p:nvSpPr>
        <p:spPr bwMode="auto">
          <a:xfrm>
            <a:off x="5641975" y="3116263"/>
            <a:ext cx="0" cy="1498600"/>
          </a:xfrm>
          <a:prstGeom prst="line">
            <a:avLst/>
          </a:prstGeom>
          <a:noFill/>
          <a:ln w="3175">
            <a:solidFill>
              <a:srgbClr val="808080"/>
            </a:solidFill>
            <a:round/>
            <a:headEnd/>
            <a:tailEnd/>
          </a:ln>
          <a:effectLst/>
        </p:spPr>
        <p:txBody>
          <a:bodyPr/>
          <a:lstStyle/>
          <a:p>
            <a:endParaRPr lang="es-MX" dirty="0"/>
          </a:p>
        </p:txBody>
      </p:sp>
      <p:graphicFrame>
        <p:nvGraphicFramePr>
          <p:cNvPr id="574798" name="Group 334"/>
          <p:cNvGraphicFramePr>
            <a:graphicFrameLocks noGrp="1"/>
          </p:cNvGraphicFramePr>
          <p:nvPr/>
        </p:nvGraphicFramePr>
        <p:xfrm>
          <a:off x="4711700" y="4318000"/>
          <a:ext cx="833438" cy="237676"/>
        </p:xfrm>
        <a:graphic>
          <a:graphicData uri="http://schemas.openxmlformats.org/drawingml/2006/table">
            <a:tbl>
              <a:tblPr/>
              <a:tblGrid>
                <a:gridCol w="233363"/>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106016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74815" name="Picture 351" descr="fgfdfh"/>
          <p:cNvPicPr>
            <a:picLocks noChangeAspect="1" noChangeArrowheads="1"/>
          </p:cNvPicPr>
          <p:nvPr/>
        </p:nvPicPr>
        <p:blipFill>
          <a:blip r:embed="rId10" cstate="print"/>
          <a:srcRect/>
          <a:stretch>
            <a:fillRect/>
          </a:stretch>
        </p:blipFill>
        <p:spPr bwMode="auto">
          <a:xfrm>
            <a:off x="3740150" y="3748088"/>
            <a:ext cx="1031875" cy="384175"/>
          </a:xfrm>
          <a:prstGeom prst="rect">
            <a:avLst/>
          </a:prstGeom>
          <a:noFill/>
        </p:spPr>
      </p:pic>
      <p:pic>
        <p:nvPicPr>
          <p:cNvPr id="574864" name="Picture 400" descr="gfhdfh"/>
          <p:cNvPicPr>
            <a:picLocks noChangeAspect="1" noChangeArrowheads="1"/>
          </p:cNvPicPr>
          <p:nvPr/>
        </p:nvPicPr>
        <p:blipFill>
          <a:blip r:embed="rId11" cstate="print"/>
          <a:srcRect/>
          <a:stretch>
            <a:fillRect/>
          </a:stretch>
        </p:blipFill>
        <p:spPr bwMode="auto">
          <a:xfrm>
            <a:off x="4573588" y="911225"/>
            <a:ext cx="473075" cy="644525"/>
          </a:xfrm>
          <a:prstGeom prst="rect">
            <a:avLst/>
          </a:prstGeom>
          <a:noFill/>
        </p:spPr>
      </p:pic>
      <p:pic>
        <p:nvPicPr>
          <p:cNvPr id="574865" name="Picture 401" descr="dfgdh"/>
          <p:cNvPicPr>
            <a:picLocks noChangeAspect="1" noChangeArrowheads="1"/>
          </p:cNvPicPr>
          <p:nvPr/>
        </p:nvPicPr>
        <p:blipFill>
          <a:blip r:embed="rId12" cstate="print"/>
          <a:srcRect/>
          <a:stretch>
            <a:fillRect/>
          </a:stretch>
        </p:blipFill>
        <p:spPr bwMode="auto">
          <a:xfrm>
            <a:off x="5016500" y="3181350"/>
            <a:ext cx="395288" cy="355600"/>
          </a:xfrm>
          <a:prstGeom prst="rect">
            <a:avLst/>
          </a:prstGeom>
          <a:noFill/>
        </p:spPr>
      </p:pic>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p:txBody>
          <a:bodyPr/>
          <a:lstStyle/>
          <a:p>
            <a:endParaRPr lang="es-CO" dirty="0"/>
          </a:p>
        </p:txBody>
      </p:sp>
      <p:sp>
        <p:nvSpPr>
          <p:cNvPr id="67174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174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2422" name="Group 678"/>
          <p:cNvGraphicFramePr>
            <a:graphicFrameLocks noGrp="1"/>
          </p:cNvGraphicFramePr>
          <p:nvPr/>
        </p:nvGraphicFramePr>
        <p:xfrm>
          <a:off x="153988" y="946150"/>
          <a:ext cx="8840787" cy="398494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87313">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12. ¿Qué canales de atención conoce para presentar una solicitud de queja y/o reclamo sobre el servicio de aseo que brinda la empresa prestadora del servicio?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telefónica o call center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Centro de atención al Usuario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Página web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Cade / supercade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del Acueducto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City TV / canales de TV</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Superintendencia de servicios públicos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75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conocen línea telefónica o call center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715809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52667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15662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47549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35727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14008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48916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90777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32961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94705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72142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22682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23398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10309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26820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45496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51782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¿QUÉ NÚMERO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El que aparece en el recibo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2421" name="Rectangle 67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62022E84-957D-4465-BA5D-55ED3E67E884}" type="slidenum">
              <a:rPr lang="es-ES" sz="900" i="1">
                <a:solidFill>
                  <a:schemeClr val="bg1"/>
                </a:solidFill>
              </a:rPr>
              <a:pPr algn="ctr"/>
              <a:t>57</a:t>
            </a:fld>
            <a:endParaRPr lang="es-ES" sz="900" i="1" dirty="0">
              <a:solidFill>
                <a:schemeClr val="bg1"/>
              </a:solidFill>
            </a:endParaRPr>
          </a:p>
        </p:txBody>
      </p:sp>
      <p:sp>
        <p:nvSpPr>
          <p:cNvPr id="672423" name="Text Box 679"/>
          <p:cNvSpPr txBox="1">
            <a:spLocks noChangeArrowheads="1"/>
          </p:cNvSpPr>
          <p:nvPr/>
        </p:nvSpPr>
        <p:spPr bwMode="auto">
          <a:xfrm>
            <a:off x="7842250" y="4845050"/>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2770" name="Rectangle 2"/>
          <p:cNvSpPr>
            <a:spLocks noGrp="1" noChangeArrowheads="1"/>
          </p:cNvSpPr>
          <p:nvPr>
            <p:ph type="title"/>
          </p:nvPr>
        </p:nvSpPr>
        <p:spPr/>
        <p:txBody>
          <a:bodyPr/>
          <a:lstStyle/>
          <a:p>
            <a:endParaRPr lang="es-CO" dirty="0"/>
          </a:p>
        </p:txBody>
      </p:sp>
      <p:sp>
        <p:nvSpPr>
          <p:cNvPr id="67277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277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2778" name="Group 10"/>
          <p:cNvGraphicFramePr>
            <a:graphicFrameLocks noGrp="1"/>
          </p:cNvGraphicFramePr>
          <p:nvPr/>
        </p:nvGraphicFramePr>
        <p:xfrm>
          <a:off x="153988" y="1212850"/>
          <a:ext cx="8840787" cy="25492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87313">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CONOCEN PAGINA WEB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106016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14481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12607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¿QUÉ DIRECCIÓN DE PÁGINA WEB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Capital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Aguas Bogotá</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Limpia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La que aparece en el recibo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UAESP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3113" name="Rectangle 34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071257A-4659-4167-B3CE-0D5063C8D489}" type="slidenum">
              <a:rPr lang="es-ES" sz="900" i="1">
                <a:solidFill>
                  <a:schemeClr val="bg1"/>
                </a:solidFill>
              </a:rPr>
              <a:pPr algn="ctr"/>
              <a:t>58</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3074" name="Rectangle 2"/>
          <p:cNvSpPr>
            <a:spLocks noGrp="1" noChangeArrowheads="1"/>
          </p:cNvSpPr>
          <p:nvPr>
            <p:ph type="title"/>
          </p:nvPr>
        </p:nvSpPr>
        <p:spPr/>
        <p:txBody>
          <a:bodyPr/>
          <a:lstStyle/>
          <a:p>
            <a:endParaRPr lang="es-CO" dirty="0"/>
          </a:p>
        </p:txBody>
      </p:sp>
      <p:sp>
        <p:nvSpPr>
          <p:cNvPr id="64307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045236A-3371-4329-B84C-15B09CB667FA}" type="slidenum">
              <a:rPr lang="es-ES" sz="900" i="1">
                <a:solidFill>
                  <a:schemeClr val="bg1"/>
                </a:solidFill>
              </a:rPr>
              <a:pPr algn="ctr"/>
              <a:t>59</a:t>
            </a:fld>
            <a:endParaRPr lang="es-ES" sz="900" i="1" dirty="0">
              <a:solidFill>
                <a:schemeClr val="bg1"/>
              </a:solidFill>
            </a:endParaRPr>
          </a:p>
        </p:txBody>
      </p:sp>
      <p:sp>
        <p:nvSpPr>
          <p:cNvPr id="64307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3350" name="Group 278"/>
          <p:cNvGraphicFramePr>
            <a:graphicFrameLocks noGrp="1"/>
          </p:cNvGraphicFramePr>
          <p:nvPr/>
        </p:nvGraphicFramePr>
        <p:xfrm>
          <a:off x="1123950" y="1192213"/>
          <a:ext cx="6765925" cy="372045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telefónica o call center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Centro de atención al Usuario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Página web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Cade / supercade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del Acueducto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City TV / canales de TV</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Superintendencia de servicios públicos</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500" b="0" i="0" u="none" strike="noStrike" cap="none" normalizeH="0" baseline="0" dirty="0" smtClean="0">
                          <a:ln>
                            <a:noFill/>
                          </a:ln>
                          <a:solidFill>
                            <a:srgbClr val="0075B8"/>
                          </a:solidFill>
                          <a:effectLst/>
                          <a:latin typeface="Calibri" pitchFamily="34" charset="0"/>
                          <a:cs typeface="Arial" charset="0"/>
                        </a:rPr>
                        <a:t> </a:t>
                      </a:r>
                      <a:endParaRPr kumimoji="0" lang="es-ES" sz="5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Conocen Línea Telefónica O Call Center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715809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124809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127665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91949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92609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139082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139694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¿QUÉ NÚMERO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El que aparece en el recibo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graphicFrame>
        <p:nvGraphicFramePr>
          <p:cNvPr id="643343" name="Group 271"/>
          <p:cNvGraphicFramePr>
            <a:graphicFrameLocks noGrp="1"/>
          </p:cNvGraphicFramePr>
          <p:nvPr/>
        </p:nvGraphicFramePr>
        <p:xfrm>
          <a:off x="1252538" y="717550"/>
          <a:ext cx="6642100" cy="371280"/>
        </p:xfrm>
        <a:graphic>
          <a:graphicData uri="http://schemas.openxmlformats.org/drawingml/2006/table">
            <a:tbl>
              <a:tblPr/>
              <a:tblGrid>
                <a:gridCol w="6642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12.</a:t>
                      </a:r>
                      <a:r>
                        <a:rPr kumimoji="0" lang="es-CO" sz="1100" b="1" i="0" u="none" strike="noStrike" cap="none" normalizeH="0" baseline="0" dirty="0" smtClean="0">
                          <a:ln>
                            <a:noFill/>
                          </a:ln>
                          <a:solidFill>
                            <a:srgbClr val="333333"/>
                          </a:solidFill>
                          <a:effectLst/>
                          <a:latin typeface="Calibri" pitchFamily="34" charset="0"/>
                          <a:cs typeface="Arial" charset="0"/>
                        </a:rPr>
                        <a:t> ¿Qué </a:t>
                      </a:r>
                      <a:r>
                        <a:rPr kumimoji="0" lang="es-CO" sz="1100" b="1" i="0" u="none" strike="noStrike" cap="none" normalizeH="0" baseline="0" dirty="0" smtClean="0">
                          <a:ln>
                            <a:noFill/>
                          </a:ln>
                          <a:solidFill>
                            <a:srgbClr val="0075B8"/>
                          </a:solidFill>
                          <a:effectLst/>
                          <a:latin typeface="Calibri" pitchFamily="34" charset="0"/>
                          <a:cs typeface="Arial" charset="0"/>
                        </a:rPr>
                        <a:t>canales de atención</a:t>
                      </a:r>
                      <a:r>
                        <a:rPr kumimoji="0" lang="es-CO" sz="1100" b="1" i="0" u="none" strike="noStrike" cap="none" normalizeH="0" baseline="0" dirty="0" smtClean="0">
                          <a:ln>
                            <a:noFill/>
                          </a:ln>
                          <a:solidFill>
                            <a:srgbClr val="333333"/>
                          </a:solidFill>
                          <a:effectLst/>
                          <a:latin typeface="Calibri" pitchFamily="34" charset="0"/>
                          <a:cs typeface="Arial" charset="0"/>
                        </a:rPr>
                        <a:t> conoce para presentar una solicitud de queja y/o reclamo sobre el servicio de aseo que brinda la empresa prestadora del servicio?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43351" name="Text Box 279"/>
          <p:cNvSpPr txBox="1">
            <a:spLocks noChangeArrowheads="1"/>
          </p:cNvSpPr>
          <p:nvPr/>
        </p:nvSpPr>
        <p:spPr bwMode="auto">
          <a:xfrm>
            <a:off x="7842250" y="4813300"/>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Escalas Utilizadas</a:t>
            </a:r>
            <a:endParaRPr lang="es-MX" dirty="0"/>
          </a:p>
        </p:txBody>
      </p:sp>
      <p:sp>
        <p:nvSpPr>
          <p:cNvPr id="3" name="2 Marcador de contenido"/>
          <p:cNvSpPr>
            <a:spLocks noGrp="1"/>
          </p:cNvSpPr>
          <p:nvPr>
            <p:ph idx="1"/>
          </p:nvPr>
        </p:nvSpPr>
        <p:spPr>
          <a:xfrm>
            <a:off x="777154" y="920461"/>
            <a:ext cx="7613650" cy="3395663"/>
          </a:xfrm>
        </p:spPr>
        <p:txBody>
          <a:bodyPr/>
          <a:lstStyle/>
          <a:p>
            <a:pPr>
              <a:buNone/>
            </a:pPr>
            <a:r>
              <a:rPr lang="es-MX" sz="1500" dirty="0" smtClean="0"/>
              <a:t>	Para el desarrollo del contrato se propuso a la UAESP unificar la escalas de medición de los 3 segmentos evaluados: residuos sólidos,  alumbrado público y servicios funerarios, y utilizar para tal fin la escala propuesta por el DNP para investigaciones del sector público. </a:t>
            </a:r>
          </a:p>
          <a:p>
            <a:pPr>
              <a:buNone/>
            </a:pPr>
            <a:endParaRPr lang="es-MX" sz="1500" dirty="0" smtClean="0"/>
          </a:p>
          <a:p>
            <a:pPr>
              <a:buNone/>
            </a:pPr>
            <a:r>
              <a:rPr lang="es-MX" sz="1500" dirty="0" smtClean="0"/>
              <a:t>	El informe incluye los datos comparativos del año 2010 para evidenciar la tendencia, sin embargo, se aclara que el ajuste en la escala hace que la información no sea totalmente comparativa.</a:t>
            </a:r>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r>
              <a:rPr lang="es-MX" sz="1500" dirty="0" smtClean="0"/>
              <a:t>	Algunas de las escalas utilizadas en el 2010 fueron:</a:t>
            </a:r>
          </a:p>
          <a:p>
            <a:pPr lvl="1"/>
            <a:r>
              <a:rPr lang="es-CO" sz="1000" b="1" kern="1200" dirty="0" smtClean="0">
                <a:latin typeface="Calibri" pitchFamily="34" charset="0"/>
                <a:ea typeface="Calibri" pitchFamily="34" charset="0"/>
                <a:cs typeface="Tahoma" pitchFamily="34" charset="0"/>
              </a:rPr>
              <a:t>ESCALA: </a:t>
            </a:r>
            <a:r>
              <a:rPr lang="es-CO" sz="1000" kern="1200" dirty="0" smtClean="0">
                <a:latin typeface="Calibri" pitchFamily="34" charset="0"/>
                <a:ea typeface="Calibri" pitchFamily="34" charset="0"/>
                <a:cs typeface="Tahoma" pitchFamily="34" charset="0"/>
              </a:rPr>
              <a:t>Buena, Aceptable, Regular, Mala</a:t>
            </a:r>
          </a:p>
          <a:p>
            <a:pPr lvl="1"/>
            <a:r>
              <a:rPr lang="es-CO" sz="1000" b="1" kern="1200" dirty="0" smtClean="0">
                <a:latin typeface="Calibri" pitchFamily="34" charset="0"/>
                <a:ea typeface="Calibri" pitchFamily="34" charset="0"/>
                <a:cs typeface="Tahoma" pitchFamily="34" charset="0"/>
              </a:rPr>
              <a:t>ESCALA:</a:t>
            </a:r>
            <a:r>
              <a:rPr lang="es-CO" sz="1000" kern="1200" dirty="0" smtClean="0">
                <a:latin typeface="Calibri" pitchFamily="34" charset="0"/>
                <a:ea typeface="Calibri" pitchFamily="34" charset="0"/>
                <a:cs typeface="Tahoma" pitchFamily="34" charset="0"/>
              </a:rPr>
              <a:t> Muy bueno, Bueno, Aceptable, Malo, Muy Malo</a:t>
            </a:r>
          </a:p>
          <a:p>
            <a:pPr lvl="1"/>
            <a:r>
              <a:rPr lang="es-CO" sz="1000" b="1" kern="1200" dirty="0" smtClean="0">
                <a:latin typeface="Calibri" pitchFamily="34" charset="0"/>
                <a:ea typeface="Calibri" pitchFamily="34" charset="0"/>
                <a:cs typeface="Tahoma" pitchFamily="34" charset="0"/>
              </a:rPr>
              <a:t>ESCALA:</a:t>
            </a:r>
            <a:r>
              <a:rPr lang="es-CO" sz="1000" kern="1200" dirty="0" smtClean="0">
                <a:latin typeface="Calibri" pitchFamily="34" charset="0"/>
                <a:ea typeface="Calibri" pitchFamily="34" charset="0"/>
                <a:cs typeface="Tahoma" pitchFamily="34" charset="0"/>
              </a:rPr>
              <a:t> Excelente, Bueno, Aceptable, Malo, Pésimo </a:t>
            </a:r>
          </a:p>
          <a:p>
            <a:pPr>
              <a:buNone/>
            </a:pPr>
            <a:endParaRPr lang="es-CO" sz="1600" dirty="0" smtClean="0"/>
          </a:p>
          <a:p>
            <a:pPr>
              <a:buNone/>
            </a:pPr>
            <a:endParaRPr lang="es-CO" sz="1600" dirty="0" smtClean="0"/>
          </a:p>
          <a:p>
            <a:pPr>
              <a:buNone/>
            </a:pPr>
            <a:endParaRPr lang="es-MX" sz="16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a:p>
        </p:txBody>
      </p:sp>
      <p:graphicFrame>
        <p:nvGraphicFramePr>
          <p:cNvPr id="4" name="Group 176"/>
          <p:cNvGraphicFramePr>
            <a:graphicFrameLocks noGrp="1"/>
          </p:cNvGraphicFramePr>
          <p:nvPr/>
        </p:nvGraphicFramePr>
        <p:xfrm>
          <a:off x="2088860" y="2978723"/>
          <a:ext cx="4966566" cy="304800"/>
        </p:xfrm>
        <a:graphic>
          <a:graphicData uri="http://schemas.openxmlformats.org/drawingml/2006/table">
            <a:tbl>
              <a:tblPr/>
              <a:tblGrid>
                <a:gridCol w="4966566"/>
              </a:tblGrid>
              <a:tr h="1874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4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4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12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7" name="6 Cerrar llave"/>
          <p:cNvSpPr/>
          <p:nvPr/>
        </p:nvSpPr>
        <p:spPr bwMode="auto">
          <a:xfrm rot="5400000">
            <a:off x="3636819" y="2660070"/>
            <a:ext cx="342896" cy="1610591"/>
          </a:xfrm>
          <a:prstGeom prst="rightBrace">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8" name="7 CuadroTexto"/>
          <p:cNvSpPr txBox="1"/>
          <p:nvPr/>
        </p:nvSpPr>
        <p:spPr>
          <a:xfrm>
            <a:off x="3387435" y="3616033"/>
            <a:ext cx="825867" cy="369332"/>
          </a:xfrm>
          <a:prstGeom prst="rect">
            <a:avLst/>
          </a:prstGeom>
          <a:noFill/>
        </p:spPr>
        <p:txBody>
          <a:bodyPr wrap="none" rtlCol="0">
            <a:spAutoFit/>
          </a:bodyPr>
          <a:lstStyle/>
          <a:p>
            <a:r>
              <a:rPr lang="es-MX" dirty="0" smtClean="0"/>
              <a:t>%T2B</a:t>
            </a:r>
            <a:endParaRPr lang="es-MX" dirty="0"/>
          </a:p>
        </p:txBody>
      </p:sp>
      <p:sp>
        <p:nvSpPr>
          <p:cNvPr id="9" name="8 Cerrar llave"/>
          <p:cNvSpPr/>
          <p:nvPr/>
        </p:nvSpPr>
        <p:spPr bwMode="auto">
          <a:xfrm rot="5400000">
            <a:off x="5929746" y="2635825"/>
            <a:ext cx="342896" cy="1610591"/>
          </a:xfrm>
          <a:prstGeom prst="rightBrace">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0" name="9 CuadroTexto"/>
          <p:cNvSpPr txBox="1"/>
          <p:nvPr/>
        </p:nvSpPr>
        <p:spPr>
          <a:xfrm>
            <a:off x="5659581" y="3612570"/>
            <a:ext cx="851515" cy="369332"/>
          </a:xfrm>
          <a:prstGeom prst="rect">
            <a:avLst/>
          </a:prstGeom>
          <a:noFill/>
        </p:spPr>
        <p:txBody>
          <a:bodyPr wrap="none" rtlCol="0">
            <a:spAutoFit/>
          </a:bodyPr>
          <a:lstStyle/>
          <a:p>
            <a:r>
              <a:rPr lang="es-MX" dirty="0" smtClean="0"/>
              <a:t>%B2B</a:t>
            </a:r>
            <a:endParaRPr lang="es-MX"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4098" name="Rectangle 2"/>
          <p:cNvSpPr>
            <a:spLocks noGrp="1" noChangeArrowheads="1"/>
          </p:cNvSpPr>
          <p:nvPr>
            <p:ph type="title"/>
          </p:nvPr>
        </p:nvSpPr>
        <p:spPr/>
        <p:txBody>
          <a:bodyPr/>
          <a:lstStyle/>
          <a:p>
            <a:endParaRPr lang="es-CO" dirty="0"/>
          </a:p>
        </p:txBody>
      </p:sp>
      <p:sp>
        <p:nvSpPr>
          <p:cNvPr id="644099"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7508099-463C-4FFD-8D20-2E3C9F8D3382}" type="slidenum">
              <a:rPr lang="es-ES" sz="900" i="1">
                <a:solidFill>
                  <a:schemeClr val="bg1"/>
                </a:solidFill>
              </a:rPr>
              <a:pPr algn="ctr"/>
              <a:t>60</a:t>
            </a:fld>
            <a:endParaRPr lang="es-ES" sz="900" i="1" dirty="0">
              <a:solidFill>
                <a:schemeClr val="bg1"/>
              </a:solidFill>
            </a:endParaRPr>
          </a:p>
        </p:txBody>
      </p:sp>
      <p:sp>
        <p:nvSpPr>
          <p:cNvPr id="64410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4247" name="Group 151"/>
          <p:cNvGraphicFramePr>
            <a:graphicFrameLocks noGrp="1"/>
          </p:cNvGraphicFramePr>
          <p:nvPr/>
        </p:nvGraphicFramePr>
        <p:xfrm>
          <a:off x="1123950" y="1587500"/>
          <a:ext cx="6765925" cy="22878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524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Conocen Pagina Web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524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106016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29253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16054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14125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15663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20087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8">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¿QUÉ DIRECCIÓN DE PÁGINA WEB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Capital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Aguas Bogotá</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Ciudad Limpia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La que aparece en el recibo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UAESP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1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004" name="Picture 516" descr="ghfj"/>
          <p:cNvPicPr>
            <a:picLocks noChangeAspect="1" noChangeArrowheads="1"/>
          </p:cNvPicPr>
          <p:nvPr/>
        </p:nvPicPr>
        <p:blipFill>
          <a:blip r:embed="rId2" cstate="print"/>
          <a:srcRect/>
          <a:stretch>
            <a:fillRect/>
          </a:stretch>
        </p:blipFill>
        <p:spPr bwMode="auto">
          <a:xfrm>
            <a:off x="7061200" y="1412875"/>
            <a:ext cx="1846263" cy="3249613"/>
          </a:xfrm>
          <a:prstGeom prst="rect">
            <a:avLst/>
          </a:prstGeom>
          <a:noFill/>
        </p:spPr>
      </p:pic>
      <p:sp>
        <p:nvSpPr>
          <p:cNvPr id="575491" name="Rectangle 3"/>
          <p:cNvSpPr>
            <a:spLocks noGrp="1" noChangeArrowheads="1"/>
          </p:cNvSpPr>
          <p:nvPr>
            <p:ph type="title"/>
          </p:nvPr>
        </p:nvSpPr>
        <p:spPr/>
        <p:txBody>
          <a:bodyPr/>
          <a:lstStyle/>
          <a:p>
            <a:endParaRPr lang="es-MX" dirty="0"/>
          </a:p>
        </p:txBody>
      </p:sp>
      <p:sp>
        <p:nvSpPr>
          <p:cNvPr id="57549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4CBD724-871F-425D-8203-7386A6A5BF01}" type="slidenum">
              <a:rPr lang="es-ES" sz="900" i="1">
                <a:solidFill>
                  <a:schemeClr val="bg1"/>
                </a:solidFill>
              </a:rPr>
              <a:pPr algn="ctr"/>
              <a:t>61</a:t>
            </a:fld>
            <a:endParaRPr lang="es-ES" sz="900" i="1" dirty="0">
              <a:solidFill>
                <a:schemeClr val="bg1"/>
              </a:solidFill>
            </a:endParaRPr>
          </a:p>
        </p:txBody>
      </p:sp>
      <p:graphicFrame>
        <p:nvGraphicFramePr>
          <p:cNvPr id="575671" name="Group 183"/>
          <p:cNvGraphicFramePr>
            <a:graphicFrameLocks noGrp="1"/>
          </p:cNvGraphicFramePr>
          <p:nvPr/>
        </p:nvGraphicFramePr>
        <p:xfrm>
          <a:off x="773113" y="747713"/>
          <a:ext cx="3044825" cy="538920"/>
        </p:xfrm>
        <a:graphic>
          <a:graphicData uri="http://schemas.openxmlformats.org/drawingml/2006/table">
            <a:tbl>
              <a:tblPr/>
              <a:tblGrid>
                <a:gridCol w="3044825"/>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13.</a:t>
                      </a:r>
                      <a:r>
                        <a:rPr kumimoji="0" lang="es-CO" sz="1100" b="1" i="0" u="none" strike="noStrike" cap="none" normalizeH="0" baseline="0" dirty="0" smtClean="0">
                          <a:ln>
                            <a:noFill/>
                          </a:ln>
                          <a:solidFill>
                            <a:srgbClr val="333333"/>
                          </a:solidFill>
                          <a:effectLst/>
                          <a:latin typeface="Calibri" pitchFamily="34" charset="0"/>
                          <a:cs typeface="Arial" charset="0"/>
                        </a:rPr>
                        <a:t> ¿Ha presentado alguna </a:t>
                      </a:r>
                      <a:r>
                        <a:rPr kumimoji="0" lang="es-CO" sz="1100" b="1" i="0" u="none" strike="noStrike" cap="none" normalizeH="0" baseline="0" dirty="0" smtClean="0">
                          <a:ln>
                            <a:noFill/>
                          </a:ln>
                          <a:solidFill>
                            <a:srgbClr val="0075B8"/>
                          </a:solidFill>
                          <a:effectLst/>
                          <a:latin typeface="Calibri" pitchFamily="34" charset="0"/>
                          <a:cs typeface="Arial" charset="0"/>
                        </a:rPr>
                        <a:t>petición, queja, reclamo o sugerencia</a:t>
                      </a:r>
                      <a:r>
                        <a:rPr kumimoji="0" lang="es-CO" sz="1100" b="1" i="0" u="none" strike="noStrike" cap="none" normalizeH="0" baseline="0" dirty="0" smtClean="0">
                          <a:ln>
                            <a:noFill/>
                          </a:ln>
                          <a:solidFill>
                            <a:srgbClr val="333333"/>
                          </a:solidFill>
                          <a:effectLst/>
                          <a:latin typeface="Calibri" pitchFamily="34" charset="0"/>
                          <a:cs typeface="Arial" charset="0"/>
                        </a:rPr>
                        <a:t> sobre el servicio de aseo en el último año?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664" name="Group 176"/>
          <p:cNvGraphicFramePr>
            <a:graphicFrameLocks noGrp="1"/>
          </p:cNvGraphicFramePr>
          <p:nvPr/>
        </p:nvGraphicFramePr>
        <p:xfrm>
          <a:off x="2962275" y="2208213"/>
          <a:ext cx="360363" cy="214308"/>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15</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75670" name="Line 182"/>
          <p:cNvSpPr>
            <a:spLocks noChangeShapeType="1"/>
          </p:cNvSpPr>
          <p:nvPr/>
        </p:nvSpPr>
        <p:spPr bwMode="auto">
          <a:xfrm rot="5400000">
            <a:off x="2533650" y="2732088"/>
            <a:ext cx="4010025" cy="0"/>
          </a:xfrm>
          <a:prstGeom prst="line">
            <a:avLst/>
          </a:prstGeom>
          <a:noFill/>
          <a:ln w="3175">
            <a:solidFill>
              <a:srgbClr val="808080"/>
            </a:solidFill>
            <a:prstDash val="dash"/>
            <a:round/>
            <a:headEnd/>
            <a:tailEnd/>
          </a:ln>
          <a:effectLst/>
        </p:spPr>
        <p:txBody>
          <a:bodyPr/>
          <a:lstStyle/>
          <a:p>
            <a:endParaRPr lang="es-MX" dirty="0"/>
          </a:p>
        </p:txBody>
      </p:sp>
      <p:pic>
        <p:nvPicPr>
          <p:cNvPr id="575672" name="Picture 184" descr="dfdgh"/>
          <p:cNvPicPr>
            <a:picLocks noChangeAspect="1" noChangeArrowheads="1"/>
          </p:cNvPicPr>
          <p:nvPr/>
        </p:nvPicPr>
        <p:blipFill>
          <a:blip r:embed="rId3" cstate="print"/>
          <a:srcRect/>
          <a:stretch>
            <a:fillRect/>
          </a:stretch>
        </p:blipFill>
        <p:spPr bwMode="auto">
          <a:xfrm>
            <a:off x="1458913" y="1435100"/>
            <a:ext cx="1673225" cy="3525838"/>
          </a:xfrm>
          <a:prstGeom prst="rect">
            <a:avLst/>
          </a:prstGeom>
          <a:noFill/>
        </p:spPr>
      </p:pic>
      <p:graphicFrame>
        <p:nvGraphicFramePr>
          <p:cNvPr id="575680" name="Group 192"/>
          <p:cNvGraphicFramePr>
            <a:graphicFrameLocks noGrp="1"/>
          </p:cNvGraphicFramePr>
          <p:nvPr/>
        </p:nvGraphicFramePr>
        <p:xfrm>
          <a:off x="2079625" y="3870325"/>
          <a:ext cx="409575" cy="23412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5B8"/>
                          </a:solidFill>
                          <a:effectLst/>
                          <a:latin typeface="Calibri" pitchFamily="34" charset="0"/>
                          <a:cs typeface="Arial" charset="0"/>
                        </a:rPr>
                        <a:t>2016</a:t>
                      </a:r>
                      <a:endParaRPr kumimoji="0" lang="es-ES" sz="13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687" name="Group 199"/>
          <p:cNvGraphicFramePr>
            <a:graphicFrameLocks noGrp="1"/>
          </p:cNvGraphicFramePr>
          <p:nvPr/>
        </p:nvGraphicFramePr>
        <p:xfrm>
          <a:off x="2079625" y="2162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728" name="Group 240"/>
          <p:cNvGraphicFramePr>
            <a:graphicFrameLocks noGrp="1"/>
          </p:cNvGraphicFramePr>
          <p:nvPr/>
        </p:nvGraphicFramePr>
        <p:xfrm>
          <a:off x="2319338" y="1725613"/>
          <a:ext cx="61400" cy="186876"/>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694" name="Group 206"/>
          <p:cNvGraphicFramePr>
            <a:graphicFrameLocks noGrp="1"/>
          </p:cNvGraphicFramePr>
          <p:nvPr/>
        </p:nvGraphicFramePr>
        <p:xfrm>
          <a:off x="2078038" y="2589213"/>
          <a:ext cx="434975" cy="228024"/>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92</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730" name="Group 242"/>
          <p:cNvGraphicFramePr>
            <a:graphicFrameLocks noGrp="1"/>
          </p:cNvGraphicFramePr>
          <p:nvPr/>
        </p:nvGraphicFramePr>
        <p:xfrm>
          <a:off x="2944813" y="1985963"/>
          <a:ext cx="519112" cy="420048"/>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00B5EC"/>
                          </a:solidFill>
                          <a:effectLst/>
                          <a:latin typeface="Cambria" pitchFamily="18" charset="0"/>
                          <a:cs typeface="Arial" charset="0"/>
                        </a:rPr>
                        <a:t>5</a:t>
                      </a:r>
                      <a:r>
                        <a:rPr kumimoji="0" lang="es-ES" sz="1100" b="1" i="0" u="none" strike="noStrike" cap="none" normalizeH="0" baseline="0" dirty="0" smtClean="0">
                          <a:ln>
                            <a:noFill/>
                          </a:ln>
                          <a:solidFill>
                            <a:srgbClr val="00B5EC"/>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Si</a:t>
                      </a:r>
                      <a:r>
                        <a:rPr kumimoji="0" lang="es-ES" sz="1000" b="1" i="0" u="none" strike="noStrike" cap="none" normalizeH="0" baseline="0" dirty="0" smtClean="0">
                          <a:ln>
                            <a:noFill/>
                          </a:ln>
                          <a:solidFill>
                            <a:srgbClr val="622280"/>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706" name="Group 218"/>
          <p:cNvGraphicFramePr>
            <a:graphicFrameLocks noGrp="1"/>
          </p:cNvGraphicFramePr>
          <p:nvPr/>
        </p:nvGraphicFramePr>
        <p:xfrm>
          <a:off x="1147763" y="2266950"/>
          <a:ext cx="519112" cy="214308"/>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No</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75712" name="AutoShape 224"/>
          <p:cNvCxnSpPr>
            <a:cxnSpLocks noChangeShapeType="1"/>
            <a:stCxn id="0" idx="3"/>
            <a:endCxn id="0" idx="0"/>
          </p:cNvCxnSpPr>
          <p:nvPr/>
        </p:nvCxnSpPr>
        <p:spPr bwMode="auto">
          <a:xfrm>
            <a:off x="2355850" y="1819275"/>
            <a:ext cx="849313" cy="166688"/>
          </a:xfrm>
          <a:prstGeom prst="bentConnector2">
            <a:avLst/>
          </a:prstGeom>
          <a:noFill/>
          <a:ln w="3175">
            <a:solidFill>
              <a:schemeClr val="tx1"/>
            </a:solidFill>
            <a:miter lim="800000"/>
            <a:headEnd/>
            <a:tailEnd type="oval" w="med" len="med"/>
          </a:ln>
          <a:effectLst/>
        </p:spPr>
      </p:cxnSp>
      <p:cxnSp>
        <p:nvCxnSpPr>
          <p:cNvPr id="575713" name="AutoShape 225"/>
          <p:cNvCxnSpPr>
            <a:cxnSpLocks noChangeShapeType="1"/>
            <a:stCxn id="0" idx="1"/>
            <a:endCxn id="0" idx="2"/>
          </p:cNvCxnSpPr>
          <p:nvPr/>
        </p:nvCxnSpPr>
        <p:spPr bwMode="auto">
          <a:xfrm rot="10800000">
            <a:off x="1408113" y="2481263"/>
            <a:ext cx="669925" cy="222250"/>
          </a:xfrm>
          <a:prstGeom prst="bentConnector2">
            <a:avLst/>
          </a:prstGeom>
          <a:noFill/>
          <a:ln w="3175">
            <a:solidFill>
              <a:schemeClr val="tx1"/>
            </a:solidFill>
            <a:miter lim="800000"/>
            <a:headEnd/>
            <a:tailEnd type="oval" w="med" len="med"/>
          </a:ln>
          <a:effectLst/>
        </p:spPr>
      </p:cxnSp>
      <p:graphicFrame>
        <p:nvGraphicFramePr>
          <p:cNvPr id="575714" name="Group 226"/>
          <p:cNvGraphicFramePr>
            <a:graphicFrameLocks noGrp="1"/>
          </p:cNvGraphicFramePr>
          <p:nvPr/>
        </p:nvGraphicFramePr>
        <p:xfrm>
          <a:off x="2070100" y="4386263"/>
          <a:ext cx="434975" cy="228024"/>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95</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720" name="Group 232"/>
          <p:cNvGraphicFramePr>
            <a:graphicFrameLocks noGrp="1"/>
          </p:cNvGraphicFramePr>
          <p:nvPr/>
        </p:nvGraphicFramePr>
        <p:xfrm>
          <a:off x="939800" y="4056063"/>
          <a:ext cx="519113" cy="214308"/>
        </p:xfrm>
        <a:graphic>
          <a:graphicData uri="http://schemas.openxmlformats.org/drawingml/2006/table">
            <a:tbl>
              <a:tblPr/>
              <a:tblGrid>
                <a:gridCol w="5191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No</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75726" name="AutoShape 238"/>
          <p:cNvCxnSpPr>
            <a:cxnSpLocks noChangeShapeType="1"/>
            <a:stCxn id="0" idx="1"/>
            <a:endCxn id="0" idx="2"/>
          </p:cNvCxnSpPr>
          <p:nvPr/>
        </p:nvCxnSpPr>
        <p:spPr bwMode="auto">
          <a:xfrm rot="10800000">
            <a:off x="1200150" y="4270375"/>
            <a:ext cx="869950" cy="230188"/>
          </a:xfrm>
          <a:prstGeom prst="bentConnector2">
            <a:avLst/>
          </a:prstGeom>
          <a:noFill/>
          <a:ln w="3175">
            <a:solidFill>
              <a:schemeClr val="tx1"/>
            </a:solidFill>
            <a:miter lim="800000"/>
            <a:headEnd/>
            <a:tailEnd type="oval" w="med" len="med"/>
          </a:ln>
          <a:effectLst/>
        </p:spPr>
      </p:cxnSp>
      <p:graphicFrame>
        <p:nvGraphicFramePr>
          <p:cNvPr id="575731" name="Group 243"/>
          <p:cNvGraphicFramePr>
            <a:graphicFrameLocks noGrp="1"/>
          </p:cNvGraphicFramePr>
          <p:nvPr/>
        </p:nvGraphicFramePr>
        <p:xfrm>
          <a:off x="2351088" y="3368675"/>
          <a:ext cx="61400" cy="186876"/>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744" name="Group 256"/>
          <p:cNvGraphicFramePr>
            <a:graphicFrameLocks noGrp="1"/>
          </p:cNvGraphicFramePr>
          <p:nvPr/>
        </p:nvGraphicFramePr>
        <p:xfrm>
          <a:off x="3081338" y="3700463"/>
          <a:ext cx="519112" cy="474912"/>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0075B8"/>
                          </a:solidFill>
                          <a:effectLst/>
                          <a:latin typeface="Cambria" pitchFamily="18" charset="0"/>
                          <a:cs typeface="Arial" charset="0"/>
                        </a:rPr>
                        <a:t>5</a:t>
                      </a:r>
                      <a:r>
                        <a:rPr kumimoji="0" lang="es-ES" sz="1300" b="1" i="0" u="none" strike="noStrike" cap="none" normalizeH="0" baseline="0" dirty="0" smtClean="0">
                          <a:ln>
                            <a:noFill/>
                          </a:ln>
                          <a:solidFill>
                            <a:srgbClr val="0075B8"/>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rgbClr val="0075B8"/>
                          </a:solidFill>
                          <a:effectLst/>
                          <a:latin typeface="Cambria" pitchFamily="18" charset="0"/>
                          <a:cs typeface="Arial" charset="0"/>
                        </a:rPr>
                        <a:t>Si</a:t>
                      </a:r>
                      <a:r>
                        <a:rPr kumimoji="0" lang="es-ES" sz="12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75743" name="AutoShape 255"/>
          <p:cNvCxnSpPr>
            <a:cxnSpLocks noChangeShapeType="1"/>
            <a:stCxn id="0" idx="3"/>
            <a:endCxn id="0" idx="0"/>
          </p:cNvCxnSpPr>
          <p:nvPr/>
        </p:nvCxnSpPr>
        <p:spPr bwMode="auto">
          <a:xfrm>
            <a:off x="2387600" y="3462338"/>
            <a:ext cx="954088" cy="238125"/>
          </a:xfrm>
          <a:prstGeom prst="bentConnector2">
            <a:avLst/>
          </a:prstGeom>
          <a:noFill/>
          <a:ln w="3175">
            <a:solidFill>
              <a:schemeClr val="tx1"/>
            </a:solidFill>
            <a:miter lim="800000"/>
            <a:headEnd/>
            <a:tailEnd type="oval" w="med" len="med"/>
          </a:ln>
          <a:effectLst/>
        </p:spPr>
      </p:cxnSp>
      <p:graphicFrame>
        <p:nvGraphicFramePr>
          <p:cNvPr id="575745" name="Group 257"/>
          <p:cNvGraphicFramePr>
            <a:graphicFrameLocks noGrp="1"/>
          </p:cNvGraphicFramePr>
          <p:nvPr/>
        </p:nvGraphicFramePr>
        <p:xfrm>
          <a:off x="2232025" y="1614488"/>
          <a:ext cx="158750" cy="186876"/>
        </p:xfrm>
        <a:graphic>
          <a:graphicData uri="http://schemas.openxmlformats.org/drawingml/2006/table">
            <a:tbl>
              <a:tblPr/>
              <a:tblGrid>
                <a:gridCol w="1587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75751" name="AutoShape 263"/>
          <p:cNvCxnSpPr>
            <a:cxnSpLocks noChangeShapeType="1"/>
            <a:stCxn id="0" idx="1"/>
            <a:endCxn id="0" idx="3"/>
          </p:cNvCxnSpPr>
          <p:nvPr/>
        </p:nvCxnSpPr>
        <p:spPr bwMode="auto">
          <a:xfrm rot="10800000">
            <a:off x="1627188" y="1706563"/>
            <a:ext cx="604837" cy="1587"/>
          </a:xfrm>
          <a:prstGeom prst="bentConnector3">
            <a:avLst>
              <a:gd name="adj1" fmla="val 50130"/>
            </a:avLst>
          </a:prstGeom>
          <a:noFill/>
          <a:ln w="3175">
            <a:solidFill>
              <a:schemeClr val="tx1"/>
            </a:solidFill>
            <a:miter lim="800000"/>
            <a:headEnd/>
            <a:tailEnd type="oval" w="med" len="med"/>
          </a:ln>
          <a:effectLst/>
        </p:spPr>
      </p:cxnSp>
      <p:graphicFrame>
        <p:nvGraphicFramePr>
          <p:cNvPr id="575763" name="Group 275"/>
          <p:cNvGraphicFramePr>
            <a:graphicFrameLocks noGrp="1"/>
          </p:cNvGraphicFramePr>
          <p:nvPr/>
        </p:nvGraphicFramePr>
        <p:xfrm>
          <a:off x="1152525" y="1552575"/>
          <a:ext cx="474663" cy="310320"/>
        </p:xfrm>
        <a:graphic>
          <a:graphicData uri="http://schemas.openxmlformats.org/drawingml/2006/table">
            <a:tbl>
              <a:tblPr/>
              <a:tblGrid>
                <a:gridCol w="4746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mbria" pitchFamily="18" charset="0"/>
                          <a:cs typeface="Arial" charset="0"/>
                        </a:rPr>
                        <a:t>2</a:t>
                      </a:r>
                      <a:r>
                        <a:rPr kumimoji="0" lang="es-ES" sz="1000" b="1" i="0" u="none" strike="noStrike" cap="none" normalizeH="0" baseline="0" dirty="0" smtClean="0">
                          <a:ln>
                            <a:noFill/>
                          </a:ln>
                          <a:solidFill>
                            <a:srgbClr val="333333"/>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mbria" pitchFamily="18" charset="0"/>
                          <a:cs typeface="Arial" charset="0"/>
                        </a:rPr>
                        <a:t>Ns / Nr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575764" name="Group 276"/>
          <p:cNvGrpSpPr>
            <a:grpSpLocks/>
          </p:cNvGrpSpPr>
          <p:nvPr/>
        </p:nvGrpSpPr>
        <p:grpSpPr bwMode="auto">
          <a:xfrm>
            <a:off x="-95250" y="4714875"/>
            <a:ext cx="1701800" cy="265113"/>
            <a:chOff x="-60" y="2970"/>
            <a:chExt cx="1072" cy="167"/>
          </a:xfrm>
        </p:grpSpPr>
        <p:sp>
          <p:nvSpPr>
            <p:cNvPr id="575765" name="Text Box 277"/>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75766" name="Rectangle 278"/>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75767" name="Line 279"/>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75768" name="Line 280"/>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75769" name="Line 281"/>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575770" name="Text Box 282"/>
          <p:cNvSpPr txBox="1">
            <a:spLocks noChangeArrowheads="1"/>
          </p:cNvSpPr>
          <p:nvPr/>
        </p:nvSpPr>
        <p:spPr bwMode="auto">
          <a:xfrm>
            <a:off x="3327400" y="2106613"/>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75771" name="Text Box 283"/>
          <p:cNvSpPr txBox="1">
            <a:spLocks noChangeArrowheads="1"/>
          </p:cNvSpPr>
          <p:nvPr/>
        </p:nvSpPr>
        <p:spPr bwMode="auto">
          <a:xfrm>
            <a:off x="1120775" y="16335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75772" name="Text Box 284"/>
          <p:cNvSpPr txBox="1">
            <a:spLocks noChangeArrowheads="1"/>
          </p:cNvSpPr>
          <p:nvPr/>
        </p:nvSpPr>
        <p:spPr bwMode="auto">
          <a:xfrm>
            <a:off x="2341563" y="2611438"/>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aphicFrame>
        <p:nvGraphicFramePr>
          <p:cNvPr id="575773" name="Group 285"/>
          <p:cNvGraphicFramePr>
            <a:graphicFrameLocks noGrp="1"/>
          </p:cNvGraphicFramePr>
          <p:nvPr/>
        </p:nvGraphicFramePr>
        <p:xfrm>
          <a:off x="3328988" y="4757738"/>
          <a:ext cx="1095375" cy="249360"/>
        </p:xfrm>
        <a:graphic>
          <a:graphicData uri="http://schemas.openxmlformats.org/drawingml/2006/table">
            <a:tbl>
              <a:tblPr/>
              <a:tblGrid>
                <a:gridCol w="495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575789" name="Rectangle 30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75897" name="Group 409"/>
          <p:cNvGraphicFramePr>
            <a:graphicFrameLocks noGrp="1"/>
          </p:cNvGraphicFramePr>
          <p:nvPr/>
        </p:nvGraphicFramePr>
        <p:xfrm>
          <a:off x="5335588" y="723900"/>
          <a:ext cx="3079750" cy="371280"/>
        </p:xfrm>
        <a:graphic>
          <a:graphicData uri="http://schemas.openxmlformats.org/drawingml/2006/table">
            <a:tbl>
              <a:tblPr/>
              <a:tblGrid>
                <a:gridCol w="30797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14.</a:t>
                      </a:r>
                      <a:r>
                        <a:rPr kumimoji="0" lang="es-CO" sz="1100" b="1" i="0" u="none" strike="noStrike" cap="none" normalizeH="0" baseline="0" dirty="0" smtClean="0">
                          <a:ln>
                            <a:noFill/>
                          </a:ln>
                          <a:solidFill>
                            <a:srgbClr val="333333"/>
                          </a:solidFill>
                          <a:effectLst/>
                          <a:latin typeface="Calibri" pitchFamily="34" charset="0"/>
                          <a:cs typeface="Arial" charset="0"/>
                        </a:rPr>
                        <a:t> ¿Por qué </a:t>
                      </a:r>
                      <a:r>
                        <a:rPr kumimoji="0" lang="es-CO" sz="1100" b="1" i="0" u="none" strike="noStrike" cap="none" normalizeH="0" baseline="0" dirty="0" smtClean="0">
                          <a:ln>
                            <a:noFill/>
                          </a:ln>
                          <a:solidFill>
                            <a:srgbClr val="0075B8"/>
                          </a:solidFill>
                          <a:effectLst/>
                          <a:latin typeface="Calibri" pitchFamily="34" charset="0"/>
                          <a:cs typeface="Arial" charset="0"/>
                        </a:rPr>
                        <a:t>medio </a:t>
                      </a:r>
                      <a:r>
                        <a:rPr kumimoji="0" lang="es-CO" sz="1100" b="1" i="0" u="none" strike="noStrike" cap="none" normalizeH="0" baseline="0" dirty="0" smtClean="0">
                          <a:ln>
                            <a:noFill/>
                          </a:ln>
                          <a:solidFill>
                            <a:srgbClr val="333333"/>
                          </a:solidFill>
                          <a:effectLst/>
                          <a:latin typeface="Calibri" pitchFamily="34" charset="0"/>
                          <a:cs typeface="Arial" charset="0"/>
                        </a:rPr>
                        <a:t>presentó su queja, petición, reclamo o sugerencia? </a:t>
                      </a:r>
                      <a:r>
                        <a:rPr kumimoji="0" lang="es-CO" sz="1100" b="0" i="0" u="none" strike="noStrike" cap="none" normalizeH="0" baseline="0" dirty="0" smtClean="0">
                          <a:ln>
                            <a:noFill/>
                          </a:ln>
                          <a:solidFill>
                            <a:schemeClr val="bg1">
                              <a:lumMod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6005" name="Group 517"/>
          <p:cNvGraphicFramePr>
            <a:graphicFrameLocks noGrp="1"/>
          </p:cNvGraphicFramePr>
          <p:nvPr/>
        </p:nvGraphicFramePr>
        <p:xfrm>
          <a:off x="4889500" y="1436688"/>
          <a:ext cx="2646363" cy="3057528"/>
        </p:xfrm>
        <a:graphic>
          <a:graphicData uri="http://schemas.openxmlformats.org/drawingml/2006/table">
            <a:tbl>
              <a:tblPr/>
              <a:tblGrid>
                <a:gridCol w="2185988"/>
                <a:gridCol w="460375"/>
              </a:tblGrid>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Línea telefónica o call center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66</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cap="fla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Centro de atención al Usuario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Carta</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8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Cade / supercade</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Junta de Acción Comunal</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Página Web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5</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ES"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Otro</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26</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ES"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576006" name="Group 518"/>
          <p:cNvGraphicFramePr>
            <a:graphicFrameLocks noGrp="1"/>
          </p:cNvGraphicFramePr>
          <p:nvPr/>
        </p:nvGraphicFramePr>
        <p:xfrm>
          <a:off x="8453438" y="1525588"/>
          <a:ext cx="460375" cy="3057528"/>
        </p:xfrm>
        <a:graphic>
          <a:graphicData uri="http://schemas.openxmlformats.org/drawingml/2006/table">
            <a:tbl>
              <a:tblPr/>
              <a:tblGrid>
                <a:gridCol w="460375"/>
              </a:tblGrid>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59</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cap="fla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28</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5</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81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cap="flat">
                      <a:noFill/>
                    </a:lnB>
                    <a:lnTlToBr>
                      <a:noFill/>
                    </a:lnTlToBr>
                    <a:lnBlToTr>
                      <a:noFill/>
                    </a:lnBlToTr>
                    <a:noFill/>
                  </a:tcPr>
                </a:tc>
              </a:tr>
            </a:tbl>
          </a:graphicData>
        </a:graphic>
      </p:graphicFrame>
      <p:sp>
        <p:nvSpPr>
          <p:cNvPr id="575974" name="Line 486"/>
          <p:cNvSpPr>
            <a:spLocks noChangeShapeType="1"/>
          </p:cNvSpPr>
          <p:nvPr/>
        </p:nvSpPr>
        <p:spPr bwMode="auto">
          <a:xfrm>
            <a:off x="8091488" y="1501775"/>
            <a:ext cx="839787" cy="0"/>
          </a:xfrm>
          <a:prstGeom prst="line">
            <a:avLst/>
          </a:prstGeom>
          <a:noFill/>
          <a:ln w="3175">
            <a:solidFill>
              <a:srgbClr val="969696"/>
            </a:solidFill>
            <a:round/>
            <a:headEnd/>
            <a:tailEnd/>
          </a:ln>
          <a:effectLst/>
        </p:spPr>
        <p:txBody>
          <a:bodyPr/>
          <a:lstStyle/>
          <a:p>
            <a:endParaRPr lang="es-MX" dirty="0"/>
          </a:p>
        </p:txBody>
      </p:sp>
      <p:sp>
        <p:nvSpPr>
          <p:cNvPr id="575975" name="Line 487"/>
          <p:cNvSpPr>
            <a:spLocks noChangeShapeType="1"/>
          </p:cNvSpPr>
          <p:nvPr/>
        </p:nvSpPr>
        <p:spPr bwMode="auto">
          <a:xfrm>
            <a:off x="7056438" y="1404938"/>
            <a:ext cx="815975" cy="0"/>
          </a:xfrm>
          <a:prstGeom prst="line">
            <a:avLst/>
          </a:prstGeom>
          <a:noFill/>
          <a:ln w="3175">
            <a:solidFill>
              <a:srgbClr val="969696"/>
            </a:solidFill>
            <a:round/>
            <a:headEnd/>
            <a:tailEnd/>
          </a:ln>
          <a:effectLst/>
        </p:spPr>
        <p:txBody>
          <a:bodyPr/>
          <a:lstStyle/>
          <a:p>
            <a:endParaRPr lang="es-MX" dirty="0"/>
          </a:p>
        </p:txBody>
      </p:sp>
      <p:graphicFrame>
        <p:nvGraphicFramePr>
          <p:cNvPr id="575976" name="Group 488"/>
          <p:cNvGraphicFramePr>
            <a:graphicFrameLocks noGrp="1"/>
          </p:cNvGraphicFramePr>
          <p:nvPr/>
        </p:nvGraphicFramePr>
        <p:xfrm>
          <a:off x="8482013" y="129063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5982" name="Group 494"/>
          <p:cNvGraphicFramePr>
            <a:graphicFrameLocks noGrp="1"/>
          </p:cNvGraphicFramePr>
          <p:nvPr/>
        </p:nvGraphicFramePr>
        <p:xfrm>
          <a:off x="7104063" y="1235075"/>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B5EC"/>
                          </a:solidFill>
                          <a:effectLst/>
                          <a:latin typeface="Calibri" pitchFamily="34" charset="0"/>
                          <a:cs typeface="Arial" charset="0"/>
                        </a:rPr>
                        <a:t>2010</a:t>
                      </a:r>
                      <a:endParaRPr kumimoji="0" lang="es-ES" sz="10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76079" name="Group 591"/>
          <p:cNvGraphicFramePr>
            <a:graphicFrameLocks noGrp="1"/>
          </p:cNvGraphicFramePr>
          <p:nvPr/>
        </p:nvGraphicFramePr>
        <p:xfrm>
          <a:off x="5273675" y="4733925"/>
          <a:ext cx="1720850" cy="249360"/>
        </p:xfrm>
        <a:graphic>
          <a:graphicData uri="http://schemas.openxmlformats.org/drawingml/2006/table">
            <a:tbl>
              <a:tblPr/>
              <a:tblGrid>
                <a:gridCol w="1120775"/>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han presentado</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petición, queja o reclamo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116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127747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76066" name="Picture 578" descr="ghhfj"/>
          <p:cNvPicPr>
            <a:picLocks noChangeAspect="1" noChangeArrowheads="1"/>
          </p:cNvPicPr>
          <p:nvPr/>
        </p:nvPicPr>
        <p:blipFill>
          <a:blip r:embed="rId4" cstate="print"/>
          <a:srcRect/>
          <a:stretch>
            <a:fillRect/>
          </a:stretch>
        </p:blipFill>
        <p:spPr bwMode="auto">
          <a:xfrm>
            <a:off x="5067300" y="1471613"/>
            <a:ext cx="323850" cy="323850"/>
          </a:xfrm>
          <a:prstGeom prst="rect">
            <a:avLst/>
          </a:prstGeom>
          <a:noFill/>
        </p:spPr>
      </p:pic>
      <p:pic>
        <p:nvPicPr>
          <p:cNvPr id="576067" name="Picture 579" descr="gffdhj"/>
          <p:cNvPicPr>
            <a:picLocks noChangeAspect="1" noChangeArrowheads="1"/>
          </p:cNvPicPr>
          <p:nvPr/>
        </p:nvPicPr>
        <p:blipFill>
          <a:blip r:embed="rId5" cstate="print"/>
          <a:srcRect/>
          <a:stretch>
            <a:fillRect/>
          </a:stretch>
        </p:blipFill>
        <p:spPr bwMode="auto">
          <a:xfrm>
            <a:off x="5018088" y="1914525"/>
            <a:ext cx="323850" cy="323850"/>
          </a:xfrm>
          <a:prstGeom prst="rect">
            <a:avLst/>
          </a:prstGeom>
          <a:noFill/>
        </p:spPr>
      </p:pic>
      <p:pic>
        <p:nvPicPr>
          <p:cNvPr id="576068" name="Picture 580" descr="ghgfjg"/>
          <p:cNvPicPr>
            <a:picLocks noChangeAspect="1" noChangeArrowheads="1"/>
          </p:cNvPicPr>
          <p:nvPr/>
        </p:nvPicPr>
        <p:blipFill>
          <a:blip r:embed="rId6" cstate="print"/>
          <a:srcRect/>
          <a:stretch>
            <a:fillRect/>
          </a:stretch>
        </p:blipFill>
        <p:spPr bwMode="auto">
          <a:xfrm>
            <a:off x="6280150" y="2360613"/>
            <a:ext cx="323850" cy="323850"/>
          </a:xfrm>
          <a:prstGeom prst="rect">
            <a:avLst/>
          </a:prstGeom>
          <a:noFill/>
        </p:spPr>
      </p:pic>
      <p:pic>
        <p:nvPicPr>
          <p:cNvPr id="576069" name="Picture 581" descr="DGHGFJ"/>
          <p:cNvPicPr>
            <a:picLocks noChangeAspect="1" noChangeArrowheads="1"/>
          </p:cNvPicPr>
          <p:nvPr/>
        </p:nvPicPr>
        <p:blipFill>
          <a:blip r:embed="rId7" cstate="print"/>
          <a:srcRect/>
          <a:stretch>
            <a:fillRect/>
          </a:stretch>
        </p:blipFill>
        <p:spPr bwMode="auto">
          <a:xfrm>
            <a:off x="5661025" y="2792413"/>
            <a:ext cx="323850" cy="323850"/>
          </a:xfrm>
          <a:prstGeom prst="rect">
            <a:avLst/>
          </a:prstGeom>
          <a:noFill/>
        </p:spPr>
      </p:pic>
      <p:pic>
        <p:nvPicPr>
          <p:cNvPr id="576070" name="Picture 582" descr="DSFGFDH"/>
          <p:cNvPicPr>
            <a:picLocks noChangeAspect="1" noChangeArrowheads="1"/>
          </p:cNvPicPr>
          <p:nvPr/>
        </p:nvPicPr>
        <p:blipFill>
          <a:blip r:embed="rId8" cstate="print"/>
          <a:srcRect/>
          <a:stretch>
            <a:fillRect/>
          </a:stretch>
        </p:blipFill>
        <p:spPr bwMode="auto">
          <a:xfrm>
            <a:off x="5260975" y="3225800"/>
            <a:ext cx="323850" cy="323850"/>
          </a:xfrm>
          <a:prstGeom prst="rect">
            <a:avLst/>
          </a:prstGeom>
          <a:noFill/>
        </p:spPr>
      </p:pic>
      <p:pic>
        <p:nvPicPr>
          <p:cNvPr id="576071" name="Picture 583" descr="HKLKJLJKÑ"/>
          <p:cNvPicPr>
            <a:picLocks noChangeAspect="1" noChangeArrowheads="1"/>
          </p:cNvPicPr>
          <p:nvPr/>
        </p:nvPicPr>
        <p:blipFill>
          <a:blip r:embed="rId9" cstate="print"/>
          <a:srcRect/>
          <a:stretch>
            <a:fillRect/>
          </a:stretch>
        </p:blipFill>
        <p:spPr bwMode="auto">
          <a:xfrm>
            <a:off x="5967413" y="3668713"/>
            <a:ext cx="323850" cy="323850"/>
          </a:xfrm>
          <a:prstGeom prst="rect">
            <a:avLst/>
          </a:prstGeom>
          <a:noFill/>
        </p:spPr>
      </p:pic>
      <p:sp>
        <p:nvSpPr>
          <p:cNvPr id="576087" name="Text Box 599"/>
          <p:cNvSpPr txBox="1">
            <a:spLocks noChangeArrowheads="1"/>
          </p:cNvSpPr>
          <p:nvPr/>
        </p:nvSpPr>
        <p:spPr bwMode="auto">
          <a:xfrm>
            <a:off x="7226300" y="1774825"/>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76088" name="Text Box 600"/>
          <p:cNvSpPr txBox="1">
            <a:spLocks noChangeArrowheads="1"/>
          </p:cNvSpPr>
          <p:nvPr/>
        </p:nvSpPr>
        <p:spPr bwMode="auto">
          <a:xfrm>
            <a:off x="7226300" y="2208213"/>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76089" name="Text Box 601"/>
          <p:cNvSpPr txBox="1">
            <a:spLocks noChangeArrowheads="1"/>
          </p:cNvSpPr>
          <p:nvPr/>
        </p:nvSpPr>
        <p:spPr bwMode="auto">
          <a:xfrm>
            <a:off x="7226300" y="3932238"/>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76090" name="Text Box 602"/>
          <p:cNvSpPr txBox="1">
            <a:spLocks noChangeArrowheads="1"/>
          </p:cNvSpPr>
          <p:nvPr/>
        </p:nvSpPr>
        <p:spPr bwMode="auto">
          <a:xfrm>
            <a:off x="7226300" y="4373563"/>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3794" name="Rectangle 2"/>
          <p:cNvSpPr>
            <a:spLocks noGrp="1" noChangeArrowheads="1"/>
          </p:cNvSpPr>
          <p:nvPr>
            <p:ph type="title"/>
          </p:nvPr>
        </p:nvSpPr>
        <p:spPr/>
        <p:txBody>
          <a:bodyPr/>
          <a:lstStyle/>
          <a:p>
            <a:endParaRPr lang="es-CO" dirty="0"/>
          </a:p>
        </p:txBody>
      </p:sp>
      <p:sp>
        <p:nvSpPr>
          <p:cNvPr id="67379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379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4227" name="Group 435"/>
          <p:cNvGraphicFramePr>
            <a:graphicFrameLocks noGrp="1"/>
          </p:cNvGraphicFramePr>
          <p:nvPr/>
        </p:nvGraphicFramePr>
        <p:xfrm>
          <a:off x="153988" y="1212850"/>
          <a:ext cx="8840787" cy="331804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87313">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13. ¿Ha presentado alguna petición, queja, reclamo o sugerencia sobre el servicio de aseo en el último año?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han presentado petición, queja o reclamo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8903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10058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22340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22626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14. ¿Por qué medio presentó su queja, petición, reclamo o sugerencia?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telefónica o call center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Centro de atención al Usuario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33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Carta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Cade / supercade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Junta de Acción Comunal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Página Web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4225" name="Rectangle 43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70BB9C1-5A42-42FC-BEFA-9C8D65EA9FFE}" type="slidenum">
              <a:rPr lang="es-ES" sz="900" i="1">
                <a:solidFill>
                  <a:schemeClr val="bg1"/>
                </a:solidFill>
              </a:rPr>
              <a:pPr algn="ctr"/>
              <a:t>62</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22" name="Rectangle 2"/>
          <p:cNvSpPr>
            <a:spLocks noGrp="1" noChangeArrowheads="1"/>
          </p:cNvSpPr>
          <p:nvPr>
            <p:ph type="title"/>
          </p:nvPr>
        </p:nvSpPr>
        <p:spPr/>
        <p:txBody>
          <a:bodyPr/>
          <a:lstStyle/>
          <a:p>
            <a:endParaRPr lang="es-CO" dirty="0"/>
          </a:p>
        </p:txBody>
      </p:sp>
      <p:sp>
        <p:nvSpPr>
          <p:cNvPr id="64512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8602516-0146-48E7-8A33-501F7CB9C77A}" type="slidenum">
              <a:rPr lang="es-ES" sz="900" i="1">
                <a:solidFill>
                  <a:schemeClr val="bg1"/>
                </a:solidFill>
              </a:rPr>
              <a:pPr algn="ctr"/>
              <a:t>63</a:t>
            </a:fld>
            <a:endParaRPr lang="es-ES" sz="900" i="1" dirty="0">
              <a:solidFill>
                <a:schemeClr val="bg1"/>
              </a:solidFill>
            </a:endParaRPr>
          </a:p>
        </p:txBody>
      </p:sp>
      <p:sp>
        <p:nvSpPr>
          <p:cNvPr id="64512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5125" name="Group 5"/>
          <p:cNvGraphicFramePr>
            <a:graphicFrameLocks noGrp="1"/>
          </p:cNvGraphicFramePr>
          <p:nvPr/>
        </p:nvGraphicFramePr>
        <p:xfrm>
          <a:off x="1123950" y="1347788"/>
          <a:ext cx="6765925" cy="279589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555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13. ¿Ha presentado alguna petición, queja, reclamo o sugerencia sobre el servicio de aseo en el último año?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Han Presentado Petición, Queja O Reclamo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30825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14045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32398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1555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14. ¿Por qué medio presentó su queja, petición, reclamo o sugerencia?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telefónica o call center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Centro de atención al Usuario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Carta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Cade / supercade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Junta de Acción Comunal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Página Web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55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7743" name="Group 159"/>
          <p:cNvGraphicFramePr>
            <a:graphicFrameLocks noGrp="1"/>
          </p:cNvGraphicFramePr>
          <p:nvPr/>
        </p:nvGraphicFramePr>
        <p:xfrm>
          <a:off x="273050" y="1289050"/>
          <a:ext cx="7834313" cy="3462338"/>
        </p:xfrm>
        <a:graphic>
          <a:graphicData uri="http://schemas.openxmlformats.org/drawingml/2006/table">
            <a:tbl>
              <a:tblPr/>
              <a:tblGrid>
                <a:gridCol w="4300538"/>
                <a:gridCol w="3319462"/>
                <a:gridCol w="214313"/>
              </a:tblGrid>
              <a:tr h="561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7159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calidad de la atención suministrada por el funcionario que lo atendió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B2B2B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B2B2B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461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agilidad en la recepción de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116</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461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facilidad para contactarse y registrar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116</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461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solución dada a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5461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tiempo de respuesta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707627" name="Object 5"/>
          <p:cNvGraphicFramePr>
            <a:graphicFrameLocks noChangeAspect="1"/>
          </p:cNvGraphicFramePr>
          <p:nvPr/>
        </p:nvGraphicFramePr>
        <p:xfrm>
          <a:off x="4573588" y="1338263"/>
          <a:ext cx="2860675" cy="3576637"/>
        </p:xfrm>
        <a:graphic>
          <a:graphicData uri="http://schemas.openxmlformats.org/presentationml/2006/ole">
            <p:oleObj spid="_x0000_s707627" name="Gráfico" r:id="rId3" imgW="2866957" imgH="3581310" progId="MSGraph.Chart.8">
              <p:embed followColorScheme="full"/>
            </p:oleObj>
          </a:graphicData>
        </a:graphic>
      </p:graphicFrame>
      <p:sp>
        <p:nvSpPr>
          <p:cNvPr id="707628" name="Rectangle 44"/>
          <p:cNvSpPr>
            <a:spLocks noGrp="1" noChangeArrowheads="1"/>
          </p:cNvSpPr>
          <p:nvPr>
            <p:ph type="title"/>
          </p:nvPr>
        </p:nvSpPr>
        <p:spPr/>
        <p:txBody>
          <a:bodyPr/>
          <a:lstStyle/>
          <a:p>
            <a:endParaRPr lang="es-MX" dirty="0"/>
          </a:p>
        </p:txBody>
      </p:sp>
      <p:sp>
        <p:nvSpPr>
          <p:cNvPr id="707629" name="Rectangle 4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9E62F31-E6A1-4D0C-980D-6D8010402705}" type="slidenum">
              <a:rPr lang="es-ES" sz="900" i="1">
                <a:solidFill>
                  <a:schemeClr val="bg1"/>
                </a:solidFill>
              </a:rPr>
              <a:pPr algn="ctr"/>
              <a:t>64</a:t>
            </a:fld>
            <a:endParaRPr lang="es-ES" sz="900" i="1" dirty="0">
              <a:solidFill>
                <a:schemeClr val="bg1"/>
              </a:solidFill>
            </a:endParaRPr>
          </a:p>
        </p:txBody>
      </p:sp>
      <p:graphicFrame>
        <p:nvGraphicFramePr>
          <p:cNvPr id="707630" name="Group 46"/>
          <p:cNvGraphicFramePr>
            <a:graphicFrameLocks noGrp="1"/>
          </p:cNvGraphicFramePr>
          <p:nvPr/>
        </p:nvGraphicFramePr>
        <p:xfrm>
          <a:off x="4830763" y="944563"/>
          <a:ext cx="2179637" cy="301752"/>
        </p:xfrm>
        <a:graphic>
          <a:graphicData uri="http://schemas.openxmlformats.org/drawingml/2006/table">
            <a:tbl>
              <a:tblPr/>
              <a:tblGrid>
                <a:gridCol w="479425"/>
                <a:gridCol w="479425"/>
                <a:gridCol w="479425"/>
                <a:gridCol w="741362"/>
              </a:tblGrid>
              <a:tr h="0">
                <a:tc gridSpan="2">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707646" name="Rectangle 6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707647" name="Group 63"/>
          <p:cNvGraphicFramePr>
            <a:graphicFrameLocks noGrp="1"/>
          </p:cNvGraphicFramePr>
          <p:nvPr/>
        </p:nvGraphicFramePr>
        <p:xfrm>
          <a:off x="7359650" y="144780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707653" name="Line 69"/>
          <p:cNvSpPr>
            <a:spLocks noChangeShapeType="1"/>
          </p:cNvSpPr>
          <p:nvPr/>
        </p:nvSpPr>
        <p:spPr bwMode="auto">
          <a:xfrm>
            <a:off x="4573588" y="1284288"/>
            <a:ext cx="3478212" cy="0"/>
          </a:xfrm>
          <a:prstGeom prst="line">
            <a:avLst/>
          </a:prstGeom>
          <a:noFill/>
          <a:ln w="3175">
            <a:solidFill>
              <a:srgbClr val="969696"/>
            </a:solidFill>
            <a:round/>
            <a:headEnd/>
            <a:tailEnd/>
          </a:ln>
          <a:effectLst/>
        </p:spPr>
        <p:txBody>
          <a:bodyPr/>
          <a:lstStyle/>
          <a:p>
            <a:endParaRPr lang="es-MX" dirty="0"/>
          </a:p>
        </p:txBody>
      </p:sp>
      <p:graphicFrame>
        <p:nvGraphicFramePr>
          <p:cNvPr id="707660" name="Group 76"/>
          <p:cNvGraphicFramePr>
            <a:graphicFrameLocks noGrp="1"/>
          </p:cNvGraphicFramePr>
          <p:nvPr/>
        </p:nvGraphicFramePr>
        <p:xfrm>
          <a:off x="7840663" y="4745038"/>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666" name="Group 82"/>
          <p:cNvGraphicFramePr>
            <a:graphicFrameLocks noGrp="1"/>
          </p:cNvGraphicFramePr>
          <p:nvPr/>
        </p:nvGraphicFramePr>
        <p:xfrm>
          <a:off x="3284538" y="4789488"/>
          <a:ext cx="3235325" cy="243840"/>
        </p:xfrm>
        <a:graphic>
          <a:graphicData uri="http://schemas.openxmlformats.org/drawingml/2006/table">
            <a:tbl>
              <a:tblPr/>
              <a:tblGrid>
                <a:gridCol w="3235325"/>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707672" name="Group 88"/>
          <p:cNvGrpSpPr>
            <a:grpSpLocks/>
          </p:cNvGrpSpPr>
          <p:nvPr/>
        </p:nvGrpSpPr>
        <p:grpSpPr bwMode="auto">
          <a:xfrm>
            <a:off x="-95250" y="4714875"/>
            <a:ext cx="1701800" cy="265113"/>
            <a:chOff x="-60" y="2970"/>
            <a:chExt cx="1072" cy="167"/>
          </a:xfrm>
        </p:grpSpPr>
        <p:sp>
          <p:nvSpPr>
            <p:cNvPr id="707673" name="Text Box 8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707674" name="Rectangle 9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707675" name="Line 9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707676" name="Line 9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707677" name="Line 9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707678" name="Text Box 94"/>
          <p:cNvSpPr txBox="1">
            <a:spLocks noChangeArrowheads="1"/>
          </p:cNvSpPr>
          <p:nvPr/>
        </p:nvSpPr>
        <p:spPr bwMode="auto">
          <a:xfrm>
            <a:off x="4933950" y="1916113"/>
            <a:ext cx="128588" cy="146050"/>
          </a:xfrm>
          <a:prstGeom prst="rect">
            <a:avLst/>
          </a:prstGeom>
          <a:noFill/>
          <a:ln w="9525">
            <a:noFill/>
            <a:miter lim="800000"/>
            <a:headEnd/>
            <a:tailEnd/>
          </a:ln>
          <a:effectLst/>
        </p:spPr>
        <p:txBody>
          <a:bodyPr lIns="0" tIns="0" rIns="0" bIns="0" anchor="ctr">
            <a:spAutoFit/>
          </a:bodyPr>
          <a:lstStyle/>
          <a:p>
            <a:pPr algn="ctr">
              <a:lnSpc>
                <a:spcPct val="60000"/>
              </a:lnSpc>
            </a:pPr>
            <a:r>
              <a:rPr lang="es-ES" sz="1600" b="0" dirty="0">
                <a:solidFill>
                  <a:srgbClr val="CC3300"/>
                </a:solidFill>
              </a:rPr>
              <a:t>*</a:t>
            </a:r>
          </a:p>
        </p:txBody>
      </p:sp>
      <p:graphicFrame>
        <p:nvGraphicFramePr>
          <p:cNvPr id="707687" name="Group 103"/>
          <p:cNvGraphicFramePr>
            <a:graphicFrameLocks noGrp="1"/>
          </p:cNvGraphicFramePr>
          <p:nvPr/>
        </p:nvGraphicFramePr>
        <p:xfrm>
          <a:off x="7359650" y="2786063"/>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693" name="Group 109"/>
          <p:cNvGraphicFramePr>
            <a:graphicFrameLocks noGrp="1"/>
          </p:cNvGraphicFramePr>
          <p:nvPr/>
        </p:nvGraphicFramePr>
        <p:xfrm>
          <a:off x="7359650" y="331470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699" name="Group 115"/>
          <p:cNvGraphicFramePr>
            <a:graphicFrameLocks noGrp="1"/>
          </p:cNvGraphicFramePr>
          <p:nvPr/>
        </p:nvGraphicFramePr>
        <p:xfrm>
          <a:off x="7359650" y="3829050"/>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705" name="Group 121"/>
          <p:cNvGraphicFramePr>
            <a:graphicFrameLocks noGrp="1"/>
          </p:cNvGraphicFramePr>
          <p:nvPr/>
        </p:nvGraphicFramePr>
        <p:xfrm>
          <a:off x="7359650" y="4373563"/>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723" name="Group 139"/>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15.</a:t>
                      </a:r>
                      <a:r>
                        <a:rPr kumimoji="0" lang="es-CO" sz="1100" b="1" i="0" u="none" strike="noStrike" cap="none" normalizeH="0" baseline="0" dirty="0" smtClean="0">
                          <a:ln>
                            <a:noFill/>
                          </a:ln>
                          <a:solidFill>
                            <a:srgbClr val="333333"/>
                          </a:solidFill>
                          <a:effectLst/>
                          <a:latin typeface="Calibri" pitchFamily="34" charset="0"/>
                          <a:cs typeface="Arial" charset="0"/>
                        </a:rPr>
                        <a:t> Pensando en la </a:t>
                      </a:r>
                      <a:r>
                        <a:rPr kumimoji="0" lang="es-CO" sz="1100" b="1" i="0" u="none" strike="noStrike" cap="none" normalizeH="0" baseline="0" dirty="0" smtClean="0">
                          <a:ln>
                            <a:noFill/>
                          </a:ln>
                          <a:solidFill>
                            <a:srgbClr val="0075B8"/>
                          </a:solidFill>
                          <a:effectLst/>
                          <a:latin typeface="Calibri" pitchFamily="34" charset="0"/>
                          <a:cs typeface="Arial" charset="0"/>
                        </a:rPr>
                        <a:t>petición, queja, reclamo o sugerencia</a:t>
                      </a:r>
                      <a:r>
                        <a:rPr kumimoji="0" lang="es-CO" sz="1100" b="1" i="0" u="none" strike="noStrike" cap="none" normalizeH="0" baseline="0" dirty="0" smtClean="0">
                          <a:ln>
                            <a:noFill/>
                          </a:ln>
                          <a:solidFill>
                            <a:srgbClr val="333333"/>
                          </a:solidFill>
                          <a:effectLst/>
                          <a:latin typeface="Calibri" pitchFamily="34" charset="0"/>
                          <a:cs typeface="Arial" charset="0"/>
                        </a:rPr>
                        <a:t> que presentó ¿Cómo califica…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707737" name="Picture 153" descr="hjgjgk"/>
          <p:cNvPicPr>
            <a:picLocks noChangeAspect="1" noChangeArrowheads="1"/>
          </p:cNvPicPr>
          <p:nvPr/>
        </p:nvPicPr>
        <p:blipFill>
          <a:blip r:embed="rId8" cstate="print"/>
          <a:srcRect/>
          <a:stretch>
            <a:fillRect/>
          </a:stretch>
        </p:blipFill>
        <p:spPr bwMode="auto">
          <a:xfrm>
            <a:off x="654050" y="1008063"/>
            <a:ext cx="779463" cy="665162"/>
          </a:xfrm>
          <a:prstGeom prst="rect">
            <a:avLst/>
          </a:prstGeom>
          <a:noFill/>
        </p:spPr>
      </p:pic>
      <p:graphicFrame>
        <p:nvGraphicFramePr>
          <p:cNvPr id="707744" name="Group 160"/>
          <p:cNvGraphicFramePr>
            <a:graphicFrameLocks noGrp="1"/>
          </p:cNvGraphicFramePr>
          <p:nvPr/>
        </p:nvGraphicFramePr>
        <p:xfrm>
          <a:off x="7359650" y="2200275"/>
          <a:ext cx="358775" cy="20364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7750" name="Group 166"/>
          <p:cNvGraphicFramePr>
            <a:graphicFrameLocks noGrp="1"/>
          </p:cNvGraphicFramePr>
          <p:nvPr/>
        </p:nvGraphicFramePr>
        <p:xfrm>
          <a:off x="7335838" y="2016125"/>
          <a:ext cx="358775" cy="173160"/>
        </p:xfrm>
        <a:graphic>
          <a:graphicData uri="http://schemas.openxmlformats.org/drawingml/2006/table">
            <a:tbl>
              <a:tblPr/>
              <a:tblGrid>
                <a:gridCol w="3587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B5EC"/>
                          </a:solidFill>
                          <a:effectLst/>
                          <a:latin typeface="Calibri" pitchFamily="34" charset="0"/>
                          <a:cs typeface="Arial" charset="0"/>
                        </a:rPr>
                        <a:t>2010</a:t>
                      </a:r>
                      <a:endParaRPr kumimoji="0" lang="es-ES" sz="9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4818" name="Rectangle 2"/>
          <p:cNvSpPr>
            <a:spLocks noGrp="1" noChangeArrowheads="1"/>
          </p:cNvSpPr>
          <p:nvPr>
            <p:ph type="title"/>
          </p:nvPr>
        </p:nvSpPr>
        <p:spPr/>
        <p:txBody>
          <a:bodyPr/>
          <a:lstStyle/>
          <a:p>
            <a:endParaRPr lang="es-CO" dirty="0"/>
          </a:p>
        </p:txBody>
      </p:sp>
      <p:sp>
        <p:nvSpPr>
          <p:cNvPr id="67481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482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5173" name="Group 357"/>
          <p:cNvGraphicFramePr>
            <a:graphicFrameLocks noGrp="1"/>
          </p:cNvGraphicFramePr>
          <p:nvPr/>
        </p:nvGraphicFramePr>
        <p:xfrm>
          <a:off x="153988" y="1584325"/>
          <a:ext cx="8840787" cy="26879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Han Presentado Petición, Queja O Reclamo (Real)</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116</a:t>
                      </a:r>
                      <a:endParaRPr kumimoji="0" lang="es-ES" sz="800" b="1" i="1"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8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127747</a:t>
                      </a:r>
                      <a:endParaRPr kumimoji="0" lang="es-ES" sz="700" b="1" i="1"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8903</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2678</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2082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3998</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2051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3490</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10058</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22340</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8199</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22626</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12240</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5903</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4654</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2512</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2477</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3831</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5520</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3847</a:t>
                      </a:r>
                      <a:endParaRPr kumimoji="0" lang="es-ES" sz="700" b="1" i="1"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calidad de la atención suministrada por el funcionario que lo atendió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agilidad en la recepción de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facilidad para contactarse y registrar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solución dada a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048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tiempo de respuesta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5073" name="Rectangle 25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38525E7-C5F4-48C8-B019-834F77231830}" type="slidenum">
              <a:rPr lang="es-ES" sz="900" i="1">
                <a:solidFill>
                  <a:schemeClr val="bg1"/>
                </a:solidFill>
              </a:rPr>
              <a:pPr algn="ctr"/>
              <a:t>65</a:t>
            </a:fld>
            <a:endParaRPr lang="es-ES" sz="900" i="1" dirty="0">
              <a:solidFill>
                <a:schemeClr val="bg1"/>
              </a:solidFill>
            </a:endParaRPr>
          </a:p>
        </p:txBody>
      </p:sp>
      <p:sp>
        <p:nvSpPr>
          <p:cNvPr id="675074" name="Text Box 258"/>
          <p:cNvSpPr txBox="1">
            <a:spLocks noChangeArrowheads="1"/>
          </p:cNvSpPr>
          <p:nvPr/>
        </p:nvSpPr>
        <p:spPr bwMode="auto">
          <a:xfrm>
            <a:off x="561975" y="1641475"/>
            <a:ext cx="1849438" cy="260350"/>
          </a:xfrm>
          <a:prstGeom prst="rect">
            <a:avLst/>
          </a:prstGeom>
          <a:noFill/>
          <a:ln w="9525">
            <a:noFill/>
            <a:miter lim="800000"/>
            <a:headEnd/>
            <a:tailEnd/>
          </a:ln>
          <a:effectLst/>
        </p:spPr>
        <p:txBody>
          <a:bodyPr wrap="none">
            <a:spAutoFit/>
          </a:bodyPr>
          <a:lstStyle/>
          <a:p>
            <a:r>
              <a:rPr lang="es-ES" sz="1100" dirty="0">
                <a:solidFill>
                  <a:srgbClr val="0075B8"/>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graphicFrame>
        <p:nvGraphicFramePr>
          <p:cNvPr id="675075" name="Group 259"/>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15.</a:t>
                      </a:r>
                      <a:r>
                        <a:rPr kumimoji="0" lang="es-CO" sz="1100" b="1" i="0" u="none" strike="noStrike" cap="none" normalizeH="0" baseline="0" dirty="0" smtClean="0">
                          <a:ln>
                            <a:noFill/>
                          </a:ln>
                          <a:solidFill>
                            <a:srgbClr val="333333"/>
                          </a:solidFill>
                          <a:effectLst/>
                          <a:latin typeface="Calibri" pitchFamily="34" charset="0"/>
                          <a:cs typeface="Arial" charset="0"/>
                        </a:rPr>
                        <a:t> Pensando en la </a:t>
                      </a:r>
                      <a:r>
                        <a:rPr kumimoji="0" lang="es-CO" sz="1100" b="1" i="0" u="none" strike="noStrike" cap="none" normalizeH="0" baseline="0" dirty="0" smtClean="0">
                          <a:ln>
                            <a:noFill/>
                          </a:ln>
                          <a:solidFill>
                            <a:srgbClr val="0075B8"/>
                          </a:solidFill>
                          <a:effectLst/>
                          <a:latin typeface="Calibri" pitchFamily="34" charset="0"/>
                          <a:cs typeface="Arial" charset="0"/>
                        </a:rPr>
                        <a:t>petición, queja, reclamo o sugerencia</a:t>
                      </a:r>
                      <a:r>
                        <a:rPr kumimoji="0" lang="es-CO" sz="1100" b="1" i="0" u="none" strike="noStrike" cap="none" normalizeH="0" baseline="0" dirty="0" smtClean="0">
                          <a:ln>
                            <a:noFill/>
                          </a:ln>
                          <a:solidFill>
                            <a:srgbClr val="333333"/>
                          </a:solidFill>
                          <a:effectLst/>
                          <a:latin typeface="Calibri" pitchFamily="34" charset="0"/>
                          <a:cs typeface="Arial" charset="0"/>
                        </a:rPr>
                        <a:t> que presentó ¿Cómo califica…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p:txBody>
          <a:bodyPr/>
          <a:lstStyle/>
          <a:p>
            <a:endParaRPr lang="es-CO" dirty="0"/>
          </a:p>
        </p:txBody>
      </p:sp>
      <p:sp>
        <p:nvSpPr>
          <p:cNvPr id="64614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C6E7D1B-BC3F-4D4C-BFC4-009715B1991A}" type="slidenum">
              <a:rPr lang="es-ES" sz="900" i="1">
                <a:solidFill>
                  <a:schemeClr val="bg1"/>
                </a:solidFill>
              </a:rPr>
              <a:pPr algn="ctr"/>
              <a:t>66</a:t>
            </a:fld>
            <a:endParaRPr lang="es-ES" sz="900" i="1" dirty="0">
              <a:solidFill>
                <a:schemeClr val="bg1"/>
              </a:solidFill>
            </a:endParaRPr>
          </a:p>
        </p:txBody>
      </p:sp>
      <p:sp>
        <p:nvSpPr>
          <p:cNvPr id="646148"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6149" name="Group 5"/>
          <p:cNvGraphicFramePr>
            <a:graphicFrameLocks noGrp="1"/>
          </p:cNvGraphicFramePr>
          <p:nvPr/>
        </p:nvGraphicFramePr>
        <p:xfrm>
          <a:off x="1123950" y="1816100"/>
          <a:ext cx="6765925" cy="2653073"/>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Han Presentado Petición, Queja O Reclamo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21142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30825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18168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14045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32398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3413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97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calidad de la atención suministrada por el funcionario que lo atendió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13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agilidad en la recepción de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13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facilidad para contactarse y registrar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397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solución dada a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413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tiempo de respuesta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46253" name="Text Box 109"/>
          <p:cNvSpPr txBox="1">
            <a:spLocks noChangeArrowheads="1"/>
          </p:cNvSpPr>
          <p:nvPr/>
        </p:nvSpPr>
        <p:spPr bwMode="auto">
          <a:xfrm>
            <a:off x="2124075" y="1852613"/>
            <a:ext cx="1824038"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graphicFrame>
        <p:nvGraphicFramePr>
          <p:cNvPr id="646260" name="Group 116"/>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15.</a:t>
                      </a:r>
                      <a:r>
                        <a:rPr kumimoji="0" lang="es-CO" sz="1100" b="1" i="0" u="none" strike="noStrike" cap="none" normalizeH="0" baseline="0" dirty="0" smtClean="0">
                          <a:ln>
                            <a:noFill/>
                          </a:ln>
                          <a:solidFill>
                            <a:srgbClr val="333333"/>
                          </a:solidFill>
                          <a:effectLst/>
                          <a:latin typeface="Calibri" pitchFamily="34" charset="0"/>
                          <a:cs typeface="Arial" charset="0"/>
                        </a:rPr>
                        <a:t> Pensando en la </a:t>
                      </a:r>
                      <a:r>
                        <a:rPr kumimoji="0" lang="es-CO" sz="1100" b="1" i="0" u="none" strike="noStrike" cap="none" normalizeH="0" baseline="0" dirty="0" smtClean="0">
                          <a:ln>
                            <a:noFill/>
                          </a:ln>
                          <a:solidFill>
                            <a:srgbClr val="0075B8"/>
                          </a:solidFill>
                          <a:effectLst/>
                          <a:latin typeface="Calibri" pitchFamily="34" charset="0"/>
                          <a:cs typeface="Arial" charset="0"/>
                        </a:rPr>
                        <a:t>petición, queja, reclamo o sugerencia</a:t>
                      </a:r>
                      <a:r>
                        <a:rPr kumimoji="0" lang="es-CO" sz="1100" b="1" i="0" u="none" strike="noStrike" cap="none" normalizeH="0" baseline="0" dirty="0" smtClean="0">
                          <a:ln>
                            <a:noFill/>
                          </a:ln>
                          <a:solidFill>
                            <a:srgbClr val="333333"/>
                          </a:solidFill>
                          <a:effectLst/>
                          <a:latin typeface="Calibri" pitchFamily="34" charset="0"/>
                          <a:cs typeface="Arial" charset="0"/>
                        </a:rPr>
                        <a:t> que presentó ¿Cómo califica…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116" name="115 Elipse"/>
          <p:cNvSpPr/>
          <p:nvPr/>
        </p:nvSpPr>
        <p:spPr bwMode="auto">
          <a:xfrm>
            <a:off x="6380018" y="3844636"/>
            <a:ext cx="290945" cy="238991"/>
          </a:xfrm>
          <a:prstGeom prst="ellipse">
            <a:avLst/>
          </a:prstGeom>
          <a:noFill/>
          <a:ln w="31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rgbClr val="FF0000"/>
              </a:solidFill>
              <a:effectLst/>
              <a:latin typeface="Arial" charset="0"/>
              <a:cs typeface="Arial" charset="0"/>
            </a:endParaRPr>
          </a:p>
        </p:txBody>
      </p:sp>
      <p:sp>
        <p:nvSpPr>
          <p:cNvPr id="117" name="116 Elipse"/>
          <p:cNvSpPr/>
          <p:nvPr/>
        </p:nvSpPr>
        <p:spPr bwMode="auto">
          <a:xfrm>
            <a:off x="6386944" y="4163292"/>
            <a:ext cx="290945" cy="238991"/>
          </a:xfrm>
          <a:prstGeom prst="ellipse">
            <a:avLst/>
          </a:prstGeom>
          <a:noFill/>
          <a:ln w="31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rgbClr val="FF0000"/>
              </a:solidFill>
              <a:effectLst/>
              <a:latin typeface="Arial" charset="0"/>
              <a:cs typeface="Arial" charset="0"/>
            </a:endParaRPr>
          </a:p>
        </p:txBody>
      </p:sp>
      <p:sp>
        <p:nvSpPr>
          <p:cNvPr id="118" name="117 Elipse"/>
          <p:cNvSpPr/>
          <p:nvPr/>
        </p:nvSpPr>
        <p:spPr bwMode="auto">
          <a:xfrm>
            <a:off x="4752092" y="4180609"/>
            <a:ext cx="290945" cy="238991"/>
          </a:xfrm>
          <a:prstGeom prst="ellipse">
            <a:avLst/>
          </a:prstGeom>
          <a:noFill/>
          <a:ln w="31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rgbClr val="FF0000"/>
              </a:solidFill>
              <a:effectLst/>
              <a:latin typeface="Arial" charset="0"/>
              <a:cs typeface="Arial" charset="0"/>
            </a:endParaRP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4" name="4 Título"/>
          <p:cNvSpPr>
            <a:spLocks noGrp="1"/>
          </p:cNvSpPr>
          <p:nvPr>
            <p:ph idx="1"/>
          </p:nvPr>
        </p:nvSpPr>
        <p:spPr>
          <a:xfrm>
            <a:off x="766763" y="1481571"/>
            <a:ext cx="7613650" cy="2176030"/>
          </a:xfrm>
        </p:spPr>
        <p:txBody>
          <a:bodyPr>
            <a:noAutofit/>
          </a:bodyPr>
          <a:lstStyle/>
          <a:p>
            <a:pPr>
              <a:buNone/>
            </a:pPr>
            <a:r>
              <a:rPr lang="es-MX" sz="1600" dirty="0" smtClean="0"/>
              <a:t>	55% de los usuarios desconocen los canales para colocar una solicitud de queja o reclamo.   Los usuarios que tienen conocimiento mencionan como principal canal la línea telefónica o call center.</a:t>
            </a:r>
            <a:br>
              <a:rPr lang="es-MX" sz="1600" dirty="0" smtClean="0"/>
            </a:br>
            <a:r>
              <a:rPr lang="es-MX" sz="1600" dirty="0"/>
              <a:t/>
            </a:r>
            <a:br>
              <a:rPr lang="es-MX" sz="1600" dirty="0"/>
            </a:br>
            <a:r>
              <a:rPr lang="es-MX" sz="1600" dirty="0" smtClean="0"/>
              <a:t>Los usuarios que colocaron alguna solicitud o queja durante el año 2016, consideran que lo mejor de la atención fue la claridad de la información suministrada y los aspecto que tienen mayor oportunidad de trabajo son el tiempo de respuesta y la solución dada a la queja</a:t>
            </a:r>
            <a:endParaRPr lang="es-MX" sz="1600" dirty="0"/>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p:cNvSpPr>
            <a:spLocks noGrp="1" noChangeArrowheads="1"/>
          </p:cNvSpPr>
          <p:nvPr>
            <p:ph type="ctrTitle"/>
          </p:nvPr>
        </p:nvSpPr>
        <p:spPr/>
        <p:txBody>
          <a:bodyPr/>
          <a:lstStyle/>
          <a:p>
            <a:r>
              <a:rPr lang="es-CO" dirty="0" smtClean="0"/>
              <a:t>Evaluación de los servicios de Disposición </a:t>
            </a:r>
            <a:r>
              <a:rPr lang="es-CO" dirty="0"/>
              <a:t>Final y Aprovechamiento</a:t>
            </a:r>
            <a:endParaRPr lang="es-ES" dirty="0"/>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298" name="Picture 426" descr="gffhgj"/>
          <p:cNvPicPr>
            <a:picLocks noChangeAspect="1" noChangeArrowheads="1"/>
          </p:cNvPicPr>
          <p:nvPr/>
        </p:nvPicPr>
        <p:blipFill>
          <a:blip r:embed="rId2" cstate="print"/>
          <a:srcRect/>
          <a:stretch>
            <a:fillRect/>
          </a:stretch>
        </p:blipFill>
        <p:spPr bwMode="auto">
          <a:xfrm>
            <a:off x="3673475" y="1896774"/>
            <a:ext cx="2173288" cy="2320925"/>
          </a:xfrm>
          <a:prstGeom prst="rect">
            <a:avLst/>
          </a:prstGeom>
          <a:noFill/>
        </p:spPr>
      </p:pic>
      <p:sp>
        <p:nvSpPr>
          <p:cNvPr id="591875" name="Rectangle 3"/>
          <p:cNvSpPr>
            <a:spLocks noGrp="1" noChangeArrowheads="1"/>
          </p:cNvSpPr>
          <p:nvPr>
            <p:ph type="title"/>
          </p:nvPr>
        </p:nvSpPr>
        <p:spPr/>
        <p:txBody>
          <a:bodyPr/>
          <a:lstStyle/>
          <a:p>
            <a:endParaRPr lang="es-MX" dirty="0"/>
          </a:p>
        </p:txBody>
      </p:sp>
      <p:sp>
        <p:nvSpPr>
          <p:cNvPr id="59187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B022A69-8209-4E83-B643-CB7B56A3ACA5}" type="slidenum">
              <a:rPr lang="es-ES" sz="900" i="1">
                <a:solidFill>
                  <a:schemeClr val="bg1"/>
                </a:solidFill>
              </a:rPr>
              <a:pPr algn="ctr"/>
              <a:t>69</a:t>
            </a:fld>
            <a:endParaRPr lang="es-ES" sz="900" i="1" dirty="0">
              <a:solidFill>
                <a:schemeClr val="bg1"/>
              </a:solidFill>
            </a:endParaRPr>
          </a:p>
        </p:txBody>
      </p:sp>
      <p:graphicFrame>
        <p:nvGraphicFramePr>
          <p:cNvPr id="592098" name="Group 226"/>
          <p:cNvGraphicFramePr>
            <a:graphicFrameLocks noGrp="1"/>
          </p:cNvGraphicFramePr>
          <p:nvPr/>
        </p:nvGraphicFramePr>
        <p:xfrm>
          <a:off x="3402013" y="1037936"/>
          <a:ext cx="3044825" cy="371280"/>
        </p:xfrm>
        <a:graphic>
          <a:graphicData uri="http://schemas.openxmlformats.org/drawingml/2006/table">
            <a:tbl>
              <a:tblPr/>
              <a:tblGrid>
                <a:gridCol w="3044825"/>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16.</a:t>
                      </a:r>
                      <a:r>
                        <a:rPr kumimoji="0" lang="es-CO" sz="1100" b="1" i="0" u="none" strike="noStrike" cap="none" normalizeH="0" baseline="0" dirty="0" smtClean="0">
                          <a:ln>
                            <a:noFill/>
                          </a:ln>
                          <a:solidFill>
                            <a:srgbClr val="333333"/>
                          </a:solidFill>
                          <a:effectLst/>
                          <a:latin typeface="Calibri" pitchFamily="34" charset="0"/>
                          <a:cs typeface="Arial" charset="0"/>
                        </a:rPr>
                        <a:t> ¿Sabe usted qué es </a:t>
                      </a:r>
                      <a:r>
                        <a:rPr kumimoji="0" lang="es-CO" sz="1100" b="1" i="0" u="none" strike="noStrike" cap="none" normalizeH="0" baseline="0" dirty="0" smtClean="0">
                          <a:ln>
                            <a:noFill/>
                          </a:ln>
                          <a:solidFill>
                            <a:srgbClr val="0075B8"/>
                          </a:solidFill>
                          <a:effectLst/>
                          <a:latin typeface="Calibri" pitchFamily="34" charset="0"/>
                          <a:cs typeface="Arial" charset="0"/>
                        </a:rPr>
                        <a:t>separación de residuos</a:t>
                      </a:r>
                      <a:r>
                        <a:rPr kumimoji="0" lang="es-CO" sz="1100" b="1" i="0" u="none" strike="noStrike" cap="none" normalizeH="0" baseline="0" dirty="0" smtClean="0">
                          <a:ln>
                            <a:noFill/>
                          </a:ln>
                          <a:solidFill>
                            <a:srgbClr val="333333"/>
                          </a:solidFill>
                          <a:effectLst/>
                          <a:latin typeface="Calibri" pitchFamily="34" charset="0"/>
                          <a:cs typeface="Arial" charset="0"/>
                        </a:rPr>
                        <a:t> en la fuente o reciclaje?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1977" name="Group 105"/>
          <p:cNvGraphicFramePr>
            <a:graphicFrameLocks noGrp="1"/>
          </p:cNvGraphicFramePr>
          <p:nvPr/>
        </p:nvGraphicFramePr>
        <p:xfrm>
          <a:off x="5914593" y="4529138"/>
          <a:ext cx="1095375" cy="249360"/>
        </p:xfrm>
        <a:graphic>
          <a:graphicData uri="http://schemas.openxmlformats.org/drawingml/2006/table">
            <a:tbl>
              <a:tblPr/>
              <a:tblGrid>
                <a:gridCol w="495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591993" name="Rectangle 12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92303" name="Group 431"/>
          <p:cNvGraphicFramePr>
            <a:graphicFrameLocks noGrp="1"/>
          </p:cNvGraphicFramePr>
          <p:nvPr/>
        </p:nvGraphicFramePr>
        <p:xfrm>
          <a:off x="3913188" y="2079336"/>
          <a:ext cx="495300" cy="379413"/>
        </p:xfrm>
        <a:graphic>
          <a:graphicData uri="http://schemas.openxmlformats.org/drawingml/2006/table">
            <a:tbl>
              <a:tblPr/>
              <a:tblGrid>
                <a:gridCol w="495300"/>
              </a:tblGrid>
              <a:tr h="379413">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rgbClr val="0075B8"/>
                          </a:solidFill>
                          <a:effectLst/>
                          <a:latin typeface="Cambria" pitchFamily="18" charset="0"/>
                          <a:cs typeface="Arial" charset="0"/>
                        </a:rPr>
                        <a:t>82</a:t>
                      </a:r>
                      <a:r>
                        <a:rPr kumimoji="0" lang="es-ES" sz="1200" b="1" i="0" u="none" strike="noStrike" cap="none" normalizeH="0" baseline="0" dirty="0" smtClean="0">
                          <a:ln>
                            <a:noFill/>
                          </a:ln>
                          <a:solidFill>
                            <a:srgbClr val="0075B8"/>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2301" name="Group 429"/>
          <p:cNvGraphicFramePr>
            <a:graphicFrameLocks noGrp="1"/>
          </p:cNvGraphicFramePr>
          <p:nvPr/>
        </p:nvGraphicFramePr>
        <p:xfrm>
          <a:off x="5238750" y="3770024"/>
          <a:ext cx="442913" cy="214308"/>
        </p:xfrm>
        <a:graphic>
          <a:graphicData uri="http://schemas.openxmlformats.org/drawingml/2006/table">
            <a:tbl>
              <a:tblPr/>
              <a:tblGrid>
                <a:gridCol w="4429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tx1"/>
                          </a:solidFill>
                          <a:effectLst/>
                          <a:latin typeface="Cambria" pitchFamily="18" charset="0"/>
                          <a:cs typeface="Arial" charset="0"/>
                        </a:rPr>
                        <a:t>18</a:t>
                      </a:r>
                      <a:r>
                        <a:rPr kumimoji="0" lang="es-ES" sz="900" b="1" i="0" u="none" strike="noStrike" cap="none" normalizeH="0" baseline="0" dirty="0" smtClean="0">
                          <a:ln>
                            <a:noFill/>
                          </a:ln>
                          <a:solidFill>
                            <a:schemeClr val="tx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2299" name="Group 427"/>
          <p:cNvGraphicFramePr>
            <a:graphicFrameLocks noGrp="1"/>
          </p:cNvGraphicFramePr>
          <p:nvPr/>
        </p:nvGraphicFramePr>
        <p:xfrm>
          <a:off x="3992563" y="2396836"/>
          <a:ext cx="230187" cy="241740"/>
        </p:xfrm>
        <a:graphic>
          <a:graphicData uri="http://schemas.openxmlformats.org/drawingml/2006/table">
            <a:tbl>
              <a:tblPr/>
              <a:tblGrid>
                <a:gridCol w="230187"/>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SI</a:t>
                      </a:r>
                      <a:r>
                        <a:rPr kumimoji="0" lang="es-ES" sz="10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2294" name="Group 422"/>
          <p:cNvGraphicFramePr>
            <a:graphicFrameLocks noGrp="1"/>
          </p:cNvGraphicFramePr>
          <p:nvPr/>
        </p:nvGraphicFramePr>
        <p:xfrm>
          <a:off x="5761038" y="3776374"/>
          <a:ext cx="303212" cy="241740"/>
        </p:xfrm>
        <a:graphic>
          <a:graphicData uri="http://schemas.openxmlformats.org/drawingml/2006/table">
            <a:tbl>
              <a:tblPr/>
              <a:tblGrid>
                <a:gridCol w="3032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No</a:t>
                      </a:r>
                      <a:r>
                        <a:rPr kumimoji="0" lang="es-ES" sz="10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pic>
        <p:nvPicPr>
          <p:cNvPr id="592176" name="Picture 304" descr="gghhjj"/>
          <p:cNvPicPr>
            <a:picLocks noChangeAspect="1" noChangeArrowheads="1"/>
          </p:cNvPicPr>
          <p:nvPr/>
        </p:nvPicPr>
        <p:blipFill>
          <a:blip r:embed="rId3" cstate="print"/>
          <a:srcRect/>
          <a:stretch>
            <a:fillRect/>
          </a:stretch>
        </p:blipFill>
        <p:spPr bwMode="auto">
          <a:xfrm>
            <a:off x="4608513" y="2871499"/>
            <a:ext cx="533400" cy="579437"/>
          </a:xfrm>
          <a:prstGeom prst="rect">
            <a:avLst/>
          </a:prstGeom>
          <a:noFill/>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ctrTitle"/>
          </p:nvPr>
        </p:nvSpPr>
        <p:spPr/>
        <p:txBody>
          <a:bodyPr/>
          <a:lstStyle/>
          <a:p>
            <a:r>
              <a:rPr lang="es-ES" dirty="0" smtClean="0"/>
              <a:t>Evaluación </a:t>
            </a:r>
            <a:r>
              <a:rPr lang="es-ES" dirty="0"/>
              <a:t>Institucional</a:t>
            </a: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6866" name="Rectangle 2"/>
          <p:cNvSpPr>
            <a:spLocks noGrp="1" noChangeArrowheads="1"/>
          </p:cNvSpPr>
          <p:nvPr>
            <p:ph type="title"/>
          </p:nvPr>
        </p:nvSpPr>
        <p:spPr/>
        <p:txBody>
          <a:bodyPr/>
          <a:lstStyle/>
          <a:p>
            <a:endParaRPr lang="es-CO" dirty="0"/>
          </a:p>
        </p:txBody>
      </p:sp>
      <p:sp>
        <p:nvSpPr>
          <p:cNvPr id="67686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686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7152" name="Group 288"/>
          <p:cNvGraphicFramePr>
            <a:graphicFrameLocks noGrp="1"/>
          </p:cNvGraphicFramePr>
          <p:nvPr/>
        </p:nvGraphicFramePr>
        <p:xfrm>
          <a:off x="180109" y="1397289"/>
          <a:ext cx="8840787" cy="109324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16. ¿Sabe usted qué es separación de residuos en la fuente o 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7147" name="Rectangle 28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7656781-17D5-48ED-9281-4624CFCD3D1F}" type="slidenum">
              <a:rPr lang="es-ES" sz="900" i="1">
                <a:solidFill>
                  <a:schemeClr val="bg1"/>
                </a:solidFill>
              </a:rPr>
              <a:pPr algn="ctr"/>
              <a:t>70</a:t>
            </a:fld>
            <a:endParaRPr lang="es-ES" sz="900" i="1" dirty="0">
              <a:solidFill>
                <a:schemeClr val="bg1"/>
              </a:solidFill>
            </a:endParaRPr>
          </a:p>
        </p:txBody>
      </p:sp>
      <p:graphicFrame>
        <p:nvGraphicFramePr>
          <p:cNvPr id="8" name="Group 363"/>
          <p:cNvGraphicFramePr>
            <a:graphicFrameLocks noGrp="1"/>
          </p:cNvGraphicFramePr>
          <p:nvPr/>
        </p:nvGraphicFramePr>
        <p:xfrm>
          <a:off x="1155122" y="3086533"/>
          <a:ext cx="6765925" cy="103533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8">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16. ¿Sabe usted qué es separación de residuos en la fuente o reciclaje?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474" name="Picture 570" descr="sfgfdhhj"/>
          <p:cNvPicPr>
            <a:picLocks noChangeAspect="1" noChangeArrowheads="1"/>
          </p:cNvPicPr>
          <p:nvPr/>
        </p:nvPicPr>
        <p:blipFill>
          <a:blip r:embed="rId2" cstate="print"/>
          <a:srcRect/>
          <a:stretch>
            <a:fillRect/>
          </a:stretch>
        </p:blipFill>
        <p:spPr bwMode="auto">
          <a:xfrm>
            <a:off x="428625" y="2790825"/>
            <a:ext cx="895350" cy="974725"/>
          </a:xfrm>
          <a:prstGeom prst="rect">
            <a:avLst/>
          </a:prstGeom>
          <a:noFill/>
        </p:spPr>
      </p:pic>
      <p:sp>
        <p:nvSpPr>
          <p:cNvPr id="636398" name="Rectangle 494"/>
          <p:cNvSpPr>
            <a:spLocks noChangeArrowheads="1"/>
          </p:cNvSpPr>
          <p:nvPr/>
        </p:nvSpPr>
        <p:spPr bwMode="auto">
          <a:xfrm>
            <a:off x="0" y="1889125"/>
            <a:ext cx="1757363" cy="3162300"/>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36278" name="Picture 374" descr="gghhj"/>
          <p:cNvPicPr>
            <a:picLocks noChangeAspect="1" noChangeArrowheads="1"/>
          </p:cNvPicPr>
          <p:nvPr/>
        </p:nvPicPr>
        <p:blipFill>
          <a:blip r:embed="rId3" cstate="print"/>
          <a:srcRect/>
          <a:stretch>
            <a:fillRect/>
          </a:stretch>
        </p:blipFill>
        <p:spPr bwMode="auto">
          <a:xfrm>
            <a:off x="268288" y="3767138"/>
            <a:ext cx="1230312" cy="1339850"/>
          </a:xfrm>
          <a:prstGeom prst="rect">
            <a:avLst/>
          </a:prstGeom>
          <a:noFill/>
        </p:spPr>
      </p:pic>
      <p:pic>
        <p:nvPicPr>
          <p:cNvPr id="635907" name="Picture 3" descr="FGH"/>
          <p:cNvPicPr>
            <a:picLocks noChangeAspect="1" noChangeArrowheads="1"/>
          </p:cNvPicPr>
          <p:nvPr/>
        </p:nvPicPr>
        <p:blipFill>
          <a:blip r:embed="rId4" cstate="print"/>
          <a:srcRect/>
          <a:stretch>
            <a:fillRect/>
          </a:stretch>
        </p:blipFill>
        <p:spPr bwMode="auto">
          <a:xfrm>
            <a:off x="1446213" y="682625"/>
            <a:ext cx="6927850" cy="4278313"/>
          </a:xfrm>
          <a:prstGeom prst="rect">
            <a:avLst/>
          </a:prstGeom>
          <a:noFill/>
        </p:spPr>
      </p:pic>
      <p:sp>
        <p:nvSpPr>
          <p:cNvPr id="635908" name="Rectangle 4"/>
          <p:cNvSpPr>
            <a:spLocks noGrp="1" noChangeArrowheads="1"/>
          </p:cNvSpPr>
          <p:nvPr>
            <p:ph type="title"/>
          </p:nvPr>
        </p:nvSpPr>
        <p:spPr/>
        <p:txBody>
          <a:bodyPr/>
          <a:lstStyle/>
          <a:p>
            <a:endParaRPr lang="es-MX" dirty="0"/>
          </a:p>
        </p:txBody>
      </p:sp>
      <p:sp>
        <p:nvSpPr>
          <p:cNvPr id="635909"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ADBC26B-A3EF-478D-B0C3-EE3F7CD22274}" type="slidenum">
              <a:rPr lang="es-ES" sz="900" i="1">
                <a:solidFill>
                  <a:schemeClr val="bg1"/>
                </a:solidFill>
              </a:rPr>
              <a:pPr algn="ctr"/>
              <a:t>71</a:t>
            </a:fld>
            <a:endParaRPr lang="es-ES" sz="900" i="1" dirty="0">
              <a:solidFill>
                <a:schemeClr val="bg1"/>
              </a:solidFill>
            </a:endParaRPr>
          </a:p>
        </p:txBody>
      </p:sp>
      <p:graphicFrame>
        <p:nvGraphicFramePr>
          <p:cNvPr id="635910"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5916" name="Group 12"/>
          <p:cNvGrpSpPr>
            <a:grpSpLocks/>
          </p:cNvGrpSpPr>
          <p:nvPr/>
        </p:nvGrpSpPr>
        <p:grpSpPr bwMode="auto">
          <a:xfrm>
            <a:off x="2630488" y="2020888"/>
            <a:ext cx="385762" cy="385762"/>
            <a:chOff x="1370" y="1409"/>
            <a:chExt cx="243" cy="243"/>
          </a:xfrm>
        </p:grpSpPr>
        <p:pic>
          <p:nvPicPr>
            <p:cNvPr id="635917" name="Picture 1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18"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635919"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20"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21"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22"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23" name="Group 19"/>
          <p:cNvGrpSpPr>
            <a:grpSpLocks/>
          </p:cNvGrpSpPr>
          <p:nvPr/>
        </p:nvGrpSpPr>
        <p:grpSpPr bwMode="auto">
          <a:xfrm>
            <a:off x="3194050" y="2636838"/>
            <a:ext cx="385763" cy="385762"/>
            <a:chOff x="1370" y="1409"/>
            <a:chExt cx="243" cy="243"/>
          </a:xfrm>
        </p:grpSpPr>
        <p:pic>
          <p:nvPicPr>
            <p:cNvPr id="635924" name="Picture 2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25"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87</a:t>
              </a:r>
              <a:r>
                <a:rPr lang="es-ES" sz="800" dirty="0">
                  <a:solidFill>
                    <a:srgbClr val="00B050"/>
                  </a:solidFill>
                  <a:latin typeface="Calibri" pitchFamily="34" charset="0"/>
                </a:rPr>
                <a:t>%</a:t>
              </a:r>
            </a:p>
          </p:txBody>
        </p:sp>
        <p:sp>
          <p:nvSpPr>
            <p:cNvPr id="635926"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27"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28"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29"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5930" name="Group 26"/>
          <p:cNvGrpSpPr>
            <a:grpSpLocks/>
          </p:cNvGrpSpPr>
          <p:nvPr/>
        </p:nvGrpSpPr>
        <p:grpSpPr bwMode="auto">
          <a:xfrm>
            <a:off x="3675063" y="3214688"/>
            <a:ext cx="385762" cy="385762"/>
            <a:chOff x="1370" y="1409"/>
            <a:chExt cx="243" cy="243"/>
          </a:xfrm>
        </p:grpSpPr>
        <p:pic>
          <p:nvPicPr>
            <p:cNvPr id="635931" name="Picture 2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32"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635933"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34"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35"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36"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37" name="Group 33"/>
          <p:cNvGrpSpPr>
            <a:grpSpLocks/>
          </p:cNvGrpSpPr>
          <p:nvPr/>
        </p:nvGrpSpPr>
        <p:grpSpPr bwMode="auto">
          <a:xfrm>
            <a:off x="4724400" y="3454400"/>
            <a:ext cx="385763" cy="385763"/>
            <a:chOff x="1370" y="1409"/>
            <a:chExt cx="243" cy="243"/>
          </a:xfrm>
        </p:grpSpPr>
        <p:pic>
          <p:nvPicPr>
            <p:cNvPr id="635938" name="Picture 3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39"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635940"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41"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42"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43"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44" name="Group 40"/>
          <p:cNvGrpSpPr>
            <a:grpSpLocks/>
          </p:cNvGrpSpPr>
          <p:nvPr/>
        </p:nvGrpSpPr>
        <p:grpSpPr bwMode="auto">
          <a:xfrm>
            <a:off x="4862513" y="4392613"/>
            <a:ext cx="385762" cy="385762"/>
            <a:chOff x="1370" y="1409"/>
            <a:chExt cx="243" cy="243"/>
          </a:xfrm>
        </p:grpSpPr>
        <p:pic>
          <p:nvPicPr>
            <p:cNvPr id="635945" name="Picture 4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46"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71</a:t>
              </a:r>
              <a:r>
                <a:rPr lang="es-ES" sz="800" dirty="0">
                  <a:solidFill>
                    <a:srgbClr val="0075B8"/>
                  </a:solidFill>
                  <a:latin typeface="Calibri" pitchFamily="34" charset="0"/>
                </a:rPr>
                <a:t>%</a:t>
              </a:r>
            </a:p>
          </p:txBody>
        </p:sp>
        <p:sp>
          <p:nvSpPr>
            <p:cNvPr id="635947"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48"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49"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50"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51" name="Group 47"/>
          <p:cNvGrpSpPr>
            <a:grpSpLocks/>
          </p:cNvGrpSpPr>
          <p:nvPr/>
        </p:nvGrpSpPr>
        <p:grpSpPr bwMode="auto">
          <a:xfrm>
            <a:off x="5848350" y="3590925"/>
            <a:ext cx="385763" cy="385763"/>
            <a:chOff x="1370" y="1409"/>
            <a:chExt cx="243" cy="243"/>
          </a:xfrm>
        </p:grpSpPr>
        <p:pic>
          <p:nvPicPr>
            <p:cNvPr id="635952" name="Picture 4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53"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635954"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55"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56"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57"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58" name="Group 54"/>
          <p:cNvGrpSpPr>
            <a:grpSpLocks/>
          </p:cNvGrpSpPr>
          <p:nvPr/>
        </p:nvGrpSpPr>
        <p:grpSpPr bwMode="auto">
          <a:xfrm>
            <a:off x="7116763" y="2476500"/>
            <a:ext cx="385762" cy="385763"/>
            <a:chOff x="1370" y="1409"/>
            <a:chExt cx="243" cy="243"/>
          </a:xfrm>
        </p:grpSpPr>
        <p:pic>
          <p:nvPicPr>
            <p:cNvPr id="635959" name="Picture 5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60"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635961"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62"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63"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64"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65" name="Group 61"/>
          <p:cNvGrpSpPr>
            <a:grpSpLocks/>
          </p:cNvGrpSpPr>
          <p:nvPr/>
        </p:nvGrpSpPr>
        <p:grpSpPr bwMode="auto">
          <a:xfrm>
            <a:off x="6116638" y="2122488"/>
            <a:ext cx="385762" cy="385762"/>
            <a:chOff x="1370" y="1409"/>
            <a:chExt cx="243" cy="243"/>
          </a:xfrm>
        </p:grpSpPr>
        <p:pic>
          <p:nvPicPr>
            <p:cNvPr id="635966" name="Picture 6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67"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635968"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69"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70"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71"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72" name="Group 68"/>
          <p:cNvGrpSpPr>
            <a:grpSpLocks/>
          </p:cNvGrpSpPr>
          <p:nvPr/>
        </p:nvGrpSpPr>
        <p:grpSpPr bwMode="auto">
          <a:xfrm>
            <a:off x="5929313" y="2613025"/>
            <a:ext cx="385762" cy="385763"/>
            <a:chOff x="1370" y="1409"/>
            <a:chExt cx="243" cy="243"/>
          </a:xfrm>
        </p:grpSpPr>
        <p:pic>
          <p:nvPicPr>
            <p:cNvPr id="635973" name="Picture 6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74"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635975"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76"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77"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78"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5979" name="Group 75"/>
          <p:cNvGrpSpPr>
            <a:grpSpLocks/>
          </p:cNvGrpSpPr>
          <p:nvPr/>
        </p:nvGrpSpPr>
        <p:grpSpPr bwMode="auto">
          <a:xfrm>
            <a:off x="5664200" y="3117850"/>
            <a:ext cx="385763" cy="385763"/>
            <a:chOff x="1370" y="1409"/>
            <a:chExt cx="243" cy="243"/>
          </a:xfrm>
        </p:grpSpPr>
        <p:pic>
          <p:nvPicPr>
            <p:cNvPr id="635980" name="Picture 7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81"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66</a:t>
              </a:r>
              <a:r>
                <a:rPr lang="es-ES" sz="800" dirty="0">
                  <a:solidFill>
                    <a:srgbClr val="FFC000"/>
                  </a:solidFill>
                  <a:latin typeface="Calibri" pitchFamily="34" charset="0"/>
                </a:rPr>
                <a:t>%</a:t>
              </a:r>
            </a:p>
          </p:txBody>
        </p:sp>
        <p:sp>
          <p:nvSpPr>
            <p:cNvPr id="635982"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5983"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5984"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5985"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35986" name="Group 82"/>
          <p:cNvGrpSpPr>
            <a:grpSpLocks/>
          </p:cNvGrpSpPr>
          <p:nvPr/>
        </p:nvGrpSpPr>
        <p:grpSpPr bwMode="auto">
          <a:xfrm>
            <a:off x="4933950" y="2428875"/>
            <a:ext cx="385763" cy="385763"/>
            <a:chOff x="1370" y="1409"/>
            <a:chExt cx="243" cy="243"/>
          </a:xfrm>
        </p:grpSpPr>
        <p:pic>
          <p:nvPicPr>
            <p:cNvPr id="635987" name="Picture 8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88"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85</a:t>
              </a:r>
              <a:r>
                <a:rPr lang="es-ES" sz="800" dirty="0">
                  <a:solidFill>
                    <a:srgbClr val="00B050"/>
                  </a:solidFill>
                  <a:latin typeface="Calibri" pitchFamily="34" charset="0"/>
                </a:rPr>
                <a:t>%</a:t>
              </a:r>
            </a:p>
          </p:txBody>
        </p:sp>
        <p:sp>
          <p:nvSpPr>
            <p:cNvPr id="635989"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90"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91"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635992"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635993" name="Group 89"/>
          <p:cNvGrpSpPr>
            <a:grpSpLocks/>
          </p:cNvGrpSpPr>
          <p:nvPr/>
        </p:nvGrpSpPr>
        <p:grpSpPr bwMode="auto">
          <a:xfrm>
            <a:off x="2632075" y="1071563"/>
            <a:ext cx="385763" cy="385762"/>
            <a:chOff x="1370" y="1409"/>
            <a:chExt cx="243" cy="243"/>
          </a:xfrm>
        </p:grpSpPr>
        <p:pic>
          <p:nvPicPr>
            <p:cNvPr id="635994" name="Picture 9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5995"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80</a:t>
              </a:r>
              <a:r>
                <a:rPr lang="es-ES" sz="800" dirty="0">
                  <a:solidFill>
                    <a:srgbClr val="0075B8"/>
                  </a:solidFill>
                  <a:latin typeface="Calibri" pitchFamily="34" charset="0"/>
                </a:rPr>
                <a:t>%</a:t>
              </a:r>
            </a:p>
          </p:txBody>
        </p:sp>
        <p:sp>
          <p:nvSpPr>
            <p:cNvPr id="635996"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5997"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5998"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5999"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000" name="Group 96"/>
          <p:cNvGrpSpPr>
            <a:grpSpLocks/>
          </p:cNvGrpSpPr>
          <p:nvPr/>
        </p:nvGrpSpPr>
        <p:grpSpPr bwMode="auto">
          <a:xfrm>
            <a:off x="4460875" y="1431925"/>
            <a:ext cx="385763" cy="385763"/>
            <a:chOff x="1370" y="1409"/>
            <a:chExt cx="243" cy="243"/>
          </a:xfrm>
        </p:grpSpPr>
        <p:pic>
          <p:nvPicPr>
            <p:cNvPr id="636001" name="Picture 9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002"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636003"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004"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005"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006"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007" name="Group 103"/>
          <p:cNvGrpSpPr>
            <a:grpSpLocks/>
          </p:cNvGrpSpPr>
          <p:nvPr/>
        </p:nvGrpSpPr>
        <p:grpSpPr bwMode="auto">
          <a:xfrm>
            <a:off x="4060825" y="1912938"/>
            <a:ext cx="385763" cy="385762"/>
            <a:chOff x="1370" y="1409"/>
            <a:chExt cx="243" cy="243"/>
          </a:xfrm>
        </p:grpSpPr>
        <p:pic>
          <p:nvPicPr>
            <p:cNvPr id="636008" name="Picture 10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009"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636010"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011"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012"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013"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014" name="Group 110"/>
          <p:cNvGrpSpPr>
            <a:grpSpLocks/>
          </p:cNvGrpSpPr>
          <p:nvPr/>
        </p:nvGrpSpPr>
        <p:grpSpPr bwMode="auto">
          <a:xfrm>
            <a:off x="4452938" y="2209800"/>
            <a:ext cx="385762" cy="385763"/>
            <a:chOff x="1370" y="1409"/>
            <a:chExt cx="243" cy="243"/>
          </a:xfrm>
        </p:grpSpPr>
        <p:pic>
          <p:nvPicPr>
            <p:cNvPr id="636015" name="Picture 11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016"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636017"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018"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019"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020"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021" name="Group 117"/>
          <p:cNvGrpSpPr>
            <a:grpSpLocks/>
          </p:cNvGrpSpPr>
          <p:nvPr/>
        </p:nvGrpSpPr>
        <p:grpSpPr bwMode="auto">
          <a:xfrm>
            <a:off x="5068888" y="1576388"/>
            <a:ext cx="385762" cy="385762"/>
            <a:chOff x="1370" y="1409"/>
            <a:chExt cx="243" cy="243"/>
          </a:xfrm>
        </p:grpSpPr>
        <p:pic>
          <p:nvPicPr>
            <p:cNvPr id="636022" name="Picture 11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023"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69</a:t>
              </a:r>
              <a:r>
                <a:rPr lang="es-ES" sz="800" dirty="0">
                  <a:solidFill>
                    <a:srgbClr val="FFC000"/>
                  </a:solidFill>
                  <a:latin typeface="Calibri" pitchFamily="34" charset="0"/>
                </a:rPr>
                <a:t>%</a:t>
              </a:r>
            </a:p>
          </p:txBody>
        </p:sp>
        <p:sp>
          <p:nvSpPr>
            <p:cNvPr id="636024"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6025"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6026"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36027"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aphicFrame>
        <p:nvGraphicFramePr>
          <p:cNvPr id="636028"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34"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40"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46"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52"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58"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64"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70"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76"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82"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88"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094"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100"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106"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112"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36118" name="Group 214"/>
          <p:cNvGrpSpPr>
            <a:grpSpLocks/>
          </p:cNvGrpSpPr>
          <p:nvPr/>
        </p:nvGrpSpPr>
        <p:grpSpPr bwMode="auto">
          <a:xfrm>
            <a:off x="5237163" y="2081213"/>
            <a:ext cx="385762" cy="385762"/>
            <a:chOff x="1370" y="1409"/>
            <a:chExt cx="243" cy="243"/>
          </a:xfrm>
        </p:grpSpPr>
        <p:pic>
          <p:nvPicPr>
            <p:cNvPr id="636119" name="Picture 21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120"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636121"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122"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123"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124"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36125" name="Group 221"/>
          <p:cNvGrpSpPr>
            <a:grpSpLocks/>
          </p:cNvGrpSpPr>
          <p:nvPr/>
        </p:nvGrpSpPr>
        <p:grpSpPr bwMode="auto">
          <a:xfrm>
            <a:off x="5597525" y="2282825"/>
            <a:ext cx="385763" cy="385763"/>
            <a:chOff x="1370" y="1409"/>
            <a:chExt cx="243" cy="243"/>
          </a:xfrm>
        </p:grpSpPr>
        <p:pic>
          <p:nvPicPr>
            <p:cNvPr id="636126" name="Picture 22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127"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636128"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129"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130"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131"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36132" name="AutoShape 228"/>
          <p:cNvCxnSpPr>
            <a:cxnSpLocks noChangeShapeType="1"/>
            <a:stCxn id="636121"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36133"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36139" name="AutoShape 235"/>
          <p:cNvCxnSpPr>
            <a:cxnSpLocks noChangeShapeType="1"/>
            <a:stCxn id="636128"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36140"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6146"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36147" name="Group 243"/>
          <p:cNvGrpSpPr>
            <a:grpSpLocks/>
          </p:cNvGrpSpPr>
          <p:nvPr/>
        </p:nvGrpSpPr>
        <p:grpSpPr bwMode="auto">
          <a:xfrm>
            <a:off x="5486400" y="1631950"/>
            <a:ext cx="385763" cy="385763"/>
            <a:chOff x="1370" y="1409"/>
            <a:chExt cx="243" cy="243"/>
          </a:xfrm>
        </p:grpSpPr>
        <p:pic>
          <p:nvPicPr>
            <p:cNvPr id="636148" name="Picture 24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636149"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82</a:t>
              </a:r>
              <a:r>
                <a:rPr lang="es-ES" sz="800" dirty="0">
                  <a:solidFill>
                    <a:srgbClr val="0075B8"/>
                  </a:solidFill>
                  <a:latin typeface="Calibri" pitchFamily="34" charset="0"/>
                </a:rPr>
                <a:t>%</a:t>
              </a:r>
            </a:p>
          </p:txBody>
        </p:sp>
        <p:sp>
          <p:nvSpPr>
            <p:cNvPr id="636150"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36151"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36152"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36153"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36154"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279" name="Group 375"/>
          <p:cNvGraphicFramePr>
            <a:graphicFrameLocks noGrp="1"/>
          </p:cNvGraphicFramePr>
          <p:nvPr/>
        </p:nvGraphicFramePr>
        <p:xfrm>
          <a:off x="779303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36182" name="Group 278"/>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36221" name="Text Box 317"/>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36407" name="Group 503"/>
          <p:cNvGraphicFramePr>
            <a:graphicFrameLocks noGrp="1"/>
          </p:cNvGraphicFramePr>
          <p:nvPr/>
        </p:nvGraphicFramePr>
        <p:xfrm>
          <a:off x="671513" y="4292600"/>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13" name="Group 509"/>
          <p:cNvGraphicFramePr>
            <a:graphicFrameLocks noGrp="1"/>
          </p:cNvGraphicFramePr>
          <p:nvPr/>
        </p:nvGraphicFramePr>
        <p:xfrm>
          <a:off x="1100138" y="429895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73" name="Group 569"/>
          <p:cNvGraphicFramePr>
            <a:graphicFrameLocks noGrp="1"/>
          </p:cNvGraphicFramePr>
          <p:nvPr/>
        </p:nvGraphicFramePr>
        <p:xfrm>
          <a:off x="515938" y="3984625"/>
          <a:ext cx="233362" cy="214308"/>
        </p:xfrm>
        <a:graphic>
          <a:graphicData uri="http://schemas.openxmlformats.org/drawingml/2006/table">
            <a:tbl>
              <a:tblPr/>
              <a:tblGrid>
                <a:gridCol w="233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24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36425" name="AutoShape 521"/>
          <p:cNvCxnSpPr>
            <a:cxnSpLocks noChangeShapeType="1"/>
            <a:stCxn id="0" idx="2"/>
            <a:endCxn id="0" idx="0"/>
          </p:cNvCxnSpPr>
          <p:nvPr/>
        </p:nvCxnSpPr>
        <p:spPr bwMode="auto">
          <a:xfrm rot="16200000" flipH="1">
            <a:off x="1318419" y="4466431"/>
            <a:ext cx="168275" cy="315913"/>
          </a:xfrm>
          <a:prstGeom prst="bentConnector3">
            <a:avLst>
              <a:gd name="adj1" fmla="val 50000"/>
            </a:avLst>
          </a:prstGeom>
          <a:noFill/>
          <a:ln w="3175">
            <a:solidFill>
              <a:srgbClr val="333333"/>
            </a:solidFill>
            <a:miter lim="800000"/>
            <a:headEnd/>
            <a:tailEnd type="oval" w="sm" len="sm"/>
          </a:ln>
          <a:effectLst/>
        </p:spPr>
      </p:cxnSp>
      <p:graphicFrame>
        <p:nvGraphicFramePr>
          <p:cNvPr id="636426" name="Group 522"/>
          <p:cNvGraphicFramePr>
            <a:graphicFrameLocks noGrp="1"/>
          </p:cNvGraphicFramePr>
          <p:nvPr/>
        </p:nvGraphicFramePr>
        <p:xfrm>
          <a:off x="1352550" y="4708525"/>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32" name="Group 528"/>
          <p:cNvGraphicFramePr>
            <a:graphicFrameLocks noGrp="1"/>
          </p:cNvGraphicFramePr>
          <p:nvPr/>
        </p:nvGraphicFramePr>
        <p:xfrm>
          <a:off x="25400" y="373380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36438" name="AutoShape 534"/>
          <p:cNvCxnSpPr>
            <a:cxnSpLocks noChangeShapeType="1"/>
            <a:stCxn id="0" idx="0"/>
            <a:endCxn id="0" idx="2"/>
          </p:cNvCxnSpPr>
          <p:nvPr/>
        </p:nvCxnSpPr>
        <p:spPr bwMode="auto">
          <a:xfrm rot="5400000" flipH="1">
            <a:off x="407988" y="3759200"/>
            <a:ext cx="50800" cy="400050"/>
          </a:xfrm>
          <a:prstGeom prst="bentConnector3">
            <a:avLst>
              <a:gd name="adj1" fmla="val 50000"/>
            </a:avLst>
          </a:prstGeom>
          <a:noFill/>
          <a:ln w="3175">
            <a:solidFill>
              <a:srgbClr val="333333"/>
            </a:solidFill>
            <a:miter lim="800000"/>
            <a:headEnd/>
            <a:tailEnd type="oval" w="sm" len="sm"/>
          </a:ln>
          <a:effectLst/>
        </p:spPr>
      </p:cxnSp>
      <p:graphicFrame>
        <p:nvGraphicFramePr>
          <p:cNvPr id="636475" name="Group 571"/>
          <p:cNvGraphicFramePr>
            <a:graphicFrameLocks noGrp="1"/>
          </p:cNvGraphicFramePr>
          <p:nvPr/>
        </p:nvGraphicFramePr>
        <p:xfrm>
          <a:off x="663575" y="3133725"/>
          <a:ext cx="409575" cy="18840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B5EC"/>
                          </a:solidFill>
                          <a:effectLst/>
                          <a:latin typeface="Calibri" pitchFamily="34" charset="0"/>
                          <a:cs typeface="Arial" charset="0"/>
                        </a:rPr>
                        <a:t>2010</a:t>
                      </a:r>
                      <a:endParaRPr kumimoji="0" lang="es-ES" sz="10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45" name="Group 541"/>
          <p:cNvGraphicFramePr>
            <a:graphicFrameLocks noGrp="1"/>
          </p:cNvGraphicFramePr>
          <p:nvPr/>
        </p:nvGraphicFramePr>
        <p:xfrm>
          <a:off x="993775" y="3141663"/>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mbria" pitchFamily="18" charset="0"/>
                          <a:cs typeface="Arial" charset="0"/>
                        </a:rPr>
                        <a:t>55</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51" name="Group 547"/>
          <p:cNvGraphicFramePr>
            <a:graphicFrameLocks noGrp="1"/>
          </p:cNvGraphicFramePr>
          <p:nvPr/>
        </p:nvGraphicFramePr>
        <p:xfrm>
          <a:off x="458788" y="3068638"/>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44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36457" name="AutoShape 553"/>
          <p:cNvCxnSpPr>
            <a:cxnSpLocks noChangeShapeType="1"/>
            <a:stCxn id="0" idx="2"/>
            <a:endCxn id="0" idx="0"/>
          </p:cNvCxnSpPr>
          <p:nvPr/>
        </p:nvCxnSpPr>
        <p:spPr bwMode="auto">
          <a:xfrm rot="16200000" flipH="1">
            <a:off x="1166813" y="3284538"/>
            <a:ext cx="220662" cy="277812"/>
          </a:xfrm>
          <a:prstGeom prst="bentConnector3">
            <a:avLst>
              <a:gd name="adj1" fmla="val 49639"/>
            </a:avLst>
          </a:prstGeom>
          <a:noFill/>
          <a:ln w="3175">
            <a:solidFill>
              <a:srgbClr val="333333"/>
            </a:solidFill>
            <a:miter lim="800000"/>
            <a:headEnd/>
            <a:tailEnd type="oval" w="sm" len="sm"/>
          </a:ln>
          <a:effectLst/>
        </p:spPr>
      </p:cxnSp>
      <p:graphicFrame>
        <p:nvGraphicFramePr>
          <p:cNvPr id="636458" name="Group 554"/>
          <p:cNvGraphicFramePr>
            <a:graphicFrameLocks noGrp="1"/>
          </p:cNvGraphicFramePr>
          <p:nvPr/>
        </p:nvGraphicFramePr>
        <p:xfrm>
          <a:off x="1208088" y="3533775"/>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36476" name="Group 572"/>
          <p:cNvGraphicFramePr>
            <a:graphicFrameLocks noGrp="1"/>
          </p:cNvGraphicFramePr>
          <p:nvPr/>
        </p:nvGraphicFramePr>
        <p:xfrm>
          <a:off x="98425" y="2878138"/>
          <a:ext cx="260350" cy="200592"/>
        </p:xfrm>
        <a:graphic>
          <a:graphicData uri="http://schemas.openxmlformats.org/drawingml/2006/table">
            <a:tbl>
              <a:tblPr/>
              <a:tblGrid>
                <a:gridCol w="2603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36470" name="AutoShape 566"/>
          <p:cNvCxnSpPr>
            <a:cxnSpLocks noChangeShapeType="1"/>
            <a:stCxn id="0" idx="0"/>
            <a:endCxn id="0" idx="3"/>
          </p:cNvCxnSpPr>
          <p:nvPr/>
        </p:nvCxnSpPr>
        <p:spPr bwMode="auto">
          <a:xfrm rot="5400000" flipH="1">
            <a:off x="435769" y="2901156"/>
            <a:ext cx="90488" cy="244475"/>
          </a:xfrm>
          <a:prstGeom prst="bentConnector2">
            <a:avLst/>
          </a:prstGeom>
          <a:noFill/>
          <a:ln w="3175">
            <a:solidFill>
              <a:srgbClr val="333333"/>
            </a:solidFill>
            <a:miter lim="800000"/>
            <a:headEnd/>
            <a:tailEnd type="oval" w="sm" len="sm"/>
          </a:ln>
          <a:effectLst/>
        </p:spPr>
      </p:cxnSp>
      <p:sp>
        <p:nvSpPr>
          <p:cNvPr id="636471" name="Text Box 567"/>
          <p:cNvSpPr txBox="1">
            <a:spLocks noChangeArrowheads="1"/>
          </p:cNvSpPr>
          <p:nvPr/>
        </p:nvSpPr>
        <p:spPr bwMode="auto">
          <a:xfrm>
            <a:off x="819150" y="3332163"/>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aphicFrame>
        <p:nvGraphicFramePr>
          <p:cNvPr id="636276" name="Group 372"/>
          <p:cNvGraphicFramePr>
            <a:graphicFrameLocks noGrp="1"/>
          </p:cNvGraphicFramePr>
          <p:nvPr/>
        </p:nvGraphicFramePr>
        <p:xfrm>
          <a:off x="46038" y="1978025"/>
          <a:ext cx="1674812" cy="692150"/>
        </p:xfrm>
        <a:graphic>
          <a:graphicData uri="http://schemas.openxmlformats.org/drawingml/2006/table">
            <a:tbl>
              <a:tblPr/>
              <a:tblGrid>
                <a:gridCol w="1674812"/>
              </a:tblGrid>
              <a:tr h="69215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 17.</a:t>
                      </a:r>
                      <a:r>
                        <a:rPr kumimoji="0" lang="es-CO" sz="1200" b="1" i="0" u="none" strike="noStrike" cap="none" normalizeH="0" baseline="0" dirty="0" smtClean="0">
                          <a:ln>
                            <a:noFill/>
                          </a:ln>
                          <a:solidFill>
                            <a:srgbClr val="333333"/>
                          </a:solidFill>
                          <a:effectLst/>
                          <a:latin typeface="Calibri" pitchFamily="34" charset="0"/>
                          <a:cs typeface="Arial" charset="0"/>
                        </a:rPr>
                        <a:t> ¿Usted realiza </a:t>
                      </a:r>
                      <a:r>
                        <a:rPr kumimoji="0" lang="es-CO" sz="1200" b="1" i="0" u="none" strike="noStrike" cap="none" normalizeH="0" baseline="0" dirty="0" smtClean="0">
                          <a:ln>
                            <a:noFill/>
                          </a:ln>
                          <a:solidFill>
                            <a:srgbClr val="0075B8"/>
                          </a:solidFill>
                          <a:effectLst/>
                          <a:latin typeface="Calibri" pitchFamily="34" charset="0"/>
                          <a:cs typeface="Arial" charset="0"/>
                        </a:rPr>
                        <a:t>separación de residuos o recicla</a:t>
                      </a:r>
                      <a:r>
                        <a:rPr kumimoji="0" lang="es-CO" sz="1200" b="1" i="0" u="none" strike="noStrike" cap="none" normalizeH="0" baseline="0" dirty="0" smtClean="0">
                          <a:ln>
                            <a:noFill/>
                          </a:ln>
                          <a:solidFill>
                            <a:srgbClr val="333333"/>
                          </a:solidFill>
                          <a:effectLst/>
                          <a:latin typeface="Calibri" pitchFamily="34" charset="0"/>
                          <a:cs typeface="Arial" charset="0"/>
                        </a:rPr>
                        <a:t> en su hogar? </a:t>
                      </a: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pic>
        <p:nvPicPr>
          <p:cNvPr id="636477" name="Picture 573" descr="fgfhj"/>
          <p:cNvPicPr>
            <a:picLocks noChangeAspect="1" noChangeArrowheads="1"/>
          </p:cNvPicPr>
          <p:nvPr/>
        </p:nvPicPr>
        <p:blipFill>
          <a:blip r:embed="rId6" cstate="print">
            <a:lum bright="12000"/>
            <a:grayscl/>
          </a:blip>
          <a:srcRect/>
          <a:stretch>
            <a:fillRect/>
          </a:stretch>
        </p:blipFill>
        <p:spPr bwMode="auto">
          <a:xfrm>
            <a:off x="2190750" y="4137025"/>
            <a:ext cx="998538" cy="728663"/>
          </a:xfrm>
          <a:prstGeom prst="rect">
            <a:avLst/>
          </a:prstGeom>
          <a:noFill/>
        </p:spPr>
      </p:pic>
      <p:pic>
        <p:nvPicPr>
          <p:cNvPr id="184" name="Picture 301"/>
          <p:cNvPicPr>
            <a:picLocks noChangeAspect="1" noChangeArrowheads="1"/>
          </p:cNvPicPr>
          <p:nvPr/>
        </p:nvPicPr>
        <p:blipFill>
          <a:blip r:embed="rId7"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5" name="Rectangle 3"/>
          <p:cNvSpPr>
            <a:spLocks noGrp="1" noChangeArrowheads="1"/>
          </p:cNvSpPr>
          <p:nvPr>
            <p:ph type="title"/>
          </p:nvPr>
        </p:nvSpPr>
        <p:spPr/>
        <p:txBody>
          <a:bodyPr/>
          <a:lstStyle/>
          <a:p>
            <a:endParaRPr lang="es-MX" dirty="0"/>
          </a:p>
        </p:txBody>
      </p:sp>
      <p:sp>
        <p:nvSpPr>
          <p:cNvPr id="59187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B022A69-8209-4E83-B643-CB7B56A3ACA5}" type="slidenum">
              <a:rPr lang="es-ES" sz="900" i="1">
                <a:solidFill>
                  <a:schemeClr val="bg1"/>
                </a:solidFill>
              </a:rPr>
              <a:pPr algn="ctr"/>
              <a:t>72</a:t>
            </a:fld>
            <a:endParaRPr lang="es-ES" sz="900" i="1" dirty="0">
              <a:solidFill>
                <a:schemeClr val="bg1"/>
              </a:solidFill>
            </a:endParaRPr>
          </a:p>
        </p:txBody>
      </p:sp>
      <p:sp>
        <p:nvSpPr>
          <p:cNvPr id="591993" name="Rectangle 12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92201" name="Group 329"/>
          <p:cNvGraphicFramePr>
            <a:graphicFrameLocks noGrp="1"/>
          </p:cNvGraphicFramePr>
          <p:nvPr/>
        </p:nvGraphicFramePr>
        <p:xfrm>
          <a:off x="3350917" y="713511"/>
          <a:ext cx="3652556" cy="203640"/>
        </p:xfrm>
        <a:graphic>
          <a:graphicData uri="http://schemas.openxmlformats.org/drawingml/2006/table">
            <a:tbl>
              <a:tblPr/>
              <a:tblGrid>
                <a:gridCol w="3652556"/>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18.</a:t>
                      </a:r>
                      <a:r>
                        <a:rPr kumimoji="0" lang="es-CO" sz="1100" b="1" i="0" u="none" strike="noStrike" cap="none" normalizeH="0" baseline="0" dirty="0" smtClean="0">
                          <a:ln>
                            <a:noFill/>
                          </a:ln>
                          <a:solidFill>
                            <a:srgbClr val="333333"/>
                          </a:solidFill>
                          <a:effectLst/>
                          <a:latin typeface="Calibri" pitchFamily="34" charset="0"/>
                          <a:cs typeface="Arial" charset="0"/>
                        </a:rPr>
                        <a:t> ¿Cómo hace la </a:t>
                      </a:r>
                      <a:r>
                        <a:rPr kumimoji="0" lang="es-CO" sz="1100" b="1" i="0" u="none" strike="noStrike" cap="none" normalizeH="0" baseline="0" dirty="0" smtClean="0">
                          <a:ln>
                            <a:noFill/>
                          </a:ln>
                          <a:solidFill>
                            <a:srgbClr val="0075B8"/>
                          </a:solidFill>
                          <a:effectLst/>
                          <a:latin typeface="Calibri" pitchFamily="34" charset="0"/>
                          <a:cs typeface="Arial" charset="0"/>
                        </a:rPr>
                        <a:t>separación</a:t>
                      </a:r>
                      <a:r>
                        <a:rPr kumimoji="0" lang="es-CO" sz="1100" b="1" i="0" u="none" strike="noStrike" cap="none" normalizeH="0" baseline="0" dirty="0" smtClean="0">
                          <a:ln>
                            <a:noFill/>
                          </a:ln>
                          <a:solidFill>
                            <a:srgbClr val="333333"/>
                          </a:solidFill>
                          <a:effectLst/>
                          <a:latin typeface="Calibri" pitchFamily="34" charset="0"/>
                          <a:cs typeface="Arial" charset="0"/>
                        </a:rPr>
                        <a:t> de los residuos? </a:t>
                      </a:r>
                      <a:r>
                        <a:rPr kumimoji="0" lang="es-CO" sz="1100" b="0" i="0" u="none" strike="noStrike" cap="none" normalizeH="0" baseline="0" dirty="0" smtClean="0">
                          <a:ln>
                            <a:noFill/>
                          </a:ln>
                          <a:solidFill>
                            <a:schemeClr val="bg1">
                              <a:lumMod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2288" name="Group 416"/>
          <p:cNvGraphicFramePr>
            <a:graphicFrameLocks noGrp="1"/>
          </p:cNvGraphicFramePr>
          <p:nvPr/>
        </p:nvGraphicFramePr>
        <p:xfrm>
          <a:off x="3967452" y="4487574"/>
          <a:ext cx="2319337" cy="242688"/>
        </p:xfrm>
        <a:graphic>
          <a:graphicData uri="http://schemas.openxmlformats.org/drawingml/2006/table">
            <a:tbl>
              <a:tblPr/>
              <a:tblGrid>
                <a:gridCol w="1719262"/>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realizan separación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1545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92289" name="Picture 417" descr="fgfhj"/>
          <p:cNvPicPr>
            <a:picLocks noChangeAspect="1" noChangeArrowheads="1"/>
          </p:cNvPicPr>
          <p:nvPr/>
        </p:nvPicPr>
        <p:blipFill>
          <a:blip r:embed="rId2" cstate="print"/>
          <a:srcRect/>
          <a:stretch>
            <a:fillRect/>
          </a:stretch>
        </p:blipFill>
        <p:spPr bwMode="auto">
          <a:xfrm>
            <a:off x="1966911" y="2847981"/>
            <a:ext cx="1184275" cy="863600"/>
          </a:xfrm>
          <a:prstGeom prst="rect">
            <a:avLst/>
          </a:prstGeom>
          <a:noFill/>
        </p:spPr>
      </p:pic>
      <p:pic>
        <p:nvPicPr>
          <p:cNvPr id="11" name="Picture 328" descr="dffhj"/>
          <p:cNvPicPr>
            <a:picLocks noChangeAspect="1" noChangeArrowheads="1"/>
          </p:cNvPicPr>
          <p:nvPr/>
        </p:nvPicPr>
        <p:blipFill>
          <a:blip r:embed="rId3" cstate="print"/>
          <a:srcRect b="30598"/>
          <a:stretch>
            <a:fillRect/>
          </a:stretch>
        </p:blipFill>
        <p:spPr bwMode="auto">
          <a:xfrm>
            <a:off x="4994984" y="1233490"/>
            <a:ext cx="987425" cy="2683883"/>
          </a:xfrm>
          <a:prstGeom prst="rect">
            <a:avLst/>
          </a:prstGeom>
          <a:noFill/>
        </p:spPr>
      </p:pic>
      <p:graphicFrame>
        <p:nvGraphicFramePr>
          <p:cNvPr id="12" name="Group 413"/>
          <p:cNvGraphicFramePr>
            <a:graphicFrameLocks noGrp="1"/>
          </p:cNvGraphicFramePr>
          <p:nvPr/>
        </p:nvGraphicFramePr>
        <p:xfrm>
          <a:off x="3075708" y="1348657"/>
          <a:ext cx="3491346" cy="2516762"/>
        </p:xfrm>
        <a:graphic>
          <a:graphicData uri="http://schemas.openxmlformats.org/drawingml/2006/table">
            <a:tbl>
              <a:tblPr/>
              <a:tblGrid>
                <a:gridCol w="1963709"/>
                <a:gridCol w="1527637"/>
              </a:tblGrid>
              <a:tr h="348658">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000000"/>
                          </a:solidFill>
                          <a:latin typeface="Calibri"/>
                        </a:rPr>
                        <a:t> </a:t>
                      </a:r>
                      <a:r>
                        <a:rPr lang="es-MX" sz="1000" b="0" i="0" u="none" strike="noStrike" dirty="0" smtClean="0">
                          <a:solidFill>
                            <a:srgbClr val="000000"/>
                          </a:solidFill>
                          <a:latin typeface="+mn-lt"/>
                        </a:rPr>
                        <a:t>Bolsa negra las basuras / desechos cocina / lo orgánico</a:t>
                      </a:r>
                      <a:endParaRPr lang="es-MX" sz="1000" b="0" i="0" u="none" strike="noStrike" dirty="0">
                        <a:solidFill>
                          <a:srgbClr val="000000"/>
                        </a:solidFill>
                        <a:latin typeface="Calibri"/>
                      </a:endParaRPr>
                    </a:p>
                  </a:txBody>
                  <a:tcPr marL="9525" marR="85725" marT="9525" marB="0" anchor="ctr">
                    <a:lnL cap="flat">
                      <a:noFill/>
                    </a:lnL>
                    <a:lnR>
                      <a:noFill/>
                    </a:lnR>
                    <a:lnT cap="flat">
                      <a:noFill/>
                    </a:lnT>
                    <a:lnB>
                      <a:noFill/>
                    </a:lnB>
                    <a:lnTlToBr>
                      <a:noFill/>
                    </a:lnTlToBr>
                    <a:lnBlToTr>
                      <a:noFill/>
                    </a:lnBlToTr>
                    <a:noFill/>
                  </a:tcPr>
                </a:tc>
                <a:tc>
                  <a:txBody>
                    <a:bodyPr/>
                    <a:lstStyle/>
                    <a:p>
                      <a:pPr algn="ctr" rtl="0" fontAlgn="ctr"/>
                      <a:r>
                        <a:rPr lang="es-MX" sz="1000" b="1" i="0" u="none" strike="noStrike" dirty="0" smtClean="0">
                          <a:solidFill>
                            <a:srgbClr val="000000"/>
                          </a:solidFill>
                          <a:latin typeface="Cambria"/>
                        </a:rPr>
                        <a:t>77%</a:t>
                      </a:r>
                      <a:endParaRPr lang="es-MX" sz="1000" b="1" i="0" u="none" strike="noStrike" dirty="0">
                        <a:solidFill>
                          <a:srgbClr val="000000"/>
                        </a:solidFill>
                        <a:latin typeface="Cambria"/>
                      </a:endParaRPr>
                    </a:p>
                  </a:txBody>
                  <a:tcPr marL="9525" marR="9525" marT="9525" marB="0" anchor="ctr">
                    <a:lnL>
                      <a:noFill/>
                    </a:lnL>
                    <a:lnR cap="flat">
                      <a:noFill/>
                    </a:lnR>
                    <a:lnT cap="flat">
                      <a:noFill/>
                    </a:lnT>
                    <a:lnB>
                      <a:noFill/>
                    </a:lnB>
                    <a:lnTlToBr>
                      <a:noFill/>
                    </a:lnTlToBr>
                    <a:lnBlToTr>
                      <a:noFill/>
                    </a:lnBlToTr>
                    <a:noFill/>
                  </a:tcPr>
                </a:tc>
              </a:tr>
              <a:tr h="424812">
                <a:tc>
                  <a:txBody>
                    <a:bodyPr/>
                    <a:lstStyle/>
                    <a:p>
                      <a:pPr algn="r" rtl="0" fontAlgn="ctr"/>
                      <a:r>
                        <a:rPr lang="es-MX" sz="1000" b="0" i="0" u="none" strike="noStrike" dirty="0">
                          <a:solidFill>
                            <a:srgbClr val="000000"/>
                          </a:solidFill>
                          <a:latin typeface="Calibri"/>
                        </a:rPr>
                        <a:t>Aparte plástico</a:t>
                      </a:r>
                      <a:r>
                        <a:rPr lang="es-MX" sz="1800" b="0" i="0" u="none" strike="noStrike" dirty="0">
                          <a:solidFill>
                            <a:srgbClr val="000000"/>
                          </a:solidFill>
                          <a:latin typeface="Arial"/>
                        </a:rPr>
                        <a:t> </a:t>
                      </a:r>
                      <a:endParaRPr lang="es-MX" sz="1000" b="0" i="0" u="none" strike="noStrike" dirty="0">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a:solidFill>
                            <a:srgbClr val="000000"/>
                          </a:solidFill>
                          <a:latin typeface="Cambria"/>
                        </a:rPr>
                        <a:t>45%</a:t>
                      </a:r>
                    </a:p>
                  </a:txBody>
                  <a:tcPr marL="9525" marR="9525" marT="9525" marB="0" anchor="ctr">
                    <a:lnL>
                      <a:noFill/>
                    </a:lnL>
                    <a:lnR cap="flat">
                      <a:noFill/>
                    </a:lnR>
                    <a:lnT>
                      <a:noFill/>
                    </a:lnT>
                    <a:lnB>
                      <a:noFill/>
                    </a:lnB>
                    <a:lnTlToBr>
                      <a:noFill/>
                    </a:lnTlToBr>
                    <a:lnBlToTr>
                      <a:noFill/>
                    </a:lnBlToTr>
                    <a:noFill/>
                  </a:tcPr>
                </a:tc>
              </a:tr>
              <a:tr h="350149">
                <a:tc>
                  <a:txBody>
                    <a:bodyPr/>
                    <a:lstStyle/>
                    <a:p>
                      <a:pPr algn="r" rtl="0" fontAlgn="ctr"/>
                      <a:r>
                        <a:rPr lang="es-MX" sz="1000" b="0" i="0" u="none" strike="noStrike" dirty="0">
                          <a:solidFill>
                            <a:srgbClr val="000000"/>
                          </a:solidFill>
                          <a:latin typeface="Calibri"/>
                        </a:rPr>
                        <a:t>Aparte papel</a:t>
                      </a:r>
                      <a:r>
                        <a:rPr lang="es-MX" sz="1800" b="0" i="0" u="none" strike="noStrike" dirty="0">
                          <a:solidFill>
                            <a:srgbClr val="000000"/>
                          </a:solidFill>
                          <a:latin typeface="Arial"/>
                        </a:rPr>
                        <a:t> </a:t>
                      </a:r>
                      <a:endParaRPr lang="es-MX" sz="1000" b="0" i="0" u="none" strike="noStrike" dirty="0">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a:solidFill>
                            <a:srgbClr val="000000"/>
                          </a:solidFill>
                          <a:latin typeface="Cambria"/>
                        </a:rPr>
                        <a:t>27%</a:t>
                      </a:r>
                    </a:p>
                  </a:txBody>
                  <a:tcPr marL="9525" marR="9525" marT="9525" marB="0" anchor="ctr">
                    <a:lnL>
                      <a:noFill/>
                    </a:lnL>
                    <a:lnR cap="flat">
                      <a:noFill/>
                    </a:lnR>
                    <a:lnT>
                      <a:noFill/>
                    </a:lnT>
                    <a:lnB>
                      <a:noFill/>
                    </a:lnB>
                    <a:lnTlToBr>
                      <a:noFill/>
                    </a:lnTlToBr>
                    <a:lnBlToTr>
                      <a:noFill/>
                    </a:lnBlToTr>
                    <a:noFill/>
                  </a:tcPr>
                </a:tc>
              </a:tr>
              <a:tr h="348658">
                <a:tc>
                  <a:txBody>
                    <a:bodyPr/>
                    <a:lstStyle/>
                    <a:p>
                      <a:pPr algn="r" rtl="0" fontAlgn="ctr"/>
                      <a:r>
                        <a:rPr lang="es-MX" sz="1000" b="0" i="0" u="none" strike="noStrike" dirty="0">
                          <a:solidFill>
                            <a:srgbClr val="000000"/>
                          </a:solidFill>
                          <a:latin typeface="Calibri"/>
                        </a:rPr>
                        <a:t>Aparte cartón </a:t>
                      </a:r>
                      <a:r>
                        <a:rPr lang="es-MX" sz="1800" b="0" i="0" u="none" strike="noStrike" dirty="0">
                          <a:solidFill>
                            <a:srgbClr val="000000"/>
                          </a:solidFill>
                          <a:latin typeface="Arial"/>
                        </a:rPr>
                        <a:t> </a:t>
                      </a:r>
                      <a:endParaRPr lang="es-MX" sz="1000" b="0" i="0" u="none" strike="noStrike" dirty="0">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a:solidFill>
                            <a:srgbClr val="000000"/>
                          </a:solidFill>
                          <a:latin typeface="Cambria"/>
                        </a:rPr>
                        <a:t>27%</a:t>
                      </a:r>
                    </a:p>
                  </a:txBody>
                  <a:tcPr marL="9525" marR="9525" marT="9525" marB="0" anchor="ctr">
                    <a:lnL>
                      <a:noFill/>
                    </a:lnL>
                    <a:lnR cap="flat">
                      <a:noFill/>
                    </a:lnR>
                    <a:lnT>
                      <a:noFill/>
                    </a:lnT>
                    <a:lnB>
                      <a:noFill/>
                    </a:lnB>
                    <a:lnTlToBr>
                      <a:noFill/>
                    </a:lnTlToBr>
                    <a:lnBlToTr>
                      <a:noFill/>
                    </a:lnBlToTr>
                    <a:noFill/>
                  </a:tcPr>
                </a:tc>
              </a:tr>
              <a:tr h="348658">
                <a:tc>
                  <a:txBody>
                    <a:bodyPr/>
                    <a:lstStyle/>
                    <a:p>
                      <a:pPr algn="r" rtl="0" fontAlgn="ctr"/>
                      <a:r>
                        <a:rPr lang="es-MX" sz="1000" b="0" i="0" u="none" strike="noStrike">
                          <a:solidFill>
                            <a:srgbClr val="000000"/>
                          </a:solidFill>
                          <a:latin typeface="Calibri"/>
                        </a:rPr>
                        <a:t>Aparte botellas</a:t>
                      </a:r>
                      <a:r>
                        <a:rPr lang="es-MX" sz="1800" b="0" i="0" u="none" strike="noStrike">
                          <a:solidFill>
                            <a:srgbClr val="000000"/>
                          </a:solidFill>
                          <a:latin typeface="Arial"/>
                        </a:rPr>
                        <a:t> </a:t>
                      </a:r>
                      <a:endParaRPr lang="es-MX" sz="1000" b="0" i="0" u="none" strike="noStrike">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a:solidFill>
                            <a:srgbClr val="000000"/>
                          </a:solidFill>
                          <a:latin typeface="Cambria"/>
                        </a:rPr>
                        <a:t>25%</a:t>
                      </a:r>
                    </a:p>
                  </a:txBody>
                  <a:tcPr marL="9525" marR="9525" marT="9525" marB="0" anchor="ctr">
                    <a:lnL>
                      <a:noFill/>
                    </a:lnL>
                    <a:lnR cap="flat">
                      <a:noFill/>
                    </a:lnR>
                    <a:lnT>
                      <a:noFill/>
                    </a:lnT>
                    <a:lnB>
                      <a:noFill/>
                    </a:lnB>
                    <a:lnTlToBr>
                      <a:noFill/>
                    </a:lnTlToBr>
                    <a:lnBlToTr>
                      <a:noFill/>
                    </a:lnBlToTr>
                    <a:noFill/>
                  </a:tcPr>
                </a:tc>
              </a:tr>
              <a:tr h="347169">
                <a:tc>
                  <a:txBody>
                    <a:bodyPr/>
                    <a:lstStyle/>
                    <a:p>
                      <a:pPr algn="r" rtl="0" fontAlgn="ctr"/>
                      <a:r>
                        <a:rPr lang="es-MX" sz="1000" b="0" i="0" u="none" strike="noStrike" dirty="0" smtClean="0">
                          <a:solidFill>
                            <a:srgbClr val="000000"/>
                          </a:solidFill>
                          <a:latin typeface="+mn-lt"/>
                        </a:rPr>
                        <a:t> Aparte o en Bolsa blanca lo reciclable / inorgánico </a:t>
                      </a:r>
                      <a:endParaRPr lang="es-MX" sz="1000" b="0" i="0" u="none" strike="noStrike" dirty="0">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smtClean="0">
                          <a:solidFill>
                            <a:srgbClr val="000000"/>
                          </a:solidFill>
                          <a:latin typeface="Cambria"/>
                        </a:rPr>
                        <a:t>22%</a:t>
                      </a:r>
                      <a:endParaRPr lang="es-MX" sz="1000" b="1" i="0" u="none" strike="noStrike" dirty="0">
                        <a:solidFill>
                          <a:srgbClr val="000000"/>
                        </a:solidFill>
                        <a:latin typeface="Cambria"/>
                      </a:endParaRPr>
                    </a:p>
                  </a:txBody>
                  <a:tcPr marL="9525" marR="9525" marT="9525" marB="0" anchor="ctr">
                    <a:lnL>
                      <a:noFill/>
                    </a:lnL>
                    <a:lnR cap="flat">
                      <a:noFill/>
                    </a:lnR>
                    <a:lnT>
                      <a:noFill/>
                    </a:lnT>
                    <a:lnB>
                      <a:noFill/>
                    </a:lnB>
                    <a:lnTlToBr>
                      <a:noFill/>
                    </a:lnTlToBr>
                    <a:lnBlToTr>
                      <a:noFill/>
                    </a:lnBlToTr>
                    <a:noFill/>
                  </a:tcPr>
                </a:tc>
              </a:tr>
              <a:tr h="348658">
                <a:tc>
                  <a:txBody>
                    <a:bodyPr/>
                    <a:lstStyle/>
                    <a:p>
                      <a:pPr algn="r" rtl="0" fontAlgn="ctr"/>
                      <a:r>
                        <a:rPr lang="es-MX" sz="1000" b="0" i="0" u="none" strike="noStrike" dirty="0">
                          <a:solidFill>
                            <a:srgbClr val="000000"/>
                          </a:solidFill>
                          <a:latin typeface="Calibri"/>
                        </a:rPr>
                        <a:t>Aparte vidrio</a:t>
                      </a:r>
                      <a:r>
                        <a:rPr lang="es-MX" sz="1800" b="0" i="0" u="none" strike="noStrike" dirty="0">
                          <a:solidFill>
                            <a:srgbClr val="000000"/>
                          </a:solidFill>
                          <a:latin typeface="Arial"/>
                        </a:rPr>
                        <a:t> </a:t>
                      </a:r>
                      <a:endParaRPr lang="es-MX" sz="1000" b="0" i="0" u="none" strike="noStrike" dirty="0">
                        <a:solidFill>
                          <a:srgbClr val="000000"/>
                        </a:solidFill>
                        <a:latin typeface="Calibri"/>
                      </a:endParaRPr>
                    </a:p>
                  </a:txBody>
                  <a:tcPr marL="9525" marR="85725" marT="9525" marB="0" anchor="ctr">
                    <a:lnL cap="flat">
                      <a:noFill/>
                    </a:lnL>
                    <a:lnR>
                      <a:noFill/>
                    </a:lnR>
                    <a:lnT>
                      <a:noFill/>
                    </a:lnT>
                    <a:lnB>
                      <a:noFill/>
                    </a:lnB>
                    <a:lnTlToBr>
                      <a:noFill/>
                    </a:lnTlToBr>
                    <a:lnBlToTr>
                      <a:noFill/>
                    </a:lnBlToTr>
                    <a:noFill/>
                  </a:tcPr>
                </a:tc>
                <a:tc>
                  <a:txBody>
                    <a:bodyPr/>
                    <a:lstStyle/>
                    <a:p>
                      <a:pPr algn="ctr" rtl="0" fontAlgn="ctr"/>
                      <a:r>
                        <a:rPr lang="es-MX" sz="1000" b="1" i="0" u="none" strike="noStrike" dirty="0">
                          <a:solidFill>
                            <a:srgbClr val="000000"/>
                          </a:solidFill>
                          <a:latin typeface="Cambria"/>
                        </a:rPr>
                        <a:t>19%</a:t>
                      </a:r>
                    </a:p>
                  </a:txBody>
                  <a:tcPr marL="9525" marR="9525" marT="9525" marB="0" anchor="ctr">
                    <a:lnL>
                      <a:noFill/>
                    </a:lnL>
                    <a:lnR cap="flat">
                      <a:noFill/>
                    </a:lnR>
                    <a:lnT>
                      <a:noFill/>
                    </a:lnT>
                    <a:lnB>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6866" name="Rectangle 2"/>
          <p:cNvSpPr>
            <a:spLocks noGrp="1" noChangeArrowheads="1"/>
          </p:cNvSpPr>
          <p:nvPr>
            <p:ph type="title"/>
          </p:nvPr>
        </p:nvSpPr>
        <p:spPr/>
        <p:txBody>
          <a:bodyPr/>
          <a:lstStyle/>
          <a:p>
            <a:endParaRPr lang="es-CO" dirty="0"/>
          </a:p>
        </p:txBody>
      </p:sp>
      <p:sp>
        <p:nvSpPr>
          <p:cNvPr id="67686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686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677147" name="Rectangle 28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7656781-17D5-48ED-9281-4624CFCD3D1F}" type="slidenum">
              <a:rPr lang="es-ES" sz="900" i="1">
                <a:solidFill>
                  <a:schemeClr val="bg1"/>
                </a:solidFill>
              </a:rPr>
              <a:pPr algn="ctr"/>
              <a:t>73</a:t>
            </a:fld>
            <a:endParaRPr lang="es-ES" sz="900" i="1" dirty="0">
              <a:solidFill>
                <a:schemeClr val="bg1"/>
              </a:solidFill>
            </a:endParaRPr>
          </a:p>
        </p:txBody>
      </p:sp>
      <p:graphicFrame>
        <p:nvGraphicFramePr>
          <p:cNvPr id="677734" name="Group 870"/>
          <p:cNvGraphicFramePr>
            <a:graphicFrameLocks noGrp="1"/>
          </p:cNvGraphicFramePr>
          <p:nvPr/>
        </p:nvGraphicFramePr>
        <p:xfrm>
          <a:off x="135083" y="1398732"/>
          <a:ext cx="8840787" cy="2551290"/>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136642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49588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26882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87141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79904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42430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122028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225383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88142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232942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248631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58503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48811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25577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71264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88037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143745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18. ¿Cómo hace la separación de los residuos?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plástico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residuos orgánicos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Bolsa negra las basuras / desechos / lo orgánico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defRPr/>
                      </a:pPr>
                      <a:r>
                        <a:rPr kumimoji="0" lang="es-ES" sz="1000" b="0" i="0" u="none" strike="noStrike" kern="1200" cap="none" spc="0" normalizeH="0" baseline="0" noProof="0" dirty="0" smtClean="0">
                          <a:ln>
                            <a:noFill/>
                          </a:ln>
                          <a:solidFill>
                            <a:srgbClr val="000000"/>
                          </a:solidFill>
                          <a:effectLst/>
                          <a:uLnTx/>
                          <a:uFillTx/>
                          <a:latin typeface="Calibri" pitchFamily="34" charset="0"/>
                          <a:ea typeface="+mn-ea"/>
                          <a:cs typeface="Arial" charset="0"/>
                        </a:rPr>
                        <a:t>inorgánico / aparte residuos de cocina / aparte residuos inorgánicos</a:t>
                      </a:r>
                      <a:endParaRPr kumimoji="0" lang="es-ES" sz="1800" b="0" i="0" u="none" strike="noStrike" kern="1200" cap="none" spc="0" normalizeH="0" baseline="0" noProof="0" dirty="0" smtClean="0">
                        <a:ln>
                          <a:noFill/>
                        </a:ln>
                        <a:solidFill>
                          <a:srgbClr val="000000"/>
                        </a:solidFill>
                        <a:effectLst/>
                        <a:uLnTx/>
                        <a:uFillTx/>
                        <a:latin typeface="Arial" charset="0"/>
                        <a:ea typeface="+mn-ea"/>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mn-lt"/>
                          <a:cs typeface="Arial" charset="0"/>
                        </a:rPr>
                        <a:t>30</a:t>
                      </a: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44</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41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55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39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19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mn-lt"/>
                          <a:cs typeface="Arial" charset="0"/>
                        </a:rPr>
                        <a:t>27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papel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botellas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latas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Bolsas diferentes / bolsas de colores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plástico y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los residuos sólidos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y plástico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plástico y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65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p:txBody>
          <a:bodyPr/>
          <a:lstStyle/>
          <a:p>
            <a:endParaRPr lang="es-CO" dirty="0"/>
          </a:p>
        </p:txBody>
      </p:sp>
      <p:sp>
        <p:nvSpPr>
          <p:cNvPr id="64819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02DB29A-FA6C-410B-8525-6AF09E8F36A3}" type="slidenum">
              <a:rPr lang="es-ES" sz="900" i="1">
                <a:solidFill>
                  <a:schemeClr val="bg1"/>
                </a:solidFill>
              </a:rPr>
              <a:pPr algn="ctr"/>
              <a:t>74</a:t>
            </a:fld>
            <a:endParaRPr lang="es-ES" sz="900" i="1" dirty="0">
              <a:solidFill>
                <a:schemeClr val="bg1"/>
              </a:solidFill>
            </a:endParaRPr>
          </a:p>
        </p:txBody>
      </p:sp>
      <p:sp>
        <p:nvSpPr>
          <p:cNvPr id="64819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48571" name="Group 379"/>
          <p:cNvGraphicFramePr>
            <a:graphicFrameLocks noGrp="1"/>
          </p:cNvGraphicFramePr>
          <p:nvPr/>
        </p:nvGraphicFramePr>
        <p:xfrm>
          <a:off x="1175905" y="1421679"/>
          <a:ext cx="6765925" cy="291615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385273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321084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214670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257439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280659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347412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6675">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kumimoji="0" lang="es-CO" sz="1000" b="0" i="0" u="none" strike="noStrike" cap="none" normalizeH="0" baseline="0" dirty="0" smtClean="0">
                          <a:ln>
                            <a:noFill/>
                          </a:ln>
                          <a:solidFill>
                            <a:schemeClr val="tx1"/>
                          </a:solidFill>
                          <a:effectLst/>
                          <a:latin typeface="Calibri" pitchFamily="34" charset="0"/>
                          <a:cs typeface="Arial" charset="0"/>
                        </a:rPr>
                        <a:t> </a:t>
                      </a:r>
                      <a:r>
                        <a:rPr kumimoji="0" lang="es-CO" sz="1000" b="1" i="0" u="none" strike="noStrike" cap="none" normalizeH="0" baseline="0" dirty="0" smtClean="0">
                          <a:ln>
                            <a:noFill/>
                          </a:ln>
                          <a:solidFill>
                            <a:srgbClr val="0075B8"/>
                          </a:solidFill>
                          <a:effectLst/>
                          <a:latin typeface="Calibri" pitchFamily="34" charset="0"/>
                          <a:cs typeface="Arial" charset="0"/>
                        </a:rPr>
                        <a:t>18.</a:t>
                      </a:r>
                      <a:r>
                        <a:rPr kumimoji="0" lang="es-CO" sz="1000" b="1" i="0" u="none" strike="noStrike" cap="none" normalizeH="0" baseline="0" dirty="0" smtClean="0">
                          <a:ln>
                            <a:noFill/>
                          </a:ln>
                          <a:solidFill>
                            <a:srgbClr val="333333"/>
                          </a:solidFill>
                          <a:effectLst/>
                          <a:latin typeface="Calibri" pitchFamily="34" charset="0"/>
                          <a:cs typeface="Arial" charset="0"/>
                        </a:rPr>
                        <a:t> ¿Cómo hace la separación de los residuos? </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endParaRPr kumimoji="0" lang="es-MX" sz="2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plástico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residuos orgánicos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8263">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Bolsa negra las basuras / desechos / lo orgánico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papel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botellas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8263">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Bolsa blanca lo reciclable / inorgánico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los residuos de la cocina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residuos inorgánicos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latas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Bolsas diferentes / bolsas de colores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plástico y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8263">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los residuos sólidos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cartón y plástico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Aparte plástico y vidrio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221" name="Rectangle 301"/>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593922" name="Picture 2"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93923" name="Rectangle 3"/>
          <p:cNvSpPr>
            <a:spLocks noGrp="1" noChangeArrowheads="1"/>
          </p:cNvSpPr>
          <p:nvPr>
            <p:ph type="title"/>
          </p:nvPr>
        </p:nvSpPr>
        <p:spPr/>
        <p:txBody>
          <a:bodyPr/>
          <a:lstStyle/>
          <a:p>
            <a:endParaRPr lang="es-MX" dirty="0"/>
          </a:p>
        </p:txBody>
      </p:sp>
      <p:sp>
        <p:nvSpPr>
          <p:cNvPr id="59392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5CC30FA-888F-46C5-9EA7-D06304DF6600}" type="slidenum">
              <a:rPr lang="es-ES" sz="900" i="1">
                <a:solidFill>
                  <a:schemeClr val="bg1"/>
                </a:solidFill>
              </a:rPr>
              <a:pPr algn="ctr"/>
              <a:t>75</a:t>
            </a:fld>
            <a:endParaRPr lang="es-ES" sz="900" i="1" dirty="0">
              <a:solidFill>
                <a:schemeClr val="bg1"/>
              </a:solidFill>
            </a:endParaRPr>
          </a:p>
        </p:txBody>
      </p:sp>
      <p:graphicFrame>
        <p:nvGraphicFramePr>
          <p:cNvPr id="593925"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3931" name="Group 11"/>
          <p:cNvGrpSpPr>
            <a:grpSpLocks/>
          </p:cNvGrpSpPr>
          <p:nvPr/>
        </p:nvGrpSpPr>
        <p:grpSpPr bwMode="auto">
          <a:xfrm>
            <a:off x="2630488" y="2020888"/>
            <a:ext cx="385762" cy="385762"/>
            <a:chOff x="1370" y="1409"/>
            <a:chExt cx="243" cy="243"/>
          </a:xfrm>
        </p:grpSpPr>
        <p:pic>
          <p:nvPicPr>
            <p:cNvPr id="593932"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33"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593934"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35"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36"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37"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38" name="Group 18"/>
          <p:cNvGrpSpPr>
            <a:grpSpLocks/>
          </p:cNvGrpSpPr>
          <p:nvPr/>
        </p:nvGrpSpPr>
        <p:grpSpPr bwMode="auto">
          <a:xfrm>
            <a:off x="3194050" y="2636838"/>
            <a:ext cx="385763" cy="385762"/>
            <a:chOff x="1370" y="1409"/>
            <a:chExt cx="243" cy="243"/>
          </a:xfrm>
        </p:grpSpPr>
        <p:pic>
          <p:nvPicPr>
            <p:cNvPr id="593939"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40"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93941"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42"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43"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44"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45" name="Group 25"/>
          <p:cNvGrpSpPr>
            <a:grpSpLocks/>
          </p:cNvGrpSpPr>
          <p:nvPr/>
        </p:nvGrpSpPr>
        <p:grpSpPr bwMode="auto">
          <a:xfrm>
            <a:off x="3675063" y="3214688"/>
            <a:ext cx="385762" cy="385762"/>
            <a:chOff x="1370" y="1409"/>
            <a:chExt cx="243" cy="243"/>
          </a:xfrm>
        </p:grpSpPr>
        <p:pic>
          <p:nvPicPr>
            <p:cNvPr id="593946"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47"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93948"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49"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50"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51"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52" name="Group 32"/>
          <p:cNvGrpSpPr>
            <a:grpSpLocks/>
          </p:cNvGrpSpPr>
          <p:nvPr/>
        </p:nvGrpSpPr>
        <p:grpSpPr bwMode="auto">
          <a:xfrm>
            <a:off x="4724400" y="3454400"/>
            <a:ext cx="385763" cy="385763"/>
            <a:chOff x="1370" y="1409"/>
            <a:chExt cx="243" cy="243"/>
          </a:xfrm>
        </p:grpSpPr>
        <p:pic>
          <p:nvPicPr>
            <p:cNvPr id="593953"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54"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593955"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56"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57"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58"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59" name="Group 39"/>
          <p:cNvGrpSpPr>
            <a:grpSpLocks/>
          </p:cNvGrpSpPr>
          <p:nvPr/>
        </p:nvGrpSpPr>
        <p:grpSpPr bwMode="auto">
          <a:xfrm>
            <a:off x="4862513" y="4392613"/>
            <a:ext cx="385762" cy="385762"/>
            <a:chOff x="1370" y="1409"/>
            <a:chExt cx="243" cy="243"/>
          </a:xfrm>
        </p:grpSpPr>
        <p:pic>
          <p:nvPicPr>
            <p:cNvPr id="593960"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61"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593962"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63"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64"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65"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66" name="Group 46"/>
          <p:cNvGrpSpPr>
            <a:grpSpLocks/>
          </p:cNvGrpSpPr>
          <p:nvPr/>
        </p:nvGrpSpPr>
        <p:grpSpPr bwMode="auto">
          <a:xfrm>
            <a:off x="5848350" y="3590925"/>
            <a:ext cx="385763" cy="385763"/>
            <a:chOff x="1370" y="1409"/>
            <a:chExt cx="243" cy="243"/>
          </a:xfrm>
        </p:grpSpPr>
        <p:pic>
          <p:nvPicPr>
            <p:cNvPr id="593967"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68"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93969"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70"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71"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72"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73" name="Group 53"/>
          <p:cNvGrpSpPr>
            <a:grpSpLocks/>
          </p:cNvGrpSpPr>
          <p:nvPr/>
        </p:nvGrpSpPr>
        <p:grpSpPr bwMode="auto">
          <a:xfrm>
            <a:off x="7116763" y="2476500"/>
            <a:ext cx="385762" cy="385763"/>
            <a:chOff x="1370" y="1409"/>
            <a:chExt cx="243" cy="243"/>
          </a:xfrm>
        </p:grpSpPr>
        <p:pic>
          <p:nvPicPr>
            <p:cNvPr id="593974"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75"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593976"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77"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78"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79"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80" name="Group 60"/>
          <p:cNvGrpSpPr>
            <a:grpSpLocks/>
          </p:cNvGrpSpPr>
          <p:nvPr/>
        </p:nvGrpSpPr>
        <p:grpSpPr bwMode="auto">
          <a:xfrm>
            <a:off x="6116638" y="2122488"/>
            <a:ext cx="385762" cy="385762"/>
            <a:chOff x="1370" y="1409"/>
            <a:chExt cx="243" cy="243"/>
          </a:xfrm>
        </p:grpSpPr>
        <p:pic>
          <p:nvPicPr>
            <p:cNvPr id="593981"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82"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593983"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84"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85"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86"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87" name="Group 67"/>
          <p:cNvGrpSpPr>
            <a:grpSpLocks/>
          </p:cNvGrpSpPr>
          <p:nvPr/>
        </p:nvGrpSpPr>
        <p:grpSpPr bwMode="auto">
          <a:xfrm>
            <a:off x="5929313" y="2613025"/>
            <a:ext cx="385762" cy="385763"/>
            <a:chOff x="1370" y="1409"/>
            <a:chExt cx="243" cy="243"/>
          </a:xfrm>
        </p:grpSpPr>
        <p:pic>
          <p:nvPicPr>
            <p:cNvPr id="593988"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89"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93990"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91"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92"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3993"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3994" name="Group 74"/>
          <p:cNvGrpSpPr>
            <a:grpSpLocks/>
          </p:cNvGrpSpPr>
          <p:nvPr/>
        </p:nvGrpSpPr>
        <p:grpSpPr bwMode="auto">
          <a:xfrm>
            <a:off x="5664200" y="3117850"/>
            <a:ext cx="385763" cy="385763"/>
            <a:chOff x="1370" y="1409"/>
            <a:chExt cx="243" cy="243"/>
          </a:xfrm>
        </p:grpSpPr>
        <p:pic>
          <p:nvPicPr>
            <p:cNvPr id="593995"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3996"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93997"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3998"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3999"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00"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01" name="Group 81"/>
          <p:cNvGrpSpPr>
            <a:grpSpLocks/>
          </p:cNvGrpSpPr>
          <p:nvPr/>
        </p:nvGrpSpPr>
        <p:grpSpPr bwMode="auto">
          <a:xfrm>
            <a:off x="4933950" y="2428875"/>
            <a:ext cx="385763" cy="385763"/>
            <a:chOff x="1370" y="1409"/>
            <a:chExt cx="243" cy="243"/>
          </a:xfrm>
        </p:grpSpPr>
        <p:pic>
          <p:nvPicPr>
            <p:cNvPr id="594002"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03"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594004"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05"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06"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07"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08" name="Group 88"/>
          <p:cNvGrpSpPr>
            <a:grpSpLocks/>
          </p:cNvGrpSpPr>
          <p:nvPr/>
        </p:nvGrpSpPr>
        <p:grpSpPr bwMode="auto">
          <a:xfrm>
            <a:off x="2632075" y="1071563"/>
            <a:ext cx="385763" cy="385762"/>
            <a:chOff x="1370" y="1409"/>
            <a:chExt cx="243" cy="243"/>
          </a:xfrm>
        </p:grpSpPr>
        <p:pic>
          <p:nvPicPr>
            <p:cNvPr id="594009"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10"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94011"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12"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13"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14"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15" name="Group 95"/>
          <p:cNvGrpSpPr>
            <a:grpSpLocks/>
          </p:cNvGrpSpPr>
          <p:nvPr/>
        </p:nvGrpSpPr>
        <p:grpSpPr bwMode="auto">
          <a:xfrm>
            <a:off x="4460875" y="1431925"/>
            <a:ext cx="385763" cy="385763"/>
            <a:chOff x="1370" y="1409"/>
            <a:chExt cx="243" cy="243"/>
          </a:xfrm>
        </p:grpSpPr>
        <p:pic>
          <p:nvPicPr>
            <p:cNvPr id="594016"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17"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594018"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19"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20"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21"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22" name="Group 102"/>
          <p:cNvGrpSpPr>
            <a:grpSpLocks/>
          </p:cNvGrpSpPr>
          <p:nvPr/>
        </p:nvGrpSpPr>
        <p:grpSpPr bwMode="auto">
          <a:xfrm>
            <a:off x="4060825" y="1912938"/>
            <a:ext cx="385763" cy="385762"/>
            <a:chOff x="1370" y="1409"/>
            <a:chExt cx="243" cy="243"/>
          </a:xfrm>
        </p:grpSpPr>
        <p:pic>
          <p:nvPicPr>
            <p:cNvPr id="594023"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24"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94025"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26"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27"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28"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29" name="Group 109"/>
          <p:cNvGrpSpPr>
            <a:grpSpLocks/>
          </p:cNvGrpSpPr>
          <p:nvPr/>
        </p:nvGrpSpPr>
        <p:grpSpPr bwMode="auto">
          <a:xfrm>
            <a:off x="4452938" y="2209800"/>
            <a:ext cx="385762" cy="385763"/>
            <a:chOff x="1370" y="1409"/>
            <a:chExt cx="243" cy="243"/>
          </a:xfrm>
        </p:grpSpPr>
        <p:pic>
          <p:nvPicPr>
            <p:cNvPr id="594030"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31"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94032"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33"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34"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35"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036" name="Group 116"/>
          <p:cNvGrpSpPr>
            <a:grpSpLocks/>
          </p:cNvGrpSpPr>
          <p:nvPr/>
        </p:nvGrpSpPr>
        <p:grpSpPr bwMode="auto">
          <a:xfrm>
            <a:off x="5068888" y="1576388"/>
            <a:ext cx="385762" cy="385762"/>
            <a:chOff x="1370" y="1409"/>
            <a:chExt cx="243" cy="243"/>
          </a:xfrm>
        </p:grpSpPr>
        <p:pic>
          <p:nvPicPr>
            <p:cNvPr id="594037"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038"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94039"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040"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041"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042"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4043"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49"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55"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61"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67"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73"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79"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85"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91"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097"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103"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109"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115"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121"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127"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4133" name="Group 213"/>
          <p:cNvGrpSpPr>
            <a:grpSpLocks/>
          </p:cNvGrpSpPr>
          <p:nvPr/>
        </p:nvGrpSpPr>
        <p:grpSpPr bwMode="auto">
          <a:xfrm>
            <a:off x="5237163" y="2081213"/>
            <a:ext cx="385762" cy="385762"/>
            <a:chOff x="1370" y="1409"/>
            <a:chExt cx="243" cy="243"/>
          </a:xfrm>
        </p:grpSpPr>
        <p:pic>
          <p:nvPicPr>
            <p:cNvPr id="594134"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135"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94136"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137"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138"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139"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4140" name="Group 220"/>
          <p:cNvGrpSpPr>
            <a:grpSpLocks/>
          </p:cNvGrpSpPr>
          <p:nvPr/>
        </p:nvGrpSpPr>
        <p:grpSpPr bwMode="auto">
          <a:xfrm>
            <a:off x="5597525" y="2282825"/>
            <a:ext cx="385763" cy="385763"/>
            <a:chOff x="1370" y="1409"/>
            <a:chExt cx="243" cy="243"/>
          </a:xfrm>
        </p:grpSpPr>
        <p:pic>
          <p:nvPicPr>
            <p:cNvPr id="594141"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142"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94143"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144"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145"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146"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94147" name="AutoShape 227"/>
          <p:cNvCxnSpPr>
            <a:cxnSpLocks noChangeShapeType="1"/>
            <a:stCxn id="594136"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94148"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94154" name="AutoShape 234"/>
          <p:cNvCxnSpPr>
            <a:cxnSpLocks noChangeShapeType="1"/>
            <a:stCxn id="594143"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94155"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4161" name="Rectangle 24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94162" name="Group 242"/>
          <p:cNvGrpSpPr>
            <a:grpSpLocks/>
          </p:cNvGrpSpPr>
          <p:nvPr/>
        </p:nvGrpSpPr>
        <p:grpSpPr bwMode="auto">
          <a:xfrm>
            <a:off x="5486400" y="1631950"/>
            <a:ext cx="385763" cy="385763"/>
            <a:chOff x="1370" y="1409"/>
            <a:chExt cx="243" cy="243"/>
          </a:xfrm>
        </p:grpSpPr>
        <p:pic>
          <p:nvPicPr>
            <p:cNvPr id="594163" name="Picture 24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4164" name="Rectangle 2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594165" name="Line 2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4166" name="Line 2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4167" name="Line 2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4168" name="Line 2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4169" name="Group 249"/>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219" name="Group 299"/>
          <p:cNvGraphicFramePr>
            <a:graphicFrameLocks noGrp="1"/>
          </p:cNvGraphicFramePr>
          <p:nvPr/>
        </p:nvGraphicFramePr>
        <p:xfrm>
          <a:off x="28575" y="2082800"/>
          <a:ext cx="1674813" cy="767520"/>
        </p:xfrm>
        <a:graphic>
          <a:graphicData uri="http://schemas.openxmlformats.org/drawingml/2006/table">
            <a:tbl>
              <a:tblPr/>
              <a:tblGrid>
                <a:gridCol w="1674813"/>
              </a:tblGrid>
              <a:tr h="138113">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19.</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conoce o identifica quienes son los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recicladores en su zona</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270" name="Group 350"/>
          <p:cNvGraphicFramePr>
            <a:graphicFrameLocks noGrp="1"/>
          </p:cNvGraphicFramePr>
          <p:nvPr/>
        </p:nvGraphicFramePr>
        <p:xfrm>
          <a:off x="7575550" y="969963"/>
          <a:ext cx="1503363" cy="24936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realizan</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separación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1545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4204" name="Group 284"/>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94220" name="Picture 300" descr="gfdfgfj"/>
          <p:cNvPicPr>
            <a:picLocks noChangeAspect="1" noChangeArrowheads="1"/>
          </p:cNvPicPr>
          <p:nvPr/>
        </p:nvPicPr>
        <p:blipFill>
          <a:blip r:embed="rId4" cstate="print"/>
          <a:srcRect/>
          <a:stretch>
            <a:fillRect/>
          </a:stretch>
        </p:blipFill>
        <p:spPr bwMode="auto">
          <a:xfrm>
            <a:off x="142875" y="3192463"/>
            <a:ext cx="1482725" cy="1616075"/>
          </a:xfrm>
          <a:prstGeom prst="rect">
            <a:avLst/>
          </a:prstGeom>
          <a:noFill/>
        </p:spPr>
      </p:pic>
      <p:graphicFrame>
        <p:nvGraphicFramePr>
          <p:cNvPr id="594231" name="Group 311"/>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329" name="Group 409"/>
          <p:cNvGraphicFramePr>
            <a:graphicFrameLocks noGrp="1"/>
          </p:cNvGraphicFramePr>
          <p:nvPr/>
        </p:nvGraphicFramePr>
        <p:xfrm>
          <a:off x="957263" y="3427413"/>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39</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326" name="Group 406"/>
          <p:cNvGraphicFramePr>
            <a:graphicFrameLocks noGrp="1"/>
          </p:cNvGraphicFramePr>
          <p:nvPr/>
        </p:nvGraphicFramePr>
        <p:xfrm>
          <a:off x="328613" y="4041775"/>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61</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94248" name="AutoShape 328"/>
          <p:cNvCxnSpPr>
            <a:cxnSpLocks noChangeShapeType="1"/>
            <a:stCxn id="0" idx="3"/>
            <a:endCxn id="0" idx="0"/>
          </p:cNvCxnSpPr>
          <p:nvPr/>
        </p:nvCxnSpPr>
        <p:spPr bwMode="auto">
          <a:xfrm>
            <a:off x="1330325" y="3548063"/>
            <a:ext cx="315913" cy="490537"/>
          </a:xfrm>
          <a:prstGeom prst="bentConnector2">
            <a:avLst/>
          </a:prstGeom>
          <a:noFill/>
          <a:ln w="3175">
            <a:solidFill>
              <a:srgbClr val="333333"/>
            </a:solidFill>
            <a:miter lim="800000"/>
            <a:headEnd/>
            <a:tailEnd type="oval" w="sm" len="sm"/>
          </a:ln>
          <a:effectLst/>
        </p:spPr>
      </p:cxnSp>
      <p:graphicFrame>
        <p:nvGraphicFramePr>
          <p:cNvPr id="594255" name="Group 335"/>
          <p:cNvGraphicFramePr>
            <a:graphicFrameLocks noGrp="1"/>
          </p:cNvGraphicFramePr>
          <p:nvPr/>
        </p:nvGraphicFramePr>
        <p:xfrm>
          <a:off x="1438275" y="4038600"/>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262" name="Group 342"/>
          <p:cNvGraphicFramePr>
            <a:graphicFrameLocks noGrp="1"/>
          </p:cNvGraphicFramePr>
          <p:nvPr/>
        </p:nvGraphicFramePr>
        <p:xfrm>
          <a:off x="0" y="3235325"/>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594263" name="AutoShape 343"/>
          <p:cNvCxnSpPr>
            <a:cxnSpLocks noChangeShapeType="1"/>
            <a:stCxn id="0" idx="0"/>
            <a:endCxn id="0" idx="2"/>
          </p:cNvCxnSpPr>
          <p:nvPr/>
        </p:nvCxnSpPr>
        <p:spPr bwMode="auto">
          <a:xfrm rot="5400000" flipH="1">
            <a:off x="58738" y="3584575"/>
            <a:ext cx="606425" cy="307975"/>
          </a:xfrm>
          <a:prstGeom prst="bentConnector3">
            <a:avLst>
              <a:gd name="adj1" fmla="val 50000"/>
            </a:avLst>
          </a:prstGeom>
          <a:noFill/>
          <a:ln w="3175">
            <a:solidFill>
              <a:srgbClr val="333333"/>
            </a:solidFill>
            <a:miter lim="800000"/>
            <a:headEnd/>
            <a:tailEnd type="oval" w="sm" len="sm"/>
          </a:ln>
          <a:effectLst/>
        </p:spPr>
      </p:cxnSp>
      <p:sp>
        <p:nvSpPr>
          <p:cNvPr id="594264" name="Text Box 344"/>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pic>
        <p:nvPicPr>
          <p:cNvPr id="594336" name="Picture 416" descr="gfhfhfj"/>
          <p:cNvPicPr>
            <a:picLocks noChangeAspect="1" noChangeArrowheads="1"/>
          </p:cNvPicPr>
          <p:nvPr/>
        </p:nvPicPr>
        <p:blipFill>
          <a:blip r:embed="rId5" cstate="print">
            <a:lum bright="12000"/>
          </a:blip>
          <a:srcRect/>
          <a:stretch>
            <a:fillRect/>
          </a:stretch>
        </p:blipFill>
        <p:spPr bwMode="auto">
          <a:xfrm>
            <a:off x="2351088" y="4195763"/>
            <a:ext cx="636587" cy="741362"/>
          </a:xfrm>
          <a:prstGeom prst="rect">
            <a:avLst/>
          </a:prstGeom>
          <a:noFill/>
        </p:spPr>
      </p:pic>
      <p:pic>
        <p:nvPicPr>
          <p:cNvPr id="175" name="Picture 301"/>
          <p:cNvPicPr>
            <a:picLocks noChangeAspect="1" noChangeArrowheads="1"/>
          </p:cNvPicPr>
          <p:nvPr/>
        </p:nvPicPr>
        <p:blipFill>
          <a:blip r:embed="rId6"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104" name="Picture 160" descr="gfdgh"/>
          <p:cNvPicPr>
            <a:picLocks noChangeAspect="1" noChangeArrowheads="1"/>
          </p:cNvPicPr>
          <p:nvPr/>
        </p:nvPicPr>
        <p:blipFill>
          <a:blip r:embed="rId2" cstate="print"/>
          <a:srcRect/>
          <a:stretch>
            <a:fillRect/>
          </a:stretch>
        </p:blipFill>
        <p:spPr bwMode="auto">
          <a:xfrm>
            <a:off x="2660650" y="1292225"/>
            <a:ext cx="4470400" cy="3348038"/>
          </a:xfrm>
          <a:prstGeom prst="rect">
            <a:avLst/>
          </a:prstGeom>
          <a:noFill/>
        </p:spPr>
      </p:pic>
      <p:sp>
        <p:nvSpPr>
          <p:cNvPr id="594947" name="Rectangle 3"/>
          <p:cNvSpPr>
            <a:spLocks noGrp="1" noChangeArrowheads="1"/>
          </p:cNvSpPr>
          <p:nvPr>
            <p:ph type="title"/>
          </p:nvPr>
        </p:nvSpPr>
        <p:spPr/>
        <p:txBody>
          <a:bodyPr/>
          <a:lstStyle/>
          <a:p>
            <a:endParaRPr lang="es-MX" dirty="0"/>
          </a:p>
        </p:txBody>
      </p:sp>
      <p:sp>
        <p:nvSpPr>
          <p:cNvPr id="59494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368EA24-208D-4CE1-A4FB-EE350141B45F}" type="slidenum">
              <a:rPr lang="es-ES" sz="900" i="1">
                <a:solidFill>
                  <a:schemeClr val="bg1"/>
                </a:solidFill>
              </a:rPr>
              <a:pPr algn="ctr"/>
              <a:t>76</a:t>
            </a:fld>
            <a:endParaRPr lang="es-ES" sz="900" i="1" dirty="0">
              <a:solidFill>
                <a:schemeClr val="bg1"/>
              </a:solidFill>
            </a:endParaRPr>
          </a:p>
        </p:txBody>
      </p:sp>
      <p:graphicFrame>
        <p:nvGraphicFramePr>
          <p:cNvPr id="594949" name="Group 5"/>
          <p:cNvGraphicFramePr>
            <a:graphicFrameLocks noGrp="1"/>
          </p:cNvGraphicFramePr>
          <p:nvPr/>
        </p:nvGraphicFramePr>
        <p:xfrm>
          <a:off x="1252538"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20.</a:t>
                      </a:r>
                      <a:r>
                        <a:rPr kumimoji="0" lang="es-CO" sz="1100" b="1" i="0" u="none" strike="noStrike" cap="none" normalizeH="0" baseline="0" dirty="0" smtClean="0">
                          <a:ln>
                            <a:noFill/>
                          </a:ln>
                          <a:solidFill>
                            <a:srgbClr val="333333"/>
                          </a:solidFill>
                          <a:effectLst/>
                          <a:latin typeface="Calibri" pitchFamily="34" charset="0"/>
                          <a:cs typeface="Arial" charset="0"/>
                        </a:rPr>
                        <a:t> ¿A quién entrega las </a:t>
                      </a:r>
                      <a:r>
                        <a:rPr kumimoji="0" lang="es-CO" sz="1100" b="1" i="0" u="none" strike="noStrike" cap="none" normalizeH="0" baseline="0" dirty="0" smtClean="0">
                          <a:ln>
                            <a:noFill/>
                          </a:ln>
                          <a:solidFill>
                            <a:srgbClr val="0075B8"/>
                          </a:solidFill>
                          <a:effectLst/>
                          <a:latin typeface="Calibri" pitchFamily="34" charset="0"/>
                          <a:cs typeface="Arial" charset="0"/>
                        </a:rPr>
                        <a:t>bolsa de reciclaje</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4955" name="Rectangle 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94962" name="Group 18"/>
          <p:cNvGraphicFramePr>
            <a:graphicFrameLocks noGrp="1"/>
          </p:cNvGraphicFramePr>
          <p:nvPr/>
        </p:nvGraphicFramePr>
        <p:xfrm>
          <a:off x="2781300" y="1468438"/>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51</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160" name="Group 216"/>
          <p:cNvGraphicFramePr>
            <a:graphicFrameLocks noGrp="1"/>
          </p:cNvGraphicFramePr>
          <p:nvPr/>
        </p:nvGraphicFramePr>
        <p:xfrm>
          <a:off x="288925" y="1400175"/>
          <a:ext cx="2306638" cy="371280"/>
        </p:xfrm>
        <a:graphic>
          <a:graphicData uri="http://schemas.openxmlformats.org/drawingml/2006/table">
            <a:tbl>
              <a:tblPr/>
              <a:tblGrid>
                <a:gridCol w="2306638"/>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Los deja en el punto de recolección de basura autorizado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980" name="Group 36"/>
          <p:cNvGraphicFramePr>
            <a:graphicFrameLocks noGrp="1"/>
          </p:cNvGraphicFramePr>
          <p:nvPr/>
        </p:nvGraphicFramePr>
        <p:xfrm>
          <a:off x="2786063" y="100488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4986" name="Line 42"/>
          <p:cNvSpPr>
            <a:spLocks noChangeShapeType="1"/>
          </p:cNvSpPr>
          <p:nvPr/>
        </p:nvSpPr>
        <p:spPr bwMode="auto">
          <a:xfrm>
            <a:off x="2714625" y="1214438"/>
            <a:ext cx="552450" cy="0"/>
          </a:xfrm>
          <a:prstGeom prst="line">
            <a:avLst/>
          </a:prstGeom>
          <a:noFill/>
          <a:ln w="3175">
            <a:solidFill>
              <a:srgbClr val="969696"/>
            </a:solidFill>
            <a:round/>
            <a:headEnd/>
            <a:tailEnd/>
          </a:ln>
          <a:effectLst/>
        </p:spPr>
        <p:txBody>
          <a:bodyPr/>
          <a:lstStyle/>
          <a:p>
            <a:endParaRPr lang="es-MX" dirty="0"/>
          </a:p>
        </p:txBody>
      </p:sp>
      <p:graphicFrame>
        <p:nvGraphicFramePr>
          <p:cNvPr id="594987" name="Group 43"/>
          <p:cNvGraphicFramePr>
            <a:graphicFrameLocks noGrp="1"/>
          </p:cNvGraphicFramePr>
          <p:nvPr/>
        </p:nvGraphicFramePr>
        <p:xfrm>
          <a:off x="6683375" y="1708150"/>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9ED0"/>
                          </a:solidFill>
                          <a:effectLst/>
                          <a:latin typeface="Calibri" pitchFamily="34" charset="0"/>
                          <a:cs typeface="Arial" charset="0"/>
                        </a:rPr>
                        <a:t>2010</a:t>
                      </a:r>
                      <a:endParaRPr kumimoji="0" lang="es-ES" sz="1000" b="0" i="0" u="none" strike="noStrike" cap="none" normalizeH="0" baseline="0" dirty="0" smtClean="0">
                        <a:ln>
                          <a:noFill/>
                        </a:ln>
                        <a:solidFill>
                          <a:srgbClr val="009ED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4993" name="Group 49"/>
          <p:cNvGraphicFramePr>
            <a:graphicFrameLocks noGrp="1"/>
          </p:cNvGraphicFramePr>
          <p:nvPr/>
        </p:nvGraphicFramePr>
        <p:xfrm>
          <a:off x="5945188" y="170815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4999" name="Line 55"/>
          <p:cNvSpPr>
            <a:spLocks noChangeShapeType="1"/>
          </p:cNvSpPr>
          <p:nvPr/>
        </p:nvSpPr>
        <p:spPr bwMode="auto">
          <a:xfrm>
            <a:off x="5875338" y="1900238"/>
            <a:ext cx="1193800" cy="0"/>
          </a:xfrm>
          <a:prstGeom prst="line">
            <a:avLst/>
          </a:prstGeom>
          <a:noFill/>
          <a:ln w="3175">
            <a:solidFill>
              <a:srgbClr val="969696"/>
            </a:solidFill>
            <a:round/>
            <a:headEnd/>
            <a:tailEnd/>
          </a:ln>
          <a:effectLst/>
        </p:spPr>
        <p:txBody>
          <a:bodyPr/>
          <a:lstStyle/>
          <a:p>
            <a:endParaRPr lang="es-MX" dirty="0"/>
          </a:p>
        </p:txBody>
      </p:sp>
      <p:graphicFrame>
        <p:nvGraphicFramePr>
          <p:cNvPr id="595000" name="Group 56"/>
          <p:cNvGraphicFramePr>
            <a:graphicFrameLocks noGrp="1"/>
          </p:cNvGraphicFramePr>
          <p:nvPr/>
        </p:nvGraphicFramePr>
        <p:xfrm>
          <a:off x="6662738" y="2114550"/>
          <a:ext cx="360362" cy="228024"/>
        </p:xfrm>
        <a:graphic>
          <a:graphicData uri="http://schemas.openxmlformats.org/drawingml/2006/table">
            <a:tbl>
              <a:tblPr/>
              <a:tblGrid>
                <a:gridCol w="360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009ED0"/>
                          </a:solidFill>
                          <a:effectLst/>
                          <a:latin typeface="Cambria" pitchFamily="18" charset="0"/>
                          <a:cs typeface="Arial" charset="0"/>
                        </a:rPr>
                        <a:t>65</a:t>
                      </a:r>
                      <a:r>
                        <a:rPr kumimoji="0" lang="es-ES" sz="900" b="1" i="0" u="none" strike="noStrike" cap="none" normalizeH="0" baseline="0" dirty="0" smtClean="0">
                          <a:ln>
                            <a:noFill/>
                          </a:ln>
                          <a:solidFill>
                            <a:srgbClr val="009ED0"/>
                          </a:solidFill>
                          <a:effectLst/>
                          <a:latin typeface="Cambria" pitchFamily="18" charset="0"/>
                          <a:cs typeface="Arial" charset="0"/>
                        </a:rPr>
                        <a:t>%</a:t>
                      </a:r>
                      <a:r>
                        <a:rPr kumimoji="0" lang="es-ES" sz="1200" b="1" i="0" u="none" strike="noStrike" cap="none" normalizeH="0" baseline="0" dirty="0" smtClean="0">
                          <a:ln>
                            <a:noFill/>
                          </a:ln>
                          <a:solidFill>
                            <a:srgbClr val="009ED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006" name="Group 62"/>
          <p:cNvGraphicFramePr>
            <a:graphicFrameLocks noGrp="1"/>
          </p:cNvGraphicFramePr>
          <p:nvPr/>
        </p:nvGraphicFramePr>
        <p:xfrm>
          <a:off x="6365875" y="2982913"/>
          <a:ext cx="360363" cy="228024"/>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009ED0"/>
                          </a:solidFill>
                          <a:effectLst/>
                          <a:latin typeface="Cambria" pitchFamily="18" charset="0"/>
                          <a:cs typeface="Arial" charset="0"/>
                        </a:rPr>
                        <a:t>18</a:t>
                      </a:r>
                      <a:r>
                        <a:rPr kumimoji="0" lang="es-ES" sz="900" b="1" i="0" u="none" strike="noStrike" cap="none" normalizeH="0" baseline="0" dirty="0" smtClean="0">
                          <a:ln>
                            <a:noFill/>
                          </a:ln>
                          <a:solidFill>
                            <a:srgbClr val="009ED0"/>
                          </a:solidFill>
                          <a:effectLst/>
                          <a:latin typeface="Cambria" pitchFamily="18" charset="0"/>
                          <a:cs typeface="Arial" charset="0"/>
                        </a:rPr>
                        <a:t>%</a:t>
                      </a:r>
                      <a:r>
                        <a:rPr kumimoji="0" lang="es-ES" sz="1200" b="1" i="0" u="none" strike="noStrike" cap="none" normalizeH="0" baseline="0" dirty="0" smtClean="0">
                          <a:ln>
                            <a:noFill/>
                          </a:ln>
                          <a:solidFill>
                            <a:srgbClr val="009ED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161" name="Group 217"/>
          <p:cNvGraphicFramePr>
            <a:graphicFrameLocks noGrp="1"/>
          </p:cNvGraphicFramePr>
          <p:nvPr/>
        </p:nvGraphicFramePr>
        <p:xfrm>
          <a:off x="746125" y="2443163"/>
          <a:ext cx="2006600" cy="219075"/>
        </p:xfrm>
        <a:graphic>
          <a:graphicData uri="http://schemas.openxmlformats.org/drawingml/2006/table">
            <a:tbl>
              <a:tblPr/>
              <a:tblGrid>
                <a:gridCol w="2006600"/>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Afuera / al frente de la casa</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018" name="Group 74"/>
          <p:cNvGraphicFramePr>
            <a:graphicFrameLocks noGrp="1"/>
          </p:cNvGraphicFramePr>
          <p:nvPr/>
        </p:nvGraphicFramePr>
        <p:xfrm>
          <a:off x="7216775" y="2097088"/>
          <a:ext cx="1011238" cy="219075"/>
        </p:xfrm>
        <a:graphic>
          <a:graphicData uri="http://schemas.openxmlformats.org/drawingml/2006/table">
            <a:tbl>
              <a:tblPr/>
              <a:tblGrid>
                <a:gridCol w="1011238"/>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Recicladores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162" name="Group 218"/>
          <p:cNvGraphicFramePr>
            <a:graphicFrameLocks noGrp="1"/>
          </p:cNvGraphicFramePr>
          <p:nvPr/>
        </p:nvGraphicFramePr>
        <p:xfrm>
          <a:off x="6899275" y="3003550"/>
          <a:ext cx="1866900" cy="219075"/>
        </p:xfrm>
        <a:graphic>
          <a:graphicData uri="http://schemas.openxmlformats.org/drawingml/2006/table">
            <a:tbl>
              <a:tblPr/>
              <a:tblGrid>
                <a:gridCol w="1866900"/>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Ruta de recolección selectiva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030" name="Group 86"/>
          <p:cNvGraphicFramePr>
            <a:graphicFrameLocks noGrp="1"/>
          </p:cNvGraphicFramePr>
          <p:nvPr/>
        </p:nvGraphicFramePr>
        <p:xfrm>
          <a:off x="2909888" y="24066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11</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036" name="Group 92"/>
          <p:cNvGraphicFramePr>
            <a:graphicFrameLocks noGrp="1"/>
          </p:cNvGraphicFramePr>
          <p:nvPr/>
        </p:nvGraphicFramePr>
        <p:xfrm>
          <a:off x="5910263" y="21399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29</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5042" name="Group 98"/>
          <p:cNvGraphicFramePr>
            <a:graphicFrameLocks noGrp="1"/>
          </p:cNvGraphicFramePr>
          <p:nvPr/>
        </p:nvGraphicFramePr>
        <p:xfrm>
          <a:off x="5605463" y="29908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6</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5096" name="Text Box 152"/>
          <p:cNvSpPr txBox="1">
            <a:spLocks noChangeArrowheads="1"/>
          </p:cNvSpPr>
          <p:nvPr/>
        </p:nvSpPr>
        <p:spPr bwMode="auto">
          <a:xfrm>
            <a:off x="6778625" y="23876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95097" name="Text Box 153"/>
          <p:cNvSpPr txBox="1">
            <a:spLocks noChangeArrowheads="1"/>
          </p:cNvSpPr>
          <p:nvPr/>
        </p:nvSpPr>
        <p:spPr bwMode="auto">
          <a:xfrm>
            <a:off x="6464300" y="3236913"/>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595098" name="Group 154"/>
          <p:cNvGrpSpPr>
            <a:grpSpLocks/>
          </p:cNvGrpSpPr>
          <p:nvPr/>
        </p:nvGrpSpPr>
        <p:grpSpPr bwMode="auto">
          <a:xfrm>
            <a:off x="-95250" y="4714875"/>
            <a:ext cx="1701800" cy="265113"/>
            <a:chOff x="-60" y="2970"/>
            <a:chExt cx="1072" cy="167"/>
          </a:xfrm>
        </p:grpSpPr>
        <p:sp>
          <p:nvSpPr>
            <p:cNvPr id="595099" name="Text Box 155"/>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95100" name="Rectangle 156"/>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95101" name="Line 157"/>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95102" name="Line 158"/>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95103" name="Line 159"/>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595105" name="Group 161"/>
          <p:cNvGraphicFramePr>
            <a:graphicFrameLocks noGrp="1"/>
          </p:cNvGraphicFramePr>
          <p:nvPr/>
        </p:nvGraphicFramePr>
        <p:xfrm>
          <a:off x="3821113" y="4748213"/>
          <a:ext cx="1503362" cy="249360"/>
        </p:xfrm>
        <a:graphic>
          <a:graphicData uri="http://schemas.openxmlformats.org/drawingml/2006/table">
            <a:tbl>
              <a:tblPr/>
              <a:tblGrid>
                <a:gridCol w="903287"/>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realizan</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separación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1545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95163" name="Picture 219" descr="fgfhj"/>
          <p:cNvPicPr>
            <a:picLocks noChangeAspect="1" noChangeArrowheads="1"/>
          </p:cNvPicPr>
          <p:nvPr/>
        </p:nvPicPr>
        <p:blipFill>
          <a:blip r:embed="rId3" cstate="print"/>
          <a:srcRect/>
          <a:stretch>
            <a:fillRect/>
          </a:stretch>
        </p:blipFill>
        <p:spPr bwMode="auto">
          <a:xfrm>
            <a:off x="6423025" y="750888"/>
            <a:ext cx="903288" cy="658812"/>
          </a:xfrm>
          <a:prstGeom prst="rect">
            <a:avLst/>
          </a:prstGeom>
          <a:noFill/>
        </p:spPr>
      </p:pic>
      <p:sp>
        <p:nvSpPr>
          <p:cNvPr id="595164" name="Text Box 220"/>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08610"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708989" name="Picture 381" descr="gffhfjjk"/>
          <p:cNvPicPr>
            <a:picLocks noChangeAspect="1" noChangeArrowheads="1"/>
          </p:cNvPicPr>
          <p:nvPr/>
        </p:nvPicPr>
        <p:blipFill>
          <a:blip r:embed="rId2" cstate="print">
            <a:lum contrast="-18000"/>
          </a:blip>
          <a:srcRect/>
          <a:stretch>
            <a:fillRect/>
          </a:stretch>
        </p:blipFill>
        <p:spPr bwMode="auto">
          <a:xfrm>
            <a:off x="249238" y="3292475"/>
            <a:ext cx="1270000" cy="1270000"/>
          </a:xfrm>
          <a:prstGeom prst="rect">
            <a:avLst/>
          </a:prstGeom>
          <a:noFill/>
        </p:spPr>
      </p:pic>
      <p:pic>
        <p:nvPicPr>
          <p:cNvPr id="708611" name="Picture 3"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708612" name="Rectangle 4"/>
          <p:cNvSpPr>
            <a:spLocks noGrp="1" noChangeArrowheads="1"/>
          </p:cNvSpPr>
          <p:nvPr>
            <p:ph type="title"/>
          </p:nvPr>
        </p:nvSpPr>
        <p:spPr/>
        <p:txBody>
          <a:bodyPr/>
          <a:lstStyle/>
          <a:p>
            <a:endParaRPr lang="es-MX" dirty="0"/>
          </a:p>
        </p:txBody>
      </p:sp>
      <p:sp>
        <p:nvSpPr>
          <p:cNvPr id="70861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83DF1B8-1E83-4258-BE73-EB4CC310D919}" type="slidenum">
              <a:rPr lang="es-ES" sz="900" i="1">
                <a:solidFill>
                  <a:schemeClr val="bg1"/>
                </a:solidFill>
              </a:rPr>
              <a:pPr algn="ctr"/>
              <a:t>77</a:t>
            </a:fld>
            <a:endParaRPr lang="es-ES" sz="900" i="1" dirty="0">
              <a:solidFill>
                <a:schemeClr val="bg1"/>
              </a:solidFill>
            </a:endParaRPr>
          </a:p>
        </p:txBody>
      </p:sp>
      <p:graphicFrame>
        <p:nvGraphicFramePr>
          <p:cNvPr id="708614"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708620" name="Group 12"/>
          <p:cNvGrpSpPr>
            <a:grpSpLocks/>
          </p:cNvGrpSpPr>
          <p:nvPr/>
        </p:nvGrpSpPr>
        <p:grpSpPr bwMode="auto">
          <a:xfrm>
            <a:off x="2630488" y="2020888"/>
            <a:ext cx="385762" cy="385762"/>
            <a:chOff x="1370" y="1409"/>
            <a:chExt cx="243" cy="243"/>
          </a:xfrm>
        </p:grpSpPr>
        <p:pic>
          <p:nvPicPr>
            <p:cNvPr id="708621"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22"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708623"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24"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25"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26"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27" name="Group 19"/>
          <p:cNvGrpSpPr>
            <a:grpSpLocks/>
          </p:cNvGrpSpPr>
          <p:nvPr/>
        </p:nvGrpSpPr>
        <p:grpSpPr bwMode="auto">
          <a:xfrm>
            <a:off x="3194050" y="2636838"/>
            <a:ext cx="385763" cy="385762"/>
            <a:chOff x="1370" y="1409"/>
            <a:chExt cx="243" cy="243"/>
          </a:xfrm>
        </p:grpSpPr>
        <p:pic>
          <p:nvPicPr>
            <p:cNvPr id="708628"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29"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708630"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31"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32"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33"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34" name="Group 26"/>
          <p:cNvGrpSpPr>
            <a:grpSpLocks/>
          </p:cNvGrpSpPr>
          <p:nvPr/>
        </p:nvGrpSpPr>
        <p:grpSpPr bwMode="auto">
          <a:xfrm>
            <a:off x="3675063" y="3214688"/>
            <a:ext cx="385762" cy="385762"/>
            <a:chOff x="1370" y="1409"/>
            <a:chExt cx="243" cy="243"/>
          </a:xfrm>
        </p:grpSpPr>
        <p:pic>
          <p:nvPicPr>
            <p:cNvPr id="708635"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36"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708637"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38"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39"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40"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41" name="Group 33"/>
          <p:cNvGrpSpPr>
            <a:grpSpLocks/>
          </p:cNvGrpSpPr>
          <p:nvPr/>
        </p:nvGrpSpPr>
        <p:grpSpPr bwMode="auto">
          <a:xfrm>
            <a:off x="4724400" y="3454400"/>
            <a:ext cx="385763" cy="385763"/>
            <a:chOff x="1370" y="1409"/>
            <a:chExt cx="243" cy="243"/>
          </a:xfrm>
        </p:grpSpPr>
        <p:pic>
          <p:nvPicPr>
            <p:cNvPr id="708642"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43"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708644"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45"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46"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47"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48" name="Group 40"/>
          <p:cNvGrpSpPr>
            <a:grpSpLocks/>
          </p:cNvGrpSpPr>
          <p:nvPr/>
        </p:nvGrpSpPr>
        <p:grpSpPr bwMode="auto">
          <a:xfrm>
            <a:off x="4862513" y="4392613"/>
            <a:ext cx="385762" cy="385762"/>
            <a:chOff x="1370" y="1409"/>
            <a:chExt cx="243" cy="243"/>
          </a:xfrm>
        </p:grpSpPr>
        <p:pic>
          <p:nvPicPr>
            <p:cNvPr id="708649"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50"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708651"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52"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53"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54"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55" name="Group 47"/>
          <p:cNvGrpSpPr>
            <a:grpSpLocks/>
          </p:cNvGrpSpPr>
          <p:nvPr/>
        </p:nvGrpSpPr>
        <p:grpSpPr bwMode="auto">
          <a:xfrm>
            <a:off x="5848350" y="3590925"/>
            <a:ext cx="385763" cy="385763"/>
            <a:chOff x="1370" y="1409"/>
            <a:chExt cx="243" cy="243"/>
          </a:xfrm>
        </p:grpSpPr>
        <p:pic>
          <p:nvPicPr>
            <p:cNvPr id="708656"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57"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708658"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59"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60"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61"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62" name="Group 54"/>
          <p:cNvGrpSpPr>
            <a:grpSpLocks/>
          </p:cNvGrpSpPr>
          <p:nvPr/>
        </p:nvGrpSpPr>
        <p:grpSpPr bwMode="auto">
          <a:xfrm>
            <a:off x="7116763" y="2476500"/>
            <a:ext cx="385762" cy="385763"/>
            <a:chOff x="1370" y="1409"/>
            <a:chExt cx="243" cy="243"/>
          </a:xfrm>
        </p:grpSpPr>
        <p:pic>
          <p:nvPicPr>
            <p:cNvPr id="708663"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64"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708665"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66"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67"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68"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69" name="Group 61"/>
          <p:cNvGrpSpPr>
            <a:grpSpLocks/>
          </p:cNvGrpSpPr>
          <p:nvPr/>
        </p:nvGrpSpPr>
        <p:grpSpPr bwMode="auto">
          <a:xfrm>
            <a:off x="6116638" y="2122488"/>
            <a:ext cx="385762" cy="385762"/>
            <a:chOff x="1370" y="1409"/>
            <a:chExt cx="243" cy="243"/>
          </a:xfrm>
        </p:grpSpPr>
        <p:pic>
          <p:nvPicPr>
            <p:cNvPr id="708670"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71"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708672"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73"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74"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75"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76" name="Group 68"/>
          <p:cNvGrpSpPr>
            <a:grpSpLocks/>
          </p:cNvGrpSpPr>
          <p:nvPr/>
        </p:nvGrpSpPr>
        <p:grpSpPr bwMode="auto">
          <a:xfrm>
            <a:off x="5929313" y="2613025"/>
            <a:ext cx="385762" cy="385763"/>
            <a:chOff x="1370" y="1409"/>
            <a:chExt cx="243" cy="243"/>
          </a:xfrm>
        </p:grpSpPr>
        <p:pic>
          <p:nvPicPr>
            <p:cNvPr id="708677"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78"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708679"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80"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81"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82"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83" name="Group 75"/>
          <p:cNvGrpSpPr>
            <a:grpSpLocks/>
          </p:cNvGrpSpPr>
          <p:nvPr/>
        </p:nvGrpSpPr>
        <p:grpSpPr bwMode="auto">
          <a:xfrm>
            <a:off x="5664200" y="3117850"/>
            <a:ext cx="385763" cy="385763"/>
            <a:chOff x="1370" y="1409"/>
            <a:chExt cx="243" cy="243"/>
          </a:xfrm>
        </p:grpSpPr>
        <p:pic>
          <p:nvPicPr>
            <p:cNvPr id="708684"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85"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708686"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87"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88"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89"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90" name="Group 82"/>
          <p:cNvGrpSpPr>
            <a:grpSpLocks/>
          </p:cNvGrpSpPr>
          <p:nvPr/>
        </p:nvGrpSpPr>
        <p:grpSpPr bwMode="auto">
          <a:xfrm>
            <a:off x="4933950" y="2428875"/>
            <a:ext cx="385763" cy="385763"/>
            <a:chOff x="1370" y="1409"/>
            <a:chExt cx="243" cy="243"/>
          </a:xfrm>
        </p:grpSpPr>
        <p:pic>
          <p:nvPicPr>
            <p:cNvPr id="708691"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92"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708693"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694"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695"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696"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697" name="Group 89"/>
          <p:cNvGrpSpPr>
            <a:grpSpLocks/>
          </p:cNvGrpSpPr>
          <p:nvPr/>
        </p:nvGrpSpPr>
        <p:grpSpPr bwMode="auto">
          <a:xfrm>
            <a:off x="2632075" y="1071563"/>
            <a:ext cx="385763" cy="385762"/>
            <a:chOff x="1370" y="1409"/>
            <a:chExt cx="243" cy="243"/>
          </a:xfrm>
        </p:grpSpPr>
        <p:pic>
          <p:nvPicPr>
            <p:cNvPr id="708698"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699"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73</a:t>
              </a:r>
              <a:r>
                <a:rPr lang="es-ES" sz="800" dirty="0">
                  <a:solidFill>
                    <a:srgbClr val="0075B8"/>
                  </a:solidFill>
                  <a:latin typeface="Calibri" pitchFamily="34" charset="0"/>
                </a:rPr>
                <a:t>%</a:t>
              </a:r>
            </a:p>
          </p:txBody>
        </p:sp>
        <p:sp>
          <p:nvSpPr>
            <p:cNvPr id="708700"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701"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702"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703"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704" name="Group 96"/>
          <p:cNvGrpSpPr>
            <a:grpSpLocks/>
          </p:cNvGrpSpPr>
          <p:nvPr/>
        </p:nvGrpSpPr>
        <p:grpSpPr bwMode="auto">
          <a:xfrm>
            <a:off x="4460875" y="1431925"/>
            <a:ext cx="385763" cy="385763"/>
            <a:chOff x="1370" y="1409"/>
            <a:chExt cx="243" cy="243"/>
          </a:xfrm>
        </p:grpSpPr>
        <p:pic>
          <p:nvPicPr>
            <p:cNvPr id="708705"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706"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708707"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708"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709"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710"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711" name="Group 103"/>
          <p:cNvGrpSpPr>
            <a:grpSpLocks/>
          </p:cNvGrpSpPr>
          <p:nvPr/>
        </p:nvGrpSpPr>
        <p:grpSpPr bwMode="auto">
          <a:xfrm>
            <a:off x="4060825" y="1912938"/>
            <a:ext cx="385763" cy="385762"/>
            <a:chOff x="1370" y="1409"/>
            <a:chExt cx="243" cy="243"/>
          </a:xfrm>
        </p:grpSpPr>
        <p:pic>
          <p:nvPicPr>
            <p:cNvPr id="708712"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713"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708714"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715"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716"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717"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718" name="Group 110"/>
          <p:cNvGrpSpPr>
            <a:grpSpLocks/>
          </p:cNvGrpSpPr>
          <p:nvPr/>
        </p:nvGrpSpPr>
        <p:grpSpPr bwMode="auto">
          <a:xfrm>
            <a:off x="4452938" y="2209800"/>
            <a:ext cx="385762" cy="385763"/>
            <a:chOff x="1370" y="1409"/>
            <a:chExt cx="243" cy="243"/>
          </a:xfrm>
        </p:grpSpPr>
        <p:pic>
          <p:nvPicPr>
            <p:cNvPr id="708719"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720"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708721"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722"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723"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724"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725" name="Group 117"/>
          <p:cNvGrpSpPr>
            <a:grpSpLocks/>
          </p:cNvGrpSpPr>
          <p:nvPr/>
        </p:nvGrpSpPr>
        <p:grpSpPr bwMode="auto">
          <a:xfrm>
            <a:off x="5068888" y="1576388"/>
            <a:ext cx="385762" cy="385762"/>
            <a:chOff x="1370" y="1409"/>
            <a:chExt cx="243" cy="243"/>
          </a:xfrm>
        </p:grpSpPr>
        <p:pic>
          <p:nvPicPr>
            <p:cNvPr id="708726"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727"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60</a:t>
              </a:r>
              <a:r>
                <a:rPr lang="es-ES" sz="800" dirty="0">
                  <a:solidFill>
                    <a:srgbClr val="0075B8"/>
                  </a:solidFill>
                  <a:latin typeface="Calibri" pitchFamily="34" charset="0"/>
                </a:rPr>
                <a:t>%</a:t>
              </a:r>
            </a:p>
          </p:txBody>
        </p:sp>
        <p:sp>
          <p:nvSpPr>
            <p:cNvPr id="708728"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729"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730"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731"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708732"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38"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44"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50"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56"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62"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68"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74"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80"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86"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92"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798"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804"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810"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816"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708822" name="Group 214"/>
          <p:cNvGrpSpPr>
            <a:grpSpLocks/>
          </p:cNvGrpSpPr>
          <p:nvPr/>
        </p:nvGrpSpPr>
        <p:grpSpPr bwMode="auto">
          <a:xfrm>
            <a:off x="5237163" y="2081213"/>
            <a:ext cx="385762" cy="385762"/>
            <a:chOff x="1370" y="1409"/>
            <a:chExt cx="243" cy="243"/>
          </a:xfrm>
        </p:grpSpPr>
        <p:pic>
          <p:nvPicPr>
            <p:cNvPr id="708823"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82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70882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82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82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82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08829" name="Group 221"/>
          <p:cNvGrpSpPr>
            <a:grpSpLocks/>
          </p:cNvGrpSpPr>
          <p:nvPr/>
        </p:nvGrpSpPr>
        <p:grpSpPr bwMode="auto">
          <a:xfrm>
            <a:off x="5597525" y="2282825"/>
            <a:ext cx="385763" cy="385763"/>
            <a:chOff x="1370" y="1409"/>
            <a:chExt cx="243" cy="243"/>
          </a:xfrm>
        </p:grpSpPr>
        <p:pic>
          <p:nvPicPr>
            <p:cNvPr id="708830"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831"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708832"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833"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834"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835"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708836" name="AutoShape 228"/>
          <p:cNvCxnSpPr>
            <a:cxnSpLocks noChangeShapeType="1"/>
            <a:stCxn id="708825"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708837"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708843" name="AutoShape 235"/>
          <p:cNvCxnSpPr>
            <a:cxnSpLocks noChangeShapeType="1"/>
            <a:stCxn id="708832"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708844"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708851" name="Group 243"/>
          <p:cNvGrpSpPr>
            <a:grpSpLocks/>
          </p:cNvGrpSpPr>
          <p:nvPr/>
        </p:nvGrpSpPr>
        <p:grpSpPr bwMode="auto">
          <a:xfrm>
            <a:off x="5486400" y="1631950"/>
            <a:ext cx="385763" cy="385763"/>
            <a:chOff x="1370" y="1409"/>
            <a:chExt cx="243" cy="243"/>
          </a:xfrm>
        </p:grpSpPr>
        <p:pic>
          <p:nvPicPr>
            <p:cNvPr id="708852"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708853"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708854"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708855"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708856"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708857"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708858"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987" name="Group 379"/>
          <p:cNvGraphicFramePr>
            <a:graphicFrameLocks noGrp="1"/>
          </p:cNvGraphicFramePr>
          <p:nvPr/>
        </p:nvGraphicFramePr>
        <p:xfrm>
          <a:off x="36513" y="2138363"/>
          <a:ext cx="1674812" cy="639504"/>
        </p:xfrm>
        <a:graphic>
          <a:graphicData uri="http://schemas.openxmlformats.org/drawingml/2006/table">
            <a:tbl>
              <a:tblPr/>
              <a:tblGrid>
                <a:gridCol w="1674812"/>
              </a:tblGrid>
              <a:tr h="138113">
                <a:tc>
                  <a:txBody>
                    <a:bodyPr/>
                    <a:lstStyle/>
                    <a:p>
                      <a:pPr marL="0" marR="0" lvl="0" indent="0" algn="ctr" defTabSz="914400" rtl="0" eaLnBrk="1" fontAlgn="base" latinLnBrk="0" hangingPunct="1">
                        <a:lnSpc>
                          <a:spcPct val="11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Los deja en 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punto de recolección</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basura autorizado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870" name="Group 262"/>
          <p:cNvGraphicFramePr>
            <a:graphicFrameLocks noGrp="1"/>
          </p:cNvGraphicFramePr>
          <p:nvPr/>
        </p:nvGraphicFramePr>
        <p:xfrm>
          <a:off x="7575550" y="969963"/>
          <a:ext cx="1503363" cy="24936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realizan</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separación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1545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708886" name="Group 278"/>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893" name="Group 285"/>
          <p:cNvGraphicFramePr>
            <a:graphicFrameLocks noGrp="1"/>
          </p:cNvGraphicFramePr>
          <p:nvPr/>
        </p:nvGraphicFramePr>
        <p:xfrm>
          <a:off x="660400" y="300196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708996" name="Group 388"/>
          <p:cNvGraphicFramePr>
            <a:graphicFrameLocks noGrp="1"/>
          </p:cNvGraphicFramePr>
          <p:nvPr/>
        </p:nvGraphicFramePr>
        <p:xfrm>
          <a:off x="544513" y="3724275"/>
          <a:ext cx="693737" cy="378900"/>
        </p:xfrm>
        <a:graphic>
          <a:graphicData uri="http://schemas.openxmlformats.org/drawingml/2006/table">
            <a:tbl>
              <a:tblPr/>
              <a:tblGrid>
                <a:gridCol w="693737"/>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2500" b="1" i="0" u="none" strike="noStrike" cap="none" normalizeH="0" baseline="0" dirty="0" smtClean="0">
                          <a:ln>
                            <a:noFill/>
                          </a:ln>
                          <a:solidFill>
                            <a:srgbClr val="333333"/>
                          </a:solidFill>
                          <a:effectLst/>
                          <a:latin typeface="Cambria" pitchFamily="18" charset="0"/>
                          <a:cs typeface="Arial" charset="0"/>
                        </a:rPr>
                        <a:t>51</a:t>
                      </a:r>
                      <a:r>
                        <a:rPr kumimoji="0" lang="es-ES" sz="1800" b="1" i="0" u="none" strike="noStrike" cap="none" normalizeH="0" baseline="0" dirty="0" smtClean="0">
                          <a:ln>
                            <a:noFill/>
                          </a:ln>
                          <a:solidFill>
                            <a:srgbClr val="333333"/>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sp>
        <p:nvSpPr>
          <p:cNvPr id="708925" name="Text Box 317"/>
          <p:cNvSpPr txBox="1">
            <a:spLocks noChangeArrowheads="1"/>
          </p:cNvSpPr>
          <p:nvPr/>
        </p:nvSpPr>
        <p:spPr bwMode="auto">
          <a:xfrm>
            <a:off x="55563" y="608013"/>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708980" name="Group 372"/>
          <p:cNvGraphicFramePr>
            <a:graphicFrameLocks noGrp="1"/>
          </p:cNvGraphicFramePr>
          <p:nvPr/>
        </p:nvGraphicFramePr>
        <p:xfrm>
          <a:off x="2111375" y="6604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20.</a:t>
                      </a:r>
                      <a:r>
                        <a:rPr kumimoji="0" lang="es-CO" sz="1100" b="1" i="0" u="none" strike="noStrike" cap="none" normalizeH="0" baseline="0" dirty="0" smtClean="0">
                          <a:ln>
                            <a:noFill/>
                          </a:ln>
                          <a:solidFill>
                            <a:srgbClr val="333333"/>
                          </a:solidFill>
                          <a:effectLst/>
                          <a:latin typeface="Calibri" pitchFamily="34" charset="0"/>
                          <a:cs typeface="Arial" charset="0"/>
                        </a:rPr>
                        <a:t> ¿A quién entrega las </a:t>
                      </a:r>
                      <a:r>
                        <a:rPr kumimoji="0" lang="es-CO" sz="1100" b="1" i="0" u="none" strike="noStrike" cap="none" normalizeH="0" baseline="0" dirty="0" smtClean="0">
                          <a:ln>
                            <a:noFill/>
                          </a:ln>
                          <a:solidFill>
                            <a:srgbClr val="0075B8"/>
                          </a:solidFill>
                          <a:effectLst/>
                          <a:latin typeface="Calibri" pitchFamily="34" charset="0"/>
                          <a:cs typeface="Arial" charset="0"/>
                        </a:rPr>
                        <a:t>bolsa de reciclaje</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708988" name="Picture 380" descr="fgfhj"/>
          <p:cNvPicPr>
            <a:picLocks noChangeAspect="1" noChangeArrowheads="1"/>
          </p:cNvPicPr>
          <p:nvPr/>
        </p:nvPicPr>
        <p:blipFill>
          <a:blip r:embed="rId5" cstate="print">
            <a:lum bright="12000"/>
            <a:grayscl/>
          </a:blip>
          <a:srcRect/>
          <a:stretch>
            <a:fillRect/>
          </a:stretch>
        </p:blipFill>
        <p:spPr bwMode="auto">
          <a:xfrm>
            <a:off x="2190750" y="4137025"/>
            <a:ext cx="998538" cy="728663"/>
          </a:xfrm>
          <a:prstGeom prst="rect">
            <a:avLst/>
          </a:prstGeom>
          <a:noFill/>
        </p:spPr>
      </p:pic>
      <p:pic>
        <p:nvPicPr>
          <p:cNvPr id="170" name="Picture 301"/>
          <p:cNvPicPr>
            <a:picLocks noChangeAspect="1" noChangeArrowheads="1"/>
          </p:cNvPicPr>
          <p:nvPr/>
        </p:nvPicPr>
        <p:blipFill>
          <a:blip r:embed="rId6"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8914" name="Rectangle 2"/>
          <p:cNvSpPr>
            <a:spLocks noGrp="1" noChangeArrowheads="1"/>
          </p:cNvSpPr>
          <p:nvPr>
            <p:ph type="title"/>
          </p:nvPr>
        </p:nvSpPr>
        <p:spPr/>
        <p:txBody>
          <a:bodyPr/>
          <a:lstStyle/>
          <a:p>
            <a:endParaRPr lang="es-CO" dirty="0"/>
          </a:p>
        </p:txBody>
      </p:sp>
      <p:sp>
        <p:nvSpPr>
          <p:cNvPr id="67891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891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9314" name="Group 402"/>
          <p:cNvGraphicFramePr>
            <a:graphicFrameLocks noGrp="1"/>
          </p:cNvGraphicFramePr>
          <p:nvPr/>
        </p:nvGraphicFramePr>
        <p:xfrm>
          <a:off x="153988" y="1260475"/>
          <a:ext cx="8840787" cy="2014488"/>
        </p:xfrm>
        <a:graphic>
          <a:graphicData uri="http://schemas.openxmlformats.org/drawingml/2006/table">
            <a:tbl>
              <a:tblPr/>
              <a:tblGrid>
                <a:gridCol w="2519362"/>
                <a:gridCol w="469900"/>
                <a:gridCol w="338138"/>
                <a:gridCol w="277812"/>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136642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49588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26882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87141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79904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42430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122028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225383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88142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232942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248631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58503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48811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25577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71264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88037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143745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deja en el punto de recolección de basura autorizado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Afuera / al frente de la casa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Ruta de recolección selectiva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 vende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 lleva a una fundación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79190" name="Rectangle 278"/>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CF8E55A-3DDE-4984-971A-93D02BA74A22}" type="slidenum">
              <a:rPr lang="es-ES" sz="900" i="1">
                <a:solidFill>
                  <a:schemeClr val="bg1"/>
                </a:solidFill>
              </a:rPr>
              <a:pPr algn="ctr"/>
              <a:t>78</a:t>
            </a:fld>
            <a:endParaRPr lang="es-ES" sz="900" i="1" dirty="0">
              <a:solidFill>
                <a:schemeClr val="bg1"/>
              </a:solidFill>
            </a:endParaRPr>
          </a:p>
        </p:txBody>
      </p:sp>
      <p:graphicFrame>
        <p:nvGraphicFramePr>
          <p:cNvPr id="679191" name="Group 279"/>
          <p:cNvGraphicFramePr>
            <a:graphicFrameLocks noGrp="1"/>
          </p:cNvGraphicFramePr>
          <p:nvPr/>
        </p:nvGraphicFramePr>
        <p:xfrm>
          <a:off x="1252538" y="1006475"/>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20.</a:t>
                      </a:r>
                      <a:r>
                        <a:rPr kumimoji="0" lang="es-CO" sz="1100" b="1" i="0" u="none" strike="noStrike" cap="none" normalizeH="0" baseline="0" dirty="0" smtClean="0">
                          <a:ln>
                            <a:noFill/>
                          </a:ln>
                          <a:solidFill>
                            <a:srgbClr val="333333"/>
                          </a:solidFill>
                          <a:effectLst/>
                          <a:latin typeface="Calibri" pitchFamily="34" charset="0"/>
                          <a:cs typeface="Arial" charset="0"/>
                        </a:rPr>
                        <a:t> ¿A quién entrega las </a:t>
                      </a:r>
                      <a:r>
                        <a:rPr kumimoji="0" lang="es-CO" sz="1100" b="1" i="0" u="none" strike="noStrike" cap="none" normalizeH="0" baseline="0" dirty="0" smtClean="0">
                          <a:ln>
                            <a:noFill/>
                          </a:ln>
                          <a:solidFill>
                            <a:srgbClr val="0075B8"/>
                          </a:solidFill>
                          <a:effectLst/>
                          <a:latin typeface="Calibri" pitchFamily="34" charset="0"/>
                          <a:cs typeface="Arial" charset="0"/>
                        </a:rPr>
                        <a:t>bolsa de reciclaje</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9313" name="Group 401"/>
          <p:cNvGraphicFramePr>
            <a:graphicFrameLocks noGrp="1"/>
          </p:cNvGraphicFramePr>
          <p:nvPr/>
        </p:nvGraphicFramePr>
        <p:xfrm>
          <a:off x="1190625" y="3316288"/>
          <a:ext cx="6765925" cy="1681716"/>
        </p:xfrm>
        <a:graphic>
          <a:graphicData uri="http://schemas.openxmlformats.org/drawingml/2006/table">
            <a:tbl>
              <a:tblPr/>
              <a:tblGrid>
                <a:gridCol w="2836863"/>
                <a:gridCol w="642937"/>
                <a:gridCol w="547688"/>
                <a:gridCol w="547687"/>
                <a:gridCol w="547688"/>
                <a:gridCol w="547687"/>
                <a:gridCol w="547688"/>
                <a:gridCol w="547687"/>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1806538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385273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321084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214670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257439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280659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347412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3492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deja en el punto de recolección de basura autorizado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Afuera / al frente de la casa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Ruta de recolección selectiva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 vende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 lleva a una fundación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1202" name="Group 2"/>
          <p:cNvGraphicFramePr>
            <a:graphicFrameLocks noGrp="1"/>
          </p:cNvGraphicFramePr>
          <p:nvPr/>
        </p:nvGraphicFramePr>
        <p:xfrm>
          <a:off x="6057900" y="3689350"/>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3"/>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6"/>
                      <a:srcRect/>
                      <a:stretch>
                        <a:fillRect/>
                      </a:stretch>
                    </a:blipFill>
                  </a:tcPr>
                </a:tc>
              </a:tr>
            </a:tbl>
          </a:graphicData>
        </a:graphic>
      </p:graphicFrame>
      <p:sp>
        <p:nvSpPr>
          <p:cNvPr id="691218" name="Rectangle 18"/>
          <p:cNvSpPr>
            <a:spLocks noGrp="1" noChangeArrowheads="1"/>
          </p:cNvSpPr>
          <p:nvPr>
            <p:ph type="title"/>
          </p:nvPr>
        </p:nvSpPr>
        <p:spPr/>
        <p:txBody>
          <a:bodyPr/>
          <a:lstStyle/>
          <a:p>
            <a:endParaRPr lang="es-CO" dirty="0"/>
          </a:p>
        </p:txBody>
      </p:sp>
      <p:sp>
        <p:nvSpPr>
          <p:cNvPr id="691219" name="Rectangle 19"/>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1275" name="Group 75"/>
          <p:cNvGraphicFramePr>
            <a:graphicFrameLocks noGrp="1"/>
          </p:cNvGraphicFramePr>
          <p:nvPr/>
        </p:nvGraphicFramePr>
        <p:xfrm>
          <a:off x="2984500" y="4770438"/>
          <a:ext cx="3176588" cy="228600"/>
        </p:xfrm>
        <a:graphic>
          <a:graphicData uri="http://schemas.openxmlformats.org/drawingml/2006/table">
            <a:tbl>
              <a:tblPr/>
              <a:tblGrid>
                <a:gridCol w="3176588"/>
              </a:tblGrid>
              <a:tr h="18097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[5]</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[4]</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[3]</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Regular,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[2]</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Mala,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[1]</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1226" name="Object 5"/>
          <p:cNvGraphicFramePr>
            <a:graphicFrameLocks noChangeAspect="1"/>
          </p:cNvGraphicFramePr>
          <p:nvPr/>
        </p:nvGraphicFramePr>
        <p:xfrm>
          <a:off x="3240088" y="1881188"/>
          <a:ext cx="2862262" cy="2403475"/>
        </p:xfrm>
        <a:graphic>
          <a:graphicData uri="http://schemas.openxmlformats.org/presentationml/2006/ole">
            <p:oleObj spid="_x0000_s691226" name="Gráfico" r:id="rId7" imgW="2866957" imgH="2409735" progId="MSGraph.Chart.8">
              <p:embed followColorScheme="full"/>
            </p:oleObj>
          </a:graphicData>
        </a:graphic>
      </p:graphicFrame>
      <p:graphicFrame>
        <p:nvGraphicFramePr>
          <p:cNvPr id="691227" name="Group 27"/>
          <p:cNvGraphicFramePr>
            <a:graphicFrameLocks noGrp="1"/>
          </p:cNvGraphicFramePr>
          <p:nvPr/>
        </p:nvGraphicFramePr>
        <p:xfrm>
          <a:off x="3541713" y="1543050"/>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B5EC"/>
                          </a:solidFill>
                          <a:effectLst/>
                          <a:latin typeface="Calibri" pitchFamily="34" charset="0"/>
                          <a:cs typeface="Arial" charset="0"/>
                        </a:rPr>
                        <a:t>2010</a:t>
                      </a:r>
                      <a:endParaRPr kumimoji="0" lang="es-ES" sz="12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1233" name="Group 33"/>
          <p:cNvGraphicFramePr>
            <a:graphicFrameLocks noGrp="1"/>
          </p:cNvGraphicFramePr>
          <p:nvPr/>
        </p:nvGraphicFramePr>
        <p:xfrm>
          <a:off x="5297488" y="1543050"/>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91239" name="Line 39"/>
          <p:cNvSpPr>
            <a:spLocks noChangeShapeType="1"/>
          </p:cNvSpPr>
          <p:nvPr/>
        </p:nvSpPr>
        <p:spPr bwMode="auto">
          <a:xfrm>
            <a:off x="3244850" y="1752600"/>
            <a:ext cx="2870200" cy="0"/>
          </a:xfrm>
          <a:prstGeom prst="line">
            <a:avLst/>
          </a:prstGeom>
          <a:noFill/>
          <a:ln w="3175">
            <a:solidFill>
              <a:srgbClr val="969696"/>
            </a:solidFill>
            <a:round/>
            <a:headEnd/>
            <a:tailEnd/>
          </a:ln>
          <a:effectLst/>
        </p:spPr>
        <p:txBody>
          <a:bodyPr/>
          <a:lstStyle/>
          <a:p>
            <a:endParaRPr lang="es-MX" dirty="0"/>
          </a:p>
        </p:txBody>
      </p:sp>
      <p:sp>
        <p:nvSpPr>
          <p:cNvPr id="691240" name="Line 40"/>
          <p:cNvSpPr>
            <a:spLocks noChangeShapeType="1"/>
          </p:cNvSpPr>
          <p:nvPr/>
        </p:nvSpPr>
        <p:spPr bwMode="auto">
          <a:xfrm>
            <a:off x="2968625" y="1528763"/>
            <a:ext cx="3238500" cy="0"/>
          </a:xfrm>
          <a:prstGeom prst="line">
            <a:avLst/>
          </a:prstGeom>
          <a:noFill/>
          <a:ln w="3175">
            <a:solidFill>
              <a:srgbClr val="969696"/>
            </a:solidFill>
            <a:round/>
            <a:headEnd/>
            <a:tailEnd/>
          </a:ln>
          <a:effectLst/>
        </p:spPr>
        <p:txBody>
          <a:bodyPr/>
          <a:lstStyle/>
          <a:p>
            <a:endParaRPr lang="es-MX" dirty="0"/>
          </a:p>
        </p:txBody>
      </p:sp>
      <p:sp>
        <p:nvSpPr>
          <p:cNvPr id="691241" name="Line 41"/>
          <p:cNvSpPr>
            <a:spLocks noChangeShapeType="1"/>
          </p:cNvSpPr>
          <p:nvPr/>
        </p:nvSpPr>
        <p:spPr bwMode="auto">
          <a:xfrm rot="5400000">
            <a:off x="4412457" y="1791494"/>
            <a:ext cx="519112" cy="0"/>
          </a:xfrm>
          <a:prstGeom prst="line">
            <a:avLst/>
          </a:prstGeom>
          <a:noFill/>
          <a:ln w="3175">
            <a:solidFill>
              <a:srgbClr val="969696"/>
            </a:solidFill>
            <a:round/>
            <a:headEnd/>
            <a:tailEnd/>
          </a:ln>
          <a:effectLst/>
        </p:spPr>
        <p:txBody>
          <a:bodyPr/>
          <a:lstStyle/>
          <a:p>
            <a:endParaRPr lang="es-MX" dirty="0"/>
          </a:p>
        </p:txBody>
      </p:sp>
      <p:sp>
        <p:nvSpPr>
          <p:cNvPr id="691242" name="Text Box 42"/>
          <p:cNvSpPr txBox="1">
            <a:spLocks noChangeArrowheads="1"/>
          </p:cNvSpPr>
          <p:nvPr/>
        </p:nvSpPr>
        <p:spPr bwMode="auto">
          <a:xfrm>
            <a:off x="3302000" y="27130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691243" name="Group 43"/>
          <p:cNvGrpSpPr>
            <a:grpSpLocks/>
          </p:cNvGrpSpPr>
          <p:nvPr/>
        </p:nvGrpSpPr>
        <p:grpSpPr bwMode="auto">
          <a:xfrm>
            <a:off x="-95250" y="4714875"/>
            <a:ext cx="1701800" cy="265113"/>
            <a:chOff x="-60" y="2970"/>
            <a:chExt cx="1072" cy="167"/>
          </a:xfrm>
        </p:grpSpPr>
        <p:sp>
          <p:nvSpPr>
            <p:cNvPr id="691244" name="Text Box 44"/>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691245" name="Rectangle 45"/>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691246" name="Line 46"/>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691247" name="Line 47"/>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691248" name="Line 48"/>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691274" name="Group 74"/>
          <p:cNvGraphicFramePr>
            <a:graphicFrameLocks noGrp="1"/>
          </p:cNvGraphicFramePr>
          <p:nvPr/>
        </p:nvGraphicFramePr>
        <p:xfrm>
          <a:off x="3278188" y="868363"/>
          <a:ext cx="2966748" cy="401760"/>
        </p:xfrm>
        <a:graphic>
          <a:graphicData uri="http://schemas.openxmlformats.org/drawingml/2006/table">
            <a:tbl>
              <a:tblPr/>
              <a:tblGrid>
                <a:gridCol w="2966748"/>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21.</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recolección</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reciclaje en su zona?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1255" name="Group 55"/>
          <p:cNvGraphicFramePr>
            <a:graphicFrameLocks noGrp="1"/>
          </p:cNvGraphicFramePr>
          <p:nvPr/>
        </p:nvGraphicFramePr>
        <p:xfrm>
          <a:off x="4887913" y="4243388"/>
          <a:ext cx="1169987" cy="285360"/>
        </p:xfrm>
        <a:graphic>
          <a:graphicData uri="http://schemas.openxmlformats.org/drawingml/2006/table">
            <a:tbl>
              <a:tblPr/>
              <a:tblGrid>
                <a:gridCol w="569912"/>
                <a:gridCol w="252413"/>
                <a:gridCol w="347662"/>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1455</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1710792</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691277" name="Picture 77" descr="ghfjghk"/>
          <p:cNvPicPr>
            <a:picLocks noChangeAspect="1" noChangeArrowheads="1"/>
          </p:cNvPicPr>
          <p:nvPr/>
        </p:nvPicPr>
        <p:blipFill>
          <a:blip r:embed="rId8" cstate="print"/>
          <a:srcRect/>
          <a:stretch>
            <a:fillRect/>
          </a:stretch>
        </p:blipFill>
        <p:spPr bwMode="auto">
          <a:xfrm>
            <a:off x="1228725" y="2197100"/>
            <a:ext cx="1250950" cy="1250950"/>
          </a:xfrm>
          <a:prstGeom prst="rect">
            <a:avLst/>
          </a:prstGeom>
          <a:noFill/>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4214" name="Group 230"/>
          <p:cNvGraphicFramePr>
            <a:graphicFrameLocks noGrp="1"/>
          </p:cNvGraphicFramePr>
          <p:nvPr/>
        </p:nvGraphicFramePr>
        <p:xfrm>
          <a:off x="2536536" y="1174606"/>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3"/>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6"/>
                      <a:srcRect/>
                      <a:stretch>
                        <a:fillRect/>
                      </a:stretch>
                    </a:blipFill>
                  </a:tcPr>
                </a:tc>
              </a:tr>
            </a:tbl>
          </a:graphicData>
        </a:graphic>
      </p:graphicFrame>
      <p:sp>
        <p:nvSpPr>
          <p:cNvPr id="554003" name="Rectangle 1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482F2A0-7D88-46A1-A52E-0514F97BC280}" type="slidenum">
              <a:rPr lang="es-ES" sz="900" i="1">
                <a:solidFill>
                  <a:schemeClr val="bg1"/>
                </a:solidFill>
              </a:rPr>
              <a:pPr algn="ctr"/>
              <a:t>8</a:t>
            </a:fld>
            <a:endParaRPr lang="es-ES" sz="900" i="1" dirty="0">
              <a:solidFill>
                <a:schemeClr val="bg1"/>
              </a:solidFill>
            </a:endParaRPr>
          </a:p>
        </p:txBody>
      </p:sp>
      <p:sp>
        <p:nvSpPr>
          <p:cNvPr id="554016"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54017" name="Group 33"/>
          <p:cNvGraphicFramePr>
            <a:graphicFrameLocks noGrp="1"/>
          </p:cNvGraphicFramePr>
          <p:nvPr/>
        </p:nvGraphicFramePr>
        <p:xfrm>
          <a:off x="3493799" y="4621068"/>
          <a:ext cx="2103437" cy="350520"/>
        </p:xfrm>
        <a:graphic>
          <a:graphicData uri="http://schemas.openxmlformats.org/drawingml/2006/table">
            <a:tbl>
              <a:tblPr/>
              <a:tblGrid>
                <a:gridCol w="2103437"/>
              </a:tblGrid>
              <a:tr h="18097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[5]</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[4]</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Buena, </a:t>
                      </a:r>
                    </a:p>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[3]</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Regular,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[2]</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Mala,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[1]</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023" name="Object 5"/>
          <p:cNvGraphicFramePr>
            <a:graphicFrameLocks noChangeAspect="1"/>
          </p:cNvGraphicFramePr>
          <p:nvPr/>
        </p:nvGraphicFramePr>
        <p:xfrm>
          <a:off x="2307936" y="1860406"/>
          <a:ext cx="2862263" cy="2403475"/>
        </p:xfrm>
        <a:graphic>
          <a:graphicData uri="http://schemas.openxmlformats.org/presentationml/2006/ole">
            <p:oleObj spid="_x0000_s554023" name="Gráfico" r:id="rId7" imgW="2866957" imgH="2409735" progId="MSGraph.Chart.8">
              <p:embed followColorScheme="full"/>
            </p:oleObj>
          </a:graphicData>
        </a:graphic>
      </p:graphicFrame>
      <p:graphicFrame>
        <p:nvGraphicFramePr>
          <p:cNvPr id="554024" name="Group 40"/>
          <p:cNvGraphicFramePr>
            <a:graphicFrameLocks noGrp="1"/>
          </p:cNvGraphicFramePr>
          <p:nvPr/>
        </p:nvGraphicFramePr>
        <p:xfrm>
          <a:off x="2609561" y="163339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B5EC"/>
                          </a:solidFill>
                          <a:effectLst/>
                          <a:latin typeface="Calibri" pitchFamily="34" charset="0"/>
                          <a:cs typeface="Arial" charset="0"/>
                        </a:rPr>
                        <a:t>2010</a:t>
                      </a:r>
                      <a:endParaRPr kumimoji="0" lang="es-ES" sz="12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030" name="Group 46"/>
          <p:cNvGraphicFramePr>
            <a:graphicFrameLocks noGrp="1"/>
          </p:cNvGraphicFramePr>
          <p:nvPr/>
        </p:nvGraphicFramePr>
        <p:xfrm>
          <a:off x="4365336" y="163339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54036" name="Line 52"/>
          <p:cNvSpPr>
            <a:spLocks noChangeShapeType="1"/>
          </p:cNvSpPr>
          <p:nvPr/>
        </p:nvSpPr>
        <p:spPr bwMode="auto">
          <a:xfrm>
            <a:off x="2312699" y="1842943"/>
            <a:ext cx="2870200" cy="0"/>
          </a:xfrm>
          <a:prstGeom prst="line">
            <a:avLst/>
          </a:prstGeom>
          <a:noFill/>
          <a:ln w="3175">
            <a:solidFill>
              <a:srgbClr val="969696"/>
            </a:solidFill>
            <a:round/>
            <a:headEnd/>
            <a:tailEnd/>
          </a:ln>
          <a:effectLst/>
        </p:spPr>
        <p:txBody>
          <a:bodyPr/>
          <a:lstStyle/>
          <a:p>
            <a:endParaRPr lang="es-MX" dirty="0"/>
          </a:p>
        </p:txBody>
      </p:sp>
      <p:sp>
        <p:nvSpPr>
          <p:cNvPr id="554037" name="Line 53"/>
          <p:cNvSpPr>
            <a:spLocks noChangeShapeType="1"/>
          </p:cNvSpPr>
          <p:nvPr/>
        </p:nvSpPr>
        <p:spPr bwMode="auto">
          <a:xfrm>
            <a:off x="2036474" y="1619106"/>
            <a:ext cx="3238500" cy="0"/>
          </a:xfrm>
          <a:prstGeom prst="line">
            <a:avLst/>
          </a:prstGeom>
          <a:noFill/>
          <a:ln w="3175">
            <a:solidFill>
              <a:srgbClr val="969696"/>
            </a:solidFill>
            <a:round/>
            <a:headEnd/>
            <a:tailEnd/>
          </a:ln>
          <a:effectLst/>
        </p:spPr>
        <p:txBody>
          <a:bodyPr/>
          <a:lstStyle/>
          <a:p>
            <a:endParaRPr lang="es-MX" dirty="0"/>
          </a:p>
        </p:txBody>
      </p:sp>
      <p:sp>
        <p:nvSpPr>
          <p:cNvPr id="554038" name="Line 54"/>
          <p:cNvSpPr>
            <a:spLocks noChangeShapeType="1"/>
          </p:cNvSpPr>
          <p:nvPr/>
        </p:nvSpPr>
        <p:spPr bwMode="auto">
          <a:xfrm rot="5400000">
            <a:off x="3480305" y="1881837"/>
            <a:ext cx="519112" cy="0"/>
          </a:xfrm>
          <a:prstGeom prst="line">
            <a:avLst/>
          </a:prstGeom>
          <a:noFill/>
          <a:ln w="3175">
            <a:solidFill>
              <a:srgbClr val="969696"/>
            </a:solidFill>
            <a:round/>
            <a:headEnd/>
            <a:tailEnd/>
          </a:ln>
          <a:effectLst/>
        </p:spPr>
        <p:txBody>
          <a:bodyPr/>
          <a:lstStyle/>
          <a:p>
            <a:endParaRPr lang="es-MX" dirty="0"/>
          </a:p>
        </p:txBody>
      </p:sp>
      <p:sp>
        <p:nvSpPr>
          <p:cNvPr id="554039" name="Text Box 55"/>
          <p:cNvSpPr txBox="1">
            <a:spLocks noChangeArrowheads="1"/>
          </p:cNvSpPr>
          <p:nvPr/>
        </p:nvSpPr>
        <p:spPr bwMode="auto">
          <a:xfrm>
            <a:off x="3100099" y="2431906"/>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554086" name="Group 102"/>
          <p:cNvGrpSpPr>
            <a:grpSpLocks/>
          </p:cNvGrpSpPr>
          <p:nvPr/>
        </p:nvGrpSpPr>
        <p:grpSpPr bwMode="auto">
          <a:xfrm>
            <a:off x="1671205" y="4694093"/>
            <a:ext cx="1701800" cy="265113"/>
            <a:chOff x="-60" y="2970"/>
            <a:chExt cx="1072" cy="167"/>
          </a:xfrm>
        </p:grpSpPr>
        <p:sp>
          <p:nvSpPr>
            <p:cNvPr id="554087" name="Text Box 103"/>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54088" name="Rectangle 104"/>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54089" name="Line 105"/>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54090" name="Line 106"/>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54091" name="Line 107"/>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554097" name="Group 113"/>
          <p:cNvGraphicFramePr>
            <a:graphicFrameLocks noGrp="1"/>
          </p:cNvGraphicFramePr>
          <p:nvPr/>
        </p:nvGraphicFramePr>
        <p:xfrm>
          <a:off x="1600200" y="639618"/>
          <a:ext cx="3974811" cy="337752"/>
        </p:xfrm>
        <a:graphic>
          <a:graphicData uri="http://schemas.openxmlformats.org/drawingml/2006/table">
            <a:tbl>
              <a:tblPr/>
              <a:tblGrid>
                <a:gridCol w="3974811"/>
              </a:tblGrid>
              <a:tr h="142875">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1.</a:t>
                      </a:r>
                      <a:r>
                        <a:rPr kumimoji="0" lang="es-CO" sz="1100" b="1" i="0" u="none" strike="noStrike" cap="none" normalizeH="0" baseline="0" dirty="0" smtClean="0">
                          <a:ln>
                            <a:noFill/>
                          </a:ln>
                          <a:solidFill>
                            <a:srgbClr val="333333"/>
                          </a:solidFill>
                          <a:effectLst/>
                          <a:latin typeface="Calibri" pitchFamily="34" charset="0"/>
                          <a:cs typeface="Arial" charset="0"/>
                        </a:rPr>
                        <a:t> ¿Cómo evalúa la </a:t>
                      </a:r>
                      <a:r>
                        <a:rPr kumimoji="0" lang="es-CO" sz="1100" b="1" i="0" u="none" strike="noStrike" cap="none" normalizeH="0" baseline="0" dirty="0" smtClean="0">
                          <a:ln>
                            <a:noFill/>
                          </a:ln>
                          <a:solidFill>
                            <a:srgbClr val="0075B8"/>
                          </a:solidFill>
                          <a:effectLst/>
                          <a:latin typeface="Calibri" pitchFamily="34" charset="0"/>
                          <a:cs typeface="Arial" charset="0"/>
                        </a:rPr>
                        <a:t>imagen</a:t>
                      </a:r>
                      <a:r>
                        <a:rPr kumimoji="0" lang="es-CO" sz="1100" b="1" i="0" u="none" strike="noStrike" cap="none" normalizeH="0" baseline="0" dirty="0" smtClean="0">
                          <a:ln>
                            <a:noFill/>
                          </a:ln>
                          <a:solidFill>
                            <a:srgbClr val="333333"/>
                          </a:solidFill>
                          <a:effectLst/>
                          <a:latin typeface="Calibri" pitchFamily="34" charset="0"/>
                          <a:cs typeface="Arial" charset="0"/>
                        </a:rPr>
                        <a:t> que tiene de la Unidad Administrativa Especial de Servicios Públicos - </a:t>
                      </a:r>
                      <a:r>
                        <a:rPr kumimoji="0" lang="es-CO" sz="1100" b="1" i="0" u="none" strike="noStrike" cap="none" normalizeH="0" baseline="0" dirty="0" smtClean="0">
                          <a:ln>
                            <a:noFill/>
                          </a:ln>
                          <a:solidFill>
                            <a:srgbClr val="0075B8"/>
                          </a:solidFill>
                          <a:effectLst/>
                          <a:latin typeface="Calibri" pitchFamily="34" charset="0"/>
                          <a:cs typeface="Arial" charset="0"/>
                        </a:rPr>
                        <a:t>UAESP</a:t>
                      </a: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54103" name="Picture 119" descr="fgfgh"/>
          <p:cNvPicPr>
            <a:picLocks noChangeAspect="1" noChangeArrowheads="1"/>
          </p:cNvPicPr>
          <p:nvPr/>
        </p:nvPicPr>
        <p:blipFill>
          <a:blip r:embed="rId8" cstate="print"/>
          <a:srcRect/>
          <a:stretch>
            <a:fillRect/>
          </a:stretch>
        </p:blipFill>
        <p:spPr bwMode="auto">
          <a:xfrm>
            <a:off x="1857086" y="2827193"/>
            <a:ext cx="731838" cy="1358900"/>
          </a:xfrm>
          <a:prstGeom prst="rect">
            <a:avLst/>
          </a:prstGeom>
          <a:noFill/>
        </p:spPr>
      </p:pic>
      <p:graphicFrame>
        <p:nvGraphicFramePr>
          <p:cNvPr id="554104" name="Group 120"/>
          <p:cNvGraphicFramePr>
            <a:graphicFrameLocks noGrp="1"/>
          </p:cNvGraphicFramePr>
          <p:nvPr/>
        </p:nvGraphicFramePr>
        <p:xfrm>
          <a:off x="3955761" y="4222606"/>
          <a:ext cx="1169988" cy="221352"/>
        </p:xfrm>
        <a:graphic>
          <a:graphicData uri="http://schemas.openxmlformats.org/drawingml/2006/table">
            <a:tbl>
              <a:tblPr/>
              <a:tblGrid>
                <a:gridCol w="569913"/>
                <a:gridCol w="252412"/>
                <a:gridCol w="347663"/>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562873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23" name="22 CuadroTexto"/>
          <p:cNvSpPr txBox="1"/>
          <p:nvPr/>
        </p:nvSpPr>
        <p:spPr>
          <a:xfrm>
            <a:off x="5562312" y="3248972"/>
            <a:ext cx="3583276" cy="830997"/>
          </a:xfrm>
          <a:prstGeom prst="rect">
            <a:avLst/>
          </a:prstGeom>
          <a:noFill/>
        </p:spPr>
        <p:txBody>
          <a:bodyPr wrap="square" rtlCol="0">
            <a:spAutoFit/>
          </a:bodyPr>
          <a:lstStyle/>
          <a:p>
            <a:r>
              <a:rPr lang="es-MX" sz="1200" dirty="0" smtClean="0"/>
              <a:t>75% de las personas entrevistadas, mencionaron no conocer o no sentirse en capacidad de evaluar la imagen de la UAESP, para el año 2010 este porcentaje era de 92%.</a:t>
            </a:r>
            <a:endParaRPr lang="es-MX" sz="1200"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4" name="Picture 2" descr="fgdfhfh"/>
          <p:cNvPicPr>
            <a:picLocks noChangeAspect="1" noChangeArrowheads="1"/>
          </p:cNvPicPr>
          <p:nvPr/>
        </p:nvPicPr>
        <p:blipFill>
          <a:blip r:embed="rId2" cstate="print"/>
          <a:srcRect/>
          <a:stretch>
            <a:fillRect/>
          </a:stretch>
        </p:blipFill>
        <p:spPr bwMode="auto">
          <a:xfrm>
            <a:off x="1958975" y="874713"/>
            <a:ext cx="5902325" cy="3644900"/>
          </a:xfrm>
          <a:prstGeom prst="rect">
            <a:avLst/>
          </a:prstGeom>
          <a:noFill/>
        </p:spPr>
      </p:pic>
      <p:sp>
        <p:nvSpPr>
          <p:cNvPr id="596995" name="Rectangle 3"/>
          <p:cNvSpPr>
            <a:spLocks noGrp="1" noChangeArrowheads="1"/>
          </p:cNvSpPr>
          <p:nvPr>
            <p:ph type="title"/>
          </p:nvPr>
        </p:nvSpPr>
        <p:spPr/>
        <p:txBody>
          <a:bodyPr/>
          <a:lstStyle/>
          <a:p>
            <a:endParaRPr lang="es-MX" dirty="0"/>
          </a:p>
        </p:txBody>
      </p:sp>
      <p:sp>
        <p:nvSpPr>
          <p:cNvPr id="59699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7707FC6-0188-4D77-B402-B52BE3CCE498}" type="slidenum">
              <a:rPr lang="es-ES" sz="900" i="1">
                <a:solidFill>
                  <a:schemeClr val="bg1"/>
                </a:solidFill>
              </a:rPr>
              <a:pPr algn="ctr"/>
              <a:t>80</a:t>
            </a:fld>
            <a:endParaRPr lang="es-ES" sz="900" i="1" dirty="0">
              <a:solidFill>
                <a:schemeClr val="bg1"/>
              </a:solidFill>
            </a:endParaRPr>
          </a:p>
        </p:txBody>
      </p:sp>
      <p:graphicFrame>
        <p:nvGraphicFramePr>
          <p:cNvPr id="597004"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7010"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7016"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7022"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7028"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7034"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7040" name="Group 48"/>
          <p:cNvGrpSpPr>
            <a:grpSpLocks/>
          </p:cNvGrpSpPr>
          <p:nvPr/>
        </p:nvGrpSpPr>
        <p:grpSpPr bwMode="auto">
          <a:xfrm>
            <a:off x="3625850" y="2697163"/>
            <a:ext cx="514350" cy="511175"/>
            <a:chOff x="1370" y="1409"/>
            <a:chExt cx="243" cy="243"/>
          </a:xfrm>
        </p:grpSpPr>
        <p:pic>
          <p:nvPicPr>
            <p:cNvPr id="597041"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042"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41</a:t>
              </a:r>
              <a:r>
                <a:rPr lang="es-ES" sz="1200" dirty="0">
                  <a:solidFill>
                    <a:srgbClr val="0075B8"/>
                  </a:solidFill>
                  <a:latin typeface="Calibri" pitchFamily="34" charset="0"/>
                </a:rPr>
                <a:t>%</a:t>
              </a:r>
            </a:p>
          </p:txBody>
        </p:sp>
        <p:sp>
          <p:nvSpPr>
            <p:cNvPr id="597043"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7044"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7045"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7046"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7047" name="Group 55"/>
          <p:cNvGrpSpPr>
            <a:grpSpLocks/>
          </p:cNvGrpSpPr>
          <p:nvPr/>
        </p:nvGrpSpPr>
        <p:grpSpPr bwMode="auto">
          <a:xfrm>
            <a:off x="4724400" y="3536950"/>
            <a:ext cx="514350" cy="511175"/>
            <a:chOff x="1370" y="1409"/>
            <a:chExt cx="243" cy="243"/>
          </a:xfrm>
        </p:grpSpPr>
        <p:pic>
          <p:nvPicPr>
            <p:cNvPr id="597048"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049"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40</a:t>
              </a:r>
              <a:r>
                <a:rPr lang="es-ES" sz="1200" dirty="0">
                  <a:solidFill>
                    <a:srgbClr val="FFC000"/>
                  </a:solidFill>
                  <a:latin typeface="Calibri" pitchFamily="34" charset="0"/>
                </a:rPr>
                <a:t>%</a:t>
              </a:r>
            </a:p>
          </p:txBody>
        </p:sp>
        <p:sp>
          <p:nvSpPr>
            <p:cNvPr id="597050"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7051"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7052"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7053"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7054" name="Group 62"/>
          <p:cNvGrpSpPr>
            <a:grpSpLocks/>
          </p:cNvGrpSpPr>
          <p:nvPr/>
        </p:nvGrpSpPr>
        <p:grpSpPr bwMode="auto">
          <a:xfrm>
            <a:off x="4284663" y="1703388"/>
            <a:ext cx="514350" cy="511175"/>
            <a:chOff x="1370" y="1409"/>
            <a:chExt cx="243" cy="243"/>
          </a:xfrm>
        </p:grpSpPr>
        <p:pic>
          <p:nvPicPr>
            <p:cNvPr id="597055"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056"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42</a:t>
              </a:r>
              <a:r>
                <a:rPr lang="es-ES" sz="1200" dirty="0">
                  <a:solidFill>
                    <a:srgbClr val="0075B8"/>
                  </a:solidFill>
                  <a:latin typeface="Calibri" pitchFamily="34" charset="0"/>
                </a:rPr>
                <a:t>%</a:t>
              </a:r>
            </a:p>
          </p:txBody>
        </p:sp>
        <p:sp>
          <p:nvSpPr>
            <p:cNvPr id="597057"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7058"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7059"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7060"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7061" name="Group 69"/>
          <p:cNvGrpSpPr>
            <a:grpSpLocks/>
          </p:cNvGrpSpPr>
          <p:nvPr/>
        </p:nvGrpSpPr>
        <p:grpSpPr bwMode="auto">
          <a:xfrm>
            <a:off x="5945188" y="2201863"/>
            <a:ext cx="514350" cy="511175"/>
            <a:chOff x="1370" y="1409"/>
            <a:chExt cx="243" cy="243"/>
          </a:xfrm>
        </p:grpSpPr>
        <p:pic>
          <p:nvPicPr>
            <p:cNvPr id="597062"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063"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49</a:t>
              </a:r>
              <a:r>
                <a:rPr lang="es-ES" sz="1200" dirty="0">
                  <a:solidFill>
                    <a:srgbClr val="0075B8"/>
                  </a:solidFill>
                  <a:latin typeface="Calibri" pitchFamily="34" charset="0"/>
                </a:rPr>
                <a:t>%</a:t>
              </a:r>
            </a:p>
          </p:txBody>
        </p:sp>
        <p:sp>
          <p:nvSpPr>
            <p:cNvPr id="597064"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7065"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7066"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7067"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7068" name="Group 76"/>
          <p:cNvGrpSpPr>
            <a:grpSpLocks/>
          </p:cNvGrpSpPr>
          <p:nvPr/>
        </p:nvGrpSpPr>
        <p:grpSpPr bwMode="auto">
          <a:xfrm>
            <a:off x="5616575" y="2959100"/>
            <a:ext cx="514350" cy="511175"/>
            <a:chOff x="1370" y="1409"/>
            <a:chExt cx="243" cy="243"/>
          </a:xfrm>
        </p:grpSpPr>
        <p:pic>
          <p:nvPicPr>
            <p:cNvPr id="597069"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070"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46</a:t>
              </a:r>
              <a:r>
                <a:rPr lang="es-ES" sz="1200" dirty="0">
                  <a:solidFill>
                    <a:srgbClr val="0075B8"/>
                  </a:solidFill>
                  <a:latin typeface="Calibri" pitchFamily="34" charset="0"/>
                </a:rPr>
                <a:t>%</a:t>
              </a:r>
            </a:p>
          </p:txBody>
        </p:sp>
        <p:sp>
          <p:nvSpPr>
            <p:cNvPr id="597071"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7072"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7073"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7074"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97075"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97092" name="Group 100"/>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7098" name="Text Box 10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pic>
        <p:nvPicPr>
          <p:cNvPr id="597105" name="Picture 11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97146" name="Group 154"/>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1455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1710792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7168" name="Group 176"/>
          <p:cNvGraphicFramePr>
            <a:graphicFrameLocks noGrp="1"/>
          </p:cNvGraphicFramePr>
          <p:nvPr/>
        </p:nvGraphicFramePr>
        <p:xfrm>
          <a:off x="266700" y="2057400"/>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21.</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recolección</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reciclaje en su zona?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97174" name="Picture 182" descr="ghfjghk"/>
          <p:cNvPicPr>
            <a:picLocks noChangeAspect="1" noChangeArrowheads="1"/>
          </p:cNvPicPr>
          <p:nvPr/>
        </p:nvPicPr>
        <p:blipFill>
          <a:blip r:embed="rId5" cstate="print"/>
          <a:srcRect/>
          <a:stretch>
            <a:fillRect/>
          </a:stretch>
        </p:blipFill>
        <p:spPr bwMode="auto">
          <a:xfrm>
            <a:off x="579438" y="3070225"/>
            <a:ext cx="930275" cy="930275"/>
          </a:xfrm>
          <a:prstGeom prst="rect">
            <a:avLst/>
          </a:prstGeom>
          <a:noFill/>
        </p:spPr>
      </p:pic>
      <p:graphicFrame>
        <p:nvGraphicFramePr>
          <p:cNvPr id="597175" name="Group 183"/>
          <p:cNvGraphicFramePr>
            <a:graphicFrameLocks noGrp="1"/>
          </p:cNvGraphicFramePr>
          <p:nvPr/>
        </p:nvGraphicFramePr>
        <p:xfrm>
          <a:off x="73025" y="4732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597181" name="Group 189"/>
          <p:cNvGrpSpPr>
            <a:grpSpLocks/>
          </p:cNvGrpSpPr>
          <p:nvPr/>
        </p:nvGrpSpPr>
        <p:grpSpPr bwMode="auto">
          <a:xfrm>
            <a:off x="2968625" y="1635125"/>
            <a:ext cx="514350" cy="511175"/>
            <a:chOff x="1370" y="1409"/>
            <a:chExt cx="243" cy="243"/>
          </a:xfrm>
        </p:grpSpPr>
        <p:pic>
          <p:nvPicPr>
            <p:cNvPr id="597182" name="Picture 19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7183" name="Rectangle 1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55</a:t>
              </a:r>
              <a:r>
                <a:rPr lang="es-ES" sz="1200" dirty="0">
                  <a:solidFill>
                    <a:srgbClr val="0075B8"/>
                  </a:solidFill>
                  <a:latin typeface="Calibri" pitchFamily="34" charset="0"/>
                </a:rPr>
                <a:t>%</a:t>
              </a:r>
            </a:p>
          </p:txBody>
        </p:sp>
        <p:sp>
          <p:nvSpPr>
            <p:cNvPr id="597184" name="Line 1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7185" name="Line 1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7186" name="Line 1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7187" name="Line 1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97188" name="Text Box 196"/>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1" name="Picture 3"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595972" name="Rectangle 4"/>
          <p:cNvSpPr>
            <a:spLocks noGrp="1" noChangeArrowheads="1"/>
          </p:cNvSpPr>
          <p:nvPr>
            <p:ph type="title"/>
          </p:nvPr>
        </p:nvSpPr>
        <p:spPr/>
        <p:txBody>
          <a:bodyPr/>
          <a:lstStyle/>
          <a:p>
            <a:endParaRPr lang="es-MX" dirty="0"/>
          </a:p>
        </p:txBody>
      </p:sp>
      <p:sp>
        <p:nvSpPr>
          <p:cNvPr id="59597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CA4044C-CE80-45DC-A9DF-B462FE5DA96A}" type="slidenum">
              <a:rPr lang="es-ES" sz="900" i="1">
                <a:solidFill>
                  <a:schemeClr val="bg1"/>
                </a:solidFill>
              </a:rPr>
              <a:pPr algn="ctr"/>
              <a:t>81</a:t>
            </a:fld>
            <a:endParaRPr lang="es-ES" sz="900" i="1" dirty="0">
              <a:solidFill>
                <a:schemeClr val="bg1"/>
              </a:solidFill>
            </a:endParaRPr>
          </a:p>
        </p:txBody>
      </p:sp>
      <p:graphicFrame>
        <p:nvGraphicFramePr>
          <p:cNvPr id="595974"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5980" name="Group 12"/>
          <p:cNvGrpSpPr>
            <a:grpSpLocks/>
          </p:cNvGrpSpPr>
          <p:nvPr/>
        </p:nvGrpSpPr>
        <p:grpSpPr bwMode="auto">
          <a:xfrm>
            <a:off x="2630488" y="2020888"/>
            <a:ext cx="385762" cy="385762"/>
            <a:chOff x="1370" y="1409"/>
            <a:chExt cx="243" cy="243"/>
          </a:xfrm>
        </p:grpSpPr>
        <p:pic>
          <p:nvPicPr>
            <p:cNvPr id="595981" name="Picture 1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5982"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61</a:t>
              </a:r>
              <a:r>
                <a:rPr lang="es-ES" sz="800" dirty="0">
                  <a:solidFill>
                    <a:srgbClr val="00B050"/>
                  </a:solidFill>
                  <a:latin typeface="Calibri" pitchFamily="34" charset="0"/>
                </a:rPr>
                <a:t>%</a:t>
              </a:r>
            </a:p>
          </p:txBody>
        </p:sp>
        <p:sp>
          <p:nvSpPr>
            <p:cNvPr id="595983"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5984"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5985"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95986"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595987" name="Group 19"/>
          <p:cNvGrpSpPr>
            <a:grpSpLocks/>
          </p:cNvGrpSpPr>
          <p:nvPr/>
        </p:nvGrpSpPr>
        <p:grpSpPr bwMode="auto">
          <a:xfrm>
            <a:off x="3194050" y="2636838"/>
            <a:ext cx="385763" cy="385762"/>
            <a:chOff x="1370" y="1409"/>
            <a:chExt cx="243" cy="243"/>
          </a:xfrm>
        </p:grpSpPr>
        <p:pic>
          <p:nvPicPr>
            <p:cNvPr id="595988" name="Picture 2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5989"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595990"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5991"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5992"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5993"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5994" name="Group 26"/>
          <p:cNvGrpSpPr>
            <a:grpSpLocks/>
          </p:cNvGrpSpPr>
          <p:nvPr/>
        </p:nvGrpSpPr>
        <p:grpSpPr bwMode="auto">
          <a:xfrm>
            <a:off x="3675063" y="3214688"/>
            <a:ext cx="385762" cy="385762"/>
            <a:chOff x="1370" y="1409"/>
            <a:chExt cx="243" cy="243"/>
          </a:xfrm>
        </p:grpSpPr>
        <p:pic>
          <p:nvPicPr>
            <p:cNvPr id="595995" name="Picture 2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5996"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95997"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5998"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5999"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00"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01" name="Group 33"/>
          <p:cNvGrpSpPr>
            <a:grpSpLocks/>
          </p:cNvGrpSpPr>
          <p:nvPr/>
        </p:nvGrpSpPr>
        <p:grpSpPr bwMode="auto">
          <a:xfrm>
            <a:off x="4724400" y="3454400"/>
            <a:ext cx="385763" cy="385763"/>
            <a:chOff x="1370" y="1409"/>
            <a:chExt cx="243" cy="243"/>
          </a:xfrm>
        </p:grpSpPr>
        <p:pic>
          <p:nvPicPr>
            <p:cNvPr id="596002" name="Picture 3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03"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39</a:t>
              </a:r>
              <a:r>
                <a:rPr lang="es-ES" sz="800" dirty="0">
                  <a:solidFill>
                    <a:srgbClr val="FFC000"/>
                  </a:solidFill>
                  <a:latin typeface="Calibri" pitchFamily="34" charset="0"/>
                </a:rPr>
                <a:t>%</a:t>
              </a:r>
            </a:p>
          </p:txBody>
        </p:sp>
        <p:sp>
          <p:nvSpPr>
            <p:cNvPr id="596004"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05"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06"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07"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6008" name="Group 40"/>
          <p:cNvGrpSpPr>
            <a:grpSpLocks/>
          </p:cNvGrpSpPr>
          <p:nvPr/>
        </p:nvGrpSpPr>
        <p:grpSpPr bwMode="auto">
          <a:xfrm>
            <a:off x="4862513" y="4392613"/>
            <a:ext cx="385762" cy="385762"/>
            <a:chOff x="1370" y="1409"/>
            <a:chExt cx="243" cy="243"/>
          </a:xfrm>
        </p:grpSpPr>
        <p:pic>
          <p:nvPicPr>
            <p:cNvPr id="596009" name="Picture 4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10"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596011"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12"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13"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14"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15" name="Group 47"/>
          <p:cNvGrpSpPr>
            <a:grpSpLocks/>
          </p:cNvGrpSpPr>
          <p:nvPr/>
        </p:nvGrpSpPr>
        <p:grpSpPr bwMode="auto">
          <a:xfrm>
            <a:off x="5848350" y="3590925"/>
            <a:ext cx="385763" cy="385763"/>
            <a:chOff x="1370" y="1409"/>
            <a:chExt cx="243" cy="243"/>
          </a:xfrm>
        </p:grpSpPr>
        <p:pic>
          <p:nvPicPr>
            <p:cNvPr id="596016" name="Picture 4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17"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596018"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19"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20"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21"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22" name="Group 54"/>
          <p:cNvGrpSpPr>
            <a:grpSpLocks/>
          </p:cNvGrpSpPr>
          <p:nvPr/>
        </p:nvGrpSpPr>
        <p:grpSpPr bwMode="auto">
          <a:xfrm>
            <a:off x="7116763" y="2476500"/>
            <a:ext cx="385762" cy="385763"/>
            <a:chOff x="1370" y="1409"/>
            <a:chExt cx="243" cy="243"/>
          </a:xfrm>
        </p:grpSpPr>
        <p:pic>
          <p:nvPicPr>
            <p:cNvPr id="596023" name="Picture 5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24"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596025"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26"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27"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28"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29" name="Group 61"/>
          <p:cNvGrpSpPr>
            <a:grpSpLocks/>
          </p:cNvGrpSpPr>
          <p:nvPr/>
        </p:nvGrpSpPr>
        <p:grpSpPr bwMode="auto">
          <a:xfrm>
            <a:off x="6116638" y="2122488"/>
            <a:ext cx="385762" cy="385762"/>
            <a:chOff x="1370" y="1409"/>
            <a:chExt cx="243" cy="243"/>
          </a:xfrm>
        </p:grpSpPr>
        <p:pic>
          <p:nvPicPr>
            <p:cNvPr id="596030" name="Picture 6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31"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52</a:t>
              </a:r>
              <a:r>
                <a:rPr lang="es-ES" sz="800" dirty="0">
                  <a:solidFill>
                    <a:srgbClr val="0075B8"/>
                  </a:solidFill>
                  <a:latin typeface="Calibri" pitchFamily="34" charset="0"/>
                </a:rPr>
                <a:t>%</a:t>
              </a:r>
            </a:p>
          </p:txBody>
        </p:sp>
        <p:sp>
          <p:nvSpPr>
            <p:cNvPr id="596032"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33"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34"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35"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36" name="Group 68"/>
          <p:cNvGrpSpPr>
            <a:grpSpLocks/>
          </p:cNvGrpSpPr>
          <p:nvPr/>
        </p:nvGrpSpPr>
        <p:grpSpPr bwMode="auto">
          <a:xfrm>
            <a:off x="5929313" y="2613025"/>
            <a:ext cx="385762" cy="385763"/>
            <a:chOff x="1370" y="1409"/>
            <a:chExt cx="243" cy="243"/>
          </a:xfrm>
        </p:grpSpPr>
        <p:pic>
          <p:nvPicPr>
            <p:cNvPr id="596037" name="Picture 6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38"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596039"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40"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41"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42"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6043" name="Group 75"/>
          <p:cNvGrpSpPr>
            <a:grpSpLocks/>
          </p:cNvGrpSpPr>
          <p:nvPr/>
        </p:nvGrpSpPr>
        <p:grpSpPr bwMode="auto">
          <a:xfrm>
            <a:off x="5664200" y="3117850"/>
            <a:ext cx="385763" cy="385763"/>
            <a:chOff x="1370" y="1409"/>
            <a:chExt cx="243" cy="243"/>
          </a:xfrm>
        </p:grpSpPr>
        <p:pic>
          <p:nvPicPr>
            <p:cNvPr id="596044" name="Picture 7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45"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596046"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47"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48"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49"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50" name="Group 82"/>
          <p:cNvGrpSpPr>
            <a:grpSpLocks/>
          </p:cNvGrpSpPr>
          <p:nvPr/>
        </p:nvGrpSpPr>
        <p:grpSpPr bwMode="auto">
          <a:xfrm>
            <a:off x="4933950" y="2428875"/>
            <a:ext cx="385763" cy="385763"/>
            <a:chOff x="1370" y="1409"/>
            <a:chExt cx="243" cy="243"/>
          </a:xfrm>
        </p:grpSpPr>
        <p:pic>
          <p:nvPicPr>
            <p:cNvPr id="596051" name="Picture 8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52"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596053"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54"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55"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56"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6057" name="Group 89"/>
          <p:cNvGrpSpPr>
            <a:grpSpLocks/>
          </p:cNvGrpSpPr>
          <p:nvPr/>
        </p:nvGrpSpPr>
        <p:grpSpPr bwMode="auto">
          <a:xfrm>
            <a:off x="2632075" y="1071563"/>
            <a:ext cx="385763" cy="385762"/>
            <a:chOff x="1370" y="1409"/>
            <a:chExt cx="243" cy="243"/>
          </a:xfrm>
        </p:grpSpPr>
        <p:pic>
          <p:nvPicPr>
            <p:cNvPr id="596058" name="Picture 9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59"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96060"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61"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62"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63"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64" name="Group 96"/>
          <p:cNvGrpSpPr>
            <a:grpSpLocks/>
          </p:cNvGrpSpPr>
          <p:nvPr/>
        </p:nvGrpSpPr>
        <p:grpSpPr bwMode="auto">
          <a:xfrm>
            <a:off x="4460875" y="1431925"/>
            <a:ext cx="385763" cy="385763"/>
            <a:chOff x="1370" y="1409"/>
            <a:chExt cx="243" cy="243"/>
          </a:xfrm>
        </p:grpSpPr>
        <p:pic>
          <p:nvPicPr>
            <p:cNvPr id="596065" name="Picture 9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66"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96067"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68"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69"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70"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71" name="Group 103"/>
          <p:cNvGrpSpPr>
            <a:grpSpLocks/>
          </p:cNvGrpSpPr>
          <p:nvPr/>
        </p:nvGrpSpPr>
        <p:grpSpPr bwMode="auto">
          <a:xfrm>
            <a:off x="4060825" y="1912938"/>
            <a:ext cx="385763" cy="385762"/>
            <a:chOff x="1370" y="1409"/>
            <a:chExt cx="243" cy="243"/>
          </a:xfrm>
        </p:grpSpPr>
        <p:pic>
          <p:nvPicPr>
            <p:cNvPr id="596072" name="Picture 10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73"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96074"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75"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76"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77"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078" name="Group 110"/>
          <p:cNvGrpSpPr>
            <a:grpSpLocks/>
          </p:cNvGrpSpPr>
          <p:nvPr/>
        </p:nvGrpSpPr>
        <p:grpSpPr bwMode="auto">
          <a:xfrm>
            <a:off x="4452938" y="2209800"/>
            <a:ext cx="385762" cy="385763"/>
            <a:chOff x="1370" y="1409"/>
            <a:chExt cx="243" cy="243"/>
          </a:xfrm>
        </p:grpSpPr>
        <p:pic>
          <p:nvPicPr>
            <p:cNvPr id="596079" name="Picture 11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80"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37</a:t>
              </a:r>
              <a:r>
                <a:rPr lang="es-ES" sz="800" dirty="0">
                  <a:solidFill>
                    <a:srgbClr val="FFC000"/>
                  </a:solidFill>
                  <a:latin typeface="Calibri" pitchFamily="34" charset="0"/>
                </a:rPr>
                <a:t>%</a:t>
              </a:r>
            </a:p>
          </p:txBody>
        </p:sp>
        <p:sp>
          <p:nvSpPr>
            <p:cNvPr id="596081"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82"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83"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6084"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6085" name="Group 117"/>
          <p:cNvGrpSpPr>
            <a:grpSpLocks/>
          </p:cNvGrpSpPr>
          <p:nvPr/>
        </p:nvGrpSpPr>
        <p:grpSpPr bwMode="auto">
          <a:xfrm>
            <a:off x="5068888" y="1576388"/>
            <a:ext cx="385762" cy="385762"/>
            <a:chOff x="1370" y="1409"/>
            <a:chExt cx="243" cy="243"/>
          </a:xfrm>
        </p:grpSpPr>
        <p:pic>
          <p:nvPicPr>
            <p:cNvPr id="596086" name="Picture 11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087"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596088"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089"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090"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091"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6092"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098"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04"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10"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16"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22"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28"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34"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40"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46"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52"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58"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64"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70"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176"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6182" name="Group 214"/>
          <p:cNvGrpSpPr>
            <a:grpSpLocks/>
          </p:cNvGrpSpPr>
          <p:nvPr/>
        </p:nvGrpSpPr>
        <p:grpSpPr bwMode="auto">
          <a:xfrm>
            <a:off x="5237163" y="2081213"/>
            <a:ext cx="385762" cy="385762"/>
            <a:chOff x="1370" y="1409"/>
            <a:chExt cx="243" cy="243"/>
          </a:xfrm>
        </p:grpSpPr>
        <p:pic>
          <p:nvPicPr>
            <p:cNvPr id="596183" name="Picture 21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18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9618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18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18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18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6189" name="Group 221"/>
          <p:cNvGrpSpPr>
            <a:grpSpLocks/>
          </p:cNvGrpSpPr>
          <p:nvPr/>
        </p:nvGrpSpPr>
        <p:grpSpPr bwMode="auto">
          <a:xfrm>
            <a:off x="5597525" y="2282825"/>
            <a:ext cx="385763" cy="385763"/>
            <a:chOff x="1370" y="1409"/>
            <a:chExt cx="243" cy="243"/>
          </a:xfrm>
        </p:grpSpPr>
        <p:pic>
          <p:nvPicPr>
            <p:cNvPr id="596190" name="Picture 22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191"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596192"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193"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194"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195"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96196" name="AutoShape 228"/>
          <p:cNvCxnSpPr>
            <a:cxnSpLocks noChangeShapeType="1"/>
            <a:stCxn id="596185"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96197"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96203" name="AutoShape 235"/>
          <p:cNvCxnSpPr>
            <a:cxnSpLocks noChangeShapeType="1"/>
            <a:stCxn id="596192"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96204"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6210"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96211" name="Group 243"/>
          <p:cNvGrpSpPr>
            <a:grpSpLocks/>
          </p:cNvGrpSpPr>
          <p:nvPr/>
        </p:nvGrpSpPr>
        <p:grpSpPr bwMode="auto">
          <a:xfrm>
            <a:off x="5486400" y="1631950"/>
            <a:ext cx="385763" cy="385763"/>
            <a:chOff x="1370" y="1409"/>
            <a:chExt cx="243" cy="243"/>
          </a:xfrm>
        </p:grpSpPr>
        <p:pic>
          <p:nvPicPr>
            <p:cNvPr id="596212" name="Picture 24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96213"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28</a:t>
              </a:r>
              <a:r>
                <a:rPr lang="es-ES" sz="800" dirty="0">
                  <a:solidFill>
                    <a:srgbClr val="0075B8"/>
                  </a:solidFill>
                  <a:latin typeface="Calibri" pitchFamily="34" charset="0"/>
                </a:rPr>
                <a:t>%</a:t>
              </a:r>
            </a:p>
          </p:txBody>
        </p:sp>
        <p:sp>
          <p:nvSpPr>
            <p:cNvPr id="596214"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6215"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6216"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6217"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6218"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246" name="Group 278"/>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6287" name="Text Box 319"/>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96316" name="Group 348"/>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1455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1710792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6346" name="Group 378"/>
          <p:cNvGraphicFramePr>
            <a:graphicFrameLocks noGrp="1"/>
          </p:cNvGraphicFramePr>
          <p:nvPr/>
        </p:nvGraphicFramePr>
        <p:xfrm>
          <a:off x="266700" y="2057400"/>
          <a:ext cx="1554163" cy="767520"/>
        </p:xfrm>
        <a:graphic>
          <a:graphicData uri="http://schemas.openxmlformats.org/drawingml/2006/table">
            <a:tbl>
              <a:tblPr/>
              <a:tblGrid>
                <a:gridCol w="1554163"/>
              </a:tblGrid>
              <a:tr h="142875">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21.</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servicio de recolección</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reciclaje en su zona?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6352" name="Group 384"/>
          <p:cNvGraphicFramePr>
            <a:graphicFrameLocks noGrp="1"/>
          </p:cNvGraphicFramePr>
          <p:nvPr/>
        </p:nvGraphicFramePr>
        <p:xfrm>
          <a:off x="73025" y="4732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596359" name="Picture 391" descr="ghfjghk"/>
          <p:cNvPicPr>
            <a:picLocks noChangeAspect="1" noChangeArrowheads="1"/>
          </p:cNvPicPr>
          <p:nvPr/>
        </p:nvPicPr>
        <p:blipFill>
          <a:blip r:embed="rId4" cstate="print"/>
          <a:srcRect/>
          <a:stretch>
            <a:fillRect/>
          </a:stretch>
        </p:blipFill>
        <p:spPr bwMode="auto">
          <a:xfrm>
            <a:off x="579438" y="3070225"/>
            <a:ext cx="930275" cy="930275"/>
          </a:xfrm>
          <a:prstGeom prst="rect">
            <a:avLst/>
          </a:prstGeom>
          <a:noFill/>
        </p:spPr>
      </p:pic>
      <p:pic>
        <p:nvPicPr>
          <p:cNvPr id="596361" name="Picture 393"/>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9" name="Rectangle 3"/>
          <p:cNvSpPr>
            <a:spLocks noGrp="1" noChangeArrowheads="1"/>
          </p:cNvSpPr>
          <p:nvPr>
            <p:ph type="title"/>
          </p:nvPr>
        </p:nvSpPr>
        <p:spPr/>
        <p:txBody>
          <a:bodyPr/>
          <a:lstStyle/>
          <a:p>
            <a:endParaRPr lang="es-MX" dirty="0"/>
          </a:p>
        </p:txBody>
      </p:sp>
      <p:sp>
        <p:nvSpPr>
          <p:cNvPr id="59802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26D8730-C01A-4C21-BF8A-241110A8874A}" type="slidenum">
              <a:rPr lang="es-ES" sz="900" i="1">
                <a:solidFill>
                  <a:schemeClr val="bg1"/>
                </a:solidFill>
              </a:rPr>
              <a:pPr algn="ctr"/>
              <a:t>82</a:t>
            </a:fld>
            <a:endParaRPr lang="es-ES" sz="900" i="1" dirty="0">
              <a:solidFill>
                <a:schemeClr val="bg1"/>
              </a:solidFill>
            </a:endParaRPr>
          </a:p>
        </p:txBody>
      </p:sp>
      <p:sp>
        <p:nvSpPr>
          <p:cNvPr id="598027" name="Rectangle 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98098" name="Object 5"/>
          <p:cNvGraphicFramePr>
            <a:graphicFrameLocks noChangeAspect="1"/>
          </p:cNvGraphicFramePr>
          <p:nvPr/>
        </p:nvGraphicFramePr>
        <p:xfrm>
          <a:off x="2755900" y="1257300"/>
          <a:ext cx="1873250" cy="3435350"/>
        </p:xfrm>
        <a:graphic>
          <a:graphicData uri="http://schemas.openxmlformats.org/presentationml/2006/ole">
            <p:oleObj spid="_x0000_s598098" name="Gráfico" r:id="rId3" imgW="1857443" imgH="3409860" progId="MSGraph.Chart.8">
              <p:embed followColorScheme="full"/>
            </p:oleObj>
          </a:graphicData>
        </a:graphic>
      </p:graphicFrame>
      <p:graphicFrame>
        <p:nvGraphicFramePr>
          <p:cNvPr id="598199" name="Group 183"/>
          <p:cNvGraphicFramePr>
            <a:graphicFrameLocks noGrp="1"/>
          </p:cNvGraphicFramePr>
          <p:nvPr/>
        </p:nvGraphicFramePr>
        <p:xfrm>
          <a:off x="1117600" y="727075"/>
          <a:ext cx="2355850" cy="371280"/>
        </p:xfrm>
        <a:graphic>
          <a:graphicData uri="http://schemas.openxmlformats.org/drawingml/2006/table">
            <a:tbl>
              <a:tblPr/>
              <a:tblGrid>
                <a:gridCol w="2355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22.</a:t>
                      </a:r>
                      <a:r>
                        <a:rPr kumimoji="0" lang="es-CO" sz="1100" b="1" i="0" u="none" strike="noStrike" cap="none" normalizeH="0" baseline="0" dirty="0" smtClean="0">
                          <a:ln>
                            <a:noFill/>
                          </a:ln>
                          <a:solidFill>
                            <a:srgbClr val="333333"/>
                          </a:solidFill>
                          <a:effectLst/>
                          <a:latin typeface="Calibri" pitchFamily="34" charset="0"/>
                          <a:cs typeface="Arial" charset="0"/>
                        </a:rPr>
                        <a:t> ¿Por qué </a:t>
                      </a:r>
                      <a:r>
                        <a:rPr kumimoji="0" lang="es-CO" sz="1100" b="1" i="0" u="none" strike="noStrike" cap="none" normalizeH="0" baseline="0" dirty="0" smtClean="0">
                          <a:ln>
                            <a:noFill/>
                          </a:ln>
                          <a:solidFill>
                            <a:srgbClr val="0075B8"/>
                          </a:solidFill>
                          <a:effectLst/>
                          <a:latin typeface="Calibri" pitchFamily="34" charset="0"/>
                          <a:cs typeface="Arial" charset="0"/>
                        </a:rPr>
                        <a:t>NO hace la separación</a:t>
                      </a:r>
                      <a:r>
                        <a:rPr kumimoji="0" lang="es-CO" sz="1100" b="1" i="0" u="none" strike="noStrike" cap="none" normalizeH="0" baseline="0" dirty="0" smtClean="0">
                          <a:ln>
                            <a:noFill/>
                          </a:ln>
                          <a:solidFill>
                            <a:srgbClr val="333333"/>
                          </a:solidFill>
                          <a:effectLst/>
                          <a:latin typeface="Calibri" pitchFamily="34" charset="0"/>
                          <a:cs typeface="Arial" charset="0"/>
                        </a:rPr>
                        <a:t> de residuos o reciclaje?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8302" name="Group 286"/>
          <p:cNvGraphicFramePr>
            <a:graphicFrameLocks noGrp="1"/>
          </p:cNvGraphicFramePr>
          <p:nvPr/>
        </p:nvGraphicFramePr>
        <p:xfrm>
          <a:off x="569913" y="1325563"/>
          <a:ext cx="2268537" cy="3345627"/>
        </p:xfrm>
        <a:graphic>
          <a:graphicData uri="http://schemas.openxmlformats.org/drawingml/2006/table">
            <a:tbl>
              <a:tblPr/>
              <a:tblGrid>
                <a:gridCol w="2268537"/>
              </a:tblGrid>
              <a:tr h="33178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Falta de tiempo</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a:noFill/>
                    </a:lnB>
                    <a:lnTlToBr>
                      <a:noFill/>
                    </a:lnTlToBr>
                    <a:lnBlToTr>
                      <a:noFill/>
                    </a:lnBlToTr>
                    <a:noFill/>
                  </a:tcPr>
                </a:tc>
              </a:tr>
              <a:tr h="33813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Falta de interés / pereza / no le parece importante</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813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es necesario /son muy pocos los residuos que salen</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178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Da igual /todo lo mezclan en el mismo carro</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813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Falta de información /de capacitación /desconocimiento</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178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Costumbre de usar una sola bolsa</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33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Falta de compromiso / no tenemos conciencia </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178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Falta de dinero para comprar bolsas</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3375">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Comodidad de usar una sola bolsa</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a:noFill/>
                    </a:lnB>
                    <a:lnTlToBr>
                      <a:noFill/>
                    </a:lnTlToBr>
                    <a:lnBlToTr>
                      <a:noFill/>
                    </a:lnBlToTr>
                    <a:noFill/>
                  </a:tcPr>
                </a:tc>
              </a:tr>
              <a:tr h="331788">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9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a:noFill/>
                    </a:lnT>
                    <a:lnB cap="flat">
                      <a:noFill/>
                    </a:lnB>
                    <a:lnTlToBr>
                      <a:noFill/>
                    </a:lnTlToBr>
                    <a:lnBlToTr>
                      <a:noFill/>
                    </a:lnBlToTr>
                    <a:noFill/>
                  </a:tcPr>
                </a:tc>
              </a:tr>
            </a:tbl>
          </a:graphicData>
        </a:graphic>
      </p:graphicFrame>
      <p:graphicFrame>
        <p:nvGraphicFramePr>
          <p:cNvPr id="598258" name="Group 242"/>
          <p:cNvGraphicFramePr>
            <a:graphicFrameLocks noGrp="1"/>
          </p:cNvGraphicFramePr>
          <p:nvPr/>
        </p:nvGraphicFramePr>
        <p:xfrm>
          <a:off x="3787775" y="4748213"/>
          <a:ext cx="1571625" cy="249360"/>
        </p:xfrm>
        <a:graphic>
          <a:graphicData uri="http://schemas.openxmlformats.org/drawingml/2006/table">
            <a:tbl>
              <a:tblPr/>
              <a:tblGrid>
                <a:gridCol w="97155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NO realizan</a:t>
                      </a:r>
                    </a:p>
                    <a:p>
                      <a:pPr marL="0" marR="0" lvl="0" indent="0" algn="ctr" defTabSz="914400" rtl="0" eaLnBrk="1" fontAlgn="b" latinLnBrk="0" hangingPunct="1">
                        <a:lnSpc>
                          <a:spcPct val="10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separación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490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566747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8265" name="Group 249"/>
          <p:cNvGraphicFramePr>
            <a:graphicFrameLocks noGrp="1"/>
          </p:cNvGraphicFramePr>
          <p:nvPr/>
        </p:nvGraphicFramePr>
        <p:xfrm>
          <a:off x="5770275" y="801543"/>
          <a:ext cx="2355850" cy="203640"/>
        </p:xfrm>
        <a:graphic>
          <a:graphicData uri="http://schemas.openxmlformats.org/drawingml/2006/table">
            <a:tbl>
              <a:tblPr/>
              <a:tblGrid>
                <a:gridCol w="2355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23.</a:t>
                      </a:r>
                      <a:r>
                        <a:rPr kumimoji="0" lang="es-CO" sz="1100" b="1" i="0" u="none" strike="noStrike" cap="none" normalizeH="0" baseline="0" dirty="0" smtClean="0">
                          <a:ln>
                            <a:noFill/>
                          </a:ln>
                          <a:solidFill>
                            <a:srgbClr val="333333"/>
                          </a:solidFill>
                          <a:effectLst/>
                          <a:latin typeface="Calibri" pitchFamily="34" charset="0"/>
                          <a:cs typeface="Arial" charset="0"/>
                        </a:rPr>
                        <a:t> ¿Estaría dispuesto a</a:t>
                      </a:r>
                      <a:r>
                        <a:rPr kumimoji="0" lang="es-CO" sz="1100" b="1" i="0" u="none" strike="noStrike" cap="none" normalizeH="0" baseline="0" dirty="0" smtClean="0">
                          <a:ln>
                            <a:noFill/>
                          </a:ln>
                          <a:solidFill>
                            <a:srgbClr val="0075B8"/>
                          </a:solidFill>
                          <a:effectLst/>
                          <a:latin typeface="Calibri" pitchFamily="34" charset="0"/>
                          <a:cs typeface="Arial" charset="0"/>
                        </a:rPr>
                        <a:t> reciclar</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98303" name="Picture 287" descr="fgdfghvj"/>
          <p:cNvPicPr>
            <a:picLocks noChangeAspect="1" noChangeArrowheads="1"/>
          </p:cNvPicPr>
          <p:nvPr/>
        </p:nvPicPr>
        <p:blipFill>
          <a:blip r:embed="rId4" cstate="print"/>
          <a:srcRect/>
          <a:stretch>
            <a:fillRect/>
          </a:stretch>
        </p:blipFill>
        <p:spPr bwMode="auto">
          <a:xfrm>
            <a:off x="1655763" y="1341438"/>
            <a:ext cx="268287" cy="266700"/>
          </a:xfrm>
          <a:prstGeom prst="rect">
            <a:avLst/>
          </a:prstGeom>
          <a:noFill/>
        </p:spPr>
      </p:pic>
      <p:pic>
        <p:nvPicPr>
          <p:cNvPr id="598304" name="Picture 288" descr="fhj-04"/>
          <p:cNvPicPr>
            <a:picLocks noChangeAspect="1" noChangeArrowheads="1"/>
          </p:cNvPicPr>
          <p:nvPr/>
        </p:nvPicPr>
        <p:blipFill>
          <a:blip r:embed="rId5" cstate="print"/>
          <a:srcRect/>
          <a:stretch>
            <a:fillRect/>
          </a:stretch>
        </p:blipFill>
        <p:spPr bwMode="auto">
          <a:xfrm>
            <a:off x="574675" y="1574800"/>
            <a:ext cx="301625" cy="300038"/>
          </a:xfrm>
          <a:prstGeom prst="rect">
            <a:avLst/>
          </a:prstGeom>
          <a:noFill/>
        </p:spPr>
      </p:pic>
      <p:pic>
        <p:nvPicPr>
          <p:cNvPr id="598305" name="Picture 289" descr="fghhgfj"/>
          <p:cNvPicPr>
            <a:picLocks noChangeAspect="1" noChangeArrowheads="1"/>
          </p:cNvPicPr>
          <p:nvPr/>
        </p:nvPicPr>
        <p:blipFill>
          <a:blip r:embed="rId6" cstate="print"/>
          <a:srcRect/>
          <a:stretch>
            <a:fillRect/>
          </a:stretch>
        </p:blipFill>
        <p:spPr bwMode="auto">
          <a:xfrm>
            <a:off x="304800" y="1935163"/>
            <a:ext cx="282575" cy="285750"/>
          </a:xfrm>
          <a:prstGeom prst="rect">
            <a:avLst/>
          </a:prstGeom>
          <a:noFill/>
        </p:spPr>
      </p:pic>
      <p:pic>
        <p:nvPicPr>
          <p:cNvPr id="598306" name="Picture 290" descr="ghgfj"/>
          <p:cNvPicPr>
            <a:picLocks noChangeAspect="1" noChangeArrowheads="1"/>
          </p:cNvPicPr>
          <p:nvPr/>
        </p:nvPicPr>
        <p:blipFill>
          <a:blip r:embed="rId7" cstate="print"/>
          <a:srcRect/>
          <a:stretch>
            <a:fillRect/>
          </a:stretch>
        </p:blipFill>
        <p:spPr bwMode="auto">
          <a:xfrm>
            <a:off x="196850" y="2381250"/>
            <a:ext cx="427038" cy="225425"/>
          </a:xfrm>
          <a:prstGeom prst="rect">
            <a:avLst/>
          </a:prstGeom>
          <a:noFill/>
        </p:spPr>
      </p:pic>
      <p:pic>
        <p:nvPicPr>
          <p:cNvPr id="598307" name="Picture 291" descr="ghfhjj"/>
          <p:cNvPicPr>
            <a:picLocks noChangeAspect="1" noChangeArrowheads="1"/>
          </p:cNvPicPr>
          <p:nvPr/>
        </p:nvPicPr>
        <p:blipFill>
          <a:blip r:embed="rId8" cstate="print"/>
          <a:srcRect/>
          <a:stretch>
            <a:fillRect/>
          </a:stretch>
        </p:blipFill>
        <p:spPr bwMode="auto">
          <a:xfrm>
            <a:off x="638175" y="2663825"/>
            <a:ext cx="285750" cy="284163"/>
          </a:xfrm>
          <a:prstGeom prst="rect">
            <a:avLst/>
          </a:prstGeom>
          <a:noFill/>
        </p:spPr>
      </p:pic>
      <p:pic>
        <p:nvPicPr>
          <p:cNvPr id="598308" name="Picture 292" descr="gffjk"/>
          <p:cNvPicPr>
            <a:picLocks noChangeAspect="1" noChangeArrowheads="1"/>
          </p:cNvPicPr>
          <p:nvPr/>
        </p:nvPicPr>
        <p:blipFill>
          <a:blip r:embed="rId9" cstate="print"/>
          <a:srcRect/>
          <a:stretch>
            <a:fillRect/>
          </a:stretch>
        </p:blipFill>
        <p:spPr bwMode="auto">
          <a:xfrm>
            <a:off x="927100" y="2967038"/>
            <a:ext cx="219075" cy="293687"/>
          </a:xfrm>
          <a:prstGeom prst="rect">
            <a:avLst/>
          </a:prstGeom>
          <a:noFill/>
        </p:spPr>
      </p:pic>
      <p:pic>
        <p:nvPicPr>
          <p:cNvPr id="598309" name="Picture 293" descr="ghfjgk"/>
          <p:cNvPicPr>
            <a:picLocks noChangeAspect="1" noChangeArrowheads="1"/>
          </p:cNvPicPr>
          <p:nvPr/>
        </p:nvPicPr>
        <p:blipFill>
          <a:blip r:embed="rId10" cstate="print"/>
          <a:srcRect/>
          <a:stretch>
            <a:fillRect/>
          </a:stretch>
        </p:blipFill>
        <p:spPr bwMode="auto">
          <a:xfrm>
            <a:off x="827088" y="3359150"/>
            <a:ext cx="233362" cy="279400"/>
          </a:xfrm>
          <a:prstGeom prst="rect">
            <a:avLst/>
          </a:prstGeom>
          <a:noFill/>
        </p:spPr>
      </p:pic>
      <p:pic>
        <p:nvPicPr>
          <p:cNvPr id="598310" name="Picture 294" descr="dfghgk"/>
          <p:cNvPicPr>
            <a:picLocks noChangeAspect="1" noChangeArrowheads="1"/>
          </p:cNvPicPr>
          <p:nvPr/>
        </p:nvPicPr>
        <p:blipFill>
          <a:blip r:embed="rId11" cstate="print"/>
          <a:srcRect/>
          <a:stretch>
            <a:fillRect/>
          </a:stretch>
        </p:blipFill>
        <p:spPr bwMode="auto">
          <a:xfrm>
            <a:off x="758825" y="3719513"/>
            <a:ext cx="249238" cy="257175"/>
          </a:xfrm>
          <a:prstGeom prst="rect">
            <a:avLst/>
          </a:prstGeom>
          <a:noFill/>
        </p:spPr>
      </p:pic>
      <p:pic>
        <p:nvPicPr>
          <p:cNvPr id="598311" name="Picture 295" descr="gffjk"/>
          <p:cNvPicPr>
            <a:picLocks noChangeAspect="1" noChangeArrowheads="1"/>
          </p:cNvPicPr>
          <p:nvPr/>
        </p:nvPicPr>
        <p:blipFill>
          <a:blip r:embed="rId12" cstate="print"/>
          <a:srcRect/>
          <a:stretch>
            <a:fillRect/>
          </a:stretch>
        </p:blipFill>
        <p:spPr bwMode="auto">
          <a:xfrm>
            <a:off x="935038" y="4000500"/>
            <a:ext cx="219075" cy="293688"/>
          </a:xfrm>
          <a:prstGeom prst="rect">
            <a:avLst/>
          </a:prstGeom>
          <a:noFill/>
        </p:spPr>
      </p:pic>
      <p:graphicFrame>
        <p:nvGraphicFramePr>
          <p:cNvPr id="32" name="Group 176"/>
          <p:cNvGraphicFramePr>
            <a:graphicFrameLocks noGrp="1"/>
          </p:cNvGraphicFramePr>
          <p:nvPr/>
        </p:nvGraphicFramePr>
        <p:xfrm>
          <a:off x="7949912" y="1958832"/>
          <a:ext cx="360363" cy="214308"/>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15</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33" name="Picture 184" descr="dfdgh"/>
          <p:cNvPicPr>
            <a:picLocks noChangeAspect="1" noChangeArrowheads="1"/>
          </p:cNvPicPr>
          <p:nvPr/>
        </p:nvPicPr>
        <p:blipFill>
          <a:blip r:embed="rId13" cstate="print"/>
          <a:srcRect/>
          <a:stretch>
            <a:fillRect/>
          </a:stretch>
        </p:blipFill>
        <p:spPr bwMode="auto">
          <a:xfrm>
            <a:off x="6446550" y="1185719"/>
            <a:ext cx="1673225" cy="3525838"/>
          </a:xfrm>
          <a:prstGeom prst="rect">
            <a:avLst/>
          </a:prstGeom>
          <a:noFill/>
        </p:spPr>
      </p:pic>
      <p:graphicFrame>
        <p:nvGraphicFramePr>
          <p:cNvPr id="34" name="Group 192"/>
          <p:cNvGraphicFramePr>
            <a:graphicFrameLocks noGrp="1"/>
          </p:cNvGraphicFramePr>
          <p:nvPr/>
        </p:nvGraphicFramePr>
        <p:xfrm>
          <a:off x="7067262" y="3620944"/>
          <a:ext cx="409575" cy="23412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5B8"/>
                          </a:solidFill>
                          <a:effectLst/>
                          <a:latin typeface="Calibri" pitchFamily="34" charset="0"/>
                          <a:cs typeface="Arial" charset="0"/>
                        </a:rPr>
                        <a:t>2016</a:t>
                      </a:r>
                      <a:endParaRPr kumimoji="0" lang="es-ES" sz="13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35" name="Group 199"/>
          <p:cNvGraphicFramePr>
            <a:graphicFrameLocks noGrp="1"/>
          </p:cNvGraphicFramePr>
          <p:nvPr/>
        </p:nvGraphicFramePr>
        <p:xfrm>
          <a:off x="7067262" y="1912794"/>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B5EC"/>
                          </a:solidFill>
                          <a:effectLst/>
                          <a:latin typeface="Calibri" pitchFamily="34" charset="0"/>
                          <a:cs typeface="Arial" charset="0"/>
                        </a:rPr>
                        <a:t>2010</a:t>
                      </a:r>
                      <a:endParaRPr kumimoji="0" lang="es-ES" sz="11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36" name="Group 240"/>
          <p:cNvGraphicFramePr>
            <a:graphicFrameLocks noGrp="1"/>
          </p:cNvGraphicFramePr>
          <p:nvPr/>
        </p:nvGraphicFramePr>
        <p:xfrm>
          <a:off x="7306975" y="1476232"/>
          <a:ext cx="61400" cy="186876"/>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37" name="Group 206"/>
          <p:cNvGraphicFramePr>
            <a:graphicFrameLocks noGrp="1"/>
          </p:cNvGraphicFramePr>
          <p:nvPr/>
        </p:nvGraphicFramePr>
        <p:xfrm>
          <a:off x="7065675" y="2339832"/>
          <a:ext cx="434975" cy="228024"/>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84</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38" name="Group 242"/>
          <p:cNvGraphicFramePr>
            <a:graphicFrameLocks noGrp="1"/>
          </p:cNvGraphicFramePr>
          <p:nvPr/>
        </p:nvGraphicFramePr>
        <p:xfrm>
          <a:off x="7932450" y="1736582"/>
          <a:ext cx="519112" cy="378900"/>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00B5EC"/>
                          </a:solidFill>
                          <a:effectLst/>
                          <a:latin typeface="Cambria" pitchFamily="18" charset="0"/>
                          <a:cs typeface="Arial" charset="0"/>
                        </a:rPr>
                        <a:t>14</a:t>
                      </a:r>
                      <a:r>
                        <a:rPr kumimoji="0" lang="es-ES" sz="1100" b="1" i="0" u="none" strike="noStrike" cap="none" normalizeH="0" baseline="0" dirty="0" smtClean="0">
                          <a:ln>
                            <a:noFill/>
                          </a:ln>
                          <a:solidFill>
                            <a:srgbClr val="00B5EC"/>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mbria" pitchFamily="18" charset="0"/>
                          <a:cs typeface="Arial" charset="0"/>
                        </a:rPr>
                        <a:t>No</a:t>
                      </a:r>
                      <a:r>
                        <a:rPr kumimoji="0" lang="es-ES" sz="1000" b="1" i="0" u="none" strike="noStrike" cap="none" normalizeH="0" baseline="0" dirty="0" smtClean="0">
                          <a:ln>
                            <a:noFill/>
                          </a:ln>
                          <a:solidFill>
                            <a:srgbClr val="622280"/>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39" name="Group 218"/>
          <p:cNvGraphicFramePr>
            <a:graphicFrameLocks noGrp="1"/>
          </p:cNvGraphicFramePr>
          <p:nvPr/>
        </p:nvGraphicFramePr>
        <p:xfrm>
          <a:off x="6135400" y="2017569"/>
          <a:ext cx="519112" cy="214308"/>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Si</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40" name="AutoShape 224"/>
          <p:cNvCxnSpPr>
            <a:cxnSpLocks noChangeShapeType="1"/>
          </p:cNvCxnSpPr>
          <p:nvPr/>
        </p:nvCxnSpPr>
        <p:spPr bwMode="auto">
          <a:xfrm>
            <a:off x="7343487" y="1569894"/>
            <a:ext cx="849313" cy="166688"/>
          </a:xfrm>
          <a:prstGeom prst="bentConnector2">
            <a:avLst/>
          </a:prstGeom>
          <a:noFill/>
          <a:ln w="3175">
            <a:solidFill>
              <a:schemeClr val="tx1"/>
            </a:solidFill>
            <a:miter lim="800000"/>
            <a:headEnd/>
            <a:tailEnd type="oval" w="med" len="med"/>
          </a:ln>
          <a:effectLst/>
        </p:spPr>
      </p:cxnSp>
      <p:cxnSp>
        <p:nvCxnSpPr>
          <p:cNvPr id="41" name="AutoShape 225"/>
          <p:cNvCxnSpPr>
            <a:cxnSpLocks noChangeShapeType="1"/>
          </p:cNvCxnSpPr>
          <p:nvPr/>
        </p:nvCxnSpPr>
        <p:spPr bwMode="auto">
          <a:xfrm rot="10800000">
            <a:off x="6395750" y="2231882"/>
            <a:ext cx="669925" cy="222250"/>
          </a:xfrm>
          <a:prstGeom prst="bentConnector2">
            <a:avLst/>
          </a:prstGeom>
          <a:noFill/>
          <a:ln w="3175">
            <a:solidFill>
              <a:schemeClr val="tx1"/>
            </a:solidFill>
            <a:miter lim="800000"/>
            <a:headEnd/>
            <a:tailEnd type="oval" w="med" len="med"/>
          </a:ln>
          <a:effectLst/>
        </p:spPr>
      </p:cxnSp>
      <p:graphicFrame>
        <p:nvGraphicFramePr>
          <p:cNvPr id="42" name="Group 226"/>
          <p:cNvGraphicFramePr>
            <a:graphicFrameLocks noGrp="1"/>
          </p:cNvGraphicFramePr>
          <p:nvPr/>
        </p:nvGraphicFramePr>
        <p:xfrm>
          <a:off x="7057737" y="4136882"/>
          <a:ext cx="434975" cy="228024"/>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90</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43" name="Group 232"/>
          <p:cNvGraphicFramePr>
            <a:graphicFrameLocks noGrp="1"/>
          </p:cNvGraphicFramePr>
          <p:nvPr/>
        </p:nvGraphicFramePr>
        <p:xfrm>
          <a:off x="5927437" y="3806682"/>
          <a:ext cx="519113" cy="214308"/>
        </p:xfrm>
        <a:graphic>
          <a:graphicData uri="http://schemas.openxmlformats.org/drawingml/2006/table">
            <a:tbl>
              <a:tblPr/>
              <a:tblGrid>
                <a:gridCol w="5191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Si</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44" name="AutoShape 238"/>
          <p:cNvCxnSpPr>
            <a:cxnSpLocks noChangeShapeType="1"/>
          </p:cNvCxnSpPr>
          <p:nvPr/>
        </p:nvCxnSpPr>
        <p:spPr bwMode="auto">
          <a:xfrm rot="10800000">
            <a:off x="6187787" y="4020994"/>
            <a:ext cx="869950" cy="230188"/>
          </a:xfrm>
          <a:prstGeom prst="bentConnector2">
            <a:avLst/>
          </a:prstGeom>
          <a:noFill/>
          <a:ln w="3175">
            <a:solidFill>
              <a:schemeClr val="tx1"/>
            </a:solidFill>
            <a:miter lim="800000"/>
            <a:headEnd/>
            <a:tailEnd type="oval" w="med" len="med"/>
          </a:ln>
          <a:effectLst/>
        </p:spPr>
      </p:cxnSp>
      <p:graphicFrame>
        <p:nvGraphicFramePr>
          <p:cNvPr id="45" name="Group 243"/>
          <p:cNvGraphicFramePr>
            <a:graphicFrameLocks noGrp="1"/>
          </p:cNvGraphicFramePr>
          <p:nvPr/>
        </p:nvGraphicFramePr>
        <p:xfrm>
          <a:off x="7338725" y="3119294"/>
          <a:ext cx="61400" cy="186876"/>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46" name="Group 256"/>
          <p:cNvGraphicFramePr>
            <a:graphicFrameLocks noGrp="1"/>
          </p:cNvGraphicFramePr>
          <p:nvPr/>
        </p:nvGraphicFramePr>
        <p:xfrm>
          <a:off x="8068975" y="3451082"/>
          <a:ext cx="519112" cy="406332"/>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0075B8"/>
                          </a:solidFill>
                          <a:effectLst/>
                          <a:latin typeface="Cambria" pitchFamily="18" charset="0"/>
                          <a:cs typeface="Arial" charset="0"/>
                        </a:rPr>
                        <a:t>10</a:t>
                      </a:r>
                      <a:r>
                        <a:rPr kumimoji="0" lang="es-ES" sz="1300" b="1" i="0" u="none" strike="noStrike" cap="none" normalizeH="0" baseline="0" dirty="0" smtClean="0">
                          <a:ln>
                            <a:noFill/>
                          </a:ln>
                          <a:solidFill>
                            <a:srgbClr val="0075B8"/>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47" name="AutoShape 255"/>
          <p:cNvCxnSpPr>
            <a:cxnSpLocks noChangeShapeType="1"/>
          </p:cNvCxnSpPr>
          <p:nvPr/>
        </p:nvCxnSpPr>
        <p:spPr bwMode="auto">
          <a:xfrm>
            <a:off x="7375237" y="3212957"/>
            <a:ext cx="954088" cy="238125"/>
          </a:xfrm>
          <a:prstGeom prst="bentConnector2">
            <a:avLst/>
          </a:prstGeom>
          <a:noFill/>
          <a:ln w="3175">
            <a:solidFill>
              <a:schemeClr val="tx1"/>
            </a:solidFill>
            <a:miter lim="800000"/>
            <a:headEnd/>
            <a:tailEnd type="oval" w="med" len="med"/>
          </a:ln>
          <a:effectLst/>
        </p:spPr>
      </p:cxnSp>
      <p:graphicFrame>
        <p:nvGraphicFramePr>
          <p:cNvPr id="48" name="Group 257"/>
          <p:cNvGraphicFramePr>
            <a:graphicFrameLocks noGrp="1"/>
          </p:cNvGraphicFramePr>
          <p:nvPr/>
        </p:nvGraphicFramePr>
        <p:xfrm>
          <a:off x="7219662" y="1365107"/>
          <a:ext cx="158750" cy="186876"/>
        </p:xfrm>
        <a:graphic>
          <a:graphicData uri="http://schemas.openxmlformats.org/drawingml/2006/table">
            <a:tbl>
              <a:tblPr/>
              <a:tblGrid>
                <a:gridCol w="1587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MX"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49" name="AutoShape 263"/>
          <p:cNvCxnSpPr>
            <a:cxnSpLocks noChangeShapeType="1"/>
          </p:cNvCxnSpPr>
          <p:nvPr/>
        </p:nvCxnSpPr>
        <p:spPr bwMode="auto">
          <a:xfrm rot="10800000">
            <a:off x="6614825" y="1457182"/>
            <a:ext cx="604837" cy="1587"/>
          </a:xfrm>
          <a:prstGeom prst="bentConnector3">
            <a:avLst>
              <a:gd name="adj1" fmla="val 50130"/>
            </a:avLst>
          </a:prstGeom>
          <a:noFill/>
          <a:ln w="3175">
            <a:solidFill>
              <a:schemeClr val="tx1"/>
            </a:solidFill>
            <a:miter lim="800000"/>
            <a:headEnd/>
            <a:tailEnd type="oval" w="med" len="med"/>
          </a:ln>
          <a:effectLst/>
        </p:spPr>
      </p:cxnSp>
      <p:graphicFrame>
        <p:nvGraphicFramePr>
          <p:cNvPr id="50" name="Group 275"/>
          <p:cNvGraphicFramePr>
            <a:graphicFrameLocks noGrp="1"/>
          </p:cNvGraphicFramePr>
          <p:nvPr/>
        </p:nvGraphicFramePr>
        <p:xfrm>
          <a:off x="6140162" y="1303194"/>
          <a:ext cx="474663" cy="310320"/>
        </p:xfrm>
        <a:graphic>
          <a:graphicData uri="http://schemas.openxmlformats.org/drawingml/2006/table">
            <a:tbl>
              <a:tblPr/>
              <a:tblGrid>
                <a:gridCol w="4746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mbria" pitchFamily="18" charset="0"/>
                          <a:cs typeface="Arial" charset="0"/>
                        </a:rPr>
                        <a:t>2</a:t>
                      </a:r>
                      <a:r>
                        <a:rPr kumimoji="0" lang="es-ES" sz="1000" b="1" i="0" u="none" strike="noStrike" cap="none" normalizeH="0" baseline="0" dirty="0" smtClean="0">
                          <a:ln>
                            <a:noFill/>
                          </a:ln>
                          <a:solidFill>
                            <a:srgbClr val="333333"/>
                          </a:solidFill>
                          <a:effectLst/>
                          <a:latin typeface="Cambria" pitchFamily="18" charset="0"/>
                          <a:cs typeface="Arial" charset="0"/>
                        </a:rPr>
                        <a:t>%</a:t>
                      </a:r>
                    </a:p>
                    <a:p>
                      <a:pPr marL="0" marR="0" lvl="0" indent="0" algn="ctr" defTabSz="914400" rtl="0" eaLnBrk="1" fontAlgn="b" latinLnBrk="0" hangingPunct="1">
                        <a:lnSpc>
                          <a:spcPct val="90000"/>
                        </a:lnSpc>
                        <a:spcBef>
                          <a:spcPct val="0"/>
                        </a:spcBef>
                        <a:spcAft>
                          <a:spcPct val="0"/>
                        </a:spcAft>
                        <a:buClrTx/>
                        <a:buSzTx/>
                        <a:buFontTx/>
                        <a:buNone/>
                        <a:tabLst/>
                      </a:pPr>
                      <a:r>
                        <a:rPr kumimoji="0" lang="es-ES" sz="900" b="1" i="0" u="none" strike="noStrike" cap="none" normalizeH="0" baseline="0" dirty="0" smtClean="0">
                          <a:ln>
                            <a:noFill/>
                          </a:ln>
                          <a:solidFill>
                            <a:srgbClr val="333333"/>
                          </a:solidFill>
                          <a:effectLst/>
                          <a:latin typeface="Cambria" pitchFamily="18" charset="0"/>
                          <a:cs typeface="Arial" charset="0"/>
                        </a:rPr>
                        <a:t>Ns / Nr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51" name="Group 276"/>
          <p:cNvGrpSpPr>
            <a:grpSpLocks/>
          </p:cNvGrpSpPr>
          <p:nvPr/>
        </p:nvGrpSpPr>
        <p:grpSpPr bwMode="auto">
          <a:xfrm>
            <a:off x="7219951" y="4683703"/>
            <a:ext cx="1701800" cy="265113"/>
            <a:chOff x="-60" y="2970"/>
            <a:chExt cx="1072" cy="167"/>
          </a:xfrm>
        </p:grpSpPr>
        <p:sp>
          <p:nvSpPr>
            <p:cNvPr id="52" name="Text Box 277"/>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3" name="Rectangle 278"/>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4" name="Line 279"/>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5" name="Line 280"/>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6" name="Line 281"/>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57" name="Text Box 282"/>
          <p:cNvSpPr txBox="1">
            <a:spLocks noChangeArrowheads="1"/>
          </p:cNvSpPr>
          <p:nvPr/>
        </p:nvSpPr>
        <p:spPr bwMode="auto">
          <a:xfrm>
            <a:off x="8366992" y="181566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8" name="Text Box 283"/>
          <p:cNvSpPr txBox="1">
            <a:spLocks noChangeArrowheads="1"/>
          </p:cNvSpPr>
          <p:nvPr/>
        </p:nvSpPr>
        <p:spPr bwMode="auto">
          <a:xfrm>
            <a:off x="6108412" y="1384157"/>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9" name="Text Box 284"/>
          <p:cNvSpPr txBox="1">
            <a:spLocks noChangeArrowheads="1"/>
          </p:cNvSpPr>
          <p:nvPr/>
        </p:nvSpPr>
        <p:spPr bwMode="auto">
          <a:xfrm>
            <a:off x="7329200" y="2362057"/>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9938" name="Rectangle 2"/>
          <p:cNvSpPr>
            <a:spLocks noGrp="1" noChangeArrowheads="1"/>
          </p:cNvSpPr>
          <p:nvPr>
            <p:ph type="title"/>
          </p:nvPr>
        </p:nvSpPr>
        <p:spPr/>
        <p:txBody>
          <a:bodyPr/>
          <a:lstStyle/>
          <a:p>
            <a:endParaRPr lang="es-CO" dirty="0"/>
          </a:p>
        </p:txBody>
      </p:sp>
      <p:sp>
        <p:nvSpPr>
          <p:cNvPr id="67993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7994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79946" name="Group 10"/>
          <p:cNvGraphicFramePr>
            <a:graphicFrameLocks noGrp="1"/>
          </p:cNvGraphicFramePr>
          <p:nvPr/>
        </p:nvGraphicFramePr>
        <p:xfrm>
          <a:off x="153988" y="946150"/>
          <a:ext cx="8840787" cy="3997344"/>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No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490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566747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9433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38161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33859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22076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50867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88046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34204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34336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83449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9991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8002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6086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29069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48233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22. ¿Por qué NO hace la separación de residuos o 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tiempo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interés / pereza / no le parece importante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es necesario /son muy pocos los residuos que salen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 igual /todo lo mezclan en el mismo carro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información /de capacitación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24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Costumbre de usar una sola bolsa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compromiso / no tenemos conciencia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dinero para comprar bolsas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Comodidad de usar una sola bolsa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lo exigen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recicladores dejan reguero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existen lugares donde depositarlos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recicladores hacen esa labor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23. ¿Estaría dispuesto a reciclar?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0504" name="Rectangle 568"/>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43DE060-E0CE-4390-A01B-82F3885721F2}" type="slidenum">
              <a:rPr lang="es-ES" sz="900" i="1">
                <a:solidFill>
                  <a:schemeClr val="bg1"/>
                </a:solidFill>
              </a:rPr>
              <a:pPr algn="ctr"/>
              <a:t>83</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1266" name="Rectangle 2"/>
          <p:cNvSpPr>
            <a:spLocks noGrp="1" noChangeArrowheads="1"/>
          </p:cNvSpPr>
          <p:nvPr>
            <p:ph type="title"/>
          </p:nvPr>
        </p:nvSpPr>
        <p:spPr/>
        <p:txBody>
          <a:bodyPr/>
          <a:lstStyle/>
          <a:p>
            <a:endParaRPr lang="es-CO" dirty="0"/>
          </a:p>
        </p:txBody>
      </p:sp>
      <p:sp>
        <p:nvSpPr>
          <p:cNvPr id="651267"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3FA2B38-68B3-4673-9BCA-6644D6117197}" type="slidenum">
              <a:rPr lang="es-ES" sz="900" i="1">
                <a:solidFill>
                  <a:schemeClr val="bg1"/>
                </a:solidFill>
              </a:rPr>
              <a:pPr algn="ctr"/>
              <a:t>84</a:t>
            </a:fld>
            <a:endParaRPr lang="es-ES" sz="900" i="1" dirty="0">
              <a:solidFill>
                <a:schemeClr val="bg1"/>
              </a:solidFill>
            </a:endParaRPr>
          </a:p>
        </p:txBody>
      </p:sp>
      <p:sp>
        <p:nvSpPr>
          <p:cNvPr id="651268"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1269" name="Group 5"/>
          <p:cNvGraphicFramePr>
            <a:graphicFrameLocks noGrp="1"/>
          </p:cNvGraphicFramePr>
          <p:nvPr/>
        </p:nvGraphicFramePr>
        <p:xfrm>
          <a:off x="1044575" y="989013"/>
          <a:ext cx="7024688" cy="3655296"/>
        </p:xfrm>
        <a:graphic>
          <a:graphicData uri="http://schemas.openxmlformats.org/drawingml/2006/table">
            <a:tbl>
              <a:tblPr/>
              <a:tblGrid>
                <a:gridCol w="3095625"/>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No Realizan Separación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490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566747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116699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68540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52850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82570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107175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138912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66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22. ¿Por qué NO hace la separación de residuos o 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tiempo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interés / pereza / no le parece importante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es necesario /son muy pocos los residuos que salen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 igual /todo lo mezclan en el mismo carro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66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información /de capacitación /desconocimiento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41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Costumbre de usar una sola bolsa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compromiso / no tenemos conciencia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Falta de dinero para comprar bolsas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Comodidad de usar una sola bolsa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lo exigen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recicladores dejan reguero / rompen las bolsas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existen lugares donde depositarlos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Los recicladores hacen esa labor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53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0075B8"/>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539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23. ¿Estaría dispuesto a reciclar?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396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00066" name="Picture 2" descr="fgdfhfh"/>
          <p:cNvPicPr>
            <a:picLocks noChangeAspect="1" noChangeArrowheads="1"/>
          </p:cNvPicPr>
          <p:nvPr/>
        </p:nvPicPr>
        <p:blipFill>
          <a:blip r:embed="rId3" cstate="print"/>
          <a:srcRect/>
          <a:stretch>
            <a:fillRect/>
          </a:stretch>
        </p:blipFill>
        <p:spPr bwMode="auto">
          <a:xfrm>
            <a:off x="1958975" y="874713"/>
            <a:ext cx="5902325" cy="3644900"/>
          </a:xfrm>
          <a:prstGeom prst="rect">
            <a:avLst/>
          </a:prstGeom>
          <a:noFill/>
        </p:spPr>
      </p:pic>
      <p:sp>
        <p:nvSpPr>
          <p:cNvPr id="600067" name="Rectangle 3"/>
          <p:cNvSpPr>
            <a:spLocks noGrp="1" noChangeArrowheads="1"/>
          </p:cNvSpPr>
          <p:nvPr>
            <p:ph type="title"/>
          </p:nvPr>
        </p:nvSpPr>
        <p:spPr/>
        <p:txBody>
          <a:bodyPr/>
          <a:lstStyle/>
          <a:p>
            <a:endParaRPr lang="es-MX" dirty="0"/>
          </a:p>
        </p:txBody>
      </p:sp>
      <p:sp>
        <p:nvSpPr>
          <p:cNvPr id="60006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0C9B725-562D-47FB-9B1D-D7024B9B84AB}" type="slidenum">
              <a:rPr lang="es-ES" sz="900" i="1">
                <a:solidFill>
                  <a:schemeClr val="bg1"/>
                </a:solidFill>
              </a:rPr>
              <a:pPr algn="ctr"/>
              <a:t>85</a:t>
            </a:fld>
            <a:endParaRPr lang="es-ES" sz="900" i="1" dirty="0">
              <a:solidFill>
                <a:schemeClr val="bg1"/>
              </a:solidFill>
            </a:endParaRPr>
          </a:p>
        </p:txBody>
      </p:sp>
      <p:grpSp>
        <p:nvGrpSpPr>
          <p:cNvPr id="600069" name="Group 5"/>
          <p:cNvGrpSpPr>
            <a:grpSpLocks/>
          </p:cNvGrpSpPr>
          <p:nvPr/>
        </p:nvGrpSpPr>
        <p:grpSpPr bwMode="auto">
          <a:xfrm>
            <a:off x="2968625" y="1635125"/>
            <a:ext cx="514350" cy="511175"/>
            <a:chOff x="1370" y="1409"/>
            <a:chExt cx="243" cy="243"/>
          </a:xfrm>
        </p:grpSpPr>
        <p:pic>
          <p:nvPicPr>
            <p:cNvPr id="600070" name="Picture 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071"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33</a:t>
              </a:r>
              <a:r>
                <a:rPr lang="es-ES" sz="1200" dirty="0">
                  <a:solidFill>
                    <a:srgbClr val="0075B8"/>
                  </a:solidFill>
                  <a:latin typeface="Calibri" pitchFamily="34" charset="0"/>
                </a:rPr>
                <a:t>%</a:t>
              </a:r>
            </a:p>
          </p:txBody>
        </p:sp>
        <p:sp>
          <p:nvSpPr>
            <p:cNvPr id="600072"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0073"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0074"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0075"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0076"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082"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088"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094"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100"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106"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0112" name="Group 48"/>
          <p:cNvGrpSpPr>
            <a:grpSpLocks/>
          </p:cNvGrpSpPr>
          <p:nvPr/>
        </p:nvGrpSpPr>
        <p:grpSpPr bwMode="auto">
          <a:xfrm>
            <a:off x="3625850" y="2697163"/>
            <a:ext cx="514350" cy="511175"/>
            <a:chOff x="1370" y="1409"/>
            <a:chExt cx="243" cy="243"/>
          </a:xfrm>
        </p:grpSpPr>
        <p:pic>
          <p:nvPicPr>
            <p:cNvPr id="600113" name="Picture 4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114"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38</a:t>
              </a:r>
              <a:r>
                <a:rPr lang="es-ES" sz="1200" dirty="0">
                  <a:solidFill>
                    <a:srgbClr val="0075B8"/>
                  </a:solidFill>
                  <a:latin typeface="Calibri" pitchFamily="34" charset="0"/>
                </a:rPr>
                <a:t>%</a:t>
              </a:r>
            </a:p>
          </p:txBody>
        </p:sp>
        <p:sp>
          <p:nvSpPr>
            <p:cNvPr id="600115"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0116"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0117"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0118"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0119" name="Group 55"/>
          <p:cNvGrpSpPr>
            <a:grpSpLocks/>
          </p:cNvGrpSpPr>
          <p:nvPr/>
        </p:nvGrpSpPr>
        <p:grpSpPr bwMode="auto">
          <a:xfrm>
            <a:off x="4724400" y="3536950"/>
            <a:ext cx="514350" cy="511175"/>
            <a:chOff x="1370" y="1409"/>
            <a:chExt cx="243" cy="243"/>
          </a:xfrm>
        </p:grpSpPr>
        <p:pic>
          <p:nvPicPr>
            <p:cNvPr id="600120" name="Picture 5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121"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32</a:t>
              </a:r>
              <a:r>
                <a:rPr lang="es-ES" sz="1200" dirty="0">
                  <a:solidFill>
                    <a:srgbClr val="FFC000"/>
                  </a:solidFill>
                  <a:latin typeface="Calibri" pitchFamily="34" charset="0"/>
                </a:rPr>
                <a:t>%</a:t>
              </a:r>
            </a:p>
          </p:txBody>
        </p:sp>
        <p:sp>
          <p:nvSpPr>
            <p:cNvPr id="600122"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23"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24"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25"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00126" name="Group 62"/>
          <p:cNvGrpSpPr>
            <a:grpSpLocks/>
          </p:cNvGrpSpPr>
          <p:nvPr/>
        </p:nvGrpSpPr>
        <p:grpSpPr bwMode="auto">
          <a:xfrm>
            <a:off x="4284663" y="1703388"/>
            <a:ext cx="514350" cy="511175"/>
            <a:chOff x="1370" y="1409"/>
            <a:chExt cx="243" cy="243"/>
          </a:xfrm>
        </p:grpSpPr>
        <p:pic>
          <p:nvPicPr>
            <p:cNvPr id="600127" name="Picture 6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128"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32</a:t>
              </a:r>
              <a:r>
                <a:rPr lang="es-ES" sz="1200" dirty="0">
                  <a:solidFill>
                    <a:srgbClr val="FFC000"/>
                  </a:solidFill>
                  <a:latin typeface="Calibri" pitchFamily="34" charset="0"/>
                </a:rPr>
                <a:t>%</a:t>
              </a:r>
            </a:p>
          </p:txBody>
        </p:sp>
        <p:sp>
          <p:nvSpPr>
            <p:cNvPr id="600129"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30"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31"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600132"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00133" name="Group 69"/>
          <p:cNvGrpSpPr>
            <a:grpSpLocks/>
          </p:cNvGrpSpPr>
          <p:nvPr/>
        </p:nvGrpSpPr>
        <p:grpSpPr bwMode="auto">
          <a:xfrm>
            <a:off x="5945188" y="2201863"/>
            <a:ext cx="514350" cy="511175"/>
            <a:chOff x="1370" y="1409"/>
            <a:chExt cx="243" cy="243"/>
          </a:xfrm>
        </p:grpSpPr>
        <p:pic>
          <p:nvPicPr>
            <p:cNvPr id="600134" name="Picture 7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135"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36</a:t>
              </a:r>
              <a:r>
                <a:rPr lang="es-ES" sz="1200" dirty="0">
                  <a:solidFill>
                    <a:srgbClr val="0075B8"/>
                  </a:solidFill>
                  <a:latin typeface="Calibri" pitchFamily="34" charset="0"/>
                </a:rPr>
                <a:t>%</a:t>
              </a:r>
            </a:p>
          </p:txBody>
        </p:sp>
        <p:sp>
          <p:nvSpPr>
            <p:cNvPr id="600136"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0137"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0138"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0139"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0140" name="Group 76"/>
          <p:cNvGrpSpPr>
            <a:grpSpLocks/>
          </p:cNvGrpSpPr>
          <p:nvPr/>
        </p:nvGrpSpPr>
        <p:grpSpPr bwMode="auto">
          <a:xfrm>
            <a:off x="5616575" y="2959100"/>
            <a:ext cx="514350" cy="511175"/>
            <a:chOff x="1370" y="1409"/>
            <a:chExt cx="243" cy="243"/>
          </a:xfrm>
        </p:grpSpPr>
        <p:pic>
          <p:nvPicPr>
            <p:cNvPr id="600141" name="Picture 7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0142"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43</a:t>
              </a:r>
              <a:r>
                <a:rPr lang="es-ES" sz="1200" dirty="0">
                  <a:solidFill>
                    <a:srgbClr val="0075B8"/>
                  </a:solidFill>
                  <a:latin typeface="Calibri" pitchFamily="34" charset="0"/>
                </a:rPr>
                <a:t>%</a:t>
              </a:r>
            </a:p>
          </p:txBody>
        </p:sp>
        <p:sp>
          <p:nvSpPr>
            <p:cNvPr id="600143"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0144"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0145"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0146"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600147" name="Rectangle 8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00148" name="Group 84"/>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0154" name="Text Box 90"/>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pic>
        <p:nvPicPr>
          <p:cNvPr id="600155" name="Picture 91"/>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
        <p:nvSpPr>
          <p:cNvPr id="600156" name="Rectangle 92"/>
          <p:cNvSpPr>
            <a:spLocks noChangeArrowheads="1"/>
          </p:cNvSpPr>
          <p:nvPr/>
        </p:nvSpPr>
        <p:spPr bwMode="auto">
          <a:xfrm>
            <a:off x="0" y="1957388"/>
            <a:ext cx="185997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600164" name="Group 100"/>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graphicFrame>
        <p:nvGraphicFramePr>
          <p:cNvPr id="600178" name="Group 114"/>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184" name="Group 120"/>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2264333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0200" name="Group 136"/>
          <p:cNvGraphicFramePr>
            <a:graphicFrameLocks noGrp="1"/>
          </p:cNvGraphicFramePr>
          <p:nvPr/>
        </p:nvGraphicFramePr>
        <p:xfrm>
          <a:off x="652463" y="17668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Total</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213" name="Group 149"/>
          <p:cNvGraphicFramePr>
            <a:graphicFrameLocks noGrp="1"/>
          </p:cNvGraphicFramePr>
          <p:nvPr/>
        </p:nvGraphicFramePr>
        <p:xfrm>
          <a:off x="-83125" y="1987550"/>
          <a:ext cx="2015836" cy="673032"/>
        </p:xfrm>
        <a:graphic>
          <a:graphicData uri="http://schemas.openxmlformats.org/drawingml/2006/table">
            <a:tbl>
              <a:tblPr/>
              <a:tblGrid>
                <a:gridCol w="2015836"/>
              </a:tblGrid>
              <a:tr h="138113">
                <a:tc>
                  <a:txBody>
                    <a:bodyPr/>
                    <a:lstStyle/>
                    <a:p>
                      <a:pPr marL="0" marR="0" lvl="0" indent="0" algn="ctr" defTabSz="914400" rtl="0" eaLnBrk="1" fontAlgn="base" latinLnBrk="0" hangingPunct="1">
                        <a:lnSpc>
                          <a:spcPct val="95000"/>
                        </a:lnSpc>
                        <a:spcBef>
                          <a:spcPct val="0"/>
                        </a:spcBef>
                        <a:spcAft>
                          <a:spcPct val="0"/>
                        </a:spcAft>
                        <a:buClr>
                          <a:schemeClr val="tx1"/>
                        </a:buClr>
                        <a:buSzTx/>
                        <a:buFontTx/>
                        <a:buNone/>
                        <a:tabLst/>
                        <a:defRPr/>
                      </a:pP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24.</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funcionamiento y modelo actual de </a:t>
                      </a: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recolección de reciclaje en la ciudad</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0219" name="Object 5"/>
          <p:cNvGraphicFramePr>
            <a:graphicFrameLocks noChangeAspect="1"/>
          </p:cNvGraphicFramePr>
          <p:nvPr/>
        </p:nvGraphicFramePr>
        <p:xfrm>
          <a:off x="244475" y="2630488"/>
          <a:ext cx="1336675" cy="2409825"/>
        </p:xfrm>
        <a:graphic>
          <a:graphicData uri="http://schemas.openxmlformats.org/presentationml/2006/ole">
            <p:oleObj spid="_x0000_s600219" name="Gráfico" r:id="rId9" imgW="1333500" imgH="2409735" progId="MSGraph.Chart.8">
              <p:embed followColorScheme="full"/>
            </p:oleObj>
          </a:graphicData>
        </a:graphic>
      </p:graphicFrame>
      <p:sp>
        <p:nvSpPr>
          <p:cNvPr id="600220" name="Text Box 156"/>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ChangeArrowheads="1"/>
          </p:cNvSpPr>
          <p:nvPr/>
        </p:nvSpPr>
        <p:spPr bwMode="auto">
          <a:xfrm>
            <a:off x="0" y="1957388"/>
            <a:ext cx="1891145"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599043" name="Picture 3"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599044" name="Rectangle 4"/>
          <p:cNvSpPr>
            <a:spLocks noGrp="1" noChangeArrowheads="1"/>
          </p:cNvSpPr>
          <p:nvPr>
            <p:ph type="title"/>
          </p:nvPr>
        </p:nvSpPr>
        <p:spPr/>
        <p:txBody>
          <a:bodyPr/>
          <a:lstStyle/>
          <a:p>
            <a:endParaRPr lang="es-MX" dirty="0"/>
          </a:p>
        </p:txBody>
      </p:sp>
      <p:sp>
        <p:nvSpPr>
          <p:cNvPr id="599045"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A4BFC75-B39F-41D1-9967-6D31CDB6C318}" type="slidenum">
              <a:rPr lang="es-ES" sz="900" i="1">
                <a:solidFill>
                  <a:schemeClr val="bg1"/>
                </a:solidFill>
              </a:rPr>
              <a:pPr algn="ctr"/>
              <a:t>86</a:t>
            </a:fld>
            <a:endParaRPr lang="es-ES" sz="900" i="1" dirty="0">
              <a:solidFill>
                <a:schemeClr val="bg1"/>
              </a:solidFill>
            </a:endParaRPr>
          </a:p>
        </p:txBody>
      </p:sp>
      <p:graphicFrame>
        <p:nvGraphicFramePr>
          <p:cNvPr id="599046"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9052" name="Group 12"/>
          <p:cNvGrpSpPr>
            <a:grpSpLocks/>
          </p:cNvGrpSpPr>
          <p:nvPr/>
        </p:nvGrpSpPr>
        <p:grpSpPr bwMode="auto">
          <a:xfrm>
            <a:off x="2630488" y="2020888"/>
            <a:ext cx="385762" cy="385762"/>
            <a:chOff x="1370" y="1409"/>
            <a:chExt cx="243" cy="243"/>
          </a:xfrm>
        </p:grpSpPr>
        <p:pic>
          <p:nvPicPr>
            <p:cNvPr id="599053"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54"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99055"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56"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57"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058"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059" name="Group 19"/>
          <p:cNvGrpSpPr>
            <a:grpSpLocks/>
          </p:cNvGrpSpPr>
          <p:nvPr/>
        </p:nvGrpSpPr>
        <p:grpSpPr bwMode="auto">
          <a:xfrm>
            <a:off x="3194050" y="2636838"/>
            <a:ext cx="385763" cy="385762"/>
            <a:chOff x="1370" y="1409"/>
            <a:chExt cx="243" cy="243"/>
          </a:xfrm>
        </p:grpSpPr>
        <p:pic>
          <p:nvPicPr>
            <p:cNvPr id="599060"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61"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599062"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63"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64"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065"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066" name="Group 26"/>
          <p:cNvGrpSpPr>
            <a:grpSpLocks/>
          </p:cNvGrpSpPr>
          <p:nvPr/>
        </p:nvGrpSpPr>
        <p:grpSpPr bwMode="auto">
          <a:xfrm>
            <a:off x="3675063" y="3214688"/>
            <a:ext cx="385762" cy="385762"/>
            <a:chOff x="1370" y="1409"/>
            <a:chExt cx="243" cy="243"/>
          </a:xfrm>
        </p:grpSpPr>
        <p:pic>
          <p:nvPicPr>
            <p:cNvPr id="599067"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68"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99069"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70"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71"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072"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073" name="Group 33"/>
          <p:cNvGrpSpPr>
            <a:grpSpLocks/>
          </p:cNvGrpSpPr>
          <p:nvPr/>
        </p:nvGrpSpPr>
        <p:grpSpPr bwMode="auto">
          <a:xfrm>
            <a:off x="4724400" y="3454400"/>
            <a:ext cx="385763" cy="385763"/>
            <a:chOff x="1370" y="1409"/>
            <a:chExt cx="243" cy="243"/>
          </a:xfrm>
        </p:grpSpPr>
        <p:pic>
          <p:nvPicPr>
            <p:cNvPr id="599074"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75"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599076"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077"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078"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079"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9080" name="Group 40"/>
          <p:cNvGrpSpPr>
            <a:grpSpLocks/>
          </p:cNvGrpSpPr>
          <p:nvPr/>
        </p:nvGrpSpPr>
        <p:grpSpPr bwMode="auto">
          <a:xfrm>
            <a:off x="4862513" y="4392613"/>
            <a:ext cx="385762" cy="385762"/>
            <a:chOff x="1370" y="1409"/>
            <a:chExt cx="243" cy="243"/>
          </a:xfrm>
        </p:grpSpPr>
        <p:pic>
          <p:nvPicPr>
            <p:cNvPr id="599081"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82"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599083"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84"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85"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086"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087" name="Group 47"/>
          <p:cNvGrpSpPr>
            <a:grpSpLocks/>
          </p:cNvGrpSpPr>
          <p:nvPr/>
        </p:nvGrpSpPr>
        <p:grpSpPr bwMode="auto">
          <a:xfrm>
            <a:off x="5848350" y="3590925"/>
            <a:ext cx="385763" cy="385763"/>
            <a:chOff x="1370" y="1409"/>
            <a:chExt cx="243" cy="243"/>
          </a:xfrm>
        </p:grpSpPr>
        <p:pic>
          <p:nvPicPr>
            <p:cNvPr id="599088"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89"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599090"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91"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92"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093"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094" name="Group 54"/>
          <p:cNvGrpSpPr>
            <a:grpSpLocks/>
          </p:cNvGrpSpPr>
          <p:nvPr/>
        </p:nvGrpSpPr>
        <p:grpSpPr bwMode="auto">
          <a:xfrm>
            <a:off x="7116763" y="2476500"/>
            <a:ext cx="385762" cy="385763"/>
            <a:chOff x="1370" y="1409"/>
            <a:chExt cx="243" cy="243"/>
          </a:xfrm>
        </p:grpSpPr>
        <p:pic>
          <p:nvPicPr>
            <p:cNvPr id="599095"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096"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599097"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098"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099"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00"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01" name="Group 61"/>
          <p:cNvGrpSpPr>
            <a:grpSpLocks/>
          </p:cNvGrpSpPr>
          <p:nvPr/>
        </p:nvGrpSpPr>
        <p:grpSpPr bwMode="auto">
          <a:xfrm>
            <a:off x="6116638" y="2122488"/>
            <a:ext cx="385762" cy="385762"/>
            <a:chOff x="1370" y="1409"/>
            <a:chExt cx="243" cy="243"/>
          </a:xfrm>
        </p:grpSpPr>
        <p:pic>
          <p:nvPicPr>
            <p:cNvPr id="599102"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03"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599104"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05"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06"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07"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08" name="Group 68"/>
          <p:cNvGrpSpPr>
            <a:grpSpLocks/>
          </p:cNvGrpSpPr>
          <p:nvPr/>
        </p:nvGrpSpPr>
        <p:grpSpPr bwMode="auto">
          <a:xfrm>
            <a:off x="5929313" y="2613025"/>
            <a:ext cx="385762" cy="385763"/>
            <a:chOff x="1370" y="1409"/>
            <a:chExt cx="243" cy="243"/>
          </a:xfrm>
        </p:grpSpPr>
        <p:pic>
          <p:nvPicPr>
            <p:cNvPr id="599109"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10"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599111"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12"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13"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14"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15" name="Group 75"/>
          <p:cNvGrpSpPr>
            <a:grpSpLocks/>
          </p:cNvGrpSpPr>
          <p:nvPr/>
        </p:nvGrpSpPr>
        <p:grpSpPr bwMode="auto">
          <a:xfrm>
            <a:off x="5664200" y="3117850"/>
            <a:ext cx="385763" cy="385763"/>
            <a:chOff x="1370" y="1409"/>
            <a:chExt cx="243" cy="243"/>
          </a:xfrm>
        </p:grpSpPr>
        <p:pic>
          <p:nvPicPr>
            <p:cNvPr id="599116"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17"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599118"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19"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20"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21"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22" name="Group 82"/>
          <p:cNvGrpSpPr>
            <a:grpSpLocks/>
          </p:cNvGrpSpPr>
          <p:nvPr/>
        </p:nvGrpSpPr>
        <p:grpSpPr bwMode="auto">
          <a:xfrm>
            <a:off x="4933950" y="2428875"/>
            <a:ext cx="385763" cy="385763"/>
            <a:chOff x="1370" y="1409"/>
            <a:chExt cx="243" cy="243"/>
          </a:xfrm>
        </p:grpSpPr>
        <p:pic>
          <p:nvPicPr>
            <p:cNvPr id="599123"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24"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599125"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26"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27"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28"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29" name="Group 89"/>
          <p:cNvGrpSpPr>
            <a:grpSpLocks/>
          </p:cNvGrpSpPr>
          <p:nvPr/>
        </p:nvGrpSpPr>
        <p:grpSpPr bwMode="auto">
          <a:xfrm>
            <a:off x="2632075" y="1071563"/>
            <a:ext cx="385763" cy="385762"/>
            <a:chOff x="1370" y="1409"/>
            <a:chExt cx="243" cy="243"/>
          </a:xfrm>
        </p:grpSpPr>
        <p:pic>
          <p:nvPicPr>
            <p:cNvPr id="599130"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31"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29</a:t>
              </a:r>
              <a:r>
                <a:rPr lang="es-ES" sz="800" dirty="0">
                  <a:solidFill>
                    <a:srgbClr val="FFC000"/>
                  </a:solidFill>
                  <a:latin typeface="Calibri" pitchFamily="34" charset="0"/>
                </a:rPr>
                <a:t>%</a:t>
              </a:r>
            </a:p>
          </p:txBody>
        </p:sp>
        <p:sp>
          <p:nvSpPr>
            <p:cNvPr id="599132"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33"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34"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35"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9136" name="Group 96"/>
          <p:cNvGrpSpPr>
            <a:grpSpLocks/>
          </p:cNvGrpSpPr>
          <p:nvPr/>
        </p:nvGrpSpPr>
        <p:grpSpPr bwMode="auto">
          <a:xfrm>
            <a:off x="4460875" y="1431925"/>
            <a:ext cx="385763" cy="385763"/>
            <a:chOff x="1370" y="1409"/>
            <a:chExt cx="243" cy="243"/>
          </a:xfrm>
        </p:grpSpPr>
        <p:pic>
          <p:nvPicPr>
            <p:cNvPr id="599137"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38"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28</a:t>
              </a:r>
              <a:r>
                <a:rPr lang="es-ES" sz="800" dirty="0">
                  <a:solidFill>
                    <a:srgbClr val="FFC000"/>
                  </a:solidFill>
                  <a:latin typeface="Calibri" pitchFamily="34" charset="0"/>
                </a:rPr>
                <a:t>%</a:t>
              </a:r>
            </a:p>
          </p:txBody>
        </p:sp>
        <p:sp>
          <p:nvSpPr>
            <p:cNvPr id="599139"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40"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41"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42"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9143" name="Group 103"/>
          <p:cNvGrpSpPr>
            <a:grpSpLocks/>
          </p:cNvGrpSpPr>
          <p:nvPr/>
        </p:nvGrpSpPr>
        <p:grpSpPr bwMode="auto">
          <a:xfrm>
            <a:off x="4060825" y="1912938"/>
            <a:ext cx="385763" cy="385762"/>
            <a:chOff x="1370" y="1409"/>
            <a:chExt cx="243" cy="243"/>
          </a:xfrm>
        </p:grpSpPr>
        <p:pic>
          <p:nvPicPr>
            <p:cNvPr id="599144"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45"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599146"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47"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48"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49"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150" name="Group 110"/>
          <p:cNvGrpSpPr>
            <a:grpSpLocks/>
          </p:cNvGrpSpPr>
          <p:nvPr/>
        </p:nvGrpSpPr>
        <p:grpSpPr bwMode="auto">
          <a:xfrm>
            <a:off x="4452938" y="2209800"/>
            <a:ext cx="385762" cy="385763"/>
            <a:chOff x="1370" y="1409"/>
            <a:chExt cx="243" cy="243"/>
          </a:xfrm>
        </p:grpSpPr>
        <p:pic>
          <p:nvPicPr>
            <p:cNvPr id="599151"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52"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29</a:t>
              </a:r>
              <a:r>
                <a:rPr lang="es-ES" sz="800" dirty="0">
                  <a:solidFill>
                    <a:srgbClr val="FFC000"/>
                  </a:solidFill>
                  <a:latin typeface="Calibri" pitchFamily="34" charset="0"/>
                </a:rPr>
                <a:t>%</a:t>
              </a:r>
            </a:p>
          </p:txBody>
        </p:sp>
        <p:sp>
          <p:nvSpPr>
            <p:cNvPr id="599153"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54"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55"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99156"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99157" name="Group 117"/>
          <p:cNvGrpSpPr>
            <a:grpSpLocks/>
          </p:cNvGrpSpPr>
          <p:nvPr/>
        </p:nvGrpSpPr>
        <p:grpSpPr bwMode="auto">
          <a:xfrm>
            <a:off x="5068888" y="1576388"/>
            <a:ext cx="385762" cy="385762"/>
            <a:chOff x="1370" y="1409"/>
            <a:chExt cx="243" cy="243"/>
          </a:xfrm>
        </p:grpSpPr>
        <p:pic>
          <p:nvPicPr>
            <p:cNvPr id="599158"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159"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599160"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161"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162"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163"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9164"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170"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176"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182"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188"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194"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00"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06"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12"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18"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24"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30"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36"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42"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248"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99254" name="Group 214"/>
          <p:cNvGrpSpPr>
            <a:grpSpLocks/>
          </p:cNvGrpSpPr>
          <p:nvPr/>
        </p:nvGrpSpPr>
        <p:grpSpPr bwMode="auto">
          <a:xfrm>
            <a:off x="5237163" y="2081213"/>
            <a:ext cx="385762" cy="385762"/>
            <a:chOff x="1370" y="1409"/>
            <a:chExt cx="243" cy="243"/>
          </a:xfrm>
        </p:grpSpPr>
        <p:pic>
          <p:nvPicPr>
            <p:cNvPr id="599255"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256"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599257"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258"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259"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260"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99261" name="Group 221"/>
          <p:cNvGrpSpPr>
            <a:grpSpLocks/>
          </p:cNvGrpSpPr>
          <p:nvPr/>
        </p:nvGrpSpPr>
        <p:grpSpPr bwMode="auto">
          <a:xfrm>
            <a:off x="5597525" y="2282825"/>
            <a:ext cx="385763" cy="385763"/>
            <a:chOff x="1370" y="1409"/>
            <a:chExt cx="243" cy="243"/>
          </a:xfrm>
        </p:grpSpPr>
        <p:pic>
          <p:nvPicPr>
            <p:cNvPr id="599262"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263"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599264"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265"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266"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267"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99268" name="AutoShape 228"/>
          <p:cNvCxnSpPr>
            <a:cxnSpLocks noChangeShapeType="1"/>
            <a:stCxn id="599257"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99269"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99275" name="AutoShape 235"/>
          <p:cNvCxnSpPr>
            <a:cxnSpLocks noChangeShapeType="1"/>
            <a:stCxn id="599264"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99276"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9282"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599283" name="Group 243"/>
          <p:cNvGrpSpPr>
            <a:grpSpLocks/>
          </p:cNvGrpSpPr>
          <p:nvPr/>
        </p:nvGrpSpPr>
        <p:grpSpPr bwMode="auto">
          <a:xfrm>
            <a:off x="5486400" y="1631950"/>
            <a:ext cx="385763" cy="385763"/>
            <a:chOff x="1370" y="1409"/>
            <a:chExt cx="243" cy="243"/>
          </a:xfrm>
        </p:grpSpPr>
        <p:pic>
          <p:nvPicPr>
            <p:cNvPr id="599284"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599285"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599286"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99287"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99288"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99289"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99290"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362" name="Group 322"/>
          <p:cNvGraphicFramePr>
            <a:graphicFrameLocks noGrp="1"/>
          </p:cNvGraphicFramePr>
          <p:nvPr/>
        </p:nvGraphicFramePr>
        <p:xfrm>
          <a:off x="-66821" y="1987550"/>
          <a:ext cx="1999529" cy="832290"/>
        </p:xfrm>
        <a:graphic>
          <a:graphicData uri="http://schemas.openxmlformats.org/drawingml/2006/table">
            <a:tbl>
              <a:tblPr/>
              <a:tblGrid>
                <a:gridCol w="1999529"/>
              </a:tblGrid>
              <a:tr h="138113">
                <a:tc>
                  <a:txBody>
                    <a:bodyPr/>
                    <a:lstStyle/>
                    <a:p>
                      <a:pPr marL="0" marR="0" lvl="0" indent="0" algn="ctr" defTabSz="914400" rtl="0" eaLnBrk="1" fontAlgn="base" latinLnBrk="0" hangingPunct="1">
                        <a:lnSpc>
                          <a:spcPct val="95000"/>
                        </a:lnSpc>
                        <a:spcBef>
                          <a:spcPct val="0"/>
                        </a:spcBef>
                        <a:spcAft>
                          <a:spcPct val="0"/>
                        </a:spcAft>
                        <a:buClr>
                          <a:schemeClr val="tx1"/>
                        </a:buClr>
                        <a:buSzTx/>
                        <a:buFontTx/>
                        <a:buNone/>
                        <a:tabLst/>
                        <a:defRPr/>
                      </a:pP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24.</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funcionamiento y modelo actual de </a:t>
                      </a:r>
                      <a:r>
                        <a:rPr kumimoji="0" lang="es-CO" sz="11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recolección de reciclaje en la ciudad</a:t>
                      </a: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p>
                      <a:pPr marL="0" marR="0" lvl="0" indent="0" algn="ctr" defTabSz="914400" rtl="0" eaLnBrk="1" fontAlgn="base" latinLnBrk="0" hangingPunct="1">
                        <a:lnSpc>
                          <a:spcPct val="95000"/>
                        </a:lnSpc>
                        <a:spcBef>
                          <a:spcPct val="0"/>
                        </a:spcBef>
                        <a:spcAft>
                          <a:spcPct val="0"/>
                        </a:spcAft>
                        <a:buClr>
                          <a:schemeClr val="tx1"/>
                        </a:buClr>
                        <a:buSzTx/>
                        <a:buFontTx/>
                        <a:buNone/>
                        <a:tabLst/>
                      </a:pPr>
                      <a:r>
                        <a:rPr kumimoji="0" lang="es-CO" sz="11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302" name="Group 262"/>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99308" name="Text Box 268"/>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99309" name="Group 269"/>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99315" name="Object 5"/>
          <p:cNvGraphicFramePr>
            <a:graphicFrameLocks noChangeAspect="1"/>
          </p:cNvGraphicFramePr>
          <p:nvPr/>
        </p:nvGraphicFramePr>
        <p:xfrm>
          <a:off x="244475" y="2630488"/>
          <a:ext cx="1336675" cy="2409825"/>
        </p:xfrm>
        <a:graphic>
          <a:graphicData uri="http://schemas.openxmlformats.org/presentationml/2006/ole">
            <p:oleObj spid="_x0000_s599315" name="Gráfico" r:id="rId5" imgW="1333500" imgH="2409735" progId="MSGraph.Chart.8">
              <p:embed followColorScheme="full"/>
            </p:oleObj>
          </a:graphicData>
        </a:graphic>
      </p:graphicFrame>
      <p:graphicFrame>
        <p:nvGraphicFramePr>
          <p:cNvPr id="599316" name="Group 276"/>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graphicFrame>
        <p:nvGraphicFramePr>
          <p:cNvPr id="599330" name="Group 290"/>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2264333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99352" name="Group 312"/>
          <p:cNvGraphicFramePr>
            <a:graphicFrameLocks noGrp="1"/>
          </p:cNvGraphicFramePr>
          <p:nvPr/>
        </p:nvGraphicFramePr>
        <p:xfrm>
          <a:off x="652463" y="17668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Total</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99364" name="Picture 324"/>
          <p:cNvPicPr>
            <a:picLocks noChangeAspect="1" noChangeArrowheads="1"/>
          </p:cNvPicPr>
          <p:nvPr/>
        </p:nvPicPr>
        <p:blipFill>
          <a:blip r:embed="rId9"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01462" name="Picture 374" descr="dfghfj"/>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01091" name="Picture 3"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01092" name="Rectangle 4"/>
          <p:cNvSpPr>
            <a:spLocks noGrp="1" noChangeArrowheads="1"/>
          </p:cNvSpPr>
          <p:nvPr>
            <p:ph type="title"/>
          </p:nvPr>
        </p:nvSpPr>
        <p:spPr/>
        <p:txBody>
          <a:bodyPr/>
          <a:lstStyle/>
          <a:p>
            <a:endParaRPr lang="es-MX" dirty="0"/>
          </a:p>
        </p:txBody>
      </p:sp>
      <p:sp>
        <p:nvSpPr>
          <p:cNvPr id="60109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EADAA81-90CA-4ABB-B9EC-080ECC5C7508}" type="slidenum">
              <a:rPr lang="es-ES" sz="900" i="1">
                <a:solidFill>
                  <a:schemeClr val="bg1"/>
                </a:solidFill>
              </a:rPr>
              <a:pPr algn="ctr"/>
              <a:t>87</a:t>
            </a:fld>
            <a:endParaRPr lang="es-ES" sz="900" i="1" dirty="0">
              <a:solidFill>
                <a:schemeClr val="bg1"/>
              </a:solidFill>
            </a:endParaRPr>
          </a:p>
        </p:txBody>
      </p:sp>
      <p:graphicFrame>
        <p:nvGraphicFramePr>
          <p:cNvPr id="601094" name="Group 6"/>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1100" name="Group 12"/>
          <p:cNvGrpSpPr>
            <a:grpSpLocks/>
          </p:cNvGrpSpPr>
          <p:nvPr/>
        </p:nvGrpSpPr>
        <p:grpSpPr bwMode="auto">
          <a:xfrm>
            <a:off x="2630488" y="2020888"/>
            <a:ext cx="385762" cy="385762"/>
            <a:chOff x="1370" y="1409"/>
            <a:chExt cx="243" cy="243"/>
          </a:xfrm>
        </p:grpSpPr>
        <p:pic>
          <p:nvPicPr>
            <p:cNvPr id="601101"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02"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01103"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04"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05"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06"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07" name="Group 19"/>
          <p:cNvGrpSpPr>
            <a:grpSpLocks/>
          </p:cNvGrpSpPr>
          <p:nvPr/>
        </p:nvGrpSpPr>
        <p:grpSpPr bwMode="auto">
          <a:xfrm>
            <a:off x="3194050" y="2636838"/>
            <a:ext cx="385763" cy="385762"/>
            <a:chOff x="1370" y="1409"/>
            <a:chExt cx="243" cy="243"/>
          </a:xfrm>
        </p:grpSpPr>
        <p:pic>
          <p:nvPicPr>
            <p:cNvPr id="601108"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09"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71</a:t>
              </a:r>
              <a:r>
                <a:rPr lang="es-ES" sz="800" dirty="0">
                  <a:solidFill>
                    <a:srgbClr val="0075B8"/>
                  </a:solidFill>
                  <a:latin typeface="Calibri" pitchFamily="34" charset="0"/>
                </a:rPr>
                <a:t>%</a:t>
              </a:r>
            </a:p>
          </p:txBody>
        </p:sp>
        <p:sp>
          <p:nvSpPr>
            <p:cNvPr id="601110"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11"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12"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13"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14" name="Group 26"/>
          <p:cNvGrpSpPr>
            <a:grpSpLocks/>
          </p:cNvGrpSpPr>
          <p:nvPr/>
        </p:nvGrpSpPr>
        <p:grpSpPr bwMode="auto">
          <a:xfrm>
            <a:off x="3675063" y="3214688"/>
            <a:ext cx="385762" cy="385762"/>
            <a:chOff x="1370" y="1409"/>
            <a:chExt cx="243" cy="243"/>
          </a:xfrm>
        </p:grpSpPr>
        <p:pic>
          <p:nvPicPr>
            <p:cNvPr id="601115"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16"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69</a:t>
              </a:r>
              <a:r>
                <a:rPr lang="es-ES" sz="800" dirty="0">
                  <a:solidFill>
                    <a:srgbClr val="0075B8"/>
                  </a:solidFill>
                  <a:latin typeface="Calibri" pitchFamily="34" charset="0"/>
                </a:rPr>
                <a:t>%</a:t>
              </a:r>
            </a:p>
          </p:txBody>
        </p:sp>
        <p:sp>
          <p:nvSpPr>
            <p:cNvPr id="601117"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18"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19"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20"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21" name="Group 33"/>
          <p:cNvGrpSpPr>
            <a:grpSpLocks/>
          </p:cNvGrpSpPr>
          <p:nvPr/>
        </p:nvGrpSpPr>
        <p:grpSpPr bwMode="auto">
          <a:xfrm>
            <a:off x="4724400" y="3454400"/>
            <a:ext cx="385763" cy="385763"/>
            <a:chOff x="1370" y="1409"/>
            <a:chExt cx="243" cy="243"/>
          </a:xfrm>
        </p:grpSpPr>
        <p:pic>
          <p:nvPicPr>
            <p:cNvPr id="601122"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23"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601124"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25"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26"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27"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28" name="Group 40"/>
          <p:cNvGrpSpPr>
            <a:grpSpLocks/>
          </p:cNvGrpSpPr>
          <p:nvPr/>
        </p:nvGrpSpPr>
        <p:grpSpPr bwMode="auto">
          <a:xfrm>
            <a:off x="4862513" y="4392613"/>
            <a:ext cx="385762" cy="385762"/>
            <a:chOff x="1370" y="1409"/>
            <a:chExt cx="243" cy="243"/>
          </a:xfrm>
        </p:grpSpPr>
        <p:pic>
          <p:nvPicPr>
            <p:cNvPr id="601129"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30"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90</a:t>
              </a:r>
              <a:r>
                <a:rPr lang="es-ES" sz="800" dirty="0">
                  <a:solidFill>
                    <a:srgbClr val="0075B8"/>
                  </a:solidFill>
                  <a:latin typeface="Calibri" pitchFamily="34" charset="0"/>
                </a:rPr>
                <a:t>%</a:t>
              </a:r>
            </a:p>
          </p:txBody>
        </p:sp>
        <p:sp>
          <p:nvSpPr>
            <p:cNvPr id="601131"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32"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33"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34"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35" name="Group 47"/>
          <p:cNvGrpSpPr>
            <a:grpSpLocks/>
          </p:cNvGrpSpPr>
          <p:nvPr/>
        </p:nvGrpSpPr>
        <p:grpSpPr bwMode="auto">
          <a:xfrm>
            <a:off x="5848350" y="3590925"/>
            <a:ext cx="385763" cy="385763"/>
            <a:chOff x="1370" y="1409"/>
            <a:chExt cx="243" cy="243"/>
          </a:xfrm>
        </p:grpSpPr>
        <p:pic>
          <p:nvPicPr>
            <p:cNvPr id="601136"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37"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601138"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39"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40"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41"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42" name="Group 54"/>
          <p:cNvGrpSpPr>
            <a:grpSpLocks/>
          </p:cNvGrpSpPr>
          <p:nvPr/>
        </p:nvGrpSpPr>
        <p:grpSpPr bwMode="auto">
          <a:xfrm>
            <a:off x="7116763" y="2476500"/>
            <a:ext cx="385762" cy="385763"/>
            <a:chOff x="1370" y="1409"/>
            <a:chExt cx="243" cy="243"/>
          </a:xfrm>
        </p:grpSpPr>
        <p:pic>
          <p:nvPicPr>
            <p:cNvPr id="601143"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44"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96</a:t>
              </a:r>
              <a:r>
                <a:rPr lang="es-ES" sz="800" dirty="0">
                  <a:solidFill>
                    <a:srgbClr val="0075B8"/>
                  </a:solidFill>
                  <a:latin typeface="Calibri" pitchFamily="34" charset="0"/>
                </a:rPr>
                <a:t>%</a:t>
              </a:r>
            </a:p>
          </p:txBody>
        </p:sp>
        <p:sp>
          <p:nvSpPr>
            <p:cNvPr id="601145"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46"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47"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48"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49" name="Group 61"/>
          <p:cNvGrpSpPr>
            <a:grpSpLocks/>
          </p:cNvGrpSpPr>
          <p:nvPr/>
        </p:nvGrpSpPr>
        <p:grpSpPr bwMode="auto">
          <a:xfrm>
            <a:off x="6116638" y="2122488"/>
            <a:ext cx="385762" cy="385762"/>
            <a:chOff x="1370" y="1409"/>
            <a:chExt cx="243" cy="243"/>
          </a:xfrm>
        </p:grpSpPr>
        <p:pic>
          <p:nvPicPr>
            <p:cNvPr id="601150"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51"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80</a:t>
              </a:r>
              <a:r>
                <a:rPr lang="es-ES" sz="800" dirty="0">
                  <a:solidFill>
                    <a:srgbClr val="0075B8"/>
                  </a:solidFill>
                  <a:latin typeface="Calibri" pitchFamily="34" charset="0"/>
                </a:rPr>
                <a:t>%</a:t>
              </a:r>
            </a:p>
          </p:txBody>
        </p:sp>
        <p:sp>
          <p:nvSpPr>
            <p:cNvPr id="601152"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53"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54"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55"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56" name="Group 68"/>
          <p:cNvGrpSpPr>
            <a:grpSpLocks/>
          </p:cNvGrpSpPr>
          <p:nvPr/>
        </p:nvGrpSpPr>
        <p:grpSpPr bwMode="auto">
          <a:xfrm>
            <a:off x="5929313" y="2613025"/>
            <a:ext cx="385762" cy="385763"/>
            <a:chOff x="1370" y="1409"/>
            <a:chExt cx="243" cy="243"/>
          </a:xfrm>
        </p:grpSpPr>
        <p:pic>
          <p:nvPicPr>
            <p:cNvPr id="601157"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58"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87</a:t>
              </a:r>
              <a:r>
                <a:rPr lang="es-ES" sz="800" dirty="0">
                  <a:solidFill>
                    <a:srgbClr val="0075B8"/>
                  </a:solidFill>
                  <a:latin typeface="Calibri" pitchFamily="34" charset="0"/>
                </a:rPr>
                <a:t>%</a:t>
              </a:r>
            </a:p>
          </p:txBody>
        </p:sp>
        <p:sp>
          <p:nvSpPr>
            <p:cNvPr id="601159"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60"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61"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62"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63" name="Group 75"/>
          <p:cNvGrpSpPr>
            <a:grpSpLocks/>
          </p:cNvGrpSpPr>
          <p:nvPr/>
        </p:nvGrpSpPr>
        <p:grpSpPr bwMode="auto">
          <a:xfrm>
            <a:off x="5664200" y="3117850"/>
            <a:ext cx="385763" cy="385763"/>
            <a:chOff x="1370" y="1409"/>
            <a:chExt cx="243" cy="243"/>
          </a:xfrm>
        </p:grpSpPr>
        <p:pic>
          <p:nvPicPr>
            <p:cNvPr id="601164"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65"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91</a:t>
              </a:r>
              <a:r>
                <a:rPr lang="es-ES" sz="800" dirty="0">
                  <a:solidFill>
                    <a:srgbClr val="0075B8"/>
                  </a:solidFill>
                  <a:latin typeface="Calibri" pitchFamily="34" charset="0"/>
                </a:rPr>
                <a:t>%</a:t>
              </a:r>
            </a:p>
          </p:txBody>
        </p:sp>
        <p:sp>
          <p:nvSpPr>
            <p:cNvPr id="601166"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67"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68"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69"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70" name="Group 82"/>
          <p:cNvGrpSpPr>
            <a:grpSpLocks/>
          </p:cNvGrpSpPr>
          <p:nvPr/>
        </p:nvGrpSpPr>
        <p:grpSpPr bwMode="auto">
          <a:xfrm>
            <a:off x="4933950" y="2428875"/>
            <a:ext cx="385763" cy="385763"/>
            <a:chOff x="1370" y="1409"/>
            <a:chExt cx="243" cy="243"/>
          </a:xfrm>
        </p:grpSpPr>
        <p:pic>
          <p:nvPicPr>
            <p:cNvPr id="601171"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72"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80</a:t>
              </a:r>
              <a:r>
                <a:rPr lang="es-ES" sz="800" dirty="0">
                  <a:solidFill>
                    <a:srgbClr val="0075B8"/>
                  </a:solidFill>
                  <a:latin typeface="Calibri" pitchFamily="34" charset="0"/>
                </a:rPr>
                <a:t>%</a:t>
              </a:r>
            </a:p>
          </p:txBody>
        </p:sp>
        <p:sp>
          <p:nvSpPr>
            <p:cNvPr id="601173"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74"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75"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76"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77" name="Group 89"/>
          <p:cNvGrpSpPr>
            <a:grpSpLocks/>
          </p:cNvGrpSpPr>
          <p:nvPr/>
        </p:nvGrpSpPr>
        <p:grpSpPr bwMode="auto">
          <a:xfrm>
            <a:off x="2632075" y="1071563"/>
            <a:ext cx="385763" cy="385762"/>
            <a:chOff x="1370" y="1409"/>
            <a:chExt cx="243" cy="243"/>
          </a:xfrm>
        </p:grpSpPr>
        <p:pic>
          <p:nvPicPr>
            <p:cNvPr id="601178"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79"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01180"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81"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82"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83"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84" name="Group 96"/>
          <p:cNvGrpSpPr>
            <a:grpSpLocks/>
          </p:cNvGrpSpPr>
          <p:nvPr/>
        </p:nvGrpSpPr>
        <p:grpSpPr bwMode="auto">
          <a:xfrm>
            <a:off x="4460875" y="1431925"/>
            <a:ext cx="385763" cy="385763"/>
            <a:chOff x="1370" y="1409"/>
            <a:chExt cx="243" cy="243"/>
          </a:xfrm>
        </p:grpSpPr>
        <p:pic>
          <p:nvPicPr>
            <p:cNvPr id="601185"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86"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64</a:t>
              </a:r>
              <a:r>
                <a:rPr lang="es-ES" sz="800" dirty="0">
                  <a:solidFill>
                    <a:srgbClr val="0075B8"/>
                  </a:solidFill>
                  <a:latin typeface="Calibri" pitchFamily="34" charset="0"/>
                </a:rPr>
                <a:t>%</a:t>
              </a:r>
            </a:p>
          </p:txBody>
        </p:sp>
        <p:sp>
          <p:nvSpPr>
            <p:cNvPr id="601187"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88"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89"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90"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91" name="Group 103"/>
          <p:cNvGrpSpPr>
            <a:grpSpLocks/>
          </p:cNvGrpSpPr>
          <p:nvPr/>
        </p:nvGrpSpPr>
        <p:grpSpPr bwMode="auto">
          <a:xfrm>
            <a:off x="4060825" y="1912938"/>
            <a:ext cx="385763" cy="385762"/>
            <a:chOff x="1370" y="1409"/>
            <a:chExt cx="243" cy="243"/>
          </a:xfrm>
        </p:grpSpPr>
        <p:pic>
          <p:nvPicPr>
            <p:cNvPr id="601192"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193"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74</a:t>
              </a:r>
              <a:r>
                <a:rPr lang="es-ES" sz="800" dirty="0">
                  <a:solidFill>
                    <a:srgbClr val="0075B8"/>
                  </a:solidFill>
                  <a:latin typeface="Calibri" pitchFamily="34" charset="0"/>
                </a:rPr>
                <a:t>%</a:t>
              </a:r>
            </a:p>
          </p:txBody>
        </p:sp>
        <p:sp>
          <p:nvSpPr>
            <p:cNvPr id="601194"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195"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196"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197"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198" name="Group 110"/>
          <p:cNvGrpSpPr>
            <a:grpSpLocks/>
          </p:cNvGrpSpPr>
          <p:nvPr/>
        </p:nvGrpSpPr>
        <p:grpSpPr bwMode="auto">
          <a:xfrm>
            <a:off x="4452938" y="2209800"/>
            <a:ext cx="385762" cy="385763"/>
            <a:chOff x="1370" y="1409"/>
            <a:chExt cx="243" cy="243"/>
          </a:xfrm>
        </p:grpSpPr>
        <p:pic>
          <p:nvPicPr>
            <p:cNvPr id="601199"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200"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601201"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202"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203"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204"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205" name="Group 117"/>
          <p:cNvGrpSpPr>
            <a:grpSpLocks/>
          </p:cNvGrpSpPr>
          <p:nvPr/>
        </p:nvGrpSpPr>
        <p:grpSpPr bwMode="auto">
          <a:xfrm>
            <a:off x="5068888" y="1576388"/>
            <a:ext cx="385762" cy="385762"/>
            <a:chOff x="1370" y="1409"/>
            <a:chExt cx="243" cy="243"/>
          </a:xfrm>
        </p:grpSpPr>
        <p:pic>
          <p:nvPicPr>
            <p:cNvPr id="601206"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207"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79</a:t>
              </a:r>
              <a:r>
                <a:rPr lang="es-ES" sz="800" dirty="0">
                  <a:solidFill>
                    <a:srgbClr val="0075B8"/>
                  </a:solidFill>
                  <a:latin typeface="Calibri" pitchFamily="34" charset="0"/>
                </a:rPr>
                <a:t>%</a:t>
              </a:r>
            </a:p>
          </p:txBody>
        </p:sp>
        <p:sp>
          <p:nvSpPr>
            <p:cNvPr id="601208"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209"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210"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211"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1212" name="Group 124"/>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18" name="Group 130"/>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24" name="Group 136"/>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30" name="Group 142"/>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36" name="Group 148"/>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42" name="Group 154"/>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48" name="Group 160"/>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54" name="Group 166"/>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60" name="Group 172"/>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66" name="Group 178"/>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72" name="Group 184"/>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78" name="Group 190"/>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84" name="Group 196"/>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90" name="Group 202"/>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296" name="Group 208"/>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1302" name="Group 214"/>
          <p:cNvGrpSpPr>
            <a:grpSpLocks/>
          </p:cNvGrpSpPr>
          <p:nvPr/>
        </p:nvGrpSpPr>
        <p:grpSpPr bwMode="auto">
          <a:xfrm>
            <a:off x="5237163" y="2081213"/>
            <a:ext cx="385762" cy="385762"/>
            <a:chOff x="1370" y="1409"/>
            <a:chExt cx="243" cy="243"/>
          </a:xfrm>
        </p:grpSpPr>
        <p:pic>
          <p:nvPicPr>
            <p:cNvPr id="601303"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30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60130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30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30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30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1309" name="Group 221"/>
          <p:cNvGrpSpPr>
            <a:grpSpLocks/>
          </p:cNvGrpSpPr>
          <p:nvPr/>
        </p:nvGrpSpPr>
        <p:grpSpPr bwMode="auto">
          <a:xfrm>
            <a:off x="5597525" y="2282825"/>
            <a:ext cx="385763" cy="385763"/>
            <a:chOff x="1370" y="1409"/>
            <a:chExt cx="243" cy="243"/>
          </a:xfrm>
        </p:grpSpPr>
        <p:pic>
          <p:nvPicPr>
            <p:cNvPr id="601310"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311"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78</a:t>
              </a:r>
              <a:r>
                <a:rPr lang="es-ES" sz="800" dirty="0">
                  <a:solidFill>
                    <a:srgbClr val="0075B8"/>
                  </a:solidFill>
                  <a:latin typeface="Calibri" pitchFamily="34" charset="0"/>
                </a:rPr>
                <a:t>%</a:t>
              </a:r>
            </a:p>
          </p:txBody>
        </p:sp>
        <p:sp>
          <p:nvSpPr>
            <p:cNvPr id="601312"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313"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314"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315"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01316" name="AutoShape 228"/>
          <p:cNvCxnSpPr>
            <a:cxnSpLocks noChangeShapeType="1"/>
            <a:stCxn id="601305"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01317" name="Group 229"/>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01323" name="AutoShape 235"/>
          <p:cNvCxnSpPr>
            <a:cxnSpLocks noChangeShapeType="1"/>
            <a:stCxn id="601312"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01324" name="Group 236"/>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1330"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01331" name="Group 243"/>
          <p:cNvGrpSpPr>
            <a:grpSpLocks/>
          </p:cNvGrpSpPr>
          <p:nvPr/>
        </p:nvGrpSpPr>
        <p:grpSpPr bwMode="auto">
          <a:xfrm>
            <a:off x="5486400" y="1631950"/>
            <a:ext cx="385763" cy="385763"/>
            <a:chOff x="1370" y="1409"/>
            <a:chExt cx="243" cy="243"/>
          </a:xfrm>
        </p:grpSpPr>
        <p:pic>
          <p:nvPicPr>
            <p:cNvPr id="601332"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1333"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78</a:t>
              </a:r>
              <a:r>
                <a:rPr lang="es-ES" sz="800" dirty="0">
                  <a:solidFill>
                    <a:srgbClr val="0075B8"/>
                  </a:solidFill>
                  <a:latin typeface="Calibri" pitchFamily="34" charset="0"/>
                </a:rPr>
                <a:t>%</a:t>
              </a:r>
            </a:p>
          </p:txBody>
        </p:sp>
        <p:sp>
          <p:nvSpPr>
            <p:cNvPr id="601334"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1335"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1336"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1337"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1338" name="Group 250"/>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460" name="Group 372"/>
          <p:cNvGraphicFramePr>
            <a:graphicFrameLocks noGrp="1"/>
          </p:cNvGraphicFramePr>
          <p:nvPr/>
        </p:nvGraphicFramePr>
        <p:xfrm>
          <a:off x="28575" y="2168525"/>
          <a:ext cx="1674813" cy="639504"/>
        </p:xfrm>
        <a:graphic>
          <a:graphicData uri="http://schemas.openxmlformats.org/drawingml/2006/table">
            <a:tbl>
              <a:tblPr/>
              <a:tblGrid>
                <a:gridCol w="1674813"/>
              </a:tblGrid>
              <a:tr h="138113">
                <a:tc>
                  <a:txBody>
                    <a:bodyPr/>
                    <a:lstStyle/>
                    <a:p>
                      <a:pPr marL="0" marR="0" lvl="0" indent="0" algn="ctr" defTabSz="914400" rtl="0" eaLnBrk="1" fontAlgn="base" latinLnBrk="0" hangingPunct="1">
                        <a:lnSpc>
                          <a:spcPct val="11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25.</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sabe dónde llega la </a:t>
                      </a:r>
                      <a:r>
                        <a:rPr kumimoji="0" lang="es-CO" sz="12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basura que usted bota</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524" name="Group 436"/>
          <p:cNvGraphicFramePr>
            <a:graphicFrameLocks noGrp="1"/>
          </p:cNvGraphicFramePr>
          <p:nvPr/>
        </p:nvGraphicFramePr>
        <p:xfrm>
          <a:off x="7753350" y="96996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1366" name="Group 278"/>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373" name="Group 28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465" name="Group 377"/>
          <p:cNvGraphicFramePr>
            <a:graphicFrameLocks noGrp="1"/>
          </p:cNvGraphicFramePr>
          <p:nvPr/>
        </p:nvGraphicFramePr>
        <p:xfrm>
          <a:off x="708025" y="4259263"/>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77</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469" name="Group 381"/>
          <p:cNvGraphicFramePr>
            <a:graphicFrameLocks noGrp="1"/>
          </p:cNvGraphicFramePr>
          <p:nvPr/>
        </p:nvGraphicFramePr>
        <p:xfrm>
          <a:off x="457200" y="3425825"/>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23</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1391" name="AutoShape 303"/>
          <p:cNvCxnSpPr>
            <a:cxnSpLocks noChangeShapeType="1"/>
            <a:stCxn id="0" idx="3"/>
            <a:endCxn id="0" idx="1"/>
          </p:cNvCxnSpPr>
          <p:nvPr/>
        </p:nvCxnSpPr>
        <p:spPr bwMode="auto">
          <a:xfrm>
            <a:off x="1081088" y="4379913"/>
            <a:ext cx="254000" cy="304800"/>
          </a:xfrm>
          <a:prstGeom prst="bentConnector3">
            <a:avLst>
              <a:gd name="adj1" fmla="val 49375"/>
            </a:avLst>
          </a:prstGeom>
          <a:noFill/>
          <a:ln w="3175">
            <a:solidFill>
              <a:srgbClr val="333333"/>
            </a:solidFill>
            <a:miter lim="800000"/>
            <a:headEnd/>
            <a:tailEnd type="oval" w="sm" len="sm"/>
          </a:ln>
          <a:effectLst/>
        </p:spPr>
      </p:cxnSp>
      <p:graphicFrame>
        <p:nvGraphicFramePr>
          <p:cNvPr id="601392" name="Group 304"/>
          <p:cNvGraphicFramePr>
            <a:graphicFrameLocks noGrp="1"/>
          </p:cNvGraphicFramePr>
          <p:nvPr/>
        </p:nvGraphicFramePr>
        <p:xfrm>
          <a:off x="1335088" y="457041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1398" name="Group 310"/>
          <p:cNvGraphicFramePr>
            <a:graphicFrameLocks noGrp="1"/>
          </p:cNvGraphicFramePr>
          <p:nvPr/>
        </p:nvGraphicFramePr>
        <p:xfrm>
          <a:off x="0" y="31480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1404" name="AutoShape 316"/>
          <p:cNvCxnSpPr>
            <a:cxnSpLocks noChangeShapeType="1"/>
            <a:stCxn id="0" idx="1"/>
            <a:endCxn id="0" idx="2"/>
          </p:cNvCxnSpPr>
          <p:nvPr/>
        </p:nvCxnSpPr>
        <p:spPr bwMode="auto">
          <a:xfrm rot="10800000">
            <a:off x="207963" y="3348038"/>
            <a:ext cx="249237" cy="198437"/>
          </a:xfrm>
          <a:prstGeom prst="bentConnector2">
            <a:avLst/>
          </a:prstGeom>
          <a:noFill/>
          <a:ln w="3175">
            <a:solidFill>
              <a:srgbClr val="333333"/>
            </a:solidFill>
            <a:miter lim="800000"/>
            <a:headEnd/>
            <a:tailEnd type="oval" w="sm" len="sm"/>
          </a:ln>
          <a:effectLst/>
        </p:spPr>
      </p:cxnSp>
      <p:sp>
        <p:nvSpPr>
          <p:cNvPr id="601405" name="Text Box 317"/>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pic>
        <p:nvPicPr>
          <p:cNvPr id="174"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02491" name="Picture 379" descr="xfgfhjvj"/>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02116" name="Picture 4"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02117" name="Rectangle 5"/>
          <p:cNvSpPr>
            <a:spLocks noGrp="1" noChangeArrowheads="1"/>
          </p:cNvSpPr>
          <p:nvPr>
            <p:ph type="title"/>
          </p:nvPr>
        </p:nvSpPr>
        <p:spPr/>
        <p:txBody>
          <a:bodyPr/>
          <a:lstStyle/>
          <a:p>
            <a:endParaRPr lang="es-MX" dirty="0"/>
          </a:p>
        </p:txBody>
      </p:sp>
      <p:sp>
        <p:nvSpPr>
          <p:cNvPr id="602118"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36B3B0E-B990-4E9A-927B-265AFEDC6678}" type="slidenum">
              <a:rPr lang="es-ES" sz="900" i="1">
                <a:solidFill>
                  <a:schemeClr val="bg1"/>
                </a:solidFill>
              </a:rPr>
              <a:pPr algn="ctr"/>
              <a:t>88</a:t>
            </a:fld>
            <a:endParaRPr lang="es-ES" sz="900" i="1" dirty="0">
              <a:solidFill>
                <a:schemeClr val="bg1"/>
              </a:solidFill>
            </a:endParaRPr>
          </a:p>
        </p:txBody>
      </p:sp>
      <p:graphicFrame>
        <p:nvGraphicFramePr>
          <p:cNvPr id="602119" name="Group 7"/>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2125" name="Group 13"/>
          <p:cNvGrpSpPr>
            <a:grpSpLocks/>
          </p:cNvGrpSpPr>
          <p:nvPr/>
        </p:nvGrpSpPr>
        <p:grpSpPr bwMode="auto">
          <a:xfrm>
            <a:off x="2630488" y="2020888"/>
            <a:ext cx="385762" cy="385762"/>
            <a:chOff x="1370" y="1409"/>
            <a:chExt cx="243" cy="243"/>
          </a:xfrm>
        </p:grpSpPr>
        <p:pic>
          <p:nvPicPr>
            <p:cNvPr id="602126" name="Picture 1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27"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77</a:t>
              </a:r>
              <a:r>
                <a:rPr lang="es-ES" sz="800" dirty="0">
                  <a:solidFill>
                    <a:srgbClr val="0075B8"/>
                  </a:solidFill>
                  <a:latin typeface="Calibri" pitchFamily="34" charset="0"/>
                </a:rPr>
                <a:t>%</a:t>
              </a:r>
            </a:p>
          </p:txBody>
        </p:sp>
        <p:sp>
          <p:nvSpPr>
            <p:cNvPr id="602128"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29"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30"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31"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32" name="Group 20"/>
          <p:cNvGrpSpPr>
            <a:grpSpLocks/>
          </p:cNvGrpSpPr>
          <p:nvPr/>
        </p:nvGrpSpPr>
        <p:grpSpPr bwMode="auto">
          <a:xfrm>
            <a:off x="3194050" y="2636838"/>
            <a:ext cx="385763" cy="385762"/>
            <a:chOff x="1370" y="1409"/>
            <a:chExt cx="243" cy="243"/>
          </a:xfrm>
        </p:grpSpPr>
        <p:pic>
          <p:nvPicPr>
            <p:cNvPr id="602133" name="Picture 2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34"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74</a:t>
              </a:r>
              <a:r>
                <a:rPr lang="es-ES" sz="800" dirty="0">
                  <a:solidFill>
                    <a:srgbClr val="0075B8"/>
                  </a:solidFill>
                  <a:latin typeface="Calibri" pitchFamily="34" charset="0"/>
                </a:rPr>
                <a:t>%</a:t>
              </a:r>
            </a:p>
          </p:txBody>
        </p:sp>
        <p:sp>
          <p:nvSpPr>
            <p:cNvPr id="602135"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36"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37"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38"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39" name="Group 27"/>
          <p:cNvGrpSpPr>
            <a:grpSpLocks/>
          </p:cNvGrpSpPr>
          <p:nvPr/>
        </p:nvGrpSpPr>
        <p:grpSpPr bwMode="auto">
          <a:xfrm>
            <a:off x="3675063" y="3214688"/>
            <a:ext cx="385762" cy="385762"/>
            <a:chOff x="1370" y="1409"/>
            <a:chExt cx="243" cy="243"/>
          </a:xfrm>
        </p:grpSpPr>
        <p:pic>
          <p:nvPicPr>
            <p:cNvPr id="602140" name="Picture 2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41"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68</a:t>
              </a:r>
              <a:r>
                <a:rPr lang="es-ES" sz="800" dirty="0">
                  <a:solidFill>
                    <a:srgbClr val="0075B8"/>
                  </a:solidFill>
                  <a:latin typeface="Calibri" pitchFamily="34" charset="0"/>
                </a:rPr>
                <a:t>%</a:t>
              </a:r>
            </a:p>
          </p:txBody>
        </p:sp>
        <p:sp>
          <p:nvSpPr>
            <p:cNvPr id="602142"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43"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44"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45"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46" name="Group 34"/>
          <p:cNvGrpSpPr>
            <a:grpSpLocks/>
          </p:cNvGrpSpPr>
          <p:nvPr/>
        </p:nvGrpSpPr>
        <p:grpSpPr bwMode="auto">
          <a:xfrm>
            <a:off x="4724400" y="3454400"/>
            <a:ext cx="385763" cy="385763"/>
            <a:chOff x="1370" y="1409"/>
            <a:chExt cx="243" cy="243"/>
          </a:xfrm>
        </p:grpSpPr>
        <p:pic>
          <p:nvPicPr>
            <p:cNvPr id="602147" name="Picture 3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48"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602149"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50"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51"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52"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53" name="Group 41"/>
          <p:cNvGrpSpPr>
            <a:grpSpLocks/>
          </p:cNvGrpSpPr>
          <p:nvPr/>
        </p:nvGrpSpPr>
        <p:grpSpPr bwMode="auto">
          <a:xfrm>
            <a:off x="4862513" y="4392613"/>
            <a:ext cx="385762" cy="385762"/>
            <a:chOff x="1370" y="1409"/>
            <a:chExt cx="243" cy="243"/>
          </a:xfrm>
        </p:grpSpPr>
        <p:pic>
          <p:nvPicPr>
            <p:cNvPr id="602154" name="Picture 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55"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602156"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57"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58"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59"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60" name="Group 48"/>
          <p:cNvGrpSpPr>
            <a:grpSpLocks/>
          </p:cNvGrpSpPr>
          <p:nvPr/>
        </p:nvGrpSpPr>
        <p:grpSpPr bwMode="auto">
          <a:xfrm>
            <a:off x="5848350" y="3590925"/>
            <a:ext cx="385763" cy="385763"/>
            <a:chOff x="1370" y="1409"/>
            <a:chExt cx="243" cy="243"/>
          </a:xfrm>
        </p:grpSpPr>
        <p:pic>
          <p:nvPicPr>
            <p:cNvPr id="602161" name="Picture 4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62"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66</a:t>
              </a:r>
              <a:r>
                <a:rPr lang="es-ES" sz="800" dirty="0">
                  <a:solidFill>
                    <a:srgbClr val="0075B8"/>
                  </a:solidFill>
                  <a:latin typeface="Calibri" pitchFamily="34" charset="0"/>
                </a:rPr>
                <a:t>%</a:t>
              </a:r>
            </a:p>
          </p:txBody>
        </p:sp>
        <p:sp>
          <p:nvSpPr>
            <p:cNvPr id="602163"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64"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65"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66"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67" name="Group 55"/>
          <p:cNvGrpSpPr>
            <a:grpSpLocks/>
          </p:cNvGrpSpPr>
          <p:nvPr/>
        </p:nvGrpSpPr>
        <p:grpSpPr bwMode="auto">
          <a:xfrm>
            <a:off x="7116763" y="2476500"/>
            <a:ext cx="385762" cy="385763"/>
            <a:chOff x="1370" y="1409"/>
            <a:chExt cx="243" cy="243"/>
          </a:xfrm>
        </p:grpSpPr>
        <p:pic>
          <p:nvPicPr>
            <p:cNvPr id="602168" name="Picture 5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69"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602170"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71"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72"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73"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74" name="Group 62"/>
          <p:cNvGrpSpPr>
            <a:grpSpLocks/>
          </p:cNvGrpSpPr>
          <p:nvPr/>
        </p:nvGrpSpPr>
        <p:grpSpPr bwMode="auto">
          <a:xfrm>
            <a:off x="6116638" y="2122488"/>
            <a:ext cx="385762" cy="385762"/>
            <a:chOff x="1370" y="1409"/>
            <a:chExt cx="243" cy="243"/>
          </a:xfrm>
        </p:grpSpPr>
        <p:pic>
          <p:nvPicPr>
            <p:cNvPr id="602175" name="Picture 6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76"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602177"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78"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79"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80"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81" name="Group 69"/>
          <p:cNvGrpSpPr>
            <a:grpSpLocks/>
          </p:cNvGrpSpPr>
          <p:nvPr/>
        </p:nvGrpSpPr>
        <p:grpSpPr bwMode="auto">
          <a:xfrm>
            <a:off x="5929313" y="2613025"/>
            <a:ext cx="385762" cy="385763"/>
            <a:chOff x="1370" y="1409"/>
            <a:chExt cx="243" cy="243"/>
          </a:xfrm>
        </p:grpSpPr>
        <p:pic>
          <p:nvPicPr>
            <p:cNvPr id="602182" name="Picture 7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83"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602184"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85"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86"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87"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88" name="Group 76"/>
          <p:cNvGrpSpPr>
            <a:grpSpLocks/>
          </p:cNvGrpSpPr>
          <p:nvPr/>
        </p:nvGrpSpPr>
        <p:grpSpPr bwMode="auto">
          <a:xfrm>
            <a:off x="5664200" y="3117850"/>
            <a:ext cx="385763" cy="385763"/>
            <a:chOff x="1370" y="1409"/>
            <a:chExt cx="243" cy="243"/>
          </a:xfrm>
        </p:grpSpPr>
        <p:pic>
          <p:nvPicPr>
            <p:cNvPr id="602189" name="Picture 7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90"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66</a:t>
              </a:r>
              <a:r>
                <a:rPr lang="es-ES" sz="800" dirty="0">
                  <a:solidFill>
                    <a:srgbClr val="0075B8"/>
                  </a:solidFill>
                  <a:latin typeface="Calibri" pitchFamily="34" charset="0"/>
                </a:rPr>
                <a:t>%</a:t>
              </a:r>
            </a:p>
          </p:txBody>
        </p:sp>
        <p:sp>
          <p:nvSpPr>
            <p:cNvPr id="602191"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92"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193"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194"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195" name="Group 83"/>
          <p:cNvGrpSpPr>
            <a:grpSpLocks/>
          </p:cNvGrpSpPr>
          <p:nvPr/>
        </p:nvGrpSpPr>
        <p:grpSpPr bwMode="auto">
          <a:xfrm>
            <a:off x="4933950" y="2428875"/>
            <a:ext cx="385763" cy="385763"/>
            <a:chOff x="1370" y="1409"/>
            <a:chExt cx="243" cy="243"/>
          </a:xfrm>
        </p:grpSpPr>
        <p:pic>
          <p:nvPicPr>
            <p:cNvPr id="602196" name="Picture 8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197"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73</a:t>
              </a:r>
              <a:r>
                <a:rPr lang="es-ES" sz="800" dirty="0">
                  <a:solidFill>
                    <a:srgbClr val="0075B8"/>
                  </a:solidFill>
                  <a:latin typeface="Calibri" pitchFamily="34" charset="0"/>
                </a:rPr>
                <a:t>%</a:t>
              </a:r>
            </a:p>
          </p:txBody>
        </p:sp>
        <p:sp>
          <p:nvSpPr>
            <p:cNvPr id="602198"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199"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00"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01"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202" name="Group 90"/>
          <p:cNvGrpSpPr>
            <a:grpSpLocks/>
          </p:cNvGrpSpPr>
          <p:nvPr/>
        </p:nvGrpSpPr>
        <p:grpSpPr bwMode="auto">
          <a:xfrm>
            <a:off x="2632075" y="1071563"/>
            <a:ext cx="385763" cy="385762"/>
            <a:chOff x="1370" y="1409"/>
            <a:chExt cx="243" cy="243"/>
          </a:xfrm>
        </p:grpSpPr>
        <p:pic>
          <p:nvPicPr>
            <p:cNvPr id="602203" name="Picture 9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204"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87</a:t>
              </a:r>
              <a:r>
                <a:rPr lang="es-ES" sz="800" dirty="0">
                  <a:solidFill>
                    <a:srgbClr val="0075B8"/>
                  </a:solidFill>
                  <a:latin typeface="Calibri" pitchFamily="34" charset="0"/>
                </a:rPr>
                <a:t>%</a:t>
              </a:r>
            </a:p>
          </p:txBody>
        </p:sp>
        <p:sp>
          <p:nvSpPr>
            <p:cNvPr id="602205"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206"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07"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08"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209" name="Group 97"/>
          <p:cNvGrpSpPr>
            <a:grpSpLocks/>
          </p:cNvGrpSpPr>
          <p:nvPr/>
        </p:nvGrpSpPr>
        <p:grpSpPr bwMode="auto">
          <a:xfrm>
            <a:off x="4460875" y="1431925"/>
            <a:ext cx="385763" cy="385763"/>
            <a:chOff x="1370" y="1409"/>
            <a:chExt cx="243" cy="243"/>
          </a:xfrm>
        </p:grpSpPr>
        <p:pic>
          <p:nvPicPr>
            <p:cNvPr id="602210" name="Picture 9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211"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80</a:t>
              </a:r>
              <a:r>
                <a:rPr lang="es-ES" sz="800" dirty="0">
                  <a:solidFill>
                    <a:srgbClr val="0075B8"/>
                  </a:solidFill>
                  <a:latin typeface="Calibri" pitchFamily="34" charset="0"/>
                </a:rPr>
                <a:t>%</a:t>
              </a:r>
            </a:p>
          </p:txBody>
        </p:sp>
        <p:sp>
          <p:nvSpPr>
            <p:cNvPr id="602212"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213"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14"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15"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216" name="Group 104"/>
          <p:cNvGrpSpPr>
            <a:grpSpLocks/>
          </p:cNvGrpSpPr>
          <p:nvPr/>
        </p:nvGrpSpPr>
        <p:grpSpPr bwMode="auto">
          <a:xfrm>
            <a:off x="4060825" y="1912938"/>
            <a:ext cx="385763" cy="385762"/>
            <a:chOff x="1370" y="1409"/>
            <a:chExt cx="243" cy="243"/>
          </a:xfrm>
        </p:grpSpPr>
        <p:pic>
          <p:nvPicPr>
            <p:cNvPr id="602217" name="Picture 10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218"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74</a:t>
              </a:r>
              <a:r>
                <a:rPr lang="es-ES" sz="800" dirty="0">
                  <a:solidFill>
                    <a:srgbClr val="0075B8"/>
                  </a:solidFill>
                  <a:latin typeface="Calibri" pitchFamily="34" charset="0"/>
                </a:rPr>
                <a:t>%</a:t>
              </a:r>
            </a:p>
          </p:txBody>
        </p:sp>
        <p:sp>
          <p:nvSpPr>
            <p:cNvPr id="602219"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220"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21"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22"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223" name="Group 111"/>
          <p:cNvGrpSpPr>
            <a:grpSpLocks/>
          </p:cNvGrpSpPr>
          <p:nvPr/>
        </p:nvGrpSpPr>
        <p:grpSpPr bwMode="auto">
          <a:xfrm>
            <a:off x="4452938" y="2209800"/>
            <a:ext cx="385762" cy="385763"/>
            <a:chOff x="1370" y="1409"/>
            <a:chExt cx="243" cy="243"/>
          </a:xfrm>
        </p:grpSpPr>
        <p:pic>
          <p:nvPicPr>
            <p:cNvPr id="602224" name="Picture 1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225"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82</a:t>
              </a:r>
              <a:r>
                <a:rPr lang="es-ES" sz="800" dirty="0">
                  <a:solidFill>
                    <a:srgbClr val="0075B8"/>
                  </a:solidFill>
                  <a:latin typeface="Calibri" pitchFamily="34" charset="0"/>
                </a:rPr>
                <a:t>%</a:t>
              </a:r>
            </a:p>
          </p:txBody>
        </p:sp>
        <p:sp>
          <p:nvSpPr>
            <p:cNvPr id="602226"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227"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28"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29"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230" name="Group 118"/>
          <p:cNvGrpSpPr>
            <a:grpSpLocks/>
          </p:cNvGrpSpPr>
          <p:nvPr/>
        </p:nvGrpSpPr>
        <p:grpSpPr bwMode="auto">
          <a:xfrm>
            <a:off x="5068888" y="1576388"/>
            <a:ext cx="385762" cy="385762"/>
            <a:chOff x="1370" y="1409"/>
            <a:chExt cx="243" cy="243"/>
          </a:xfrm>
        </p:grpSpPr>
        <p:pic>
          <p:nvPicPr>
            <p:cNvPr id="602231" name="Picture 1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232" name="Rectangle 1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602233" name="Line 1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234" name="Line 1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235" name="Line 1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236" name="Line 1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2237" name="Group 125"/>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43" name="Group 131"/>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49" name="Group 137"/>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55" name="Group 143"/>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61" name="Group 149"/>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67" name="Group 155"/>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73" name="Group 161"/>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79" name="Group 167"/>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85" name="Group 173"/>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91" name="Group 179"/>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297" name="Group 185"/>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03" name="Group 191"/>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09" name="Group 197"/>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15" name="Group 203"/>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21" name="Group 209"/>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2327" name="Group 215"/>
          <p:cNvGrpSpPr>
            <a:grpSpLocks/>
          </p:cNvGrpSpPr>
          <p:nvPr/>
        </p:nvGrpSpPr>
        <p:grpSpPr bwMode="auto">
          <a:xfrm>
            <a:off x="5237163" y="2081213"/>
            <a:ext cx="385762" cy="385762"/>
            <a:chOff x="1370" y="1409"/>
            <a:chExt cx="243" cy="243"/>
          </a:xfrm>
        </p:grpSpPr>
        <p:pic>
          <p:nvPicPr>
            <p:cNvPr id="602328" name="Picture 21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329" name="Rectangle 2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602330" name="Line 2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331" name="Line 2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332" name="Line 2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333" name="Line 2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2334" name="Group 222"/>
          <p:cNvGrpSpPr>
            <a:grpSpLocks/>
          </p:cNvGrpSpPr>
          <p:nvPr/>
        </p:nvGrpSpPr>
        <p:grpSpPr bwMode="auto">
          <a:xfrm>
            <a:off x="5597525" y="2282825"/>
            <a:ext cx="385763" cy="385763"/>
            <a:chOff x="1370" y="1409"/>
            <a:chExt cx="243" cy="243"/>
          </a:xfrm>
        </p:grpSpPr>
        <p:pic>
          <p:nvPicPr>
            <p:cNvPr id="602335" name="Picture 22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336" name="Rectangle 22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71</a:t>
              </a:r>
              <a:r>
                <a:rPr lang="es-ES" sz="800" dirty="0">
                  <a:solidFill>
                    <a:srgbClr val="0075B8"/>
                  </a:solidFill>
                  <a:latin typeface="Calibri" pitchFamily="34" charset="0"/>
                </a:rPr>
                <a:t>%</a:t>
              </a:r>
            </a:p>
          </p:txBody>
        </p:sp>
        <p:sp>
          <p:nvSpPr>
            <p:cNvPr id="602337" name="Line 22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338" name="Line 22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339" name="Line 22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340" name="Line 22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02341" name="AutoShape 229"/>
          <p:cNvCxnSpPr>
            <a:cxnSpLocks noChangeShapeType="1"/>
            <a:stCxn id="602330"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02342" name="Group 230"/>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02348" name="AutoShape 236"/>
          <p:cNvCxnSpPr>
            <a:cxnSpLocks noChangeShapeType="1"/>
            <a:stCxn id="602337"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02349" name="Group 237"/>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2355" name="Rectangle 24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02356" name="Group 244"/>
          <p:cNvGrpSpPr>
            <a:grpSpLocks/>
          </p:cNvGrpSpPr>
          <p:nvPr/>
        </p:nvGrpSpPr>
        <p:grpSpPr bwMode="auto">
          <a:xfrm>
            <a:off x="5486400" y="1631950"/>
            <a:ext cx="385763" cy="385763"/>
            <a:chOff x="1370" y="1409"/>
            <a:chExt cx="243" cy="243"/>
          </a:xfrm>
        </p:grpSpPr>
        <p:pic>
          <p:nvPicPr>
            <p:cNvPr id="602357" name="Picture 24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2358" name="Rectangle 24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602359" name="Line 24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2360" name="Line 24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2361" name="Line 24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2362" name="Line 25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2363" name="Group 251"/>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490" name="Group 378"/>
          <p:cNvGraphicFramePr>
            <a:graphicFrameLocks noGrp="1"/>
          </p:cNvGraphicFramePr>
          <p:nvPr/>
        </p:nvGraphicFramePr>
        <p:xfrm>
          <a:off x="-14288" y="1968500"/>
          <a:ext cx="1758951" cy="1156140"/>
        </p:xfrm>
        <a:graphic>
          <a:graphicData uri="http://schemas.openxmlformats.org/drawingml/2006/table">
            <a:tbl>
              <a:tblPr/>
              <a:tblGrid>
                <a:gridCol w="1758951"/>
              </a:tblGrid>
              <a:tr h="138113">
                <a:tc>
                  <a:txBody>
                    <a:bodyPr/>
                    <a:lstStyle/>
                    <a:p>
                      <a:pPr marL="0" marR="0" lvl="0" indent="0" algn="ctr" defTabSz="914400" rtl="0" eaLnBrk="1" fontAlgn="base" latinLnBrk="0" hangingPunct="1">
                        <a:lnSpc>
                          <a:spcPct val="105000"/>
                        </a:lnSpc>
                        <a:spcBef>
                          <a:spcPct val="0"/>
                        </a:spcBef>
                        <a:spcAft>
                          <a:spcPct val="0"/>
                        </a:spcAft>
                        <a:buClr>
                          <a:schemeClr val="tx1"/>
                        </a:buClr>
                        <a:buSzTx/>
                        <a:buFontTx/>
                        <a:buNone/>
                        <a:tabLst/>
                      </a:pP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26.</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¿Usted sabe qué los residuos de alimentos, césped, escombros, madera, textiles y otros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pueden aprovecharse para producir</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fertilizantes, energía, muebles y muchas otras cosas?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75" name="Group 263"/>
          <p:cNvGraphicFramePr>
            <a:graphicFrameLocks noGrp="1"/>
          </p:cNvGraphicFramePr>
          <p:nvPr/>
        </p:nvGraphicFramePr>
        <p:xfrm>
          <a:off x="7753350" y="96996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2391" name="Group 279"/>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397" name="Group 28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403" name="Group 291"/>
          <p:cNvGraphicFramePr>
            <a:graphicFrameLocks noGrp="1"/>
          </p:cNvGraphicFramePr>
          <p:nvPr/>
        </p:nvGraphicFramePr>
        <p:xfrm>
          <a:off x="708025" y="4259263"/>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75</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2409" name="Group 297"/>
          <p:cNvGraphicFramePr>
            <a:graphicFrameLocks noGrp="1"/>
          </p:cNvGraphicFramePr>
          <p:nvPr/>
        </p:nvGraphicFramePr>
        <p:xfrm>
          <a:off x="409575" y="3449638"/>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25</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2415" name="AutoShape 303"/>
          <p:cNvCxnSpPr>
            <a:cxnSpLocks noChangeShapeType="1"/>
            <a:stCxn id="0" idx="3"/>
            <a:endCxn id="0" idx="1"/>
          </p:cNvCxnSpPr>
          <p:nvPr/>
        </p:nvCxnSpPr>
        <p:spPr bwMode="auto">
          <a:xfrm>
            <a:off x="1081088" y="4379913"/>
            <a:ext cx="254000" cy="304800"/>
          </a:xfrm>
          <a:prstGeom prst="bentConnector3">
            <a:avLst>
              <a:gd name="adj1" fmla="val 49375"/>
            </a:avLst>
          </a:prstGeom>
          <a:noFill/>
          <a:ln w="3175">
            <a:solidFill>
              <a:srgbClr val="333333"/>
            </a:solidFill>
            <a:miter lim="800000"/>
            <a:headEnd/>
            <a:tailEnd type="oval" w="sm" len="sm"/>
          </a:ln>
          <a:effectLst/>
        </p:spPr>
      </p:cxnSp>
      <p:graphicFrame>
        <p:nvGraphicFramePr>
          <p:cNvPr id="602422" name="Group 310"/>
          <p:cNvGraphicFramePr>
            <a:graphicFrameLocks noGrp="1"/>
          </p:cNvGraphicFramePr>
          <p:nvPr/>
        </p:nvGraphicFramePr>
        <p:xfrm>
          <a:off x="0" y="31480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2428" name="AutoShape 316"/>
          <p:cNvCxnSpPr>
            <a:cxnSpLocks noChangeShapeType="1"/>
            <a:stCxn id="0" idx="1"/>
            <a:endCxn id="0" idx="2"/>
          </p:cNvCxnSpPr>
          <p:nvPr/>
        </p:nvCxnSpPr>
        <p:spPr bwMode="auto">
          <a:xfrm rot="10800000">
            <a:off x="207963" y="3348038"/>
            <a:ext cx="201612" cy="222250"/>
          </a:xfrm>
          <a:prstGeom prst="bentConnector2">
            <a:avLst/>
          </a:prstGeom>
          <a:noFill/>
          <a:ln w="3175">
            <a:solidFill>
              <a:srgbClr val="333333"/>
            </a:solidFill>
            <a:miter lim="800000"/>
            <a:headEnd/>
            <a:tailEnd type="oval" w="sm" len="sm"/>
          </a:ln>
          <a:effectLst/>
        </p:spPr>
      </p:cxnSp>
      <p:sp>
        <p:nvSpPr>
          <p:cNvPr id="602429" name="Text Box 317"/>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02492" name="Group 380"/>
          <p:cNvGraphicFramePr>
            <a:graphicFrameLocks noGrp="1"/>
          </p:cNvGraphicFramePr>
          <p:nvPr/>
        </p:nvGraphicFramePr>
        <p:xfrm>
          <a:off x="1335088" y="457041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pic>
        <p:nvPicPr>
          <p:cNvPr id="174"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08638" name="Picture 382" descr="gfdfhgjk"/>
          <p:cNvPicPr>
            <a:picLocks noChangeAspect="1" noChangeArrowheads="1"/>
          </p:cNvPicPr>
          <p:nvPr/>
        </p:nvPicPr>
        <p:blipFill>
          <a:blip r:embed="rId2" cstate="print"/>
          <a:srcRect/>
          <a:stretch>
            <a:fillRect/>
          </a:stretch>
        </p:blipFill>
        <p:spPr bwMode="auto">
          <a:xfrm>
            <a:off x="138113" y="3187700"/>
            <a:ext cx="1490662" cy="1624013"/>
          </a:xfrm>
          <a:prstGeom prst="rect">
            <a:avLst/>
          </a:prstGeom>
          <a:noFill/>
        </p:spPr>
      </p:pic>
      <p:pic>
        <p:nvPicPr>
          <p:cNvPr id="608260" name="Picture 4" descr="FGH"/>
          <p:cNvPicPr>
            <a:picLocks noChangeAspect="1" noChangeArrowheads="1"/>
          </p:cNvPicPr>
          <p:nvPr/>
        </p:nvPicPr>
        <p:blipFill>
          <a:blip r:embed="rId3" cstate="print"/>
          <a:srcRect/>
          <a:stretch>
            <a:fillRect/>
          </a:stretch>
        </p:blipFill>
        <p:spPr bwMode="auto">
          <a:xfrm>
            <a:off x="1446213" y="682625"/>
            <a:ext cx="6927850" cy="4278313"/>
          </a:xfrm>
          <a:prstGeom prst="rect">
            <a:avLst/>
          </a:prstGeom>
          <a:noFill/>
        </p:spPr>
      </p:pic>
      <p:sp>
        <p:nvSpPr>
          <p:cNvPr id="608261" name="Rectangle 5"/>
          <p:cNvSpPr>
            <a:spLocks noGrp="1" noChangeArrowheads="1"/>
          </p:cNvSpPr>
          <p:nvPr>
            <p:ph type="title"/>
          </p:nvPr>
        </p:nvSpPr>
        <p:spPr/>
        <p:txBody>
          <a:bodyPr/>
          <a:lstStyle/>
          <a:p>
            <a:endParaRPr lang="es-MX" dirty="0"/>
          </a:p>
        </p:txBody>
      </p:sp>
      <p:sp>
        <p:nvSpPr>
          <p:cNvPr id="608262"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73B1277-63BE-40D4-AC95-51583F8F03EF}" type="slidenum">
              <a:rPr lang="es-ES" sz="900" i="1">
                <a:solidFill>
                  <a:schemeClr val="bg1"/>
                </a:solidFill>
              </a:rPr>
              <a:pPr algn="ctr"/>
              <a:t>89</a:t>
            </a:fld>
            <a:endParaRPr lang="es-ES" sz="900" i="1" dirty="0">
              <a:solidFill>
                <a:schemeClr val="bg1"/>
              </a:solidFill>
            </a:endParaRPr>
          </a:p>
        </p:txBody>
      </p:sp>
      <p:graphicFrame>
        <p:nvGraphicFramePr>
          <p:cNvPr id="608263" name="Group 7"/>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8269" name="Group 13"/>
          <p:cNvGrpSpPr>
            <a:grpSpLocks/>
          </p:cNvGrpSpPr>
          <p:nvPr/>
        </p:nvGrpSpPr>
        <p:grpSpPr bwMode="auto">
          <a:xfrm>
            <a:off x="2630488" y="2020888"/>
            <a:ext cx="385762" cy="385762"/>
            <a:chOff x="1370" y="1409"/>
            <a:chExt cx="243" cy="243"/>
          </a:xfrm>
        </p:grpSpPr>
        <p:pic>
          <p:nvPicPr>
            <p:cNvPr id="608270" name="Picture 1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271"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95</a:t>
              </a:r>
              <a:r>
                <a:rPr lang="es-ES" sz="800" dirty="0">
                  <a:solidFill>
                    <a:srgbClr val="0075B8"/>
                  </a:solidFill>
                  <a:latin typeface="Calibri" pitchFamily="34" charset="0"/>
                </a:rPr>
                <a:t>%</a:t>
              </a:r>
            </a:p>
          </p:txBody>
        </p:sp>
        <p:sp>
          <p:nvSpPr>
            <p:cNvPr id="608272"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273"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274"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275"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276" name="Group 20"/>
          <p:cNvGrpSpPr>
            <a:grpSpLocks/>
          </p:cNvGrpSpPr>
          <p:nvPr/>
        </p:nvGrpSpPr>
        <p:grpSpPr bwMode="auto">
          <a:xfrm>
            <a:off x="3194050" y="2636838"/>
            <a:ext cx="385763" cy="385762"/>
            <a:chOff x="1370" y="1409"/>
            <a:chExt cx="243" cy="243"/>
          </a:xfrm>
        </p:grpSpPr>
        <p:pic>
          <p:nvPicPr>
            <p:cNvPr id="608277" name="Picture 2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278"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94</a:t>
              </a:r>
              <a:r>
                <a:rPr lang="es-ES" sz="800" dirty="0">
                  <a:solidFill>
                    <a:srgbClr val="0075B8"/>
                  </a:solidFill>
                  <a:latin typeface="Calibri" pitchFamily="34" charset="0"/>
                </a:rPr>
                <a:t>%</a:t>
              </a:r>
            </a:p>
          </p:txBody>
        </p:sp>
        <p:sp>
          <p:nvSpPr>
            <p:cNvPr id="608279"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280"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281"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282"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283" name="Group 27"/>
          <p:cNvGrpSpPr>
            <a:grpSpLocks/>
          </p:cNvGrpSpPr>
          <p:nvPr/>
        </p:nvGrpSpPr>
        <p:grpSpPr bwMode="auto">
          <a:xfrm>
            <a:off x="3675063" y="3214688"/>
            <a:ext cx="385762" cy="385762"/>
            <a:chOff x="1370" y="1409"/>
            <a:chExt cx="243" cy="243"/>
          </a:xfrm>
        </p:grpSpPr>
        <p:pic>
          <p:nvPicPr>
            <p:cNvPr id="608284" name="Picture 2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285"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92</a:t>
              </a:r>
              <a:r>
                <a:rPr lang="es-ES" sz="800" dirty="0">
                  <a:solidFill>
                    <a:srgbClr val="0075B8"/>
                  </a:solidFill>
                  <a:latin typeface="Calibri" pitchFamily="34" charset="0"/>
                </a:rPr>
                <a:t>%</a:t>
              </a:r>
            </a:p>
          </p:txBody>
        </p:sp>
        <p:sp>
          <p:nvSpPr>
            <p:cNvPr id="608286"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287"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288"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289"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290" name="Group 34"/>
          <p:cNvGrpSpPr>
            <a:grpSpLocks/>
          </p:cNvGrpSpPr>
          <p:nvPr/>
        </p:nvGrpSpPr>
        <p:grpSpPr bwMode="auto">
          <a:xfrm>
            <a:off x="4724400" y="3454400"/>
            <a:ext cx="385763" cy="385763"/>
            <a:chOff x="1370" y="1409"/>
            <a:chExt cx="243" cy="243"/>
          </a:xfrm>
        </p:grpSpPr>
        <p:pic>
          <p:nvPicPr>
            <p:cNvPr id="608291" name="Picture 3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292"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92</a:t>
              </a:r>
              <a:r>
                <a:rPr lang="es-ES" sz="800" dirty="0">
                  <a:solidFill>
                    <a:srgbClr val="0075B8"/>
                  </a:solidFill>
                  <a:latin typeface="Calibri" pitchFamily="34" charset="0"/>
                </a:rPr>
                <a:t>%</a:t>
              </a:r>
            </a:p>
          </p:txBody>
        </p:sp>
        <p:sp>
          <p:nvSpPr>
            <p:cNvPr id="608293"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294"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295"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296"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297" name="Group 41"/>
          <p:cNvGrpSpPr>
            <a:grpSpLocks/>
          </p:cNvGrpSpPr>
          <p:nvPr/>
        </p:nvGrpSpPr>
        <p:grpSpPr bwMode="auto">
          <a:xfrm>
            <a:off x="4862513" y="4392613"/>
            <a:ext cx="385762" cy="385762"/>
            <a:chOff x="1370" y="1409"/>
            <a:chExt cx="243" cy="243"/>
          </a:xfrm>
        </p:grpSpPr>
        <p:pic>
          <p:nvPicPr>
            <p:cNvPr id="608298" name="Picture 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299"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94</a:t>
              </a:r>
              <a:r>
                <a:rPr lang="es-ES" sz="800" dirty="0">
                  <a:solidFill>
                    <a:srgbClr val="0075B8"/>
                  </a:solidFill>
                  <a:latin typeface="Calibri" pitchFamily="34" charset="0"/>
                </a:rPr>
                <a:t>%</a:t>
              </a:r>
            </a:p>
          </p:txBody>
        </p:sp>
        <p:sp>
          <p:nvSpPr>
            <p:cNvPr id="608300"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01"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02"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03"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04" name="Group 48"/>
          <p:cNvGrpSpPr>
            <a:grpSpLocks/>
          </p:cNvGrpSpPr>
          <p:nvPr/>
        </p:nvGrpSpPr>
        <p:grpSpPr bwMode="auto">
          <a:xfrm>
            <a:off x="5848350" y="3590925"/>
            <a:ext cx="385763" cy="385763"/>
            <a:chOff x="1370" y="1409"/>
            <a:chExt cx="243" cy="243"/>
          </a:xfrm>
        </p:grpSpPr>
        <p:pic>
          <p:nvPicPr>
            <p:cNvPr id="608305" name="Picture 4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06"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90</a:t>
              </a:r>
              <a:r>
                <a:rPr lang="es-ES" sz="800" dirty="0">
                  <a:solidFill>
                    <a:srgbClr val="0075B8"/>
                  </a:solidFill>
                  <a:latin typeface="Calibri" pitchFamily="34" charset="0"/>
                </a:rPr>
                <a:t>%</a:t>
              </a:r>
            </a:p>
          </p:txBody>
        </p:sp>
        <p:sp>
          <p:nvSpPr>
            <p:cNvPr id="608307"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08"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09"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10"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11" name="Group 55"/>
          <p:cNvGrpSpPr>
            <a:grpSpLocks/>
          </p:cNvGrpSpPr>
          <p:nvPr/>
        </p:nvGrpSpPr>
        <p:grpSpPr bwMode="auto">
          <a:xfrm>
            <a:off x="7116763" y="2476500"/>
            <a:ext cx="385762" cy="385763"/>
            <a:chOff x="1370" y="1409"/>
            <a:chExt cx="243" cy="243"/>
          </a:xfrm>
        </p:grpSpPr>
        <p:pic>
          <p:nvPicPr>
            <p:cNvPr id="608312" name="Picture 5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13"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95</a:t>
              </a:r>
              <a:r>
                <a:rPr lang="es-ES" sz="800" dirty="0">
                  <a:solidFill>
                    <a:srgbClr val="0075B8"/>
                  </a:solidFill>
                  <a:latin typeface="Calibri" pitchFamily="34" charset="0"/>
                </a:rPr>
                <a:t>%</a:t>
              </a:r>
            </a:p>
          </p:txBody>
        </p:sp>
        <p:sp>
          <p:nvSpPr>
            <p:cNvPr id="608314"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15"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16"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17"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18" name="Group 62"/>
          <p:cNvGrpSpPr>
            <a:grpSpLocks/>
          </p:cNvGrpSpPr>
          <p:nvPr/>
        </p:nvGrpSpPr>
        <p:grpSpPr bwMode="auto">
          <a:xfrm>
            <a:off x="6116638" y="2122488"/>
            <a:ext cx="385762" cy="385762"/>
            <a:chOff x="1370" y="1409"/>
            <a:chExt cx="243" cy="243"/>
          </a:xfrm>
        </p:grpSpPr>
        <p:pic>
          <p:nvPicPr>
            <p:cNvPr id="608319" name="Picture 6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20"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92</a:t>
              </a:r>
              <a:r>
                <a:rPr lang="es-ES" sz="800" dirty="0">
                  <a:solidFill>
                    <a:srgbClr val="0075B8"/>
                  </a:solidFill>
                  <a:latin typeface="Calibri" pitchFamily="34" charset="0"/>
                </a:rPr>
                <a:t>%</a:t>
              </a:r>
            </a:p>
          </p:txBody>
        </p:sp>
        <p:sp>
          <p:nvSpPr>
            <p:cNvPr id="608321"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22"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23"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24"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25" name="Group 69"/>
          <p:cNvGrpSpPr>
            <a:grpSpLocks/>
          </p:cNvGrpSpPr>
          <p:nvPr/>
        </p:nvGrpSpPr>
        <p:grpSpPr bwMode="auto">
          <a:xfrm>
            <a:off x="5929313" y="2613025"/>
            <a:ext cx="385762" cy="385763"/>
            <a:chOff x="1370" y="1409"/>
            <a:chExt cx="243" cy="243"/>
          </a:xfrm>
        </p:grpSpPr>
        <p:pic>
          <p:nvPicPr>
            <p:cNvPr id="608326" name="Picture 7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27"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94</a:t>
              </a:r>
              <a:r>
                <a:rPr lang="es-ES" sz="800" dirty="0">
                  <a:solidFill>
                    <a:srgbClr val="0075B8"/>
                  </a:solidFill>
                  <a:latin typeface="Calibri" pitchFamily="34" charset="0"/>
                </a:rPr>
                <a:t>%</a:t>
              </a:r>
            </a:p>
          </p:txBody>
        </p:sp>
        <p:sp>
          <p:nvSpPr>
            <p:cNvPr id="608328"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29"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30"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31"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32" name="Group 76"/>
          <p:cNvGrpSpPr>
            <a:grpSpLocks/>
          </p:cNvGrpSpPr>
          <p:nvPr/>
        </p:nvGrpSpPr>
        <p:grpSpPr bwMode="auto">
          <a:xfrm>
            <a:off x="5664200" y="3117850"/>
            <a:ext cx="385763" cy="385763"/>
            <a:chOff x="1370" y="1409"/>
            <a:chExt cx="243" cy="243"/>
          </a:xfrm>
        </p:grpSpPr>
        <p:pic>
          <p:nvPicPr>
            <p:cNvPr id="608333" name="Picture 7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34"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92</a:t>
              </a:r>
              <a:r>
                <a:rPr lang="es-ES" sz="800" dirty="0">
                  <a:solidFill>
                    <a:srgbClr val="0075B8"/>
                  </a:solidFill>
                  <a:latin typeface="Calibri" pitchFamily="34" charset="0"/>
                </a:rPr>
                <a:t>%</a:t>
              </a:r>
            </a:p>
          </p:txBody>
        </p:sp>
        <p:sp>
          <p:nvSpPr>
            <p:cNvPr id="608335"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36"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37"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38"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39" name="Group 83"/>
          <p:cNvGrpSpPr>
            <a:grpSpLocks/>
          </p:cNvGrpSpPr>
          <p:nvPr/>
        </p:nvGrpSpPr>
        <p:grpSpPr bwMode="auto">
          <a:xfrm>
            <a:off x="4933950" y="2428875"/>
            <a:ext cx="385763" cy="385763"/>
            <a:chOff x="1370" y="1409"/>
            <a:chExt cx="243" cy="243"/>
          </a:xfrm>
        </p:grpSpPr>
        <p:pic>
          <p:nvPicPr>
            <p:cNvPr id="608340" name="Picture 8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41"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97</a:t>
              </a:r>
              <a:r>
                <a:rPr lang="es-ES" sz="800" dirty="0">
                  <a:solidFill>
                    <a:srgbClr val="0075B8"/>
                  </a:solidFill>
                  <a:latin typeface="Calibri" pitchFamily="34" charset="0"/>
                </a:rPr>
                <a:t>%</a:t>
              </a:r>
            </a:p>
          </p:txBody>
        </p:sp>
        <p:sp>
          <p:nvSpPr>
            <p:cNvPr id="608342"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43"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44"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45"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46" name="Group 90"/>
          <p:cNvGrpSpPr>
            <a:grpSpLocks/>
          </p:cNvGrpSpPr>
          <p:nvPr/>
        </p:nvGrpSpPr>
        <p:grpSpPr bwMode="auto">
          <a:xfrm>
            <a:off x="2632075" y="1071563"/>
            <a:ext cx="385763" cy="385762"/>
            <a:chOff x="1370" y="1409"/>
            <a:chExt cx="243" cy="243"/>
          </a:xfrm>
        </p:grpSpPr>
        <p:pic>
          <p:nvPicPr>
            <p:cNvPr id="608347" name="Picture 9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48"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97</a:t>
              </a:r>
              <a:r>
                <a:rPr lang="es-ES" sz="800" dirty="0">
                  <a:solidFill>
                    <a:srgbClr val="0075B8"/>
                  </a:solidFill>
                  <a:latin typeface="Calibri" pitchFamily="34" charset="0"/>
                </a:rPr>
                <a:t>%</a:t>
              </a:r>
            </a:p>
          </p:txBody>
        </p:sp>
        <p:sp>
          <p:nvSpPr>
            <p:cNvPr id="608349"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50"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51"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52"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53" name="Group 97"/>
          <p:cNvGrpSpPr>
            <a:grpSpLocks/>
          </p:cNvGrpSpPr>
          <p:nvPr/>
        </p:nvGrpSpPr>
        <p:grpSpPr bwMode="auto">
          <a:xfrm>
            <a:off x="4460875" y="1431925"/>
            <a:ext cx="385763" cy="385763"/>
            <a:chOff x="1370" y="1409"/>
            <a:chExt cx="243" cy="243"/>
          </a:xfrm>
        </p:grpSpPr>
        <p:pic>
          <p:nvPicPr>
            <p:cNvPr id="608354" name="Picture 9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55"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94</a:t>
              </a:r>
              <a:r>
                <a:rPr lang="es-ES" sz="800" dirty="0">
                  <a:solidFill>
                    <a:srgbClr val="0075B8"/>
                  </a:solidFill>
                  <a:latin typeface="Calibri" pitchFamily="34" charset="0"/>
                </a:rPr>
                <a:t>%</a:t>
              </a:r>
            </a:p>
          </p:txBody>
        </p:sp>
        <p:sp>
          <p:nvSpPr>
            <p:cNvPr id="608356"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57"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58"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59"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60" name="Group 104"/>
          <p:cNvGrpSpPr>
            <a:grpSpLocks/>
          </p:cNvGrpSpPr>
          <p:nvPr/>
        </p:nvGrpSpPr>
        <p:grpSpPr bwMode="auto">
          <a:xfrm>
            <a:off x="4060825" y="1912938"/>
            <a:ext cx="385763" cy="385762"/>
            <a:chOff x="1370" y="1409"/>
            <a:chExt cx="243" cy="243"/>
          </a:xfrm>
        </p:grpSpPr>
        <p:pic>
          <p:nvPicPr>
            <p:cNvPr id="608361" name="Picture 10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62"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97</a:t>
              </a:r>
              <a:r>
                <a:rPr lang="es-ES" sz="800" dirty="0">
                  <a:solidFill>
                    <a:srgbClr val="0075B8"/>
                  </a:solidFill>
                  <a:latin typeface="Calibri" pitchFamily="34" charset="0"/>
                </a:rPr>
                <a:t>%</a:t>
              </a:r>
            </a:p>
          </p:txBody>
        </p:sp>
        <p:sp>
          <p:nvSpPr>
            <p:cNvPr id="608363"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64"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65"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66"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67" name="Group 111"/>
          <p:cNvGrpSpPr>
            <a:grpSpLocks/>
          </p:cNvGrpSpPr>
          <p:nvPr/>
        </p:nvGrpSpPr>
        <p:grpSpPr bwMode="auto">
          <a:xfrm>
            <a:off x="4452938" y="2209800"/>
            <a:ext cx="385762" cy="385763"/>
            <a:chOff x="1370" y="1409"/>
            <a:chExt cx="243" cy="243"/>
          </a:xfrm>
        </p:grpSpPr>
        <p:pic>
          <p:nvPicPr>
            <p:cNvPr id="608368" name="Picture 1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69"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93</a:t>
              </a:r>
              <a:r>
                <a:rPr lang="es-ES" sz="800" dirty="0">
                  <a:solidFill>
                    <a:srgbClr val="0075B8"/>
                  </a:solidFill>
                  <a:latin typeface="Calibri" pitchFamily="34" charset="0"/>
                </a:rPr>
                <a:t>%</a:t>
              </a:r>
            </a:p>
          </p:txBody>
        </p:sp>
        <p:sp>
          <p:nvSpPr>
            <p:cNvPr id="608370"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71"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72"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73"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374" name="Group 118"/>
          <p:cNvGrpSpPr>
            <a:grpSpLocks/>
          </p:cNvGrpSpPr>
          <p:nvPr/>
        </p:nvGrpSpPr>
        <p:grpSpPr bwMode="auto">
          <a:xfrm>
            <a:off x="5068888" y="1576388"/>
            <a:ext cx="385762" cy="385762"/>
            <a:chOff x="1370" y="1409"/>
            <a:chExt cx="243" cy="243"/>
          </a:xfrm>
        </p:grpSpPr>
        <p:pic>
          <p:nvPicPr>
            <p:cNvPr id="608375" name="Picture 1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376" name="Rectangle 1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94</a:t>
              </a:r>
              <a:r>
                <a:rPr lang="es-ES" sz="800" dirty="0">
                  <a:solidFill>
                    <a:srgbClr val="0075B8"/>
                  </a:solidFill>
                  <a:latin typeface="Calibri" pitchFamily="34" charset="0"/>
                </a:rPr>
                <a:t>%</a:t>
              </a:r>
            </a:p>
          </p:txBody>
        </p:sp>
        <p:sp>
          <p:nvSpPr>
            <p:cNvPr id="608377" name="Line 1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378" name="Line 1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379" name="Line 1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380" name="Line 1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8381" name="Group 125"/>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387" name="Group 131"/>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393" name="Group 137"/>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399" name="Group 143"/>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05" name="Group 149"/>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11" name="Group 155"/>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17" name="Group 161"/>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23" name="Group 167"/>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29" name="Group 173"/>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35" name="Group 179"/>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41" name="Group 185"/>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47" name="Group 191"/>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53" name="Group 197"/>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59" name="Group 203"/>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465" name="Group 209"/>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08471" name="Group 215"/>
          <p:cNvGrpSpPr>
            <a:grpSpLocks/>
          </p:cNvGrpSpPr>
          <p:nvPr/>
        </p:nvGrpSpPr>
        <p:grpSpPr bwMode="auto">
          <a:xfrm>
            <a:off x="5237163" y="2081213"/>
            <a:ext cx="385762" cy="385762"/>
            <a:chOff x="1370" y="1409"/>
            <a:chExt cx="243" cy="243"/>
          </a:xfrm>
        </p:grpSpPr>
        <p:pic>
          <p:nvPicPr>
            <p:cNvPr id="608472" name="Picture 21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473" name="Rectangle 2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96</a:t>
              </a:r>
              <a:r>
                <a:rPr lang="es-ES" sz="800" dirty="0">
                  <a:solidFill>
                    <a:srgbClr val="0075B8"/>
                  </a:solidFill>
                  <a:latin typeface="Calibri" pitchFamily="34" charset="0"/>
                </a:rPr>
                <a:t>%</a:t>
              </a:r>
            </a:p>
          </p:txBody>
        </p:sp>
        <p:sp>
          <p:nvSpPr>
            <p:cNvPr id="608474" name="Line 2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475" name="Line 2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476" name="Line 2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477" name="Line 2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08478" name="Group 222"/>
          <p:cNvGrpSpPr>
            <a:grpSpLocks/>
          </p:cNvGrpSpPr>
          <p:nvPr/>
        </p:nvGrpSpPr>
        <p:grpSpPr bwMode="auto">
          <a:xfrm>
            <a:off x="5597525" y="2282825"/>
            <a:ext cx="385763" cy="385763"/>
            <a:chOff x="1370" y="1409"/>
            <a:chExt cx="243" cy="243"/>
          </a:xfrm>
        </p:grpSpPr>
        <p:pic>
          <p:nvPicPr>
            <p:cNvPr id="608479" name="Picture 22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480" name="Rectangle 22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96</a:t>
              </a:r>
              <a:r>
                <a:rPr lang="es-ES" sz="800" dirty="0">
                  <a:solidFill>
                    <a:srgbClr val="0075B8"/>
                  </a:solidFill>
                  <a:latin typeface="Calibri" pitchFamily="34" charset="0"/>
                </a:rPr>
                <a:t>%</a:t>
              </a:r>
            </a:p>
          </p:txBody>
        </p:sp>
        <p:sp>
          <p:nvSpPr>
            <p:cNvPr id="608481" name="Line 22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482" name="Line 22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483" name="Line 22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484" name="Line 22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08485" name="AutoShape 229"/>
          <p:cNvCxnSpPr>
            <a:cxnSpLocks noChangeShapeType="1"/>
            <a:stCxn id="608474"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08486" name="Group 230"/>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08492" name="AutoShape 236"/>
          <p:cNvCxnSpPr>
            <a:cxnSpLocks noChangeShapeType="1"/>
            <a:stCxn id="608481"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08493" name="Group 237"/>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8499" name="Rectangle 24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08500" name="Group 244"/>
          <p:cNvGrpSpPr>
            <a:grpSpLocks/>
          </p:cNvGrpSpPr>
          <p:nvPr/>
        </p:nvGrpSpPr>
        <p:grpSpPr bwMode="auto">
          <a:xfrm>
            <a:off x="5486400" y="1631950"/>
            <a:ext cx="385763" cy="385763"/>
            <a:chOff x="1370" y="1409"/>
            <a:chExt cx="243" cy="243"/>
          </a:xfrm>
        </p:grpSpPr>
        <p:pic>
          <p:nvPicPr>
            <p:cNvPr id="608501" name="Picture 24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608502" name="Rectangle 24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91</a:t>
              </a:r>
              <a:r>
                <a:rPr lang="es-ES" sz="800" dirty="0">
                  <a:solidFill>
                    <a:srgbClr val="0075B8"/>
                  </a:solidFill>
                  <a:latin typeface="Calibri" pitchFamily="34" charset="0"/>
                </a:rPr>
                <a:t>%</a:t>
              </a:r>
            </a:p>
          </p:txBody>
        </p:sp>
        <p:sp>
          <p:nvSpPr>
            <p:cNvPr id="608503" name="Line 24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08504" name="Line 24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08505" name="Line 24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08506" name="Line 25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08507" name="Group 251"/>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627" name="Group 371"/>
          <p:cNvGraphicFramePr>
            <a:graphicFrameLocks noGrp="1"/>
          </p:cNvGraphicFramePr>
          <p:nvPr/>
        </p:nvGraphicFramePr>
        <p:xfrm>
          <a:off x="-35070" y="1968500"/>
          <a:ext cx="1874261" cy="996120"/>
        </p:xfrm>
        <a:graphic>
          <a:graphicData uri="http://schemas.openxmlformats.org/drawingml/2006/table">
            <a:tbl>
              <a:tblPr/>
              <a:tblGrid>
                <a:gridCol w="1874261"/>
              </a:tblGrid>
              <a:tr h="138113">
                <a:tc>
                  <a:txBody>
                    <a:bodyPr/>
                    <a:lstStyle/>
                    <a:p>
                      <a:pPr marL="0" marR="0" lvl="0" indent="0" algn="ctr" defTabSz="914400" rtl="0" eaLnBrk="1" fontAlgn="base" latinLnBrk="0" hangingPunct="1">
                        <a:lnSpc>
                          <a:spcPct val="105000"/>
                        </a:lnSpc>
                        <a:spcBef>
                          <a:spcPct val="0"/>
                        </a:spcBef>
                        <a:spcAft>
                          <a:spcPct val="0"/>
                        </a:spcAft>
                        <a:buClr>
                          <a:schemeClr val="tx1"/>
                        </a:buClr>
                        <a:buSzTx/>
                        <a:buFontTx/>
                        <a:buNone/>
                        <a:tabLst/>
                      </a:pP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27.</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r>
                        <a:rPr kumimoji="0" lang="es-CO" sz="1000" b="0" i="0" u="none" strike="noStrike" cap="none" normalizeH="0" baseline="0" dirty="0" smtClean="0">
                          <a:ln>
                            <a:noFill/>
                          </a:ln>
                          <a:solidFill>
                            <a:srgbClr val="333333"/>
                          </a:solidFill>
                          <a:effectLst/>
                          <a:latin typeface="Calibri" pitchFamily="34" charset="0"/>
                          <a:ea typeface="Calibri" pitchFamily="34" charset="0"/>
                          <a:cs typeface="Tahoma" pitchFamily="34" charset="0"/>
                        </a:rPr>
                        <a:t>Entre enterrar los desechos en el Relleno Sanitario Doña Juana y aprovechar los desechos</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¿Cuál considera que tiene un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impacto más positivo en el medio ambiente</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a:t>
                      </a:r>
                      <a:r>
                        <a:rPr kumimoji="0" lang="es-CO" sz="10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519" name="Group 263"/>
          <p:cNvGraphicFramePr>
            <a:graphicFrameLocks noGrp="1"/>
          </p:cNvGraphicFramePr>
          <p:nvPr/>
        </p:nvGraphicFramePr>
        <p:xfrm>
          <a:off x="7753350" y="96996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8535" name="Group 279"/>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541" name="Group 28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633" name="Group 377"/>
          <p:cNvGraphicFramePr>
            <a:graphicFrameLocks noGrp="1"/>
          </p:cNvGraphicFramePr>
          <p:nvPr/>
        </p:nvGraphicFramePr>
        <p:xfrm>
          <a:off x="868363" y="3297238"/>
          <a:ext cx="236537" cy="241740"/>
        </p:xfrm>
        <a:graphic>
          <a:graphicData uri="http://schemas.openxmlformats.org/drawingml/2006/table">
            <a:tbl>
              <a:tblPr/>
              <a:tblGrid>
                <a:gridCol w="236537"/>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553" name="Group 297"/>
          <p:cNvGraphicFramePr>
            <a:graphicFrameLocks noGrp="1"/>
          </p:cNvGraphicFramePr>
          <p:nvPr/>
        </p:nvGraphicFramePr>
        <p:xfrm>
          <a:off x="712788" y="4268788"/>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94</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8559" name="AutoShape 303"/>
          <p:cNvCxnSpPr>
            <a:cxnSpLocks noChangeShapeType="1"/>
            <a:stCxn id="0" idx="3"/>
            <a:endCxn id="0" idx="2"/>
          </p:cNvCxnSpPr>
          <p:nvPr/>
        </p:nvCxnSpPr>
        <p:spPr bwMode="auto">
          <a:xfrm flipV="1">
            <a:off x="1104900" y="3290888"/>
            <a:ext cx="384175" cy="127000"/>
          </a:xfrm>
          <a:prstGeom prst="bentConnector2">
            <a:avLst/>
          </a:prstGeom>
          <a:noFill/>
          <a:ln w="3175">
            <a:solidFill>
              <a:srgbClr val="333333"/>
            </a:solidFill>
            <a:miter lim="800000"/>
            <a:headEnd/>
            <a:tailEnd type="oval" w="sm" len="sm"/>
          </a:ln>
          <a:effectLst/>
        </p:spPr>
      </p:cxnSp>
      <p:graphicFrame>
        <p:nvGraphicFramePr>
          <p:cNvPr id="608632" name="Group 376"/>
          <p:cNvGraphicFramePr>
            <a:graphicFrameLocks noGrp="1"/>
          </p:cNvGraphicFramePr>
          <p:nvPr/>
        </p:nvGraphicFramePr>
        <p:xfrm>
          <a:off x="1239838" y="3119438"/>
          <a:ext cx="498475" cy="173160"/>
        </p:xfrm>
        <a:graphic>
          <a:graphicData uri="http://schemas.openxmlformats.org/drawingml/2006/table">
            <a:tbl>
              <a:tblPr/>
              <a:tblGrid>
                <a:gridCol w="49847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Enterrar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8637" name="Group 381"/>
          <p:cNvGraphicFramePr>
            <a:graphicFrameLocks noGrp="1"/>
          </p:cNvGraphicFramePr>
          <p:nvPr/>
        </p:nvGraphicFramePr>
        <p:xfrm>
          <a:off x="87313" y="4670425"/>
          <a:ext cx="673100" cy="173160"/>
        </p:xfrm>
        <a:graphic>
          <a:graphicData uri="http://schemas.openxmlformats.org/drawingml/2006/table">
            <a:tbl>
              <a:tblPr/>
              <a:tblGrid>
                <a:gridCol w="6731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Aprovechar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08572" name="AutoShape 316"/>
          <p:cNvCxnSpPr>
            <a:cxnSpLocks noChangeShapeType="1"/>
            <a:stCxn id="0" idx="1"/>
            <a:endCxn id="0" idx="0"/>
          </p:cNvCxnSpPr>
          <p:nvPr/>
        </p:nvCxnSpPr>
        <p:spPr bwMode="auto">
          <a:xfrm rot="10800000" flipV="1">
            <a:off x="423863" y="4389438"/>
            <a:ext cx="288925" cy="280987"/>
          </a:xfrm>
          <a:prstGeom prst="bentConnector2">
            <a:avLst/>
          </a:prstGeom>
          <a:noFill/>
          <a:ln w="3175">
            <a:solidFill>
              <a:srgbClr val="333333"/>
            </a:solidFill>
            <a:miter lim="800000"/>
            <a:headEnd/>
            <a:tailEnd type="oval" w="sm" len="sm"/>
          </a:ln>
          <a:effectLst/>
        </p:spPr>
      </p:cxnSp>
      <p:sp>
        <p:nvSpPr>
          <p:cNvPr id="608573" name="Text Box 317"/>
          <p:cNvSpPr txBox="1">
            <a:spLocks noChangeArrowheads="1"/>
          </p:cNvSpPr>
          <p:nvPr/>
        </p:nvSpPr>
        <p:spPr bwMode="auto">
          <a:xfrm>
            <a:off x="4914900" y="663575"/>
            <a:ext cx="182245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300" dirty="0">
                <a:solidFill>
                  <a:srgbClr val="0075B8"/>
                </a:solidFill>
                <a:latin typeface="Calibri" pitchFamily="34" charset="0"/>
              </a:rPr>
              <a:t>Aprovechar</a:t>
            </a:r>
            <a:endParaRPr lang="es-ES" sz="1300" b="0" dirty="0">
              <a:latin typeface="Calibri" pitchFamily="34" charset="0"/>
            </a:endParaRPr>
          </a:p>
        </p:txBody>
      </p:sp>
      <p:pic>
        <p:nvPicPr>
          <p:cNvPr id="174"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034" name="Picture 2" descr="fgdfhfh"/>
          <p:cNvPicPr>
            <a:picLocks noChangeAspect="1" noChangeArrowheads="1"/>
          </p:cNvPicPr>
          <p:nvPr/>
        </p:nvPicPr>
        <p:blipFill>
          <a:blip r:embed="rId2" cstate="print"/>
          <a:srcRect/>
          <a:stretch>
            <a:fillRect/>
          </a:stretch>
        </p:blipFill>
        <p:spPr bwMode="auto">
          <a:xfrm>
            <a:off x="1958975" y="874713"/>
            <a:ext cx="5902325" cy="3644900"/>
          </a:xfrm>
          <a:prstGeom prst="rect">
            <a:avLst/>
          </a:prstGeom>
          <a:noFill/>
        </p:spPr>
      </p:pic>
      <p:sp>
        <p:nvSpPr>
          <p:cNvPr id="55603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C11E87E-C172-4028-B2EB-34B7D3DAA2A2}" type="slidenum">
              <a:rPr lang="es-ES" sz="900" i="1">
                <a:solidFill>
                  <a:schemeClr val="bg1"/>
                </a:solidFill>
              </a:rPr>
              <a:pPr algn="ctr"/>
              <a:t>9</a:t>
            </a:fld>
            <a:endParaRPr lang="es-ES" sz="900" i="1" dirty="0">
              <a:solidFill>
                <a:schemeClr val="bg1"/>
              </a:solidFill>
            </a:endParaRPr>
          </a:p>
        </p:txBody>
      </p:sp>
      <p:grpSp>
        <p:nvGrpSpPr>
          <p:cNvPr id="556037" name="Group 5"/>
          <p:cNvGrpSpPr>
            <a:grpSpLocks/>
          </p:cNvGrpSpPr>
          <p:nvPr/>
        </p:nvGrpSpPr>
        <p:grpSpPr bwMode="auto">
          <a:xfrm>
            <a:off x="2968625" y="1635125"/>
            <a:ext cx="514350" cy="511175"/>
            <a:chOff x="1370" y="1409"/>
            <a:chExt cx="243" cy="243"/>
          </a:xfrm>
        </p:grpSpPr>
        <p:pic>
          <p:nvPicPr>
            <p:cNvPr id="556038" name="Picture 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039" name="Rectangle 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68</a:t>
              </a:r>
              <a:r>
                <a:rPr lang="es-ES" sz="1200" dirty="0">
                  <a:solidFill>
                    <a:srgbClr val="0075B8"/>
                  </a:solidFill>
                  <a:latin typeface="Calibri" pitchFamily="34" charset="0"/>
                </a:rPr>
                <a:t>%</a:t>
              </a:r>
            </a:p>
          </p:txBody>
        </p:sp>
        <p:sp>
          <p:nvSpPr>
            <p:cNvPr id="556040" name="Line 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56041" name="Line 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56042" name="Line 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56043" name="Line 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56044" name="Group 12"/>
          <p:cNvGraphicFramePr>
            <a:graphicFrameLocks noGrp="1"/>
          </p:cNvGraphicFramePr>
          <p:nvPr/>
        </p:nvGraphicFramePr>
        <p:xfrm>
          <a:off x="2908300" y="1362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1</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6050" name="Group 18"/>
          <p:cNvGraphicFramePr>
            <a:graphicFrameLocks noGrp="1"/>
          </p:cNvGraphicFramePr>
          <p:nvPr/>
        </p:nvGraphicFramePr>
        <p:xfrm>
          <a:off x="3551238" y="24320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2</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6056" name="Group 24"/>
          <p:cNvGraphicFramePr>
            <a:graphicFrameLocks noGrp="1"/>
          </p:cNvGraphicFramePr>
          <p:nvPr/>
        </p:nvGraphicFramePr>
        <p:xfrm>
          <a:off x="4894263" y="1822450"/>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3</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6062" name="Group 30"/>
          <p:cNvGraphicFramePr>
            <a:graphicFrameLocks noGrp="1"/>
          </p:cNvGraphicFramePr>
          <p:nvPr/>
        </p:nvGraphicFramePr>
        <p:xfrm>
          <a:off x="5588000" y="34575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tx1"/>
                          </a:solidFill>
                          <a:effectLst/>
                          <a:latin typeface="Calibri" pitchFamily="34" charset="0"/>
                          <a:cs typeface="Arial" charset="0"/>
                        </a:rPr>
                        <a:t>ZONA 4</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6068" name="Group 36"/>
          <p:cNvGraphicFramePr>
            <a:graphicFrameLocks noGrp="1"/>
          </p:cNvGraphicFramePr>
          <p:nvPr/>
        </p:nvGraphicFramePr>
        <p:xfrm>
          <a:off x="4694238" y="3233738"/>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6</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6074" name="Group 42"/>
          <p:cNvGraphicFramePr>
            <a:graphicFrameLocks noGrp="1"/>
          </p:cNvGraphicFramePr>
          <p:nvPr/>
        </p:nvGraphicFramePr>
        <p:xfrm>
          <a:off x="6497638" y="2378075"/>
          <a:ext cx="635000" cy="249360"/>
        </p:xfrm>
        <a:graphic>
          <a:graphicData uri="http://schemas.openxmlformats.org/drawingml/2006/table">
            <a:tbl>
              <a:tblPr/>
              <a:tblGrid>
                <a:gridCol w="63500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libri" pitchFamily="34" charset="0"/>
                          <a:cs typeface="Arial" charset="0"/>
                        </a:rPr>
                        <a:t>ZONA 5</a:t>
                      </a:r>
                      <a:endParaRPr kumimoji="0" lang="es-ES" sz="14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556120" name="Group 88"/>
          <p:cNvGrpSpPr>
            <a:grpSpLocks/>
          </p:cNvGrpSpPr>
          <p:nvPr/>
        </p:nvGrpSpPr>
        <p:grpSpPr bwMode="auto">
          <a:xfrm>
            <a:off x="3625850" y="2697163"/>
            <a:ext cx="514350" cy="511175"/>
            <a:chOff x="1370" y="1409"/>
            <a:chExt cx="243" cy="243"/>
          </a:xfrm>
        </p:grpSpPr>
        <p:pic>
          <p:nvPicPr>
            <p:cNvPr id="556121"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122"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59</a:t>
              </a:r>
              <a:r>
                <a:rPr lang="es-ES" sz="1200" dirty="0">
                  <a:solidFill>
                    <a:srgbClr val="0075B8"/>
                  </a:solidFill>
                  <a:latin typeface="Calibri" pitchFamily="34" charset="0"/>
                </a:rPr>
                <a:t>%</a:t>
              </a:r>
            </a:p>
          </p:txBody>
        </p:sp>
        <p:sp>
          <p:nvSpPr>
            <p:cNvPr id="556123"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56124"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56125"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56126"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56127" name="Group 95"/>
          <p:cNvGrpSpPr>
            <a:grpSpLocks/>
          </p:cNvGrpSpPr>
          <p:nvPr/>
        </p:nvGrpSpPr>
        <p:grpSpPr bwMode="auto">
          <a:xfrm>
            <a:off x="4724400" y="3536950"/>
            <a:ext cx="514350" cy="511175"/>
            <a:chOff x="1370" y="1409"/>
            <a:chExt cx="243" cy="243"/>
          </a:xfrm>
        </p:grpSpPr>
        <p:pic>
          <p:nvPicPr>
            <p:cNvPr id="556128"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129"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47</a:t>
              </a:r>
              <a:r>
                <a:rPr lang="es-ES" sz="1200" dirty="0">
                  <a:solidFill>
                    <a:srgbClr val="FFC000"/>
                  </a:solidFill>
                  <a:latin typeface="Calibri" pitchFamily="34" charset="0"/>
                </a:rPr>
                <a:t>%</a:t>
              </a:r>
            </a:p>
          </p:txBody>
        </p:sp>
        <p:sp>
          <p:nvSpPr>
            <p:cNvPr id="556130"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31"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32"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33"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56134" name="Group 102"/>
          <p:cNvGrpSpPr>
            <a:grpSpLocks/>
          </p:cNvGrpSpPr>
          <p:nvPr/>
        </p:nvGrpSpPr>
        <p:grpSpPr bwMode="auto">
          <a:xfrm>
            <a:off x="4284663" y="1703388"/>
            <a:ext cx="514350" cy="511175"/>
            <a:chOff x="1370" y="1409"/>
            <a:chExt cx="243" cy="243"/>
          </a:xfrm>
        </p:grpSpPr>
        <p:pic>
          <p:nvPicPr>
            <p:cNvPr id="556135"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136"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48</a:t>
              </a:r>
              <a:r>
                <a:rPr lang="es-ES" sz="1200" dirty="0">
                  <a:solidFill>
                    <a:srgbClr val="0075B8"/>
                  </a:solidFill>
                  <a:latin typeface="Calibri" pitchFamily="34" charset="0"/>
                </a:rPr>
                <a:t>%</a:t>
              </a:r>
            </a:p>
          </p:txBody>
        </p:sp>
        <p:sp>
          <p:nvSpPr>
            <p:cNvPr id="556137"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56138"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56139"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56140"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56141" name="Group 109"/>
          <p:cNvGrpSpPr>
            <a:grpSpLocks/>
          </p:cNvGrpSpPr>
          <p:nvPr/>
        </p:nvGrpSpPr>
        <p:grpSpPr bwMode="auto">
          <a:xfrm>
            <a:off x="5945188" y="2201863"/>
            <a:ext cx="514350" cy="511175"/>
            <a:chOff x="1370" y="1409"/>
            <a:chExt cx="243" cy="243"/>
          </a:xfrm>
        </p:grpSpPr>
        <p:pic>
          <p:nvPicPr>
            <p:cNvPr id="556142"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143"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FFC000"/>
                  </a:solidFill>
                  <a:latin typeface="Calibri" pitchFamily="34" charset="0"/>
                </a:rPr>
                <a:t>47</a:t>
              </a:r>
              <a:r>
                <a:rPr lang="es-ES" sz="1200" dirty="0">
                  <a:solidFill>
                    <a:srgbClr val="FFC000"/>
                  </a:solidFill>
                  <a:latin typeface="Calibri" pitchFamily="34" charset="0"/>
                </a:rPr>
                <a:t>%</a:t>
              </a:r>
            </a:p>
          </p:txBody>
        </p:sp>
        <p:sp>
          <p:nvSpPr>
            <p:cNvPr id="556144"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45"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46"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56147"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556148" name="Group 116"/>
          <p:cNvGrpSpPr>
            <a:grpSpLocks/>
          </p:cNvGrpSpPr>
          <p:nvPr/>
        </p:nvGrpSpPr>
        <p:grpSpPr bwMode="auto">
          <a:xfrm>
            <a:off x="5616575" y="2959100"/>
            <a:ext cx="514350" cy="511175"/>
            <a:chOff x="1370" y="1409"/>
            <a:chExt cx="243" cy="243"/>
          </a:xfrm>
        </p:grpSpPr>
        <p:pic>
          <p:nvPicPr>
            <p:cNvPr id="556149"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56150"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dirty="0">
                  <a:solidFill>
                    <a:srgbClr val="0075B8"/>
                  </a:solidFill>
                  <a:latin typeface="Calibri" pitchFamily="34" charset="0"/>
                </a:rPr>
                <a:t>53</a:t>
              </a:r>
              <a:r>
                <a:rPr lang="es-ES" sz="1200" dirty="0">
                  <a:solidFill>
                    <a:srgbClr val="0075B8"/>
                  </a:solidFill>
                  <a:latin typeface="Calibri" pitchFamily="34" charset="0"/>
                </a:rPr>
                <a:t>%</a:t>
              </a:r>
            </a:p>
          </p:txBody>
        </p:sp>
        <p:sp>
          <p:nvSpPr>
            <p:cNvPr id="556151"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56152"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56153"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56154"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sp>
        <p:nvSpPr>
          <p:cNvPr id="556161" name="Rectangle 129"/>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56214" name="Group 182"/>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562873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56200" name="Group 168"/>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Zonas: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56206" name="Text Box 174"/>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556208" name="Group 176"/>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pic>
        <p:nvPicPr>
          <p:cNvPr id="556215" name="Picture 183"/>
          <p:cNvPicPr>
            <a:picLocks noChangeAspect="1" noChangeArrowheads="1"/>
          </p:cNvPicPr>
          <p:nvPr/>
        </p:nvPicPr>
        <p:blipFill>
          <a:blip r:embed="rId4" cstate="print"/>
          <a:srcRect/>
          <a:stretch>
            <a:fillRect/>
          </a:stretch>
        </p:blipFill>
        <p:spPr bwMode="auto">
          <a:xfrm>
            <a:off x="7661275" y="3684588"/>
            <a:ext cx="1336675" cy="1276350"/>
          </a:xfrm>
          <a:prstGeom prst="rect">
            <a:avLst/>
          </a:prstGeom>
          <a:noFill/>
          <a:ln w="9525">
            <a:noFill/>
            <a:miter lim="800000"/>
            <a:headEnd/>
            <a:tailEnd/>
          </a:ln>
          <a:effectLst/>
        </p:spPr>
      </p:pic>
      <p:graphicFrame>
        <p:nvGraphicFramePr>
          <p:cNvPr id="556217" name="Group 185"/>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56223" name="Picture 191" descr="fgfgh"/>
          <p:cNvPicPr>
            <a:picLocks noChangeAspect="1" noChangeArrowheads="1"/>
          </p:cNvPicPr>
          <p:nvPr/>
        </p:nvPicPr>
        <p:blipFill>
          <a:blip r:embed="rId5" cstate="print"/>
          <a:srcRect/>
          <a:stretch>
            <a:fillRect/>
          </a:stretch>
        </p:blipFill>
        <p:spPr bwMode="auto">
          <a:xfrm>
            <a:off x="1563688" y="2994025"/>
            <a:ext cx="731837" cy="1358900"/>
          </a:xfrm>
          <a:prstGeom prst="rect">
            <a:avLst/>
          </a:prstGeom>
          <a:noFill/>
        </p:spPr>
      </p:pic>
      <p:graphicFrame>
        <p:nvGraphicFramePr>
          <p:cNvPr id="556224" name="Group 192"/>
          <p:cNvGraphicFramePr>
            <a:graphicFrameLocks noGrp="1"/>
          </p:cNvGraphicFramePr>
          <p:nvPr/>
        </p:nvGraphicFramePr>
        <p:xfrm>
          <a:off x="266700" y="1865313"/>
          <a:ext cx="1554163" cy="1041840"/>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1.</a:t>
                      </a:r>
                      <a:r>
                        <a:rPr kumimoji="0" lang="es-CO" sz="1200" b="1" i="0" u="none" strike="noStrike" cap="none" normalizeH="0" baseline="0" dirty="0" smtClean="0">
                          <a:ln>
                            <a:noFill/>
                          </a:ln>
                          <a:solidFill>
                            <a:srgbClr val="333333"/>
                          </a:solidFill>
                          <a:effectLst/>
                          <a:latin typeface="Calibri" pitchFamily="34" charset="0"/>
                          <a:cs typeface="Arial" charset="0"/>
                        </a:rPr>
                        <a:t> ¿Cómo evalúa la </a:t>
                      </a:r>
                      <a:r>
                        <a:rPr kumimoji="0" lang="es-CO" sz="1200" b="1" i="0" u="none" strike="noStrike" cap="none" normalizeH="0" baseline="0" dirty="0" smtClean="0">
                          <a:ln>
                            <a:noFill/>
                          </a:ln>
                          <a:solidFill>
                            <a:srgbClr val="0075B8"/>
                          </a:solidFill>
                          <a:effectLst/>
                          <a:latin typeface="Calibri" pitchFamily="34" charset="0"/>
                          <a:cs typeface="Arial" charset="0"/>
                        </a:rPr>
                        <a:t>imagen</a:t>
                      </a:r>
                      <a:r>
                        <a:rPr kumimoji="0" lang="es-CO" sz="1200" b="1" i="0" u="none" strike="noStrike" cap="none" normalizeH="0" baseline="0" dirty="0" smtClean="0">
                          <a:ln>
                            <a:noFill/>
                          </a:ln>
                          <a:solidFill>
                            <a:srgbClr val="333333"/>
                          </a:solidFill>
                          <a:effectLst/>
                          <a:latin typeface="Calibri" pitchFamily="34" charset="0"/>
                          <a:cs typeface="Arial" charset="0"/>
                        </a:rPr>
                        <a:t> que tiene de la Unidad Administrativa Especial de Servicios Públicos - </a:t>
                      </a:r>
                      <a:r>
                        <a:rPr kumimoji="0" lang="es-CO" sz="1200" b="1" i="0" u="none" strike="noStrike" cap="none" normalizeH="0" baseline="0" dirty="0" smtClean="0">
                          <a:ln>
                            <a:noFill/>
                          </a:ln>
                          <a:solidFill>
                            <a:srgbClr val="0075B8"/>
                          </a:solidFill>
                          <a:effectLst/>
                          <a:latin typeface="Calibri" pitchFamily="34" charset="0"/>
                          <a:cs typeface="Arial" charset="0"/>
                        </a:rPr>
                        <a:t>UAESP</a:t>
                      </a:r>
                      <a:r>
                        <a:rPr kumimoji="0" lang="es-CO" sz="1200" b="1" i="0" u="none" strike="noStrike" cap="none" normalizeH="0" baseline="0" dirty="0" smtClean="0">
                          <a:ln>
                            <a:noFill/>
                          </a:ln>
                          <a:solidFill>
                            <a:srgbClr val="333333"/>
                          </a:solidFill>
                          <a:effectLst/>
                          <a:latin typeface="Calibri" pitchFamily="34" charset="0"/>
                          <a:cs typeface="Arial" charset="0"/>
                        </a:rPr>
                        <a:t>? </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56230" name="Text Box 198"/>
          <p:cNvSpPr txBox="1">
            <a:spLocks noChangeArrowheads="1"/>
          </p:cNvSpPr>
          <p:nvPr/>
        </p:nvSpPr>
        <p:spPr bwMode="auto">
          <a:xfrm>
            <a:off x="6713538" y="4837113"/>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610308" name="Picture 4" descr="FGH"/>
          <p:cNvPicPr>
            <a:picLocks noChangeAspect="1" noChangeArrowheads="1"/>
          </p:cNvPicPr>
          <p:nvPr/>
        </p:nvPicPr>
        <p:blipFill>
          <a:blip r:embed="rId2" cstate="print"/>
          <a:srcRect/>
          <a:stretch>
            <a:fillRect/>
          </a:stretch>
        </p:blipFill>
        <p:spPr bwMode="auto">
          <a:xfrm>
            <a:off x="1446213" y="682625"/>
            <a:ext cx="6927850" cy="4278313"/>
          </a:xfrm>
          <a:prstGeom prst="rect">
            <a:avLst/>
          </a:prstGeom>
          <a:noFill/>
        </p:spPr>
      </p:pic>
      <p:sp>
        <p:nvSpPr>
          <p:cNvPr id="610309" name="Rectangle 5"/>
          <p:cNvSpPr>
            <a:spLocks noGrp="1" noChangeArrowheads="1"/>
          </p:cNvSpPr>
          <p:nvPr>
            <p:ph type="title"/>
          </p:nvPr>
        </p:nvSpPr>
        <p:spPr/>
        <p:txBody>
          <a:bodyPr/>
          <a:lstStyle/>
          <a:p>
            <a:endParaRPr lang="es-MX" dirty="0"/>
          </a:p>
        </p:txBody>
      </p:sp>
      <p:sp>
        <p:nvSpPr>
          <p:cNvPr id="610310"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762EB0B-09FE-46D9-9729-017459E44E1C}" type="slidenum">
              <a:rPr lang="es-ES" sz="900" i="1">
                <a:solidFill>
                  <a:schemeClr val="bg1"/>
                </a:solidFill>
              </a:rPr>
              <a:pPr algn="ctr"/>
              <a:t>90</a:t>
            </a:fld>
            <a:endParaRPr lang="es-ES" sz="900" i="1" dirty="0">
              <a:solidFill>
                <a:schemeClr val="bg1"/>
              </a:solidFill>
            </a:endParaRPr>
          </a:p>
        </p:txBody>
      </p:sp>
      <p:graphicFrame>
        <p:nvGraphicFramePr>
          <p:cNvPr id="610311" name="Group 7"/>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0317" name="Group 13"/>
          <p:cNvGrpSpPr>
            <a:grpSpLocks/>
          </p:cNvGrpSpPr>
          <p:nvPr/>
        </p:nvGrpSpPr>
        <p:grpSpPr bwMode="auto">
          <a:xfrm>
            <a:off x="2630488" y="2020888"/>
            <a:ext cx="385762" cy="385762"/>
            <a:chOff x="1370" y="1409"/>
            <a:chExt cx="243" cy="243"/>
          </a:xfrm>
        </p:grpSpPr>
        <p:pic>
          <p:nvPicPr>
            <p:cNvPr id="610318" name="Picture 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19"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610320"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21"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22"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23"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24" name="Group 20"/>
          <p:cNvGrpSpPr>
            <a:grpSpLocks/>
          </p:cNvGrpSpPr>
          <p:nvPr/>
        </p:nvGrpSpPr>
        <p:grpSpPr bwMode="auto">
          <a:xfrm>
            <a:off x="3194050" y="2636838"/>
            <a:ext cx="385763" cy="385762"/>
            <a:chOff x="1370" y="1409"/>
            <a:chExt cx="243" cy="243"/>
          </a:xfrm>
        </p:grpSpPr>
        <p:pic>
          <p:nvPicPr>
            <p:cNvPr id="610325" name="Picture 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26"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29</a:t>
              </a:r>
              <a:r>
                <a:rPr lang="es-ES" sz="800" dirty="0">
                  <a:solidFill>
                    <a:srgbClr val="0075B8"/>
                  </a:solidFill>
                  <a:latin typeface="Calibri" pitchFamily="34" charset="0"/>
                </a:rPr>
                <a:t>%</a:t>
              </a:r>
            </a:p>
          </p:txBody>
        </p:sp>
        <p:sp>
          <p:nvSpPr>
            <p:cNvPr id="610327"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28"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29"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30"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31" name="Group 27"/>
          <p:cNvGrpSpPr>
            <a:grpSpLocks/>
          </p:cNvGrpSpPr>
          <p:nvPr/>
        </p:nvGrpSpPr>
        <p:grpSpPr bwMode="auto">
          <a:xfrm>
            <a:off x="3675063" y="3214688"/>
            <a:ext cx="385762" cy="385762"/>
            <a:chOff x="1370" y="1409"/>
            <a:chExt cx="243" cy="243"/>
          </a:xfrm>
        </p:grpSpPr>
        <p:pic>
          <p:nvPicPr>
            <p:cNvPr id="610332" name="Picture 2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33"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610334"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35"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36"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37"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38" name="Group 34"/>
          <p:cNvGrpSpPr>
            <a:grpSpLocks/>
          </p:cNvGrpSpPr>
          <p:nvPr/>
        </p:nvGrpSpPr>
        <p:grpSpPr bwMode="auto">
          <a:xfrm>
            <a:off x="4724400" y="3454400"/>
            <a:ext cx="385763" cy="385763"/>
            <a:chOff x="1370" y="1409"/>
            <a:chExt cx="243" cy="243"/>
          </a:xfrm>
        </p:grpSpPr>
        <p:pic>
          <p:nvPicPr>
            <p:cNvPr id="610339" name="Picture 3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40"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610341"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42"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43"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44"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45" name="Group 41"/>
          <p:cNvGrpSpPr>
            <a:grpSpLocks/>
          </p:cNvGrpSpPr>
          <p:nvPr/>
        </p:nvGrpSpPr>
        <p:grpSpPr bwMode="auto">
          <a:xfrm>
            <a:off x="4862513" y="4392613"/>
            <a:ext cx="385762" cy="385762"/>
            <a:chOff x="1370" y="1409"/>
            <a:chExt cx="243" cy="243"/>
          </a:xfrm>
        </p:grpSpPr>
        <p:pic>
          <p:nvPicPr>
            <p:cNvPr id="610346" name="Picture 4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47"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610348"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49"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50"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51"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52" name="Group 48"/>
          <p:cNvGrpSpPr>
            <a:grpSpLocks/>
          </p:cNvGrpSpPr>
          <p:nvPr/>
        </p:nvGrpSpPr>
        <p:grpSpPr bwMode="auto">
          <a:xfrm>
            <a:off x="5848350" y="3590925"/>
            <a:ext cx="385763" cy="385763"/>
            <a:chOff x="1370" y="1409"/>
            <a:chExt cx="243" cy="243"/>
          </a:xfrm>
        </p:grpSpPr>
        <p:pic>
          <p:nvPicPr>
            <p:cNvPr id="610353" name="Picture 4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54"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610355"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56"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57"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58"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59" name="Group 55"/>
          <p:cNvGrpSpPr>
            <a:grpSpLocks/>
          </p:cNvGrpSpPr>
          <p:nvPr/>
        </p:nvGrpSpPr>
        <p:grpSpPr bwMode="auto">
          <a:xfrm>
            <a:off x="7116763" y="2476500"/>
            <a:ext cx="385762" cy="385763"/>
            <a:chOff x="1370" y="1409"/>
            <a:chExt cx="243" cy="243"/>
          </a:xfrm>
        </p:grpSpPr>
        <p:pic>
          <p:nvPicPr>
            <p:cNvPr id="610360" name="Picture 5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61"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25</a:t>
              </a:r>
              <a:r>
                <a:rPr lang="es-ES" sz="800" dirty="0">
                  <a:solidFill>
                    <a:srgbClr val="0075B8"/>
                  </a:solidFill>
                  <a:latin typeface="Calibri" pitchFamily="34" charset="0"/>
                </a:rPr>
                <a:t>%</a:t>
              </a:r>
            </a:p>
          </p:txBody>
        </p:sp>
        <p:sp>
          <p:nvSpPr>
            <p:cNvPr id="610362"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63"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64"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65"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66" name="Group 62"/>
          <p:cNvGrpSpPr>
            <a:grpSpLocks/>
          </p:cNvGrpSpPr>
          <p:nvPr/>
        </p:nvGrpSpPr>
        <p:grpSpPr bwMode="auto">
          <a:xfrm>
            <a:off x="6116638" y="2122488"/>
            <a:ext cx="385762" cy="385762"/>
            <a:chOff x="1370" y="1409"/>
            <a:chExt cx="243" cy="243"/>
          </a:xfrm>
        </p:grpSpPr>
        <p:pic>
          <p:nvPicPr>
            <p:cNvPr id="610367" name="Picture 6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68"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610369"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70"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71"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72"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73" name="Group 69"/>
          <p:cNvGrpSpPr>
            <a:grpSpLocks/>
          </p:cNvGrpSpPr>
          <p:nvPr/>
        </p:nvGrpSpPr>
        <p:grpSpPr bwMode="auto">
          <a:xfrm>
            <a:off x="5929313" y="2613025"/>
            <a:ext cx="385762" cy="385763"/>
            <a:chOff x="1370" y="1409"/>
            <a:chExt cx="243" cy="243"/>
          </a:xfrm>
        </p:grpSpPr>
        <p:pic>
          <p:nvPicPr>
            <p:cNvPr id="610374" name="Picture 7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75"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26</a:t>
              </a:r>
              <a:r>
                <a:rPr lang="es-ES" sz="800" dirty="0">
                  <a:solidFill>
                    <a:srgbClr val="0075B8"/>
                  </a:solidFill>
                  <a:latin typeface="Calibri" pitchFamily="34" charset="0"/>
                </a:rPr>
                <a:t>%</a:t>
              </a:r>
            </a:p>
          </p:txBody>
        </p:sp>
        <p:sp>
          <p:nvSpPr>
            <p:cNvPr id="610376"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77"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78"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79"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80" name="Group 76"/>
          <p:cNvGrpSpPr>
            <a:grpSpLocks/>
          </p:cNvGrpSpPr>
          <p:nvPr/>
        </p:nvGrpSpPr>
        <p:grpSpPr bwMode="auto">
          <a:xfrm>
            <a:off x="5664200" y="3117850"/>
            <a:ext cx="385763" cy="385763"/>
            <a:chOff x="1370" y="1409"/>
            <a:chExt cx="243" cy="243"/>
          </a:xfrm>
        </p:grpSpPr>
        <p:pic>
          <p:nvPicPr>
            <p:cNvPr id="610381" name="Picture 7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82"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610383"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84"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85"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86"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87" name="Group 83"/>
          <p:cNvGrpSpPr>
            <a:grpSpLocks/>
          </p:cNvGrpSpPr>
          <p:nvPr/>
        </p:nvGrpSpPr>
        <p:grpSpPr bwMode="auto">
          <a:xfrm>
            <a:off x="4933950" y="2428875"/>
            <a:ext cx="385763" cy="385763"/>
            <a:chOff x="1370" y="1409"/>
            <a:chExt cx="243" cy="243"/>
          </a:xfrm>
        </p:grpSpPr>
        <p:pic>
          <p:nvPicPr>
            <p:cNvPr id="610388" name="Picture 8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89"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610390"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91"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92"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393"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394" name="Group 90"/>
          <p:cNvGrpSpPr>
            <a:grpSpLocks/>
          </p:cNvGrpSpPr>
          <p:nvPr/>
        </p:nvGrpSpPr>
        <p:grpSpPr bwMode="auto">
          <a:xfrm>
            <a:off x="2632075" y="1071563"/>
            <a:ext cx="385763" cy="385762"/>
            <a:chOff x="1370" y="1409"/>
            <a:chExt cx="243" cy="243"/>
          </a:xfrm>
        </p:grpSpPr>
        <p:pic>
          <p:nvPicPr>
            <p:cNvPr id="610395" name="Picture 9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396"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610397"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398"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399"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400"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401" name="Group 97"/>
          <p:cNvGrpSpPr>
            <a:grpSpLocks/>
          </p:cNvGrpSpPr>
          <p:nvPr/>
        </p:nvGrpSpPr>
        <p:grpSpPr bwMode="auto">
          <a:xfrm>
            <a:off x="4460875" y="1431925"/>
            <a:ext cx="385763" cy="385763"/>
            <a:chOff x="1370" y="1409"/>
            <a:chExt cx="243" cy="243"/>
          </a:xfrm>
        </p:grpSpPr>
        <p:pic>
          <p:nvPicPr>
            <p:cNvPr id="610402" name="Picture 9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403"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610404"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405"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406"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407"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408" name="Group 104"/>
          <p:cNvGrpSpPr>
            <a:grpSpLocks/>
          </p:cNvGrpSpPr>
          <p:nvPr/>
        </p:nvGrpSpPr>
        <p:grpSpPr bwMode="auto">
          <a:xfrm>
            <a:off x="4060825" y="1912938"/>
            <a:ext cx="385763" cy="385762"/>
            <a:chOff x="1370" y="1409"/>
            <a:chExt cx="243" cy="243"/>
          </a:xfrm>
        </p:grpSpPr>
        <p:pic>
          <p:nvPicPr>
            <p:cNvPr id="610409" name="Picture 10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410"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610411"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412"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413"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414"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415" name="Group 111"/>
          <p:cNvGrpSpPr>
            <a:grpSpLocks/>
          </p:cNvGrpSpPr>
          <p:nvPr/>
        </p:nvGrpSpPr>
        <p:grpSpPr bwMode="auto">
          <a:xfrm>
            <a:off x="4452938" y="2209800"/>
            <a:ext cx="385762" cy="385763"/>
            <a:chOff x="1370" y="1409"/>
            <a:chExt cx="243" cy="243"/>
          </a:xfrm>
        </p:grpSpPr>
        <p:pic>
          <p:nvPicPr>
            <p:cNvPr id="610416" name="Picture 1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417"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610418"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419"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420"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421"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422" name="Group 118"/>
          <p:cNvGrpSpPr>
            <a:grpSpLocks/>
          </p:cNvGrpSpPr>
          <p:nvPr/>
        </p:nvGrpSpPr>
        <p:grpSpPr bwMode="auto">
          <a:xfrm>
            <a:off x="5068888" y="1576388"/>
            <a:ext cx="385762" cy="385762"/>
            <a:chOff x="1370" y="1409"/>
            <a:chExt cx="243" cy="243"/>
          </a:xfrm>
        </p:grpSpPr>
        <p:pic>
          <p:nvPicPr>
            <p:cNvPr id="610423" name="Picture 1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424" name="Rectangle 1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610425" name="Line 1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426" name="Line 1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427" name="Line 1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428" name="Line 1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0429" name="Group 125"/>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35" name="Group 131"/>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41" name="Group 137"/>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47" name="Group 143"/>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53" name="Group 149"/>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59" name="Group 155"/>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65" name="Group 161"/>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71" name="Group 167"/>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77" name="Group 173"/>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83" name="Group 179"/>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89" name="Group 185"/>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495" name="Group 191"/>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501" name="Group 197"/>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507" name="Group 203"/>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513" name="Group 209"/>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610519" name="Group 215"/>
          <p:cNvGrpSpPr>
            <a:grpSpLocks/>
          </p:cNvGrpSpPr>
          <p:nvPr/>
        </p:nvGrpSpPr>
        <p:grpSpPr bwMode="auto">
          <a:xfrm>
            <a:off x="5237163" y="2081213"/>
            <a:ext cx="385762" cy="385762"/>
            <a:chOff x="1370" y="1409"/>
            <a:chExt cx="243" cy="243"/>
          </a:xfrm>
        </p:grpSpPr>
        <p:pic>
          <p:nvPicPr>
            <p:cNvPr id="610520" name="Picture 21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521" name="Rectangle 2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610522" name="Line 2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523" name="Line 2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524" name="Line 2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525" name="Line 2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10526" name="Group 222"/>
          <p:cNvGrpSpPr>
            <a:grpSpLocks/>
          </p:cNvGrpSpPr>
          <p:nvPr/>
        </p:nvGrpSpPr>
        <p:grpSpPr bwMode="auto">
          <a:xfrm>
            <a:off x="5597525" y="2282825"/>
            <a:ext cx="385763" cy="385763"/>
            <a:chOff x="1370" y="1409"/>
            <a:chExt cx="243" cy="243"/>
          </a:xfrm>
        </p:grpSpPr>
        <p:pic>
          <p:nvPicPr>
            <p:cNvPr id="610527" name="Picture 22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528" name="Rectangle 22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610529" name="Line 22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530" name="Line 22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531" name="Line 22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532" name="Line 22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610533" name="AutoShape 229"/>
          <p:cNvCxnSpPr>
            <a:cxnSpLocks noChangeShapeType="1"/>
            <a:stCxn id="610522"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610534" name="Group 230"/>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610540" name="AutoShape 236"/>
          <p:cNvCxnSpPr>
            <a:cxnSpLocks noChangeShapeType="1"/>
            <a:stCxn id="610529"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610541" name="Group 237"/>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0547" name="Rectangle 24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610548" name="Group 244"/>
          <p:cNvGrpSpPr>
            <a:grpSpLocks/>
          </p:cNvGrpSpPr>
          <p:nvPr/>
        </p:nvGrpSpPr>
        <p:grpSpPr bwMode="auto">
          <a:xfrm>
            <a:off x="5486400" y="1631950"/>
            <a:ext cx="385763" cy="385763"/>
            <a:chOff x="1370" y="1409"/>
            <a:chExt cx="243" cy="243"/>
          </a:xfrm>
        </p:grpSpPr>
        <p:pic>
          <p:nvPicPr>
            <p:cNvPr id="610549" name="Picture 24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610550" name="Rectangle 24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610551" name="Line 24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610552" name="Line 24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610553" name="Line 24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610554" name="Line 25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610555" name="Group 251"/>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567" name="Group 263"/>
          <p:cNvGraphicFramePr>
            <a:graphicFrameLocks noGrp="1"/>
          </p:cNvGraphicFramePr>
          <p:nvPr/>
        </p:nvGraphicFramePr>
        <p:xfrm>
          <a:off x="7753350" y="96996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10583" name="Group 279"/>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10621" name="Text Box 317"/>
          <p:cNvSpPr txBox="1">
            <a:spLocks noChangeArrowheads="1"/>
          </p:cNvSpPr>
          <p:nvPr/>
        </p:nvSpPr>
        <p:spPr bwMode="auto">
          <a:xfrm>
            <a:off x="5238750" y="663575"/>
            <a:ext cx="1168400"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5B8"/>
                </a:solidFill>
                <a:latin typeface="Calibri" pitchFamily="34" charset="0"/>
              </a:rPr>
              <a:t>SI</a:t>
            </a:r>
            <a:endParaRPr lang="es-ES" sz="1400" b="0" dirty="0">
              <a:latin typeface="Calibri" pitchFamily="34" charset="0"/>
            </a:endParaRPr>
          </a:p>
        </p:txBody>
      </p:sp>
      <p:graphicFrame>
        <p:nvGraphicFramePr>
          <p:cNvPr id="610675" name="Group 371"/>
          <p:cNvGraphicFramePr>
            <a:graphicFrameLocks noGrp="1"/>
          </p:cNvGraphicFramePr>
          <p:nvPr/>
        </p:nvGraphicFramePr>
        <p:xfrm>
          <a:off x="-14288" y="1968500"/>
          <a:ext cx="1758951" cy="1156140"/>
        </p:xfrm>
        <a:graphic>
          <a:graphicData uri="http://schemas.openxmlformats.org/drawingml/2006/table">
            <a:tbl>
              <a:tblPr/>
              <a:tblGrid>
                <a:gridCol w="1758951"/>
              </a:tblGrid>
              <a:tr h="138113">
                <a:tc>
                  <a:txBody>
                    <a:bodyPr/>
                    <a:lstStyle/>
                    <a:p>
                      <a:pPr marL="0" marR="0" lvl="0" indent="0" algn="ctr" defTabSz="914400" rtl="0" eaLnBrk="1" fontAlgn="base" latinLnBrk="0" hangingPunct="1">
                        <a:lnSpc>
                          <a:spcPct val="105000"/>
                        </a:lnSpc>
                        <a:spcBef>
                          <a:spcPct val="0"/>
                        </a:spcBef>
                        <a:spcAft>
                          <a:spcPct val="0"/>
                        </a:spcAft>
                        <a:buClr>
                          <a:schemeClr val="tx1"/>
                        </a:buClr>
                        <a:buSzTx/>
                        <a:buFontTx/>
                        <a:buNone/>
                        <a:tabLst/>
                      </a:pP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 28.</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¿Estaría dispuesto a tener una </a:t>
                      </a:r>
                      <a:r>
                        <a:rPr kumimoji="0" lang="es-CO" sz="10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tarifa más alta por el aprovechamiento</a:t>
                      </a:r>
                      <a:r>
                        <a:rPr kumimoji="0" lang="es-CO" sz="10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de los residuos considerando los beneficios al medio ambiente y a las personas que trabajan en aprovechamiento?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10681" name="Picture 377" descr="hfjgk"/>
          <p:cNvPicPr>
            <a:picLocks noChangeAspect="1" noChangeArrowheads="1"/>
          </p:cNvPicPr>
          <p:nvPr/>
        </p:nvPicPr>
        <p:blipFill>
          <a:blip r:embed="rId4" cstate="print"/>
          <a:srcRect/>
          <a:stretch>
            <a:fillRect/>
          </a:stretch>
        </p:blipFill>
        <p:spPr bwMode="auto">
          <a:xfrm>
            <a:off x="138113" y="3187700"/>
            <a:ext cx="1490662" cy="1624013"/>
          </a:xfrm>
          <a:prstGeom prst="rect">
            <a:avLst/>
          </a:prstGeom>
          <a:noFill/>
        </p:spPr>
      </p:pic>
      <p:graphicFrame>
        <p:nvGraphicFramePr>
          <p:cNvPr id="610682" name="Group 378"/>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Total</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688" name="Group 384"/>
          <p:cNvGraphicFramePr>
            <a:graphicFrameLocks noGrp="1"/>
          </p:cNvGraphicFramePr>
          <p:nvPr/>
        </p:nvGraphicFramePr>
        <p:xfrm>
          <a:off x="1012825" y="3471863"/>
          <a:ext cx="373063" cy="241740"/>
        </p:xfrm>
        <a:graphic>
          <a:graphicData uri="http://schemas.openxmlformats.org/drawingml/2006/table">
            <a:tbl>
              <a:tblPr/>
              <a:tblGrid>
                <a:gridCol w="3730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37</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694" name="Group 390"/>
          <p:cNvGraphicFramePr>
            <a:graphicFrameLocks noGrp="1"/>
          </p:cNvGraphicFramePr>
          <p:nvPr/>
        </p:nvGraphicFramePr>
        <p:xfrm>
          <a:off x="417513" y="4148138"/>
          <a:ext cx="373062" cy="241740"/>
        </p:xfrm>
        <a:graphic>
          <a:graphicData uri="http://schemas.openxmlformats.org/drawingml/2006/table">
            <a:tbl>
              <a:tblPr/>
              <a:tblGrid>
                <a:gridCol w="3730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63</a:t>
                      </a:r>
                      <a:r>
                        <a:rPr kumimoji="0" lang="es-ES" sz="900" b="1" i="0" u="none" strike="noStrike" cap="none" normalizeH="0" baseline="0" dirty="0" smtClean="0">
                          <a:ln>
                            <a:noFill/>
                          </a:ln>
                          <a:solidFill>
                            <a:schemeClr val="bg1"/>
                          </a:solidFill>
                          <a:effectLst/>
                          <a:latin typeface="Cambria" pitchFamily="18" charset="0"/>
                          <a:cs typeface="Arial" charset="0"/>
                        </a:rPr>
                        <a:t>%</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0700" name="AutoShape 396"/>
          <p:cNvCxnSpPr>
            <a:cxnSpLocks noChangeShapeType="1"/>
            <a:stCxn id="0" idx="3"/>
            <a:endCxn id="0" idx="2"/>
          </p:cNvCxnSpPr>
          <p:nvPr/>
        </p:nvCxnSpPr>
        <p:spPr bwMode="auto">
          <a:xfrm flipV="1">
            <a:off x="1385888" y="3482975"/>
            <a:ext cx="276225" cy="109538"/>
          </a:xfrm>
          <a:prstGeom prst="bentConnector2">
            <a:avLst/>
          </a:prstGeom>
          <a:noFill/>
          <a:ln w="3175">
            <a:solidFill>
              <a:srgbClr val="333333"/>
            </a:solidFill>
            <a:miter lim="800000"/>
            <a:headEnd/>
            <a:tailEnd type="oval" w="sm" len="sm"/>
          </a:ln>
          <a:effectLst/>
        </p:spPr>
      </p:cxnSp>
      <p:graphicFrame>
        <p:nvGraphicFramePr>
          <p:cNvPr id="610701" name="Group 397"/>
          <p:cNvGraphicFramePr>
            <a:graphicFrameLocks noGrp="1"/>
          </p:cNvGraphicFramePr>
          <p:nvPr/>
        </p:nvGraphicFramePr>
        <p:xfrm>
          <a:off x="1454150" y="32559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10707" name="Group 403"/>
          <p:cNvGraphicFramePr>
            <a:graphicFrameLocks noGrp="1"/>
          </p:cNvGraphicFramePr>
          <p:nvPr/>
        </p:nvGraphicFramePr>
        <p:xfrm>
          <a:off x="0" y="4486275"/>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610713" name="AutoShape 409"/>
          <p:cNvCxnSpPr>
            <a:cxnSpLocks noChangeShapeType="1"/>
            <a:stCxn id="0" idx="1"/>
            <a:endCxn id="0" idx="0"/>
          </p:cNvCxnSpPr>
          <p:nvPr/>
        </p:nvCxnSpPr>
        <p:spPr bwMode="auto">
          <a:xfrm rot="10800000" flipV="1">
            <a:off x="207963" y="4268788"/>
            <a:ext cx="209550" cy="217487"/>
          </a:xfrm>
          <a:prstGeom prst="bentConnector2">
            <a:avLst/>
          </a:prstGeom>
          <a:noFill/>
          <a:ln w="3175">
            <a:solidFill>
              <a:srgbClr val="333333"/>
            </a:solidFill>
            <a:miter lim="800000"/>
            <a:headEnd/>
            <a:tailEnd type="oval" w="sm" len="sm"/>
          </a:ln>
          <a:effectLst/>
        </p:spPr>
      </p:cxnSp>
      <p:pic>
        <p:nvPicPr>
          <p:cNvPr id="174" name="Picture 324"/>
          <p:cNvPicPr>
            <a:picLocks noChangeAspect="1" noChangeArrowheads="1"/>
          </p:cNvPicPr>
          <p:nvPr/>
        </p:nvPicPr>
        <p:blipFill>
          <a:blip r:embed="rId5" cstate="print"/>
          <a:srcRect/>
          <a:stretch>
            <a:fillRect/>
          </a:stretch>
        </p:blipFill>
        <p:spPr bwMode="auto">
          <a:xfrm>
            <a:off x="7661275" y="3684588"/>
            <a:ext cx="1336675" cy="127635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277" name="Picture 117" descr="gdfghfj"/>
          <p:cNvPicPr>
            <a:picLocks noChangeAspect="1" noChangeArrowheads="1"/>
          </p:cNvPicPr>
          <p:nvPr/>
        </p:nvPicPr>
        <p:blipFill>
          <a:blip r:embed="rId2" cstate="print"/>
          <a:srcRect/>
          <a:stretch>
            <a:fillRect/>
          </a:stretch>
        </p:blipFill>
        <p:spPr bwMode="auto">
          <a:xfrm>
            <a:off x="2668588" y="1279525"/>
            <a:ext cx="3792537" cy="3348038"/>
          </a:xfrm>
          <a:prstGeom prst="rect">
            <a:avLst/>
          </a:prstGeom>
          <a:noFill/>
        </p:spPr>
      </p:pic>
      <p:sp>
        <p:nvSpPr>
          <p:cNvPr id="604163" name="Rectangle 3"/>
          <p:cNvSpPr>
            <a:spLocks noGrp="1" noChangeArrowheads="1"/>
          </p:cNvSpPr>
          <p:nvPr>
            <p:ph type="title"/>
          </p:nvPr>
        </p:nvSpPr>
        <p:spPr/>
        <p:txBody>
          <a:bodyPr/>
          <a:lstStyle/>
          <a:p>
            <a:endParaRPr lang="es-MX" dirty="0"/>
          </a:p>
        </p:txBody>
      </p:sp>
      <p:sp>
        <p:nvSpPr>
          <p:cNvPr id="60416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8A644F3-00B2-4EFA-BFF6-43922BA07643}" type="slidenum">
              <a:rPr lang="es-ES" sz="900" i="1">
                <a:solidFill>
                  <a:schemeClr val="bg1"/>
                </a:solidFill>
              </a:rPr>
              <a:pPr algn="ctr"/>
              <a:t>91</a:t>
            </a:fld>
            <a:endParaRPr lang="es-ES" sz="900" i="1" dirty="0">
              <a:solidFill>
                <a:schemeClr val="bg1"/>
              </a:solidFill>
            </a:endParaRPr>
          </a:p>
        </p:txBody>
      </p:sp>
      <p:graphicFrame>
        <p:nvGraphicFramePr>
          <p:cNvPr id="604276" name="Group 116"/>
          <p:cNvGraphicFramePr>
            <a:graphicFrameLocks noGrp="1"/>
          </p:cNvGraphicFramePr>
          <p:nvPr/>
        </p:nvGraphicFramePr>
        <p:xfrm>
          <a:off x="1797628" y="660400"/>
          <a:ext cx="5374698" cy="371280"/>
        </p:xfrm>
        <a:graphic>
          <a:graphicData uri="http://schemas.openxmlformats.org/drawingml/2006/table">
            <a:tbl>
              <a:tblPr/>
              <a:tblGrid>
                <a:gridCol w="537469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29.</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rgbClr val="333333"/>
                          </a:solidFill>
                          <a:effectLst/>
                          <a:latin typeface="Calibri" pitchFamily="34" charset="0"/>
                          <a:cs typeface="Arial" charset="0"/>
                        </a:rPr>
                        <a:t>De los siguientes aspectos</a:t>
                      </a:r>
                      <a:r>
                        <a:rPr kumimoji="0" lang="es-CO" sz="1100" b="1" i="0" u="none" strike="noStrike" cap="none" normalizeH="0" baseline="0" dirty="0" smtClean="0">
                          <a:ln>
                            <a:noFill/>
                          </a:ln>
                          <a:solidFill>
                            <a:srgbClr val="333333"/>
                          </a:solidFill>
                          <a:effectLst/>
                          <a:latin typeface="Calibri" pitchFamily="34" charset="0"/>
                          <a:cs typeface="Arial" charset="0"/>
                        </a:rPr>
                        <a:t>, ¿Cuáles considera son </a:t>
                      </a:r>
                      <a:r>
                        <a:rPr kumimoji="0" lang="es-CO" sz="1100" b="1" i="0" u="none" strike="noStrike" cap="none" normalizeH="0" baseline="0" dirty="0" smtClean="0">
                          <a:ln>
                            <a:noFill/>
                          </a:ln>
                          <a:solidFill>
                            <a:srgbClr val="0075B8"/>
                          </a:solidFill>
                          <a:effectLst/>
                          <a:latin typeface="Calibri" pitchFamily="34" charset="0"/>
                          <a:cs typeface="Arial" charset="0"/>
                        </a:rPr>
                        <a:t>los beneficios</a:t>
                      </a:r>
                      <a:r>
                        <a:rPr kumimoji="0" lang="es-CO" sz="1100" b="1" i="0" u="none" strike="noStrike" cap="none" normalizeH="0" baseline="0" dirty="0" smtClean="0">
                          <a:ln>
                            <a:noFill/>
                          </a:ln>
                          <a:solidFill>
                            <a:srgbClr val="333333"/>
                          </a:solidFill>
                          <a:effectLst/>
                          <a:latin typeface="Calibri" pitchFamily="34" charset="0"/>
                          <a:cs typeface="Arial" charset="0"/>
                        </a:rPr>
                        <a:t> del aprovechamiento y reincorporación del material a la industria nacional?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 y múltiple)</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4171" name="Rectangle 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04172" name="Group 12"/>
          <p:cNvGraphicFramePr>
            <a:graphicFrameLocks noGrp="1"/>
          </p:cNvGraphicFramePr>
          <p:nvPr/>
        </p:nvGraphicFramePr>
        <p:xfrm>
          <a:off x="2781300" y="1468438"/>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82</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318" name="Group 158"/>
          <p:cNvGraphicFramePr>
            <a:graphicFrameLocks noGrp="1"/>
          </p:cNvGraphicFramePr>
          <p:nvPr/>
        </p:nvGraphicFramePr>
        <p:xfrm>
          <a:off x="288925" y="1503363"/>
          <a:ext cx="2306638" cy="219075"/>
        </p:xfrm>
        <a:graphic>
          <a:graphicData uri="http://schemas.openxmlformats.org/drawingml/2006/table">
            <a:tbl>
              <a:tblPr/>
              <a:tblGrid>
                <a:gridCol w="2306638"/>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Aporte al cambio climático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323" name="Group 163"/>
          <p:cNvGraphicFramePr>
            <a:graphicFrameLocks noGrp="1"/>
          </p:cNvGraphicFramePr>
          <p:nvPr/>
        </p:nvGraphicFramePr>
        <p:xfrm>
          <a:off x="746125" y="2355850"/>
          <a:ext cx="2006600" cy="371280"/>
        </p:xfrm>
        <a:graphic>
          <a:graphicData uri="http://schemas.openxmlformats.org/drawingml/2006/table">
            <a:tbl>
              <a:tblPr/>
              <a:tblGrid>
                <a:gridCol w="2006600"/>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Mejorar las condiciones de trabajo de los recicladores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321" name="Group 161"/>
          <p:cNvGraphicFramePr>
            <a:graphicFrameLocks noGrp="1"/>
          </p:cNvGraphicFramePr>
          <p:nvPr/>
        </p:nvGraphicFramePr>
        <p:xfrm>
          <a:off x="6502400" y="2168525"/>
          <a:ext cx="1044575" cy="219075"/>
        </p:xfrm>
        <a:graphic>
          <a:graphicData uri="http://schemas.openxmlformats.org/drawingml/2006/table">
            <a:tbl>
              <a:tblPr/>
              <a:tblGrid>
                <a:gridCol w="1044575"/>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Generar empleo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325" name="Group 165"/>
          <p:cNvGraphicFramePr>
            <a:graphicFrameLocks noGrp="1"/>
          </p:cNvGraphicFramePr>
          <p:nvPr/>
        </p:nvGraphicFramePr>
        <p:xfrm>
          <a:off x="6208713" y="2940050"/>
          <a:ext cx="1866900" cy="371280"/>
        </p:xfrm>
        <a:graphic>
          <a:graphicData uri="http://schemas.openxmlformats.org/drawingml/2006/table">
            <a:tbl>
              <a:tblPr/>
              <a:tblGrid>
                <a:gridCol w="1866900"/>
              </a:tblGrid>
              <a:tr h="2190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Mejorar los ingresos de los recicladores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234" name="Group 74"/>
          <p:cNvGraphicFramePr>
            <a:graphicFrameLocks noGrp="1"/>
          </p:cNvGraphicFramePr>
          <p:nvPr/>
        </p:nvGraphicFramePr>
        <p:xfrm>
          <a:off x="2909888" y="24066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73</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240" name="Group 80"/>
          <p:cNvGraphicFramePr>
            <a:graphicFrameLocks noGrp="1"/>
          </p:cNvGraphicFramePr>
          <p:nvPr/>
        </p:nvGraphicFramePr>
        <p:xfrm>
          <a:off x="5926138" y="2147888"/>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80</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246" name="Group 86"/>
          <p:cNvGraphicFramePr>
            <a:graphicFrameLocks noGrp="1"/>
          </p:cNvGraphicFramePr>
          <p:nvPr/>
        </p:nvGraphicFramePr>
        <p:xfrm>
          <a:off x="5605463" y="29908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66</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329" name="Group 169"/>
          <p:cNvGraphicFramePr>
            <a:graphicFrameLocks noGrp="1"/>
          </p:cNvGraphicFramePr>
          <p:nvPr/>
        </p:nvGraphicFramePr>
        <p:xfrm>
          <a:off x="4025900" y="474821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4328" name="Group 168"/>
          <p:cNvGraphicFramePr>
            <a:graphicFrameLocks noGrp="1"/>
          </p:cNvGraphicFramePr>
          <p:nvPr/>
        </p:nvGraphicFramePr>
        <p:xfrm>
          <a:off x="785813" y="3325813"/>
          <a:ext cx="2006600" cy="371280"/>
        </p:xfrm>
        <a:graphic>
          <a:graphicData uri="http://schemas.openxmlformats.org/drawingml/2006/table">
            <a:tbl>
              <a:tblPr/>
              <a:tblGrid>
                <a:gridCol w="2006600"/>
              </a:tblGrid>
              <a:tr h="219075">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333333"/>
                          </a:solidFill>
                          <a:effectLst/>
                          <a:latin typeface="Calibri" pitchFamily="34" charset="0"/>
                          <a:cs typeface="Arial" charset="0"/>
                        </a:rPr>
                        <a:t>Propender porque se saque de la vulnerabilidad al reciclador </a:t>
                      </a: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4284" name="Group 124"/>
          <p:cNvGraphicFramePr>
            <a:graphicFrameLocks noGrp="1"/>
          </p:cNvGraphicFramePr>
          <p:nvPr/>
        </p:nvGraphicFramePr>
        <p:xfrm>
          <a:off x="2959100" y="335280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5B8"/>
                          </a:solidFill>
                          <a:effectLst/>
                          <a:latin typeface="Cambria" pitchFamily="18" charset="0"/>
                          <a:cs typeface="Arial" charset="0"/>
                        </a:rPr>
                        <a:t>38</a:t>
                      </a:r>
                      <a:r>
                        <a:rPr kumimoji="0" lang="es-ES" sz="1000" b="1" i="0" u="none" strike="noStrike" cap="none" normalizeH="0" baseline="0" dirty="0" smtClean="0">
                          <a:ln>
                            <a:noFill/>
                          </a:ln>
                          <a:solidFill>
                            <a:srgbClr val="0075B8"/>
                          </a:solidFill>
                          <a:effectLst/>
                          <a:latin typeface="Cambria" pitchFamily="18" charset="0"/>
                          <a:cs typeface="Arial" charset="0"/>
                        </a:rPr>
                        <a:t>%</a:t>
                      </a:r>
                      <a:r>
                        <a:rPr kumimoji="0" lang="es-ES" sz="1400" b="1" i="0" u="none" strike="noStrike" cap="none" normalizeH="0" baseline="0" dirty="0" smtClean="0">
                          <a:ln>
                            <a:noFill/>
                          </a:ln>
                          <a:solidFill>
                            <a:srgbClr val="0075B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604330" name="Picture 170" descr="sgdfgfj"/>
          <p:cNvPicPr>
            <a:picLocks noChangeAspect="1" noChangeArrowheads="1"/>
          </p:cNvPicPr>
          <p:nvPr/>
        </p:nvPicPr>
        <p:blipFill>
          <a:blip r:embed="rId3" cstate="print"/>
          <a:srcRect/>
          <a:stretch>
            <a:fillRect/>
          </a:stretch>
        </p:blipFill>
        <p:spPr bwMode="auto">
          <a:xfrm>
            <a:off x="7504113" y="782638"/>
            <a:ext cx="766762" cy="855662"/>
          </a:xfrm>
          <a:prstGeom prst="rect">
            <a:avLst/>
          </a:prstGeom>
          <a:noFill/>
        </p:spPr>
      </p:pic>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0962" name="Rectangle 2"/>
          <p:cNvSpPr>
            <a:spLocks noGrp="1" noChangeArrowheads="1"/>
          </p:cNvSpPr>
          <p:nvPr>
            <p:ph type="title"/>
          </p:nvPr>
        </p:nvSpPr>
        <p:spPr/>
        <p:txBody>
          <a:bodyPr/>
          <a:lstStyle/>
          <a:p>
            <a:endParaRPr lang="es-CO" dirty="0"/>
          </a:p>
        </p:txBody>
      </p:sp>
      <p:sp>
        <p:nvSpPr>
          <p:cNvPr id="68096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096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1203" name="Group 243"/>
          <p:cNvGraphicFramePr>
            <a:graphicFrameLocks noGrp="1"/>
          </p:cNvGraphicFramePr>
          <p:nvPr/>
        </p:nvGraphicFramePr>
        <p:xfrm>
          <a:off x="153988" y="1400175"/>
          <a:ext cx="8840787" cy="18053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Aporte al cambio climático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Generar empleo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las condiciones de trabajo de los 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los ingresos de los 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Propender porque se saque de la vulnerabilidad al reciclador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1194" name="Rectangle 23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F667997-3810-4BE8-B983-BCD36F12593D}" type="slidenum">
              <a:rPr lang="es-ES" sz="900" i="1">
                <a:solidFill>
                  <a:schemeClr val="bg1"/>
                </a:solidFill>
              </a:rPr>
              <a:pPr algn="ctr"/>
              <a:t>92</a:t>
            </a:fld>
            <a:endParaRPr lang="es-ES" sz="900" i="1" dirty="0">
              <a:solidFill>
                <a:schemeClr val="bg1"/>
              </a:solidFill>
            </a:endParaRPr>
          </a:p>
        </p:txBody>
      </p:sp>
      <p:sp>
        <p:nvSpPr>
          <p:cNvPr id="681201" name="Rectangle 241"/>
          <p:cNvSpPr>
            <a:spLocks noChangeArrowheads="1"/>
          </p:cNvSpPr>
          <p:nvPr/>
        </p:nvSpPr>
        <p:spPr bwMode="auto">
          <a:xfrm>
            <a:off x="228600" y="1035050"/>
            <a:ext cx="8588375" cy="430887"/>
          </a:xfrm>
          <a:prstGeom prst="rect">
            <a:avLst/>
          </a:prstGeom>
          <a:noFill/>
          <a:ln w="9525">
            <a:noFill/>
            <a:miter lim="800000"/>
            <a:headEnd/>
            <a:tailEnd/>
          </a:ln>
          <a:effectLst/>
        </p:spPr>
        <p:txBody>
          <a:bodyPr>
            <a:spAutoFit/>
          </a:bodyPr>
          <a:lstStyle/>
          <a:p>
            <a:pPr algn="ctr" fontAlgn="b"/>
            <a:r>
              <a:rPr lang="es-CO" sz="1100" dirty="0">
                <a:solidFill>
                  <a:srgbClr val="0075B8"/>
                </a:solidFill>
                <a:latin typeface="Calibri" pitchFamily="34" charset="0"/>
              </a:rPr>
              <a:t> 29.</a:t>
            </a:r>
            <a:r>
              <a:rPr lang="es-CO" sz="1100" dirty="0">
                <a:solidFill>
                  <a:srgbClr val="333333"/>
                </a:solidFill>
                <a:latin typeface="Calibri" pitchFamily="34" charset="0"/>
              </a:rPr>
              <a:t> </a:t>
            </a:r>
            <a:r>
              <a:rPr lang="es-CO" sz="1100" b="0" dirty="0">
                <a:solidFill>
                  <a:srgbClr val="333333"/>
                </a:solidFill>
                <a:latin typeface="Calibri" pitchFamily="34" charset="0"/>
              </a:rPr>
              <a:t>De los siguientes aspectos</a:t>
            </a:r>
            <a:r>
              <a:rPr lang="es-CO" sz="1100" dirty="0">
                <a:solidFill>
                  <a:srgbClr val="333333"/>
                </a:solidFill>
                <a:latin typeface="Calibri" pitchFamily="34" charset="0"/>
              </a:rPr>
              <a:t>, ¿Cuáles considera son </a:t>
            </a:r>
            <a:r>
              <a:rPr lang="es-CO" sz="1100" dirty="0">
                <a:solidFill>
                  <a:srgbClr val="0075B8"/>
                </a:solidFill>
                <a:latin typeface="Calibri" pitchFamily="34" charset="0"/>
              </a:rPr>
              <a:t>los beneficios</a:t>
            </a:r>
            <a:r>
              <a:rPr lang="es-CO" sz="1100" dirty="0">
                <a:solidFill>
                  <a:srgbClr val="333333"/>
                </a:solidFill>
                <a:latin typeface="Calibri" pitchFamily="34" charset="0"/>
              </a:rPr>
              <a:t> del aprovechamiento y reincorporación del material a la industria nacional</a:t>
            </a:r>
            <a:r>
              <a:rPr lang="es-CO" sz="1100" dirty="0" smtClean="0">
                <a:solidFill>
                  <a:srgbClr val="333333"/>
                </a:solidFill>
                <a:latin typeface="Calibri" pitchFamily="34" charset="0"/>
              </a:rPr>
              <a:t>? </a:t>
            </a:r>
            <a:r>
              <a:rPr lang="es-CO" sz="1100" b="0" dirty="0" smtClean="0">
                <a:solidFill>
                  <a:schemeClr val="tx1">
                    <a:lumMod val="50000"/>
                    <a:lumOff val="50000"/>
                  </a:schemeClr>
                </a:solidFill>
                <a:latin typeface="Calibri" pitchFamily="34" charset="0"/>
              </a:rPr>
              <a:t>(R: leída y múltiple)</a:t>
            </a:r>
            <a:r>
              <a:rPr lang="es-CO" sz="1100" dirty="0" smtClean="0">
                <a:solidFill>
                  <a:srgbClr val="333333"/>
                </a:solidFill>
                <a:latin typeface="Calibri" pitchFamily="34" charset="0"/>
              </a:rPr>
              <a:t> </a:t>
            </a:r>
            <a:endParaRPr lang="es-CO" sz="1100" dirty="0">
              <a:solidFill>
                <a:srgbClr val="333333"/>
              </a:solidFill>
              <a:latin typeface="Calibri" pitchFamily="34" charset="0"/>
            </a:endParaRPr>
          </a:p>
        </p:txBody>
      </p:sp>
      <p:graphicFrame>
        <p:nvGraphicFramePr>
          <p:cNvPr id="681299" name="Group 339"/>
          <p:cNvGraphicFramePr>
            <a:graphicFrameLocks noGrp="1"/>
          </p:cNvGraphicFramePr>
          <p:nvPr/>
        </p:nvGraphicFramePr>
        <p:xfrm>
          <a:off x="1404938" y="3379788"/>
          <a:ext cx="6432550" cy="1567416"/>
        </p:xfrm>
        <a:graphic>
          <a:graphicData uri="http://schemas.openxmlformats.org/drawingml/2006/table">
            <a:tbl>
              <a:tblPr/>
              <a:tblGrid>
                <a:gridCol w="2503487"/>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Aporte al cambio climático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Generar empleo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las condiciones de trabajo de los 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los ingresos de los recicladores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Propender porque se saque de la vulnerabilidad al reciclador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9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475" name="Picture 291" descr="sdfgsdgh"/>
          <p:cNvPicPr>
            <a:picLocks noChangeAspect="1" noChangeArrowheads="1"/>
          </p:cNvPicPr>
          <p:nvPr/>
        </p:nvPicPr>
        <p:blipFill>
          <a:blip r:embed="rId3" cstate="print"/>
          <a:srcRect/>
          <a:stretch>
            <a:fillRect/>
          </a:stretch>
        </p:blipFill>
        <p:spPr bwMode="auto">
          <a:xfrm>
            <a:off x="1384880" y="1335088"/>
            <a:ext cx="1530350" cy="3448050"/>
          </a:xfrm>
          <a:prstGeom prst="rect">
            <a:avLst/>
          </a:prstGeom>
          <a:noFill/>
        </p:spPr>
      </p:pic>
      <p:sp>
        <p:nvSpPr>
          <p:cNvPr id="605202" name="Rectangle 18"/>
          <p:cNvSpPr>
            <a:spLocks noGrp="1" noChangeArrowheads="1"/>
          </p:cNvSpPr>
          <p:nvPr>
            <p:ph type="title"/>
          </p:nvPr>
        </p:nvSpPr>
        <p:spPr/>
        <p:txBody>
          <a:bodyPr/>
          <a:lstStyle/>
          <a:p>
            <a:endParaRPr lang="es-MX" dirty="0"/>
          </a:p>
        </p:txBody>
      </p:sp>
      <p:sp>
        <p:nvSpPr>
          <p:cNvPr id="605203" name="Rectangle 1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F45416D-FFD7-49C8-BFCF-4BB463315F13}" type="slidenum">
              <a:rPr lang="es-ES" sz="900" i="1">
                <a:solidFill>
                  <a:schemeClr val="bg1"/>
                </a:solidFill>
              </a:rPr>
              <a:pPr algn="ctr"/>
              <a:t>93</a:t>
            </a:fld>
            <a:endParaRPr lang="es-ES" sz="900" i="1" dirty="0">
              <a:solidFill>
                <a:schemeClr val="bg1"/>
              </a:solidFill>
            </a:endParaRPr>
          </a:p>
        </p:txBody>
      </p:sp>
      <p:sp>
        <p:nvSpPr>
          <p:cNvPr id="605204" name="Rectangle 2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05234" name="Group 50"/>
          <p:cNvGraphicFramePr>
            <a:graphicFrameLocks noGrp="1"/>
          </p:cNvGraphicFramePr>
          <p:nvPr/>
        </p:nvGraphicFramePr>
        <p:xfrm>
          <a:off x="460375" y="660400"/>
          <a:ext cx="3670300" cy="337752"/>
        </p:xfrm>
        <a:graphic>
          <a:graphicData uri="http://schemas.openxmlformats.org/drawingml/2006/table">
            <a:tbl>
              <a:tblPr/>
              <a:tblGrid>
                <a:gridCol w="3670300"/>
              </a:tblGrid>
              <a:tr h="142875">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30.</a:t>
                      </a:r>
                      <a:r>
                        <a:rPr kumimoji="0" lang="es-CO" sz="1100" b="1" i="0" u="none" strike="noStrike" cap="none" normalizeH="0" baseline="0" dirty="0" smtClean="0">
                          <a:ln>
                            <a:noFill/>
                          </a:ln>
                          <a:solidFill>
                            <a:srgbClr val="333333"/>
                          </a:solidFill>
                          <a:effectLst/>
                          <a:latin typeface="Calibri" pitchFamily="34" charset="0"/>
                          <a:cs typeface="Arial" charset="0"/>
                        </a:rPr>
                        <a:t> ¿Por cuáles </a:t>
                      </a:r>
                      <a:r>
                        <a:rPr kumimoji="0" lang="es-CO" sz="1100" b="1" i="0" u="none" strike="noStrike" cap="none" normalizeH="0" baseline="0" dirty="0" smtClean="0">
                          <a:ln>
                            <a:noFill/>
                          </a:ln>
                          <a:solidFill>
                            <a:srgbClr val="0075B8"/>
                          </a:solidFill>
                          <a:effectLst/>
                          <a:latin typeface="Calibri" pitchFamily="34" charset="0"/>
                          <a:cs typeface="Arial" charset="0"/>
                        </a:rPr>
                        <a:t>medios se ha capacitado</a:t>
                      </a:r>
                      <a:r>
                        <a:rPr kumimoji="0" lang="es-CO" sz="1100" b="1" i="0" u="none" strike="noStrike" cap="none" normalizeH="0" baseline="0" dirty="0" smtClean="0">
                          <a:ln>
                            <a:noFill/>
                          </a:ln>
                          <a:solidFill>
                            <a:srgbClr val="333333"/>
                          </a:solidFill>
                          <a:effectLst/>
                          <a:latin typeface="Calibri" pitchFamily="34" charset="0"/>
                          <a:cs typeface="Arial" charset="0"/>
                        </a:rPr>
                        <a:t>, informado y/o escuchado sobre el tema del reciclaje?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5419" name="Group 235"/>
          <p:cNvGraphicFramePr>
            <a:graphicFrameLocks noGrp="1"/>
          </p:cNvGraphicFramePr>
          <p:nvPr/>
        </p:nvGraphicFramePr>
        <p:xfrm>
          <a:off x="5014913" y="828675"/>
          <a:ext cx="3721100" cy="203640"/>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r>
                        <a:rPr kumimoji="0" lang="es-CO" sz="1100" b="1" i="0" u="none" strike="noStrike" cap="none" normalizeH="0" baseline="0" dirty="0" smtClean="0">
                          <a:ln>
                            <a:noFill/>
                          </a:ln>
                          <a:solidFill>
                            <a:srgbClr val="0075B8"/>
                          </a:solidFill>
                          <a:effectLst/>
                          <a:latin typeface="Calibri" pitchFamily="34" charset="0"/>
                          <a:cs typeface="Arial" charset="0"/>
                        </a:rPr>
                        <a:t> 31.</a:t>
                      </a:r>
                      <a:r>
                        <a:rPr kumimoji="0" lang="es-CO" sz="1100" b="1" i="0" u="none" strike="noStrike" cap="none" normalizeH="0" baseline="0" dirty="0" smtClean="0">
                          <a:ln>
                            <a:noFill/>
                          </a:ln>
                          <a:solidFill>
                            <a:srgbClr val="333333"/>
                          </a:solidFill>
                          <a:effectLst/>
                          <a:latin typeface="Calibri" pitchFamily="34" charset="0"/>
                          <a:cs typeface="Arial" charset="0"/>
                        </a:rPr>
                        <a:t> ¿Cómo califica la información suministrada?</a:t>
                      </a:r>
                      <a:endPar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5279" name="Line 95"/>
          <p:cNvSpPr>
            <a:spLocks noChangeShapeType="1"/>
          </p:cNvSpPr>
          <p:nvPr/>
        </p:nvSpPr>
        <p:spPr bwMode="auto">
          <a:xfrm rot="5400000">
            <a:off x="2908303" y="2700338"/>
            <a:ext cx="3946525"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605370" name="Object 5"/>
          <p:cNvGraphicFramePr>
            <a:graphicFrameLocks noChangeAspect="1"/>
          </p:cNvGraphicFramePr>
          <p:nvPr/>
        </p:nvGraphicFramePr>
        <p:xfrm>
          <a:off x="6100763" y="1760538"/>
          <a:ext cx="1549400" cy="2403475"/>
        </p:xfrm>
        <a:graphic>
          <a:graphicData uri="http://schemas.openxmlformats.org/presentationml/2006/ole">
            <p:oleObj spid="_x0000_s605370" name="Gráfico" r:id="rId4" imgW="1552643" imgH="2409735" progId="MSGraph.Chart.8">
              <p:embed followColorScheme="full"/>
            </p:oleObj>
          </a:graphicData>
        </a:graphic>
      </p:graphicFrame>
      <p:graphicFrame>
        <p:nvGraphicFramePr>
          <p:cNvPr id="605418" name="Group 234"/>
          <p:cNvGraphicFramePr>
            <a:graphicFrameLocks noGrp="1"/>
          </p:cNvGraphicFramePr>
          <p:nvPr/>
        </p:nvGraphicFramePr>
        <p:xfrm>
          <a:off x="5837238" y="1306513"/>
          <a:ext cx="1997075" cy="356616"/>
        </p:xfrm>
        <a:graphic>
          <a:graphicData uri="http://schemas.openxmlformats.org/drawingml/2006/table">
            <a:tbl>
              <a:tblPr/>
              <a:tblGrid>
                <a:gridCol w="776287"/>
                <a:gridCol w="479425"/>
                <a:gridCol w="741363"/>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graphicFrame>
        <p:nvGraphicFramePr>
          <p:cNvPr id="605411" name="Group 227"/>
          <p:cNvGraphicFramePr>
            <a:graphicFrameLocks noGrp="1"/>
          </p:cNvGraphicFramePr>
          <p:nvPr/>
        </p:nvGraphicFramePr>
        <p:xfrm>
          <a:off x="5286375" y="4730750"/>
          <a:ext cx="3176588" cy="228600"/>
        </p:xfrm>
        <a:graphic>
          <a:graphicData uri="http://schemas.openxmlformats.org/drawingml/2006/table">
            <a:tbl>
              <a:tblPr/>
              <a:tblGrid>
                <a:gridCol w="3176588"/>
              </a:tblGrid>
              <a:tr h="18097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[5]</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[4]</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[3]</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Regular,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[2]</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Mala,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[1]</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5393" name="Group 209"/>
          <p:cNvGraphicFramePr>
            <a:graphicFrameLocks noGrp="1"/>
          </p:cNvGraphicFramePr>
          <p:nvPr/>
        </p:nvGraphicFramePr>
        <p:xfrm>
          <a:off x="6289675" y="4291013"/>
          <a:ext cx="1169988" cy="221352"/>
        </p:xfrm>
        <a:graphic>
          <a:graphicData uri="http://schemas.openxmlformats.org/drawingml/2006/table">
            <a:tbl>
              <a:tblPr/>
              <a:tblGrid>
                <a:gridCol w="569913"/>
                <a:gridCol w="252412"/>
                <a:gridCol w="347663"/>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1934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2243396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5476" name="Group 292"/>
          <p:cNvGraphicFramePr>
            <a:graphicFrameLocks noGrp="1"/>
          </p:cNvGraphicFramePr>
          <p:nvPr/>
        </p:nvGraphicFramePr>
        <p:xfrm>
          <a:off x="2146880" y="1077913"/>
          <a:ext cx="384175" cy="17316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rgbClr val="009ED0"/>
                          </a:solidFill>
                          <a:effectLst/>
                          <a:latin typeface="Calibri" pitchFamily="34" charset="0"/>
                          <a:cs typeface="Arial" charset="0"/>
                        </a:rPr>
                        <a:t>2010</a:t>
                      </a:r>
                      <a:endParaRPr kumimoji="0" lang="es-ES" sz="900" b="0" i="0" u="none" strike="noStrike" cap="none" normalizeH="0" baseline="0" dirty="0" smtClean="0">
                        <a:ln>
                          <a:noFill/>
                        </a:ln>
                        <a:solidFill>
                          <a:srgbClr val="009ED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5477" name="Group 293"/>
          <p:cNvGraphicFramePr>
            <a:graphicFrameLocks noGrp="1"/>
          </p:cNvGraphicFramePr>
          <p:nvPr/>
        </p:nvGraphicFramePr>
        <p:xfrm>
          <a:off x="2540580" y="1069975"/>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2016</a:t>
                      </a:r>
                      <a:endParaRPr kumimoji="0" lang="es-ES" sz="10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05433" name="Line 249"/>
          <p:cNvSpPr>
            <a:spLocks noChangeShapeType="1"/>
          </p:cNvSpPr>
          <p:nvPr/>
        </p:nvSpPr>
        <p:spPr bwMode="auto">
          <a:xfrm>
            <a:off x="2131005" y="1279525"/>
            <a:ext cx="839788" cy="0"/>
          </a:xfrm>
          <a:prstGeom prst="line">
            <a:avLst/>
          </a:prstGeom>
          <a:noFill/>
          <a:ln w="3175">
            <a:solidFill>
              <a:srgbClr val="969696"/>
            </a:solidFill>
            <a:round/>
            <a:headEnd/>
            <a:tailEnd/>
          </a:ln>
          <a:effectLst/>
        </p:spPr>
        <p:txBody>
          <a:bodyPr/>
          <a:lstStyle/>
          <a:p>
            <a:endParaRPr lang="es-MX" dirty="0"/>
          </a:p>
        </p:txBody>
      </p:sp>
      <p:graphicFrame>
        <p:nvGraphicFramePr>
          <p:cNvPr id="605525" name="Group 341"/>
          <p:cNvGraphicFramePr>
            <a:graphicFrameLocks noGrp="1"/>
          </p:cNvGraphicFramePr>
          <p:nvPr/>
        </p:nvGraphicFramePr>
        <p:xfrm>
          <a:off x="2184980" y="1285875"/>
          <a:ext cx="2519363" cy="3321053"/>
        </p:xfrm>
        <a:graphic>
          <a:graphicData uri="http://schemas.openxmlformats.org/drawingml/2006/table">
            <a:tbl>
              <a:tblPr/>
              <a:tblGrid>
                <a:gridCol w="312738"/>
                <a:gridCol w="466725"/>
                <a:gridCol w="1739900"/>
              </a:tblGrid>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65</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65</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Televisión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a:noFill/>
                    </a:lnB>
                    <a:lnTlToBr>
                      <a:noFill/>
                    </a:lnTlToBr>
                    <a:lnBlToTr>
                      <a:noFill/>
                    </a:lnBlToTr>
                    <a:noFill/>
                  </a:tcPr>
                </a:tc>
              </a:tr>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28</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65</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Radio</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a:noFill/>
                    </a:lnB>
                    <a:lnTlToBr>
                      <a:noFill/>
                    </a:lnTlToBr>
                    <a:lnBlToTr>
                      <a:noFill/>
                    </a:lnBlToTr>
                    <a:noFill/>
                  </a:tcPr>
                </a:tc>
              </a:tr>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16</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16</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Medios impresos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a:noFill/>
                    </a:lnB>
                    <a:lnTlToBr>
                      <a:noFill/>
                    </a:lnTlToBr>
                    <a:lnBlToTr>
                      <a:noFill/>
                    </a:lnBlToTr>
                    <a:noFill/>
                  </a:tcPr>
                </a:tc>
              </a:tr>
              <a:tr h="4730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11</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Capacitación en el lugar de trabajo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a:noFill/>
                    </a:lnB>
                    <a:lnTlToBr>
                      <a:noFill/>
                    </a:lnTlToBr>
                    <a:lnBlToTr>
                      <a:noFill/>
                    </a:lnBlToTr>
                    <a:noFill/>
                  </a:tcPr>
                </a:tc>
              </a:tr>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5</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se ha capacitado, informado y/o escuchado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a:noFill/>
                    </a:lnB>
                    <a:lnTlToBr>
                      <a:noFill/>
                    </a:lnTlToBr>
                    <a:lnBlToTr>
                      <a:noFill/>
                    </a:lnBlToTr>
                    <a:noFill/>
                  </a:tcPr>
                </a:tc>
              </a:tr>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6</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5</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Junta de acción comunal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a:noFill/>
                    </a:lnB>
                    <a:lnTlToBr>
                      <a:noFill/>
                    </a:lnTlToBr>
                    <a:lnBlToTr>
                      <a:noFill/>
                    </a:lnBlToTr>
                    <a:noFill/>
                  </a:tcPr>
                </a:tc>
              </a:tr>
              <a:tr h="4746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marL="18000" marR="18000" marT="18000" marB="180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5</a:t>
                      </a:r>
                      <a:r>
                        <a:rPr kumimoji="0" lang="es-CO" sz="900" b="1" i="0" u="none" strike="noStrike" cap="none" normalizeH="0" baseline="0" dirty="0" smtClean="0">
                          <a:ln>
                            <a:noFill/>
                          </a:ln>
                          <a:solidFill>
                            <a:schemeClr val="bg1"/>
                          </a:solidFill>
                          <a:effectLst/>
                          <a:latin typeface="Cambria" pitchFamily="18" charset="0"/>
                          <a:ea typeface="Calibri" pitchFamily="34" charset="0"/>
                          <a:cs typeface="Tahoma" pitchFamily="34" charset="0"/>
                        </a:rPr>
                        <a:t>%</a:t>
                      </a:r>
                    </a:p>
                  </a:txBody>
                  <a:tcPr marL="18000" marR="18000" marT="18000" marB="18000" anchor="ctr"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Campañas de basura cero</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a:noFill/>
                    </a:lnT>
                    <a:lnB cap="flat">
                      <a:noFill/>
                    </a:lnB>
                    <a:lnTlToBr>
                      <a:noFill/>
                    </a:lnTlToBr>
                    <a:lnBlToTr>
                      <a:noFill/>
                    </a:lnBlToTr>
                    <a:noFill/>
                  </a:tcPr>
                </a:tc>
              </a:tr>
            </a:tbl>
          </a:graphicData>
        </a:graphic>
      </p:graphicFrame>
      <p:sp>
        <p:nvSpPr>
          <p:cNvPr id="605456" name="Text Box 272"/>
          <p:cNvSpPr txBox="1">
            <a:spLocks noChangeArrowheads="1"/>
          </p:cNvSpPr>
          <p:nvPr/>
        </p:nvSpPr>
        <p:spPr bwMode="auto">
          <a:xfrm>
            <a:off x="2088143" y="1520825"/>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grpSp>
        <p:nvGrpSpPr>
          <p:cNvPr id="605469" name="Group 285"/>
          <p:cNvGrpSpPr>
            <a:grpSpLocks/>
          </p:cNvGrpSpPr>
          <p:nvPr/>
        </p:nvGrpSpPr>
        <p:grpSpPr bwMode="auto">
          <a:xfrm>
            <a:off x="-95250" y="4714875"/>
            <a:ext cx="1701800" cy="265113"/>
            <a:chOff x="-60" y="2970"/>
            <a:chExt cx="1072" cy="167"/>
          </a:xfrm>
        </p:grpSpPr>
        <p:sp>
          <p:nvSpPr>
            <p:cNvPr id="605470" name="Text Box 286"/>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605471" name="Rectangle 287"/>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605472" name="Line 288"/>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605473" name="Line 289"/>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605474" name="Line 290"/>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605561" name="Text Box 377"/>
          <p:cNvSpPr txBox="1">
            <a:spLocks noChangeArrowheads="1"/>
          </p:cNvSpPr>
          <p:nvPr/>
        </p:nvSpPr>
        <p:spPr bwMode="auto">
          <a:xfrm>
            <a:off x="2088143" y="1993900"/>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05562" name="Text Box 378"/>
          <p:cNvSpPr txBox="1">
            <a:spLocks noChangeArrowheads="1"/>
          </p:cNvSpPr>
          <p:nvPr/>
        </p:nvSpPr>
        <p:spPr bwMode="auto">
          <a:xfrm>
            <a:off x="2088143" y="2476500"/>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05563" name="Text Box 379"/>
          <p:cNvSpPr txBox="1">
            <a:spLocks noChangeArrowheads="1"/>
          </p:cNvSpPr>
          <p:nvPr/>
        </p:nvSpPr>
        <p:spPr bwMode="auto">
          <a:xfrm>
            <a:off x="2088143" y="2943225"/>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05564" name="Text Box 380"/>
          <p:cNvSpPr txBox="1">
            <a:spLocks noChangeArrowheads="1"/>
          </p:cNvSpPr>
          <p:nvPr/>
        </p:nvSpPr>
        <p:spPr bwMode="auto">
          <a:xfrm>
            <a:off x="2088143" y="3400425"/>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05565" name="Text Box 381"/>
          <p:cNvSpPr txBox="1">
            <a:spLocks noChangeArrowheads="1"/>
          </p:cNvSpPr>
          <p:nvPr/>
        </p:nvSpPr>
        <p:spPr bwMode="auto">
          <a:xfrm>
            <a:off x="2088143" y="3897313"/>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605566" name="Text Box 382"/>
          <p:cNvSpPr txBox="1">
            <a:spLocks noChangeArrowheads="1"/>
          </p:cNvSpPr>
          <p:nvPr/>
        </p:nvSpPr>
        <p:spPr bwMode="auto">
          <a:xfrm>
            <a:off x="2088143" y="4370388"/>
            <a:ext cx="80962"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graphicFrame>
        <p:nvGraphicFramePr>
          <p:cNvPr id="605567" name="Group 383"/>
          <p:cNvGraphicFramePr>
            <a:graphicFrameLocks noGrp="1"/>
          </p:cNvGraphicFramePr>
          <p:nvPr/>
        </p:nvGraphicFramePr>
        <p:xfrm>
          <a:off x="2295525" y="474821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605583" name="Picture 399" descr="rtrhufyu"/>
          <p:cNvPicPr>
            <a:picLocks noChangeAspect="1" noChangeArrowheads="1"/>
          </p:cNvPicPr>
          <p:nvPr/>
        </p:nvPicPr>
        <p:blipFill>
          <a:blip r:embed="rId8" cstate="print"/>
          <a:srcRect/>
          <a:stretch>
            <a:fillRect/>
          </a:stretch>
        </p:blipFill>
        <p:spPr bwMode="auto">
          <a:xfrm>
            <a:off x="1045155" y="1323975"/>
            <a:ext cx="330200" cy="393700"/>
          </a:xfrm>
          <a:prstGeom prst="rect">
            <a:avLst/>
          </a:prstGeom>
          <a:noFill/>
        </p:spPr>
      </p:pic>
      <p:pic>
        <p:nvPicPr>
          <p:cNvPr id="605584" name="Picture 400" descr="sdfsddghdhfgjk"/>
          <p:cNvPicPr>
            <a:picLocks noChangeAspect="1" noChangeArrowheads="1"/>
          </p:cNvPicPr>
          <p:nvPr/>
        </p:nvPicPr>
        <p:blipFill>
          <a:blip r:embed="rId9" cstate="print"/>
          <a:srcRect/>
          <a:stretch>
            <a:fillRect/>
          </a:stretch>
        </p:blipFill>
        <p:spPr bwMode="auto">
          <a:xfrm>
            <a:off x="1035630" y="1871663"/>
            <a:ext cx="347663" cy="341312"/>
          </a:xfrm>
          <a:prstGeom prst="rect">
            <a:avLst/>
          </a:prstGeom>
          <a:noFill/>
        </p:spPr>
      </p:pic>
      <p:pic>
        <p:nvPicPr>
          <p:cNvPr id="605585" name="Picture 401" descr="gfdhk"/>
          <p:cNvPicPr>
            <a:picLocks noChangeAspect="1" noChangeArrowheads="1"/>
          </p:cNvPicPr>
          <p:nvPr/>
        </p:nvPicPr>
        <p:blipFill>
          <a:blip r:embed="rId10" cstate="print"/>
          <a:srcRect/>
          <a:stretch>
            <a:fillRect/>
          </a:stretch>
        </p:blipFill>
        <p:spPr bwMode="auto">
          <a:xfrm>
            <a:off x="1040393" y="2368550"/>
            <a:ext cx="341312" cy="317500"/>
          </a:xfrm>
          <a:prstGeom prst="rect">
            <a:avLst/>
          </a:prstGeom>
          <a:noFill/>
        </p:spPr>
      </p:pic>
      <p:pic>
        <p:nvPicPr>
          <p:cNvPr id="605586" name="Picture 402" descr="ergtdrghfhjgjk"/>
          <p:cNvPicPr>
            <a:picLocks noChangeAspect="1" noChangeArrowheads="1"/>
          </p:cNvPicPr>
          <p:nvPr/>
        </p:nvPicPr>
        <p:blipFill>
          <a:blip r:embed="rId11" cstate="print"/>
          <a:srcRect/>
          <a:stretch>
            <a:fillRect/>
          </a:stretch>
        </p:blipFill>
        <p:spPr bwMode="auto">
          <a:xfrm>
            <a:off x="986418" y="2841625"/>
            <a:ext cx="447675" cy="311150"/>
          </a:xfrm>
          <a:prstGeom prst="rect">
            <a:avLst/>
          </a:prstGeom>
          <a:noFill/>
        </p:spPr>
      </p:pic>
      <p:pic>
        <p:nvPicPr>
          <p:cNvPr id="605587" name="Picture 403" descr="sdfgtdgfhj"/>
          <p:cNvPicPr>
            <a:picLocks noChangeAspect="1" noChangeArrowheads="1"/>
          </p:cNvPicPr>
          <p:nvPr/>
        </p:nvPicPr>
        <p:blipFill>
          <a:blip r:embed="rId12" cstate="print"/>
          <a:srcRect/>
          <a:stretch>
            <a:fillRect/>
          </a:stretch>
        </p:blipFill>
        <p:spPr bwMode="auto">
          <a:xfrm>
            <a:off x="1045155" y="3308350"/>
            <a:ext cx="330200" cy="330200"/>
          </a:xfrm>
          <a:prstGeom prst="rect">
            <a:avLst/>
          </a:prstGeom>
          <a:noFill/>
        </p:spPr>
      </p:pic>
      <p:pic>
        <p:nvPicPr>
          <p:cNvPr id="605588" name="Picture 404" descr="rythfyhjnhfk"/>
          <p:cNvPicPr>
            <a:picLocks noChangeAspect="1" noChangeArrowheads="1"/>
          </p:cNvPicPr>
          <p:nvPr/>
        </p:nvPicPr>
        <p:blipFill>
          <a:blip r:embed="rId13" cstate="print"/>
          <a:srcRect/>
          <a:stretch>
            <a:fillRect/>
          </a:stretch>
        </p:blipFill>
        <p:spPr bwMode="auto">
          <a:xfrm>
            <a:off x="1018168" y="3794125"/>
            <a:ext cx="384175" cy="258763"/>
          </a:xfrm>
          <a:prstGeom prst="rect">
            <a:avLst/>
          </a:prstGeom>
          <a:noFill/>
        </p:spPr>
      </p:pic>
      <p:pic>
        <p:nvPicPr>
          <p:cNvPr id="605589" name="Picture 405" descr="asdfsfsdg"/>
          <p:cNvPicPr>
            <a:picLocks noChangeAspect="1" noChangeArrowheads="1"/>
          </p:cNvPicPr>
          <p:nvPr/>
        </p:nvPicPr>
        <p:blipFill>
          <a:blip r:embed="rId14" cstate="print"/>
          <a:srcRect/>
          <a:stretch>
            <a:fillRect/>
          </a:stretch>
        </p:blipFill>
        <p:spPr bwMode="auto">
          <a:xfrm>
            <a:off x="1032455" y="4208463"/>
            <a:ext cx="355600" cy="387350"/>
          </a:xfrm>
          <a:prstGeom prst="rect">
            <a:avLst/>
          </a:prstGeom>
          <a:noFill/>
        </p:spPr>
      </p:pic>
      <p:pic>
        <p:nvPicPr>
          <p:cNvPr id="605590" name="Picture 406" descr="hjgjgk"/>
          <p:cNvPicPr>
            <a:picLocks noChangeAspect="1" noChangeArrowheads="1"/>
          </p:cNvPicPr>
          <p:nvPr/>
        </p:nvPicPr>
        <p:blipFill>
          <a:blip r:embed="rId15" cstate="print"/>
          <a:srcRect/>
          <a:stretch>
            <a:fillRect/>
          </a:stretch>
        </p:blipFill>
        <p:spPr bwMode="auto">
          <a:xfrm>
            <a:off x="7743825" y="2454275"/>
            <a:ext cx="863600" cy="736600"/>
          </a:xfrm>
          <a:prstGeom prst="rect">
            <a:avLst/>
          </a:prstGeom>
          <a:noFill/>
        </p:spPr>
      </p:pic>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1986" name="Rectangle 2"/>
          <p:cNvSpPr>
            <a:spLocks noGrp="1" noChangeArrowheads="1"/>
          </p:cNvSpPr>
          <p:nvPr>
            <p:ph type="title"/>
          </p:nvPr>
        </p:nvSpPr>
        <p:spPr/>
        <p:txBody>
          <a:bodyPr/>
          <a:lstStyle/>
          <a:p>
            <a:endParaRPr lang="es-CO" dirty="0"/>
          </a:p>
        </p:txBody>
      </p:sp>
      <p:sp>
        <p:nvSpPr>
          <p:cNvPr id="68198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198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2508" name="Group 524"/>
          <p:cNvGraphicFramePr>
            <a:graphicFrameLocks noGrp="1"/>
          </p:cNvGraphicFramePr>
          <p:nvPr/>
        </p:nvGraphicFramePr>
        <p:xfrm>
          <a:off x="153988" y="992188"/>
          <a:ext cx="8840787" cy="37613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30. ¿Por cuáles medios se ha capacitado, informado y/o escuchado sobre el tema del 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Televisión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Radio 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Medios impresos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14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Capacitación en el lugar de trabajo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se ha capacitado, informado y/o escuchado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Junta de acción comunal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Campañas de basura cero 05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Internet 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ONG - Fundaciones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se han capacitado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2243396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161759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37853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121658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107426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59157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169542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287976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118866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253493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312595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66876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56974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30115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80459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8422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113664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170929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31. ¿Cómo califica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2506" name="Rectangle 522"/>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61B854AF-4E10-4903-8CFC-26BBD5F3EAD6}" type="slidenum">
              <a:rPr lang="es-ES" sz="900" i="1">
                <a:solidFill>
                  <a:schemeClr val="bg1"/>
                </a:solidFill>
              </a:rPr>
              <a:pPr algn="ctr"/>
              <a:t>94</a:t>
            </a:fld>
            <a:endParaRPr lang="es-ES" sz="900" i="1" dirty="0">
              <a:solidFill>
                <a:schemeClr val="bg1"/>
              </a:solidFill>
            </a:endParaRPr>
          </a:p>
        </p:txBody>
      </p:sp>
      <p:sp>
        <p:nvSpPr>
          <p:cNvPr id="682507" name="Text Box 523"/>
          <p:cNvSpPr txBox="1">
            <a:spLocks noChangeArrowheads="1"/>
          </p:cNvSpPr>
          <p:nvPr/>
        </p:nvSpPr>
        <p:spPr bwMode="auto">
          <a:xfrm>
            <a:off x="884238" y="4741863"/>
            <a:ext cx="1824037"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3314" name="Rectangle 2"/>
          <p:cNvSpPr>
            <a:spLocks noGrp="1" noChangeArrowheads="1"/>
          </p:cNvSpPr>
          <p:nvPr>
            <p:ph type="title"/>
          </p:nvPr>
        </p:nvSpPr>
        <p:spPr/>
        <p:txBody>
          <a:bodyPr/>
          <a:lstStyle/>
          <a:p>
            <a:endParaRPr lang="es-CO" dirty="0"/>
          </a:p>
        </p:txBody>
      </p:sp>
      <p:sp>
        <p:nvSpPr>
          <p:cNvPr id="65331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64ABD69-4672-498C-BB16-FBB14663E1CF}" type="slidenum">
              <a:rPr lang="es-ES" sz="900" i="1">
                <a:solidFill>
                  <a:schemeClr val="bg1"/>
                </a:solidFill>
              </a:rPr>
              <a:pPr algn="ctr"/>
              <a:t>95</a:t>
            </a:fld>
            <a:endParaRPr lang="es-ES" sz="900" i="1" dirty="0">
              <a:solidFill>
                <a:schemeClr val="bg1"/>
              </a:solidFill>
            </a:endParaRPr>
          </a:p>
        </p:txBody>
      </p:sp>
      <p:sp>
        <p:nvSpPr>
          <p:cNvPr id="65331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53317" name="Group 5"/>
          <p:cNvGraphicFramePr>
            <a:graphicFrameLocks noGrp="1"/>
          </p:cNvGraphicFramePr>
          <p:nvPr/>
        </p:nvGraphicFramePr>
        <p:xfrm>
          <a:off x="1404938" y="1023938"/>
          <a:ext cx="6432550" cy="3663237"/>
        </p:xfrm>
        <a:graphic>
          <a:graphicData uri="http://schemas.openxmlformats.org/drawingml/2006/table">
            <a:tbl>
              <a:tblPr/>
              <a:tblGrid>
                <a:gridCol w="2503487"/>
                <a:gridCol w="642938"/>
                <a:gridCol w="547687"/>
                <a:gridCol w="547688"/>
                <a:gridCol w="547687"/>
                <a:gridCol w="547688"/>
                <a:gridCol w="547687"/>
                <a:gridCol w="547688"/>
              </a:tblGrid>
              <a:tr h="0">
                <a:tc>
                  <a:txBody>
                    <a:bodyPr/>
                    <a:lstStyle/>
                    <a:p>
                      <a:pPr marL="0" marR="0" lvl="0" indent="0" algn="r"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6350" cap="flat" cmpd="sng" algn="ctr">
                      <a:solidFill>
                        <a:schemeClr val="bg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6">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Zonas</a:t>
                      </a:r>
                    </a:p>
                  </a:txBody>
                  <a:tcPr marL="36000" marR="36000" marT="18000" marB="18000" anchor="ctr" horzOverflow="overflow">
                    <a:lnL w="6350" cap="flat" cmpd="sng" algn="ctr">
                      <a:solidFill>
                        <a:schemeClr val="bg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9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1</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2"/>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2</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3</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4</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5</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Zona 6</a:t>
                      </a:r>
                      <a:endParaRPr kumimoji="0" lang="es-CO" sz="900" b="1"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635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6350"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501971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389624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267521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340008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387834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486325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1809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30. ¿Por cuáles medios se ha capacitado, informado y/o escuchado sobre el tema del 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Televisión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Radio 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Medios impresos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Capacitación en el lugar de trabajo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se ha capacitado, informado y/o escuchado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Junta de acción comunal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Campañas de basura cero 05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Internet 09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93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ONG - Fundaciones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cap="flat">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0" marB="0" anchor="ctr" horzOverflow="overflow">
                    <a:lnL>
                      <a:noFill/>
                    </a:lnL>
                    <a:lnR cap="flat">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Base: Los Que Se Han Capacitado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6350" cap="flat" cmpd="sng" algn="ctr">
                      <a:solidFill>
                        <a:schemeClr val="bg2"/>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1809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2243396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474354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372358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255752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310545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372863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457520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180975">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31. ¿Cómo califica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82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p>
                  </a:txBody>
                  <a:tcPr marL="36000" marR="36000" marT="0" marB="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5F5F5F"/>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3175" cap="flat" cmpd="sng" algn="ctr">
                      <a:solidFill>
                        <a:srgbClr val="C0C0C0"/>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6350"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0" marB="0" anchor="ctr" horzOverflow="overflow">
                    <a:lnL w="6350" cap="flat" cmpd="sng" algn="ctr">
                      <a:solidFill>
                        <a:srgbClr val="B2B2B2"/>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53529" name="Text Box 217"/>
          <p:cNvSpPr txBox="1">
            <a:spLocks noChangeArrowheads="1"/>
          </p:cNvSpPr>
          <p:nvPr/>
        </p:nvSpPr>
        <p:spPr bwMode="auto">
          <a:xfrm>
            <a:off x="2101850" y="4718050"/>
            <a:ext cx="1824038" cy="244475"/>
          </a:xfrm>
          <a:prstGeom prst="rect">
            <a:avLst/>
          </a:prstGeom>
          <a:noFill/>
          <a:ln w="9525">
            <a:noFill/>
            <a:miter lim="800000"/>
            <a:headEnd/>
            <a:tailEnd/>
          </a:ln>
          <a:effectLst/>
        </p:spPr>
        <p:txBody>
          <a:bodyPr wrap="none">
            <a:spAutoFit/>
          </a:bodyPr>
          <a:lstStyle/>
          <a:p>
            <a:r>
              <a:rPr lang="es-CO" sz="1000" dirty="0">
                <a:solidFill>
                  <a:srgbClr val="0075B8"/>
                </a:solidFill>
                <a:latin typeface="Calibri" pitchFamily="34" charset="0"/>
              </a:rPr>
              <a:t>TTB:</a:t>
            </a:r>
            <a:r>
              <a:rPr lang="es-CO" sz="1000" dirty="0">
                <a:latin typeface="Calibri" pitchFamily="34" charset="0"/>
              </a:rPr>
              <a:t> </a:t>
            </a:r>
            <a:r>
              <a:rPr lang="es-CO" sz="1000" b="0" dirty="0">
                <a:latin typeface="Calibri" pitchFamily="34" charset="0"/>
              </a:rPr>
              <a:t>[5] Muy buena + [4] Buena</a:t>
            </a:r>
          </a:p>
        </p:txBody>
      </p:sp>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7606" name="Picture 374" descr="SDFSDFGDH"/>
          <p:cNvPicPr>
            <a:picLocks noChangeAspect="1" noChangeArrowheads="1"/>
          </p:cNvPicPr>
          <p:nvPr/>
        </p:nvPicPr>
        <p:blipFill>
          <a:blip r:embed="rId3" cstate="print"/>
          <a:srcRect/>
          <a:stretch>
            <a:fillRect/>
          </a:stretch>
        </p:blipFill>
        <p:spPr bwMode="auto">
          <a:xfrm>
            <a:off x="7065963" y="2063750"/>
            <a:ext cx="1908175" cy="2554288"/>
          </a:xfrm>
          <a:prstGeom prst="rect">
            <a:avLst/>
          </a:prstGeom>
          <a:noFill/>
        </p:spPr>
      </p:pic>
      <p:graphicFrame>
        <p:nvGraphicFramePr>
          <p:cNvPr id="607484" name="Group 252"/>
          <p:cNvGraphicFramePr>
            <a:graphicFrameLocks noGrp="1"/>
          </p:cNvGraphicFramePr>
          <p:nvPr/>
        </p:nvGraphicFramePr>
        <p:xfrm>
          <a:off x="39688" y="1511300"/>
          <a:ext cx="4403725" cy="3178177"/>
        </p:xfrm>
        <a:graphic>
          <a:graphicData uri="http://schemas.openxmlformats.org/drawingml/2006/table">
            <a:tbl>
              <a:tblPr/>
              <a:tblGrid>
                <a:gridCol w="2481262"/>
                <a:gridCol w="1922463"/>
              </a:tblGrid>
              <a:tr h="3524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a. No separar los residuos en bolsa blanca y negra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DDDDDD"/>
                      </a:solidFill>
                      <a:prstDash val="solid"/>
                      <a:round/>
                      <a:headEnd type="none" w="med" len="med"/>
                      <a:tailEnd type="none" w="med" len="med"/>
                    </a:lnB>
                    <a:lnTlToBr>
                      <a:noFill/>
                    </a:lnTlToBr>
                    <a:lnBlToTr>
                      <a:noFill/>
                    </a:lnBlToTr>
                    <a:noFill/>
                  </a:tcPr>
                </a:tc>
              </a:tr>
              <a:tr h="3540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b. Botar residuos y escombros en vías, andenes y parques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24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f. No recoger las heces de sus animales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40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g. Arrojar residuos y escombros en ríos, canales, humedales, quebradas y paramos.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24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d. Sacar los residuos en días y horarios no establecidos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40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 Quemar residuos en espacio público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24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c. Arrojar residuos desde un vehículo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40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h. Disponer residuos industriales en espacio público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3524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i. Mezclar animales muertos con residuos domésticos </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r>
            </a:tbl>
          </a:graphicData>
        </a:graphic>
      </p:graphicFrame>
      <p:graphicFrame>
        <p:nvGraphicFramePr>
          <p:cNvPr id="607292" name="Object 5"/>
          <p:cNvGraphicFramePr>
            <a:graphicFrameLocks noChangeAspect="1"/>
          </p:cNvGraphicFramePr>
          <p:nvPr/>
        </p:nvGraphicFramePr>
        <p:xfrm>
          <a:off x="2493963" y="1427163"/>
          <a:ext cx="2079625" cy="3332162"/>
        </p:xfrm>
        <a:graphic>
          <a:graphicData uri="http://schemas.openxmlformats.org/presentationml/2006/ole">
            <p:oleObj spid="_x0000_s607292" name="Gráfico" r:id="rId4" imgW="2086043" imgH="3333840" progId="MSGraph.Chart.8">
              <p:embed followColorScheme="full"/>
            </p:oleObj>
          </a:graphicData>
        </a:graphic>
      </p:graphicFrame>
      <p:sp>
        <p:nvSpPr>
          <p:cNvPr id="607294" name="Rectangle 62"/>
          <p:cNvSpPr>
            <a:spLocks noGrp="1" noChangeArrowheads="1"/>
          </p:cNvSpPr>
          <p:nvPr>
            <p:ph type="title"/>
          </p:nvPr>
        </p:nvSpPr>
        <p:spPr/>
        <p:txBody>
          <a:bodyPr/>
          <a:lstStyle/>
          <a:p>
            <a:endParaRPr lang="es-MX" dirty="0"/>
          </a:p>
        </p:txBody>
      </p:sp>
      <p:sp>
        <p:nvSpPr>
          <p:cNvPr id="607295" name="Rectangle 6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DBC38CF-2943-4F76-942A-B2621E733D08}" type="slidenum">
              <a:rPr lang="es-ES" sz="900" i="1">
                <a:solidFill>
                  <a:schemeClr val="bg1"/>
                </a:solidFill>
              </a:rPr>
              <a:pPr algn="ctr"/>
              <a:t>96</a:t>
            </a:fld>
            <a:endParaRPr lang="es-ES" sz="900" i="1" dirty="0">
              <a:solidFill>
                <a:schemeClr val="bg1"/>
              </a:solidFill>
            </a:endParaRPr>
          </a:p>
        </p:txBody>
      </p:sp>
      <p:graphicFrame>
        <p:nvGraphicFramePr>
          <p:cNvPr id="607487" name="Group 255"/>
          <p:cNvGraphicFramePr>
            <a:graphicFrameLocks noGrp="1"/>
          </p:cNvGraphicFramePr>
          <p:nvPr/>
        </p:nvGraphicFramePr>
        <p:xfrm>
          <a:off x="2676525" y="1111250"/>
          <a:ext cx="1565275" cy="256032"/>
        </p:xfrm>
        <a:graphic>
          <a:graphicData uri="http://schemas.openxmlformats.org/drawingml/2006/table">
            <a:tbl>
              <a:tblPr/>
              <a:tblGrid>
                <a:gridCol w="522288"/>
                <a:gridCol w="522287"/>
                <a:gridCol w="520700"/>
              </a:tblGrid>
              <a:tr h="0">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1400" b="1" i="0" u="none" strike="noStrike" cap="none" normalizeH="0" baseline="0" dirty="0" smtClean="0">
                          <a:ln>
                            <a:noFill/>
                          </a:ln>
                          <a:solidFill>
                            <a:schemeClr val="tx1"/>
                          </a:solidFill>
                          <a:effectLst/>
                          <a:latin typeface="Calibri" pitchFamily="34" charset="0"/>
                          <a:cs typeface="Arial" charset="0"/>
                        </a:rPr>
                        <a:t>SI</a:t>
                      </a:r>
                      <a:endParaRPr kumimoji="0" lang="es-ES" sz="18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1200" b="1" i="0" u="none" strike="noStrike" cap="none" normalizeH="0" baseline="0" dirty="0" smtClean="0">
                          <a:ln>
                            <a:noFill/>
                          </a:ln>
                          <a:solidFill>
                            <a:schemeClr val="tx1"/>
                          </a:solidFill>
                          <a:effectLst/>
                          <a:latin typeface="Calibri" pitchFamily="34" charset="0"/>
                          <a:cs typeface="Arial" charset="0"/>
                        </a:rPr>
                        <a:t>NO</a:t>
                      </a:r>
                      <a:endParaRPr kumimoji="0" lang="es-ES" sz="16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 typeface="Wingdings" pitchFamily="2" charset="2"/>
                        <a:buNone/>
                        <a:tabLst/>
                      </a:pPr>
                      <a:r>
                        <a:rPr kumimoji="0" lang="es-ES" sz="1000" b="1" i="0" u="none" strike="noStrike" cap="none" normalizeH="0" baseline="0" dirty="0" smtClean="0">
                          <a:ln>
                            <a:noFill/>
                          </a:ln>
                          <a:solidFill>
                            <a:schemeClr val="tx1"/>
                          </a:solidFill>
                          <a:effectLst/>
                          <a:latin typeface="Calibri" pitchFamily="34" charset="0"/>
                          <a:cs typeface="Arial" charset="0"/>
                        </a:rPr>
                        <a:t>NS / NR</a:t>
                      </a:r>
                      <a:endParaRPr kumimoji="0" lang="es-ES" sz="14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r>
              <a:tr h="80963">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607312" name="Rectangle 8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607325" name="Line 93"/>
          <p:cNvSpPr>
            <a:spLocks noChangeShapeType="1"/>
          </p:cNvSpPr>
          <p:nvPr/>
        </p:nvSpPr>
        <p:spPr bwMode="auto">
          <a:xfrm>
            <a:off x="2536825" y="1422400"/>
            <a:ext cx="1827213" cy="0"/>
          </a:xfrm>
          <a:prstGeom prst="line">
            <a:avLst/>
          </a:prstGeom>
          <a:noFill/>
          <a:ln w="3175">
            <a:solidFill>
              <a:srgbClr val="969696"/>
            </a:solidFill>
            <a:round/>
            <a:headEnd/>
            <a:tailEnd/>
          </a:ln>
          <a:effectLst/>
        </p:spPr>
        <p:txBody>
          <a:bodyPr/>
          <a:lstStyle/>
          <a:p>
            <a:endParaRPr lang="es-MX" dirty="0"/>
          </a:p>
        </p:txBody>
      </p:sp>
      <p:graphicFrame>
        <p:nvGraphicFramePr>
          <p:cNvPr id="607463" name="Group 231"/>
          <p:cNvGraphicFramePr>
            <a:graphicFrameLocks noGrp="1"/>
          </p:cNvGraphicFramePr>
          <p:nvPr/>
        </p:nvGraphicFramePr>
        <p:xfrm>
          <a:off x="812800" y="644525"/>
          <a:ext cx="3187700" cy="371280"/>
        </p:xfrm>
        <a:graphic>
          <a:graphicData uri="http://schemas.openxmlformats.org/drawingml/2006/table">
            <a:tbl>
              <a:tblPr/>
              <a:tblGrid>
                <a:gridCol w="31877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r>
                        <a:rPr kumimoji="0" lang="es-CO" sz="1100" b="1" i="0" u="none" strike="noStrike" cap="none" normalizeH="0" baseline="0" dirty="0" smtClean="0">
                          <a:ln>
                            <a:noFill/>
                          </a:ln>
                          <a:solidFill>
                            <a:srgbClr val="0075B8"/>
                          </a:solidFill>
                          <a:effectLst/>
                          <a:latin typeface="Calibri" pitchFamily="34" charset="0"/>
                          <a:cs typeface="Arial" charset="0"/>
                        </a:rPr>
                        <a:t> 32.</a:t>
                      </a:r>
                      <a:r>
                        <a:rPr kumimoji="0" lang="es-CO" sz="1100" b="1" i="0" u="none" strike="noStrike" cap="none" normalizeH="0" baseline="0" dirty="0" smtClean="0">
                          <a:ln>
                            <a:noFill/>
                          </a:ln>
                          <a:solidFill>
                            <a:srgbClr val="333333"/>
                          </a:solidFill>
                          <a:effectLst/>
                          <a:latin typeface="Calibri" pitchFamily="34" charset="0"/>
                          <a:cs typeface="Arial" charset="0"/>
                        </a:rPr>
                        <a:t> ¿Usted conoce y/o ha escuchado alguno de los siguientes </a:t>
                      </a:r>
                      <a:r>
                        <a:rPr kumimoji="0" lang="es-CO" sz="1100" b="1" i="0" u="none" strike="noStrike" cap="none" normalizeH="0" baseline="0" dirty="0" smtClean="0">
                          <a:ln>
                            <a:noFill/>
                          </a:ln>
                          <a:solidFill>
                            <a:srgbClr val="0075B8"/>
                          </a:solidFill>
                          <a:effectLst/>
                          <a:latin typeface="Calibri" pitchFamily="34" charset="0"/>
                          <a:cs typeface="Arial" charset="0"/>
                        </a:rPr>
                        <a:t>comparendos ambientales</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07464" name="Group 232"/>
          <p:cNvGraphicFramePr>
            <a:graphicFrameLocks noGrp="1"/>
          </p:cNvGraphicFramePr>
          <p:nvPr/>
        </p:nvGraphicFramePr>
        <p:xfrm>
          <a:off x="4025900" y="4748213"/>
          <a:ext cx="1095375" cy="24936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2035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607496" name="Group 264"/>
          <p:cNvGraphicFramePr>
            <a:graphicFrameLocks noGrp="1"/>
          </p:cNvGraphicFramePr>
          <p:nvPr/>
        </p:nvGraphicFramePr>
        <p:xfrm>
          <a:off x="5064125" y="820738"/>
          <a:ext cx="3622675" cy="371280"/>
        </p:xfrm>
        <a:graphic>
          <a:graphicData uri="http://schemas.openxmlformats.org/drawingml/2006/table">
            <a:tbl>
              <a:tblPr/>
              <a:tblGrid>
                <a:gridCol w="3622675"/>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 33.</a:t>
                      </a:r>
                      <a:r>
                        <a:rPr kumimoji="0" lang="es-CO" sz="1100" b="1" i="0" u="none" strike="noStrike" cap="none" normalizeH="0" baseline="0" dirty="0" smtClean="0">
                          <a:ln>
                            <a:noFill/>
                          </a:ln>
                          <a:solidFill>
                            <a:srgbClr val="333333"/>
                          </a:solidFill>
                          <a:effectLst/>
                          <a:latin typeface="Calibri" pitchFamily="34" charset="0"/>
                          <a:cs typeface="Arial" charset="0"/>
                        </a:rPr>
                        <a:t> ¿Cuál es su </a:t>
                      </a:r>
                      <a:r>
                        <a:rPr kumimoji="0" lang="es-CO" sz="1100" b="1" i="0" u="none" strike="noStrike" cap="none" normalizeH="0" baseline="0" dirty="0" smtClean="0">
                          <a:ln>
                            <a:noFill/>
                          </a:ln>
                          <a:solidFill>
                            <a:srgbClr val="0075B8"/>
                          </a:solidFill>
                          <a:effectLst/>
                          <a:latin typeface="Calibri" pitchFamily="34" charset="0"/>
                          <a:cs typeface="Arial" charset="0"/>
                        </a:rPr>
                        <a:t>posición frente</a:t>
                      </a:r>
                      <a:r>
                        <a:rPr kumimoji="0" lang="es-CO" sz="1100" b="1" i="0" u="none" strike="noStrike" cap="none" normalizeH="0" baseline="0" dirty="0" smtClean="0">
                          <a:ln>
                            <a:noFill/>
                          </a:ln>
                          <a:solidFill>
                            <a:srgbClr val="333333"/>
                          </a:solidFill>
                          <a:effectLst/>
                          <a:latin typeface="Calibri" pitchFamily="34" charset="0"/>
                          <a:cs typeface="Arial" charset="0"/>
                        </a:rPr>
                        <a:t> a los comparendos ambientales, que acabo de mencionarle?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pic>
        <p:nvPicPr>
          <p:cNvPr id="607497" name="Picture 265" descr="GFGDFH"/>
          <p:cNvPicPr>
            <a:picLocks noChangeAspect="1" noChangeArrowheads="1"/>
          </p:cNvPicPr>
          <p:nvPr/>
        </p:nvPicPr>
        <p:blipFill>
          <a:blip r:embed="rId8" cstate="print"/>
          <a:srcRect/>
          <a:stretch>
            <a:fillRect/>
          </a:stretch>
        </p:blipFill>
        <p:spPr bwMode="auto">
          <a:xfrm>
            <a:off x="4862513" y="2063750"/>
            <a:ext cx="1908175" cy="2554288"/>
          </a:xfrm>
          <a:prstGeom prst="rect">
            <a:avLst/>
          </a:prstGeom>
          <a:noFill/>
        </p:spPr>
      </p:pic>
      <p:graphicFrame>
        <p:nvGraphicFramePr>
          <p:cNvPr id="607605" name="Group 373"/>
          <p:cNvGraphicFramePr>
            <a:graphicFrameLocks noGrp="1"/>
          </p:cNvGraphicFramePr>
          <p:nvPr/>
        </p:nvGraphicFramePr>
        <p:xfrm>
          <a:off x="4997450" y="2208213"/>
          <a:ext cx="1685925" cy="2151064"/>
        </p:xfrm>
        <a:graphic>
          <a:graphicData uri="http://schemas.openxmlformats.org/drawingml/2006/table">
            <a:tbl>
              <a:tblPr/>
              <a:tblGrid>
                <a:gridCol w="1390650"/>
                <a:gridCol w="295275"/>
              </a:tblGrid>
              <a:tr h="2936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1" u="none" strike="noStrike" cap="none" normalizeH="0" baseline="0" dirty="0" smtClean="0">
                          <a:ln>
                            <a:noFill/>
                          </a:ln>
                          <a:solidFill>
                            <a:schemeClr val="tx1"/>
                          </a:solidFill>
                          <a:effectLst/>
                          <a:latin typeface="Calibri" pitchFamily="34" charset="0"/>
                          <a:cs typeface="Arial" charset="0"/>
                        </a:rPr>
                        <a:t>POSICIÓN POSITIVA</a:t>
                      </a:r>
                      <a:endParaRPr kumimoji="0" lang="es-ES" sz="1000" b="1" i="1"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1" u="none" strike="noStrike" cap="none" normalizeH="0" baseline="0" dirty="0" smtClean="0">
                          <a:ln>
                            <a:noFill/>
                          </a:ln>
                          <a:solidFill>
                            <a:schemeClr val="tx1"/>
                          </a:solidFill>
                          <a:effectLst/>
                          <a:latin typeface="Calibri" pitchFamily="34" charset="0"/>
                          <a:cs typeface="Arial" charset="0"/>
                        </a:rPr>
                        <a:t>88%</a:t>
                      </a:r>
                      <a:endParaRPr kumimoji="0" lang="es-ES" sz="1000" b="0" i="1"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2952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Es una manera de aprender /educar / tomar conciencia</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29%</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4206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Es bueno / estoy de acuerdo para que la ciudad se vea limpia / ordenada</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15%</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5524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Es bueno / estoy de acuerdo por que ayuda con el medio ambiente / evitar contaminación</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15%</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52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Es justo aplicar sanciones / comparendos </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11%</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936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Es bueno siempre y cuando se cumpla</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8%</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pic>
        <p:nvPicPr>
          <p:cNvPr id="607579" name="Picture 347" descr="GFDFGDH"/>
          <p:cNvPicPr>
            <a:picLocks noChangeAspect="1" noChangeArrowheads="1"/>
          </p:cNvPicPr>
          <p:nvPr/>
        </p:nvPicPr>
        <p:blipFill>
          <a:blip r:embed="rId9" cstate="print"/>
          <a:srcRect/>
          <a:stretch>
            <a:fillRect/>
          </a:stretch>
        </p:blipFill>
        <p:spPr bwMode="auto">
          <a:xfrm>
            <a:off x="5602288" y="1295400"/>
            <a:ext cx="579437" cy="730250"/>
          </a:xfrm>
          <a:prstGeom prst="rect">
            <a:avLst/>
          </a:prstGeom>
          <a:noFill/>
        </p:spPr>
      </p:pic>
      <p:graphicFrame>
        <p:nvGraphicFramePr>
          <p:cNvPr id="607645" name="Group 413"/>
          <p:cNvGraphicFramePr>
            <a:graphicFrameLocks noGrp="1"/>
          </p:cNvGraphicFramePr>
          <p:nvPr/>
        </p:nvGraphicFramePr>
        <p:xfrm>
          <a:off x="7178675" y="2224088"/>
          <a:ext cx="1701800" cy="2134583"/>
        </p:xfrm>
        <a:graphic>
          <a:graphicData uri="http://schemas.openxmlformats.org/drawingml/2006/table">
            <a:tbl>
              <a:tblPr/>
              <a:tblGrid>
                <a:gridCol w="1406525"/>
                <a:gridCol w="295275"/>
              </a:tblGrid>
              <a:tr h="257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chemeClr val="tx1"/>
                          </a:solidFill>
                          <a:effectLst/>
                          <a:latin typeface="Calibri" pitchFamily="34" charset="0"/>
                          <a:cs typeface="Arial" charset="0"/>
                        </a:rPr>
                        <a:t>POSICIÓN NEGATIVA</a:t>
                      </a:r>
                      <a:endParaRPr kumimoji="0" lang="es-ES" sz="1000" b="1" i="1"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chemeClr val="tx1"/>
                          </a:solidFill>
                          <a:effectLst/>
                          <a:latin typeface="Calibri" pitchFamily="34" charset="0"/>
                          <a:cs typeface="Arial" charset="0"/>
                        </a:rPr>
                        <a:t>10%</a:t>
                      </a:r>
                      <a:endParaRPr kumimoji="0" lang="es-ES" sz="1000" b="1" i="1"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295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No se ha capacitado / no se ha creado conciencia / no se ha educado</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3%</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368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No los aplican / no los hacen cumplir</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2%</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4841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No hay información sobre los comparendos</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2%</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714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No aplican por falta de control </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2714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 No estoy de acuerdo / no deben aplicarse</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a:t>
                      </a:r>
                      <a:endParaRPr kumimoji="0" lang="es-ES" sz="900" b="0" i="0" u="none" strike="noStrike" cap="none" normalizeH="0" baseline="0" dirty="0" smtClean="0">
                        <a:ln>
                          <a:noFill/>
                        </a:ln>
                        <a:solidFill>
                          <a:schemeClr val="tx1"/>
                        </a:solidFill>
                        <a:effectLst/>
                        <a:latin typeface="Arial" charset="0"/>
                        <a:cs typeface="Arial" charset="0"/>
                      </a:endParaRPr>
                    </a:p>
                  </a:txBody>
                  <a:tcPr marL="36000" marR="36000" marT="10800" marB="108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pic>
        <p:nvPicPr>
          <p:cNvPr id="607646" name="Picture 414" descr="SDGFSDGDFH"/>
          <p:cNvPicPr>
            <a:picLocks noChangeAspect="1" noChangeArrowheads="1"/>
          </p:cNvPicPr>
          <p:nvPr/>
        </p:nvPicPr>
        <p:blipFill>
          <a:blip r:embed="rId10" cstate="print"/>
          <a:srcRect/>
          <a:stretch>
            <a:fillRect/>
          </a:stretch>
        </p:blipFill>
        <p:spPr bwMode="auto">
          <a:xfrm>
            <a:off x="7734300" y="1377950"/>
            <a:ext cx="609600" cy="649288"/>
          </a:xfrm>
          <a:prstGeom prst="rect">
            <a:avLst/>
          </a:prstGeom>
          <a:noFill/>
        </p:spPr>
      </p:pic>
      <p:sp>
        <p:nvSpPr>
          <p:cNvPr id="607647" name="Line 415"/>
          <p:cNvSpPr>
            <a:spLocks noChangeShapeType="1"/>
          </p:cNvSpPr>
          <p:nvPr/>
        </p:nvSpPr>
        <p:spPr bwMode="auto">
          <a:xfrm rot="5400000">
            <a:off x="2565400" y="2700338"/>
            <a:ext cx="3946525" cy="0"/>
          </a:xfrm>
          <a:prstGeom prst="line">
            <a:avLst/>
          </a:prstGeom>
          <a:noFill/>
          <a:ln w="3175">
            <a:solidFill>
              <a:srgbClr val="808080"/>
            </a:solidFill>
            <a:prstDash val="dash"/>
            <a:round/>
            <a:headEnd/>
            <a:tailEnd/>
          </a:ln>
          <a:effectLst/>
        </p:spPr>
        <p:txBody>
          <a:bodyPr/>
          <a:lstStyle/>
          <a:p>
            <a:endParaRPr lang="es-MX" dirty="0"/>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4034" name="Rectangle 2"/>
          <p:cNvSpPr>
            <a:spLocks noGrp="1" noChangeArrowheads="1"/>
          </p:cNvSpPr>
          <p:nvPr>
            <p:ph type="title"/>
          </p:nvPr>
        </p:nvSpPr>
        <p:spPr/>
        <p:txBody>
          <a:bodyPr/>
          <a:lstStyle/>
          <a:p>
            <a:endParaRPr lang="es-CO" dirty="0"/>
          </a:p>
        </p:txBody>
      </p:sp>
      <p:sp>
        <p:nvSpPr>
          <p:cNvPr id="68403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403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4042" name="Group 10"/>
          <p:cNvGraphicFramePr>
            <a:graphicFrameLocks noGrp="1"/>
          </p:cNvGraphicFramePr>
          <p:nvPr/>
        </p:nvGraphicFramePr>
        <p:xfrm>
          <a:off x="153988" y="1179513"/>
          <a:ext cx="8840787" cy="33028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a. No separar los residuos en bolsa blanca y negra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793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b. Botar residuos y escombros en vías, andenes y parques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c. Arrojar residuos desde un vehículo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4472" name="Rectangle 440"/>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B56B228-1101-40A3-9B30-A90465237BF7}" type="slidenum">
              <a:rPr lang="es-ES" sz="900" i="1">
                <a:solidFill>
                  <a:schemeClr val="bg1"/>
                </a:solidFill>
              </a:rPr>
              <a:pPr algn="ctr"/>
              <a:t>97</a:t>
            </a:fld>
            <a:endParaRPr lang="es-ES" sz="900" i="1" dirty="0">
              <a:solidFill>
                <a:schemeClr val="bg1"/>
              </a:solidFill>
            </a:endParaRPr>
          </a:p>
        </p:txBody>
      </p:sp>
      <p:graphicFrame>
        <p:nvGraphicFramePr>
          <p:cNvPr id="684473" name="Group 441"/>
          <p:cNvGraphicFramePr>
            <a:graphicFrameLocks noGrp="1"/>
          </p:cNvGraphicFramePr>
          <p:nvPr/>
        </p:nvGraphicFramePr>
        <p:xfrm>
          <a:off x="1252538" y="9461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32.</a:t>
                      </a:r>
                      <a:r>
                        <a:rPr kumimoji="0" lang="es-CO" sz="1100" b="1" i="0" u="none" strike="noStrike" cap="none" normalizeH="0" baseline="0" dirty="0" smtClean="0">
                          <a:ln>
                            <a:noFill/>
                          </a:ln>
                          <a:solidFill>
                            <a:srgbClr val="333333"/>
                          </a:solidFill>
                          <a:effectLst/>
                          <a:latin typeface="Calibri" pitchFamily="34" charset="0"/>
                          <a:cs typeface="Arial" charset="0"/>
                        </a:rPr>
                        <a:t> ¿Usted conoce y/o ha escuchado alguno de los siguientes comparendos ambientales?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84480" name="Text Box 448"/>
          <p:cNvSpPr txBox="1">
            <a:spLocks noChangeArrowheads="1"/>
          </p:cNvSpPr>
          <p:nvPr/>
        </p:nvSpPr>
        <p:spPr bwMode="auto">
          <a:xfrm>
            <a:off x="7842250" y="4813300"/>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5058" name="Rectangle 2"/>
          <p:cNvSpPr>
            <a:spLocks noGrp="1" noChangeArrowheads="1"/>
          </p:cNvSpPr>
          <p:nvPr>
            <p:ph type="title"/>
          </p:nvPr>
        </p:nvSpPr>
        <p:spPr/>
        <p:txBody>
          <a:bodyPr/>
          <a:lstStyle/>
          <a:p>
            <a:endParaRPr lang="es-CO" dirty="0"/>
          </a:p>
        </p:txBody>
      </p:sp>
      <p:sp>
        <p:nvSpPr>
          <p:cNvPr id="68505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506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5066" name="Group 10"/>
          <p:cNvGraphicFramePr>
            <a:graphicFrameLocks noGrp="1"/>
          </p:cNvGraphicFramePr>
          <p:nvPr/>
        </p:nvGraphicFramePr>
        <p:xfrm>
          <a:off x="153988" y="1179513"/>
          <a:ext cx="8840787" cy="33028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d. Sacar los residuos en días y horarios no establecidos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e. Quemar residuos en espacio público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90488">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f. No recoger las heces de sus animales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5496" name="Rectangle 440"/>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D75E91A-6796-42FC-AB81-704AC58596E7}" type="slidenum">
              <a:rPr lang="es-ES" sz="900" i="1">
                <a:solidFill>
                  <a:schemeClr val="bg1"/>
                </a:solidFill>
              </a:rPr>
              <a:pPr algn="ctr"/>
              <a:t>98</a:t>
            </a:fld>
            <a:endParaRPr lang="es-ES" sz="900" i="1" dirty="0">
              <a:solidFill>
                <a:schemeClr val="bg1"/>
              </a:solidFill>
            </a:endParaRPr>
          </a:p>
        </p:txBody>
      </p:sp>
      <p:graphicFrame>
        <p:nvGraphicFramePr>
          <p:cNvPr id="685497" name="Group 441"/>
          <p:cNvGraphicFramePr>
            <a:graphicFrameLocks noGrp="1"/>
          </p:cNvGraphicFramePr>
          <p:nvPr/>
        </p:nvGraphicFramePr>
        <p:xfrm>
          <a:off x="1252538" y="9461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32.</a:t>
                      </a:r>
                      <a:r>
                        <a:rPr kumimoji="0" lang="es-CO" sz="1100" b="1" i="0" u="none" strike="noStrike" cap="none" normalizeH="0" baseline="0" dirty="0" smtClean="0">
                          <a:ln>
                            <a:noFill/>
                          </a:ln>
                          <a:solidFill>
                            <a:srgbClr val="333333"/>
                          </a:solidFill>
                          <a:effectLst/>
                          <a:latin typeface="Calibri" pitchFamily="34" charset="0"/>
                          <a:cs typeface="Arial" charset="0"/>
                        </a:rPr>
                        <a:t> ¿Usted conoce y/o ha escuchado alguno de los siguientes comparendos ambientales?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685504" name="Text Box 448"/>
          <p:cNvSpPr txBox="1">
            <a:spLocks noChangeArrowheads="1"/>
          </p:cNvSpPr>
          <p:nvPr/>
        </p:nvSpPr>
        <p:spPr bwMode="auto">
          <a:xfrm>
            <a:off x="7842250" y="4813300"/>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082" name="Rectangle 2"/>
          <p:cNvSpPr>
            <a:spLocks noGrp="1" noChangeArrowheads="1"/>
          </p:cNvSpPr>
          <p:nvPr>
            <p:ph type="title"/>
          </p:nvPr>
        </p:nvSpPr>
        <p:spPr/>
        <p:txBody>
          <a:bodyPr/>
          <a:lstStyle/>
          <a:p>
            <a:endParaRPr lang="es-CO" dirty="0"/>
          </a:p>
        </p:txBody>
      </p:sp>
      <p:sp>
        <p:nvSpPr>
          <p:cNvPr id="68608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8608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86090" name="Group 10"/>
          <p:cNvGraphicFramePr>
            <a:graphicFrameLocks noGrp="1"/>
          </p:cNvGraphicFramePr>
          <p:nvPr/>
        </p:nvGraphicFramePr>
        <p:xfrm>
          <a:off x="153988" y="1179513"/>
          <a:ext cx="8840787" cy="33028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g. Arrojar residuos y escombros en ríos, canales, humedales, quebradas y paramos.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h. Disponer residuos industriales en espacio público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i. Mezclar animales muertos con residuos domésticos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NS/NR</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86520" name="Rectangle 440"/>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77AAB3C-0B60-457D-B130-79ADF06A4046}" type="slidenum">
              <a:rPr lang="es-ES" sz="900" i="1">
                <a:solidFill>
                  <a:schemeClr val="bg1"/>
                </a:solidFill>
              </a:rPr>
              <a:pPr algn="ctr"/>
              <a:t>99</a:t>
            </a:fld>
            <a:endParaRPr lang="es-ES" sz="900" i="1" dirty="0">
              <a:solidFill>
                <a:schemeClr val="bg1"/>
              </a:solidFill>
            </a:endParaRPr>
          </a:p>
        </p:txBody>
      </p:sp>
      <p:graphicFrame>
        <p:nvGraphicFramePr>
          <p:cNvPr id="686521" name="Group 441"/>
          <p:cNvGraphicFramePr>
            <a:graphicFrameLocks noGrp="1"/>
          </p:cNvGraphicFramePr>
          <p:nvPr/>
        </p:nvGraphicFramePr>
        <p:xfrm>
          <a:off x="1252538" y="9461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32.</a:t>
                      </a:r>
                      <a:r>
                        <a:rPr kumimoji="0" lang="es-CO" sz="1100" b="1" i="0" u="none" strike="noStrike" cap="none" normalizeH="0" baseline="0" dirty="0" smtClean="0">
                          <a:ln>
                            <a:noFill/>
                          </a:ln>
                          <a:solidFill>
                            <a:srgbClr val="333333"/>
                          </a:solidFill>
                          <a:effectLst/>
                          <a:latin typeface="Calibri" pitchFamily="34" charset="0"/>
                          <a:cs typeface="Arial" charset="0"/>
                        </a:rPr>
                        <a:t> ¿Usted conoce y/o ha escuchado alguno de los siguientes comparendos ambientales?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theme/theme1.xml><?xml version="1.0" encoding="utf-8"?>
<a:theme xmlns:a="http://schemas.openxmlformats.org/drawingml/2006/main" name="1_Diseño predeterminado">
  <a:themeElements>
    <a:clrScheme name="1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1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iseño predeterminado">
  <a:themeElements>
    <a:clrScheme name="2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2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iseño predeterminado">
  <a:themeElements>
    <a:clrScheme name="3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3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iseño predeterminado">
  <a:themeElements>
    <a:clrScheme name="4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4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iseño predeterminado">
  <a:themeElements>
    <a:clrScheme name="5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5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iseño predeterminado">
  <a:themeElements>
    <a:clrScheme name="6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6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Tema d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Tema d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69390</TotalTime>
  <Words>26144</Words>
  <Application>Microsoft Office PowerPoint</Application>
  <PresentationFormat>Personalizado</PresentationFormat>
  <Paragraphs>13692</Paragraphs>
  <Slides>133</Slides>
  <Notes>4</Notes>
  <HiddenSlides>55</HiddenSlides>
  <MMClips>0</MMClips>
  <ScaleCrop>false</ScaleCrop>
  <HeadingPairs>
    <vt:vector size="6" baseType="variant">
      <vt:variant>
        <vt:lpstr>Tema</vt:lpstr>
      </vt:variant>
      <vt:variant>
        <vt:i4>6</vt:i4>
      </vt:variant>
      <vt:variant>
        <vt:lpstr>Servidores OLE incrustados</vt:lpstr>
      </vt:variant>
      <vt:variant>
        <vt:i4>1</vt:i4>
      </vt:variant>
      <vt:variant>
        <vt:lpstr>Títulos de diapositiva</vt:lpstr>
      </vt:variant>
      <vt:variant>
        <vt:i4>133</vt:i4>
      </vt:variant>
    </vt:vector>
  </HeadingPairs>
  <TitlesOfParts>
    <vt:vector size="140" baseType="lpstr">
      <vt:lpstr>1_Diseño predeterminado</vt:lpstr>
      <vt:lpstr>2_Diseño predeterminado</vt:lpstr>
      <vt:lpstr>3_Diseño predeterminado</vt:lpstr>
      <vt:lpstr>4_Diseño predeterminado</vt:lpstr>
      <vt:lpstr>5_Diseño predeterminado</vt:lpstr>
      <vt:lpstr>6_Diseño predeterminado</vt:lpstr>
      <vt:lpstr>Gráfico</vt:lpstr>
      <vt:lpstr>Informe  Manejo Integral de Residuos Sólidos Contrato de Consultoría N° 320 de 2015</vt:lpstr>
      <vt:lpstr>Índice</vt:lpstr>
      <vt:lpstr>Objeto del Contrato</vt:lpstr>
      <vt:lpstr>Metodología</vt:lpstr>
      <vt:lpstr>Contexto del trabajo</vt:lpstr>
      <vt:lpstr>Escalas Utilizadas</vt:lpstr>
      <vt:lpstr>Evaluación Institucional</vt:lpstr>
      <vt:lpstr>Diapositiva 8</vt:lpstr>
      <vt:lpstr>Diapositiva 9</vt:lpstr>
      <vt:lpstr>Diapositiva 10</vt:lpstr>
      <vt:lpstr>Diapositiva 11</vt:lpstr>
      <vt:lpstr>Diapositiva 12</vt:lpstr>
      <vt:lpstr>Diapositiva 13</vt:lpstr>
      <vt:lpstr>Diapositiva 14</vt:lpstr>
      <vt:lpstr>Percepciones generales del servicio de residuos sólidos</vt:lpstr>
      <vt:lpstr>Diapositiva 16</vt:lpstr>
      <vt:lpstr>Diapositiva 17</vt:lpstr>
      <vt:lpstr>Diapositiva 18</vt:lpstr>
      <vt:lpstr>Diapositiva 19</vt:lpstr>
      <vt:lpstr>Diapositiva 20</vt:lpstr>
      <vt:lpstr>Diapositiva 21</vt:lpstr>
      <vt:lpstr>Diapositiva 22</vt:lpstr>
      <vt:lpstr>Diapositiva 23</vt:lpstr>
      <vt:lpstr>Diapositiva 24</vt:lpstr>
      <vt:lpstr>Diapositiva 25</vt:lpstr>
      <vt:lpstr>Diapositiva 26</vt:lpstr>
      <vt:lpstr> Evaluación de los Servicios de RBL</vt:lpstr>
      <vt:lpstr>Diapositiva 28</vt:lpstr>
      <vt:lpstr>Diapositiva 29</vt:lpstr>
      <vt:lpstr>Diapositiva 30</vt:lpstr>
      <vt:lpstr>Diapositiva 31</vt:lpstr>
      <vt:lpstr>Diapositiva 32</vt:lpstr>
      <vt:lpstr>Diapositiva 33</vt:lpstr>
      <vt:lpstr>Diapositiva 34</vt:lpstr>
      <vt:lpstr>Diapositiva 35</vt:lpstr>
      <vt:lpstr>Diapositiva 36</vt:lpstr>
      <vt:lpstr>Diapositiva 37</vt:lpstr>
      <vt:lpstr>Diapositiva 38</vt:lpstr>
      <vt:lpstr>Diapositiva 39</vt:lpstr>
      <vt:lpstr>Diapositiva 40</vt:lpstr>
      <vt:lpstr>Diapositiva 41</vt:lpstr>
      <vt:lpstr>Diapositiva 42</vt:lpstr>
      <vt:lpstr>Diapositiva 43</vt:lpstr>
      <vt:lpstr>Diapositiva 44</vt:lpstr>
      <vt:lpstr>Diapositiva 45</vt:lpstr>
      <vt:lpstr>Diapositiva 46</vt:lpstr>
      <vt:lpstr>Diapositiva 47</vt:lpstr>
      <vt:lpstr>Diapositiva 48</vt:lpstr>
      <vt:lpstr>Diapositiva 49</vt:lpstr>
      <vt:lpstr>Diapositiva 50</vt:lpstr>
      <vt:lpstr>Diapositiva 51</vt:lpstr>
      <vt:lpstr>Diapositiva 52</vt:lpstr>
      <vt:lpstr>Diapositiva 53</vt:lpstr>
      <vt:lpstr>Diapositiva 54</vt:lpstr>
      <vt:lpstr> Evaluación de las  Peticiones Quejas y Reclamos</vt:lpstr>
      <vt:lpstr>Diapositiva 56</vt:lpstr>
      <vt:lpstr>Diapositiva 57</vt:lpstr>
      <vt:lpstr>Diapositiva 58</vt:lpstr>
      <vt:lpstr>Diapositiva 59</vt:lpstr>
      <vt:lpstr>Diapositiva 60</vt:lpstr>
      <vt:lpstr>Diapositiva 61</vt:lpstr>
      <vt:lpstr>Diapositiva 62</vt:lpstr>
      <vt:lpstr>Diapositiva 63</vt:lpstr>
      <vt:lpstr>Diapositiva 64</vt:lpstr>
      <vt:lpstr>Diapositiva 65</vt:lpstr>
      <vt:lpstr>Diapositiva 66</vt:lpstr>
      <vt:lpstr>Diapositiva 67</vt:lpstr>
      <vt:lpstr>Evaluación de los servicios de Disposición Final y Aprovechamiento</vt:lpstr>
      <vt:lpstr>Diapositiva 69</vt:lpstr>
      <vt:lpstr>Diapositiva 70</vt:lpstr>
      <vt:lpstr>Diapositiva 71</vt:lpstr>
      <vt:lpstr>Diapositiva 72</vt:lpstr>
      <vt:lpstr>Diapositiva 73</vt:lpstr>
      <vt:lpstr>Diapositiva 74</vt:lpstr>
      <vt:lpstr>Diapositiva 75</vt:lpstr>
      <vt:lpstr>Diapositiva 76</vt:lpstr>
      <vt:lpstr>Diapositiva 77</vt:lpstr>
      <vt:lpstr>Diapositiva 78</vt:lpstr>
      <vt:lpstr>Diapositiva 79</vt:lpstr>
      <vt:lpstr>Diapositiva 80</vt:lpstr>
      <vt:lpstr>Diapositiva 81</vt:lpstr>
      <vt:lpstr>Diapositiva 82</vt:lpstr>
      <vt:lpstr>Diapositiva 83</vt:lpstr>
      <vt:lpstr>Diapositiva 84</vt:lpstr>
      <vt:lpstr>Diapositiva 85</vt:lpstr>
      <vt:lpstr>Diapositiva 86</vt:lpstr>
      <vt:lpstr>Diapositiva 87</vt:lpstr>
      <vt:lpstr>Diapositiva 88</vt:lpstr>
      <vt:lpstr>Diapositiva 89</vt:lpstr>
      <vt:lpstr>Diapositiva 90</vt:lpstr>
      <vt:lpstr>Diapositiva 91</vt:lpstr>
      <vt:lpstr>Diapositiva 92</vt:lpstr>
      <vt:lpstr>Diapositiva 93</vt:lpstr>
      <vt:lpstr>Diapositiva 94</vt:lpstr>
      <vt:lpstr>Diapositiva 95</vt:lpstr>
      <vt:lpstr>Diapositiva 96</vt:lpstr>
      <vt:lpstr>Diapositiva 97</vt:lpstr>
      <vt:lpstr>Diapositiva 98</vt:lpstr>
      <vt:lpstr>Diapositiva 99</vt:lpstr>
      <vt:lpstr>Diapositiva 100</vt:lpstr>
      <vt:lpstr>Diapositiva 101</vt:lpstr>
      <vt:lpstr>Diapositiva 102</vt:lpstr>
      <vt:lpstr>Diapositiva 103</vt:lpstr>
      <vt:lpstr>Diapositiva 104</vt:lpstr>
      <vt:lpstr>Diapositiva 105</vt:lpstr>
      <vt:lpstr>Evaluación del impacto por el funcionamiento del relleno sanitario Doña Juana</vt:lpstr>
      <vt:lpstr>Diapositiva 107</vt:lpstr>
      <vt:lpstr>Diapositiva 108</vt:lpstr>
      <vt:lpstr>Diapositiva 109</vt:lpstr>
      <vt:lpstr>Diapositiva 110</vt:lpstr>
      <vt:lpstr>Diapositiva 111</vt:lpstr>
      <vt:lpstr>Diapositiva 112</vt:lpstr>
      <vt:lpstr>Diapositiva 113</vt:lpstr>
      <vt:lpstr>Diapositiva 114</vt:lpstr>
      <vt:lpstr>Diapositiva 115</vt:lpstr>
      <vt:lpstr>Diapositiva 116</vt:lpstr>
      <vt:lpstr>Información Demográfica</vt:lpstr>
      <vt:lpstr>Diapositiva 118</vt:lpstr>
      <vt:lpstr>Diapositiva 119</vt:lpstr>
      <vt:lpstr>Diapositiva 120</vt:lpstr>
      <vt:lpstr>Diapositiva 121</vt:lpstr>
      <vt:lpstr>Diapositiva 122</vt:lpstr>
      <vt:lpstr>Diapositiva 123</vt:lpstr>
      <vt:lpstr>Diapositiva 124</vt:lpstr>
      <vt:lpstr>Diapositiva 125</vt:lpstr>
      <vt:lpstr>Diapositiva 126</vt:lpstr>
      <vt:lpstr>Diapositiva 127</vt:lpstr>
      <vt:lpstr>Ficha Técnica</vt:lpstr>
      <vt:lpstr>Ficha Técnica</vt:lpstr>
      <vt:lpstr>Ficha Técnica</vt:lpstr>
      <vt:lpstr>Ficha Técnica</vt:lpstr>
      <vt:lpstr>Distribución de la muestra por localidad para los servicios de manejo integral de residuos sólidos y alumbrado público </vt:lpstr>
      <vt:lpstr>Distribución de la muestra por localidad para los servicios de manejo integral de residuos sólidos y alumbrado público </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creator>G. Benito</dc:creator>
  <cp:lastModifiedBy>mmera</cp:lastModifiedBy>
  <cp:revision>354</cp:revision>
  <dcterms:created xsi:type="dcterms:W3CDTF">2015-11-06T20:37:20Z</dcterms:created>
  <dcterms:modified xsi:type="dcterms:W3CDTF">2016-04-12T17:59:37Z</dcterms:modified>
</cp:coreProperties>
</file>