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99.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s/slide98.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660" r:id="rId2"/>
    <p:sldMasterId id="2147483662" r:id="rId3"/>
    <p:sldMasterId id="2147483848" r:id="rId4"/>
  </p:sldMasterIdLst>
  <p:notesMasterIdLst>
    <p:notesMasterId r:id="rId118"/>
  </p:notesMasterIdLst>
  <p:handoutMasterIdLst>
    <p:handoutMasterId r:id="rId119"/>
  </p:handoutMasterIdLst>
  <p:sldIdLst>
    <p:sldId id="381" r:id="rId5"/>
    <p:sldId id="669" r:id="rId6"/>
    <p:sldId id="670" r:id="rId7"/>
    <p:sldId id="671" r:id="rId8"/>
    <p:sldId id="672" r:id="rId9"/>
    <p:sldId id="673" r:id="rId10"/>
    <p:sldId id="598" r:id="rId11"/>
    <p:sldId id="603" r:id="rId12"/>
    <p:sldId id="604" r:id="rId13"/>
    <p:sldId id="606" r:id="rId14"/>
    <p:sldId id="607" r:id="rId15"/>
    <p:sldId id="608" r:id="rId16"/>
    <p:sldId id="609" r:id="rId17"/>
    <p:sldId id="610" r:id="rId18"/>
    <p:sldId id="611" r:id="rId19"/>
    <p:sldId id="612" r:id="rId20"/>
    <p:sldId id="613" r:id="rId21"/>
    <p:sldId id="614" r:id="rId22"/>
    <p:sldId id="615" r:id="rId23"/>
    <p:sldId id="616" r:id="rId24"/>
    <p:sldId id="617" r:id="rId25"/>
    <p:sldId id="618" r:id="rId26"/>
    <p:sldId id="619" r:id="rId27"/>
    <p:sldId id="620" r:id="rId28"/>
    <p:sldId id="621" r:id="rId29"/>
    <p:sldId id="622" r:id="rId30"/>
    <p:sldId id="623" r:id="rId31"/>
    <p:sldId id="695" r:id="rId32"/>
    <p:sldId id="675" r:id="rId33"/>
    <p:sldId id="676" r:id="rId34"/>
    <p:sldId id="625" r:id="rId35"/>
    <p:sldId id="626" r:id="rId36"/>
    <p:sldId id="627" r:id="rId37"/>
    <p:sldId id="628" r:id="rId38"/>
    <p:sldId id="689" r:id="rId39"/>
    <p:sldId id="684" r:id="rId40"/>
    <p:sldId id="691" r:id="rId41"/>
    <p:sldId id="629" r:id="rId42"/>
    <p:sldId id="634" r:id="rId43"/>
    <p:sldId id="635" r:id="rId44"/>
    <p:sldId id="637" r:id="rId45"/>
    <p:sldId id="638" r:id="rId46"/>
    <p:sldId id="639" r:id="rId47"/>
    <p:sldId id="640" r:id="rId48"/>
    <p:sldId id="641" r:id="rId49"/>
    <p:sldId id="642" r:id="rId50"/>
    <p:sldId id="643" r:id="rId51"/>
    <p:sldId id="644" r:id="rId52"/>
    <p:sldId id="645" r:id="rId53"/>
    <p:sldId id="646" r:id="rId54"/>
    <p:sldId id="647" r:id="rId55"/>
    <p:sldId id="648" r:id="rId56"/>
    <p:sldId id="649" r:id="rId57"/>
    <p:sldId id="650" r:id="rId58"/>
    <p:sldId id="651" r:id="rId59"/>
    <p:sldId id="652" r:id="rId60"/>
    <p:sldId id="653" r:id="rId61"/>
    <p:sldId id="654" r:id="rId62"/>
    <p:sldId id="655" r:id="rId63"/>
    <p:sldId id="656" r:id="rId64"/>
    <p:sldId id="699" r:id="rId65"/>
    <p:sldId id="678" r:id="rId66"/>
    <p:sldId id="679" r:id="rId67"/>
    <p:sldId id="658" r:id="rId68"/>
    <p:sldId id="659" r:id="rId69"/>
    <p:sldId id="660" r:id="rId70"/>
    <p:sldId id="661" r:id="rId71"/>
    <p:sldId id="685" r:id="rId72"/>
    <p:sldId id="692" r:id="rId73"/>
    <p:sldId id="411" r:id="rId74"/>
    <p:sldId id="414" r:id="rId75"/>
    <p:sldId id="525" r:id="rId76"/>
    <p:sldId id="416" r:id="rId77"/>
    <p:sldId id="526" r:id="rId78"/>
    <p:sldId id="417" r:id="rId79"/>
    <p:sldId id="527" r:id="rId80"/>
    <p:sldId id="418" r:id="rId81"/>
    <p:sldId id="528" r:id="rId82"/>
    <p:sldId id="419" r:id="rId83"/>
    <p:sldId id="427" r:id="rId84"/>
    <p:sldId id="420" r:id="rId85"/>
    <p:sldId id="421" r:id="rId86"/>
    <p:sldId id="423" r:id="rId87"/>
    <p:sldId id="424" r:id="rId88"/>
    <p:sldId id="425" r:id="rId89"/>
    <p:sldId id="529" r:id="rId90"/>
    <p:sldId id="429" r:id="rId91"/>
    <p:sldId id="431" r:id="rId92"/>
    <p:sldId id="432" r:id="rId93"/>
    <p:sldId id="433" r:id="rId94"/>
    <p:sldId id="530" r:id="rId95"/>
    <p:sldId id="531" r:id="rId96"/>
    <p:sldId id="434" r:id="rId97"/>
    <p:sldId id="532" r:id="rId98"/>
    <p:sldId id="533" r:id="rId99"/>
    <p:sldId id="435" r:id="rId100"/>
    <p:sldId id="534" r:id="rId101"/>
    <p:sldId id="436" r:id="rId102"/>
    <p:sldId id="535" r:id="rId103"/>
    <p:sldId id="587" r:id="rId104"/>
    <p:sldId id="704" r:id="rId105"/>
    <p:sldId id="682" r:id="rId106"/>
    <p:sldId id="683" r:id="rId107"/>
    <p:sldId id="438" r:id="rId108"/>
    <p:sldId id="536" r:id="rId109"/>
    <p:sldId id="439" r:id="rId110"/>
    <p:sldId id="537" r:id="rId111"/>
    <p:sldId id="693" r:id="rId112"/>
    <p:sldId id="694" r:id="rId113"/>
    <p:sldId id="687" r:id="rId114"/>
    <p:sldId id="592" r:id="rId115"/>
    <p:sldId id="593" r:id="rId116"/>
    <p:sldId id="690" r:id="rId117"/>
  </p:sldIdLst>
  <p:sldSz cx="9145588" cy="5145088"/>
  <p:notesSz cx="6858000" cy="9144000"/>
  <p:defaultTextStyle>
    <a:defPPr>
      <a:defRPr lang="es-E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622280"/>
    <a:srgbClr val="333333"/>
    <a:srgbClr val="5F5F5F"/>
    <a:srgbClr val="C0C0C0"/>
    <a:srgbClr val="EAEAEA"/>
    <a:srgbClr val="5E4EB0"/>
    <a:srgbClr val="DDDDD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059" autoAdjust="0"/>
    <p:restoredTop sz="95578" autoAdjust="0"/>
  </p:normalViewPr>
  <p:slideViewPr>
    <p:cSldViewPr snapToGrid="0">
      <p:cViewPr>
        <p:scale>
          <a:sx n="100" d="100"/>
          <a:sy n="100" d="100"/>
        </p:scale>
        <p:origin x="-768" y="138"/>
      </p:cViewPr>
      <p:guideLst>
        <p:guide orient="horz" pos="1789"/>
        <p:guide pos="2881"/>
        <p:guide pos="1446"/>
        <p:guide pos="4331"/>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3300" y="-108"/>
      </p:cViewPr>
      <p:guideLst>
        <p:guide orient="horz" pos="2880"/>
        <p:guide pos="2160"/>
      </p:guideLst>
    </p:cSldViewPr>
  </p:notesViewPr>
  <p:gridSpacing cx="36868100" cy="368681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image" Target="../media/image79.emf"/><Relationship Id="rId5" Type="http://schemas.openxmlformats.org/officeDocument/2006/relationships/image" Target="../media/image83.emf"/><Relationship Id="rId4" Type="http://schemas.openxmlformats.org/officeDocument/2006/relationships/image" Target="../media/image8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image" Target="../media/image113.emf"/><Relationship Id="rId4" Type="http://schemas.openxmlformats.org/officeDocument/2006/relationships/image" Target="../media/image116.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image" Target="../media/image1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20.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2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23.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emf"/><Relationship Id="rId1" Type="http://schemas.openxmlformats.org/officeDocument/2006/relationships/image" Target="../media/image127.emf"/><Relationship Id="rId5" Type="http://schemas.openxmlformats.org/officeDocument/2006/relationships/image" Target="../media/image131.emf"/><Relationship Id="rId4" Type="http://schemas.openxmlformats.org/officeDocument/2006/relationships/image" Target="../media/image130.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38.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43.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45.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46.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48.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5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53.e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image" Target="../media/image156.emf"/><Relationship Id="rId1" Type="http://schemas.openxmlformats.org/officeDocument/2006/relationships/image" Target="../media/image155.emf"/><Relationship Id="rId4" Type="http://schemas.openxmlformats.org/officeDocument/2006/relationships/image" Target="../media/image158.e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emf"/><Relationship Id="rId1" Type="http://schemas.openxmlformats.org/officeDocument/2006/relationships/image" Target="../media/image159.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62.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66.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69.e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image" Target="../media/image172.emf"/><Relationship Id="rId1" Type="http://schemas.openxmlformats.org/officeDocument/2006/relationships/image" Target="../media/image171.emf"/><Relationship Id="rId4" Type="http://schemas.openxmlformats.org/officeDocument/2006/relationships/image" Target="../media/image174.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89.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9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image" Target="../media/image50.emf"/><Relationship Id="rId4" Type="http://schemas.openxmlformats.org/officeDocument/2006/relationships/image" Target="../media/image53.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image" Target="../media/image5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0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dirty="0"/>
            </a:lvl1pPr>
          </a:lstStyle>
          <a:p>
            <a:pPr>
              <a:defRPr/>
            </a:pPr>
            <a:endParaRPr lang="es-ES" dirty="0"/>
          </a:p>
        </p:txBody>
      </p:sp>
      <p:sp>
        <p:nvSpPr>
          <p:cNvPr id="4802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dirty="0"/>
            </a:lvl1pPr>
          </a:lstStyle>
          <a:p>
            <a:pPr>
              <a:defRPr/>
            </a:pPr>
            <a:endParaRPr lang="es-ES" dirty="0"/>
          </a:p>
        </p:txBody>
      </p:sp>
      <p:sp>
        <p:nvSpPr>
          <p:cNvPr id="4802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dirty="0"/>
            </a:lvl1pPr>
          </a:lstStyle>
          <a:p>
            <a:pPr>
              <a:defRPr/>
            </a:pPr>
            <a:endParaRPr lang="es-ES" dirty="0"/>
          </a:p>
        </p:txBody>
      </p:sp>
      <p:sp>
        <p:nvSpPr>
          <p:cNvPr id="4802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B06CAD34-5D59-453C-859A-E6BD263B4473}" type="slidenum">
              <a:rPr lang="es-ES"/>
              <a:pPr>
                <a:defRPr/>
              </a:pPr>
              <a:t>‹Nº›</a:t>
            </a:fld>
            <a:endParaRPr lang="es-E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dirty="0"/>
            </a:lvl1pPr>
          </a:lstStyle>
          <a:p>
            <a:pPr>
              <a:defRPr/>
            </a:pPr>
            <a:endParaRPr lang="es-ES" dirty="0"/>
          </a:p>
        </p:txBody>
      </p:sp>
      <p:sp>
        <p:nvSpPr>
          <p:cNvPr id="1075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dirty="0"/>
            </a:lvl1pPr>
          </a:lstStyle>
          <a:p>
            <a:pPr>
              <a:defRPr/>
            </a:pPr>
            <a:endParaRPr lang="es-ES" dirty="0"/>
          </a:p>
        </p:txBody>
      </p:sp>
      <p:sp>
        <p:nvSpPr>
          <p:cNvPr id="124932"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headEnd/>
            <a:tailEnd/>
          </a:ln>
        </p:spPr>
      </p:sp>
      <p:sp>
        <p:nvSpPr>
          <p:cNvPr id="1075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1075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dirty="0"/>
            </a:lvl1pPr>
          </a:lstStyle>
          <a:p>
            <a:pPr>
              <a:defRPr/>
            </a:pPr>
            <a:endParaRPr lang="es-ES" dirty="0"/>
          </a:p>
        </p:txBody>
      </p:sp>
      <p:sp>
        <p:nvSpPr>
          <p:cNvPr id="1075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A2E925F1-A962-4EB8-A223-FA1EE9D78C05}" type="slidenum">
              <a:rPr lang="es-ES"/>
              <a:pPr>
                <a:defRPr/>
              </a:pPr>
              <a:t>‹Nº›</a:t>
            </a:fld>
            <a:endParaRPr lang="es-E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Marcador de imagen de diapositiva"/>
          <p:cNvSpPr>
            <a:spLocks noGrp="1" noRot="1" noChangeAspect="1" noTextEdit="1"/>
          </p:cNvSpPr>
          <p:nvPr>
            <p:ph type="sldImg"/>
          </p:nvPr>
        </p:nvSpPr>
        <p:spPr>
          <a:ln/>
        </p:spPr>
      </p:sp>
      <p:sp>
        <p:nvSpPr>
          <p:cNvPr id="87043" name="2 Marcador de notas"/>
          <p:cNvSpPr>
            <a:spLocks noGrp="1"/>
          </p:cNvSpPr>
          <p:nvPr>
            <p:ph type="body" idx="1"/>
          </p:nvPr>
        </p:nvSpPr>
        <p:spPr>
          <a:noFill/>
          <a:ln/>
        </p:spPr>
        <p:txBody>
          <a:bodyPr/>
          <a:lstStyle/>
          <a:p>
            <a:endParaRPr lang="es-MX" dirty="0" smtClean="0">
              <a:cs typeface="Arial" pitchFamily="34" charset="0"/>
            </a:endParaRPr>
          </a:p>
        </p:txBody>
      </p:sp>
      <p:sp>
        <p:nvSpPr>
          <p:cNvPr id="87044" name="3 Marcador de número de diapositiva"/>
          <p:cNvSpPr>
            <a:spLocks noGrp="1"/>
          </p:cNvSpPr>
          <p:nvPr>
            <p:ph type="sldNum" sz="quarter" idx="5"/>
          </p:nvPr>
        </p:nvSpPr>
        <p:spPr>
          <a:noFill/>
        </p:spPr>
        <p:txBody>
          <a:bodyPr/>
          <a:lstStyle/>
          <a:p>
            <a:fld id="{C1BDBB47-AFCE-466D-A771-937A377DEA4B}" type="slidenum">
              <a:rPr lang="es-CO" smtClean="0">
                <a:solidFill>
                  <a:prstClr val="black"/>
                </a:solidFill>
                <a:cs typeface="Arial" pitchFamily="34" charset="0"/>
              </a:rPr>
              <a:pPr/>
              <a:t>4</a:t>
            </a:fld>
            <a:endParaRPr lang="es-CO" dirty="0" smtClean="0">
              <a:solidFill>
                <a:prstClr val="black"/>
              </a:solidFill>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4E6EB34E-6345-4928-AC2B-F98C5D6D3195}" type="slidenum">
              <a:rPr lang="es-ES" smtClean="0">
                <a:solidFill>
                  <a:srgbClr val="000000"/>
                </a:solidFill>
              </a:rPr>
              <a:pPr/>
              <a:t>111</a:t>
            </a:fld>
            <a:endParaRPr lang="es-ES" dirty="0" smtClean="0">
              <a:solidFill>
                <a:srgbClr val="000000"/>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s-CO"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64F10965-B68D-41D7-BAF4-617861633E2D}" type="slidenum">
              <a:rPr lang="es-ES" smtClean="0">
                <a:solidFill>
                  <a:srgbClr val="000000"/>
                </a:solidFill>
              </a:rPr>
              <a:pPr/>
              <a:t>112</a:t>
            </a:fld>
            <a:endParaRPr lang="es-ES" dirty="0" smtClean="0">
              <a:solidFill>
                <a:srgbClr val="000000"/>
              </a:solidFill>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s-CO"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10" descr="fgdfh-05"/>
          <p:cNvPicPr>
            <a:picLocks noChangeArrowheads="1"/>
          </p:cNvPicPr>
          <p:nvPr userDrawn="1"/>
        </p:nvPicPr>
        <p:blipFill>
          <a:blip r:embed="rId2" cstate="print"/>
          <a:srcRect b="26326"/>
          <a:stretch>
            <a:fillRect/>
          </a:stretch>
        </p:blipFill>
        <p:spPr bwMode="auto">
          <a:xfrm>
            <a:off x="-14288" y="-11113"/>
            <a:ext cx="9174163" cy="3571876"/>
          </a:xfrm>
          <a:prstGeom prst="rect">
            <a:avLst/>
          </a:prstGeom>
          <a:noFill/>
          <a:ln w="9525">
            <a:noFill/>
            <a:miter lim="800000"/>
            <a:headEnd/>
            <a:tailEnd/>
          </a:ln>
        </p:spPr>
      </p:pic>
      <p:pic>
        <p:nvPicPr>
          <p:cNvPr id="5" name="Picture 3" descr="dfgh-01"/>
          <p:cNvPicPr>
            <a:picLocks noChangeAspect="1" noChangeArrowheads="1"/>
          </p:cNvPicPr>
          <p:nvPr userDrawn="1"/>
        </p:nvPicPr>
        <p:blipFill>
          <a:blip r:embed="rId3" cstate="print"/>
          <a:srcRect t="87376"/>
          <a:stretch>
            <a:fillRect/>
          </a:stretch>
        </p:blipFill>
        <p:spPr bwMode="auto">
          <a:xfrm>
            <a:off x="0" y="4608513"/>
            <a:ext cx="9174163" cy="536575"/>
          </a:xfrm>
          <a:prstGeom prst="rect">
            <a:avLst/>
          </a:prstGeom>
          <a:noFill/>
          <a:ln w="9525">
            <a:noFill/>
            <a:miter lim="800000"/>
            <a:headEnd/>
            <a:tailEnd/>
          </a:ln>
        </p:spPr>
      </p:pic>
      <p:pic>
        <p:nvPicPr>
          <p:cNvPr id="6" name="Picture 1" descr="logos alianza.png"/>
          <p:cNvPicPr>
            <a:picLocks noChangeAspect="1"/>
          </p:cNvPicPr>
          <p:nvPr/>
        </p:nvPicPr>
        <p:blipFill>
          <a:blip r:embed="rId4" cstate="print"/>
          <a:srcRect t="28041" r="54662" b="30176"/>
          <a:stretch>
            <a:fillRect/>
          </a:stretch>
        </p:blipFill>
        <p:spPr bwMode="auto">
          <a:xfrm>
            <a:off x="3522663" y="4656138"/>
            <a:ext cx="2101850" cy="488950"/>
          </a:xfrm>
          <a:prstGeom prst="rect">
            <a:avLst/>
          </a:prstGeom>
          <a:noFill/>
          <a:ln w="9525">
            <a:noFill/>
            <a:miter lim="800000"/>
            <a:headEnd/>
            <a:tailEnd/>
          </a:ln>
        </p:spPr>
      </p:pic>
      <p:pic>
        <p:nvPicPr>
          <p:cNvPr id="7" name="Picture 7" descr="fdghj-01"/>
          <p:cNvPicPr>
            <a:picLocks noChangeAspect="1" noChangeArrowheads="1"/>
          </p:cNvPicPr>
          <p:nvPr userDrawn="1"/>
        </p:nvPicPr>
        <p:blipFill>
          <a:blip r:embed="rId5" cstate="print"/>
          <a:srcRect l="34573" t="23152" r="35127" b="48984"/>
          <a:stretch>
            <a:fillRect/>
          </a:stretch>
        </p:blipFill>
        <p:spPr bwMode="auto">
          <a:xfrm>
            <a:off x="3182938" y="1149350"/>
            <a:ext cx="2779712" cy="1436688"/>
          </a:xfrm>
          <a:prstGeom prst="rect">
            <a:avLst/>
          </a:prstGeom>
          <a:noFill/>
          <a:ln w="9525">
            <a:noFill/>
            <a:miter lim="800000"/>
            <a:headEnd/>
            <a:tailEnd/>
          </a:ln>
        </p:spPr>
      </p:pic>
      <p:sp>
        <p:nvSpPr>
          <p:cNvPr id="496644" name="Rectangle 4"/>
          <p:cNvSpPr>
            <a:spLocks noGrp="1" noChangeArrowheads="1"/>
          </p:cNvSpPr>
          <p:nvPr>
            <p:ph type="ctrTitle"/>
          </p:nvPr>
        </p:nvSpPr>
        <p:spPr>
          <a:xfrm>
            <a:off x="1747838" y="2774950"/>
            <a:ext cx="5651500" cy="1473200"/>
          </a:xfrm>
        </p:spPr>
        <p:txBody>
          <a:bodyPr lIns="18000" tIns="18000" rIns="18000" bIns="18000"/>
          <a:lstStyle>
            <a:lvl1pPr>
              <a:defRPr sz="2800">
                <a:solidFill>
                  <a:srgbClr val="292929"/>
                </a:solidFill>
              </a:defRPr>
            </a:lvl1pPr>
          </a:lstStyle>
          <a:p>
            <a:r>
              <a:rPr lang="es-ES"/>
              <a:t>Haga clic para cambiar el estilo de título	</a:t>
            </a:r>
          </a:p>
        </p:txBody>
      </p:sp>
      <p:sp>
        <p:nvSpPr>
          <p:cNvPr id="496646" name="Rectangle 6"/>
          <p:cNvSpPr>
            <a:spLocks noGrp="1" noChangeArrowheads="1"/>
          </p:cNvSpPr>
          <p:nvPr>
            <p:ph type="subTitle" sz="quarter" idx="1"/>
          </p:nvPr>
        </p:nvSpPr>
        <p:spPr>
          <a:xfrm>
            <a:off x="3759200" y="258763"/>
            <a:ext cx="1628775" cy="220662"/>
          </a:xfrm>
        </p:spPr>
        <p:txBody>
          <a:bodyPr anchor="ctr"/>
          <a:lstStyle>
            <a:lvl1pPr marL="0" indent="0" algn="ctr">
              <a:buFontTx/>
              <a:buNone/>
              <a:defRPr sz="1100" b="1">
                <a:solidFill>
                  <a:schemeClr val="bg1"/>
                </a:solidFill>
                <a:latin typeface="Cambria" pitchFamily="18" charset="0"/>
              </a:defRPr>
            </a:lvl1pPr>
          </a:lstStyle>
          <a:p>
            <a:r>
              <a:rPr lang="es-ES"/>
              <a:t>Haga clic para modificar el estilo de subtítulo del patrón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477000" y="84138"/>
            <a:ext cx="1903413" cy="4387850"/>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766763" y="84138"/>
            <a:ext cx="5557837" cy="43878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1522678" y="303704"/>
            <a:ext cx="7448255" cy="383500"/>
          </a:xfrm>
        </p:spPr>
        <p:txBody>
          <a:bodyPr/>
          <a:lstStyle/>
          <a:p>
            <a:r>
              <a:rPr lang="es-ES" smtClean="0"/>
              <a:t>Haga clic para modificar el estilo de título del patrón</a:t>
            </a:r>
            <a:endParaRPr lang="es-CO"/>
          </a:p>
        </p:txBody>
      </p:sp>
      <p:sp>
        <p:nvSpPr>
          <p:cNvPr id="3" name="2 Marcador de tabla"/>
          <p:cNvSpPr>
            <a:spLocks noGrp="1"/>
          </p:cNvSpPr>
          <p:nvPr>
            <p:ph type="tbl" idx="1"/>
          </p:nvPr>
        </p:nvSpPr>
        <p:spPr>
          <a:xfrm>
            <a:off x="566838" y="778909"/>
            <a:ext cx="8011916" cy="3577741"/>
          </a:xfrm>
        </p:spPr>
        <p:txBody>
          <a:bodyPr/>
          <a:lstStyle/>
          <a:p>
            <a:pPr lvl="0"/>
            <a:endParaRPr lang="es-CO" noProof="0" dirty="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pic>
        <p:nvPicPr>
          <p:cNvPr id="3" name="Picture 8" descr="gffdghdfh-22"/>
          <p:cNvPicPr>
            <a:picLocks noChangeAspect="1" noChangeArrowheads="1"/>
          </p:cNvPicPr>
          <p:nvPr userDrawn="1"/>
        </p:nvPicPr>
        <p:blipFill>
          <a:blip r:embed="rId2" cstate="print"/>
          <a:srcRect/>
          <a:stretch>
            <a:fillRect/>
          </a:stretch>
        </p:blipFill>
        <p:spPr bwMode="auto">
          <a:xfrm>
            <a:off x="-14288" y="0"/>
            <a:ext cx="9174163" cy="5156200"/>
          </a:xfrm>
          <a:prstGeom prst="rect">
            <a:avLst/>
          </a:prstGeom>
          <a:noFill/>
          <a:ln w="9525">
            <a:noFill/>
            <a:miter lim="800000"/>
            <a:headEnd/>
            <a:tailEnd/>
          </a:ln>
        </p:spPr>
      </p:pic>
      <p:pic>
        <p:nvPicPr>
          <p:cNvPr id="4" name="Picture 7" descr="fdghj-01"/>
          <p:cNvPicPr>
            <a:picLocks noChangeAspect="1" noChangeArrowheads="1"/>
          </p:cNvPicPr>
          <p:nvPr userDrawn="1"/>
        </p:nvPicPr>
        <p:blipFill>
          <a:blip r:embed="rId3" cstate="print"/>
          <a:srcRect l="34573" t="23152" r="35127" b="48984"/>
          <a:stretch>
            <a:fillRect/>
          </a:stretch>
        </p:blipFill>
        <p:spPr bwMode="auto">
          <a:xfrm>
            <a:off x="3352800" y="246063"/>
            <a:ext cx="2441575" cy="1263650"/>
          </a:xfrm>
          <a:prstGeom prst="rect">
            <a:avLst/>
          </a:prstGeom>
          <a:noFill/>
          <a:ln w="9525">
            <a:noFill/>
            <a:miter lim="800000"/>
            <a:headEnd/>
            <a:tailEnd/>
          </a:ln>
        </p:spPr>
      </p:pic>
      <p:sp>
        <p:nvSpPr>
          <p:cNvPr id="723971" name="Rectangle 3"/>
          <p:cNvSpPr>
            <a:spLocks noGrp="1" noChangeArrowheads="1"/>
          </p:cNvSpPr>
          <p:nvPr>
            <p:ph type="ctrTitle"/>
          </p:nvPr>
        </p:nvSpPr>
        <p:spPr>
          <a:xfrm>
            <a:off x="1328738" y="2038350"/>
            <a:ext cx="6489700" cy="1473200"/>
          </a:xfrm>
        </p:spPr>
        <p:txBody>
          <a:bodyPr lIns="18000" tIns="18000" rIns="18000" bIns="18000"/>
          <a:lstStyle>
            <a:lvl1pPr>
              <a:defRPr sz="2800">
                <a:solidFill>
                  <a:srgbClr val="292929"/>
                </a:solidFill>
              </a:defRPr>
            </a:lvl1pPr>
          </a:lstStyle>
          <a:p>
            <a:r>
              <a:rPr lang="es-ES"/>
              <a:t>Haga clic para cambiar el estilo de título	</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3" name="Picture 7" descr="df-07"/>
          <p:cNvPicPr>
            <a:picLocks noChangeAspect="1" noChangeArrowheads="1"/>
          </p:cNvPicPr>
          <p:nvPr userDrawn="1"/>
        </p:nvPicPr>
        <p:blipFill>
          <a:blip r:embed="rId2" cstate="print"/>
          <a:srcRect/>
          <a:stretch>
            <a:fillRect/>
          </a:stretch>
        </p:blipFill>
        <p:spPr bwMode="auto">
          <a:xfrm>
            <a:off x="-14288" y="-11113"/>
            <a:ext cx="9174163" cy="5156201"/>
          </a:xfrm>
          <a:prstGeom prst="rect">
            <a:avLst/>
          </a:prstGeom>
          <a:noFill/>
          <a:ln w="9525">
            <a:noFill/>
            <a:miter lim="800000"/>
            <a:headEnd/>
            <a:tailEnd/>
          </a:ln>
        </p:spPr>
      </p:pic>
      <p:pic>
        <p:nvPicPr>
          <p:cNvPr id="4" name="Picture 1" descr="logos alianza.png"/>
          <p:cNvPicPr>
            <a:picLocks noChangeAspect="1"/>
          </p:cNvPicPr>
          <p:nvPr/>
        </p:nvPicPr>
        <p:blipFill>
          <a:blip r:embed="rId3" cstate="print"/>
          <a:srcRect t="28041" r="54662" b="30176"/>
          <a:stretch>
            <a:fillRect/>
          </a:stretch>
        </p:blipFill>
        <p:spPr bwMode="auto">
          <a:xfrm>
            <a:off x="3522663" y="4491038"/>
            <a:ext cx="2101850" cy="488950"/>
          </a:xfrm>
          <a:prstGeom prst="rect">
            <a:avLst/>
          </a:prstGeom>
          <a:noFill/>
          <a:ln w="9525">
            <a:noFill/>
            <a:miter lim="800000"/>
            <a:headEnd/>
            <a:tailEnd/>
          </a:ln>
        </p:spPr>
      </p:pic>
      <p:pic>
        <p:nvPicPr>
          <p:cNvPr id="5" name="Picture 5" descr="fdghj-01"/>
          <p:cNvPicPr>
            <a:picLocks noChangeAspect="1" noChangeArrowheads="1"/>
          </p:cNvPicPr>
          <p:nvPr userDrawn="1"/>
        </p:nvPicPr>
        <p:blipFill>
          <a:blip r:embed="rId4" cstate="print"/>
          <a:srcRect l="34573" t="23152" r="35127" b="48984"/>
          <a:stretch>
            <a:fillRect/>
          </a:stretch>
        </p:blipFill>
        <p:spPr bwMode="auto">
          <a:xfrm>
            <a:off x="3352800" y="246063"/>
            <a:ext cx="2441575" cy="1263650"/>
          </a:xfrm>
          <a:prstGeom prst="rect">
            <a:avLst/>
          </a:prstGeom>
          <a:noFill/>
          <a:ln w="9525">
            <a:noFill/>
            <a:miter lim="800000"/>
            <a:headEnd/>
            <a:tailEnd/>
          </a:ln>
        </p:spPr>
      </p:pic>
      <p:sp>
        <p:nvSpPr>
          <p:cNvPr id="498691" name="Rectangle 3"/>
          <p:cNvSpPr>
            <a:spLocks noGrp="1" noChangeArrowheads="1"/>
          </p:cNvSpPr>
          <p:nvPr>
            <p:ph type="ctrTitle"/>
          </p:nvPr>
        </p:nvSpPr>
        <p:spPr>
          <a:xfrm>
            <a:off x="1328738" y="2038350"/>
            <a:ext cx="6489700" cy="1473200"/>
          </a:xfrm>
        </p:spPr>
        <p:txBody>
          <a:bodyPr lIns="18000" tIns="18000" rIns="18000" bIns="18000"/>
          <a:lstStyle>
            <a:lvl1pPr>
              <a:defRPr sz="2800">
                <a:solidFill>
                  <a:srgbClr val="292929"/>
                </a:solidFill>
              </a:defRPr>
            </a:lvl1pPr>
          </a:lstStyle>
          <a:p>
            <a:r>
              <a:rPr lang="es-ES"/>
              <a:t>Haga clic para cambiar el estilo de título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6763"/>
            <a:ext cx="7773987" cy="1020762"/>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181225"/>
            <a:ext cx="7773987" cy="11255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766763" y="1076325"/>
            <a:ext cx="3730625" cy="3395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9788" y="1076325"/>
            <a:ext cx="3730625" cy="3395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6375"/>
            <a:ext cx="8231188" cy="857250"/>
          </a:xfrm>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1631950"/>
            <a:ext cx="4040188"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6613"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6613" y="1631950"/>
            <a:ext cx="4041775"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4788"/>
            <a:ext cx="3008313" cy="871537"/>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04788"/>
            <a:ext cx="5113338" cy="439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076325"/>
            <a:ext cx="3008313" cy="3519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2038"/>
            <a:ext cx="5487987" cy="425450"/>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460375"/>
            <a:ext cx="5487987"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dirty="0" smtClean="0"/>
          </a:p>
        </p:txBody>
      </p:sp>
      <p:sp>
        <p:nvSpPr>
          <p:cNvPr id="4" name="3 Marcador de texto"/>
          <p:cNvSpPr>
            <a:spLocks noGrp="1"/>
          </p:cNvSpPr>
          <p:nvPr>
            <p:ph type="body" sz="half" idx="2"/>
          </p:nvPr>
        </p:nvSpPr>
        <p:spPr>
          <a:xfrm>
            <a:off x="1792288" y="4027488"/>
            <a:ext cx="5487987"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477000" y="84138"/>
            <a:ext cx="1903413" cy="4387850"/>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766763" y="84138"/>
            <a:ext cx="5557837" cy="43878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3" name="Picture 8" descr="gffdghdfh-22"/>
          <p:cNvPicPr>
            <a:picLocks noChangeAspect="1" noChangeArrowheads="1"/>
          </p:cNvPicPr>
          <p:nvPr userDrawn="1"/>
        </p:nvPicPr>
        <p:blipFill>
          <a:blip r:embed="rId2" cstate="print"/>
          <a:srcRect/>
          <a:stretch>
            <a:fillRect/>
          </a:stretch>
        </p:blipFill>
        <p:spPr bwMode="auto">
          <a:xfrm>
            <a:off x="-14288" y="0"/>
            <a:ext cx="9174163" cy="5156200"/>
          </a:xfrm>
          <a:prstGeom prst="rect">
            <a:avLst/>
          </a:prstGeom>
          <a:noFill/>
          <a:ln w="9525">
            <a:noFill/>
            <a:miter lim="800000"/>
            <a:headEnd/>
            <a:tailEnd/>
          </a:ln>
        </p:spPr>
      </p:pic>
      <p:pic>
        <p:nvPicPr>
          <p:cNvPr id="4" name="Picture 7" descr="fdghj-01"/>
          <p:cNvPicPr>
            <a:picLocks noChangeAspect="1" noChangeArrowheads="1"/>
          </p:cNvPicPr>
          <p:nvPr userDrawn="1"/>
        </p:nvPicPr>
        <p:blipFill>
          <a:blip r:embed="rId3" cstate="print"/>
          <a:srcRect l="34573" t="23152" r="35127" b="48984"/>
          <a:stretch>
            <a:fillRect/>
          </a:stretch>
        </p:blipFill>
        <p:spPr bwMode="auto">
          <a:xfrm>
            <a:off x="3352800" y="246063"/>
            <a:ext cx="2441575" cy="1263650"/>
          </a:xfrm>
          <a:prstGeom prst="rect">
            <a:avLst/>
          </a:prstGeom>
          <a:noFill/>
          <a:ln w="9525">
            <a:noFill/>
            <a:miter lim="800000"/>
            <a:headEnd/>
            <a:tailEnd/>
          </a:ln>
        </p:spPr>
      </p:pic>
      <p:sp>
        <p:nvSpPr>
          <p:cNvPr id="723971" name="Rectangle 3"/>
          <p:cNvSpPr>
            <a:spLocks noGrp="1" noChangeArrowheads="1"/>
          </p:cNvSpPr>
          <p:nvPr>
            <p:ph type="ctrTitle"/>
          </p:nvPr>
        </p:nvSpPr>
        <p:spPr>
          <a:xfrm>
            <a:off x="1328738" y="2038350"/>
            <a:ext cx="6489700" cy="1473200"/>
          </a:xfrm>
        </p:spPr>
        <p:txBody>
          <a:bodyPr lIns="18000" tIns="18000" rIns="18000" bIns="18000"/>
          <a:lstStyle>
            <a:lvl1pPr>
              <a:defRPr sz="2800">
                <a:solidFill>
                  <a:srgbClr val="292929"/>
                </a:solidFill>
              </a:defRPr>
            </a:lvl1pPr>
          </a:lstStyle>
          <a:p>
            <a:r>
              <a:rPr lang="es-ES"/>
              <a:t>Haga clic para cambiar el estilo de título	</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6763"/>
            <a:ext cx="7773987" cy="1020762"/>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181225"/>
            <a:ext cx="7773987" cy="11255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766763" y="1076325"/>
            <a:ext cx="3730625" cy="3395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9788" y="1076325"/>
            <a:ext cx="3730625" cy="3395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6375"/>
            <a:ext cx="8231188" cy="857250"/>
          </a:xfrm>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1631950"/>
            <a:ext cx="4040188"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6613"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6613" y="1631950"/>
            <a:ext cx="4041775"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6763"/>
            <a:ext cx="7773987" cy="1020762"/>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181225"/>
            <a:ext cx="7773987" cy="11255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4788"/>
            <a:ext cx="3008313" cy="871537"/>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04788"/>
            <a:ext cx="5113338" cy="439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076325"/>
            <a:ext cx="3008313" cy="3519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2038"/>
            <a:ext cx="5487987" cy="425450"/>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460375"/>
            <a:ext cx="5487987"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dirty="0" smtClean="0"/>
          </a:p>
        </p:txBody>
      </p:sp>
      <p:sp>
        <p:nvSpPr>
          <p:cNvPr id="4" name="3 Marcador de texto"/>
          <p:cNvSpPr>
            <a:spLocks noGrp="1"/>
          </p:cNvSpPr>
          <p:nvPr>
            <p:ph type="body" sz="half" idx="2"/>
          </p:nvPr>
        </p:nvSpPr>
        <p:spPr>
          <a:xfrm>
            <a:off x="1792288" y="4027488"/>
            <a:ext cx="5487987"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477000" y="84138"/>
            <a:ext cx="1903413" cy="4387850"/>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766763" y="84138"/>
            <a:ext cx="5557837" cy="43878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346151" name="Picture 39" descr="Plantilla UAESP-01"/>
          <p:cNvPicPr>
            <a:picLocks noChangeArrowheads="1"/>
          </p:cNvPicPr>
          <p:nvPr userDrawn="1"/>
        </p:nvPicPr>
        <p:blipFill>
          <a:blip r:embed="rId2" cstate="print"/>
          <a:srcRect b="19582"/>
          <a:stretch>
            <a:fillRect/>
          </a:stretch>
        </p:blipFill>
        <p:spPr bwMode="auto">
          <a:xfrm>
            <a:off x="-14288" y="0"/>
            <a:ext cx="9174163" cy="3898900"/>
          </a:xfrm>
          <a:prstGeom prst="rect">
            <a:avLst/>
          </a:prstGeom>
          <a:noFill/>
        </p:spPr>
      </p:pic>
      <p:pic>
        <p:nvPicPr>
          <p:cNvPr id="346146" name="Picture 34" descr="dfgh-01"/>
          <p:cNvPicPr>
            <a:picLocks noChangeAspect="1" noChangeArrowheads="1"/>
          </p:cNvPicPr>
          <p:nvPr userDrawn="1"/>
        </p:nvPicPr>
        <p:blipFill>
          <a:blip r:embed="rId3" cstate="print"/>
          <a:srcRect t="87376"/>
          <a:stretch>
            <a:fillRect/>
          </a:stretch>
        </p:blipFill>
        <p:spPr bwMode="auto">
          <a:xfrm>
            <a:off x="0" y="4608513"/>
            <a:ext cx="9174163" cy="536575"/>
          </a:xfrm>
          <a:prstGeom prst="rect">
            <a:avLst/>
          </a:prstGeom>
          <a:noFill/>
        </p:spPr>
      </p:pic>
      <p:sp>
        <p:nvSpPr>
          <p:cNvPr id="346116" name="Rectangle 4"/>
          <p:cNvSpPr>
            <a:spLocks noGrp="1" noChangeArrowheads="1"/>
          </p:cNvSpPr>
          <p:nvPr>
            <p:ph type="ctrTitle"/>
          </p:nvPr>
        </p:nvSpPr>
        <p:spPr>
          <a:xfrm>
            <a:off x="1747838" y="2774950"/>
            <a:ext cx="5651500" cy="1473200"/>
          </a:xfrm>
        </p:spPr>
        <p:txBody>
          <a:bodyPr lIns="18000" tIns="18000" rIns="18000" bIns="18000"/>
          <a:lstStyle>
            <a:lvl1pPr>
              <a:defRPr sz="2800">
                <a:solidFill>
                  <a:srgbClr val="292929"/>
                </a:solidFill>
              </a:defRPr>
            </a:lvl1pPr>
          </a:lstStyle>
          <a:p>
            <a:r>
              <a:rPr lang="es-ES"/>
              <a:t>Haga clic para cambiar el estilo de título	</a:t>
            </a:r>
          </a:p>
        </p:txBody>
      </p:sp>
      <p:pic>
        <p:nvPicPr>
          <p:cNvPr id="346118" name="Picture 1" descr="logos alianza.png"/>
          <p:cNvPicPr>
            <a:picLocks noChangeAspect="1"/>
          </p:cNvPicPr>
          <p:nvPr/>
        </p:nvPicPr>
        <p:blipFill>
          <a:blip r:embed="rId4" cstate="print"/>
          <a:srcRect t="28041" r="54662" b="30176"/>
          <a:stretch>
            <a:fillRect/>
          </a:stretch>
        </p:blipFill>
        <p:spPr bwMode="auto">
          <a:xfrm>
            <a:off x="3522663" y="4656138"/>
            <a:ext cx="2101850" cy="488950"/>
          </a:xfrm>
          <a:prstGeom prst="rect">
            <a:avLst/>
          </a:prstGeom>
          <a:noFill/>
          <a:ln w="9525">
            <a:noFill/>
            <a:miter lim="800000"/>
            <a:headEnd/>
            <a:tailEnd/>
          </a:ln>
        </p:spPr>
      </p:pic>
      <p:sp>
        <p:nvSpPr>
          <p:cNvPr id="346132" name="Rectangle 20"/>
          <p:cNvSpPr>
            <a:spLocks noGrp="1" noChangeArrowheads="1"/>
          </p:cNvSpPr>
          <p:nvPr>
            <p:ph type="subTitle" sz="quarter" idx="1"/>
          </p:nvPr>
        </p:nvSpPr>
        <p:spPr>
          <a:xfrm>
            <a:off x="3759200" y="258763"/>
            <a:ext cx="1628775" cy="220662"/>
          </a:xfrm>
        </p:spPr>
        <p:txBody>
          <a:bodyPr anchor="ctr"/>
          <a:lstStyle>
            <a:lvl1pPr marL="0" indent="0" algn="ctr">
              <a:buFontTx/>
              <a:buNone/>
              <a:defRPr sz="1100" b="1">
                <a:solidFill>
                  <a:schemeClr val="bg1"/>
                </a:solidFill>
                <a:latin typeface="Cambria" pitchFamily="18" charset="0"/>
              </a:defRPr>
            </a:lvl1pPr>
          </a:lstStyle>
          <a:p>
            <a:r>
              <a:rPr lang="es-ES"/>
              <a:t>Haga clic para modificar el estilo de subtítulo del patrón</a:t>
            </a:r>
          </a:p>
        </p:txBody>
      </p:sp>
      <p:pic>
        <p:nvPicPr>
          <p:cNvPr id="346149" name="Picture 37" descr="fdghj-01"/>
          <p:cNvPicPr>
            <a:picLocks noChangeAspect="1" noChangeArrowheads="1"/>
          </p:cNvPicPr>
          <p:nvPr userDrawn="1"/>
        </p:nvPicPr>
        <p:blipFill>
          <a:blip r:embed="rId5" cstate="print"/>
          <a:srcRect l="34573" t="23152" r="35127" b="48984"/>
          <a:stretch>
            <a:fillRect/>
          </a:stretch>
        </p:blipFill>
        <p:spPr bwMode="auto">
          <a:xfrm>
            <a:off x="3182938" y="1149350"/>
            <a:ext cx="2779712" cy="1436688"/>
          </a:xfrm>
          <a:prstGeom prst="rect">
            <a:avLst/>
          </a:prstGeom>
          <a:noFill/>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6763"/>
            <a:ext cx="7773987" cy="1020762"/>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181225"/>
            <a:ext cx="7773987" cy="11255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766763" y="1076325"/>
            <a:ext cx="3730625" cy="3395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9788" y="1076325"/>
            <a:ext cx="3730625" cy="3395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766763" y="1076325"/>
            <a:ext cx="3730625" cy="3395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9788" y="1076325"/>
            <a:ext cx="3730625" cy="3395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6375"/>
            <a:ext cx="8231188" cy="857250"/>
          </a:xfr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1631950"/>
            <a:ext cx="4040188"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6613"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6613" y="1631950"/>
            <a:ext cx="4041775"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4788"/>
            <a:ext cx="3008313" cy="871537"/>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04788"/>
            <a:ext cx="5113338" cy="439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076325"/>
            <a:ext cx="3008313" cy="3519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2038"/>
            <a:ext cx="5487987" cy="425450"/>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460375"/>
            <a:ext cx="5487987"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3 Marcador de texto"/>
          <p:cNvSpPr>
            <a:spLocks noGrp="1"/>
          </p:cNvSpPr>
          <p:nvPr>
            <p:ph type="body" sz="half" idx="2"/>
          </p:nvPr>
        </p:nvSpPr>
        <p:spPr>
          <a:xfrm>
            <a:off x="1792288" y="4027488"/>
            <a:ext cx="5487987"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918325" y="84138"/>
            <a:ext cx="2049463" cy="4387850"/>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766763" y="84138"/>
            <a:ext cx="5999162" cy="43878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pic>
        <p:nvPicPr>
          <p:cNvPr id="472072" name="Picture 8" descr="dfgh-02"/>
          <p:cNvPicPr>
            <a:picLocks noChangeAspect="1" noChangeArrowheads="1"/>
          </p:cNvPicPr>
          <p:nvPr userDrawn="1"/>
        </p:nvPicPr>
        <p:blipFill>
          <a:blip r:embed="rId2" cstate="print"/>
          <a:srcRect/>
          <a:stretch>
            <a:fillRect/>
          </a:stretch>
        </p:blipFill>
        <p:spPr bwMode="auto">
          <a:xfrm>
            <a:off x="-14288" y="-11113"/>
            <a:ext cx="9174163" cy="5156201"/>
          </a:xfrm>
          <a:prstGeom prst="rect">
            <a:avLst/>
          </a:prstGeom>
          <a:noFill/>
        </p:spPr>
      </p:pic>
      <p:sp>
        <p:nvSpPr>
          <p:cNvPr id="472068" name="Rectangle 4"/>
          <p:cNvSpPr>
            <a:spLocks noGrp="1" noChangeArrowheads="1"/>
          </p:cNvSpPr>
          <p:nvPr>
            <p:ph type="ctrTitle"/>
          </p:nvPr>
        </p:nvSpPr>
        <p:spPr>
          <a:xfrm>
            <a:off x="1328738" y="2038350"/>
            <a:ext cx="6489700" cy="1473200"/>
          </a:xfrm>
        </p:spPr>
        <p:txBody>
          <a:bodyPr lIns="18000" tIns="18000" rIns="18000" bIns="18000"/>
          <a:lstStyle>
            <a:lvl1pPr>
              <a:defRPr sz="2800">
                <a:solidFill>
                  <a:srgbClr val="292929"/>
                </a:solidFill>
              </a:defRPr>
            </a:lvl1pPr>
          </a:lstStyle>
          <a:p>
            <a:r>
              <a:rPr lang="es-ES"/>
              <a:t>Haga clic para cambiar el estilo de título	</a:t>
            </a:r>
          </a:p>
        </p:txBody>
      </p:sp>
      <p:pic>
        <p:nvPicPr>
          <p:cNvPr id="472069" name="Picture 1" descr="logos alianza.png"/>
          <p:cNvPicPr>
            <a:picLocks noChangeAspect="1"/>
          </p:cNvPicPr>
          <p:nvPr/>
        </p:nvPicPr>
        <p:blipFill>
          <a:blip r:embed="rId3" cstate="print"/>
          <a:srcRect t="28041" r="54662" b="30176"/>
          <a:stretch>
            <a:fillRect/>
          </a:stretch>
        </p:blipFill>
        <p:spPr bwMode="auto">
          <a:xfrm>
            <a:off x="3522663" y="4491038"/>
            <a:ext cx="2101850" cy="488950"/>
          </a:xfrm>
          <a:prstGeom prst="rect">
            <a:avLst/>
          </a:prstGeom>
          <a:noFill/>
          <a:ln w="9525">
            <a:noFill/>
            <a:miter lim="800000"/>
            <a:headEnd/>
            <a:tailEnd/>
          </a:ln>
        </p:spPr>
      </p:pic>
      <p:pic>
        <p:nvPicPr>
          <p:cNvPr id="472071" name="Picture 7" descr="fdghj-01"/>
          <p:cNvPicPr>
            <a:picLocks noChangeAspect="1" noChangeArrowheads="1"/>
          </p:cNvPicPr>
          <p:nvPr userDrawn="1"/>
        </p:nvPicPr>
        <p:blipFill>
          <a:blip r:embed="rId4" cstate="print"/>
          <a:srcRect l="34573" t="23152" r="35127" b="48984"/>
          <a:stretch>
            <a:fillRect/>
          </a:stretch>
        </p:blipFill>
        <p:spPr bwMode="auto">
          <a:xfrm>
            <a:off x="3351213" y="246063"/>
            <a:ext cx="2441575" cy="1263650"/>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6375"/>
            <a:ext cx="8231188" cy="857250"/>
          </a:xfrm>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1631950"/>
            <a:ext cx="4040188"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6613"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6613" y="1631950"/>
            <a:ext cx="4041775"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4788"/>
            <a:ext cx="3008313" cy="871537"/>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04788"/>
            <a:ext cx="5113338" cy="439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076325"/>
            <a:ext cx="3008313" cy="3519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2038"/>
            <a:ext cx="5487987" cy="425450"/>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460375"/>
            <a:ext cx="5487987"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dirty="0" smtClean="0"/>
          </a:p>
        </p:txBody>
      </p:sp>
      <p:sp>
        <p:nvSpPr>
          <p:cNvPr id="4" name="3 Marcador de texto"/>
          <p:cNvSpPr>
            <a:spLocks noGrp="1"/>
          </p:cNvSpPr>
          <p:nvPr>
            <p:ph type="body" sz="half" idx="2"/>
          </p:nvPr>
        </p:nvSpPr>
        <p:spPr>
          <a:xfrm>
            <a:off x="1792288" y="4027488"/>
            <a:ext cx="5487987"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13.png"/><Relationship Id="rId2" Type="http://schemas.openxmlformats.org/officeDocument/2006/relationships/slideLayout" Target="../slideLayouts/slideLayout37.xml"/><Relationship Id="rId16" Type="http://schemas.openxmlformats.org/officeDocument/2006/relationships/image" Target="../media/image12.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1.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9938" name="Picture 2" descr="fgdfhg-03"/>
          <p:cNvPicPr>
            <a:picLocks noChangeAspect="1" noChangeArrowheads="1"/>
          </p:cNvPicPr>
          <p:nvPr userDrawn="1"/>
        </p:nvPicPr>
        <p:blipFill>
          <a:blip r:embed="rId15" cstate="print"/>
          <a:srcRect b="82936"/>
          <a:stretch>
            <a:fillRect/>
          </a:stretch>
        </p:blipFill>
        <p:spPr bwMode="auto">
          <a:xfrm>
            <a:off x="-14288" y="0"/>
            <a:ext cx="9174163" cy="712788"/>
          </a:xfrm>
          <a:prstGeom prst="rect">
            <a:avLst/>
          </a:prstGeom>
          <a:noFill/>
          <a:ln w="9525">
            <a:noFill/>
            <a:miter lim="800000"/>
            <a:headEnd/>
            <a:tailEnd/>
          </a:ln>
        </p:spPr>
      </p:pic>
      <p:sp>
        <p:nvSpPr>
          <p:cNvPr id="39939" name="Rectangle 3"/>
          <p:cNvSpPr>
            <a:spLocks noGrp="1" noChangeArrowheads="1"/>
          </p:cNvSpPr>
          <p:nvPr>
            <p:ph type="title"/>
          </p:nvPr>
        </p:nvSpPr>
        <p:spPr bwMode="auto">
          <a:xfrm>
            <a:off x="1401763" y="84138"/>
            <a:ext cx="6759575" cy="422275"/>
          </a:xfrm>
          <a:prstGeom prst="rect">
            <a:avLst/>
          </a:prstGeom>
          <a:noFill/>
          <a:ln w="9525">
            <a:noFill/>
            <a:miter lim="800000"/>
            <a:headEnd/>
            <a:tailEnd/>
          </a:ln>
        </p:spPr>
        <p:txBody>
          <a:bodyPr vert="horz" wrap="square" lIns="0" tIns="10800" rIns="0" bIns="10800" numCol="1" anchor="ctr" anchorCtr="0" compatLnSpc="1">
            <a:prstTxWarp prst="textNoShape">
              <a:avLst/>
            </a:prstTxWarp>
          </a:bodyPr>
          <a:lstStyle/>
          <a:p>
            <a:pPr lvl="0"/>
            <a:r>
              <a:rPr lang="es-ES" smtClean="0"/>
              <a:t>Haga clic para cambiar el estilo de título	</a:t>
            </a:r>
          </a:p>
        </p:txBody>
      </p:sp>
      <p:sp>
        <p:nvSpPr>
          <p:cNvPr id="39940" name="Rectangle 4"/>
          <p:cNvSpPr>
            <a:spLocks noGrp="1" noChangeArrowheads="1"/>
          </p:cNvSpPr>
          <p:nvPr>
            <p:ph type="body" idx="1"/>
          </p:nvPr>
        </p:nvSpPr>
        <p:spPr bwMode="auto">
          <a:xfrm>
            <a:off x="766763" y="1076325"/>
            <a:ext cx="7613650" cy="33956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pic>
        <p:nvPicPr>
          <p:cNvPr id="39941" name="Picture 5" descr="fdghj-01"/>
          <p:cNvPicPr>
            <a:picLocks noChangeAspect="1" noChangeArrowheads="1"/>
          </p:cNvPicPr>
          <p:nvPr userDrawn="1"/>
        </p:nvPicPr>
        <p:blipFill>
          <a:blip r:embed="rId16" cstate="print"/>
          <a:srcRect l="34573" t="23152" r="35127" b="48984"/>
          <a:stretch>
            <a:fillRect/>
          </a:stretch>
        </p:blipFill>
        <p:spPr bwMode="auto">
          <a:xfrm>
            <a:off x="15875" y="0"/>
            <a:ext cx="661988" cy="342900"/>
          </a:xfrm>
          <a:prstGeom prst="rect">
            <a:avLst/>
          </a:prstGeom>
          <a:noFill/>
          <a:ln w="9525">
            <a:noFill/>
            <a:miter lim="800000"/>
            <a:headEnd/>
            <a:tailEnd/>
          </a:ln>
        </p:spPr>
      </p:pic>
      <p:pic>
        <p:nvPicPr>
          <p:cNvPr id="39942" name="Picture 1" descr="logos alianza.png"/>
          <p:cNvPicPr>
            <a:picLocks noChangeAspect="1"/>
          </p:cNvPicPr>
          <p:nvPr userDrawn="1"/>
        </p:nvPicPr>
        <p:blipFill>
          <a:blip r:embed="rId17" cstate="print"/>
          <a:srcRect t="28041" r="54662" b="30176"/>
          <a:stretch>
            <a:fillRect/>
          </a:stretch>
        </p:blipFill>
        <p:spPr bwMode="auto">
          <a:xfrm>
            <a:off x="0" y="385763"/>
            <a:ext cx="719138" cy="166687"/>
          </a:xfrm>
          <a:prstGeom prst="rect">
            <a:avLst/>
          </a:prstGeom>
          <a:noFill/>
          <a:ln w="9525">
            <a:noFill/>
            <a:miter lim="800000"/>
            <a:headEnd/>
            <a:tailEnd/>
          </a:ln>
        </p:spPr>
      </p:pic>
      <p:pic>
        <p:nvPicPr>
          <p:cNvPr id="39943" name="Picture 9" descr="df-09"/>
          <p:cNvPicPr>
            <a:picLocks noChangeArrowheads="1"/>
          </p:cNvPicPr>
          <p:nvPr userDrawn="1"/>
        </p:nvPicPr>
        <p:blipFill>
          <a:blip r:embed="rId18" cstate="print"/>
          <a:srcRect/>
          <a:stretch>
            <a:fillRect/>
          </a:stretch>
        </p:blipFill>
        <p:spPr bwMode="auto">
          <a:xfrm>
            <a:off x="-14288" y="1430338"/>
            <a:ext cx="9174163" cy="37147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44"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45" r:id="rId13"/>
  </p:sldLayoutIdLst>
  <p:txStyles>
    <p:titleStyle>
      <a:lvl1pPr algn="ctr" rtl="0" eaLnBrk="0" fontAlgn="base" hangingPunct="0">
        <a:spcBef>
          <a:spcPct val="0"/>
        </a:spcBef>
        <a:spcAft>
          <a:spcPct val="0"/>
        </a:spcAft>
        <a:defRPr>
          <a:solidFill>
            <a:schemeClr val="tx1"/>
          </a:solidFill>
          <a:latin typeface="+mj-lt"/>
          <a:ea typeface="+mj-ea"/>
          <a:cs typeface="+mj-cs"/>
        </a:defRPr>
      </a:lvl1pPr>
      <a:lvl2pPr algn="ctr" rtl="0" eaLnBrk="0" fontAlgn="base" hangingPunct="0">
        <a:spcBef>
          <a:spcPct val="0"/>
        </a:spcBef>
        <a:spcAft>
          <a:spcPct val="0"/>
        </a:spcAft>
        <a:defRPr>
          <a:solidFill>
            <a:schemeClr val="tx1"/>
          </a:solidFill>
          <a:latin typeface="Cambria" pitchFamily="18" charset="0"/>
          <a:cs typeface="Arial" charset="0"/>
        </a:defRPr>
      </a:lvl2pPr>
      <a:lvl3pPr algn="ctr" rtl="0" eaLnBrk="0" fontAlgn="base" hangingPunct="0">
        <a:spcBef>
          <a:spcPct val="0"/>
        </a:spcBef>
        <a:spcAft>
          <a:spcPct val="0"/>
        </a:spcAft>
        <a:defRPr>
          <a:solidFill>
            <a:schemeClr val="tx1"/>
          </a:solidFill>
          <a:latin typeface="Cambria" pitchFamily="18" charset="0"/>
          <a:cs typeface="Arial" charset="0"/>
        </a:defRPr>
      </a:lvl3pPr>
      <a:lvl4pPr algn="ctr" rtl="0" eaLnBrk="0" fontAlgn="base" hangingPunct="0">
        <a:spcBef>
          <a:spcPct val="0"/>
        </a:spcBef>
        <a:spcAft>
          <a:spcPct val="0"/>
        </a:spcAft>
        <a:defRPr>
          <a:solidFill>
            <a:schemeClr val="tx1"/>
          </a:solidFill>
          <a:latin typeface="Cambria" pitchFamily="18" charset="0"/>
          <a:cs typeface="Arial" charset="0"/>
        </a:defRPr>
      </a:lvl4pPr>
      <a:lvl5pPr algn="ctr" rtl="0" eaLnBrk="0" fontAlgn="base" hangingPunct="0">
        <a:spcBef>
          <a:spcPct val="0"/>
        </a:spcBef>
        <a:spcAft>
          <a:spcPct val="0"/>
        </a:spcAft>
        <a:defRPr>
          <a:solidFill>
            <a:schemeClr val="tx1"/>
          </a:solidFill>
          <a:latin typeface="Cambria" pitchFamily="18" charset="0"/>
          <a:cs typeface="Arial" charset="0"/>
        </a:defRPr>
      </a:lvl5pPr>
      <a:lvl6pPr marL="457200" algn="ctr" rtl="0" fontAlgn="base">
        <a:spcBef>
          <a:spcPct val="0"/>
        </a:spcBef>
        <a:spcAft>
          <a:spcPct val="0"/>
        </a:spcAft>
        <a:defRPr>
          <a:solidFill>
            <a:schemeClr val="tx1"/>
          </a:solidFill>
          <a:latin typeface="Cambria" pitchFamily="18" charset="0"/>
          <a:cs typeface="Arial" charset="0"/>
        </a:defRPr>
      </a:lvl6pPr>
      <a:lvl7pPr marL="914400" algn="ctr" rtl="0" fontAlgn="base">
        <a:spcBef>
          <a:spcPct val="0"/>
        </a:spcBef>
        <a:spcAft>
          <a:spcPct val="0"/>
        </a:spcAft>
        <a:defRPr>
          <a:solidFill>
            <a:schemeClr val="tx1"/>
          </a:solidFill>
          <a:latin typeface="Cambria" pitchFamily="18" charset="0"/>
          <a:cs typeface="Arial" charset="0"/>
        </a:defRPr>
      </a:lvl7pPr>
      <a:lvl8pPr marL="1371600" algn="ctr" rtl="0" fontAlgn="base">
        <a:spcBef>
          <a:spcPct val="0"/>
        </a:spcBef>
        <a:spcAft>
          <a:spcPct val="0"/>
        </a:spcAft>
        <a:defRPr>
          <a:solidFill>
            <a:schemeClr val="tx1"/>
          </a:solidFill>
          <a:latin typeface="Cambria" pitchFamily="18" charset="0"/>
          <a:cs typeface="Arial" charset="0"/>
        </a:defRPr>
      </a:lvl8pPr>
      <a:lvl9pPr marL="1828800" algn="ctr" rtl="0" fontAlgn="base">
        <a:spcBef>
          <a:spcPct val="0"/>
        </a:spcBef>
        <a:spcAft>
          <a:spcPct val="0"/>
        </a:spcAft>
        <a:defRPr>
          <a:solidFill>
            <a:schemeClr val="tx1"/>
          </a:solidFill>
          <a:latin typeface="Cambria" pitchFamily="18" charset="0"/>
          <a:cs typeface="Arial"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a:solidFill>
            <a:schemeClr val="tx1"/>
          </a:solidFill>
          <a:latin typeface="+mn-lt"/>
          <a:cs typeface="+mn-cs"/>
        </a:defRPr>
      </a:lvl2pPr>
      <a:lvl3pPr marL="1143000" indent="-228600" algn="l" rtl="0" eaLnBrk="0" fontAlgn="base" hangingPunct="0">
        <a:spcBef>
          <a:spcPct val="20000"/>
        </a:spcBef>
        <a:spcAft>
          <a:spcPct val="0"/>
        </a:spcAft>
        <a:buChar char="•"/>
        <a:defRPr sz="1400">
          <a:solidFill>
            <a:schemeClr val="tx1"/>
          </a:solidFill>
          <a:latin typeface="+mn-lt"/>
          <a:cs typeface="+mn-cs"/>
        </a:defRPr>
      </a:lvl3pPr>
      <a:lvl4pPr marL="1600200" indent="-228600" algn="l" rtl="0" eaLnBrk="0" fontAlgn="base" hangingPunct="0">
        <a:spcBef>
          <a:spcPct val="20000"/>
        </a:spcBef>
        <a:spcAft>
          <a:spcPct val="0"/>
        </a:spcAft>
        <a:buChar char="–"/>
        <a:defRPr sz="1200">
          <a:solidFill>
            <a:schemeClr val="tx1"/>
          </a:solidFill>
          <a:latin typeface="+mn-lt"/>
          <a:cs typeface="+mn-cs"/>
        </a:defRPr>
      </a:lvl4pPr>
      <a:lvl5pPr marL="2057400" indent="-228600" algn="l" rtl="0" eaLnBrk="0" fontAlgn="base" hangingPunct="0">
        <a:spcBef>
          <a:spcPct val="20000"/>
        </a:spcBef>
        <a:spcAft>
          <a:spcPct val="0"/>
        </a:spcAft>
        <a:buChar char="»"/>
        <a:defRPr sz="1200">
          <a:solidFill>
            <a:schemeClr val="tx1"/>
          </a:solidFill>
          <a:latin typeface="+mn-lt"/>
          <a:cs typeface="+mn-cs"/>
        </a:defRPr>
      </a:lvl5pPr>
      <a:lvl6pPr marL="2514600" indent="-228600" algn="l" rtl="0" fontAlgn="base">
        <a:spcBef>
          <a:spcPct val="20000"/>
        </a:spcBef>
        <a:spcAft>
          <a:spcPct val="0"/>
        </a:spcAft>
        <a:buChar char="»"/>
        <a:defRPr sz="1200">
          <a:solidFill>
            <a:schemeClr val="tx1"/>
          </a:solidFill>
          <a:latin typeface="+mn-lt"/>
          <a:cs typeface="+mn-cs"/>
        </a:defRPr>
      </a:lvl6pPr>
      <a:lvl7pPr marL="2971800" indent="-228600" algn="l" rtl="0" fontAlgn="base">
        <a:spcBef>
          <a:spcPct val="20000"/>
        </a:spcBef>
        <a:spcAft>
          <a:spcPct val="0"/>
        </a:spcAft>
        <a:buChar char="»"/>
        <a:defRPr sz="1200">
          <a:solidFill>
            <a:schemeClr val="tx1"/>
          </a:solidFill>
          <a:latin typeface="+mn-lt"/>
          <a:cs typeface="+mn-cs"/>
        </a:defRPr>
      </a:lvl7pPr>
      <a:lvl8pPr marL="3429000" indent="-228600" algn="l" rtl="0" fontAlgn="base">
        <a:spcBef>
          <a:spcPct val="20000"/>
        </a:spcBef>
        <a:spcAft>
          <a:spcPct val="0"/>
        </a:spcAft>
        <a:buChar char="»"/>
        <a:defRPr sz="1200">
          <a:solidFill>
            <a:schemeClr val="tx1"/>
          </a:solidFill>
          <a:latin typeface="+mn-lt"/>
          <a:cs typeface="+mn-cs"/>
        </a:defRPr>
      </a:lvl8pPr>
      <a:lvl9pPr marL="3886200" indent="-228600" algn="l" rtl="0" fontAlgn="base">
        <a:spcBef>
          <a:spcPct val="20000"/>
        </a:spcBef>
        <a:spcAft>
          <a:spcPct val="0"/>
        </a:spcAft>
        <a:buChar char="»"/>
        <a:defRPr sz="1200">
          <a:solidFill>
            <a:schemeClr val="tx1"/>
          </a:solidFill>
          <a:latin typeface="+mn-lt"/>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62" name="Picture 2" descr="fgdfhg-03"/>
          <p:cNvPicPr>
            <a:picLocks noChangeAspect="1" noChangeArrowheads="1"/>
          </p:cNvPicPr>
          <p:nvPr userDrawn="1"/>
        </p:nvPicPr>
        <p:blipFill>
          <a:blip r:embed="rId13" cstate="print"/>
          <a:srcRect b="82936"/>
          <a:stretch>
            <a:fillRect/>
          </a:stretch>
        </p:blipFill>
        <p:spPr bwMode="auto">
          <a:xfrm>
            <a:off x="-14288" y="0"/>
            <a:ext cx="9174163" cy="712788"/>
          </a:xfrm>
          <a:prstGeom prst="rect">
            <a:avLst/>
          </a:prstGeom>
          <a:noFill/>
          <a:ln w="9525">
            <a:noFill/>
            <a:miter lim="800000"/>
            <a:headEnd/>
            <a:tailEnd/>
          </a:ln>
        </p:spPr>
      </p:pic>
      <p:sp>
        <p:nvSpPr>
          <p:cNvPr id="40963" name="Rectangle 3"/>
          <p:cNvSpPr>
            <a:spLocks noGrp="1" noChangeArrowheads="1"/>
          </p:cNvSpPr>
          <p:nvPr>
            <p:ph type="title"/>
          </p:nvPr>
        </p:nvSpPr>
        <p:spPr bwMode="auto">
          <a:xfrm>
            <a:off x="1387475" y="84138"/>
            <a:ext cx="6807200" cy="422275"/>
          </a:xfrm>
          <a:prstGeom prst="rect">
            <a:avLst/>
          </a:prstGeom>
          <a:noFill/>
          <a:ln w="9525">
            <a:noFill/>
            <a:miter lim="800000"/>
            <a:headEnd/>
            <a:tailEnd/>
          </a:ln>
        </p:spPr>
        <p:txBody>
          <a:bodyPr vert="horz" wrap="square" lIns="0" tIns="10800" rIns="0" bIns="10800" numCol="1" anchor="ctr" anchorCtr="0" compatLnSpc="1">
            <a:prstTxWarp prst="textNoShape">
              <a:avLst/>
            </a:prstTxWarp>
          </a:bodyPr>
          <a:lstStyle/>
          <a:p>
            <a:pPr lvl="0"/>
            <a:r>
              <a:rPr lang="es-ES" smtClean="0"/>
              <a:t>Haga clic para cambiar el estilo de título	</a:t>
            </a:r>
          </a:p>
        </p:txBody>
      </p:sp>
      <p:sp>
        <p:nvSpPr>
          <p:cNvPr id="40964" name="Rectangle 4"/>
          <p:cNvSpPr>
            <a:spLocks noGrp="1" noChangeArrowheads="1"/>
          </p:cNvSpPr>
          <p:nvPr>
            <p:ph type="body" idx="1"/>
          </p:nvPr>
        </p:nvSpPr>
        <p:spPr bwMode="auto">
          <a:xfrm>
            <a:off x="766763" y="1076325"/>
            <a:ext cx="7613650" cy="33956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pic>
        <p:nvPicPr>
          <p:cNvPr id="40965" name="Picture 9" descr="df-09"/>
          <p:cNvPicPr>
            <a:picLocks noChangeArrowheads="1"/>
          </p:cNvPicPr>
          <p:nvPr userDrawn="1"/>
        </p:nvPicPr>
        <p:blipFill>
          <a:blip r:embed="rId14" cstate="print"/>
          <a:srcRect/>
          <a:stretch>
            <a:fillRect/>
          </a:stretch>
        </p:blipFill>
        <p:spPr bwMode="auto">
          <a:xfrm>
            <a:off x="-14288" y="1430338"/>
            <a:ext cx="9174163" cy="3714750"/>
          </a:xfrm>
          <a:prstGeom prst="rect">
            <a:avLst/>
          </a:prstGeom>
          <a:noFill/>
          <a:ln w="9525">
            <a:noFill/>
            <a:miter lim="800000"/>
            <a:headEnd/>
            <a:tailEnd/>
          </a:ln>
        </p:spPr>
      </p:pic>
      <p:pic>
        <p:nvPicPr>
          <p:cNvPr id="40966" name="Picture 10" descr="fdghj-01"/>
          <p:cNvPicPr>
            <a:picLocks noChangeAspect="1" noChangeArrowheads="1"/>
          </p:cNvPicPr>
          <p:nvPr userDrawn="1"/>
        </p:nvPicPr>
        <p:blipFill>
          <a:blip r:embed="rId15" cstate="print"/>
          <a:srcRect l="34573" t="23152" r="35127" b="48984"/>
          <a:stretch>
            <a:fillRect/>
          </a:stretch>
        </p:blipFill>
        <p:spPr bwMode="auto">
          <a:xfrm>
            <a:off x="15875" y="0"/>
            <a:ext cx="661988" cy="342900"/>
          </a:xfrm>
          <a:prstGeom prst="rect">
            <a:avLst/>
          </a:prstGeom>
          <a:noFill/>
          <a:ln w="9525">
            <a:noFill/>
            <a:miter lim="800000"/>
            <a:headEnd/>
            <a:tailEnd/>
          </a:ln>
        </p:spPr>
      </p:pic>
      <p:pic>
        <p:nvPicPr>
          <p:cNvPr id="40967" name="Picture 1" descr="logos alianza.png"/>
          <p:cNvPicPr>
            <a:picLocks noChangeAspect="1"/>
          </p:cNvPicPr>
          <p:nvPr userDrawn="1"/>
        </p:nvPicPr>
        <p:blipFill>
          <a:blip r:embed="rId16" cstate="print"/>
          <a:srcRect t="28041" r="54662" b="30176"/>
          <a:stretch>
            <a:fillRect/>
          </a:stretch>
        </p:blipFill>
        <p:spPr bwMode="auto">
          <a:xfrm>
            <a:off x="0" y="385763"/>
            <a:ext cx="719138" cy="1666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46"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rtl="0" eaLnBrk="0" fontAlgn="base" hangingPunct="0">
        <a:spcBef>
          <a:spcPct val="0"/>
        </a:spcBef>
        <a:spcAft>
          <a:spcPct val="0"/>
        </a:spcAft>
        <a:defRPr>
          <a:solidFill>
            <a:schemeClr val="tx1"/>
          </a:solidFill>
          <a:latin typeface="+mj-lt"/>
          <a:ea typeface="+mj-ea"/>
          <a:cs typeface="+mj-cs"/>
        </a:defRPr>
      </a:lvl1pPr>
      <a:lvl2pPr algn="ctr" rtl="0" eaLnBrk="0" fontAlgn="base" hangingPunct="0">
        <a:spcBef>
          <a:spcPct val="0"/>
        </a:spcBef>
        <a:spcAft>
          <a:spcPct val="0"/>
        </a:spcAft>
        <a:defRPr>
          <a:solidFill>
            <a:schemeClr val="tx1"/>
          </a:solidFill>
          <a:latin typeface="Cambria" pitchFamily="18" charset="0"/>
          <a:cs typeface="Arial" charset="0"/>
        </a:defRPr>
      </a:lvl2pPr>
      <a:lvl3pPr algn="ctr" rtl="0" eaLnBrk="0" fontAlgn="base" hangingPunct="0">
        <a:spcBef>
          <a:spcPct val="0"/>
        </a:spcBef>
        <a:spcAft>
          <a:spcPct val="0"/>
        </a:spcAft>
        <a:defRPr>
          <a:solidFill>
            <a:schemeClr val="tx1"/>
          </a:solidFill>
          <a:latin typeface="Cambria" pitchFamily="18" charset="0"/>
          <a:cs typeface="Arial" charset="0"/>
        </a:defRPr>
      </a:lvl3pPr>
      <a:lvl4pPr algn="ctr" rtl="0" eaLnBrk="0" fontAlgn="base" hangingPunct="0">
        <a:spcBef>
          <a:spcPct val="0"/>
        </a:spcBef>
        <a:spcAft>
          <a:spcPct val="0"/>
        </a:spcAft>
        <a:defRPr>
          <a:solidFill>
            <a:schemeClr val="tx1"/>
          </a:solidFill>
          <a:latin typeface="Cambria" pitchFamily="18" charset="0"/>
          <a:cs typeface="Arial" charset="0"/>
        </a:defRPr>
      </a:lvl4pPr>
      <a:lvl5pPr algn="ctr" rtl="0" eaLnBrk="0" fontAlgn="base" hangingPunct="0">
        <a:spcBef>
          <a:spcPct val="0"/>
        </a:spcBef>
        <a:spcAft>
          <a:spcPct val="0"/>
        </a:spcAft>
        <a:defRPr>
          <a:solidFill>
            <a:schemeClr val="tx1"/>
          </a:solidFill>
          <a:latin typeface="Cambria" pitchFamily="18" charset="0"/>
          <a:cs typeface="Arial" charset="0"/>
        </a:defRPr>
      </a:lvl5pPr>
      <a:lvl6pPr marL="457200" algn="ctr" rtl="0" fontAlgn="base">
        <a:spcBef>
          <a:spcPct val="0"/>
        </a:spcBef>
        <a:spcAft>
          <a:spcPct val="0"/>
        </a:spcAft>
        <a:defRPr>
          <a:solidFill>
            <a:schemeClr val="tx1"/>
          </a:solidFill>
          <a:latin typeface="Cambria" pitchFamily="18" charset="0"/>
          <a:cs typeface="Arial" charset="0"/>
        </a:defRPr>
      </a:lvl6pPr>
      <a:lvl7pPr marL="914400" algn="ctr" rtl="0" fontAlgn="base">
        <a:spcBef>
          <a:spcPct val="0"/>
        </a:spcBef>
        <a:spcAft>
          <a:spcPct val="0"/>
        </a:spcAft>
        <a:defRPr>
          <a:solidFill>
            <a:schemeClr val="tx1"/>
          </a:solidFill>
          <a:latin typeface="Cambria" pitchFamily="18" charset="0"/>
          <a:cs typeface="Arial" charset="0"/>
        </a:defRPr>
      </a:lvl7pPr>
      <a:lvl8pPr marL="1371600" algn="ctr" rtl="0" fontAlgn="base">
        <a:spcBef>
          <a:spcPct val="0"/>
        </a:spcBef>
        <a:spcAft>
          <a:spcPct val="0"/>
        </a:spcAft>
        <a:defRPr>
          <a:solidFill>
            <a:schemeClr val="tx1"/>
          </a:solidFill>
          <a:latin typeface="Cambria" pitchFamily="18" charset="0"/>
          <a:cs typeface="Arial" charset="0"/>
        </a:defRPr>
      </a:lvl8pPr>
      <a:lvl9pPr marL="1828800" algn="ctr" rtl="0" fontAlgn="base">
        <a:spcBef>
          <a:spcPct val="0"/>
        </a:spcBef>
        <a:spcAft>
          <a:spcPct val="0"/>
        </a:spcAft>
        <a:defRPr>
          <a:solidFill>
            <a:schemeClr val="tx1"/>
          </a:solidFill>
          <a:latin typeface="Cambria" pitchFamily="18" charset="0"/>
          <a:cs typeface="Arial"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a:solidFill>
            <a:schemeClr val="tx1"/>
          </a:solidFill>
          <a:latin typeface="+mn-lt"/>
          <a:cs typeface="+mn-cs"/>
        </a:defRPr>
      </a:lvl2pPr>
      <a:lvl3pPr marL="1143000" indent="-228600" algn="l" rtl="0" eaLnBrk="0" fontAlgn="base" hangingPunct="0">
        <a:spcBef>
          <a:spcPct val="20000"/>
        </a:spcBef>
        <a:spcAft>
          <a:spcPct val="0"/>
        </a:spcAft>
        <a:buChar char="•"/>
        <a:defRPr sz="1400">
          <a:solidFill>
            <a:schemeClr val="tx1"/>
          </a:solidFill>
          <a:latin typeface="+mn-lt"/>
          <a:cs typeface="+mn-cs"/>
        </a:defRPr>
      </a:lvl3pPr>
      <a:lvl4pPr marL="1600200" indent="-228600" algn="l" rtl="0" eaLnBrk="0" fontAlgn="base" hangingPunct="0">
        <a:spcBef>
          <a:spcPct val="20000"/>
        </a:spcBef>
        <a:spcAft>
          <a:spcPct val="0"/>
        </a:spcAft>
        <a:buChar char="–"/>
        <a:defRPr sz="1200">
          <a:solidFill>
            <a:schemeClr val="tx1"/>
          </a:solidFill>
          <a:latin typeface="+mn-lt"/>
          <a:cs typeface="+mn-cs"/>
        </a:defRPr>
      </a:lvl4pPr>
      <a:lvl5pPr marL="2057400" indent="-228600" algn="l" rtl="0" eaLnBrk="0" fontAlgn="base" hangingPunct="0">
        <a:spcBef>
          <a:spcPct val="20000"/>
        </a:spcBef>
        <a:spcAft>
          <a:spcPct val="0"/>
        </a:spcAft>
        <a:buChar char="»"/>
        <a:defRPr sz="1200">
          <a:solidFill>
            <a:schemeClr val="tx1"/>
          </a:solidFill>
          <a:latin typeface="+mn-lt"/>
          <a:cs typeface="+mn-cs"/>
        </a:defRPr>
      </a:lvl5pPr>
      <a:lvl6pPr marL="2514600" indent="-228600" algn="l" rtl="0" fontAlgn="base">
        <a:spcBef>
          <a:spcPct val="20000"/>
        </a:spcBef>
        <a:spcAft>
          <a:spcPct val="0"/>
        </a:spcAft>
        <a:buChar char="»"/>
        <a:defRPr sz="1200">
          <a:solidFill>
            <a:schemeClr val="tx1"/>
          </a:solidFill>
          <a:latin typeface="+mn-lt"/>
          <a:cs typeface="+mn-cs"/>
        </a:defRPr>
      </a:lvl6pPr>
      <a:lvl7pPr marL="2971800" indent="-228600" algn="l" rtl="0" fontAlgn="base">
        <a:spcBef>
          <a:spcPct val="20000"/>
        </a:spcBef>
        <a:spcAft>
          <a:spcPct val="0"/>
        </a:spcAft>
        <a:buChar char="»"/>
        <a:defRPr sz="1200">
          <a:solidFill>
            <a:schemeClr val="tx1"/>
          </a:solidFill>
          <a:latin typeface="+mn-lt"/>
          <a:cs typeface="+mn-cs"/>
        </a:defRPr>
      </a:lvl7pPr>
      <a:lvl8pPr marL="3429000" indent="-228600" algn="l" rtl="0" fontAlgn="base">
        <a:spcBef>
          <a:spcPct val="20000"/>
        </a:spcBef>
        <a:spcAft>
          <a:spcPct val="0"/>
        </a:spcAft>
        <a:buChar char="»"/>
        <a:defRPr sz="1200">
          <a:solidFill>
            <a:schemeClr val="tx1"/>
          </a:solidFill>
          <a:latin typeface="+mn-lt"/>
          <a:cs typeface="+mn-cs"/>
        </a:defRPr>
      </a:lvl8pPr>
      <a:lvl9pPr marL="3886200" indent="-228600" algn="l" rtl="0" fontAlgn="base">
        <a:spcBef>
          <a:spcPct val="20000"/>
        </a:spcBef>
        <a:spcAft>
          <a:spcPct val="0"/>
        </a:spcAft>
        <a:buChar char="»"/>
        <a:defRPr sz="1200">
          <a:solidFill>
            <a:schemeClr val="tx1"/>
          </a:solidFill>
          <a:latin typeface="+mn-lt"/>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1986" name="Picture 2" descr="fgdfhg-03"/>
          <p:cNvPicPr>
            <a:picLocks noChangeAspect="1" noChangeArrowheads="1"/>
          </p:cNvPicPr>
          <p:nvPr userDrawn="1"/>
        </p:nvPicPr>
        <p:blipFill>
          <a:blip r:embed="rId13" cstate="print"/>
          <a:srcRect b="82936"/>
          <a:stretch>
            <a:fillRect/>
          </a:stretch>
        </p:blipFill>
        <p:spPr bwMode="auto">
          <a:xfrm>
            <a:off x="-14288" y="0"/>
            <a:ext cx="9174163" cy="712788"/>
          </a:xfrm>
          <a:prstGeom prst="rect">
            <a:avLst/>
          </a:prstGeom>
          <a:noFill/>
          <a:ln w="9525">
            <a:noFill/>
            <a:miter lim="800000"/>
            <a:headEnd/>
            <a:tailEnd/>
          </a:ln>
        </p:spPr>
      </p:pic>
      <p:sp>
        <p:nvSpPr>
          <p:cNvPr id="41987" name="Rectangle 3"/>
          <p:cNvSpPr>
            <a:spLocks noGrp="1" noChangeArrowheads="1"/>
          </p:cNvSpPr>
          <p:nvPr>
            <p:ph type="title"/>
          </p:nvPr>
        </p:nvSpPr>
        <p:spPr bwMode="auto">
          <a:xfrm>
            <a:off x="1387475" y="84138"/>
            <a:ext cx="6807200" cy="422275"/>
          </a:xfrm>
          <a:prstGeom prst="rect">
            <a:avLst/>
          </a:prstGeom>
          <a:noFill/>
          <a:ln w="9525">
            <a:noFill/>
            <a:miter lim="800000"/>
            <a:headEnd/>
            <a:tailEnd/>
          </a:ln>
        </p:spPr>
        <p:txBody>
          <a:bodyPr vert="horz" wrap="square" lIns="0" tIns="10800" rIns="0" bIns="10800" numCol="1" anchor="ctr" anchorCtr="0" compatLnSpc="1">
            <a:prstTxWarp prst="textNoShape">
              <a:avLst/>
            </a:prstTxWarp>
          </a:bodyPr>
          <a:lstStyle/>
          <a:p>
            <a:pPr lvl="0"/>
            <a:r>
              <a:rPr lang="es-ES" smtClean="0"/>
              <a:t>Haga clic para cambiar el estilo de título	</a:t>
            </a:r>
          </a:p>
        </p:txBody>
      </p:sp>
      <p:sp>
        <p:nvSpPr>
          <p:cNvPr id="41988" name="Rectangle 4"/>
          <p:cNvSpPr>
            <a:spLocks noGrp="1" noChangeArrowheads="1"/>
          </p:cNvSpPr>
          <p:nvPr>
            <p:ph type="body" idx="1"/>
          </p:nvPr>
        </p:nvSpPr>
        <p:spPr bwMode="auto">
          <a:xfrm>
            <a:off x="766763" y="1076325"/>
            <a:ext cx="7613650" cy="33956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pic>
        <p:nvPicPr>
          <p:cNvPr id="41989" name="Picture 5" descr="df-09"/>
          <p:cNvPicPr>
            <a:picLocks noChangeArrowheads="1"/>
          </p:cNvPicPr>
          <p:nvPr userDrawn="1"/>
        </p:nvPicPr>
        <p:blipFill>
          <a:blip r:embed="rId14" cstate="print"/>
          <a:srcRect/>
          <a:stretch>
            <a:fillRect/>
          </a:stretch>
        </p:blipFill>
        <p:spPr bwMode="auto">
          <a:xfrm>
            <a:off x="-14288" y="1430338"/>
            <a:ext cx="9174163" cy="3714750"/>
          </a:xfrm>
          <a:prstGeom prst="rect">
            <a:avLst/>
          </a:prstGeom>
          <a:noFill/>
          <a:ln w="9525">
            <a:noFill/>
            <a:miter lim="800000"/>
            <a:headEnd/>
            <a:tailEnd/>
          </a:ln>
        </p:spPr>
      </p:pic>
      <p:pic>
        <p:nvPicPr>
          <p:cNvPr id="41990" name="Picture 6" descr="fdghj-01"/>
          <p:cNvPicPr>
            <a:picLocks noChangeAspect="1" noChangeArrowheads="1"/>
          </p:cNvPicPr>
          <p:nvPr userDrawn="1"/>
        </p:nvPicPr>
        <p:blipFill>
          <a:blip r:embed="rId15" cstate="print"/>
          <a:srcRect l="34573" t="23152" r="35127" b="48984"/>
          <a:stretch>
            <a:fillRect/>
          </a:stretch>
        </p:blipFill>
        <p:spPr bwMode="auto">
          <a:xfrm>
            <a:off x="15875" y="0"/>
            <a:ext cx="661988" cy="342900"/>
          </a:xfrm>
          <a:prstGeom prst="rect">
            <a:avLst/>
          </a:prstGeom>
          <a:noFill/>
          <a:ln w="9525">
            <a:noFill/>
            <a:miter lim="800000"/>
            <a:headEnd/>
            <a:tailEnd/>
          </a:ln>
        </p:spPr>
      </p:pic>
      <p:pic>
        <p:nvPicPr>
          <p:cNvPr id="41991" name="Picture 1" descr="logos alianza.png"/>
          <p:cNvPicPr>
            <a:picLocks noChangeAspect="1"/>
          </p:cNvPicPr>
          <p:nvPr userDrawn="1"/>
        </p:nvPicPr>
        <p:blipFill>
          <a:blip r:embed="rId16" cstate="print"/>
          <a:srcRect t="28041" r="54662" b="30176"/>
          <a:stretch>
            <a:fillRect/>
          </a:stretch>
        </p:blipFill>
        <p:spPr bwMode="auto">
          <a:xfrm>
            <a:off x="0" y="385763"/>
            <a:ext cx="719138" cy="1666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47"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rtl="0" eaLnBrk="0" fontAlgn="base" hangingPunct="0">
        <a:spcBef>
          <a:spcPct val="0"/>
        </a:spcBef>
        <a:spcAft>
          <a:spcPct val="0"/>
        </a:spcAft>
        <a:defRPr>
          <a:solidFill>
            <a:schemeClr val="tx1"/>
          </a:solidFill>
          <a:latin typeface="+mj-lt"/>
          <a:ea typeface="+mj-ea"/>
          <a:cs typeface="+mj-cs"/>
        </a:defRPr>
      </a:lvl1pPr>
      <a:lvl2pPr algn="ctr" rtl="0" eaLnBrk="0" fontAlgn="base" hangingPunct="0">
        <a:spcBef>
          <a:spcPct val="0"/>
        </a:spcBef>
        <a:spcAft>
          <a:spcPct val="0"/>
        </a:spcAft>
        <a:defRPr>
          <a:solidFill>
            <a:schemeClr val="tx1"/>
          </a:solidFill>
          <a:latin typeface="Cambria" pitchFamily="18" charset="0"/>
          <a:cs typeface="Arial" charset="0"/>
        </a:defRPr>
      </a:lvl2pPr>
      <a:lvl3pPr algn="ctr" rtl="0" eaLnBrk="0" fontAlgn="base" hangingPunct="0">
        <a:spcBef>
          <a:spcPct val="0"/>
        </a:spcBef>
        <a:spcAft>
          <a:spcPct val="0"/>
        </a:spcAft>
        <a:defRPr>
          <a:solidFill>
            <a:schemeClr val="tx1"/>
          </a:solidFill>
          <a:latin typeface="Cambria" pitchFamily="18" charset="0"/>
          <a:cs typeface="Arial" charset="0"/>
        </a:defRPr>
      </a:lvl3pPr>
      <a:lvl4pPr algn="ctr" rtl="0" eaLnBrk="0" fontAlgn="base" hangingPunct="0">
        <a:spcBef>
          <a:spcPct val="0"/>
        </a:spcBef>
        <a:spcAft>
          <a:spcPct val="0"/>
        </a:spcAft>
        <a:defRPr>
          <a:solidFill>
            <a:schemeClr val="tx1"/>
          </a:solidFill>
          <a:latin typeface="Cambria" pitchFamily="18" charset="0"/>
          <a:cs typeface="Arial" charset="0"/>
        </a:defRPr>
      </a:lvl4pPr>
      <a:lvl5pPr algn="ctr" rtl="0" eaLnBrk="0" fontAlgn="base" hangingPunct="0">
        <a:spcBef>
          <a:spcPct val="0"/>
        </a:spcBef>
        <a:spcAft>
          <a:spcPct val="0"/>
        </a:spcAft>
        <a:defRPr>
          <a:solidFill>
            <a:schemeClr val="tx1"/>
          </a:solidFill>
          <a:latin typeface="Cambria" pitchFamily="18" charset="0"/>
          <a:cs typeface="Arial" charset="0"/>
        </a:defRPr>
      </a:lvl5pPr>
      <a:lvl6pPr marL="457200" algn="ctr" rtl="0" fontAlgn="base">
        <a:spcBef>
          <a:spcPct val="0"/>
        </a:spcBef>
        <a:spcAft>
          <a:spcPct val="0"/>
        </a:spcAft>
        <a:defRPr>
          <a:solidFill>
            <a:schemeClr val="tx1"/>
          </a:solidFill>
          <a:latin typeface="Cambria" pitchFamily="18" charset="0"/>
          <a:cs typeface="Arial" charset="0"/>
        </a:defRPr>
      </a:lvl6pPr>
      <a:lvl7pPr marL="914400" algn="ctr" rtl="0" fontAlgn="base">
        <a:spcBef>
          <a:spcPct val="0"/>
        </a:spcBef>
        <a:spcAft>
          <a:spcPct val="0"/>
        </a:spcAft>
        <a:defRPr>
          <a:solidFill>
            <a:schemeClr val="tx1"/>
          </a:solidFill>
          <a:latin typeface="Cambria" pitchFamily="18" charset="0"/>
          <a:cs typeface="Arial" charset="0"/>
        </a:defRPr>
      </a:lvl7pPr>
      <a:lvl8pPr marL="1371600" algn="ctr" rtl="0" fontAlgn="base">
        <a:spcBef>
          <a:spcPct val="0"/>
        </a:spcBef>
        <a:spcAft>
          <a:spcPct val="0"/>
        </a:spcAft>
        <a:defRPr>
          <a:solidFill>
            <a:schemeClr val="tx1"/>
          </a:solidFill>
          <a:latin typeface="Cambria" pitchFamily="18" charset="0"/>
          <a:cs typeface="Arial" charset="0"/>
        </a:defRPr>
      </a:lvl8pPr>
      <a:lvl9pPr marL="1828800" algn="ctr" rtl="0" fontAlgn="base">
        <a:spcBef>
          <a:spcPct val="0"/>
        </a:spcBef>
        <a:spcAft>
          <a:spcPct val="0"/>
        </a:spcAft>
        <a:defRPr>
          <a:solidFill>
            <a:schemeClr val="tx1"/>
          </a:solidFill>
          <a:latin typeface="Cambria" pitchFamily="18" charset="0"/>
          <a:cs typeface="Arial"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a:solidFill>
            <a:schemeClr val="tx1"/>
          </a:solidFill>
          <a:latin typeface="+mn-lt"/>
          <a:cs typeface="+mn-cs"/>
        </a:defRPr>
      </a:lvl2pPr>
      <a:lvl3pPr marL="1143000" indent="-228600" algn="l" rtl="0" eaLnBrk="0" fontAlgn="base" hangingPunct="0">
        <a:spcBef>
          <a:spcPct val="20000"/>
        </a:spcBef>
        <a:spcAft>
          <a:spcPct val="0"/>
        </a:spcAft>
        <a:buChar char="•"/>
        <a:defRPr sz="1400">
          <a:solidFill>
            <a:schemeClr val="tx1"/>
          </a:solidFill>
          <a:latin typeface="+mn-lt"/>
          <a:cs typeface="+mn-cs"/>
        </a:defRPr>
      </a:lvl3pPr>
      <a:lvl4pPr marL="1600200" indent="-228600" algn="l" rtl="0" eaLnBrk="0" fontAlgn="base" hangingPunct="0">
        <a:spcBef>
          <a:spcPct val="20000"/>
        </a:spcBef>
        <a:spcAft>
          <a:spcPct val="0"/>
        </a:spcAft>
        <a:buChar char="–"/>
        <a:defRPr sz="1200">
          <a:solidFill>
            <a:schemeClr val="tx1"/>
          </a:solidFill>
          <a:latin typeface="+mn-lt"/>
          <a:cs typeface="+mn-cs"/>
        </a:defRPr>
      </a:lvl4pPr>
      <a:lvl5pPr marL="2057400" indent="-228600" algn="l" rtl="0" eaLnBrk="0" fontAlgn="base" hangingPunct="0">
        <a:spcBef>
          <a:spcPct val="20000"/>
        </a:spcBef>
        <a:spcAft>
          <a:spcPct val="0"/>
        </a:spcAft>
        <a:buChar char="»"/>
        <a:defRPr sz="1200">
          <a:solidFill>
            <a:schemeClr val="tx1"/>
          </a:solidFill>
          <a:latin typeface="+mn-lt"/>
          <a:cs typeface="+mn-cs"/>
        </a:defRPr>
      </a:lvl5pPr>
      <a:lvl6pPr marL="2514600" indent="-228600" algn="l" rtl="0" fontAlgn="base">
        <a:spcBef>
          <a:spcPct val="20000"/>
        </a:spcBef>
        <a:spcAft>
          <a:spcPct val="0"/>
        </a:spcAft>
        <a:buChar char="»"/>
        <a:defRPr sz="1200">
          <a:solidFill>
            <a:schemeClr val="tx1"/>
          </a:solidFill>
          <a:latin typeface="+mn-lt"/>
          <a:cs typeface="+mn-cs"/>
        </a:defRPr>
      </a:lvl6pPr>
      <a:lvl7pPr marL="2971800" indent="-228600" algn="l" rtl="0" fontAlgn="base">
        <a:spcBef>
          <a:spcPct val="20000"/>
        </a:spcBef>
        <a:spcAft>
          <a:spcPct val="0"/>
        </a:spcAft>
        <a:buChar char="»"/>
        <a:defRPr sz="1200">
          <a:solidFill>
            <a:schemeClr val="tx1"/>
          </a:solidFill>
          <a:latin typeface="+mn-lt"/>
          <a:cs typeface="+mn-cs"/>
        </a:defRPr>
      </a:lvl7pPr>
      <a:lvl8pPr marL="3429000" indent="-228600" algn="l" rtl="0" fontAlgn="base">
        <a:spcBef>
          <a:spcPct val="20000"/>
        </a:spcBef>
        <a:spcAft>
          <a:spcPct val="0"/>
        </a:spcAft>
        <a:buChar char="»"/>
        <a:defRPr sz="1200">
          <a:solidFill>
            <a:schemeClr val="tx1"/>
          </a:solidFill>
          <a:latin typeface="+mn-lt"/>
          <a:cs typeface="+mn-cs"/>
        </a:defRPr>
      </a:lvl8pPr>
      <a:lvl9pPr marL="3886200" indent="-228600" algn="l" rtl="0" fontAlgn="base">
        <a:spcBef>
          <a:spcPct val="20000"/>
        </a:spcBef>
        <a:spcAft>
          <a:spcPct val="0"/>
        </a:spcAft>
        <a:buChar char="»"/>
        <a:defRPr sz="1200">
          <a:solidFill>
            <a:schemeClr val="tx1"/>
          </a:solidFill>
          <a:latin typeface="+mn-lt"/>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45130" name="Picture 42" descr="fgdfhg-03"/>
          <p:cNvPicPr>
            <a:picLocks noChangeAspect="1" noChangeArrowheads="1"/>
          </p:cNvPicPr>
          <p:nvPr userDrawn="1"/>
        </p:nvPicPr>
        <p:blipFill>
          <a:blip r:embed="rId14" cstate="print"/>
          <a:srcRect b="82936"/>
          <a:stretch>
            <a:fillRect/>
          </a:stretch>
        </p:blipFill>
        <p:spPr bwMode="auto">
          <a:xfrm>
            <a:off x="-14288" y="0"/>
            <a:ext cx="9174163" cy="712788"/>
          </a:xfrm>
          <a:prstGeom prst="rect">
            <a:avLst/>
          </a:prstGeom>
          <a:noFill/>
        </p:spPr>
      </p:pic>
      <p:sp>
        <p:nvSpPr>
          <p:cNvPr id="345091" name="Rectangle 3"/>
          <p:cNvSpPr>
            <a:spLocks noGrp="1" noChangeArrowheads="1"/>
          </p:cNvSpPr>
          <p:nvPr>
            <p:ph type="title"/>
          </p:nvPr>
        </p:nvSpPr>
        <p:spPr bwMode="auto">
          <a:xfrm>
            <a:off x="1090613" y="84138"/>
            <a:ext cx="7877175" cy="422275"/>
          </a:xfrm>
          <a:prstGeom prst="rect">
            <a:avLst/>
          </a:prstGeom>
          <a:noFill/>
          <a:ln w="9525">
            <a:noFill/>
            <a:miter lim="800000"/>
            <a:headEnd/>
            <a:tailEnd/>
          </a:ln>
          <a:effectLst/>
        </p:spPr>
        <p:txBody>
          <a:bodyPr vert="horz" wrap="square" lIns="0" tIns="10800" rIns="0" bIns="10800" numCol="1" anchor="ctr" anchorCtr="0" compatLnSpc="1">
            <a:prstTxWarp prst="textNoShape">
              <a:avLst/>
            </a:prstTxWarp>
          </a:bodyPr>
          <a:lstStyle/>
          <a:p>
            <a:pPr lvl="0"/>
            <a:r>
              <a:rPr lang="es-ES" smtClean="0"/>
              <a:t>Haga clic para cambiar el estilo de título	</a:t>
            </a:r>
          </a:p>
        </p:txBody>
      </p:sp>
      <p:sp>
        <p:nvSpPr>
          <p:cNvPr id="345092" name="Rectangle 4"/>
          <p:cNvSpPr>
            <a:spLocks noGrp="1" noChangeArrowheads="1"/>
          </p:cNvSpPr>
          <p:nvPr>
            <p:ph type="body" idx="1"/>
          </p:nvPr>
        </p:nvSpPr>
        <p:spPr bwMode="auto">
          <a:xfrm>
            <a:off x="766763" y="1076325"/>
            <a:ext cx="7613650" cy="3395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pic>
        <p:nvPicPr>
          <p:cNvPr id="345132" name="Picture 44" descr="fdghj-01"/>
          <p:cNvPicPr>
            <a:picLocks noChangeAspect="1" noChangeArrowheads="1"/>
          </p:cNvPicPr>
          <p:nvPr userDrawn="1"/>
        </p:nvPicPr>
        <p:blipFill>
          <a:blip r:embed="rId15" cstate="print"/>
          <a:srcRect l="34573" t="23152" r="35127" b="48984"/>
          <a:stretch>
            <a:fillRect/>
          </a:stretch>
        </p:blipFill>
        <p:spPr bwMode="auto">
          <a:xfrm>
            <a:off x="-7938" y="-15875"/>
            <a:ext cx="1041401" cy="538163"/>
          </a:xfrm>
          <a:prstGeom prst="rect">
            <a:avLst/>
          </a:prstGeom>
          <a:noFill/>
        </p:spPr>
      </p:pic>
      <p:pic>
        <p:nvPicPr>
          <p:cNvPr id="345133" name="Picture 45" descr="gfdfh-03"/>
          <p:cNvPicPr>
            <a:picLocks noChangeAspect="1" noChangeArrowheads="1"/>
          </p:cNvPicPr>
          <p:nvPr userDrawn="1"/>
        </p:nvPicPr>
        <p:blipFill>
          <a:blip r:embed="rId16" cstate="print"/>
          <a:srcRect t="96645"/>
          <a:stretch>
            <a:fillRect/>
          </a:stretch>
        </p:blipFill>
        <p:spPr bwMode="auto">
          <a:xfrm>
            <a:off x="-14288" y="5021263"/>
            <a:ext cx="9174163" cy="123825"/>
          </a:xfrm>
          <a:prstGeom prst="rect">
            <a:avLst/>
          </a:prstGeom>
          <a:noFill/>
        </p:spPr>
      </p:pic>
      <p:pic>
        <p:nvPicPr>
          <p:cNvPr id="345135" name="Picture 1" descr="logos alianza.png"/>
          <p:cNvPicPr>
            <a:picLocks noChangeAspect="1"/>
          </p:cNvPicPr>
          <p:nvPr userDrawn="1"/>
        </p:nvPicPr>
        <p:blipFill>
          <a:blip r:embed="rId17" cstate="print"/>
          <a:srcRect t="28041" r="54662" b="30176"/>
          <a:stretch>
            <a:fillRect/>
          </a:stretch>
        </p:blipFill>
        <p:spPr bwMode="auto">
          <a:xfrm>
            <a:off x="8188325" y="15875"/>
            <a:ext cx="941388" cy="2190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xStyles>
    <p:titleStyle>
      <a:lvl1pPr algn="ctr" rtl="0" fontAlgn="base">
        <a:spcBef>
          <a:spcPct val="0"/>
        </a:spcBef>
        <a:spcAft>
          <a:spcPct val="0"/>
        </a:spcAft>
        <a:defRPr>
          <a:solidFill>
            <a:schemeClr val="tx1"/>
          </a:solidFill>
          <a:latin typeface="+mj-lt"/>
          <a:ea typeface="+mj-ea"/>
          <a:cs typeface="+mj-cs"/>
        </a:defRPr>
      </a:lvl1pPr>
      <a:lvl2pPr algn="ctr" rtl="0" fontAlgn="base">
        <a:spcBef>
          <a:spcPct val="0"/>
        </a:spcBef>
        <a:spcAft>
          <a:spcPct val="0"/>
        </a:spcAft>
        <a:defRPr>
          <a:solidFill>
            <a:schemeClr val="tx1"/>
          </a:solidFill>
          <a:latin typeface="Cambria" pitchFamily="18" charset="0"/>
          <a:cs typeface="Arial" charset="0"/>
        </a:defRPr>
      </a:lvl2pPr>
      <a:lvl3pPr algn="ctr" rtl="0" fontAlgn="base">
        <a:spcBef>
          <a:spcPct val="0"/>
        </a:spcBef>
        <a:spcAft>
          <a:spcPct val="0"/>
        </a:spcAft>
        <a:defRPr>
          <a:solidFill>
            <a:schemeClr val="tx1"/>
          </a:solidFill>
          <a:latin typeface="Cambria" pitchFamily="18" charset="0"/>
          <a:cs typeface="Arial" charset="0"/>
        </a:defRPr>
      </a:lvl3pPr>
      <a:lvl4pPr algn="ctr" rtl="0" fontAlgn="base">
        <a:spcBef>
          <a:spcPct val="0"/>
        </a:spcBef>
        <a:spcAft>
          <a:spcPct val="0"/>
        </a:spcAft>
        <a:defRPr>
          <a:solidFill>
            <a:schemeClr val="tx1"/>
          </a:solidFill>
          <a:latin typeface="Cambria" pitchFamily="18" charset="0"/>
          <a:cs typeface="Arial" charset="0"/>
        </a:defRPr>
      </a:lvl4pPr>
      <a:lvl5pPr algn="ctr" rtl="0" fontAlgn="base">
        <a:spcBef>
          <a:spcPct val="0"/>
        </a:spcBef>
        <a:spcAft>
          <a:spcPct val="0"/>
        </a:spcAft>
        <a:defRPr>
          <a:solidFill>
            <a:schemeClr val="tx1"/>
          </a:solidFill>
          <a:latin typeface="Cambria" pitchFamily="18" charset="0"/>
          <a:cs typeface="Arial" charset="0"/>
        </a:defRPr>
      </a:lvl5pPr>
      <a:lvl6pPr marL="457200" algn="ctr" rtl="0" fontAlgn="base">
        <a:spcBef>
          <a:spcPct val="0"/>
        </a:spcBef>
        <a:spcAft>
          <a:spcPct val="0"/>
        </a:spcAft>
        <a:defRPr>
          <a:solidFill>
            <a:schemeClr val="tx1"/>
          </a:solidFill>
          <a:latin typeface="Cambria" pitchFamily="18" charset="0"/>
          <a:cs typeface="Arial" charset="0"/>
        </a:defRPr>
      </a:lvl6pPr>
      <a:lvl7pPr marL="914400" algn="ctr" rtl="0" fontAlgn="base">
        <a:spcBef>
          <a:spcPct val="0"/>
        </a:spcBef>
        <a:spcAft>
          <a:spcPct val="0"/>
        </a:spcAft>
        <a:defRPr>
          <a:solidFill>
            <a:schemeClr val="tx1"/>
          </a:solidFill>
          <a:latin typeface="Cambria" pitchFamily="18" charset="0"/>
          <a:cs typeface="Arial" charset="0"/>
        </a:defRPr>
      </a:lvl7pPr>
      <a:lvl8pPr marL="1371600" algn="ctr" rtl="0" fontAlgn="base">
        <a:spcBef>
          <a:spcPct val="0"/>
        </a:spcBef>
        <a:spcAft>
          <a:spcPct val="0"/>
        </a:spcAft>
        <a:defRPr>
          <a:solidFill>
            <a:schemeClr val="tx1"/>
          </a:solidFill>
          <a:latin typeface="Cambria" pitchFamily="18" charset="0"/>
          <a:cs typeface="Arial" charset="0"/>
        </a:defRPr>
      </a:lvl8pPr>
      <a:lvl9pPr marL="1828800" algn="ctr" rtl="0" fontAlgn="base">
        <a:spcBef>
          <a:spcPct val="0"/>
        </a:spcBef>
        <a:spcAft>
          <a:spcPct val="0"/>
        </a:spcAft>
        <a:defRPr>
          <a:solidFill>
            <a:schemeClr val="tx1"/>
          </a:solidFill>
          <a:latin typeface="Cambria" pitchFamily="18" charset="0"/>
          <a:cs typeface="Arial" charset="0"/>
        </a:defRPr>
      </a:lvl9pPr>
    </p:titleStyle>
    <p:bodyStyle>
      <a:lvl1pPr marL="342900" indent="-342900" algn="l" rtl="0" fontAlgn="base">
        <a:spcBef>
          <a:spcPct val="20000"/>
        </a:spcBef>
        <a:spcAft>
          <a:spcPct val="0"/>
        </a:spcAft>
        <a:buChar char="•"/>
        <a:defRPr>
          <a:solidFill>
            <a:schemeClr val="tx1"/>
          </a:solidFill>
          <a:latin typeface="+mn-lt"/>
          <a:ea typeface="+mn-ea"/>
          <a:cs typeface="+mn-cs"/>
        </a:defRPr>
      </a:lvl1pPr>
      <a:lvl2pPr marL="742950" indent="-285750" algn="l" rtl="0" fontAlgn="base">
        <a:spcBef>
          <a:spcPct val="20000"/>
        </a:spcBef>
        <a:spcAft>
          <a:spcPct val="0"/>
        </a:spcAft>
        <a:buChar char="–"/>
        <a:defRPr sz="1600">
          <a:solidFill>
            <a:schemeClr val="tx1"/>
          </a:solidFill>
          <a:latin typeface="+mn-lt"/>
          <a:cs typeface="+mn-cs"/>
        </a:defRPr>
      </a:lvl2pPr>
      <a:lvl3pPr marL="1143000" indent="-228600" algn="l" rtl="0" fontAlgn="base">
        <a:spcBef>
          <a:spcPct val="20000"/>
        </a:spcBef>
        <a:spcAft>
          <a:spcPct val="0"/>
        </a:spcAft>
        <a:buChar char="•"/>
        <a:defRPr sz="1400">
          <a:solidFill>
            <a:schemeClr val="tx1"/>
          </a:solidFill>
          <a:latin typeface="+mn-lt"/>
          <a:cs typeface="+mn-cs"/>
        </a:defRPr>
      </a:lvl3pPr>
      <a:lvl4pPr marL="1600200" indent="-228600" algn="l" rtl="0" fontAlgn="base">
        <a:spcBef>
          <a:spcPct val="20000"/>
        </a:spcBef>
        <a:spcAft>
          <a:spcPct val="0"/>
        </a:spcAft>
        <a:buChar char="–"/>
        <a:defRPr sz="1200">
          <a:solidFill>
            <a:schemeClr val="tx1"/>
          </a:solidFill>
          <a:latin typeface="+mn-lt"/>
          <a:cs typeface="+mn-cs"/>
        </a:defRPr>
      </a:lvl4pPr>
      <a:lvl5pPr marL="2057400" indent="-228600" algn="l" rtl="0" fontAlgn="base">
        <a:spcBef>
          <a:spcPct val="20000"/>
        </a:spcBef>
        <a:spcAft>
          <a:spcPct val="0"/>
        </a:spcAft>
        <a:buChar char="»"/>
        <a:defRPr sz="1200">
          <a:solidFill>
            <a:schemeClr val="tx1"/>
          </a:solidFill>
          <a:latin typeface="+mn-lt"/>
          <a:cs typeface="+mn-cs"/>
        </a:defRPr>
      </a:lvl5pPr>
      <a:lvl6pPr marL="2514600" indent="-228600" algn="l" rtl="0" fontAlgn="base">
        <a:spcBef>
          <a:spcPct val="20000"/>
        </a:spcBef>
        <a:spcAft>
          <a:spcPct val="0"/>
        </a:spcAft>
        <a:buChar char="»"/>
        <a:defRPr sz="1200">
          <a:solidFill>
            <a:schemeClr val="tx1"/>
          </a:solidFill>
          <a:latin typeface="+mn-lt"/>
          <a:cs typeface="+mn-cs"/>
        </a:defRPr>
      </a:lvl6pPr>
      <a:lvl7pPr marL="2971800" indent="-228600" algn="l" rtl="0" fontAlgn="base">
        <a:spcBef>
          <a:spcPct val="20000"/>
        </a:spcBef>
        <a:spcAft>
          <a:spcPct val="0"/>
        </a:spcAft>
        <a:buChar char="»"/>
        <a:defRPr sz="1200">
          <a:solidFill>
            <a:schemeClr val="tx1"/>
          </a:solidFill>
          <a:latin typeface="+mn-lt"/>
          <a:cs typeface="+mn-cs"/>
        </a:defRPr>
      </a:lvl7pPr>
      <a:lvl8pPr marL="3429000" indent="-228600" algn="l" rtl="0" fontAlgn="base">
        <a:spcBef>
          <a:spcPct val="20000"/>
        </a:spcBef>
        <a:spcAft>
          <a:spcPct val="0"/>
        </a:spcAft>
        <a:buChar char="»"/>
        <a:defRPr sz="1200">
          <a:solidFill>
            <a:schemeClr val="tx1"/>
          </a:solidFill>
          <a:latin typeface="+mn-lt"/>
          <a:cs typeface="+mn-cs"/>
        </a:defRPr>
      </a:lvl8pPr>
      <a:lvl9pPr marL="3886200" indent="-228600" algn="l" rtl="0" fontAlgn="base">
        <a:spcBef>
          <a:spcPct val="20000"/>
        </a:spcBef>
        <a:spcAft>
          <a:spcPct val="0"/>
        </a:spcAft>
        <a:buChar char="»"/>
        <a:defRPr sz="1200">
          <a:solidFill>
            <a:schemeClr val="tx1"/>
          </a:solidFill>
          <a:latin typeface="+mn-lt"/>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1.png"/><Relationship Id="rId5" Type="http://schemas.openxmlformats.org/officeDocument/2006/relationships/oleObject" Target="../embeddings/oleObject2.bin"/><Relationship Id="rId4" Type="http://schemas.openxmlformats.org/officeDocument/2006/relationships/image" Target="../media/image31.png"/></Relationships>
</file>

<file path=ppt/slides/_rels/slide1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9.pn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0.png"/><Relationship Id="rId7" Type="http://schemas.openxmlformats.org/officeDocument/2006/relationships/image" Target="../media/image19.png"/><Relationship Id="rId2" Type="http://schemas.openxmlformats.org/officeDocument/2006/relationships/slideLayout" Target="../slideLayouts/slideLayout15.xml"/><Relationship Id="rId1" Type="http://schemas.openxmlformats.org/officeDocument/2006/relationships/vmlDrawing" Target="../drawings/vmlDrawing37.vml"/><Relationship Id="rId6" Type="http://schemas.openxmlformats.org/officeDocument/2006/relationships/image" Target="../media/image93.png"/><Relationship Id="rId11" Type="http://schemas.openxmlformats.org/officeDocument/2006/relationships/image" Target="../media/image32.png"/><Relationship Id="rId5" Type="http://schemas.openxmlformats.org/officeDocument/2006/relationships/oleObject" Target="../embeddings/oleObject63.bin"/><Relationship Id="rId10" Type="http://schemas.openxmlformats.org/officeDocument/2006/relationships/image" Target="../media/image21.png"/><Relationship Id="rId4" Type="http://schemas.openxmlformats.org/officeDocument/2006/relationships/image" Target="../media/image140.png"/><Relationship Id="rId9" Type="http://schemas.openxmlformats.org/officeDocument/2006/relationships/image" Target="../media/image141.png"/></Relationships>
</file>

<file path=ppt/slides/_rels/slide10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96.pn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0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slideLayout" Target="../slideLayouts/slideLayout15.xml"/><Relationship Id="rId1" Type="http://schemas.openxmlformats.org/officeDocument/2006/relationships/vmlDrawing" Target="../drawings/vmlDrawing38.vml"/><Relationship Id="rId6" Type="http://schemas.openxmlformats.org/officeDocument/2006/relationships/image" Target="../media/image99.png"/><Relationship Id="rId5" Type="http://schemas.openxmlformats.org/officeDocument/2006/relationships/image" Target="../media/image21.png"/><Relationship Id="rId4" Type="http://schemas.openxmlformats.org/officeDocument/2006/relationships/oleObject" Target="../embeddings/oleObject64.bin"/></Relationships>
</file>

<file path=ppt/slides/_rels/slide10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4.png"/><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36.png"/><Relationship Id="rId4" Type="http://schemas.openxmlformats.org/officeDocument/2006/relationships/oleObject" Target="../embeddings/oleObject3.bin"/><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1.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1.png"/><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8.png"/><Relationship Id="rId11" Type="http://schemas.openxmlformats.org/officeDocument/2006/relationships/image" Target="../media/image43.png"/><Relationship Id="rId5" Type="http://schemas.openxmlformats.org/officeDocument/2006/relationships/oleObject" Target="../embeddings/oleObject4.bin"/><Relationship Id="rId10" Type="http://schemas.openxmlformats.org/officeDocument/2006/relationships/image" Target="../media/image42.png"/><Relationship Id="rId4" Type="http://schemas.openxmlformats.org/officeDocument/2006/relationships/image" Target="../media/image31.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oleObject" Target="../embeddings/oleObject5.bin"/><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5.png"/><Relationship Id="rId3" Type="http://schemas.openxmlformats.org/officeDocument/2006/relationships/oleObject" Target="../embeddings/oleObject6.bin"/><Relationship Id="rId7" Type="http://schemas.openxmlformats.org/officeDocument/2006/relationships/image" Target="../media/image18.png"/><Relationship Id="rId12"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9.bin"/><Relationship Id="rId11" Type="http://schemas.openxmlformats.org/officeDocument/2006/relationships/image" Target="../media/image21.png"/><Relationship Id="rId5" Type="http://schemas.openxmlformats.org/officeDocument/2006/relationships/oleObject" Target="../embeddings/oleObject8.bin"/><Relationship Id="rId15" Type="http://schemas.openxmlformats.org/officeDocument/2006/relationships/image" Target="../media/image57.png"/><Relationship Id="rId10" Type="http://schemas.openxmlformats.org/officeDocument/2006/relationships/image" Target="../media/image20.png"/><Relationship Id="rId4" Type="http://schemas.openxmlformats.org/officeDocument/2006/relationships/oleObject" Target="../embeddings/oleObject7.bin"/><Relationship Id="rId9" Type="http://schemas.openxmlformats.org/officeDocument/2006/relationships/image" Target="../media/image46.png"/><Relationship Id="rId14"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3.png"/><Relationship Id="rId3" Type="http://schemas.openxmlformats.org/officeDocument/2006/relationships/oleObject" Target="../embeddings/oleObject10.bin"/><Relationship Id="rId7" Type="http://schemas.openxmlformats.org/officeDocument/2006/relationships/image" Target="../media/image46.png"/><Relationship Id="rId12"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45.png"/><Relationship Id="rId11" Type="http://schemas.openxmlformats.org/officeDocument/2006/relationships/image" Target="../media/image61.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oleObject" Target="../embeddings/oleObject11.bin"/><Relationship Id="rId9" Type="http://schemas.openxmlformats.org/officeDocument/2006/relationships/oleObject" Target="../embeddings/oleObject12.bin"/></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oleObject" Target="../embeddings/oleObject13.bin"/><Relationship Id="rId12"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68.png"/><Relationship Id="rId11" Type="http://schemas.openxmlformats.org/officeDocument/2006/relationships/image" Target="../media/image20.png"/><Relationship Id="rId5" Type="http://schemas.openxmlformats.org/officeDocument/2006/relationships/image" Target="../media/image67.png"/><Relationship Id="rId10" Type="http://schemas.openxmlformats.org/officeDocument/2006/relationships/image" Target="../media/image46.png"/><Relationship Id="rId4" Type="http://schemas.openxmlformats.org/officeDocument/2006/relationships/image" Target="../media/image66.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1.png"/><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8.png"/><Relationship Id="rId5" Type="http://schemas.openxmlformats.org/officeDocument/2006/relationships/oleObject" Target="../embeddings/oleObject14.bin"/><Relationship Id="rId10"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21.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oleObject" Target="../embeddings/oleObject15.bin"/><Relationship Id="rId7" Type="http://schemas.openxmlformats.org/officeDocument/2006/relationships/image" Target="../media/image20.png"/><Relationship Id="rId12"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46.png"/><Relationship Id="rId11" Type="http://schemas.openxmlformats.org/officeDocument/2006/relationships/oleObject" Target="../embeddings/oleObject19.bin"/><Relationship Id="rId5" Type="http://schemas.openxmlformats.org/officeDocument/2006/relationships/image" Target="../media/image45.png"/><Relationship Id="rId10" Type="http://schemas.openxmlformats.org/officeDocument/2006/relationships/oleObject" Target="../embeddings/oleObject18.bin"/><Relationship Id="rId4" Type="http://schemas.openxmlformats.org/officeDocument/2006/relationships/image" Target="../media/image18.png"/><Relationship Id="rId9" Type="http://schemas.openxmlformats.org/officeDocument/2006/relationships/oleObject" Target="../embeddings/oleObject17.bin"/></Relationships>
</file>

<file path=ppt/slides/_rels/slide2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21.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png"/><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93.png"/><Relationship Id="rId5" Type="http://schemas.openxmlformats.org/officeDocument/2006/relationships/oleObject" Target="../embeddings/oleObject20.bin"/><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99.png"/><Relationship Id="rId5" Type="http://schemas.openxmlformats.org/officeDocument/2006/relationships/image" Target="../media/image21.png"/><Relationship Id="rId4" Type="http://schemas.openxmlformats.org/officeDocument/2006/relationships/oleObject" Target="../embeddings/oleObject21.bin"/></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oleObject" Target="../embeddings/oleObject22.bin"/><Relationship Id="rId9" Type="http://schemas.openxmlformats.org/officeDocument/2006/relationships/image" Target="../media/image22.png"/><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21.png"/><Relationship Id="rId5" Type="http://schemas.openxmlformats.org/officeDocument/2006/relationships/oleObject" Target="../embeddings/oleObject23.bin"/><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4.png"/><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36.png"/><Relationship Id="rId4" Type="http://schemas.openxmlformats.org/officeDocument/2006/relationships/oleObject" Target="../embeddings/oleObject24.bin"/><Relationship Id="rId9" Type="http://schemas.openxmlformats.org/officeDocument/2006/relationships/image" Target="../media/image35.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1.png"/><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image" Target="../media/image110.png"/><Relationship Id="rId7" Type="http://schemas.openxmlformats.org/officeDocument/2006/relationships/image" Target="../media/image20.png"/><Relationship Id="rId12"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46.png"/><Relationship Id="rId11" Type="http://schemas.openxmlformats.org/officeDocument/2006/relationships/image" Target="../media/image42.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31.png"/></Relationships>
</file>

<file path=ppt/slides/_rels/slide4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oleObject" Target="../embeddings/oleObject26.bin"/><Relationship Id="rId7" Type="http://schemas.openxmlformats.org/officeDocument/2006/relationships/image" Target="../media/image20.png"/><Relationship Id="rId12"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46.png"/><Relationship Id="rId11" Type="http://schemas.openxmlformats.org/officeDocument/2006/relationships/image" Target="../media/image48.png"/><Relationship Id="rId5" Type="http://schemas.openxmlformats.org/officeDocument/2006/relationships/image" Target="../media/image112.png"/><Relationship Id="rId10" Type="http://schemas.openxmlformats.org/officeDocument/2006/relationships/image" Target="../media/image47.png"/><Relationship Id="rId4" Type="http://schemas.openxmlformats.org/officeDocument/2006/relationships/image" Target="../media/image19.png"/><Relationship Id="rId9"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5.png"/><Relationship Id="rId3" Type="http://schemas.openxmlformats.org/officeDocument/2006/relationships/oleObject" Target="../embeddings/oleObject27.bin"/><Relationship Id="rId7" Type="http://schemas.openxmlformats.org/officeDocument/2006/relationships/image" Target="../media/image18.png"/><Relationship Id="rId12"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30.bin"/><Relationship Id="rId11" Type="http://schemas.openxmlformats.org/officeDocument/2006/relationships/image" Target="../media/image21.png"/><Relationship Id="rId5" Type="http://schemas.openxmlformats.org/officeDocument/2006/relationships/oleObject" Target="../embeddings/oleObject29.bin"/><Relationship Id="rId15" Type="http://schemas.openxmlformats.org/officeDocument/2006/relationships/image" Target="../media/image57.png"/><Relationship Id="rId10" Type="http://schemas.openxmlformats.org/officeDocument/2006/relationships/image" Target="../media/image20.png"/><Relationship Id="rId4" Type="http://schemas.openxmlformats.org/officeDocument/2006/relationships/oleObject" Target="../embeddings/oleObject28.bin"/><Relationship Id="rId9" Type="http://schemas.openxmlformats.org/officeDocument/2006/relationships/image" Target="../media/image46.png"/><Relationship Id="rId14" Type="http://schemas.openxmlformats.org/officeDocument/2006/relationships/image" Target="../media/image56.png"/></Relationships>
</file>

<file path=ppt/slides/_rels/slide51.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61.png"/><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20.png"/><Relationship Id="rId11" Type="http://schemas.openxmlformats.org/officeDocument/2006/relationships/oleObject" Target="../embeddings/oleObject33.bin"/><Relationship Id="rId5" Type="http://schemas.openxmlformats.org/officeDocument/2006/relationships/image" Target="../media/image46.png"/><Relationship Id="rId15" Type="http://schemas.openxmlformats.org/officeDocument/2006/relationships/image" Target="../media/image63.png"/><Relationship Id="rId10" Type="http://schemas.openxmlformats.org/officeDocument/2006/relationships/oleObject" Target="../embeddings/oleObject32.bin"/><Relationship Id="rId4" Type="http://schemas.openxmlformats.org/officeDocument/2006/relationships/image" Target="../media/image45.png"/><Relationship Id="rId9" Type="http://schemas.openxmlformats.org/officeDocument/2006/relationships/oleObject" Target="../embeddings/oleObject31.bin"/><Relationship Id="rId14" Type="http://schemas.openxmlformats.org/officeDocument/2006/relationships/image" Target="../media/image62.png"/></Relationships>
</file>

<file path=ppt/slides/_rels/slide5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oleObject" Target="../embeddings/oleObject34.bin"/><Relationship Id="rId12"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68.png"/><Relationship Id="rId11" Type="http://schemas.openxmlformats.org/officeDocument/2006/relationships/image" Target="../media/image20.png"/><Relationship Id="rId5" Type="http://schemas.openxmlformats.org/officeDocument/2006/relationships/image" Target="../media/image67.png"/><Relationship Id="rId10" Type="http://schemas.openxmlformats.org/officeDocument/2006/relationships/image" Target="../media/image46.png"/><Relationship Id="rId4" Type="http://schemas.openxmlformats.org/officeDocument/2006/relationships/image" Target="../media/image66.png"/><Relationship Id="rId9" Type="http://schemas.openxmlformats.org/officeDocument/2006/relationships/image" Target="../media/image45.png"/></Relationships>
</file>

<file path=ppt/slides/_rels/slide5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2.png"/><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8.png"/><Relationship Id="rId5" Type="http://schemas.openxmlformats.org/officeDocument/2006/relationships/oleObject" Target="../embeddings/oleObject35.bin"/><Relationship Id="rId10" Type="http://schemas.openxmlformats.org/officeDocument/2006/relationships/image" Target="../media/image73.png"/><Relationship Id="rId4" Type="http://schemas.openxmlformats.org/officeDocument/2006/relationships/image" Target="../media/image122.png"/><Relationship Id="rId9" Type="http://schemas.openxmlformats.org/officeDocument/2006/relationships/image" Target="../media/image21.png"/></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4.png"/><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36.bin"/><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21.png"/></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38.bin"/><Relationship Id="rId3" Type="http://schemas.openxmlformats.org/officeDocument/2006/relationships/oleObject" Target="../embeddings/oleObject37.bin"/><Relationship Id="rId7" Type="http://schemas.openxmlformats.org/officeDocument/2006/relationships/image" Target="../media/image20.png"/><Relationship Id="rId12"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46.png"/><Relationship Id="rId11" Type="http://schemas.openxmlformats.org/officeDocument/2006/relationships/oleObject" Target="../embeddings/oleObject41.bin"/><Relationship Id="rId5" Type="http://schemas.openxmlformats.org/officeDocument/2006/relationships/image" Target="../media/image45.png"/><Relationship Id="rId10" Type="http://schemas.openxmlformats.org/officeDocument/2006/relationships/oleObject" Target="../embeddings/oleObject40.bin"/><Relationship Id="rId4" Type="http://schemas.openxmlformats.org/officeDocument/2006/relationships/image" Target="../media/image18.png"/><Relationship Id="rId9" Type="http://schemas.openxmlformats.org/officeDocument/2006/relationships/oleObject" Target="../embeddings/oleObject39.bin"/></Relationships>
</file>

<file path=ppt/slides/_rels/slide5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32.png"/><Relationship Id="rId7" Type="http://schemas.openxmlformats.org/officeDocument/2006/relationships/image" Target="../media/image21.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84.png"/><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7.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8.png"/><Relationship Id="rId4" Type="http://schemas.openxmlformats.org/officeDocument/2006/relationships/image" Target="../media/image136.png"/></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9.png"/><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93.png"/><Relationship Id="rId11" Type="http://schemas.openxmlformats.org/officeDocument/2006/relationships/image" Target="../media/image32.png"/><Relationship Id="rId5" Type="http://schemas.openxmlformats.org/officeDocument/2006/relationships/oleObject" Target="../embeddings/oleObject42.bin"/><Relationship Id="rId10" Type="http://schemas.openxmlformats.org/officeDocument/2006/relationships/image" Target="../media/image21.png"/><Relationship Id="rId4" Type="http://schemas.openxmlformats.org/officeDocument/2006/relationships/image" Target="../media/image140.png"/><Relationship Id="rId9" Type="http://schemas.openxmlformats.org/officeDocument/2006/relationships/image" Target="../media/image141.png"/></Relationships>
</file>

<file path=ppt/slides/_rels/slide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99.png"/><Relationship Id="rId5" Type="http://schemas.openxmlformats.org/officeDocument/2006/relationships/image" Target="../media/image21.png"/><Relationship Id="rId4" Type="http://schemas.openxmlformats.org/officeDocument/2006/relationships/oleObject" Target="../embeddings/oleObject43.bin"/></Relationships>
</file>

<file path=ppt/slides/_rels/slide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4.pn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oleObject" Target="../embeddings/oleObject44.bin"/><Relationship Id="rId9" Type="http://schemas.openxmlformats.org/officeDocument/2006/relationships/image" Target="../media/image22.png"/><Relationship Id="rId14" Type="http://schemas.openxmlformats.org/officeDocument/2006/relationships/image" Target="../media/image27.png"/></Relationships>
</file>

<file path=ppt/slides/_rels/slide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21.png"/><Relationship Id="rId5" Type="http://schemas.openxmlformats.org/officeDocument/2006/relationships/oleObject" Target="../embeddings/oleObject45.bin"/><Relationship Id="rId4" Type="http://schemas.openxmlformats.org/officeDocument/2006/relationships/image" Target="../media/image31.png"/></Relationships>
</file>

<file path=ppt/slides/_rels/slide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4.png"/><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36.png"/><Relationship Id="rId4" Type="http://schemas.openxmlformats.org/officeDocument/2006/relationships/oleObject" Target="../embeddings/oleObject46.bin"/><Relationship Id="rId9" Type="http://schemas.openxmlformats.org/officeDocument/2006/relationships/image" Target="../media/image35.png"/></Relationships>
</file>

<file path=ppt/slides/_rels/slide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1.png"/><Relationship Id="rId4" Type="http://schemas.openxmlformats.org/officeDocument/2006/relationships/image" Target="../media/image31.png"/></Relationships>
</file>

<file path=ppt/slides/_rels/slide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9.png"/><Relationship Id="rId7" Type="http://schemas.openxmlformats.org/officeDocument/2006/relationships/oleObject" Target="../embeddings/oleObject47.bin"/><Relationship Id="rId12"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image" Target="../media/image20.png"/><Relationship Id="rId11" Type="http://schemas.openxmlformats.org/officeDocument/2006/relationships/image" Target="../media/image43.png"/><Relationship Id="rId5" Type="http://schemas.openxmlformats.org/officeDocument/2006/relationships/image" Target="../media/image46.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152.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oleObject" Target="../embeddings/oleObject1.bin"/><Relationship Id="rId9" Type="http://schemas.openxmlformats.org/officeDocument/2006/relationships/image" Target="../media/image22.png"/><Relationship Id="rId14" Type="http://schemas.openxmlformats.org/officeDocument/2006/relationships/image" Target="../media/image27.png"/></Relationships>
</file>

<file path=ppt/slides/_rels/slide8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oleObject" Target="../embeddings/oleObject48.bin"/><Relationship Id="rId7" Type="http://schemas.openxmlformats.org/officeDocument/2006/relationships/image" Target="../media/image20.png"/><Relationship Id="rId12"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46.png"/><Relationship Id="rId11" Type="http://schemas.openxmlformats.org/officeDocument/2006/relationships/image" Target="../media/image48.png"/><Relationship Id="rId5" Type="http://schemas.openxmlformats.org/officeDocument/2006/relationships/image" Target="../media/image112.png"/><Relationship Id="rId10" Type="http://schemas.openxmlformats.org/officeDocument/2006/relationships/image" Target="../media/image47.png"/><Relationship Id="rId4" Type="http://schemas.openxmlformats.org/officeDocument/2006/relationships/image" Target="../media/image19.png"/><Relationship Id="rId9" Type="http://schemas.openxmlformats.org/officeDocument/2006/relationships/image" Target="../media/image45.png"/></Relationships>
</file>

<file path=ppt/slides/_rels/slide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5.png"/><Relationship Id="rId3" Type="http://schemas.openxmlformats.org/officeDocument/2006/relationships/oleObject" Target="../embeddings/oleObject49.bin"/><Relationship Id="rId7" Type="http://schemas.openxmlformats.org/officeDocument/2006/relationships/image" Target="../media/image18.png"/><Relationship Id="rId12"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oleObject" Target="../embeddings/oleObject52.bin"/><Relationship Id="rId11" Type="http://schemas.openxmlformats.org/officeDocument/2006/relationships/image" Target="../media/image21.png"/><Relationship Id="rId5" Type="http://schemas.openxmlformats.org/officeDocument/2006/relationships/oleObject" Target="../embeddings/oleObject51.bin"/><Relationship Id="rId15" Type="http://schemas.openxmlformats.org/officeDocument/2006/relationships/image" Target="../media/image57.png"/><Relationship Id="rId10" Type="http://schemas.openxmlformats.org/officeDocument/2006/relationships/image" Target="../media/image20.png"/><Relationship Id="rId4" Type="http://schemas.openxmlformats.org/officeDocument/2006/relationships/oleObject" Target="../embeddings/oleObject50.bin"/><Relationship Id="rId9" Type="http://schemas.openxmlformats.org/officeDocument/2006/relationships/image" Target="../media/image46.png"/><Relationship Id="rId14" Type="http://schemas.openxmlformats.org/officeDocument/2006/relationships/image" Target="../media/image56.png"/></Relationships>
</file>

<file path=ppt/slides/_rels/slide83.xml.rels><?xml version="1.0" encoding="UTF-8" standalone="yes"?>
<Relationships xmlns="http://schemas.openxmlformats.org/package/2006/relationships"><Relationship Id="rId8" Type="http://schemas.openxmlformats.org/officeDocument/2006/relationships/oleObject" Target="../embeddings/oleObject54.bin"/><Relationship Id="rId13" Type="http://schemas.openxmlformats.org/officeDocument/2006/relationships/image" Target="../media/image61.png"/><Relationship Id="rId3" Type="http://schemas.openxmlformats.org/officeDocument/2006/relationships/oleObject" Target="../embeddings/oleObject53.bin"/><Relationship Id="rId7" Type="http://schemas.openxmlformats.org/officeDocument/2006/relationships/image" Target="../media/image20.png"/><Relationship Id="rId12"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image" Target="../media/image46.png"/><Relationship Id="rId11" Type="http://schemas.openxmlformats.org/officeDocument/2006/relationships/oleObject" Target="../embeddings/oleObject55.bin"/><Relationship Id="rId5" Type="http://schemas.openxmlformats.org/officeDocument/2006/relationships/image" Target="../media/image45.png"/><Relationship Id="rId15" Type="http://schemas.openxmlformats.org/officeDocument/2006/relationships/image" Target="../media/image63.png"/><Relationship Id="rId10" Type="http://schemas.openxmlformats.org/officeDocument/2006/relationships/image" Target="../media/image112.png"/><Relationship Id="rId4" Type="http://schemas.openxmlformats.org/officeDocument/2006/relationships/image" Target="../media/image18.png"/><Relationship Id="rId9" Type="http://schemas.openxmlformats.org/officeDocument/2006/relationships/image" Target="../media/image19.png"/><Relationship Id="rId14" Type="http://schemas.openxmlformats.org/officeDocument/2006/relationships/image" Target="../media/image62.png"/></Relationships>
</file>

<file path=ppt/slides/_rels/slide8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9.png"/><Relationship Id="rId3" Type="http://schemas.openxmlformats.org/officeDocument/2006/relationships/oleObject" Target="../embeddings/oleObject56.bin"/><Relationship Id="rId7" Type="http://schemas.openxmlformats.org/officeDocument/2006/relationships/image" Target="../media/image165.png"/><Relationship Id="rId12"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image" Target="../media/image77.png"/><Relationship Id="rId11" Type="http://schemas.openxmlformats.org/officeDocument/2006/relationships/image" Target="../media/image20.png"/><Relationship Id="rId5" Type="http://schemas.openxmlformats.org/officeDocument/2006/relationships/image" Target="../media/image164.png"/><Relationship Id="rId10" Type="http://schemas.openxmlformats.org/officeDocument/2006/relationships/image" Target="../media/image46.png"/><Relationship Id="rId4" Type="http://schemas.openxmlformats.org/officeDocument/2006/relationships/image" Target="../media/image163.png"/><Relationship Id="rId9" Type="http://schemas.openxmlformats.org/officeDocument/2006/relationships/image" Target="../media/image45.png"/></Relationships>
</file>

<file path=ppt/slides/_rels/slide8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7.png"/><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image" Target="../media/image18.png"/><Relationship Id="rId5" Type="http://schemas.openxmlformats.org/officeDocument/2006/relationships/oleObject" Target="../embeddings/oleObject57.bin"/><Relationship Id="rId10" Type="http://schemas.openxmlformats.org/officeDocument/2006/relationships/image" Target="../media/image73.png"/><Relationship Id="rId4" Type="http://schemas.openxmlformats.org/officeDocument/2006/relationships/image" Target="../media/image168.png"/><Relationship Id="rId9" Type="http://schemas.openxmlformats.org/officeDocument/2006/relationships/image" Target="../media/image21.png"/></Relationships>
</file>

<file path=ppt/slides/_rels/slide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0.png"/><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image" Target="../media/image112.png"/><Relationship Id="rId5" Type="http://schemas.openxmlformats.org/officeDocument/2006/relationships/image" Target="../media/image19.png"/><Relationship Id="rId10" Type="http://schemas.openxmlformats.org/officeDocument/2006/relationships/image" Target="../media/image21.png"/><Relationship Id="rId4" Type="http://schemas.openxmlformats.org/officeDocument/2006/relationships/oleObject" Target="../embeddings/oleObject58.bin"/><Relationship Id="rId9" Type="http://schemas.openxmlformats.org/officeDocument/2006/relationships/image" Target="../media/image45.png"/></Relationships>
</file>

<file path=ppt/slides/_rels/slide88.xml.rels><?xml version="1.0" encoding="UTF-8" standalone="yes"?>
<Relationships xmlns="http://schemas.openxmlformats.org/package/2006/relationships"><Relationship Id="rId8" Type="http://schemas.openxmlformats.org/officeDocument/2006/relationships/oleObject" Target="../embeddings/oleObject60.bin"/><Relationship Id="rId3" Type="http://schemas.openxmlformats.org/officeDocument/2006/relationships/oleObject" Target="../embeddings/oleObject59.bin"/><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image" Target="../media/image46.png"/><Relationship Id="rId11" Type="http://schemas.openxmlformats.org/officeDocument/2006/relationships/image" Target="../media/image21.png"/><Relationship Id="rId5" Type="http://schemas.openxmlformats.org/officeDocument/2006/relationships/image" Target="../media/image45.png"/><Relationship Id="rId10" Type="http://schemas.openxmlformats.org/officeDocument/2006/relationships/oleObject" Target="../embeddings/oleObject62.bin"/><Relationship Id="rId4" Type="http://schemas.openxmlformats.org/officeDocument/2006/relationships/image" Target="../media/image18.png"/><Relationship Id="rId9" Type="http://schemas.openxmlformats.org/officeDocument/2006/relationships/oleObject" Target="../embeddings/oleObject61.bin"/></Relationships>
</file>

<file path=ppt/slides/_rels/slide89.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88.png"/><Relationship Id="rId2"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77.png"/><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5.png"/><Relationship Id="rId7" Type="http://schemas.openxmlformats.org/officeDocument/2006/relationships/image" Target="../media/image136.png"/><Relationship Id="rId2"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image" Target="../media/image167.png"/><Relationship Id="rId4" Type="http://schemas.openxmlformats.org/officeDocument/2006/relationships/image" Target="../media/image134.png"/><Relationship Id="rId9" Type="http://schemas.openxmlformats.org/officeDocument/2006/relationships/image" Target="../media/image180.png"/></Relationships>
</file>

<file path=ppt/slides/_rels/slide9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82.png"/><Relationship Id="rId7" Type="http://schemas.openxmlformats.org/officeDocument/2006/relationships/image" Target="../media/image137.png"/><Relationship Id="rId2" Type="http://schemas.openxmlformats.org/officeDocument/2006/relationships/image" Target="../media/image181.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36.png"/><Relationship Id="rId4" Type="http://schemas.openxmlformats.org/officeDocument/2006/relationships/image" Target="../media/image134.png"/><Relationship Id="rId9" Type="http://schemas.openxmlformats.org/officeDocument/2006/relationships/image" Target="../media/image178.png"/></Relationships>
</file>

<file path=ppt/slides/_rels/slide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86.png"/><Relationship Id="rId5" Type="http://schemas.openxmlformats.org/officeDocument/2006/relationships/image" Target="../media/image21.png"/><Relationship Id="rId4" Type="http://schemas.openxmlformats.org/officeDocument/2006/relationships/image" Target="../media/image31.png"/></Relationships>
</file>

<file path=ppt/slides/_rels/slide9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21.png"/><Relationship Id="rId4" Type="http://schemas.openxmlformats.org/officeDocument/2006/relationships/image" Target="../media/image187.png"/></Relationships>
</file>

<file path=ppt/slides/_rels/slide9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0"/>
          <p:cNvSpPr>
            <a:spLocks noGrp="1" noChangeArrowheads="1"/>
          </p:cNvSpPr>
          <p:nvPr>
            <p:ph type="ctrTitle"/>
          </p:nvPr>
        </p:nvSpPr>
        <p:spPr/>
        <p:txBody>
          <a:bodyPr/>
          <a:lstStyle/>
          <a:p>
            <a:pPr eaLnBrk="1" hangingPunct="1"/>
            <a:r>
              <a:rPr lang="es-ES" sz="3200" dirty="0" smtClean="0"/>
              <a:t>Informe Servicios Funerarios</a:t>
            </a:r>
            <a:br>
              <a:rPr lang="es-ES" sz="3200" dirty="0" smtClean="0"/>
            </a:br>
            <a:r>
              <a:rPr lang="es-ES" sz="1400" dirty="0" smtClean="0"/>
              <a:t> Contrato de Consultoría N° 320 de 2015 </a:t>
            </a:r>
            <a:endParaRPr lang="es-ES" sz="3200" dirty="0" smtClean="0"/>
          </a:p>
        </p:txBody>
      </p:sp>
      <p:sp>
        <p:nvSpPr>
          <p:cNvPr id="47107" name="Rectangle 21"/>
          <p:cNvSpPr>
            <a:spLocks noGrp="1" noChangeArrowheads="1"/>
          </p:cNvSpPr>
          <p:nvPr>
            <p:ph type="subTitle" idx="1"/>
          </p:nvPr>
        </p:nvSpPr>
        <p:spPr/>
        <p:txBody>
          <a:bodyPr/>
          <a:lstStyle/>
          <a:p>
            <a:pPr eaLnBrk="1" hangingPunct="1"/>
            <a:r>
              <a:rPr lang="es-ES" dirty="0" smtClean="0"/>
              <a:t>Marzo de 2016</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descr="gh"/>
          <p:cNvPicPr>
            <a:picLocks noChangeAspect="1" noChangeArrowheads="1"/>
          </p:cNvPicPr>
          <p:nvPr/>
        </p:nvPicPr>
        <p:blipFill>
          <a:blip r:embed="rId3" cstate="print"/>
          <a:srcRect/>
          <a:stretch>
            <a:fillRect/>
          </a:stretch>
        </p:blipFill>
        <p:spPr bwMode="auto">
          <a:xfrm>
            <a:off x="1206500" y="1652588"/>
            <a:ext cx="2178050" cy="2373312"/>
          </a:xfrm>
          <a:prstGeom prst="rect">
            <a:avLst/>
          </a:prstGeom>
          <a:noFill/>
          <a:ln w="9525">
            <a:noFill/>
            <a:miter lim="800000"/>
            <a:headEnd/>
            <a:tailEnd/>
          </a:ln>
        </p:spPr>
      </p:pic>
      <p:pic>
        <p:nvPicPr>
          <p:cNvPr id="3076" name="Picture 3" descr="Flechita"/>
          <p:cNvPicPr>
            <a:picLocks noChangeAspect="1" noChangeArrowheads="1"/>
          </p:cNvPicPr>
          <p:nvPr/>
        </p:nvPicPr>
        <p:blipFill>
          <a:blip r:embed="rId4" cstate="print"/>
          <a:srcRect/>
          <a:stretch>
            <a:fillRect/>
          </a:stretch>
        </p:blipFill>
        <p:spPr bwMode="auto">
          <a:xfrm>
            <a:off x="3841750" y="2414588"/>
            <a:ext cx="1044575" cy="866775"/>
          </a:xfrm>
          <a:prstGeom prst="rect">
            <a:avLst/>
          </a:prstGeom>
          <a:noFill/>
          <a:ln w="9525">
            <a:noFill/>
            <a:miter lim="800000"/>
            <a:headEnd/>
            <a:tailEnd/>
          </a:ln>
        </p:spPr>
      </p:pic>
      <p:sp>
        <p:nvSpPr>
          <p:cNvPr id="3078" name="Rectangle 5"/>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F9993CB2-A6B7-4C6D-A386-C940EAA37761}" type="slidenum">
              <a:rPr lang="es-ES" sz="900" i="1">
                <a:solidFill>
                  <a:schemeClr val="bg1"/>
                </a:solidFill>
              </a:rPr>
              <a:pPr algn="ctr"/>
              <a:t>10</a:t>
            </a:fld>
            <a:endParaRPr lang="es-ES" sz="900" i="1" dirty="0">
              <a:solidFill>
                <a:schemeClr val="bg1"/>
              </a:solidFill>
            </a:endParaRPr>
          </a:p>
        </p:txBody>
      </p:sp>
      <p:graphicFrame>
        <p:nvGraphicFramePr>
          <p:cNvPr id="812038" name="Group 6"/>
          <p:cNvGraphicFramePr>
            <a:graphicFrameLocks noGrp="1"/>
          </p:cNvGraphicFramePr>
          <p:nvPr/>
        </p:nvGraphicFramePr>
        <p:xfrm>
          <a:off x="852488" y="877888"/>
          <a:ext cx="2886075" cy="371280"/>
        </p:xfrm>
        <a:graphic>
          <a:graphicData uri="http://schemas.openxmlformats.org/drawingml/2006/table">
            <a:tbl>
              <a:tblPr/>
              <a:tblGrid>
                <a:gridCol w="2886075"/>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 3. ¿Sabe cuáles son los </a:t>
                      </a:r>
                      <a:r>
                        <a:rPr kumimoji="0" lang="es-CO" sz="1100" b="1" i="0" u="none" strike="noStrike" cap="none" normalizeH="0" baseline="0" dirty="0" smtClean="0">
                          <a:ln>
                            <a:noFill/>
                          </a:ln>
                          <a:solidFill>
                            <a:srgbClr val="622280"/>
                          </a:solidFill>
                          <a:effectLst/>
                          <a:latin typeface="Calibri" pitchFamily="34" charset="0"/>
                          <a:cs typeface="Arial" charset="0"/>
                        </a:rPr>
                        <a:t>cementerios propiedad del Distrito</a:t>
                      </a:r>
                      <a:r>
                        <a:rPr kumimoji="0" lang="es-CO" sz="1100" b="1" i="0" u="none" strike="noStrike" cap="none" normalizeH="0" baseline="0" dirty="0" smtClean="0">
                          <a:ln>
                            <a:noFill/>
                          </a:ln>
                          <a:solidFill>
                            <a:srgbClr val="333333"/>
                          </a:solidFill>
                          <a:effectLst/>
                          <a:latin typeface="Calibri" pitchFamily="34" charset="0"/>
                          <a:cs typeface="Arial" charset="0"/>
                        </a:rPr>
                        <a:t>?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3083" name="Rectangle 18"/>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812051" name="Group 19"/>
          <p:cNvGraphicFramePr>
            <a:graphicFrameLocks noGrp="1"/>
          </p:cNvGraphicFramePr>
          <p:nvPr/>
        </p:nvGraphicFramePr>
        <p:xfrm>
          <a:off x="1914525" y="4687888"/>
          <a:ext cx="760413" cy="228024"/>
        </p:xfrm>
        <a:graphic>
          <a:graphicData uri="http://schemas.openxmlformats.org/drawingml/2006/table">
            <a:tbl>
              <a:tblPr/>
              <a:tblGrid>
                <a:gridCol w="495300"/>
                <a:gridCol w="265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Encuestados</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848</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12061" name="Group 29"/>
          <p:cNvGraphicFramePr>
            <a:graphicFrameLocks noGrp="1"/>
          </p:cNvGraphicFramePr>
          <p:nvPr/>
        </p:nvGraphicFramePr>
        <p:xfrm>
          <a:off x="2035175" y="3236913"/>
          <a:ext cx="519113" cy="296604"/>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chemeClr val="bg1"/>
                          </a:solidFill>
                          <a:effectLst/>
                          <a:latin typeface="Cambria" pitchFamily="18" charset="0"/>
                          <a:cs typeface="Arial" charset="0"/>
                        </a:rPr>
                        <a:t>70</a:t>
                      </a:r>
                      <a:r>
                        <a:rPr kumimoji="0" lang="es-ES" sz="13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2067" name="Group 35"/>
          <p:cNvGraphicFramePr>
            <a:graphicFrameLocks noGrp="1"/>
          </p:cNvGraphicFramePr>
          <p:nvPr/>
        </p:nvGraphicFramePr>
        <p:xfrm>
          <a:off x="1554163" y="2130425"/>
          <a:ext cx="476250" cy="269172"/>
        </p:xfrm>
        <a:graphic>
          <a:graphicData uri="http://schemas.openxmlformats.org/drawingml/2006/table">
            <a:tbl>
              <a:tblPr/>
              <a:tblGrid>
                <a:gridCol w="4762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chemeClr val="bg1"/>
                          </a:solidFill>
                          <a:effectLst/>
                          <a:latin typeface="Cambria" pitchFamily="18" charset="0"/>
                          <a:cs typeface="Arial" charset="0"/>
                        </a:rPr>
                        <a:t>30</a:t>
                      </a:r>
                      <a:r>
                        <a:rPr kumimoji="0" lang="es-ES" sz="12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2073" name="Group 41"/>
          <p:cNvGraphicFramePr>
            <a:graphicFrameLocks noGrp="1"/>
          </p:cNvGraphicFramePr>
          <p:nvPr/>
        </p:nvGraphicFramePr>
        <p:xfrm>
          <a:off x="3344863" y="2847975"/>
          <a:ext cx="519112" cy="296604"/>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rgbClr val="622280"/>
                          </a:solidFill>
                          <a:effectLst/>
                          <a:latin typeface="Cambria" pitchFamily="18" charset="0"/>
                          <a:cs typeface="Arial" charset="0"/>
                        </a:rPr>
                        <a:t>Si</a:t>
                      </a:r>
                      <a:r>
                        <a:rPr kumimoji="0" lang="es-ES" sz="1300" b="1" i="0" u="none" strike="noStrike" cap="none" normalizeH="0" baseline="0" dirty="0" smtClean="0">
                          <a:ln>
                            <a:noFill/>
                          </a:ln>
                          <a:solidFill>
                            <a:srgbClr val="622280"/>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2079" name="Group 47"/>
          <p:cNvGraphicFramePr>
            <a:graphicFrameLocks noGrp="1"/>
          </p:cNvGraphicFramePr>
          <p:nvPr/>
        </p:nvGraphicFramePr>
        <p:xfrm>
          <a:off x="704850" y="2432050"/>
          <a:ext cx="519113" cy="269172"/>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No</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3102" name="AutoShape 53"/>
          <p:cNvCxnSpPr>
            <a:cxnSpLocks noChangeShapeType="1"/>
          </p:cNvCxnSpPr>
          <p:nvPr/>
        </p:nvCxnSpPr>
        <p:spPr bwMode="auto">
          <a:xfrm flipV="1">
            <a:off x="2554288" y="3143250"/>
            <a:ext cx="1050925" cy="241300"/>
          </a:xfrm>
          <a:prstGeom prst="bentConnector2">
            <a:avLst/>
          </a:prstGeom>
          <a:noFill/>
          <a:ln w="3175">
            <a:solidFill>
              <a:schemeClr val="tx1"/>
            </a:solidFill>
            <a:miter lim="800000"/>
            <a:headEnd/>
            <a:tailEnd type="oval" w="med" len="med"/>
          </a:ln>
        </p:spPr>
      </p:cxnSp>
      <p:cxnSp>
        <p:nvCxnSpPr>
          <p:cNvPr id="3103" name="AutoShape 54"/>
          <p:cNvCxnSpPr>
            <a:cxnSpLocks noChangeShapeType="1"/>
          </p:cNvCxnSpPr>
          <p:nvPr/>
        </p:nvCxnSpPr>
        <p:spPr bwMode="auto">
          <a:xfrm rot="10800000" flipV="1">
            <a:off x="965200" y="2265363"/>
            <a:ext cx="588963" cy="166687"/>
          </a:xfrm>
          <a:prstGeom prst="bentConnector2">
            <a:avLst/>
          </a:prstGeom>
          <a:noFill/>
          <a:ln w="3175">
            <a:solidFill>
              <a:schemeClr val="tx1"/>
            </a:solidFill>
            <a:miter lim="800000"/>
            <a:headEnd/>
            <a:tailEnd type="oval" w="med" len="med"/>
          </a:ln>
        </p:spPr>
      </p:cxnSp>
      <p:graphicFrame>
        <p:nvGraphicFramePr>
          <p:cNvPr id="3074" name="Object 5"/>
          <p:cNvGraphicFramePr>
            <a:graphicFrameLocks noChangeAspect="1"/>
          </p:cNvGraphicFramePr>
          <p:nvPr/>
        </p:nvGraphicFramePr>
        <p:xfrm>
          <a:off x="6994525" y="2005013"/>
          <a:ext cx="2085975" cy="3568700"/>
        </p:xfrm>
        <a:graphic>
          <a:graphicData uri="http://schemas.openxmlformats.org/presentationml/2006/ole">
            <p:oleObj spid="_x0000_s3074" name="Gráfico" r:id="rId5" imgW="2086103" imgH="3571761" progId="MSGraph.Chart.8">
              <p:embed followColorScheme="full"/>
            </p:oleObj>
          </a:graphicData>
        </a:graphic>
      </p:graphicFrame>
      <p:graphicFrame>
        <p:nvGraphicFramePr>
          <p:cNvPr id="812088" name="Group 56"/>
          <p:cNvGraphicFramePr>
            <a:graphicFrameLocks noGrp="1"/>
          </p:cNvGraphicFramePr>
          <p:nvPr/>
        </p:nvGraphicFramePr>
        <p:xfrm>
          <a:off x="4692650" y="2090738"/>
          <a:ext cx="2417763" cy="1250952"/>
        </p:xfrm>
        <a:graphic>
          <a:graphicData uri="http://schemas.openxmlformats.org/drawingml/2006/table">
            <a:tbl>
              <a:tblPr/>
              <a:tblGrid>
                <a:gridCol w="2417763"/>
              </a:tblGrid>
              <a:tr h="312738">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Cementerio Central (Carrera 20 # 24 - 80) </a:t>
                      </a:r>
                      <a:endParaRPr kumimoji="0" lang="es-ES" sz="9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cap="flat">
                      <a:noFill/>
                    </a:lnT>
                    <a:lnB>
                      <a:noFill/>
                    </a:lnB>
                    <a:lnTlToBr>
                      <a:noFill/>
                    </a:lnTlToBr>
                    <a:lnBlToTr>
                      <a:noFill/>
                    </a:lnBlToTr>
                    <a:noFill/>
                  </a:tcPr>
                </a:tc>
              </a:tr>
              <a:tr h="312738">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Cementerio Sur (Avenida Calle 27 SUR # 37 - 83) </a:t>
                      </a:r>
                      <a:endParaRPr kumimoji="0" lang="es-ES" sz="9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2738">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Cementerio Norte (Carrera 36 # 68 - 10) </a:t>
                      </a:r>
                      <a:endParaRPr kumimoji="0" lang="es-ES" sz="9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2738">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Cementerio Serafín </a:t>
                      </a:r>
                    </a:p>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(Avenida Calle 71 Sur # 4 - 09) </a:t>
                      </a:r>
                      <a:endParaRPr kumimoji="0" lang="es-ES" sz="9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bl>
          </a:graphicData>
        </a:graphic>
      </p:graphicFrame>
      <p:graphicFrame>
        <p:nvGraphicFramePr>
          <p:cNvPr id="812104" name="Group 72"/>
          <p:cNvGraphicFramePr>
            <a:graphicFrameLocks noGrp="1"/>
          </p:cNvGraphicFramePr>
          <p:nvPr/>
        </p:nvGraphicFramePr>
        <p:xfrm>
          <a:off x="5688013" y="3624263"/>
          <a:ext cx="3001962" cy="145728"/>
        </p:xfrm>
        <a:graphic>
          <a:graphicData uri="http://schemas.openxmlformats.org/drawingml/2006/table">
            <a:tbl>
              <a:tblPr/>
              <a:tblGrid>
                <a:gridCol w="2736850"/>
                <a:gridCol w="265112"/>
              </a:tblGrid>
              <a:tr h="117475">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CO" sz="700" b="1" i="0" u="none" strike="noStrike" cap="none" normalizeH="0" baseline="0" dirty="0" smtClean="0">
                          <a:ln>
                            <a:noFill/>
                          </a:ln>
                          <a:solidFill>
                            <a:schemeClr val="tx1"/>
                          </a:solidFill>
                          <a:effectLst/>
                          <a:latin typeface="Calibri" pitchFamily="34" charset="0"/>
                          <a:cs typeface="Arial" charset="0"/>
                        </a:rPr>
                        <a:t> Base: Los que saben cuales son los cementerios de propiedad del distrito</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596</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pSp>
        <p:nvGrpSpPr>
          <p:cNvPr id="3126" name="Group 82"/>
          <p:cNvGrpSpPr>
            <a:grpSpLocks/>
          </p:cNvGrpSpPr>
          <p:nvPr/>
        </p:nvGrpSpPr>
        <p:grpSpPr bwMode="auto">
          <a:xfrm>
            <a:off x="8175625" y="139700"/>
            <a:ext cx="969963" cy="312738"/>
            <a:chOff x="5150" y="88"/>
            <a:chExt cx="611" cy="197"/>
          </a:xfrm>
        </p:grpSpPr>
        <p:pic>
          <p:nvPicPr>
            <p:cNvPr id="3128" name="Picture 83" descr="GHJK"/>
            <p:cNvPicPr>
              <a:picLocks noChangeAspect="1" noChangeArrowheads="1"/>
            </p:cNvPicPr>
            <p:nvPr/>
          </p:nvPicPr>
          <p:blipFill>
            <a:blip r:embed="rId6" cstate="print"/>
            <a:srcRect/>
            <a:stretch>
              <a:fillRect/>
            </a:stretch>
          </p:blipFill>
          <p:spPr bwMode="auto">
            <a:xfrm>
              <a:off x="5150" y="101"/>
              <a:ext cx="611" cy="156"/>
            </a:xfrm>
            <a:prstGeom prst="rect">
              <a:avLst/>
            </a:prstGeom>
            <a:noFill/>
            <a:ln w="9525">
              <a:noFill/>
              <a:miter lim="800000"/>
              <a:headEnd/>
              <a:tailEnd/>
            </a:ln>
          </p:spPr>
        </p:pic>
        <p:sp>
          <p:nvSpPr>
            <p:cNvPr id="3129" name="Rectangle 84"/>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pic>
        <p:nvPicPr>
          <p:cNvPr id="3127" name="Picture 85" descr="fgdfh"/>
          <p:cNvPicPr>
            <a:picLocks noChangeAspect="1" noChangeArrowheads="1"/>
          </p:cNvPicPr>
          <p:nvPr/>
        </p:nvPicPr>
        <p:blipFill>
          <a:blip r:embed="rId7" cstate="print"/>
          <a:srcRect/>
          <a:stretch>
            <a:fillRect/>
          </a:stretch>
        </p:blipFill>
        <p:spPr bwMode="auto">
          <a:xfrm>
            <a:off x="2033588" y="2432050"/>
            <a:ext cx="506412" cy="530225"/>
          </a:xfrm>
          <a:prstGeom prst="rect">
            <a:avLst/>
          </a:prstGeom>
          <a:noFill/>
          <a:ln w="9525">
            <a:noFill/>
            <a:miter lim="800000"/>
            <a:headEnd/>
            <a:tailEnd/>
          </a:ln>
        </p:spPr>
      </p:pic>
      <p:sp>
        <p:nvSpPr>
          <p:cNvPr id="23" name="22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title"/>
          </p:nvPr>
        </p:nvSpPr>
        <p:spPr/>
        <p:txBody>
          <a:bodyPr/>
          <a:lstStyle/>
          <a:p>
            <a:pPr eaLnBrk="1" hangingPunct="1"/>
            <a:r>
              <a:rPr lang="es-CO" dirty="0" smtClean="0"/>
              <a:t>Evaluación de expectativas</a:t>
            </a:r>
          </a:p>
        </p:txBody>
      </p:sp>
      <p:sp>
        <p:nvSpPr>
          <p:cNvPr id="114691" name="Rectangle 33"/>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pic>
        <p:nvPicPr>
          <p:cNvPr id="114692" name="Picture 34" descr="dfgfgh"/>
          <p:cNvPicPr>
            <a:picLocks noChangeAspect="1" noChangeArrowheads="1"/>
          </p:cNvPicPr>
          <p:nvPr/>
        </p:nvPicPr>
        <p:blipFill>
          <a:blip r:embed="rId2" cstate="print"/>
          <a:srcRect/>
          <a:stretch>
            <a:fillRect/>
          </a:stretch>
        </p:blipFill>
        <p:spPr bwMode="auto">
          <a:xfrm>
            <a:off x="877888" y="1997075"/>
            <a:ext cx="2833687" cy="2097088"/>
          </a:xfrm>
          <a:prstGeom prst="rect">
            <a:avLst/>
          </a:prstGeom>
          <a:noFill/>
          <a:ln w="9525">
            <a:noFill/>
            <a:miter lim="800000"/>
            <a:headEnd/>
            <a:tailEnd/>
          </a:ln>
        </p:spPr>
      </p:pic>
      <p:graphicFrame>
        <p:nvGraphicFramePr>
          <p:cNvPr id="846883" name="Group 35"/>
          <p:cNvGraphicFramePr>
            <a:graphicFrameLocks noGrp="1"/>
          </p:cNvGraphicFramePr>
          <p:nvPr/>
        </p:nvGraphicFramePr>
        <p:xfrm>
          <a:off x="457200" y="877888"/>
          <a:ext cx="3562349" cy="371280"/>
        </p:xfrm>
        <a:graphic>
          <a:graphicData uri="http://schemas.openxmlformats.org/drawingml/2006/table">
            <a:tbl>
              <a:tblPr/>
              <a:tblGrid>
                <a:gridCol w="3562349"/>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s-CO" sz="1100" b="1" i="0" u="none" strike="noStrike" cap="none" normalizeH="0" baseline="0" dirty="0" smtClean="0">
                          <a:ln>
                            <a:noFill/>
                          </a:ln>
                          <a:solidFill>
                            <a:srgbClr val="333333"/>
                          </a:solidFill>
                          <a:effectLst/>
                          <a:latin typeface="Calibri" pitchFamily="34" charset="0"/>
                          <a:cs typeface="Arial" charset="0"/>
                        </a:rPr>
                        <a:t> E01. </a:t>
                      </a:r>
                      <a:r>
                        <a:rPr kumimoji="0" lang="es-CO" sz="1100" b="0" i="0" u="none" strike="noStrike" cap="none" normalizeH="0" baseline="0" dirty="0" smtClean="0">
                          <a:ln>
                            <a:noFill/>
                          </a:ln>
                          <a:solidFill>
                            <a:srgbClr val="333333"/>
                          </a:solidFill>
                          <a:effectLst/>
                          <a:latin typeface="Calibri" pitchFamily="34" charset="0"/>
                          <a:cs typeface="Arial" charset="0"/>
                        </a:rPr>
                        <a:t>Para finalizar por favor díganos,</a:t>
                      </a:r>
                      <a:r>
                        <a:rPr kumimoji="0" lang="es-CO" sz="1100" b="1" i="0" u="none" strike="noStrike" cap="none" normalizeH="0" baseline="0" dirty="0" smtClean="0">
                          <a:ln>
                            <a:noFill/>
                          </a:ln>
                          <a:solidFill>
                            <a:srgbClr val="333333"/>
                          </a:solidFill>
                          <a:effectLst/>
                          <a:latin typeface="Calibri" pitchFamily="34" charset="0"/>
                          <a:cs typeface="Arial" charset="0"/>
                        </a:rPr>
                        <a:t> si la </a:t>
                      </a:r>
                      <a:r>
                        <a:rPr kumimoji="0" lang="es-CO" sz="1100" b="1" i="0" u="none" strike="noStrike" cap="none" normalizeH="0" baseline="0" dirty="0" smtClean="0">
                          <a:ln>
                            <a:noFill/>
                          </a:ln>
                          <a:solidFill>
                            <a:srgbClr val="622280"/>
                          </a:solidFill>
                          <a:effectLst/>
                          <a:latin typeface="Calibri" pitchFamily="34" charset="0"/>
                          <a:cs typeface="Arial" charset="0"/>
                        </a:rPr>
                        <a:t>atención  prestada</a:t>
                      </a:r>
                      <a:r>
                        <a:rPr kumimoji="0" lang="es-CO" sz="1100" b="1" i="0" u="none" strike="noStrike" cap="none" normalizeH="0" baseline="0" dirty="0" smtClean="0">
                          <a:ln>
                            <a:noFill/>
                          </a:ln>
                          <a:solidFill>
                            <a:srgbClr val="333333"/>
                          </a:solidFill>
                          <a:effectLst/>
                          <a:latin typeface="Calibri" pitchFamily="34" charset="0"/>
                          <a:cs typeface="Arial" charset="0"/>
                        </a:rPr>
                        <a:t> por el Cementerio en el último año…</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46889" name="Group 41"/>
          <p:cNvGraphicFramePr>
            <a:graphicFrameLocks noGrp="1"/>
          </p:cNvGraphicFramePr>
          <p:nvPr/>
        </p:nvGraphicFramePr>
        <p:xfrm>
          <a:off x="806450" y="1671638"/>
          <a:ext cx="1289050" cy="310320"/>
        </p:xfrm>
        <a:graphic>
          <a:graphicData uri="http://schemas.openxmlformats.org/drawingml/2006/table">
            <a:tbl>
              <a:tblPr/>
              <a:tblGrid>
                <a:gridCol w="12890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Superó sus expectativas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46895" name="Group 47"/>
          <p:cNvGraphicFramePr>
            <a:graphicFrameLocks noGrp="1"/>
          </p:cNvGraphicFramePr>
          <p:nvPr/>
        </p:nvGraphicFramePr>
        <p:xfrm>
          <a:off x="1762125" y="2239963"/>
          <a:ext cx="1066800" cy="310320"/>
        </p:xfrm>
        <a:graphic>
          <a:graphicData uri="http://schemas.openxmlformats.org/drawingml/2006/table">
            <a:tbl>
              <a:tblPr/>
              <a:tblGrid>
                <a:gridCol w="106680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Cumplió con sus expectativas</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46901" name="Group 53"/>
          <p:cNvGraphicFramePr>
            <a:graphicFrameLocks noGrp="1"/>
          </p:cNvGraphicFramePr>
          <p:nvPr/>
        </p:nvGraphicFramePr>
        <p:xfrm>
          <a:off x="2670175" y="2570163"/>
          <a:ext cx="952500" cy="447480"/>
        </p:xfrm>
        <a:graphic>
          <a:graphicData uri="http://schemas.openxmlformats.org/drawingml/2006/table">
            <a:tbl>
              <a:tblPr/>
              <a:tblGrid>
                <a:gridCol w="95250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Está por debajo de sus expectativas</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46908" name="Group 60"/>
          <p:cNvGraphicFramePr>
            <a:graphicFrameLocks noGrp="1"/>
          </p:cNvGraphicFramePr>
          <p:nvPr/>
        </p:nvGraphicFramePr>
        <p:xfrm>
          <a:off x="1192213" y="2185988"/>
          <a:ext cx="519112" cy="296604"/>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chemeClr val="bg1"/>
                          </a:solidFill>
                          <a:effectLst/>
                          <a:latin typeface="Cambria" pitchFamily="18" charset="0"/>
                          <a:cs typeface="Arial" charset="0"/>
                        </a:rPr>
                        <a:t>8</a:t>
                      </a:r>
                      <a:r>
                        <a:rPr kumimoji="0" lang="es-ES" sz="13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46914" name="Group 66"/>
          <p:cNvGraphicFramePr>
            <a:graphicFrameLocks noGrp="1"/>
          </p:cNvGraphicFramePr>
          <p:nvPr/>
        </p:nvGraphicFramePr>
        <p:xfrm>
          <a:off x="2035175" y="2824163"/>
          <a:ext cx="519113" cy="296604"/>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chemeClr val="bg1"/>
                          </a:solidFill>
                          <a:effectLst/>
                          <a:latin typeface="Cambria" pitchFamily="18" charset="0"/>
                          <a:cs typeface="Arial" charset="0"/>
                        </a:rPr>
                        <a:t>60</a:t>
                      </a:r>
                      <a:r>
                        <a:rPr kumimoji="0" lang="es-ES" sz="13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46920" name="Group 72"/>
          <p:cNvGraphicFramePr>
            <a:graphicFrameLocks noGrp="1"/>
          </p:cNvGraphicFramePr>
          <p:nvPr/>
        </p:nvGraphicFramePr>
        <p:xfrm>
          <a:off x="2894013" y="3217863"/>
          <a:ext cx="519112" cy="296604"/>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chemeClr val="bg1"/>
                          </a:solidFill>
                          <a:effectLst/>
                          <a:latin typeface="Cambria" pitchFamily="18" charset="0"/>
                          <a:cs typeface="Arial" charset="0"/>
                        </a:rPr>
                        <a:t>31</a:t>
                      </a:r>
                      <a:r>
                        <a:rPr kumimoji="0" lang="es-ES" sz="13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46926" name="Group 78"/>
          <p:cNvGraphicFramePr>
            <a:graphicFrameLocks noGrp="1"/>
          </p:cNvGraphicFramePr>
          <p:nvPr/>
        </p:nvGraphicFramePr>
        <p:xfrm>
          <a:off x="1849438" y="4586288"/>
          <a:ext cx="890587" cy="249360"/>
        </p:xfrm>
        <a:graphic>
          <a:graphicData uri="http://schemas.openxmlformats.org/drawingml/2006/table">
            <a:tbl>
              <a:tblPr/>
              <a:tblGrid>
                <a:gridCol w="625475"/>
                <a:gridCol w="265112"/>
              </a:tblGrid>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 Base: Los que informan</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pSp>
        <p:nvGrpSpPr>
          <p:cNvPr id="114717" name="Group 140"/>
          <p:cNvGrpSpPr>
            <a:grpSpLocks/>
          </p:cNvGrpSpPr>
          <p:nvPr/>
        </p:nvGrpSpPr>
        <p:grpSpPr bwMode="auto">
          <a:xfrm>
            <a:off x="8175625" y="152400"/>
            <a:ext cx="969963" cy="255588"/>
            <a:chOff x="5150" y="96"/>
            <a:chExt cx="611" cy="161"/>
          </a:xfrm>
        </p:grpSpPr>
        <p:pic>
          <p:nvPicPr>
            <p:cNvPr id="114776" name="Picture 141" descr="GHJK"/>
            <p:cNvPicPr>
              <a:picLocks noChangeAspect="1" noChangeArrowheads="1"/>
            </p:cNvPicPr>
            <p:nvPr/>
          </p:nvPicPr>
          <p:blipFill>
            <a:blip r:embed="rId3" cstate="print"/>
            <a:srcRect/>
            <a:stretch>
              <a:fillRect/>
            </a:stretch>
          </p:blipFill>
          <p:spPr bwMode="auto">
            <a:xfrm>
              <a:off x="5150" y="101"/>
              <a:ext cx="611" cy="156"/>
            </a:xfrm>
            <a:prstGeom prst="rect">
              <a:avLst/>
            </a:prstGeom>
            <a:noFill/>
            <a:ln w="9525">
              <a:noFill/>
              <a:miter lim="800000"/>
              <a:headEnd/>
              <a:tailEnd/>
            </a:ln>
          </p:spPr>
        </p:pic>
        <p:sp>
          <p:nvSpPr>
            <p:cNvPr id="114777" name="Rectangle 142"/>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graphicFrame>
        <p:nvGraphicFramePr>
          <p:cNvPr id="847367" name="Group 519"/>
          <p:cNvGraphicFramePr>
            <a:graphicFrameLocks noGrp="1"/>
          </p:cNvGraphicFramePr>
          <p:nvPr/>
        </p:nvGraphicFramePr>
        <p:xfrm>
          <a:off x="4573588" y="1790700"/>
          <a:ext cx="4333875" cy="1793136"/>
        </p:xfrm>
        <a:graphic>
          <a:graphicData uri="http://schemas.openxmlformats.org/drawingml/2006/table">
            <a:tbl>
              <a:tblPr/>
              <a:tblGrid>
                <a:gridCol w="1762125"/>
                <a:gridCol w="642937"/>
                <a:gridCol w="642938"/>
                <a:gridCol w="642937"/>
                <a:gridCol w="642938"/>
              </a:tblGrid>
              <a:tr h="69850">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8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a:noFill/>
                    </a:lnB>
                    <a:lnTlToBr>
                      <a:noFill/>
                    </a:lnTlToBr>
                    <a:lnBlToTr>
                      <a:noFill/>
                    </a:lnBlToTr>
                    <a:noFill/>
                  </a:tcPr>
                </a:tc>
                <a:tc gridSpan="4">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rgbClr val="333333"/>
                          </a:solidFill>
                          <a:effectLst/>
                          <a:latin typeface="Calibri" pitchFamily="34" charset="0"/>
                          <a:cs typeface="Arial" charset="0"/>
                        </a:rPr>
                        <a:t>PROPIETARIO MAUSOLEO DISTRITAL </a:t>
                      </a:r>
                      <a:endParaRPr kumimoji="0" lang="es-ES" sz="800" b="0" i="1" u="none" strike="noStrike" cap="none" normalizeH="0" baseline="0" dirty="0" smtClean="0">
                        <a:ln>
                          <a:noFill/>
                        </a:ln>
                        <a:solidFill>
                          <a:srgbClr val="333333"/>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Los que informan</a:t>
                      </a: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gridSpan="5">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E01. Para finalizar por favor díganos, si la atención prestada por el Cementerio en el último año .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Superó sus expectativas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Cumplió con sus expectativas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Está por debajo de sus expectativas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aplica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s-ES" sz="2800" dirty="0" smtClean="0"/>
              <a:t>Información Demográfica</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564" descr="FDSGDH"/>
          <p:cNvPicPr>
            <a:picLocks noChangeAspect="1" noChangeArrowheads="1"/>
          </p:cNvPicPr>
          <p:nvPr/>
        </p:nvPicPr>
        <p:blipFill>
          <a:blip r:embed="rId3" cstate="print"/>
          <a:srcRect/>
          <a:stretch>
            <a:fillRect/>
          </a:stretch>
        </p:blipFill>
        <p:spPr bwMode="auto">
          <a:xfrm>
            <a:off x="4841875" y="2085975"/>
            <a:ext cx="4114800" cy="2454275"/>
          </a:xfrm>
          <a:prstGeom prst="rect">
            <a:avLst/>
          </a:prstGeom>
          <a:noFill/>
          <a:ln w="9525">
            <a:noFill/>
            <a:miter lim="800000"/>
            <a:headEnd/>
            <a:tailEnd/>
          </a:ln>
        </p:spPr>
      </p:pic>
      <p:pic>
        <p:nvPicPr>
          <p:cNvPr id="26628" name="Picture 489" descr="SDFDGHFJ"/>
          <p:cNvPicPr>
            <a:picLocks noChangeAspect="1" noChangeArrowheads="1"/>
          </p:cNvPicPr>
          <p:nvPr/>
        </p:nvPicPr>
        <p:blipFill>
          <a:blip r:embed="rId4" cstate="print"/>
          <a:srcRect/>
          <a:stretch>
            <a:fillRect/>
          </a:stretch>
        </p:blipFill>
        <p:spPr bwMode="auto">
          <a:xfrm>
            <a:off x="992188" y="1112838"/>
            <a:ext cx="2605087" cy="1454150"/>
          </a:xfrm>
          <a:prstGeom prst="rect">
            <a:avLst/>
          </a:prstGeom>
          <a:noFill/>
          <a:ln w="9525">
            <a:noFill/>
            <a:miter lim="800000"/>
            <a:headEnd/>
            <a:tailEnd/>
          </a:ln>
        </p:spPr>
      </p:pic>
      <p:sp>
        <p:nvSpPr>
          <p:cNvPr id="26630" name="Rectangle 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098D6CD3-AA6E-4658-802E-9C10ED5B493C}" type="slidenum">
              <a:rPr lang="es-ES" sz="900" i="1">
                <a:solidFill>
                  <a:schemeClr val="bg1"/>
                </a:solidFill>
              </a:rPr>
              <a:pPr algn="ctr"/>
              <a:t>102</a:t>
            </a:fld>
            <a:endParaRPr lang="es-ES" sz="900" i="1" dirty="0">
              <a:solidFill>
                <a:schemeClr val="bg1"/>
              </a:solidFill>
            </a:endParaRPr>
          </a:p>
        </p:txBody>
      </p:sp>
      <p:sp>
        <p:nvSpPr>
          <p:cNvPr id="26631" name="Line 58"/>
          <p:cNvSpPr>
            <a:spLocks noChangeShapeType="1"/>
          </p:cNvSpPr>
          <p:nvPr/>
        </p:nvSpPr>
        <p:spPr bwMode="auto">
          <a:xfrm>
            <a:off x="200025" y="2871788"/>
            <a:ext cx="4164013" cy="0"/>
          </a:xfrm>
          <a:prstGeom prst="line">
            <a:avLst/>
          </a:prstGeom>
          <a:noFill/>
          <a:ln w="3175">
            <a:solidFill>
              <a:srgbClr val="808080"/>
            </a:solidFill>
            <a:round/>
            <a:headEnd/>
            <a:tailEnd/>
          </a:ln>
        </p:spPr>
        <p:txBody>
          <a:bodyPr/>
          <a:lstStyle/>
          <a:p>
            <a:endParaRPr lang="es-MX" dirty="0"/>
          </a:p>
        </p:txBody>
      </p:sp>
      <p:graphicFrame>
        <p:nvGraphicFramePr>
          <p:cNvPr id="512433" name="Group 433"/>
          <p:cNvGraphicFramePr>
            <a:graphicFrameLocks noGrp="1"/>
          </p:cNvGraphicFramePr>
          <p:nvPr/>
        </p:nvGraphicFramePr>
        <p:xfrm>
          <a:off x="6172200" y="690563"/>
          <a:ext cx="1406525" cy="249360"/>
        </p:xfrm>
        <a:graphic>
          <a:graphicData uri="http://schemas.openxmlformats.org/drawingml/2006/table">
            <a:tbl>
              <a:tblPr/>
              <a:tblGrid>
                <a:gridCol w="1406525"/>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libri" pitchFamily="34" charset="0"/>
                          <a:cs typeface="Arial" charset="0"/>
                        </a:rPr>
                        <a:t>Cementerio</a:t>
                      </a:r>
                      <a:endParaRPr kumimoji="0" lang="es-ES" sz="1400" b="0" i="0" u="none" strike="noStrike" cap="none" normalizeH="0" baseline="0" dirty="0" smtClean="0">
                        <a:ln>
                          <a:noFill/>
                        </a:ln>
                        <a:solidFill>
                          <a:srgbClr val="333333"/>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12431" name="Group 431"/>
          <p:cNvGraphicFramePr>
            <a:graphicFrameLocks noGrp="1"/>
          </p:cNvGraphicFramePr>
          <p:nvPr/>
        </p:nvGraphicFramePr>
        <p:xfrm>
          <a:off x="4192588" y="4687888"/>
          <a:ext cx="760412" cy="228024"/>
        </p:xfrm>
        <a:graphic>
          <a:graphicData uri="http://schemas.openxmlformats.org/drawingml/2006/table">
            <a:tbl>
              <a:tblPr/>
              <a:tblGrid>
                <a:gridCol w="495300"/>
                <a:gridCol w="265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Encuestados</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12286" name="Group 286"/>
          <p:cNvGraphicFramePr>
            <a:graphicFrameLocks noGrp="1"/>
          </p:cNvGraphicFramePr>
          <p:nvPr/>
        </p:nvGraphicFramePr>
        <p:xfrm>
          <a:off x="1816100" y="649288"/>
          <a:ext cx="958850" cy="249360"/>
        </p:xfrm>
        <a:graphic>
          <a:graphicData uri="http://schemas.openxmlformats.org/drawingml/2006/table">
            <a:tbl>
              <a:tblPr/>
              <a:tblGrid>
                <a:gridCol w="95885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libri" pitchFamily="34" charset="0"/>
                          <a:cs typeface="Arial" charset="0"/>
                        </a:rPr>
                        <a:t>Genero</a:t>
                      </a:r>
                      <a:endParaRPr kumimoji="0" lang="es-ES" sz="1400" b="0" i="0" u="none" strike="noStrike" cap="none" normalizeH="0" baseline="0" dirty="0" smtClean="0">
                        <a:ln>
                          <a:noFill/>
                        </a:ln>
                        <a:solidFill>
                          <a:srgbClr val="333333"/>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12300" name="Group 300"/>
          <p:cNvGraphicFramePr>
            <a:graphicFrameLocks noGrp="1"/>
          </p:cNvGraphicFramePr>
          <p:nvPr/>
        </p:nvGraphicFramePr>
        <p:xfrm>
          <a:off x="1354138" y="2578100"/>
          <a:ext cx="392112" cy="188400"/>
        </p:xfrm>
        <a:graphic>
          <a:graphicData uri="http://schemas.openxmlformats.org/drawingml/2006/table">
            <a:tbl>
              <a:tblPr/>
              <a:tblGrid>
                <a:gridCol w="392112"/>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Mujer</a:t>
                      </a:r>
                      <a:endParaRPr kumimoji="0" lang="es-ES" sz="1000" b="0" i="0" u="none" strike="noStrike" cap="none" normalizeH="0" baseline="0" dirty="0" smtClean="0">
                        <a:ln>
                          <a:noFill/>
                        </a:ln>
                        <a:solidFill>
                          <a:srgbClr val="333333"/>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12308" name="Group 308"/>
          <p:cNvGraphicFramePr>
            <a:graphicFrameLocks noGrp="1"/>
          </p:cNvGraphicFramePr>
          <p:nvPr/>
        </p:nvGraphicFramePr>
        <p:xfrm>
          <a:off x="2633663" y="2578100"/>
          <a:ext cx="796925" cy="188400"/>
        </p:xfrm>
        <a:graphic>
          <a:graphicData uri="http://schemas.openxmlformats.org/drawingml/2006/table">
            <a:tbl>
              <a:tblPr/>
              <a:tblGrid>
                <a:gridCol w="7969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Hombre</a:t>
                      </a:r>
                      <a:endParaRPr kumimoji="0" lang="es-ES" sz="1000" b="0" i="0" u="none" strike="noStrike" cap="none" normalizeH="0" baseline="0" dirty="0" smtClean="0">
                        <a:ln>
                          <a:noFill/>
                        </a:ln>
                        <a:solidFill>
                          <a:srgbClr val="333333"/>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12326" name="Group 326"/>
          <p:cNvGraphicFramePr>
            <a:graphicFrameLocks noGrp="1"/>
          </p:cNvGraphicFramePr>
          <p:nvPr/>
        </p:nvGraphicFramePr>
        <p:xfrm>
          <a:off x="1636713" y="1279525"/>
          <a:ext cx="450850" cy="269172"/>
        </p:xfrm>
        <a:graphic>
          <a:graphicData uri="http://schemas.openxmlformats.org/drawingml/2006/table">
            <a:tbl>
              <a:tblPr/>
              <a:tblGrid>
                <a:gridCol w="4508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50</a:t>
                      </a:r>
                      <a:r>
                        <a:rPr kumimoji="0" lang="es-ES" sz="1100" b="1" i="0" u="none" strike="noStrike" cap="none" normalizeH="0" baseline="0" dirty="0" smtClean="0">
                          <a:ln>
                            <a:noFill/>
                          </a:ln>
                          <a:solidFill>
                            <a:srgbClr val="333333"/>
                          </a:solidFill>
                          <a:effectLst/>
                          <a:latin typeface="Cambria" pitchFamily="18" charset="0"/>
                          <a:cs typeface="Arial" charset="0"/>
                        </a:rPr>
                        <a:t>%</a:t>
                      </a:r>
                      <a:r>
                        <a:rPr kumimoji="0" lang="es-ES" sz="12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12334" name="Group 334"/>
          <p:cNvGraphicFramePr>
            <a:graphicFrameLocks noGrp="1"/>
          </p:cNvGraphicFramePr>
          <p:nvPr/>
        </p:nvGraphicFramePr>
        <p:xfrm>
          <a:off x="3111500" y="1271588"/>
          <a:ext cx="450850" cy="269172"/>
        </p:xfrm>
        <a:graphic>
          <a:graphicData uri="http://schemas.openxmlformats.org/drawingml/2006/table">
            <a:tbl>
              <a:tblPr/>
              <a:tblGrid>
                <a:gridCol w="4508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50</a:t>
                      </a:r>
                      <a:r>
                        <a:rPr kumimoji="0" lang="es-ES" sz="1100" b="1" i="0" u="none" strike="noStrike" cap="none" normalizeH="0" baseline="0" dirty="0" smtClean="0">
                          <a:ln>
                            <a:noFill/>
                          </a:ln>
                          <a:solidFill>
                            <a:srgbClr val="333333"/>
                          </a:solidFill>
                          <a:effectLst/>
                          <a:latin typeface="Cambria" pitchFamily="18" charset="0"/>
                          <a:cs typeface="Arial" charset="0"/>
                        </a:rPr>
                        <a:t>%</a:t>
                      </a:r>
                      <a:r>
                        <a:rPr kumimoji="0" lang="es-ES" sz="12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26654" name="Rectangle 371"/>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26626" name="Object 5"/>
          <p:cNvGraphicFramePr>
            <a:graphicFrameLocks noChangeAspect="1"/>
          </p:cNvGraphicFramePr>
          <p:nvPr/>
        </p:nvGraphicFramePr>
        <p:xfrm>
          <a:off x="349250" y="2898775"/>
          <a:ext cx="3554413" cy="1725613"/>
        </p:xfrm>
        <a:graphic>
          <a:graphicData uri="http://schemas.openxmlformats.org/presentationml/2006/ole">
            <p:oleObj spid="_x0000_s166914" name="Gráfico" r:id="rId5" imgW="3562485" imgH="1723935" progId="MSGraph.Chart.8">
              <p:embed followColorScheme="full"/>
            </p:oleObj>
          </a:graphicData>
        </a:graphic>
      </p:graphicFrame>
      <p:graphicFrame>
        <p:nvGraphicFramePr>
          <p:cNvPr id="512418" name="Group 418"/>
          <p:cNvGraphicFramePr>
            <a:graphicFrameLocks noGrp="1"/>
          </p:cNvGraphicFramePr>
          <p:nvPr/>
        </p:nvGraphicFramePr>
        <p:xfrm>
          <a:off x="354013" y="4622800"/>
          <a:ext cx="3375025" cy="295920"/>
        </p:xfrm>
        <a:graphic>
          <a:graphicData uri="http://schemas.openxmlformats.org/drawingml/2006/table">
            <a:tbl>
              <a:tblPr/>
              <a:tblGrid>
                <a:gridCol w="561975"/>
                <a:gridCol w="563562"/>
                <a:gridCol w="561975"/>
                <a:gridCol w="561975"/>
                <a:gridCol w="563563"/>
                <a:gridCol w="561975"/>
              </a:tblGrid>
              <a:tr h="2444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libri" pitchFamily="34" charset="0"/>
                          <a:cs typeface="Arial" charset="0"/>
                        </a:rPr>
                        <a:t>18 a 25 años </a:t>
                      </a:r>
                    </a:p>
                  </a:txBody>
                  <a:tcPr marL="10800" marR="10800" marT="10800" marB="10800" anchor="ctr" horzOverflow="overflow">
                    <a:lnL cap="flat">
                      <a:noFill/>
                    </a:lnL>
                    <a:lnR w="3175" cap="flat" cmpd="sng" algn="ctr">
                      <a:solidFill>
                        <a:srgbClr val="969696"/>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libri" pitchFamily="34" charset="0"/>
                          <a:cs typeface="Arial" charset="0"/>
                        </a:rPr>
                        <a:t>26 a 35 años </a:t>
                      </a:r>
                    </a:p>
                  </a:txBody>
                  <a:tcPr marL="10800" marR="10800" marT="10800" marB="10800" anchor="ctr" horzOverflow="overflow">
                    <a:lnL w="3175" cap="flat" cmpd="sng" algn="ctr">
                      <a:solidFill>
                        <a:srgbClr val="969696"/>
                      </a:solidFill>
                      <a:prstDash val="solid"/>
                      <a:round/>
                      <a:headEnd type="none" w="med" len="med"/>
                      <a:tailEnd type="none" w="med" len="med"/>
                    </a:lnL>
                    <a:lnR w="3175" cap="flat" cmpd="sng" algn="ctr">
                      <a:solidFill>
                        <a:srgbClr val="969696"/>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libri" pitchFamily="34" charset="0"/>
                          <a:cs typeface="Arial" charset="0"/>
                        </a:rPr>
                        <a:t>36 a 45 años </a:t>
                      </a:r>
                    </a:p>
                  </a:txBody>
                  <a:tcPr marL="10800" marR="10800" marT="10800" marB="10800" anchor="ctr" horzOverflow="overflow">
                    <a:lnL w="3175" cap="flat" cmpd="sng" algn="ctr">
                      <a:solidFill>
                        <a:srgbClr val="969696"/>
                      </a:solidFill>
                      <a:prstDash val="solid"/>
                      <a:round/>
                      <a:headEnd type="none" w="med" len="med"/>
                      <a:tailEnd type="none" w="med" len="med"/>
                    </a:lnL>
                    <a:lnR w="3175" cap="flat" cmpd="sng" algn="ctr">
                      <a:solidFill>
                        <a:srgbClr val="969696"/>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libri" pitchFamily="34" charset="0"/>
                          <a:cs typeface="Arial" charset="0"/>
                        </a:rPr>
                        <a:t>46 a 55 años </a:t>
                      </a:r>
                    </a:p>
                  </a:txBody>
                  <a:tcPr marL="10800" marR="10800" marT="10800" marB="10800" anchor="ctr" horzOverflow="overflow">
                    <a:lnL w="3175" cap="flat" cmpd="sng" algn="ctr">
                      <a:solidFill>
                        <a:srgbClr val="969696"/>
                      </a:solidFill>
                      <a:prstDash val="solid"/>
                      <a:round/>
                      <a:headEnd type="none" w="med" len="med"/>
                      <a:tailEnd type="none" w="med" len="med"/>
                    </a:lnL>
                    <a:lnR w="3175" cap="flat" cmpd="sng" algn="ctr">
                      <a:solidFill>
                        <a:srgbClr val="969696"/>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libri" pitchFamily="34" charset="0"/>
                          <a:cs typeface="Arial" charset="0"/>
                        </a:rPr>
                        <a:t>56 a 64 años </a:t>
                      </a:r>
                    </a:p>
                  </a:txBody>
                  <a:tcPr marL="10800" marR="10800" marT="10800" marB="10800" anchor="ctr" horzOverflow="overflow">
                    <a:lnL w="3175" cap="flat" cmpd="sng" algn="ctr">
                      <a:solidFill>
                        <a:srgbClr val="969696"/>
                      </a:solidFill>
                      <a:prstDash val="solid"/>
                      <a:round/>
                      <a:headEnd type="none" w="med" len="med"/>
                      <a:tailEnd type="none" w="med" len="med"/>
                    </a:lnL>
                    <a:lnR w="3175" cap="flat" cmpd="sng" algn="ctr">
                      <a:solidFill>
                        <a:srgbClr val="969696"/>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libri" pitchFamily="34" charset="0"/>
                          <a:cs typeface="Arial" charset="0"/>
                        </a:rPr>
                        <a:t>Más de 64 años</a:t>
                      </a:r>
                    </a:p>
                  </a:txBody>
                  <a:tcPr marL="10800" marR="10800" marT="10800" marB="10800" anchor="ctr" horzOverflow="overflow">
                    <a:lnL w="3175" cap="flat" cmpd="sng" algn="ctr">
                      <a:solidFill>
                        <a:srgbClr val="969696"/>
                      </a:solidFill>
                      <a:prstDash val="solid"/>
                      <a:round/>
                      <a:headEnd type="none" w="med" len="med"/>
                      <a:tailEnd type="none" w="med" len="med"/>
                    </a:lnL>
                    <a:lnR cap="flat">
                      <a:noFill/>
                    </a:lnR>
                    <a:lnT cap="flat">
                      <a:noFill/>
                    </a:lnT>
                    <a:lnB cap="flat">
                      <a:noFill/>
                    </a:lnB>
                    <a:lnTlToBr>
                      <a:noFill/>
                    </a:lnTlToBr>
                    <a:lnBlToTr>
                      <a:noFill/>
                    </a:lnBlToTr>
                    <a:noFill/>
                  </a:tcPr>
                </a:tc>
              </a:tr>
            </a:tbl>
          </a:graphicData>
        </a:graphic>
      </p:graphicFrame>
      <p:graphicFrame>
        <p:nvGraphicFramePr>
          <p:cNvPr id="512365" name="Group 365"/>
          <p:cNvGraphicFramePr>
            <a:graphicFrameLocks noGrp="1"/>
          </p:cNvGraphicFramePr>
          <p:nvPr/>
        </p:nvGraphicFramePr>
        <p:xfrm>
          <a:off x="1816100" y="2959100"/>
          <a:ext cx="958850" cy="249360"/>
        </p:xfrm>
        <a:graphic>
          <a:graphicData uri="http://schemas.openxmlformats.org/drawingml/2006/table">
            <a:tbl>
              <a:tblPr/>
              <a:tblGrid>
                <a:gridCol w="95885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libri" pitchFamily="34" charset="0"/>
                          <a:cs typeface="Arial" charset="0"/>
                        </a:rPr>
                        <a:t>Edad</a:t>
                      </a:r>
                      <a:endParaRPr kumimoji="0" lang="es-ES" sz="1400" b="0" i="0" u="none" strike="noStrike" cap="none" normalizeH="0" baseline="0" dirty="0" smtClean="0">
                        <a:ln>
                          <a:noFill/>
                        </a:ln>
                        <a:solidFill>
                          <a:srgbClr val="333333"/>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pic>
        <p:nvPicPr>
          <p:cNvPr id="26669" name="Picture 429" descr="FDF"/>
          <p:cNvPicPr>
            <a:picLocks noChangeAspect="1" noChangeArrowheads="1"/>
          </p:cNvPicPr>
          <p:nvPr/>
        </p:nvPicPr>
        <p:blipFill>
          <a:blip r:embed="rId6" cstate="print">
            <a:lum bright="-6000" contrast="-18000"/>
            <a:grayscl/>
          </a:blip>
          <a:srcRect/>
          <a:stretch>
            <a:fillRect/>
          </a:stretch>
        </p:blipFill>
        <p:spPr bwMode="auto">
          <a:xfrm>
            <a:off x="3540125" y="3578225"/>
            <a:ext cx="787400" cy="1069975"/>
          </a:xfrm>
          <a:prstGeom prst="rect">
            <a:avLst/>
          </a:prstGeom>
          <a:noFill/>
          <a:ln w="9525">
            <a:noFill/>
            <a:miter lim="800000"/>
            <a:headEnd/>
            <a:tailEnd/>
          </a:ln>
        </p:spPr>
      </p:pic>
      <p:graphicFrame>
        <p:nvGraphicFramePr>
          <p:cNvPr id="512574" name="Group 574"/>
          <p:cNvGraphicFramePr>
            <a:graphicFrameLocks noGrp="1"/>
          </p:cNvGraphicFramePr>
          <p:nvPr/>
        </p:nvGraphicFramePr>
        <p:xfrm>
          <a:off x="5454650" y="2214563"/>
          <a:ext cx="398463" cy="228024"/>
        </p:xfrm>
        <a:graphic>
          <a:graphicData uri="http://schemas.openxmlformats.org/drawingml/2006/table">
            <a:tbl>
              <a:tblPr/>
              <a:tblGrid>
                <a:gridCol w="3984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64</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12476" name="Group 476"/>
          <p:cNvGraphicFramePr>
            <a:graphicFrameLocks noGrp="1"/>
          </p:cNvGraphicFramePr>
          <p:nvPr/>
        </p:nvGraphicFramePr>
        <p:xfrm>
          <a:off x="4391025" y="1824038"/>
          <a:ext cx="1920875" cy="203640"/>
        </p:xfrm>
        <a:graphic>
          <a:graphicData uri="http://schemas.openxmlformats.org/drawingml/2006/table">
            <a:tbl>
              <a:tblPr/>
              <a:tblGrid>
                <a:gridCol w="19208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Cementerio Central</a:t>
                      </a:r>
                      <a:endParaRPr kumimoji="0" lang="es-ES" sz="11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12477" name="Group 477"/>
          <p:cNvGraphicFramePr>
            <a:graphicFrameLocks noGrp="1"/>
          </p:cNvGraphicFramePr>
          <p:nvPr/>
        </p:nvGraphicFramePr>
        <p:xfrm>
          <a:off x="4800600" y="3294063"/>
          <a:ext cx="1295400" cy="203640"/>
        </p:xfrm>
        <a:graphic>
          <a:graphicData uri="http://schemas.openxmlformats.org/drawingml/2006/table">
            <a:tbl>
              <a:tblPr/>
              <a:tblGrid>
                <a:gridCol w="1295400"/>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Cementerio Norte</a:t>
                      </a:r>
                      <a:endParaRPr kumimoji="0" lang="es-ES" sz="11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12483" name="Group 483"/>
          <p:cNvGraphicFramePr>
            <a:graphicFrameLocks noGrp="1"/>
          </p:cNvGraphicFramePr>
          <p:nvPr/>
        </p:nvGraphicFramePr>
        <p:xfrm>
          <a:off x="7834313" y="2098675"/>
          <a:ext cx="1214437" cy="203640"/>
        </p:xfrm>
        <a:graphic>
          <a:graphicData uri="http://schemas.openxmlformats.org/drawingml/2006/table">
            <a:tbl>
              <a:tblPr/>
              <a:tblGrid>
                <a:gridCol w="1214437"/>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Cementerio Sur</a:t>
                      </a:r>
                      <a:endParaRPr kumimoji="0" lang="es-ES" sz="11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12496" name="Group 496"/>
          <p:cNvGraphicFramePr>
            <a:graphicFrameLocks noGrp="1"/>
          </p:cNvGraphicFramePr>
          <p:nvPr/>
        </p:nvGraphicFramePr>
        <p:xfrm>
          <a:off x="1042988" y="1287463"/>
          <a:ext cx="450850" cy="241740"/>
        </p:xfrm>
        <a:graphic>
          <a:graphicData uri="http://schemas.openxmlformats.org/drawingml/2006/table">
            <a:tbl>
              <a:tblPr/>
              <a:tblGrid>
                <a:gridCol w="4508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333333"/>
                          </a:solidFill>
                          <a:effectLst/>
                          <a:latin typeface="Cambria" pitchFamily="18" charset="0"/>
                          <a:cs typeface="Arial" charset="0"/>
                        </a:rPr>
                        <a:t>71</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12497" name="Group 497"/>
          <p:cNvGraphicFramePr>
            <a:graphicFrameLocks noGrp="1"/>
          </p:cNvGraphicFramePr>
          <p:nvPr/>
        </p:nvGraphicFramePr>
        <p:xfrm>
          <a:off x="2495550" y="1287463"/>
          <a:ext cx="450850" cy="241740"/>
        </p:xfrm>
        <a:graphic>
          <a:graphicData uri="http://schemas.openxmlformats.org/drawingml/2006/table">
            <a:tbl>
              <a:tblPr/>
              <a:tblGrid>
                <a:gridCol w="4508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333333"/>
                          </a:solidFill>
                          <a:effectLst/>
                          <a:latin typeface="Cambria" pitchFamily="18" charset="0"/>
                          <a:cs typeface="Arial" charset="0"/>
                        </a:rPr>
                        <a:t>29</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26682" name="Line 503"/>
          <p:cNvSpPr>
            <a:spLocks noChangeShapeType="1"/>
          </p:cNvSpPr>
          <p:nvPr/>
        </p:nvSpPr>
        <p:spPr bwMode="auto">
          <a:xfrm>
            <a:off x="1014413" y="1090613"/>
            <a:ext cx="1135062" cy="0"/>
          </a:xfrm>
          <a:prstGeom prst="line">
            <a:avLst/>
          </a:prstGeom>
          <a:noFill/>
          <a:ln w="3175">
            <a:solidFill>
              <a:srgbClr val="969696"/>
            </a:solidFill>
            <a:round/>
            <a:headEnd/>
            <a:tailEnd/>
          </a:ln>
        </p:spPr>
        <p:txBody>
          <a:bodyPr/>
          <a:lstStyle/>
          <a:p>
            <a:endParaRPr lang="es-MX" dirty="0"/>
          </a:p>
        </p:txBody>
      </p:sp>
      <p:graphicFrame>
        <p:nvGraphicFramePr>
          <p:cNvPr id="512517" name="Group 517"/>
          <p:cNvGraphicFramePr>
            <a:graphicFrameLocks noGrp="1"/>
          </p:cNvGraphicFramePr>
          <p:nvPr/>
        </p:nvGraphicFramePr>
        <p:xfrm>
          <a:off x="1089025" y="903288"/>
          <a:ext cx="384175" cy="18840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5E4EB0"/>
                          </a:solidFill>
                          <a:effectLst/>
                          <a:latin typeface="Calibri" pitchFamily="34" charset="0"/>
                          <a:cs typeface="Arial" charset="0"/>
                        </a:rPr>
                        <a:t>2010</a:t>
                      </a:r>
                      <a:endParaRPr kumimoji="0" lang="es-ES" sz="1000" b="0" i="0" u="none" strike="noStrike" cap="none" normalizeH="0" baseline="0" dirty="0" smtClean="0">
                        <a:ln>
                          <a:noFill/>
                        </a:ln>
                        <a:solidFill>
                          <a:srgbClr val="5E4EB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12516" name="Group 516"/>
          <p:cNvGraphicFramePr>
            <a:graphicFrameLocks noGrp="1"/>
          </p:cNvGraphicFramePr>
          <p:nvPr/>
        </p:nvGraphicFramePr>
        <p:xfrm>
          <a:off x="1674813" y="903288"/>
          <a:ext cx="384175" cy="18840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2016</a:t>
                      </a:r>
                      <a:endParaRPr kumimoji="0" lang="es-ES" sz="10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26687" name="Line 518"/>
          <p:cNvSpPr>
            <a:spLocks noChangeShapeType="1"/>
          </p:cNvSpPr>
          <p:nvPr/>
        </p:nvSpPr>
        <p:spPr bwMode="auto">
          <a:xfrm>
            <a:off x="2451100" y="1090613"/>
            <a:ext cx="1135063" cy="0"/>
          </a:xfrm>
          <a:prstGeom prst="line">
            <a:avLst/>
          </a:prstGeom>
          <a:noFill/>
          <a:ln w="3175">
            <a:solidFill>
              <a:srgbClr val="969696"/>
            </a:solidFill>
            <a:round/>
            <a:headEnd/>
            <a:tailEnd/>
          </a:ln>
        </p:spPr>
        <p:txBody>
          <a:bodyPr/>
          <a:lstStyle/>
          <a:p>
            <a:endParaRPr lang="es-MX" dirty="0"/>
          </a:p>
        </p:txBody>
      </p:sp>
      <p:graphicFrame>
        <p:nvGraphicFramePr>
          <p:cNvPr id="512519" name="Group 519"/>
          <p:cNvGraphicFramePr>
            <a:graphicFrameLocks noGrp="1"/>
          </p:cNvGraphicFramePr>
          <p:nvPr/>
        </p:nvGraphicFramePr>
        <p:xfrm>
          <a:off x="2525713" y="903288"/>
          <a:ext cx="384175" cy="18840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5E4EB0"/>
                          </a:solidFill>
                          <a:effectLst/>
                          <a:latin typeface="Calibri" pitchFamily="34" charset="0"/>
                          <a:cs typeface="Arial" charset="0"/>
                        </a:rPr>
                        <a:t>2010</a:t>
                      </a:r>
                      <a:endParaRPr kumimoji="0" lang="es-ES" sz="1000" b="0" i="0" u="none" strike="noStrike" cap="none" normalizeH="0" baseline="0" dirty="0" smtClean="0">
                        <a:ln>
                          <a:noFill/>
                        </a:ln>
                        <a:solidFill>
                          <a:srgbClr val="5E4EB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12525" name="Group 525"/>
          <p:cNvGraphicFramePr>
            <a:graphicFrameLocks noGrp="1"/>
          </p:cNvGraphicFramePr>
          <p:nvPr/>
        </p:nvGraphicFramePr>
        <p:xfrm>
          <a:off x="3111500" y="903288"/>
          <a:ext cx="384175" cy="18840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2016</a:t>
                      </a:r>
                      <a:endParaRPr kumimoji="0" lang="es-ES" sz="10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26692" name="Text Box 531"/>
          <p:cNvSpPr txBox="1">
            <a:spLocks noChangeArrowheads="1"/>
          </p:cNvSpPr>
          <p:nvPr/>
        </p:nvSpPr>
        <p:spPr bwMode="auto">
          <a:xfrm>
            <a:off x="1206500" y="1546225"/>
            <a:ext cx="128588" cy="165100"/>
          </a:xfrm>
          <a:prstGeom prst="rect">
            <a:avLst/>
          </a:prstGeom>
          <a:noFill/>
          <a:ln w="9525">
            <a:noFill/>
            <a:miter lim="800000"/>
            <a:headEnd/>
            <a:tailEnd/>
          </a:ln>
        </p:spPr>
        <p:txBody>
          <a:bodyPr lIns="0" tIns="0" rIns="0" bIns="0" anchor="ctr">
            <a:spAutoFit/>
          </a:bodyPr>
          <a:lstStyle/>
          <a:p>
            <a:pPr algn="ctr">
              <a:lnSpc>
                <a:spcPct val="60000"/>
              </a:lnSpc>
            </a:pPr>
            <a:r>
              <a:rPr lang="es-ES" b="0" dirty="0">
                <a:solidFill>
                  <a:srgbClr val="CC3300"/>
                </a:solidFill>
              </a:rPr>
              <a:t>*</a:t>
            </a:r>
          </a:p>
        </p:txBody>
      </p:sp>
      <p:sp>
        <p:nvSpPr>
          <p:cNvPr id="26693" name="Text Box 532"/>
          <p:cNvSpPr txBox="1">
            <a:spLocks noChangeArrowheads="1"/>
          </p:cNvSpPr>
          <p:nvPr/>
        </p:nvSpPr>
        <p:spPr bwMode="auto">
          <a:xfrm>
            <a:off x="2649538" y="1546225"/>
            <a:ext cx="128587" cy="165100"/>
          </a:xfrm>
          <a:prstGeom prst="rect">
            <a:avLst/>
          </a:prstGeom>
          <a:noFill/>
          <a:ln w="9525">
            <a:noFill/>
            <a:miter lim="800000"/>
            <a:headEnd/>
            <a:tailEnd/>
          </a:ln>
        </p:spPr>
        <p:txBody>
          <a:bodyPr lIns="0" tIns="0" rIns="0" bIns="0" anchor="ctr">
            <a:spAutoFit/>
          </a:bodyPr>
          <a:lstStyle/>
          <a:p>
            <a:pPr algn="ctr">
              <a:lnSpc>
                <a:spcPct val="60000"/>
              </a:lnSpc>
            </a:pPr>
            <a:r>
              <a:rPr lang="es-ES" b="0" dirty="0">
                <a:solidFill>
                  <a:srgbClr val="CC3300"/>
                </a:solidFill>
              </a:rPr>
              <a:t>*</a:t>
            </a:r>
          </a:p>
        </p:txBody>
      </p:sp>
      <p:sp>
        <p:nvSpPr>
          <p:cNvPr id="26694" name="Text Box 533"/>
          <p:cNvSpPr txBox="1">
            <a:spLocks noChangeArrowheads="1"/>
          </p:cNvSpPr>
          <p:nvPr/>
        </p:nvSpPr>
        <p:spPr bwMode="auto">
          <a:xfrm>
            <a:off x="495300" y="4156075"/>
            <a:ext cx="128588"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26695" name="Text Box 534"/>
          <p:cNvSpPr txBox="1">
            <a:spLocks noChangeArrowheads="1"/>
          </p:cNvSpPr>
          <p:nvPr/>
        </p:nvSpPr>
        <p:spPr bwMode="auto">
          <a:xfrm>
            <a:off x="1071563" y="3987800"/>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26696" name="Text Box 535"/>
          <p:cNvSpPr txBox="1">
            <a:spLocks noChangeArrowheads="1"/>
          </p:cNvSpPr>
          <p:nvPr/>
        </p:nvSpPr>
        <p:spPr bwMode="auto">
          <a:xfrm>
            <a:off x="1608138" y="3819525"/>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26697" name="Text Box 536"/>
          <p:cNvSpPr txBox="1">
            <a:spLocks noChangeArrowheads="1"/>
          </p:cNvSpPr>
          <p:nvPr/>
        </p:nvSpPr>
        <p:spPr bwMode="auto">
          <a:xfrm>
            <a:off x="2170113" y="3578225"/>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26698" name="Text Box 539"/>
          <p:cNvSpPr txBox="1">
            <a:spLocks noChangeArrowheads="1"/>
          </p:cNvSpPr>
          <p:nvPr/>
        </p:nvSpPr>
        <p:spPr bwMode="auto">
          <a:xfrm>
            <a:off x="2714625" y="3433763"/>
            <a:ext cx="128588"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graphicFrame>
        <p:nvGraphicFramePr>
          <p:cNvPr id="512563" name="Group 563"/>
          <p:cNvGraphicFramePr>
            <a:graphicFrameLocks noGrp="1"/>
          </p:cNvGraphicFramePr>
          <p:nvPr/>
        </p:nvGraphicFramePr>
        <p:xfrm>
          <a:off x="144463" y="3040063"/>
          <a:ext cx="530225" cy="413376"/>
        </p:xfrm>
        <a:graphic>
          <a:graphicData uri="http://schemas.openxmlformats.org/drawingml/2006/table">
            <a:tbl>
              <a:tblPr/>
              <a:tblGrid>
                <a:gridCol w="233362"/>
                <a:gridCol w="296863"/>
              </a:tblGrid>
              <a:tr h="0">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18000" marR="18000" marT="18000" marB="18000" anchor="ctr" horzOverflow="overflow">
                    <a:lnL cap="flat">
                      <a:noFill/>
                    </a:lnL>
                    <a:lnR>
                      <a:noFill/>
                    </a:lnR>
                    <a:lnT cap="flat">
                      <a:noFill/>
                    </a:lnT>
                    <a:lnB>
                      <a:noFill/>
                    </a:lnB>
                    <a:lnTlToBr>
                      <a:noFill/>
                    </a:lnTlToBr>
                    <a:lnBlToTr>
                      <a:noFill/>
                    </a:lnBlToTr>
                    <a:blipFill dpi="0" rotWithShape="0">
                      <a:blip r:embed="rId7"/>
                      <a:srcRect/>
                      <a:stretch>
                        <a:fillRect/>
                      </a:stretch>
                    </a:blip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r>
                        <a:rPr kumimoji="0" lang="es-ES" sz="900" b="1" i="0" u="none" strike="noStrike" cap="none" normalizeH="0" baseline="0" dirty="0" smtClean="0">
                          <a:ln>
                            <a:noFill/>
                          </a:ln>
                          <a:solidFill>
                            <a:srgbClr val="5E4EB0"/>
                          </a:solidFill>
                          <a:effectLst/>
                          <a:latin typeface="Calibri" pitchFamily="34" charset="0"/>
                          <a:cs typeface="Arial" charset="0"/>
                        </a:rPr>
                        <a:t>2010</a:t>
                      </a:r>
                    </a:p>
                  </a:txBody>
                  <a:tcPr marL="18000" marR="18000" marT="18000" marB="18000" anchor="ctr" horzOverflow="overflow">
                    <a:lnL>
                      <a:noFill/>
                    </a:lnL>
                    <a:lnR cap="flat">
                      <a:noFill/>
                    </a:lnR>
                    <a:lnT cap="flat">
                      <a:noFill/>
                    </a:lnT>
                    <a:lnB>
                      <a:noFill/>
                    </a:lnB>
                    <a:lnTlToBr>
                      <a:noFill/>
                    </a:lnTlToBr>
                    <a:lnBlToTr>
                      <a:noFill/>
                    </a:lnBlToTr>
                    <a:noFill/>
                  </a:tcPr>
                </a:tc>
              </a:tr>
              <a:tr h="0">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18000" marR="18000" marT="18000" marB="18000" anchor="ctr" horzOverflow="overflow">
                    <a:lnL cap="flat">
                      <a:noFill/>
                    </a:lnL>
                    <a:lnR>
                      <a:noFill/>
                    </a:lnR>
                    <a:lnT>
                      <a:noFill/>
                    </a:lnT>
                    <a:lnB cap="flat">
                      <a:noFill/>
                    </a:lnB>
                    <a:lnTlToBr>
                      <a:noFill/>
                    </a:lnTlToBr>
                    <a:lnBlToTr>
                      <a:noFill/>
                    </a:lnBlToTr>
                    <a:blipFill dpi="0" rotWithShape="0">
                      <a:blip r:embed="rId8"/>
                      <a:srcRect/>
                      <a:stretch>
                        <a:fillRect/>
                      </a:stretch>
                    </a:blip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2016</a:t>
                      </a:r>
                    </a:p>
                  </a:txBody>
                  <a:tcPr marL="18000" marR="18000" marT="18000" marB="18000" anchor="ctr" horzOverflow="overflow">
                    <a:lnL>
                      <a:noFill/>
                    </a:lnL>
                    <a:lnR cap="flat">
                      <a:noFill/>
                    </a:lnR>
                    <a:lnT>
                      <a:noFill/>
                    </a:lnT>
                    <a:lnB cap="flat">
                      <a:noFill/>
                    </a:lnB>
                    <a:lnTlToBr>
                      <a:noFill/>
                    </a:lnTlToBr>
                    <a:lnBlToTr>
                      <a:noFill/>
                    </a:lnBlToTr>
                    <a:noFill/>
                  </a:tcPr>
                </a:tc>
              </a:tr>
            </a:tbl>
          </a:graphicData>
        </a:graphic>
      </p:graphicFrame>
      <p:graphicFrame>
        <p:nvGraphicFramePr>
          <p:cNvPr id="512575" name="Group 575"/>
          <p:cNvGraphicFramePr>
            <a:graphicFrameLocks noGrp="1"/>
          </p:cNvGraphicFramePr>
          <p:nvPr/>
        </p:nvGraphicFramePr>
        <p:xfrm>
          <a:off x="5573713" y="2925763"/>
          <a:ext cx="398462" cy="228024"/>
        </p:xfrm>
        <a:graphic>
          <a:graphicData uri="http://schemas.openxmlformats.org/drawingml/2006/table">
            <a:tbl>
              <a:tblPr/>
              <a:tblGrid>
                <a:gridCol w="3984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21</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12581" name="Group 581"/>
          <p:cNvGraphicFramePr>
            <a:graphicFrameLocks noGrp="1"/>
          </p:cNvGraphicFramePr>
          <p:nvPr/>
        </p:nvGraphicFramePr>
        <p:xfrm>
          <a:off x="7970838" y="2524125"/>
          <a:ext cx="398462" cy="228024"/>
        </p:xfrm>
        <a:graphic>
          <a:graphicData uri="http://schemas.openxmlformats.org/drawingml/2006/table">
            <a:tbl>
              <a:tblPr/>
              <a:tblGrid>
                <a:gridCol w="3984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15</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12594" name="Group 594"/>
          <p:cNvGraphicFramePr>
            <a:graphicFrameLocks noGrp="1"/>
          </p:cNvGraphicFramePr>
          <p:nvPr/>
        </p:nvGraphicFramePr>
        <p:xfrm>
          <a:off x="8556625" y="2532063"/>
          <a:ext cx="354013" cy="200592"/>
        </p:xfrm>
        <a:graphic>
          <a:graphicData uri="http://schemas.openxmlformats.org/drawingml/2006/table">
            <a:tbl>
              <a:tblPr/>
              <a:tblGrid>
                <a:gridCol w="3540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200" b="1" i="0" u="none" strike="noStrike" cap="none" normalizeH="0" baseline="0" dirty="0" smtClean="0">
                          <a:ln>
                            <a:noFill/>
                          </a:ln>
                          <a:solidFill>
                            <a:srgbClr val="333333"/>
                          </a:solidFill>
                          <a:effectLst/>
                          <a:latin typeface="Cambria" pitchFamily="18" charset="0"/>
                          <a:cs typeface="Arial" charset="0"/>
                        </a:rPr>
                        <a:t>26</a:t>
                      </a:r>
                      <a:r>
                        <a:rPr kumimoji="0" lang="es-ES" sz="9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12595" name="Group 595"/>
          <p:cNvGraphicFramePr>
            <a:graphicFrameLocks noGrp="1"/>
          </p:cNvGraphicFramePr>
          <p:nvPr/>
        </p:nvGraphicFramePr>
        <p:xfrm>
          <a:off x="4899025" y="2235200"/>
          <a:ext cx="354013" cy="200592"/>
        </p:xfrm>
        <a:graphic>
          <a:graphicData uri="http://schemas.openxmlformats.org/drawingml/2006/table">
            <a:tbl>
              <a:tblPr/>
              <a:tblGrid>
                <a:gridCol w="3540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200" b="1" i="0" u="none" strike="noStrike" cap="none" normalizeH="0" baseline="0" dirty="0" smtClean="0">
                          <a:ln>
                            <a:noFill/>
                          </a:ln>
                          <a:solidFill>
                            <a:srgbClr val="333333"/>
                          </a:solidFill>
                          <a:effectLst/>
                          <a:latin typeface="Cambria" pitchFamily="18" charset="0"/>
                          <a:cs typeface="Arial" charset="0"/>
                        </a:rPr>
                        <a:t>39</a:t>
                      </a:r>
                      <a:r>
                        <a:rPr kumimoji="0" lang="es-ES" sz="9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12601" name="Group 601"/>
          <p:cNvGraphicFramePr>
            <a:graphicFrameLocks noGrp="1"/>
          </p:cNvGraphicFramePr>
          <p:nvPr/>
        </p:nvGraphicFramePr>
        <p:xfrm>
          <a:off x="5019675" y="2944813"/>
          <a:ext cx="354013" cy="200592"/>
        </p:xfrm>
        <a:graphic>
          <a:graphicData uri="http://schemas.openxmlformats.org/drawingml/2006/table">
            <a:tbl>
              <a:tblPr/>
              <a:tblGrid>
                <a:gridCol w="3540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200" b="1" i="0" u="none" strike="noStrike" cap="none" normalizeH="0" baseline="0" dirty="0" smtClean="0">
                          <a:ln>
                            <a:noFill/>
                          </a:ln>
                          <a:solidFill>
                            <a:srgbClr val="333333"/>
                          </a:solidFill>
                          <a:effectLst/>
                          <a:latin typeface="Cambria" pitchFamily="18" charset="0"/>
                          <a:cs typeface="Arial" charset="0"/>
                        </a:rPr>
                        <a:t>35</a:t>
                      </a:r>
                      <a:r>
                        <a:rPr kumimoji="0" lang="es-ES" sz="9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26714" name="Line 608"/>
          <p:cNvSpPr>
            <a:spLocks noChangeShapeType="1"/>
          </p:cNvSpPr>
          <p:nvPr/>
        </p:nvSpPr>
        <p:spPr bwMode="auto">
          <a:xfrm rot="5400000">
            <a:off x="2624138" y="2660650"/>
            <a:ext cx="3835400" cy="0"/>
          </a:xfrm>
          <a:prstGeom prst="line">
            <a:avLst/>
          </a:prstGeom>
          <a:noFill/>
          <a:ln w="3175">
            <a:solidFill>
              <a:srgbClr val="808080"/>
            </a:solidFill>
            <a:round/>
            <a:headEnd/>
            <a:tailEnd/>
          </a:ln>
        </p:spPr>
        <p:txBody>
          <a:bodyPr/>
          <a:lstStyle/>
          <a:p>
            <a:endParaRPr lang="es-MX" dirty="0"/>
          </a:p>
        </p:txBody>
      </p:sp>
      <p:pic>
        <p:nvPicPr>
          <p:cNvPr id="26715" name="Picture 623" descr="GFHJ"/>
          <p:cNvPicPr>
            <a:picLocks noChangeAspect="1" noChangeArrowheads="1"/>
          </p:cNvPicPr>
          <p:nvPr/>
        </p:nvPicPr>
        <p:blipFill>
          <a:blip r:embed="rId9" cstate="print"/>
          <a:srcRect/>
          <a:stretch>
            <a:fillRect/>
          </a:stretch>
        </p:blipFill>
        <p:spPr bwMode="auto">
          <a:xfrm>
            <a:off x="6392863" y="1087438"/>
            <a:ext cx="981075" cy="479425"/>
          </a:xfrm>
          <a:prstGeom prst="rect">
            <a:avLst/>
          </a:prstGeom>
          <a:noFill/>
          <a:ln w="9525">
            <a:noFill/>
            <a:miter lim="800000"/>
            <a:headEnd/>
            <a:tailEnd/>
          </a:ln>
        </p:spPr>
      </p:pic>
      <p:graphicFrame>
        <p:nvGraphicFramePr>
          <p:cNvPr id="512624" name="Group 624"/>
          <p:cNvGraphicFramePr>
            <a:graphicFrameLocks noGrp="1"/>
          </p:cNvGraphicFramePr>
          <p:nvPr/>
        </p:nvGraphicFramePr>
        <p:xfrm>
          <a:off x="6954838" y="1223963"/>
          <a:ext cx="384175" cy="18840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2016</a:t>
                      </a:r>
                      <a:endParaRPr kumimoji="0" lang="es-ES" sz="10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12630" name="Group 630"/>
          <p:cNvGraphicFramePr>
            <a:graphicFrameLocks noGrp="1"/>
          </p:cNvGraphicFramePr>
          <p:nvPr/>
        </p:nvGraphicFramePr>
        <p:xfrm>
          <a:off x="6427788" y="1223963"/>
          <a:ext cx="384175" cy="18840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5E4EB0"/>
                          </a:solidFill>
                          <a:effectLst/>
                          <a:latin typeface="Calibri" pitchFamily="34" charset="0"/>
                          <a:cs typeface="Arial" charset="0"/>
                        </a:rPr>
                        <a:t>2010</a:t>
                      </a:r>
                      <a:endParaRPr kumimoji="0" lang="es-ES" sz="1000" b="0" i="0" u="none" strike="noStrike" cap="none" normalizeH="0" baseline="0" dirty="0" smtClean="0">
                        <a:ln>
                          <a:noFill/>
                        </a:ln>
                        <a:solidFill>
                          <a:srgbClr val="5E4EB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26720" name="Text Box 636"/>
          <p:cNvSpPr txBox="1">
            <a:spLocks noChangeArrowheads="1"/>
          </p:cNvSpPr>
          <p:nvPr/>
        </p:nvSpPr>
        <p:spPr bwMode="auto">
          <a:xfrm>
            <a:off x="5008563" y="2435225"/>
            <a:ext cx="128587" cy="136525"/>
          </a:xfrm>
          <a:prstGeom prst="rect">
            <a:avLst/>
          </a:prstGeom>
          <a:noFill/>
          <a:ln w="9525">
            <a:noFill/>
            <a:miter lim="800000"/>
            <a:headEnd/>
            <a:tailEnd/>
          </a:ln>
        </p:spPr>
        <p:txBody>
          <a:bodyPr lIns="0" tIns="0" rIns="0" bIns="0" anchor="ctr">
            <a:spAutoFit/>
          </a:bodyPr>
          <a:lstStyle/>
          <a:p>
            <a:pPr algn="ctr">
              <a:lnSpc>
                <a:spcPct val="60000"/>
              </a:lnSpc>
            </a:pPr>
            <a:r>
              <a:rPr lang="es-ES" sz="1500" b="0" dirty="0">
                <a:solidFill>
                  <a:srgbClr val="CC3300"/>
                </a:solidFill>
              </a:rPr>
              <a:t>*</a:t>
            </a:r>
          </a:p>
        </p:txBody>
      </p:sp>
      <p:sp>
        <p:nvSpPr>
          <p:cNvPr id="26721" name="Text Box 637"/>
          <p:cNvSpPr txBox="1">
            <a:spLocks noChangeArrowheads="1"/>
          </p:cNvSpPr>
          <p:nvPr/>
        </p:nvSpPr>
        <p:spPr bwMode="auto">
          <a:xfrm>
            <a:off x="5121275" y="3155950"/>
            <a:ext cx="128588" cy="136525"/>
          </a:xfrm>
          <a:prstGeom prst="rect">
            <a:avLst/>
          </a:prstGeom>
          <a:noFill/>
          <a:ln w="9525">
            <a:noFill/>
            <a:miter lim="800000"/>
            <a:headEnd/>
            <a:tailEnd/>
          </a:ln>
        </p:spPr>
        <p:txBody>
          <a:bodyPr lIns="0" tIns="0" rIns="0" bIns="0" anchor="ctr">
            <a:spAutoFit/>
          </a:bodyPr>
          <a:lstStyle/>
          <a:p>
            <a:pPr algn="ctr">
              <a:lnSpc>
                <a:spcPct val="60000"/>
              </a:lnSpc>
            </a:pPr>
            <a:r>
              <a:rPr lang="es-ES" sz="1500" b="0" dirty="0">
                <a:solidFill>
                  <a:srgbClr val="CC3300"/>
                </a:solidFill>
              </a:rPr>
              <a:t>*</a:t>
            </a:r>
          </a:p>
        </p:txBody>
      </p:sp>
      <p:sp>
        <p:nvSpPr>
          <p:cNvPr id="26722" name="Text Box 638"/>
          <p:cNvSpPr txBox="1">
            <a:spLocks noChangeArrowheads="1"/>
          </p:cNvSpPr>
          <p:nvPr/>
        </p:nvSpPr>
        <p:spPr bwMode="auto">
          <a:xfrm>
            <a:off x="8661400" y="2751138"/>
            <a:ext cx="128588" cy="136525"/>
          </a:xfrm>
          <a:prstGeom prst="rect">
            <a:avLst/>
          </a:prstGeom>
          <a:noFill/>
          <a:ln w="9525">
            <a:noFill/>
            <a:miter lim="800000"/>
            <a:headEnd/>
            <a:tailEnd/>
          </a:ln>
        </p:spPr>
        <p:txBody>
          <a:bodyPr lIns="0" tIns="0" rIns="0" bIns="0" anchor="ctr">
            <a:spAutoFit/>
          </a:bodyPr>
          <a:lstStyle/>
          <a:p>
            <a:pPr algn="ctr">
              <a:lnSpc>
                <a:spcPct val="60000"/>
              </a:lnSpc>
            </a:pPr>
            <a:r>
              <a:rPr lang="es-ES" sz="1500" b="0" dirty="0">
                <a:solidFill>
                  <a:srgbClr val="CC3300"/>
                </a:solidFill>
              </a:rPr>
              <a:t>*</a:t>
            </a:r>
          </a:p>
        </p:txBody>
      </p:sp>
      <p:grpSp>
        <p:nvGrpSpPr>
          <p:cNvPr id="2" name="Group 674"/>
          <p:cNvGrpSpPr>
            <a:grpSpLocks/>
          </p:cNvGrpSpPr>
          <p:nvPr/>
        </p:nvGrpSpPr>
        <p:grpSpPr bwMode="auto">
          <a:xfrm>
            <a:off x="7594600" y="4714875"/>
            <a:ext cx="1503363" cy="265113"/>
            <a:chOff x="4784" y="2965"/>
            <a:chExt cx="947" cy="167"/>
          </a:xfrm>
        </p:grpSpPr>
        <p:sp>
          <p:nvSpPr>
            <p:cNvPr id="26728" name="Text Box 639"/>
            <p:cNvSpPr txBox="1">
              <a:spLocks noChangeArrowheads="1"/>
            </p:cNvSpPr>
            <p:nvPr/>
          </p:nvSpPr>
          <p:spPr bwMode="auto">
            <a:xfrm>
              <a:off x="4848" y="3001"/>
              <a:ext cx="81" cy="104"/>
            </a:xfrm>
            <a:prstGeom prst="rect">
              <a:avLst/>
            </a:prstGeom>
            <a:noFill/>
            <a:ln w="9525">
              <a:noFill/>
              <a:miter lim="800000"/>
              <a:headEnd/>
              <a:tailEnd/>
            </a:ln>
          </p:spPr>
          <p:txBody>
            <a:bodyPr lIns="0" tIns="0" rIns="0" bIns="0" anchor="ctr">
              <a:spAutoFit/>
            </a:bodyPr>
            <a:lstStyle/>
            <a:p>
              <a:pPr algn="ctr">
                <a:lnSpc>
                  <a:spcPct val="60000"/>
                </a:lnSpc>
              </a:pPr>
              <a:r>
                <a:rPr lang="es-ES" b="0" dirty="0">
                  <a:solidFill>
                    <a:srgbClr val="CC3300"/>
                  </a:solidFill>
                </a:rPr>
                <a:t>*</a:t>
              </a:r>
            </a:p>
          </p:txBody>
        </p:sp>
        <p:sp>
          <p:nvSpPr>
            <p:cNvPr id="26729" name="Rectangle 641"/>
            <p:cNvSpPr>
              <a:spLocks noChangeArrowheads="1"/>
            </p:cNvSpPr>
            <p:nvPr/>
          </p:nvSpPr>
          <p:spPr bwMode="auto">
            <a:xfrm>
              <a:off x="4784" y="2990"/>
              <a:ext cx="947" cy="142"/>
            </a:xfrm>
            <a:prstGeom prst="rect">
              <a:avLst/>
            </a:prstGeom>
            <a:noFill/>
            <a:ln w="9525">
              <a:noFill/>
              <a:miter lim="800000"/>
              <a:headEnd/>
              <a:tailEnd/>
            </a:ln>
          </p:spPr>
          <p:txBody>
            <a:bodyPr lIns="18000" tIns="18000" rIns="18000" bIns="18000" anchor="ctr"/>
            <a:lstStyle/>
            <a:p>
              <a:pPr algn="r" fontAlgn="b">
                <a:lnSpc>
                  <a:spcPct val="90000"/>
                </a:lnSpc>
              </a:pPr>
              <a:r>
                <a:rPr lang="es-ES" sz="700" dirty="0">
                  <a:solidFill>
                    <a:srgbClr val="333333"/>
                  </a:solidFill>
                  <a:latin typeface="Calibri" pitchFamily="34" charset="0"/>
                </a:rPr>
                <a:t>Datos tomados de la encuesta de percepción del servicio de aseo / 2010</a:t>
              </a:r>
            </a:p>
            <a:p>
              <a:pPr algn="r" fontAlgn="b">
                <a:lnSpc>
                  <a:spcPct val="90000"/>
                </a:lnSpc>
              </a:pPr>
              <a:r>
                <a:rPr lang="es-ES" sz="700" i="1" dirty="0">
                  <a:solidFill>
                    <a:srgbClr val="333333"/>
                  </a:solidFill>
                  <a:latin typeface="Calibri" pitchFamily="34" charset="0"/>
                </a:rPr>
                <a:t>CONSORCIO ASITEC - NEXIA</a:t>
              </a:r>
            </a:p>
          </p:txBody>
        </p:sp>
        <p:sp>
          <p:nvSpPr>
            <p:cNvPr id="26730" name="Line 643"/>
            <p:cNvSpPr>
              <a:spLocks noChangeShapeType="1"/>
            </p:cNvSpPr>
            <p:nvPr/>
          </p:nvSpPr>
          <p:spPr bwMode="auto">
            <a:xfrm>
              <a:off x="4784" y="3132"/>
              <a:ext cx="947" cy="0"/>
            </a:xfrm>
            <a:prstGeom prst="line">
              <a:avLst/>
            </a:prstGeom>
            <a:noFill/>
            <a:ln w="9525">
              <a:noFill/>
              <a:round/>
              <a:headEnd/>
              <a:tailEnd/>
            </a:ln>
          </p:spPr>
          <p:txBody>
            <a:bodyPr lIns="18000" tIns="18000" rIns="18000" bIns="18000" anchor="ctr"/>
            <a:lstStyle/>
            <a:p>
              <a:endParaRPr lang="es-MX" dirty="0"/>
            </a:p>
          </p:txBody>
        </p:sp>
        <p:sp>
          <p:nvSpPr>
            <p:cNvPr id="26731" name="Line 644"/>
            <p:cNvSpPr>
              <a:spLocks noChangeShapeType="1"/>
            </p:cNvSpPr>
            <p:nvPr/>
          </p:nvSpPr>
          <p:spPr bwMode="auto">
            <a:xfrm>
              <a:off x="4789" y="2965"/>
              <a:ext cx="0" cy="142"/>
            </a:xfrm>
            <a:prstGeom prst="line">
              <a:avLst/>
            </a:prstGeom>
            <a:noFill/>
            <a:ln w="9525">
              <a:noFill/>
              <a:round/>
              <a:headEnd/>
              <a:tailEnd/>
            </a:ln>
          </p:spPr>
          <p:txBody>
            <a:bodyPr lIns="18000" tIns="18000" rIns="18000" bIns="18000" anchor="ctr"/>
            <a:lstStyle/>
            <a:p>
              <a:endParaRPr lang="es-MX" dirty="0"/>
            </a:p>
          </p:txBody>
        </p:sp>
        <p:sp>
          <p:nvSpPr>
            <p:cNvPr id="26732" name="Line 645"/>
            <p:cNvSpPr>
              <a:spLocks noChangeShapeType="1"/>
            </p:cNvSpPr>
            <p:nvPr/>
          </p:nvSpPr>
          <p:spPr bwMode="auto">
            <a:xfrm>
              <a:off x="5731" y="2990"/>
              <a:ext cx="0" cy="142"/>
            </a:xfrm>
            <a:prstGeom prst="line">
              <a:avLst/>
            </a:prstGeom>
            <a:noFill/>
            <a:ln w="9525">
              <a:noFill/>
              <a:round/>
              <a:headEnd/>
              <a:tailEnd/>
            </a:ln>
          </p:spPr>
          <p:txBody>
            <a:bodyPr lIns="18000" tIns="18000" rIns="18000" bIns="18000" anchor="ctr"/>
            <a:lstStyle/>
            <a:p>
              <a:endParaRPr lang="es-MX" dirty="0"/>
            </a:p>
          </p:txBody>
        </p:sp>
      </p:grpSp>
      <p:grpSp>
        <p:nvGrpSpPr>
          <p:cNvPr id="3" name="Group 678"/>
          <p:cNvGrpSpPr>
            <a:grpSpLocks/>
          </p:cNvGrpSpPr>
          <p:nvPr/>
        </p:nvGrpSpPr>
        <p:grpSpPr bwMode="auto">
          <a:xfrm>
            <a:off x="8175625" y="152400"/>
            <a:ext cx="969963" cy="255588"/>
            <a:chOff x="5150" y="96"/>
            <a:chExt cx="611" cy="161"/>
          </a:xfrm>
        </p:grpSpPr>
        <p:pic>
          <p:nvPicPr>
            <p:cNvPr id="26726" name="Picture 676" descr="GHJK"/>
            <p:cNvPicPr>
              <a:picLocks noChangeAspect="1" noChangeArrowheads="1"/>
            </p:cNvPicPr>
            <p:nvPr/>
          </p:nvPicPr>
          <p:blipFill>
            <a:blip r:embed="rId10" cstate="print"/>
            <a:srcRect/>
            <a:stretch>
              <a:fillRect/>
            </a:stretch>
          </p:blipFill>
          <p:spPr bwMode="auto">
            <a:xfrm>
              <a:off x="5150" y="101"/>
              <a:ext cx="611" cy="156"/>
            </a:xfrm>
            <a:prstGeom prst="rect">
              <a:avLst/>
            </a:prstGeom>
            <a:noFill/>
            <a:ln w="9525">
              <a:noFill/>
              <a:miter lim="800000"/>
              <a:headEnd/>
              <a:tailEnd/>
            </a:ln>
          </p:spPr>
        </p:pic>
        <p:sp>
          <p:nvSpPr>
            <p:cNvPr id="26727" name="Rectangle 677"/>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pic>
        <p:nvPicPr>
          <p:cNvPr id="26725" name="Picture 679" descr="fgdfh"/>
          <p:cNvPicPr>
            <a:picLocks noChangeAspect="1" noChangeArrowheads="1"/>
          </p:cNvPicPr>
          <p:nvPr/>
        </p:nvPicPr>
        <p:blipFill>
          <a:blip r:embed="rId11" cstate="print"/>
          <a:srcRect/>
          <a:stretch>
            <a:fillRect/>
          </a:stretch>
        </p:blipFill>
        <p:spPr bwMode="auto">
          <a:xfrm>
            <a:off x="7294563" y="3935413"/>
            <a:ext cx="385762" cy="403225"/>
          </a:xfrm>
          <a:prstGeom prst="rect">
            <a:avLst/>
          </a:prstGeom>
          <a:noFill/>
          <a:ln w="9525">
            <a:noFill/>
            <a:miter lim="800000"/>
            <a:headEnd/>
            <a:tailEnd/>
          </a:ln>
        </p:spPr>
      </p:pic>
      <p:sp>
        <p:nvSpPr>
          <p:cNvPr id="61" name="60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7"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65F210C8-F855-4149-A311-588EDB78D59D}" type="slidenum">
              <a:rPr lang="es-ES" sz="900" i="1">
                <a:solidFill>
                  <a:schemeClr val="bg1"/>
                </a:solidFill>
              </a:rPr>
              <a:pPr algn="ctr"/>
              <a:t>103</a:t>
            </a:fld>
            <a:endParaRPr lang="es-ES" sz="900" i="1" dirty="0">
              <a:solidFill>
                <a:schemeClr val="bg1"/>
              </a:solidFill>
            </a:endParaRPr>
          </a:p>
        </p:txBody>
      </p:sp>
      <p:sp>
        <p:nvSpPr>
          <p:cNvPr id="93188"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pSp>
        <p:nvGrpSpPr>
          <p:cNvPr id="2" name="Group 5"/>
          <p:cNvGrpSpPr>
            <a:grpSpLocks/>
          </p:cNvGrpSpPr>
          <p:nvPr/>
        </p:nvGrpSpPr>
        <p:grpSpPr bwMode="auto">
          <a:xfrm>
            <a:off x="8175625" y="152400"/>
            <a:ext cx="969963" cy="255588"/>
            <a:chOff x="5150" y="96"/>
            <a:chExt cx="611" cy="161"/>
          </a:xfrm>
        </p:grpSpPr>
        <p:pic>
          <p:nvPicPr>
            <p:cNvPr id="93286" name="Picture 6"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93287" name="Rectangle 7"/>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graphicFrame>
        <p:nvGraphicFramePr>
          <p:cNvPr id="751624" name="Group 8"/>
          <p:cNvGraphicFramePr>
            <a:graphicFrameLocks noGrp="1"/>
          </p:cNvGraphicFramePr>
          <p:nvPr/>
        </p:nvGraphicFramePr>
        <p:xfrm>
          <a:off x="1436688" y="1509713"/>
          <a:ext cx="6272212" cy="2674176"/>
        </p:xfrm>
        <a:graphic>
          <a:graphicData uri="http://schemas.openxmlformats.org/drawingml/2006/table">
            <a:tbl>
              <a:tblPr/>
              <a:tblGrid>
                <a:gridCol w="3700462"/>
                <a:gridCol w="642938"/>
                <a:gridCol w="642937"/>
                <a:gridCol w="642938"/>
                <a:gridCol w="642937"/>
              </a:tblGrid>
              <a:tr h="0">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8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a:noFill/>
                    </a:lnB>
                    <a:lnTlToBr>
                      <a:noFill/>
                    </a:lnTlToBr>
                    <a:lnBlToTr>
                      <a:noFill/>
                    </a:lnBlToTr>
                    <a:noFill/>
                  </a:tcPr>
                </a:tc>
                <a:tc gridSpan="4">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rgbClr val="333333"/>
                          </a:solidFill>
                          <a:effectLst/>
                          <a:latin typeface="Calibri" pitchFamily="34" charset="0"/>
                          <a:cs typeface="Arial" charset="0"/>
                        </a:rPr>
                        <a:t>PROPIETARIO MAUSOLEO DISTRITAL </a:t>
                      </a:r>
                      <a:endParaRPr kumimoji="0" lang="es-ES" sz="800" b="0" i="1" u="none" strike="noStrike" cap="none" normalizeH="0" baseline="0" dirty="0" smtClean="0">
                        <a:ln>
                          <a:noFill/>
                        </a:ln>
                        <a:solidFill>
                          <a:srgbClr val="333333"/>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Total Encuestados</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GENERO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Hombre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Mujer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EDAD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18 a 25 años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26 a 35 años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36 a 45 años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46 a 55 años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56 a 64 años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Más de 64 años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sp>
        <p:nvSpPr>
          <p:cNvPr id="9" name="8 Título"/>
          <p:cNvSpPr>
            <a:spLocks noGrp="1"/>
          </p:cNvSpPr>
          <p:nvPr>
            <p:ph type="title"/>
          </p:nvPr>
        </p:nvSpPr>
        <p:spPr/>
        <p:txBody>
          <a:bodyPr/>
          <a:lstStyle/>
          <a:p>
            <a:endParaRPr lang="es-MX" dirty="0"/>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77" descr="DFG"/>
          <p:cNvPicPr>
            <a:picLocks noChangeAspect="1" noChangeArrowheads="1"/>
          </p:cNvPicPr>
          <p:nvPr/>
        </p:nvPicPr>
        <p:blipFill>
          <a:blip r:embed="rId2" cstate="print"/>
          <a:srcRect/>
          <a:stretch>
            <a:fillRect/>
          </a:stretch>
        </p:blipFill>
        <p:spPr bwMode="auto">
          <a:xfrm>
            <a:off x="2339975" y="876300"/>
            <a:ext cx="2735263" cy="1670050"/>
          </a:xfrm>
          <a:prstGeom prst="rect">
            <a:avLst/>
          </a:prstGeom>
          <a:noFill/>
          <a:ln w="9525">
            <a:noFill/>
            <a:miter lim="800000"/>
            <a:headEnd/>
            <a:tailEnd/>
          </a:ln>
        </p:spPr>
      </p:pic>
      <p:sp>
        <p:nvSpPr>
          <p:cNvPr id="116740" name="Rectangle 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A40DEF37-ADA2-4191-BDFC-12406AA6DBCB}" type="slidenum">
              <a:rPr lang="es-ES" sz="900" i="1">
                <a:solidFill>
                  <a:schemeClr val="bg1"/>
                </a:solidFill>
              </a:rPr>
              <a:pPr algn="ctr"/>
              <a:t>104</a:t>
            </a:fld>
            <a:endParaRPr lang="es-ES" sz="900" i="1" dirty="0">
              <a:solidFill>
                <a:schemeClr val="bg1"/>
              </a:solidFill>
            </a:endParaRPr>
          </a:p>
        </p:txBody>
      </p:sp>
      <p:graphicFrame>
        <p:nvGraphicFramePr>
          <p:cNvPr id="572490" name="Group 74"/>
          <p:cNvGraphicFramePr>
            <a:graphicFrameLocks noGrp="1"/>
          </p:cNvGraphicFramePr>
          <p:nvPr/>
        </p:nvGraphicFramePr>
        <p:xfrm>
          <a:off x="4149725" y="620713"/>
          <a:ext cx="958850" cy="249360"/>
        </p:xfrm>
        <a:graphic>
          <a:graphicData uri="http://schemas.openxmlformats.org/drawingml/2006/table">
            <a:tbl>
              <a:tblPr/>
              <a:tblGrid>
                <a:gridCol w="95885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libri" pitchFamily="34" charset="0"/>
                          <a:cs typeface="Arial" charset="0"/>
                        </a:rPr>
                        <a:t>Estrato</a:t>
                      </a:r>
                      <a:endParaRPr kumimoji="0" lang="es-ES" sz="1400" b="0" i="0" u="none" strike="noStrike" cap="none" normalizeH="0" baseline="0" dirty="0" smtClean="0">
                        <a:ln>
                          <a:noFill/>
                        </a:ln>
                        <a:solidFill>
                          <a:srgbClr val="333333"/>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2695" name="Group 279"/>
          <p:cNvGraphicFramePr>
            <a:graphicFrameLocks noGrp="1"/>
          </p:cNvGraphicFramePr>
          <p:nvPr/>
        </p:nvGraphicFramePr>
        <p:xfrm>
          <a:off x="3230563" y="928688"/>
          <a:ext cx="2178050" cy="1572768"/>
        </p:xfrm>
        <a:graphic>
          <a:graphicData uri="http://schemas.openxmlformats.org/drawingml/2006/table">
            <a:tbl>
              <a:tblPr/>
              <a:tblGrid>
                <a:gridCol w="1250950"/>
                <a:gridCol w="927100"/>
              </a:tblGrid>
              <a:tr h="201613">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libri" pitchFamily="34" charset="0"/>
                          <a:cs typeface="Arial" charset="0"/>
                        </a:rPr>
                        <a:t>1</a:t>
                      </a:r>
                      <a:endParaRPr kumimoji="0" lang="es-ES" sz="2800" b="1" i="0" u="none" strike="noStrike" cap="none" normalizeH="0" baseline="0" dirty="0" smtClean="0">
                        <a:ln>
                          <a:noFill/>
                        </a:ln>
                        <a:solidFill>
                          <a:schemeClr val="bg1"/>
                        </a:solidFill>
                        <a:effectLst/>
                        <a:latin typeface="Calibri" pitchFamily="34" charset="0"/>
                        <a:cs typeface="Arial" charset="0"/>
                      </a:endParaRPr>
                    </a:p>
                  </a:txBody>
                  <a:tcPr anchor="b" horzOverflow="overflow">
                    <a:lnL cap="flat">
                      <a:noFill/>
                    </a:lnL>
                    <a:lnR>
                      <a:noFill/>
                    </a:lnR>
                    <a:lnT cap="flat">
                      <a:noFill/>
                    </a:lnT>
                    <a:lnB w="3175" cap="flat" cmpd="sng" algn="ctr">
                      <a:solidFill>
                        <a:srgbClr val="969696"/>
                      </a:solidFill>
                      <a:prstDash val="lgDash"/>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70000"/>
                        </a:lnSpc>
                        <a:spcBef>
                          <a:spcPct val="0"/>
                        </a:spcBef>
                        <a:spcAft>
                          <a:spcPct val="0"/>
                        </a:spcAft>
                        <a:buClrTx/>
                        <a:buSzTx/>
                        <a:buFontTx/>
                        <a:buNone/>
                        <a:tabLst/>
                      </a:pPr>
                      <a:r>
                        <a:rPr kumimoji="0" lang="es-ES" sz="1400" b="1" i="0" u="none" strike="noStrike" cap="none" normalizeH="0" baseline="0" dirty="0" smtClean="0">
                          <a:ln>
                            <a:noFill/>
                          </a:ln>
                          <a:solidFill>
                            <a:srgbClr val="622280"/>
                          </a:solidFill>
                          <a:effectLst/>
                          <a:latin typeface="Cambria" pitchFamily="18" charset="0"/>
                          <a:cs typeface="Arial" charset="0"/>
                        </a:rPr>
                        <a:t>7</a:t>
                      </a:r>
                      <a:r>
                        <a:rPr kumimoji="0" lang="es-ES" sz="1000" b="1" i="0" u="none" strike="noStrike" cap="none" normalizeH="0" baseline="0" dirty="0" smtClean="0">
                          <a:ln>
                            <a:noFill/>
                          </a:ln>
                          <a:solidFill>
                            <a:srgbClr val="622280"/>
                          </a:solidFill>
                          <a:effectLst/>
                          <a:latin typeface="Cambria" pitchFamily="18" charset="0"/>
                          <a:cs typeface="Arial" charset="0"/>
                        </a:rPr>
                        <a:t>%</a:t>
                      </a:r>
                    </a:p>
                  </a:txBody>
                  <a:tcPr anchor="b" horzOverflow="overflow">
                    <a:lnL>
                      <a:noFill/>
                    </a:lnL>
                    <a:lnR cap="flat">
                      <a:noFill/>
                    </a:lnR>
                    <a:lnT cap="flat">
                      <a:noFill/>
                    </a:lnT>
                    <a:lnB w="3175" cap="flat" cmpd="sng" algn="ctr">
                      <a:solidFill>
                        <a:srgbClr val="969696"/>
                      </a:solidFill>
                      <a:prstDash val="lgDash"/>
                      <a:round/>
                      <a:headEnd type="none" w="med" len="med"/>
                      <a:tailEnd type="none" w="med" len="med"/>
                    </a:lnB>
                    <a:lnTlToBr>
                      <a:noFill/>
                    </a:lnTlToBr>
                    <a:lnBlToTr>
                      <a:noFill/>
                    </a:lnBlToTr>
                    <a:noFill/>
                  </a:tcPr>
                </a:tc>
              </a:tr>
              <a:tr h="161925">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libri" pitchFamily="34" charset="0"/>
                          <a:cs typeface="Arial" charset="0"/>
                        </a:rPr>
                        <a:t>2</a:t>
                      </a:r>
                      <a:endParaRPr kumimoji="0" lang="es-ES" sz="2800" b="1" i="0" u="none" strike="noStrike" cap="none" normalizeH="0" baseline="0" dirty="0" smtClean="0">
                        <a:ln>
                          <a:noFill/>
                        </a:ln>
                        <a:solidFill>
                          <a:schemeClr val="bg1"/>
                        </a:solidFill>
                        <a:effectLst/>
                        <a:latin typeface="Calibri" pitchFamily="34" charset="0"/>
                        <a:cs typeface="Arial" charset="0"/>
                      </a:endParaRPr>
                    </a:p>
                  </a:txBody>
                  <a:tcPr anchor="b" horzOverflow="overflow">
                    <a:lnL cap="flat">
                      <a:noFill/>
                    </a:lnL>
                    <a:lnR>
                      <a:noFill/>
                    </a:lnR>
                    <a:lnT w="3175" cap="flat" cmpd="sng" algn="ctr">
                      <a:solidFill>
                        <a:srgbClr val="969696"/>
                      </a:solidFill>
                      <a:prstDash val="lgDash"/>
                      <a:round/>
                      <a:headEnd type="none" w="med" len="med"/>
                      <a:tailEnd type="none" w="med" len="med"/>
                    </a:lnT>
                    <a:lnB w="3175" cap="flat" cmpd="sng" algn="ctr">
                      <a:solidFill>
                        <a:srgbClr val="969696"/>
                      </a:solidFill>
                      <a:prstDash val="lgDash"/>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70000"/>
                        </a:lnSpc>
                        <a:spcBef>
                          <a:spcPct val="0"/>
                        </a:spcBef>
                        <a:spcAft>
                          <a:spcPct val="0"/>
                        </a:spcAft>
                        <a:buClrTx/>
                        <a:buSzTx/>
                        <a:buFontTx/>
                        <a:buNone/>
                        <a:tabLst/>
                      </a:pPr>
                      <a:r>
                        <a:rPr kumimoji="0" lang="es-ES" sz="1400" b="1" i="0" u="none" strike="noStrike" cap="none" normalizeH="0" baseline="0" dirty="0" smtClean="0">
                          <a:ln>
                            <a:noFill/>
                          </a:ln>
                          <a:solidFill>
                            <a:srgbClr val="622280"/>
                          </a:solidFill>
                          <a:effectLst/>
                          <a:latin typeface="Cambria" pitchFamily="18" charset="0"/>
                          <a:cs typeface="Arial" charset="0"/>
                        </a:rPr>
                        <a:t>28</a:t>
                      </a:r>
                      <a:r>
                        <a:rPr kumimoji="0" lang="es-ES" sz="1000" b="1" i="0" u="none" strike="noStrike" cap="none" normalizeH="0" baseline="0" dirty="0" smtClean="0">
                          <a:ln>
                            <a:noFill/>
                          </a:ln>
                          <a:solidFill>
                            <a:srgbClr val="622280"/>
                          </a:solidFill>
                          <a:effectLst/>
                          <a:latin typeface="Cambria" pitchFamily="18" charset="0"/>
                          <a:cs typeface="Arial" charset="0"/>
                        </a:rPr>
                        <a:t>%</a:t>
                      </a:r>
                    </a:p>
                  </a:txBody>
                  <a:tcPr anchor="b" horzOverflow="overflow">
                    <a:lnL>
                      <a:noFill/>
                    </a:lnL>
                    <a:lnR cap="flat">
                      <a:noFill/>
                    </a:lnR>
                    <a:lnT w="3175" cap="flat" cmpd="sng" algn="ctr">
                      <a:solidFill>
                        <a:srgbClr val="969696"/>
                      </a:solidFill>
                      <a:prstDash val="lgDash"/>
                      <a:round/>
                      <a:headEnd type="none" w="med" len="med"/>
                      <a:tailEnd type="none" w="med" len="med"/>
                    </a:lnT>
                    <a:lnB w="3175" cap="flat" cmpd="sng" algn="ctr">
                      <a:solidFill>
                        <a:srgbClr val="969696"/>
                      </a:solidFill>
                      <a:prstDash val="lgDash"/>
                      <a:round/>
                      <a:headEnd type="none" w="med" len="med"/>
                      <a:tailEnd type="none" w="med" len="med"/>
                    </a:lnB>
                    <a:lnTlToBr>
                      <a:noFill/>
                    </a:lnTlToBr>
                    <a:lnBlToTr>
                      <a:noFill/>
                    </a:lnBlToTr>
                    <a:noFill/>
                  </a:tcPr>
                </a:tc>
              </a:tr>
              <a:tr h="161925">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libri" pitchFamily="34" charset="0"/>
                          <a:cs typeface="Arial" charset="0"/>
                        </a:rPr>
                        <a:t>3</a:t>
                      </a:r>
                      <a:endParaRPr kumimoji="0" lang="es-ES" sz="2800" b="1" i="0" u="none" strike="noStrike" cap="none" normalizeH="0" baseline="0" dirty="0" smtClean="0">
                        <a:ln>
                          <a:noFill/>
                        </a:ln>
                        <a:solidFill>
                          <a:schemeClr val="bg1"/>
                        </a:solidFill>
                        <a:effectLst/>
                        <a:latin typeface="Calibri" pitchFamily="34" charset="0"/>
                        <a:cs typeface="Arial" charset="0"/>
                      </a:endParaRPr>
                    </a:p>
                  </a:txBody>
                  <a:tcPr anchor="b" horzOverflow="overflow">
                    <a:lnL cap="flat">
                      <a:noFill/>
                    </a:lnL>
                    <a:lnR>
                      <a:noFill/>
                    </a:lnR>
                    <a:lnT w="3175" cap="flat" cmpd="sng" algn="ctr">
                      <a:solidFill>
                        <a:srgbClr val="969696"/>
                      </a:solidFill>
                      <a:prstDash val="lgDash"/>
                      <a:round/>
                      <a:headEnd type="none" w="med" len="med"/>
                      <a:tailEnd type="none" w="med" len="med"/>
                    </a:lnT>
                    <a:lnB w="3175" cap="flat" cmpd="sng" algn="ctr">
                      <a:solidFill>
                        <a:srgbClr val="969696"/>
                      </a:solidFill>
                      <a:prstDash val="lgDash"/>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70000"/>
                        </a:lnSpc>
                        <a:spcBef>
                          <a:spcPct val="0"/>
                        </a:spcBef>
                        <a:spcAft>
                          <a:spcPct val="0"/>
                        </a:spcAft>
                        <a:buClrTx/>
                        <a:buSzTx/>
                        <a:buFontTx/>
                        <a:buNone/>
                        <a:tabLst/>
                      </a:pPr>
                      <a:r>
                        <a:rPr kumimoji="0" lang="es-ES" sz="1400" b="1" i="0" u="none" strike="noStrike" cap="none" normalizeH="0" baseline="0" dirty="0" smtClean="0">
                          <a:ln>
                            <a:noFill/>
                          </a:ln>
                          <a:solidFill>
                            <a:srgbClr val="622280"/>
                          </a:solidFill>
                          <a:effectLst/>
                          <a:latin typeface="Cambria" pitchFamily="18" charset="0"/>
                          <a:cs typeface="Arial" charset="0"/>
                        </a:rPr>
                        <a:t>45</a:t>
                      </a:r>
                      <a:r>
                        <a:rPr kumimoji="0" lang="es-ES" sz="1000" b="1" i="0" u="none" strike="noStrike" cap="none" normalizeH="0" baseline="0" dirty="0" smtClean="0">
                          <a:ln>
                            <a:noFill/>
                          </a:ln>
                          <a:solidFill>
                            <a:srgbClr val="622280"/>
                          </a:solidFill>
                          <a:effectLst/>
                          <a:latin typeface="Cambria" pitchFamily="18" charset="0"/>
                          <a:cs typeface="Arial" charset="0"/>
                        </a:rPr>
                        <a:t>%</a:t>
                      </a:r>
                    </a:p>
                  </a:txBody>
                  <a:tcPr anchor="b" horzOverflow="overflow">
                    <a:lnL>
                      <a:noFill/>
                    </a:lnL>
                    <a:lnR cap="flat">
                      <a:noFill/>
                    </a:lnR>
                    <a:lnT w="3175" cap="flat" cmpd="sng" algn="ctr">
                      <a:solidFill>
                        <a:srgbClr val="969696"/>
                      </a:solidFill>
                      <a:prstDash val="lgDash"/>
                      <a:round/>
                      <a:headEnd type="none" w="med" len="med"/>
                      <a:tailEnd type="none" w="med" len="med"/>
                    </a:lnT>
                    <a:lnB w="3175" cap="flat" cmpd="sng" algn="ctr">
                      <a:solidFill>
                        <a:srgbClr val="969696"/>
                      </a:solidFill>
                      <a:prstDash val="lgDash"/>
                      <a:round/>
                      <a:headEnd type="none" w="med" len="med"/>
                      <a:tailEnd type="none" w="med" len="med"/>
                    </a:lnB>
                    <a:lnTlToBr>
                      <a:noFill/>
                    </a:lnTlToBr>
                    <a:lnBlToTr>
                      <a:noFill/>
                    </a:lnBlToTr>
                    <a:noFill/>
                  </a:tcPr>
                </a:tc>
              </a:tr>
              <a:tr h="161925">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libri" pitchFamily="34" charset="0"/>
                          <a:cs typeface="Arial" charset="0"/>
                        </a:rPr>
                        <a:t>4</a:t>
                      </a:r>
                      <a:endParaRPr kumimoji="0" lang="es-ES" sz="2800" b="1" i="0" u="none" strike="noStrike" cap="none" normalizeH="0" baseline="0" dirty="0" smtClean="0">
                        <a:ln>
                          <a:noFill/>
                        </a:ln>
                        <a:solidFill>
                          <a:schemeClr val="bg1"/>
                        </a:solidFill>
                        <a:effectLst/>
                        <a:latin typeface="Calibri" pitchFamily="34" charset="0"/>
                        <a:cs typeface="Arial" charset="0"/>
                      </a:endParaRPr>
                    </a:p>
                  </a:txBody>
                  <a:tcPr anchor="b" horzOverflow="overflow">
                    <a:lnL cap="flat">
                      <a:noFill/>
                    </a:lnL>
                    <a:lnR>
                      <a:noFill/>
                    </a:lnR>
                    <a:lnT w="3175" cap="flat" cmpd="sng" algn="ctr">
                      <a:solidFill>
                        <a:srgbClr val="969696"/>
                      </a:solidFill>
                      <a:prstDash val="lgDash"/>
                      <a:round/>
                      <a:headEnd type="none" w="med" len="med"/>
                      <a:tailEnd type="none" w="med" len="med"/>
                    </a:lnT>
                    <a:lnB w="3175" cap="flat" cmpd="sng" algn="ctr">
                      <a:solidFill>
                        <a:srgbClr val="969696"/>
                      </a:solidFill>
                      <a:prstDash val="lgDash"/>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70000"/>
                        </a:lnSpc>
                        <a:spcBef>
                          <a:spcPct val="0"/>
                        </a:spcBef>
                        <a:spcAft>
                          <a:spcPct val="0"/>
                        </a:spcAft>
                        <a:buClrTx/>
                        <a:buSzTx/>
                        <a:buFontTx/>
                        <a:buNone/>
                        <a:tabLst/>
                      </a:pPr>
                      <a:r>
                        <a:rPr kumimoji="0" lang="es-ES" sz="1400" b="1" i="0" u="none" strike="noStrike" cap="none" normalizeH="0" baseline="0" dirty="0" smtClean="0">
                          <a:ln>
                            <a:noFill/>
                          </a:ln>
                          <a:solidFill>
                            <a:srgbClr val="622280"/>
                          </a:solidFill>
                          <a:effectLst/>
                          <a:latin typeface="Cambria" pitchFamily="18" charset="0"/>
                          <a:cs typeface="Arial" charset="0"/>
                        </a:rPr>
                        <a:t>11</a:t>
                      </a:r>
                      <a:r>
                        <a:rPr kumimoji="0" lang="es-ES" sz="1000" b="1" i="0" u="none" strike="noStrike" cap="none" normalizeH="0" baseline="0" dirty="0" smtClean="0">
                          <a:ln>
                            <a:noFill/>
                          </a:ln>
                          <a:solidFill>
                            <a:srgbClr val="622280"/>
                          </a:solidFill>
                          <a:effectLst/>
                          <a:latin typeface="Cambria" pitchFamily="18" charset="0"/>
                          <a:cs typeface="Arial" charset="0"/>
                        </a:rPr>
                        <a:t>%</a:t>
                      </a:r>
                    </a:p>
                  </a:txBody>
                  <a:tcPr anchor="b" horzOverflow="overflow">
                    <a:lnL>
                      <a:noFill/>
                    </a:lnL>
                    <a:lnR cap="flat">
                      <a:noFill/>
                    </a:lnR>
                    <a:lnT w="3175" cap="flat" cmpd="sng" algn="ctr">
                      <a:solidFill>
                        <a:srgbClr val="969696"/>
                      </a:solidFill>
                      <a:prstDash val="lgDash"/>
                      <a:round/>
                      <a:headEnd type="none" w="med" len="med"/>
                      <a:tailEnd type="none" w="med" len="med"/>
                    </a:lnT>
                    <a:lnB w="3175" cap="flat" cmpd="sng" algn="ctr">
                      <a:solidFill>
                        <a:srgbClr val="969696"/>
                      </a:solidFill>
                      <a:prstDash val="lgDash"/>
                      <a:round/>
                      <a:headEnd type="none" w="med" len="med"/>
                      <a:tailEnd type="none" w="med" len="med"/>
                    </a:lnB>
                    <a:lnTlToBr>
                      <a:noFill/>
                    </a:lnTlToBr>
                    <a:lnBlToTr>
                      <a:noFill/>
                    </a:lnBlToTr>
                    <a:noFill/>
                  </a:tcPr>
                </a:tc>
              </a:tr>
              <a:tr h="161925">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libri" pitchFamily="34" charset="0"/>
                          <a:cs typeface="Arial" charset="0"/>
                        </a:rPr>
                        <a:t>5</a:t>
                      </a:r>
                      <a:endParaRPr kumimoji="0" lang="es-ES" sz="2800" b="1" i="0" u="none" strike="noStrike" cap="none" normalizeH="0" baseline="0" dirty="0" smtClean="0">
                        <a:ln>
                          <a:noFill/>
                        </a:ln>
                        <a:solidFill>
                          <a:schemeClr val="bg1"/>
                        </a:solidFill>
                        <a:effectLst/>
                        <a:latin typeface="Calibri" pitchFamily="34" charset="0"/>
                        <a:cs typeface="Arial" charset="0"/>
                      </a:endParaRPr>
                    </a:p>
                  </a:txBody>
                  <a:tcPr anchor="b" horzOverflow="overflow">
                    <a:lnL cap="flat">
                      <a:noFill/>
                    </a:lnL>
                    <a:lnR>
                      <a:noFill/>
                    </a:lnR>
                    <a:lnT w="3175" cap="flat" cmpd="sng" algn="ctr">
                      <a:solidFill>
                        <a:srgbClr val="969696"/>
                      </a:solidFill>
                      <a:prstDash val="lgDash"/>
                      <a:round/>
                      <a:headEnd type="none" w="med" len="med"/>
                      <a:tailEnd type="none" w="med" len="med"/>
                    </a:lnT>
                    <a:lnB w="3175" cap="flat" cmpd="sng" algn="ctr">
                      <a:solidFill>
                        <a:srgbClr val="969696"/>
                      </a:solidFill>
                      <a:prstDash val="lgDash"/>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70000"/>
                        </a:lnSpc>
                        <a:spcBef>
                          <a:spcPct val="0"/>
                        </a:spcBef>
                        <a:spcAft>
                          <a:spcPct val="0"/>
                        </a:spcAft>
                        <a:buClrTx/>
                        <a:buSzTx/>
                        <a:buFontTx/>
                        <a:buNone/>
                        <a:tabLst/>
                      </a:pPr>
                      <a:r>
                        <a:rPr kumimoji="0" lang="es-ES" sz="1400" b="1" i="0" u="none" strike="noStrike" cap="none" normalizeH="0" baseline="0" dirty="0" smtClean="0">
                          <a:ln>
                            <a:noFill/>
                          </a:ln>
                          <a:solidFill>
                            <a:srgbClr val="622280"/>
                          </a:solidFill>
                          <a:effectLst/>
                          <a:latin typeface="Cambria" pitchFamily="18" charset="0"/>
                          <a:cs typeface="Arial" charset="0"/>
                        </a:rPr>
                        <a:t>4</a:t>
                      </a:r>
                      <a:r>
                        <a:rPr kumimoji="0" lang="es-ES" sz="1000" b="1" i="0" u="none" strike="noStrike" cap="none" normalizeH="0" baseline="0" dirty="0" smtClean="0">
                          <a:ln>
                            <a:noFill/>
                          </a:ln>
                          <a:solidFill>
                            <a:srgbClr val="622280"/>
                          </a:solidFill>
                          <a:effectLst/>
                          <a:latin typeface="Cambria" pitchFamily="18" charset="0"/>
                          <a:cs typeface="Arial" charset="0"/>
                        </a:rPr>
                        <a:t>%</a:t>
                      </a:r>
                    </a:p>
                  </a:txBody>
                  <a:tcPr anchor="b" horzOverflow="overflow">
                    <a:lnL>
                      <a:noFill/>
                    </a:lnL>
                    <a:lnR cap="flat">
                      <a:noFill/>
                    </a:lnR>
                    <a:lnT w="3175" cap="flat" cmpd="sng" algn="ctr">
                      <a:solidFill>
                        <a:srgbClr val="969696"/>
                      </a:solidFill>
                      <a:prstDash val="lgDash"/>
                      <a:round/>
                      <a:headEnd type="none" w="med" len="med"/>
                      <a:tailEnd type="none" w="med" len="med"/>
                    </a:lnT>
                    <a:lnB w="3175" cap="flat" cmpd="sng" algn="ctr">
                      <a:solidFill>
                        <a:srgbClr val="969696"/>
                      </a:solidFill>
                      <a:prstDash val="lgDash"/>
                      <a:round/>
                      <a:headEnd type="none" w="med" len="med"/>
                      <a:tailEnd type="none" w="med" len="med"/>
                    </a:lnB>
                    <a:lnTlToBr>
                      <a:noFill/>
                    </a:lnTlToBr>
                    <a:lnBlToTr>
                      <a:noFill/>
                    </a:lnBlToTr>
                    <a:noFill/>
                  </a:tcPr>
                </a:tc>
              </a:tr>
              <a:tr h="161925">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libri" pitchFamily="34" charset="0"/>
                          <a:cs typeface="Arial" charset="0"/>
                        </a:rPr>
                        <a:t>6</a:t>
                      </a:r>
                      <a:endParaRPr kumimoji="0" lang="es-ES" sz="2800" b="1" i="0" u="none" strike="noStrike" cap="none" normalizeH="0" baseline="0" dirty="0" smtClean="0">
                        <a:ln>
                          <a:noFill/>
                        </a:ln>
                        <a:solidFill>
                          <a:schemeClr val="bg1"/>
                        </a:solidFill>
                        <a:effectLst/>
                        <a:latin typeface="Calibri" pitchFamily="34" charset="0"/>
                        <a:cs typeface="Arial" charset="0"/>
                      </a:endParaRPr>
                    </a:p>
                  </a:txBody>
                  <a:tcPr anchor="b" horzOverflow="overflow">
                    <a:lnL cap="flat">
                      <a:noFill/>
                    </a:lnL>
                    <a:lnR>
                      <a:noFill/>
                    </a:lnR>
                    <a:lnT w="3175" cap="flat" cmpd="sng" algn="ctr">
                      <a:solidFill>
                        <a:srgbClr val="969696"/>
                      </a:solidFill>
                      <a:prstDash val="lgDash"/>
                      <a:round/>
                      <a:headEnd type="none" w="med" len="med"/>
                      <a:tailEnd type="none" w="med" len="med"/>
                    </a:lnT>
                    <a:lnB cap="flat">
                      <a:noFill/>
                    </a:lnB>
                    <a:lnTlToBr>
                      <a:noFill/>
                    </a:lnTlToBr>
                    <a:lnBlToTr>
                      <a:noFill/>
                    </a:lnBlToTr>
                    <a:noFill/>
                  </a:tcPr>
                </a:tc>
                <a:tc>
                  <a:txBody>
                    <a:bodyPr/>
                    <a:lstStyle/>
                    <a:p>
                      <a:pPr marL="0" marR="0" lvl="0" indent="0" algn="r" defTabSz="914400" rtl="0" eaLnBrk="1" fontAlgn="b" latinLnBrk="0" hangingPunct="1">
                        <a:lnSpc>
                          <a:spcPct val="70000"/>
                        </a:lnSpc>
                        <a:spcBef>
                          <a:spcPct val="0"/>
                        </a:spcBef>
                        <a:spcAft>
                          <a:spcPct val="0"/>
                        </a:spcAft>
                        <a:buClrTx/>
                        <a:buSzTx/>
                        <a:buFontTx/>
                        <a:buNone/>
                        <a:tabLst/>
                      </a:pPr>
                      <a:r>
                        <a:rPr kumimoji="0" lang="es-ES" sz="1400" b="1" i="0" u="none" strike="noStrike" cap="none" normalizeH="0" baseline="0" dirty="0" smtClean="0">
                          <a:ln>
                            <a:noFill/>
                          </a:ln>
                          <a:solidFill>
                            <a:srgbClr val="622280"/>
                          </a:solidFill>
                          <a:effectLst/>
                          <a:latin typeface="Cambria" pitchFamily="18" charset="0"/>
                          <a:cs typeface="Arial" charset="0"/>
                        </a:rPr>
                        <a:t>1</a:t>
                      </a:r>
                      <a:r>
                        <a:rPr kumimoji="0" lang="es-ES" sz="1000" b="1" i="0" u="none" strike="noStrike" cap="none" normalizeH="0" baseline="0" dirty="0" smtClean="0">
                          <a:ln>
                            <a:noFill/>
                          </a:ln>
                          <a:solidFill>
                            <a:srgbClr val="622280"/>
                          </a:solidFill>
                          <a:effectLst/>
                          <a:latin typeface="Cambria" pitchFamily="18" charset="0"/>
                          <a:cs typeface="Arial" charset="0"/>
                        </a:rPr>
                        <a:t>%</a:t>
                      </a:r>
                    </a:p>
                  </a:txBody>
                  <a:tcPr anchor="b" horzOverflow="overflow">
                    <a:lnL>
                      <a:noFill/>
                    </a:lnL>
                    <a:lnR cap="flat">
                      <a:noFill/>
                    </a:lnR>
                    <a:lnT w="3175" cap="flat" cmpd="sng" algn="ctr">
                      <a:solidFill>
                        <a:srgbClr val="969696"/>
                      </a:solidFill>
                      <a:prstDash val="lgDash"/>
                      <a:round/>
                      <a:headEnd type="none" w="med" len="med"/>
                      <a:tailEnd type="none" w="med" len="med"/>
                    </a:lnT>
                    <a:lnB cap="flat">
                      <a:noFill/>
                    </a:lnB>
                    <a:lnTlToBr>
                      <a:noFill/>
                    </a:lnTlToBr>
                    <a:lnBlToTr>
                      <a:noFill/>
                    </a:lnBlToTr>
                    <a:noFill/>
                  </a:tcPr>
                </a:tc>
              </a:tr>
            </a:tbl>
          </a:graphicData>
        </a:graphic>
      </p:graphicFrame>
      <p:sp>
        <p:nvSpPr>
          <p:cNvPr id="116761" name="Rectangle 209"/>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sp>
        <p:nvSpPr>
          <p:cNvPr id="116762" name="Line 273"/>
          <p:cNvSpPr>
            <a:spLocks noChangeShapeType="1"/>
          </p:cNvSpPr>
          <p:nvPr/>
        </p:nvSpPr>
        <p:spPr bwMode="auto">
          <a:xfrm>
            <a:off x="2522538" y="2659063"/>
            <a:ext cx="4164012" cy="0"/>
          </a:xfrm>
          <a:prstGeom prst="line">
            <a:avLst/>
          </a:prstGeom>
          <a:noFill/>
          <a:ln w="3175">
            <a:solidFill>
              <a:srgbClr val="808080"/>
            </a:solidFill>
            <a:round/>
            <a:headEnd/>
            <a:tailEnd/>
          </a:ln>
        </p:spPr>
        <p:txBody>
          <a:bodyPr/>
          <a:lstStyle/>
          <a:p>
            <a:endParaRPr lang="es-MX" dirty="0"/>
          </a:p>
        </p:txBody>
      </p:sp>
      <p:graphicFrame>
        <p:nvGraphicFramePr>
          <p:cNvPr id="572712" name="Group 296"/>
          <p:cNvGraphicFramePr>
            <a:graphicFrameLocks noGrp="1"/>
          </p:cNvGraphicFramePr>
          <p:nvPr/>
        </p:nvGraphicFramePr>
        <p:xfrm>
          <a:off x="5889625" y="2292350"/>
          <a:ext cx="838200" cy="244475"/>
        </p:xfrm>
        <a:graphic>
          <a:graphicData uri="http://schemas.openxmlformats.org/drawingml/2006/table">
            <a:tbl>
              <a:tblPr/>
              <a:tblGrid>
                <a:gridCol w="625475"/>
                <a:gridCol w="212725"/>
              </a:tblGrid>
              <a:tr h="2444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Sin estrato: </a:t>
                      </a:r>
                      <a:endParaRPr kumimoji="0" lang="es-ES" sz="900" b="0" i="0" u="none" strike="noStrike" cap="none" normalizeH="0" baseline="0" dirty="0" smtClean="0">
                        <a:ln>
                          <a:noFill/>
                        </a:ln>
                        <a:solidFill>
                          <a:schemeClr val="tx1"/>
                        </a:solidFill>
                        <a:effectLst/>
                        <a:latin typeface="Arial" charset="0"/>
                        <a:cs typeface="Arial" charset="0"/>
                      </a:endParaRPr>
                    </a:p>
                  </a:txBody>
                  <a:tcPr marL="36000" marR="36000" marT="46800" marB="46800" anchor="ctr" horzOverflow="overflow">
                    <a:lnL cap="flat">
                      <a:noFill/>
                    </a:lnL>
                    <a:lnR>
                      <a:noFill/>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libri" pitchFamily="34" charset="0"/>
                          <a:cs typeface="Arial" charset="0"/>
                        </a:rPr>
                        <a:t>4%</a:t>
                      </a:r>
                      <a:endParaRPr kumimoji="0" lang="es-ES" sz="900" b="0" i="0" u="none" strike="noStrike" cap="none" normalizeH="0" baseline="0" dirty="0" smtClean="0">
                        <a:ln>
                          <a:noFill/>
                        </a:ln>
                        <a:solidFill>
                          <a:schemeClr val="tx1"/>
                        </a:solidFill>
                        <a:effectLst/>
                        <a:latin typeface="Arial" charset="0"/>
                        <a:cs typeface="Arial" charset="0"/>
                      </a:endParaRPr>
                    </a:p>
                  </a:txBody>
                  <a:tcPr marL="36000" marR="36000" marT="46800" marB="46800" anchor="ctr" horzOverflow="overflow">
                    <a:lnL>
                      <a:noFill/>
                    </a:lnL>
                    <a:lnR cap="flat">
                      <a:noFill/>
                    </a:lnR>
                    <a:lnT cap="flat">
                      <a:noFill/>
                    </a:lnT>
                    <a:lnB cap="flat">
                      <a:noFill/>
                    </a:lnB>
                    <a:lnTlToBr>
                      <a:noFill/>
                    </a:lnTlToBr>
                    <a:lnBlToTr>
                      <a:noFill/>
                    </a:lnBlToTr>
                    <a:noFill/>
                  </a:tcPr>
                </a:tc>
              </a:tr>
            </a:tbl>
          </a:graphicData>
        </a:graphic>
      </p:graphicFrame>
      <p:pic>
        <p:nvPicPr>
          <p:cNvPr id="116766" name="Picture 297" descr="fgdfghdfh-19"/>
          <p:cNvPicPr>
            <a:picLocks noChangeAspect="1" noChangeArrowheads="1"/>
          </p:cNvPicPr>
          <p:nvPr/>
        </p:nvPicPr>
        <p:blipFill>
          <a:blip r:embed="rId3" cstate="print"/>
          <a:srcRect b="16200"/>
          <a:stretch>
            <a:fillRect/>
          </a:stretch>
        </p:blipFill>
        <p:spPr bwMode="auto">
          <a:xfrm>
            <a:off x="4535488" y="2770188"/>
            <a:ext cx="2363787" cy="2106612"/>
          </a:xfrm>
          <a:prstGeom prst="rect">
            <a:avLst/>
          </a:prstGeom>
          <a:noFill/>
          <a:ln w="9525">
            <a:noFill/>
            <a:miter lim="800000"/>
            <a:headEnd/>
            <a:tailEnd/>
          </a:ln>
        </p:spPr>
      </p:pic>
      <p:graphicFrame>
        <p:nvGraphicFramePr>
          <p:cNvPr id="572754" name="Group 338"/>
          <p:cNvGraphicFramePr>
            <a:graphicFrameLocks noGrp="1"/>
          </p:cNvGraphicFramePr>
          <p:nvPr/>
        </p:nvGraphicFramePr>
        <p:xfrm>
          <a:off x="2613025" y="2849563"/>
          <a:ext cx="2657475" cy="2012952"/>
        </p:xfrm>
        <a:graphic>
          <a:graphicData uri="http://schemas.openxmlformats.org/drawingml/2006/table">
            <a:tbl>
              <a:tblPr/>
              <a:tblGrid>
                <a:gridCol w="2047875"/>
                <a:gridCol w="609600"/>
              </a:tblGrid>
              <a:tr h="33496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Casado / Unión Libre </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18000" marT="46800" marB="4680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mbria" pitchFamily="18" charset="0"/>
                          <a:cs typeface="Arial" charset="0"/>
                        </a:rPr>
                        <a:t>52</a:t>
                      </a:r>
                      <a:r>
                        <a:rPr kumimoji="0" lang="es-ES" sz="700" b="1" i="0" u="none" strike="noStrike" cap="none" normalizeH="0" baseline="0" dirty="0" smtClean="0">
                          <a:ln>
                            <a:noFill/>
                          </a:ln>
                          <a:solidFill>
                            <a:schemeClr val="bg1"/>
                          </a:solidFill>
                          <a:effectLst/>
                          <a:latin typeface="Cambria" pitchFamily="18" charset="0"/>
                          <a:cs typeface="Arial" charset="0"/>
                        </a:rPr>
                        <a:t>%</a:t>
                      </a:r>
                      <a:endParaRPr kumimoji="0" lang="es-ES" sz="7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cap="flat">
                      <a:noFill/>
                    </a:lnT>
                    <a:lnB>
                      <a:noFill/>
                    </a:lnB>
                    <a:lnTlToBr>
                      <a:noFill/>
                    </a:lnTlToBr>
                    <a:lnBlToTr>
                      <a:noFill/>
                    </a:lnBlToTr>
                    <a:noFill/>
                  </a:tcPr>
                </a:tc>
              </a:tr>
              <a:tr h="3365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Soltero </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18000" marT="46800" marB="468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mbria" pitchFamily="18" charset="0"/>
                          <a:cs typeface="Arial" charset="0"/>
                        </a:rPr>
                        <a:t>21</a:t>
                      </a:r>
                      <a:r>
                        <a:rPr kumimoji="0" lang="es-ES" sz="700" b="1" i="0" u="none" strike="noStrike" cap="none" normalizeH="0" baseline="0" dirty="0" smtClean="0">
                          <a:ln>
                            <a:noFill/>
                          </a:ln>
                          <a:solidFill>
                            <a:schemeClr val="bg1"/>
                          </a:solidFill>
                          <a:effectLst/>
                          <a:latin typeface="Cambria" pitchFamily="18" charset="0"/>
                          <a:cs typeface="Arial" charset="0"/>
                        </a:rPr>
                        <a:t>%</a:t>
                      </a:r>
                      <a:endParaRPr kumimoji="0" lang="es-ES" sz="7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33496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Viudo </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18000" marT="46800" marB="468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mbria" pitchFamily="18" charset="0"/>
                          <a:cs typeface="Arial" charset="0"/>
                        </a:rPr>
                        <a:t>17</a:t>
                      </a:r>
                      <a:r>
                        <a:rPr kumimoji="0" lang="es-ES" sz="700" b="1" i="0" u="none" strike="noStrike" cap="none" normalizeH="0" baseline="0" dirty="0" smtClean="0">
                          <a:ln>
                            <a:noFill/>
                          </a:ln>
                          <a:solidFill>
                            <a:schemeClr val="bg1"/>
                          </a:solidFill>
                          <a:effectLst/>
                          <a:latin typeface="Cambria" pitchFamily="18" charset="0"/>
                          <a:cs typeface="Arial" charset="0"/>
                        </a:rPr>
                        <a:t>%</a:t>
                      </a:r>
                      <a:endParaRPr kumimoji="0" lang="es-ES" sz="7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33496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Separado / Divorciado </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18000" marT="46800" marB="468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mbria" pitchFamily="18" charset="0"/>
                          <a:cs typeface="Arial" charset="0"/>
                        </a:rPr>
                        <a:t>8</a:t>
                      </a:r>
                      <a:r>
                        <a:rPr kumimoji="0" lang="es-ES" sz="700" b="1" i="0" u="none" strike="noStrike" cap="none" normalizeH="0" baseline="0" dirty="0" smtClean="0">
                          <a:ln>
                            <a:noFill/>
                          </a:ln>
                          <a:solidFill>
                            <a:schemeClr val="bg1"/>
                          </a:solidFill>
                          <a:effectLst/>
                          <a:latin typeface="Cambria" pitchFamily="18" charset="0"/>
                          <a:cs typeface="Arial" charset="0"/>
                        </a:rPr>
                        <a:t>%</a:t>
                      </a:r>
                      <a:endParaRPr kumimoji="0" lang="es-ES" sz="7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3365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aplica </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18000" marT="46800" marB="468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mbria" pitchFamily="18" charset="0"/>
                          <a:cs typeface="Arial" charset="0"/>
                        </a:rPr>
                        <a:t>1</a:t>
                      </a:r>
                      <a:r>
                        <a:rPr kumimoji="0" lang="es-ES" sz="700" b="1" i="0" u="none" strike="noStrike" cap="none" normalizeH="0" baseline="0" dirty="0" smtClean="0">
                          <a:ln>
                            <a:noFill/>
                          </a:ln>
                          <a:solidFill>
                            <a:schemeClr val="bg1"/>
                          </a:solidFill>
                          <a:effectLst/>
                          <a:latin typeface="Cambria" pitchFamily="18" charset="0"/>
                          <a:cs typeface="Arial" charset="0"/>
                        </a:rPr>
                        <a:t>%</a:t>
                      </a:r>
                      <a:endParaRPr kumimoji="0" lang="es-ES" sz="7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33496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responde </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18000" marT="46800" marB="46800" anchor="ct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mbria" pitchFamily="18" charset="0"/>
                          <a:cs typeface="Arial" charset="0"/>
                        </a:rPr>
                        <a:t>1</a:t>
                      </a:r>
                      <a:r>
                        <a:rPr kumimoji="0" lang="es-ES" sz="700" b="1" i="0" u="none" strike="noStrike" cap="none" normalizeH="0" baseline="0" dirty="0" smtClean="0">
                          <a:ln>
                            <a:noFill/>
                          </a:ln>
                          <a:solidFill>
                            <a:schemeClr val="bg1"/>
                          </a:solidFill>
                          <a:effectLst/>
                          <a:latin typeface="Cambria" pitchFamily="18" charset="0"/>
                          <a:cs typeface="Arial" charset="0"/>
                        </a:rPr>
                        <a:t>%</a:t>
                      </a:r>
                      <a:endParaRPr kumimoji="0" lang="es-ES" sz="7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cap="flat">
                      <a:noFill/>
                    </a:lnB>
                    <a:lnTlToBr>
                      <a:noFill/>
                    </a:lnTlToBr>
                    <a:lnBlToTr>
                      <a:noFill/>
                    </a:lnBlToTr>
                    <a:noFill/>
                  </a:tcPr>
                </a:tc>
              </a:tr>
            </a:tbl>
          </a:graphicData>
        </a:graphic>
      </p:graphicFrame>
      <p:graphicFrame>
        <p:nvGraphicFramePr>
          <p:cNvPr id="572763" name="Group 347"/>
          <p:cNvGraphicFramePr>
            <a:graphicFrameLocks noGrp="1"/>
          </p:cNvGraphicFramePr>
          <p:nvPr/>
        </p:nvGraphicFramePr>
        <p:xfrm>
          <a:off x="2414588" y="2924175"/>
          <a:ext cx="958850" cy="584640"/>
        </p:xfrm>
        <a:graphic>
          <a:graphicData uri="http://schemas.openxmlformats.org/drawingml/2006/table">
            <a:tbl>
              <a:tblPr/>
              <a:tblGrid>
                <a:gridCol w="958850"/>
              </a:tblGrid>
              <a:tr h="142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CO" sz="1200" b="1" i="0" u="none" strike="noStrike" cap="none" normalizeH="0" baseline="0" dirty="0" smtClean="0">
                          <a:ln>
                            <a:noFill/>
                          </a:ln>
                          <a:solidFill>
                            <a:srgbClr val="333333"/>
                          </a:solidFill>
                          <a:effectLst/>
                          <a:latin typeface="Calibri" pitchFamily="34" charset="0"/>
                          <a:cs typeface="Arial" charset="0"/>
                        </a:rPr>
                        <a:t> 30. ¿Cuál es su estado civil? </a:t>
                      </a:r>
                      <a:endParaRPr kumimoji="0" lang="es-ES" sz="1200" b="1" i="0" u="none" strike="noStrike" cap="none" normalizeH="0" baseline="0" dirty="0" smtClean="0">
                        <a:ln>
                          <a:noFill/>
                        </a:ln>
                        <a:solidFill>
                          <a:srgbClr val="333333"/>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2764" name="Group 348"/>
          <p:cNvGraphicFramePr>
            <a:graphicFrameLocks noGrp="1"/>
          </p:cNvGraphicFramePr>
          <p:nvPr/>
        </p:nvGraphicFramePr>
        <p:xfrm>
          <a:off x="2327275" y="4724400"/>
          <a:ext cx="890588" cy="249360"/>
        </p:xfrm>
        <a:graphic>
          <a:graphicData uri="http://schemas.openxmlformats.org/drawingml/2006/table">
            <a:tbl>
              <a:tblPr/>
              <a:tblGrid>
                <a:gridCol w="625475"/>
                <a:gridCol w="265113"/>
              </a:tblGrid>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 Base: Los que informan</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72785" name="Group 369"/>
          <p:cNvGraphicFramePr>
            <a:graphicFrameLocks noGrp="1"/>
          </p:cNvGraphicFramePr>
          <p:nvPr/>
        </p:nvGraphicFramePr>
        <p:xfrm>
          <a:off x="5784850" y="1316038"/>
          <a:ext cx="890588" cy="249360"/>
        </p:xfrm>
        <a:graphic>
          <a:graphicData uri="http://schemas.openxmlformats.org/drawingml/2006/table">
            <a:tbl>
              <a:tblPr/>
              <a:tblGrid>
                <a:gridCol w="625475"/>
                <a:gridCol w="265113"/>
              </a:tblGrid>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 Base: Total Encuestados</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pSp>
        <p:nvGrpSpPr>
          <p:cNvPr id="116802" name="Group 370"/>
          <p:cNvGrpSpPr>
            <a:grpSpLocks/>
          </p:cNvGrpSpPr>
          <p:nvPr/>
        </p:nvGrpSpPr>
        <p:grpSpPr bwMode="auto">
          <a:xfrm>
            <a:off x="8175625" y="152400"/>
            <a:ext cx="969963" cy="255588"/>
            <a:chOff x="5150" y="96"/>
            <a:chExt cx="611" cy="161"/>
          </a:xfrm>
        </p:grpSpPr>
        <p:pic>
          <p:nvPicPr>
            <p:cNvPr id="116803" name="Picture 371" descr="GHJK"/>
            <p:cNvPicPr>
              <a:picLocks noChangeAspect="1" noChangeArrowheads="1"/>
            </p:cNvPicPr>
            <p:nvPr/>
          </p:nvPicPr>
          <p:blipFill>
            <a:blip r:embed="rId4" cstate="print"/>
            <a:srcRect/>
            <a:stretch>
              <a:fillRect/>
            </a:stretch>
          </p:blipFill>
          <p:spPr bwMode="auto">
            <a:xfrm>
              <a:off x="5150" y="101"/>
              <a:ext cx="611" cy="156"/>
            </a:xfrm>
            <a:prstGeom prst="rect">
              <a:avLst/>
            </a:prstGeom>
            <a:noFill/>
            <a:ln w="9525">
              <a:noFill/>
              <a:miter lim="800000"/>
              <a:headEnd/>
              <a:tailEnd/>
            </a:ln>
          </p:spPr>
        </p:pic>
        <p:sp>
          <p:nvSpPr>
            <p:cNvPr id="116804" name="Rectangle 372"/>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sp>
        <p:nvSpPr>
          <p:cNvPr id="18" name="17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3"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50A44B4B-1CA9-4FC0-AD52-4F15B440F3FC}" type="slidenum">
              <a:rPr lang="es-ES" sz="900" i="1">
                <a:solidFill>
                  <a:schemeClr val="bg1"/>
                </a:solidFill>
              </a:rPr>
              <a:pPr algn="ctr"/>
              <a:t>105</a:t>
            </a:fld>
            <a:endParaRPr lang="es-ES" sz="900" i="1" dirty="0">
              <a:solidFill>
                <a:schemeClr val="bg1"/>
              </a:solidFill>
            </a:endParaRPr>
          </a:p>
        </p:txBody>
      </p:sp>
      <p:sp>
        <p:nvSpPr>
          <p:cNvPr id="117764"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pSp>
        <p:nvGrpSpPr>
          <p:cNvPr id="117765" name="Group 5"/>
          <p:cNvGrpSpPr>
            <a:grpSpLocks/>
          </p:cNvGrpSpPr>
          <p:nvPr/>
        </p:nvGrpSpPr>
        <p:grpSpPr bwMode="auto">
          <a:xfrm>
            <a:off x="8175625" y="152400"/>
            <a:ext cx="969963" cy="255588"/>
            <a:chOff x="5150" y="96"/>
            <a:chExt cx="611" cy="161"/>
          </a:xfrm>
        </p:grpSpPr>
        <p:pic>
          <p:nvPicPr>
            <p:cNvPr id="117901" name="Picture 6"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117902" name="Rectangle 7"/>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graphicFrame>
        <p:nvGraphicFramePr>
          <p:cNvPr id="764110" name="Group 206"/>
          <p:cNvGraphicFramePr>
            <a:graphicFrameLocks noGrp="1"/>
          </p:cNvGraphicFramePr>
          <p:nvPr/>
        </p:nvGraphicFramePr>
        <p:xfrm>
          <a:off x="1228725" y="720725"/>
          <a:ext cx="6689725" cy="3237648"/>
        </p:xfrm>
        <a:graphic>
          <a:graphicData uri="http://schemas.openxmlformats.org/drawingml/2006/table">
            <a:tbl>
              <a:tblPr/>
              <a:tblGrid>
                <a:gridCol w="4117975"/>
                <a:gridCol w="642938"/>
                <a:gridCol w="642937"/>
                <a:gridCol w="642938"/>
                <a:gridCol w="642937"/>
              </a:tblGrid>
              <a:tr h="0">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8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a:noFill/>
                    </a:lnB>
                    <a:lnTlToBr>
                      <a:noFill/>
                    </a:lnTlToBr>
                    <a:lnBlToTr>
                      <a:noFill/>
                    </a:lnBlToTr>
                    <a:noFill/>
                  </a:tcPr>
                </a:tc>
                <a:tc gridSpan="4">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rgbClr val="333333"/>
                          </a:solidFill>
                          <a:effectLst/>
                          <a:latin typeface="Calibri" pitchFamily="34" charset="0"/>
                          <a:cs typeface="Arial" charset="0"/>
                        </a:rPr>
                        <a:t>PROPIETARIO MAUSOLEO DISTRITAL </a:t>
                      </a:r>
                      <a:endParaRPr kumimoji="0" lang="es-ES" sz="800" b="0" i="1" u="none" strike="noStrike" cap="none" normalizeH="0" baseline="0" dirty="0" smtClean="0">
                        <a:ln>
                          <a:noFill/>
                        </a:ln>
                        <a:solidFill>
                          <a:srgbClr val="333333"/>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Total Encuestados</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Estrato:</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Sin estrato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Los que informan</a:t>
                      </a: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30. ¿Cuál es su estado civil?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Casado / Unión Libre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Soltero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Viudo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Separado / Divorciado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aplica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responde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sp>
        <p:nvSpPr>
          <p:cNvPr id="9" name="8 Título"/>
          <p:cNvSpPr>
            <a:spLocks noGrp="1"/>
          </p:cNvSpPr>
          <p:nvPr>
            <p:ph type="title"/>
          </p:nvPr>
        </p:nvSpPr>
        <p:spPr/>
        <p:txBody>
          <a:bodyPr/>
          <a:lstStyle/>
          <a:p>
            <a:endParaRPr lang="es-MX" dirty="0"/>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193" descr="dfgdgh"/>
          <p:cNvPicPr>
            <a:picLocks noChangeAspect="1" noChangeArrowheads="1"/>
          </p:cNvPicPr>
          <p:nvPr/>
        </p:nvPicPr>
        <p:blipFill>
          <a:blip r:embed="rId3" cstate="print"/>
          <a:srcRect/>
          <a:stretch>
            <a:fillRect/>
          </a:stretch>
        </p:blipFill>
        <p:spPr bwMode="auto">
          <a:xfrm>
            <a:off x="5237163" y="1536700"/>
            <a:ext cx="3275012" cy="2843213"/>
          </a:xfrm>
          <a:prstGeom prst="rect">
            <a:avLst/>
          </a:prstGeom>
          <a:noFill/>
          <a:ln w="9525">
            <a:noFill/>
            <a:miter lim="800000"/>
            <a:headEnd/>
            <a:tailEnd/>
          </a:ln>
        </p:spPr>
      </p:pic>
      <p:sp>
        <p:nvSpPr>
          <p:cNvPr id="38917" name="Rectangle 5"/>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A0F46228-06FE-4C23-A0EF-B7405131011D}" type="slidenum">
              <a:rPr lang="es-ES" sz="900" i="1">
                <a:solidFill>
                  <a:schemeClr val="bg1"/>
                </a:solidFill>
              </a:rPr>
              <a:pPr algn="ctr"/>
              <a:t>106</a:t>
            </a:fld>
            <a:endParaRPr lang="es-ES" sz="900" i="1" dirty="0">
              <a:solidFill>
                <a:schemeClr val="bg1"/>
              </a:solidFill>
            </a:endParaRPr>
          </a:p>
        </p:txBody>
      </p:sp>
      <p:graphicFrame>
        <p:nvGraphicFramePr>
          <p:cNvPr id="573452" name="Group 12"/>
          <p:cNvGraphicFramePr>
            <a:graphicFrameLocks noGrp="1"/>
          </p:cNvGraphicFramePr>
          <p:nvPr/>
        </p:nvGraphicFramePr>
        <p:xfrm>
          <a:off x="515938" y="828675"/>
          <a:ext cx="3721100" cy="220404"/>
        </p:xfrm>
        <a:graphic>
          <a:graphicData uri="http://schemas.openxmlformats.org/drawingml/2006/table">
            <a:tbl>
              <a:tblPr/>
              <a:tblGrid>
                <a:gridCol w="3721100"/>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31. </a:t>
                      </a:r>
                      <a:r>
                        <a:rPr kumimoji="0" lang="es-CO" sz="1100" b="1" i="0" u="none" strike="noStrike" cap="none" normalizeH="0" baseline="0" dirty="0" smtClean="0">
                          <a:ln>
                            <a:noFill/>
                          </a:ln>
                          <a:solidFill>
                            <a:srgbClr val="333333"/>
                          </a:solidFill>
                          <a:effectLst/>
                          <a:latin typeface="Calibri" pitchFamily="34" charset="0"/>
                          <a:cs typeface="Arial" charset="0"/>
                        </a:rPr>
                        <a:t>¿Cuál es su nivel de</a:t>
                      </a:r>
                      <a:r>
                        <a:rPr kumimoji="0" lang="es-CO" sz="1100" b="1" i="0" u="none" strike="noStrike" cap="none" normalizeH="0" baseline="0" dirty="0" smtClean="0">
                          <a:ln>
                            <a:noFill/>
                          </a:ln>
                          <a:solidFill>
                            <a:srgbClr val="622280"/>
                          </a:solidFill>
                          <a:effectLst/>
                          <a:latin typeface="Calibri" pitchFamily="34" charset="0"/>
                          <a:cs typeface="Arial" charset="0"/>
                        </a:rPr>
                        <a:t> educación?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38920" name="Rectangle 18"/>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38914" name="Object 5"/>
          <p:cNvGraphicFramePr>
            <a:graphicFrameLocks noChangeAspect="1"/>
          </p:cNvGraphicFramePr>
          <p:nvPr/>
        </p:nvGraphicFramePr>
        <p:xfrm>
          <a:off x="2143125" y="1257300"/>
          <a:ext cx="2085975" cy="3568700"/>
        </p:xfrm>
        <a:graphic>
          <a:graphicData uri="http://schemas.openxmlformats.org/presentationml/2006/ole">
            <p:oleObj spid="_x0000_s38914" name="Gráfico" r:id="rId4" imgW="2086043" imgH="3571875" progId="MSGraph.Chart.8">
              <p:embed followColorScheme="full"/>
            </p:oleObj>
          </a:graphicData>
        </a:graphic>
      </p:graphicFrame>
      <p:graphicFrame>
        <p:nvGraphicFramePr>
          <p:cNvPr id="573812" name="Group 372"/>
          <p:cNvGraphicFramePr>
            <a:graphicFrameLocks noGrp="1"/>
          </p:cNvGraphicFramePr>
          <p:nvPr/>
        </p:nvGraphicFramePr>
        <p:xfrm>
          <a:off x="273050" y="1320800"/>
          <a:ext cx="1938338" cy="3111500"/>
        </p:xfrm>
        <a:graphic>
          <a:graphicData uri="http://schemas.openxmlformats.org/drawingml/2006/table">
            <a:tbl>
              <a:tblPr/>
              <a:tblGrid>
                <a:gridCol w="1938338"/>
              </a:tblGrid>
              <a:tr h="3111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Primaria Incompleta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cap="flat">
                      <a:noFill/>
                    </a:lnT>
                    <a:lnB>
                      <a:noFill/>
                    </a:lnB>
                    <a:lnTlToBr>
                      <a:noFill/>
                    </a:lnTlToBr>
                    <a:lnBlToTr>
                      <a:noFill/>
                    </a:lnBlToTr>
                    <a:noFill/>
                  </a:tcPr>
                </a:tc>
              </a:tr>
              <a:tr h="3111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Primaria Completa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11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Secundaria Incompleta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11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Secundaria Completa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11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Técnica - Tecnológica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11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Universitaria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11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Postgrado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11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Ninguno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11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aplica</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11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 niega a responder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cap="flat">
                      <a:noFill/>
                    </a:lnB>
                    <a:lnTlToBr>
                      <a:noFill/>
                    </a:lnTlToBr>
                    <a:lnBlToTr>
                      <a:noFill/>
                    </a:lnBlToTr>
                    <a:noFill/>
                  </a:tcPr>
                </a:tc>
              </a:tr>
            </a:tbl>
          </a:graphicData>
        </a:graphic>
      </p:graphicFrame>
      <p:graphicFrame>
        <p:nvGraphicFramePr>
          <p:cNvPr id="573564" name="Group 124"/>
          <p:cNvGraphicFramePr>
            <a:graphicFrameLocks noGrp="1"/>
          </p:cNvGraphicFramePr>
          <p:nvPr/>
        </p:nvGraphicFramePr>
        <p:xfrm>
          <a:off x="3902075" y="4730750"/>
          <a:ext cx="890588" cy="249360"/>
        </p:xfrm>
        <a:graphic>
          <a:graphicData uri="http://schemas.openxmlformats.org/drawingml/2006/table">
            <a:tbl>
              <a:tblPr/>
              <a:tblGrid>
                <a:gridCol w="625475"/>
                <a:gridCol w="265113"/>
              </a:tblGrid>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 Base: Los que informan</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sp>
        <p:nvSpPr>
          <p:cNvPr id="38942" name="Line 134"/>
          <p:cNvSpPr>
            <a:spLocks noChangeShapeType="1"/>
          </p:cNvSpPr>
          <p:nvPr/>
        </p:nvSpPr>
        <p:spPr bwMode="auto">
          <a:xfrm rot="5400000">
            <a:off x="2451100" y="2728913"/>
            <a:ext cx="3778250" cy="0"/>
          </a:xfrm>
          <a:prstGeom prst="line">
            <a:avLst/>
          </a:prstGeom>
          <a:noFill/>
          <a:ln w="3175">
            <a:solidFill>
              <a:srgbClr val="808080"/>
            </a:solidFill>
            <a:round/>
            <a:headEnd/>
            <a:tailEnd/>
          </a:ln>
        </p:spPr>
        <p:txBody>
          <a:bodyPr/>
          <a:lstStyle/>
          <a:p>
            <a:endParaRPr lang="es-MX" dirty="0"/>
          </a:p>
        </p:txBody>
      </p:sp>
      <p:graphicFrame>
        <p:nvGraphicFramePr>
          <p:cNvPr id="573576" name="Group 136"/>
          <p:cNvGraphicFramePr>
            <a:graphicFrameLocks noGrp="1"/>
          </p:cNvGraphicFramePr>
          <p:nvPr/>
        </p:nvGraphicFramePr>
        <p:xfrm>
          <a:off x="5294313" y="1677988"/>
          <a:ext cx="398462" cy="228024"/>
        </p:xfrm>
        <a:graphic>
          <a:graphicData uri="http://schemas.openxmlformats.org/drawingml/2006/table">
            <a:tbl>
              <a:tblPr/>
              <a:tblGrid>
                <a:gridCol w="3984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30</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3738" name="Group 298"/>
          <p:cNvGraphicFramePr>
            <a:graphicFrameLocks noGrp="1"/>
          </p:cNvGraphicFramePr>
          <p:nvPr/>
        </p:nvGraphicFramePr>
        <p:xfrm>
          <a:off x="4398963" y="1695450"/>
          <a:ext cx="846137" cy="188400"/>
        </p:xfrm>
        <a:graphic>
          <a:graphicData uri="http://schemas.openxmlformats.org/drawingml/2006/table">
            <a:tbl>
              <a:tblPr/>
              <a:tblGrid>
                <a:gridCol w="846137"/>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Independiente</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3634" name="Group 194"/>
          <p:cNvGraphicFramePr>
            <a:graphicFrameLocks noGrp="1"/>
          </p:cNvGraphicFramePr>
          <p:nvPr/>
        </p:nvGraphicFramePr>
        <p:xfrm>
          <a:off x="5014913" y="828675"/>
          <a:ext cx="3721100" cy="220404"/>
        </p:xfrm>
        <a:graphic>
          <a:graphicData uri="http://schemas.openxmlformats.org/drawingml/2006/table">
            <a:tbl>
              <a:tblPr/>
              <a:tblGrid>
                <a:gridCol w="3721100"/>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32. </a:t>
                      </a:r>
                      <a:r>
                        <a:rPr kumimoji="0" lang="es-CO" sz="1100" b="1" i="0" u="none" strike="noStrike" cap="none" normalizeH="0" baseline="0" dirty="0" smtClean="0">
                          <a:ln>
                            <a:noFill/>
                          </a:ln>
                          <a:solidFill>
                            <a:srgbClr val="333333"/>
                          </a:solidFill>
                          <a:effectLst/>
                          <a:latin typeface="Calibri" pitchFamily="34" charset="0"/>
                          <a:cs typeface="Arial" charset="0"/>
                        </a:rPr>
                        <a:t>¿Podría decirme cual es su</a:t>
                      </a:r>
                      <a:r>
                        <a:rPr kumimoji="0" lang="es-CO" sz="1100" b="1" i="0" u="none" strike="noStrike" cap="none" normalizeH="0" baseline="0" dirty="0" smtClean="0">
                          <a:ln>
                            <a:noFill/>
                          </a:ln>
                          <a:solidFill>
                            <a:srgbClr val="622280"/>
                          </a:solidFill>
                          <a:effectLst/>
                          <a:latin typeface="Calibri" pitchFamily="34" charset="0"/>
                          <a:cs typeface="Arial" charset="0"/>
                        </a:rPr>
                        <a:t> ocupación </a:t>
                      </a:r>
                      <a:r>
                        <a:rPr kumimoji="0" lang="es-CO" sz="1100" b="1" i="0" u="none" strike="noStrike" cap="none" normalizeH="0" baseline="0" dirty="0" smtClean="0">
                          <a:ln>
                            <a:noFill/>
                          </a:ln>
                          <a:solidFill>
                            <a:srgbClr val="333333"/>
                          </a:solidFill>
                          <a:effectLst/>
                          <a:latin typeface="Calibri" pitchFamily="34" charset="0"/>
                          <a:cs typeface="Arial" charset="0"/>
                        </a:rPr>
                        <a:t>principal?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3640" name="Group 200"/>
          <p:cNvGraphicFramePr>
            <a:graphicFrameLocks noGrp="1"/>
          </p:cNvGraphicFramePr>
          <p:nvPr/>
        </p:nvGraphicFramePr>
        <p:xfrm>
          <a:off x="5437188" y="2311400"/>
          <a:ext cx="398462" cy="228024"/>
        </p:xfrm>
        <a:graphic>
          <a:graphicData uri="http://schemas.openxmlformats.org/drawingml/2006/table">
            <a:tbl>
              <a:tblPr/>
              <a:tblGrid>
                <a:gridCol w="3984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22</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3646" name="Group 206"/>
          <p:cNvGraphicFramePr>
            <a:graphicFrameLocks noGrp="1"/>
          </p:cNvGraphicFramePr>
          <p:nvPr/>
        </p:nvGraphicFramePr>
        <p:xfrm>
          <a:off x="5572125" y="2952750"/>
          <a:ext cx="398463" cy="228024"/>
        </p:xfrm>
        <a:graphic>
          <a:graphicData uri="http://schemas.openxmlformats.org/drawingml/2006/table">
            <a:tbl>
              <a:tblPr/>
              <a:tblGrid>
                <a:gridCol w="3984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2</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3652" name="Group 212"/>
          <p:cNvGraphicFramePr>
            <a:graphicFrameLocks noGrp="1"/>
          </p:cNvGraphicFramePr>
          <p:nvPr/>
        </p:nvGraphicFramePr>
        <p:xfrm>
          <a:off x="8058150" y="1943100"/>
          <a:ext cx="398463" cy="228024"/>
        </p:xfrm>
        <a:graphic>
          <a:graphicData uri="http://schemas.openxmlformats.org/drawingml/2006/table">
            <a:tbl>
              <a:tblPr/>
              <a:tblGrid>
                <a:gridCol w="3984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25</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3658" name="Group 218"/>
          <p:cNvGraphicFramePr>
            <a:graphicFrameLocks noGrp="1"/>
          </p:cNvGraphicFramePr>
          <p:nvPr/>
        </p:nvGraphicFramePr>
        <p:xfrm>
          <a:off x="7921625" y="2573338"/>
          <a:ext cx="398463" cy="228024"/>
        </p:xfrm>
        <a:graphic>
          <a:graphicData uri="http://schemas.openxmlformats.org/drawingml/2006/table">
            <a:tbl>
              <a:tblPr/>
              <a:tblGrid>
                <a:gridCol w="3984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15</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3664" name="Group 224"/>
          <p:cNvGraphicFramePr>
            <a:graphicFrameLocks noGrp="1"/>
          </p:cNvGraphicFramePr>
          <p:nvPr/>
        </p:nvGraphicFramePr>
        <p:xfrm>
          <a:off x="7761288" y="3175000"/>
          <a:ext cx="398462" cy="228024"/>
        </p:xfrm>
        <a:graphic>
          <a:graphicData uri="http://schemas.openxmlformats.org/drawingml/2006/table">
            <a:tbl>
              <a:tblPr/>
              <a:tblGrid>
                <a:gridCol w="3984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5</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3729" name="Group 289"/>
          <p:cNvGraphicFramePr>
            <a:graphicFrameLocks noGrp="1"/>
          </p:cNvGraphicFramePr>
          <p:nvPr/>
        </p:nvGraphicFramePr>
        <p:xfrm>
          <a:off x="4581525" y="2336800"/>
          <a:ext cx="817563" cy="188400"/>
        </p:xfrm>
        <a:graphic>
          <a:graphicData uri="http://schemas.openxmlformats.org/drawingml/2006/table">
            <a:tbl>
              <a:tblPr/>
              <a:tblGrid>
                <a:gridCol w="817563"/>
              </a:tblGrid>
              <a:tr h="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Hogar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3701" name="Group 261"/>
          <p:cNvGraphicFramePr>
            <a:graphicFrameLocks noGrp="1"/>
          </p:cNvGraphicFramePr>
          <p:nvPr/>
        </p:nvGraphicFramePr>
        <p:xfrm>
          <a:off x="4846638" y="2978150"/>
          <a:ext cx="665162" cy="188400"/>
        </p:xfrm>
        <a:graphic>
          <a:graphicData uri="http://schemas.openxmlformats.org/drawingml/2006/table">
            <a:tbl>
              <a:tblPr/>
              <a:tblGrid>
                <a:gridCol w="665162"/>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Trabajador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3772" name="Group 332"/>
          <p:cNvGraphicFramePr>
            <a:graphicFrameLocks noGrp="1"/>
          </p:cNvGraphicFramePr>
          <p:nvPr/>
        </p:nvGraphicFramePr>
        <p:xfrm>
          <a:off x="8482013" y="1984375"/>
          <a:ext cx="719137" cy="188400"/>
        </p:xfrm>
        <a:graphic>
          <a:graphicData uri="http://schemas.openxmlformats.org/drawingml/2006/table">
            <a:tbl>
              <a:tblPr/>
              <a:tblGrid>
                <a:gridCol w="719137"/>
              </a:tblGrid>
              <a:tr h="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Pensionado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3713" name="Group 273"/>
          <p:cNvGraphicFramePr>
            <a:graphicFrameLocks noGrp="1"/>
          </p:cNvGraphicFramePr>
          <p:nvPr/>
        </p:nvGraphicFramePr>
        <p:xfrm>
          <a:off x="8393113" y="2589213"/>
          <a:ext cx="665162" cy="188400"/>
        </p:xfrm>
        <a:graphic>
          <a:graphicData uri="http://schemas.openxmlformats.org/drawingml/2006/table">
            <a:tbl>
              <a:tblPr/>
              <a:tblGrid>
                <a:gridCol w="665162"/>
              </a:tblGrid>
              <a:tr h="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Empleado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3734" name="Group 294"/>
          <p:cNvGraphicFramePr>
            <a:graphicFrameLocks noGrp="1"/>
          </p:cNvGraphicFramePr>
          <p:nvPr/>
        </p:nvGraphicFramePr>
        <p:xfrm>
          <a:off x="8224838" y="3198813"/>
          <a:ext cx="665162" cy="188400"/>
        </p:xfrm>
        <a:graphic>
          <a:graphicData uri="http://schemas.openxmlformats.org/drawingml/2006/table">
            <a:tbl>
              <a:tblPr/>
              <a:tblGrid>
                <a:gridCol w="665162"/>
              </a:tblGrid>
              <a:tr h="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Otro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pSp>
        <p:nvGrpSpPr>
          <p:cNvPr id="38969" name="Group 337"/>
          <p:cNvGrpSpPr>
            <a:grpSpLocks/>
          </p:cNvGrpSpPr>
          <p:nvPr/>
        </p:nvGrpSpPr>
        <p:grpSpPr bwMode="auto">
          <a:xfrm>
            <a:off x="8175625" y="152400"/>
            <a:ext cx="969963" cy="255588"/>
            <a:chOff x="5150" y="96"/>
            <a:chExt cx="611" cy="161"/>
          </a:xfrm>
        </p:grpSpPr>
        <p:pic>
          <p:nvPicPr>
            <p:cNvPr id="38972" name="Picture 338" descr="GHJK"/>
            <p:cNvPicPr>
              <a:picLocks noChangeAspect="1" noChangeArrowheads="1"/>
            </p:cNvPicPr>
            <p:nvPr/>
          </p:nvPicPr>
          <p:blipFill>
            <a:blip r:embed="rId5" cstate="print"/>
            <a:srcRect/>
            <a:stretch>
              <a:fillRect/>
            </a:stretch>
          </p:blipFill>
          <p:spPr bwMode="auto">
            <a:xfrm>
              <a:off x="5150" y="101"/>
              <a:ext cx="611" cy="156"/>
            </a:xfrm>
            <a:prstGeom prst="rect">
              <a:avLst/>
            </a:prstGeom>
            <a:noFill/>
            <a:ln w="9525">
              <a:noFill/>
              <a:miter lim="800000"/>
              <a:headEnd/>
              <a:tailEnd/>
            </a:ln>
          </p:spPr>
        </p:pic>
        <p:sp>
          <p:nvSpPr>
            <p:cNvPr id="38973" name="Rectangle 339"/>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pic>
        <p:nvPicPr>
          <p:cNvPr id="38970" name="Picture 373" descr="cvbhh"/>
          <p:cNvPicPr>
            <a:picLocks noChangeAspect="1" noChangeArrowheads="1"/>
          </p:cNvPicPr>
          <p:nvPr/>
        </p:nvPicPr>
        <p:blipFill>
          <a:blip r:embed="rId6" cstate="print"/>
          <a:srcRect/>
          <a:stretch>
            <a:fillRect/>
          </a:stretch>
        </p:blipFill>
        <p:spPr bwMode="auto">
          <a:xfrm>
            <a:off x="7278688" y="3773488"/>
            <a:ext cx="642937" cy="1193800"/>
          </a:xfrm>
          <a:prstGeom prst="rect">
            <a:avLst/>
          </a:prstGeom>
          <a:noFill/>
          <a:ln w="9525">
            <a:noFill/>
            <a:miter lim="800000"/>
            <a:headEnd/>
            <a:tailEnd/>
          </a:ln>
        </p:spPr>
      </p:pic>
      <p:pic>
        <p:nvPicPr>
          <p:cNvPr id="38971" name="Picture 374" descr="gf"/>
          <p:cNvPicPr>
            <a:picLocks noChangeAspect="1" noChangeArrowheads="1"/>
          </p:cNvPicPr>
          <p:nvPr/>
        </p:nvPicPr>
        <p:blipFill>
          <a:blip r:embed="rId7" cstate="print"/>
          <a:srcRect/>
          <a:stretch>
            <a:fillRect/>
          </a:stretch>
        </p:blipFill>
        <p:spPr bwMode="auto">
          <a:xfrm>
            <a:off x="285750" y="1214438"/>
            <a:ext cx="469900" cy="584200"/>
          </a:xfrm>
          <a:prstGeom prst="rect">
            <a:avLst/>
          </a:prstGeom>
          <a:noFill/>
          <a:ln w="9525">
            <a:noFill/>
            <a:miter lim="800000"/>
            <a:headEnd/>
            <a:tailEnd/>
          </a:ln>
        </p:spPr>
      </p:pic>
      <p:sp>
        <p:nvSpPr>
          <p:cNvPr id="29" name="28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es-CO" dirty="0" smtClean="0"/>
              <a:t>Perfil del informante</a:t>
            </a:r>
          </a:p>
        </p:txBody>
      </p:sp>
      <p:sp>
        <p:nvSpPr>
          <p:cNvPr id="118787"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8E2C3986-9E61-4FC4-B68F-682ED27F9D19}" type="slidenum">
              <a:rPr lang="es-ES" sz="900" i="1">
                <a:solidFill>
                  <a:schemeClr val="bg1"/>
                </a:solidFill>
              </a:rPr>
              <a:pPr algn="ctr"/>
              <a:t>107</a:t>
            </a:fld>
            <a:endParaRPr lang="es-ES" sz="900" i="1" dirty="0">
              <a:solidFill>
                <a:schemeClr val="bg1"/>
              </a:solidFill>
            </a:endParaRPr>
          </a:p>
        </p:txBody>
      </p:sp>
      <p:sp>
        <p:nvSpPr>
          <p:cNvPr id="118788"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pSp>
        <p:nvGrpSpPr>
          <p:cNvPr id="118789" name="Group 5"/>
          <p:cNvGrpSpPr>
            <a:grpSpLocks/>
          </p:cNvGrpSpPr>
          <p:nvPr/>
        </p:nvGrpSpPr>
        <p:grpSpPr bwMode="auto">
          <a:xfrm>
            <a:off x="8175625" y="152400"/>
            <a:ext cx="969963" cy="255588"/>
            <a:chOff x="5150" y="96"/>
            <a:chExt cx="611" cy="161"/>
          </a:xfrm>
        </p:grpSpPr>
        <p:pic>
          <p:nvPicPr>
            <p:cNvPr id="118940" name="Picture 6"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118941" name="Rectangle 7"/>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graphicFrame>
        <p:nvGraphicFramePr>
          <p:cNvPr id="765113" name="Group 185"/>
          <p:cNvGraphicFramePr>
            <a:graphicFrameLocks noGrp="1"/>
          </p:cNvGraphicFramePr>
          <p:nvPr/>
        </p:nvGraphicFramePr>
        <p:xfrm>
          <a:off x="1228725" y="825500"/>
          <a:ext cx="6689725" cy="4064976"/>
        </p:xfrm>
        <a:graphic>
          <a:graphicData uri="http://schemas.openxmlformats.org/drawingml/2006/table">
            <a:tbl>
              <a:tblPr/>
              <a:tblGrid>
                <a:gridCol w="4117975"/>
                <a:gridCol w="642938"/>
                <a:gridCol w="642937"/>
                <a:gridCol w="642938"/>
                <a:gridCol w="642937"/>
              </a:tblGrid>
              <a:tr h="0">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8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a:noFill/>
                    </a:lnB>
                    <a:lnTlToBr>
                      <a:noFill/>
                    </a:lnTlToBr>
                    <a:lnBlToTr>
                      <a:noFill/>
                    </a:lnBlToTr>
                    <a:noFill/>
                  </a:tcPr>
                </a:tc>
                <a:tc gridSpan="4">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rgbClr val="333333"/>
                          </a:solidFill>
                          <a:effectLst/>
                          <a:latin typeface="Calibri" pitchFamily="34" charset="0"/>
                          <a:cs typeface="Arial" charset="0"/>
                        </a:rPr>
                        <a:t>PROPIETARIO MAUSOLEO DISTRITAL </a:t>
                      </a:r>
                      <a:endParaRPr kumimoji="0" lang="es-ES" sz="800" b="0" i="1" u="none" strike="noStrike" cap="none" normalizeH="0" baseline="0" dirty="0" smtClean="0">
                        <a:ln>
                          <a:noFill/>
                        </a:ln>
                        <a:solidFill>
                          <a:srgbClr val="333333"/>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Los que informan</a:t>
                      </a: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31. ¿Cuál es su nivel de educación?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Primaria Incompleta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Primaria Completa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Secundaria Incompleta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Secundaria Completa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Técnica - Tecnológica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Universitaria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Postgrado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Ninguno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aplica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 niega a responder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32. ¿Podría decirme cual es su ocupación principal?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Independiente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Pensionado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Hogar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Empleado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Trabajador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Otro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aplica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3 Título"/>
          <p:cNvSpPr>
            <a:spLocks noGrp="1"/>
          </p:cNvSpPr>
          <p:nvPr>
            <p:ph type="title"/>
          </p:nvPr>
        </p:nvSpPr>
        <p:spPr/>
        <p:txBody>
          <a:bodyPr/>
          <a:lstStyle/>
          <a:p>
            <a:r>
              <a:rPr lang="es-CO" dirty="0" smtClean="0"/>
              <a:t>Comentarios generales</a:t>
            </a:r>
          </a:p>
        </p:txBody>
      </p:sp>
      <p:sp>
        <p:nvSpPr>
          <p:cNvPr id="5" name="4 Marcador de contenido"/>
          <p:cNvSpPr>
            <a:spLocks noGrp="1"/>
          </p:cNvSpPr>
          <p:nvPr>
            <p:ph idx="1"/>
          </p:nvPr>
        </p:nvSpPr>
        <p:spPr/>
        <p:txBody>
          <a:bodyPr/>
          <a:lstStyle/>
          <a:p>
            <a:pPr marL="0" indent="0">
              <a:buFontTx/>
              <a:buNone/>
            </a:pPr>
            <a:r>
              <a:rPr lang="es-CO" sz="1400" dirty="0" smtClean="0"/>
              <a:t>Un bajo porcentaje de usuarios de los cementerios propiedad del distrito (19%), dice conocer las diferencias entre las tarifas de cementerios públicos y privados, lo que motiva a que la mayoría perciba que los costos en los cementerios distritales son justos.  Se resalta que una de las principales razones para escoger el servicio de los cementerios es ser menos costosos (22%).</a:t>
            </a:r>
          </a:p>
          <a:p>
            <a:pPr marL="0" indent="0">
              <a:buFontTx/>
              <a:buNone/>
            </a:pPr>
            <a:endParaRPr lang="es-CO" sz="1400" dirty="0" smtClean="0"/>
          </a:p>
          <a:p>
            <a:pPr marL="0" indent="0">
              <a:buNone/>
            </a:pPr>
            <a:r>
              <a:rPr lang="es-CO" sz="1400" dirty="0" smtClean="0"/>
              <a:t>La percepción de calidad del servicio disminuyó para todos los cementerios en la presente medición, principalmente en los cementerios Sur y Central donde la evaluación decreció en un 16% y 12% respectivamente. </a:t>
            </a:r>
          </a:p>
          <a:p>
            <a:pPr marL="0" indent="0">
              <a:buNone/>
            </a:pPr>
            <a:endParaRPr lang="es-CO" sz="1400" dirty="0" smtClean="0"/>
          </a:p>
          <a:p>
            <a:pPr marL="0" indent="0">
              <a:buNone/>
            </a:pPr>
            <a:r>
              <a:rPr lang="es-CO" sz="1400" dirty="0" smtClean="0"/>
              <a:t>Con respecto a la vigilancia y seguridad de los cementerios, se observa una caída en general mayor al 10% frente al año 2010. Unido a la vigilancia esta el tema de vandalismo que para los los cementerios Central y Norte ha tenido un mayor impacto.</a:t>
            </a:r>
          </a:p>
          <a:p>
            <a:pPr marL="0" indent="0">
              <a:buNone/>
            </a:pPr>
            <a:endParaRPr lang="es-CO" sz="1400" dirty="0" smtClean="0"/>
          </a:p>
          <a:p>
            <a:pPr marL="0" indent="0">
              <a:buNone/>
            </a:pPr>
            <a:endParaRPr lang="es-CO" sz="1400" dirty="0" smtClean="0"/>
          </a:p>
          <a:p>
            <a:pPr>
              <a:buFontTx/>
              <a:buNone/>
              <a:defRPr/>
            </a:pPr>
            <a:endParaRPr lang="es-CO" sz="1400"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smtClean="0"/>
              <a:t>Comentarios generales</a:t>
            </a:r>
            <a:endParaRPr lang="es-CO" dirty="0"/>
          </a:p>
        </p:txBody>
      </p:sp>
      <p:sp>
        <p:nvSpPr>
          <p:cNvPr id="3" name="2 Marcador de contenido"/>
          <p:cNvSpPr>
            <a:spLocks noGrp="1"/>
          </p:cNvSpPr>
          <p:nvPr>
            <p:ph idx="1"/>
          </p:nvPr>
        </p:nvSpPr>
        <p:spPr/>
        <p:txBody>
          <a:bodyPr/>
          <a:lstStyle/>
          <a:p>
            <a:pPr marL="0" indent="0">
              <a:buNone/>
              <a:defRPr/>
            </a:pPr>
            <a:r>
              <a:rPr lang="es-CO" sz="1400" dirty="0" smtClean="0"/>
              <a:t>Del servicio brindado en los cementerios se destaca la atención recibida por parte de los empleados del cementerio y el acompañamiento permanente.  El factor más crítico es la eliminación de los vectores e insectos.</a:t>
            </a:r>
          </a:p>
          <a:p>
            <a:pPr marL="0" indent="0">
              <a:buNone/>
              <a:defRPr/>
            </a:pPr>
            <a:endParaRPr lang="es-CO" sz="1400" dirty="0" smtClean="0">
              <a:solidFill>
                <a:srgbClr val="000000"/>
              </a:solidFill>
            </a:endParaRPr>
          </a:p>
          <a:p>
            <a:pPr marL="0" indent="0">
              <a:buNone/>
              <a:defRPr/>
            </a:pPr>
            <a:r>
              <a:rPr lang="es-CO" sz="1400" dirty="0" smtClean="0"/>
              <a:t> El aseo de los pabellones y las áreas comunes que es, uno de los principales aspectos que los usuarios esperan que se mejore,  muestra una caída frente a la evaluación del 2010 del 31%. Los cementerios más afectados son el norte (40%) y el sur (37%). </a:t>
            </a:r>
          </a:p>
          <a:p>
            <a:pPr marL="0" indent="0">
              <a:buNone/>
              <a:defRPr/>
            </a:pPr>
            <a:endParaRPr lang="es-CO" sz="1400" dirty="0" smtClean="0"/>
          </a:p>
          <a:p>
            <a:pPr marL="0" lvl="0" indent="0">
              <a:buNone/>
              <a:defRPr/>
            </a:pPr>
            <a:r>
              <a:rPr lang="es-CO" sz="1400" dirty="0" smtClean="0">
                <a:solidFill>
                  <a:srgbClr val="000000"/>
                </a:solidFill>
              </a:rPr>
              <a:t>El 10% de las personas entrevistadas han presentado alguna petición, queja o reclamo de los servicios del cementerio. Las principales razones de lo solicitado son la falta de atención oportuna del personal y la falta de seguridad en el cementerio.</a:t>
            </a:r>
            <a:endParaRPr lang="es-CO"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s-CO" dirty="0" smtClean="0"/>
              <a:t>Cementerios del Distrito</a:t>
            </a:r>
          </a:p>
        </p:txBody>
      </p:sp>
      <p:sp>
        <p:nvSpPr>
          <p:cNvPr id="56323"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E38164D3-74BD-4C53-85C8-15C4D950DC9E}" type="slidenum">
              <a:rPr lang="es-ES" sz="900" i="1">
                <a:solidFill>
                  <a:schemeClr val="bg1"/>
                </a:solidFill>
              </a:rPr>
              <a:pPr algn="ctr"/>
              <a:t>11</a:t>
            </a:fld>
            <a:endParaRPr lang="es-ES" sz="900" i="1" dirty="0">
              <a:solidFill>
                <a:schemeClr val="bg1"/>
              </a:solidFill>
            </a:endParaRPr>
          </a:p>
        </p:txBody>
      </p:sp>
      <p:sp>
        <p:nvSpPr>
          <p:cNvPr id="56324"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834565" name="Group 5"/>
          <p:cNvGraphicFramePr>
            <a:graphicFrameLocks noGrp="1"/>
          </p:cNvGraphicFramePr>
          <p:nvPr/>
        </p:nvGraphicFramePr>
        <p:xfrm>
          <a:off x="892175" y="1038225"/>
          <a:ext cx="7362825" cy="2306520"/>
        </p:xfrm>
        <a:graphic>
          <a:graphicData uri="http://schemas.openxmlformats.org/drawingml/2006/table">
            <a:tbl>
              <a:tblPr/>
              <a:tblGrid>
                <a:gridCol w="4148138"/>
                <a:gridCol w="642937"/>
                <a:gridCol w="642938"/>
                <a:gridCol w="642937"/>
                <a:gridCol w="642938"/>
                <a:gridCol w="642937"/>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Serafín</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Total Encuestados</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848</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231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223</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3. ¿Sabe cuáles son los cementerios propiedad del Distrito?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SI</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NO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 Base = Los Que Saben Cuales Son Los Cementerios De Propiedad Del Distrito</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596</a:t>
                      </a: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226</a:t>
                      </a: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144</a:t>
                      </a: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169</a:t>
                      </a: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57</a:t>
                      </a: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Cementerio Central (Carrera 20 # 24 - 80)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Cementerio Sur (Avenida Calle 27 SUR # 37 - 83)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Cementerio Norte (Carrera 36 # 68 - 10)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Cementerio Serafín (Avenida Calle 71 Sur # 4 - 09)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r>
            </a:tbl>
          </a:graphicData>
        </a:graphic>
      </p:graphicFrame>
      <p:grpSp>
        <p:nvGrpSpPr>
          <p:cNvPr id="56480" name="Group 169"/>
          <p:cNvGrpSpPr>
            <a:grpSpLocks/>
          </p:cNvGrpSpPr>
          <p:nvPr/>
        </p:nvGrpSpPr>
        <p:grpSpPr bwMode="auto">
          <a:xfrm>
            <a:off x="8175625" y="139700"/>
            <a:ext cx="969963" cy="312738"/>
            <a:chOff x="5150" y="88"/>
            <a:chExt cx="611" cy="197"/>
          </a:xfrm>
        </p:grpSpPr>
        <p:pic>
          <p:nvPicPr>
            <p:cNvPr id="56481" name="Picture 170"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56482" name="Rectangle 171"/>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lstStyle/>
          <a:p>
            <a:r>
              <a:rPr lang="es-MX" dirty="0" smtClean="0"/>
              <a:t>Ficha Técnica</a:t>
            </a:r>
            <a:endParaRPr lang="es-MX"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3"/>
          <p:cNvSpPr>
            <a:spLocks noChangeArrowheads="1"/>
          </p:cNvSpPr>
          <p:nvPr/>
        </p:nvSpPr>
        <p:spPr bwMode="auto">
          <a:xfrm>
            <a:off x="1685925" y="-2881313"/>
            <a:ext cx="185738" cy="787400"/>
          </a:xfrm>
          <a:prstGeom prst="rect">
            <a:avLst/>
          </a:prstGeom>
          <a:noFill/>
          <a:ln w="9525">
            <a:noFill/>
            <a:miter lim="800000"/>
            <a:headEnd/>
            <a:tailEnd/>
          </a:ln>
        </p:spPr>
        <p:txBody>
          <a:bodyPr wrap="none" lIns="91541" tIns="45770" rIns="91541" bIns="45770" anchor="ctr">
            <a:spAutoFit/>
          </a:bodyPr>
          <a:lstStyle/>
          <a:p>
            <a:pPr eaLnBrk="0" hangingPunct="0"/>
            <a:r>
              <a:rPr lang="es-ES_tradnl" dirty="0">
                <a:solidFill>
                  <a:srgbClr val="000000"/>
                </a:solidFill>
                <a:cs typeface="Times New Roman" pitchFamily="18" charset="0"/>
              </a:rPr>
              <a:t/>
            </a:r>
            <a:br>
              <a:rPr lang="es-ES_tradnl" dirty="0">
                <a:solidFill>
                  <a:srgbClr val="000000"/>
                </a:solidFill>
                <a:cs typeface="Times New Roman" pitchFamily="18" charset="0"/>
              </a:rPr>
            </a:br>
            <a:endParaRPr lang="en-US" sz="900" dirty="0">
              <a:solidFill>
                <a:srgbClr val="000000"/>
              </a:solidFill>
            </a:endParaRPr>
          </a:p>
          <a:p>
            <a:pPr eaLnBrk="0" hangingPunct="0"/>
            <a:endParaRPr lang="en-US" dirty="0">
              <a:solidFill>
                <a:srgbClr val="000000"/>
              </a:solidFill>
            </a:endParaRPr>
          </a:p>
        </p:txBody>
      </p:sp>
      <p:sp>
        <p:nvSpPr>
          <p:cNvPr id="122883" name="Rectangle 4"/>
          <p:cNvSpPr>
            <a:spLocks noChangeArrowheads="1"/>
          </p:cNvSpPr>
          <p:nvPr/>
        </p:nvSpPr>
        <p:spPr bwMode="auto">
          <a:xfrm>
            <a:off x="1685925" y="1677988"/>
            <a:ext cx="185738" cy="787400"/>
          </a:xfrm>
          <a:prstGeom prst="rect">
            <a:avLst/>
          </a:prstGeom>
          <a:noFill/>
          <a:ln w="9525">
            <a:noFill/>
            <a:miter lim="800000"/>
            <a:headEnd/>
            <a:tailEnd/>
          </a:ln>
        </p:spPr>
        <p:txBody>
          <a:bodyPr wrap="none" lIns="91541" tIns="45770" rIns="91541" bIns="45770" anchor="ctr">
            <a:spAutoFit/>
          </a:bodyPr>
          <a:lstStyle/>
          <a:p>
            <a:pPr eaLnBrk="0" hangingPunct="0"/>
            <a:r>
              <a:rPr lang="es-ES_tradnl" dirty="0">
                <a:solidFill>
                  <a:srgbClr val="000000"/>
                </a:solidFill>
                <a:cs typeface="Times New Roman" pitchFamily="18" charset="0"/>
              </a:rPr>
              <a:t/>
            </a:r>
            <a:br>
              <a:rPr lang="es-ES_tradnl" dirty="0">
                <a:solidFill>
                  <a:srgbClr val="000000"/>
                </a:solidFill>
                <a:cs typeface="Times New Roman" pitchFamily="18" charset="0"/>
              </a:rPr>
            </a:br>
            <a:endParaRPr lang="en-US" sz="900" dirty="0">
              <a:solidFill>
                <a:srgbClr val="000000"/>
              </a:solidFill>
            </a:endParaRPr>
          </a:p>
          <a:p>
            <a:pPr eaLnBrk="0" hangingPunct="0"/>
            <a:endParaRPr lang="en-US" dirty="0">
              <a:solidFill>
                <a:srgbClr val="000000"/>
              </a:solidFill>
            </a:endParaRPr>
          </a:p>
        </p:txBody>
      </p:sp>
      <p:sp>
        <p:nvSpPr>
          <p:cNvPr id="122884" name="Rectangle 5"/>
          <p:cNvSpPr>
            <a:spLocks noChangeArrowheads="1"/>
          </p:cNvSpPr>
          <p:nvPr/>
        </p:nvSpPr>
        <p:spPr bwMode="auto">
          <a:xfrm>
            <a:off x="1685925" y="6715125"/>
            <a:ext cx="185738" cy="787400"/>
          </a:xfrm>
          <a:prstGeom prst="rect">
            <a:avLst/>
          </a:prstGeom>
          <a:noFill/>
          <a:ln w="9525">
            <a:noFill/>
            <a:miter lim="800000"/>
            <a:headEnd/>
            <a:tailEnd/>
          </a:ln>
        </p:spPr>
        <p:txBody>
          <a:bodyPr wrap="none" lIns="91541" tIns="45770" rIns="91541" bIns="45770" anchor="ctr">
            <a:spAutoFit/>
          </a:bodyPr>
          <a:lstStyle/>
          <a:p>
            <a:pPr eaLnBrk="0" hangingPunct="0"/>
            <a:r>
              <a:rPr lang="es-ES_tradnl" dirty="0">
                <a:solidFill>
                  <a:srgbClr val="000000"/>
                </a:solidFill>
                <a:cs typeface="Times New Roman" pitchFamily="18" charset="0"/>
              </a:rPr>
              <a:t/>
            </a:r>
            <a:br>
              <a:rPr lang="es-ES_tradnl" dirty="0">
                <a:solidFill>
                  <a:srgbClr val="000000"/>
                </a:solidFill>
                <a:cs typeface="Times New Roman" pitchFamily="18" charset="0"/>
              </a:rPr>
            </a:br>
            <a:endParaRPr lang="en-US" sz="900" dirty="0">
              <a:solidFill>
                <a:srgbClr val="000000"/>
              </a:solidFill>
            </a:endParaRPr>
          </a:p>
          <a:p>
            <a:pPr eaLnBrk="0" hangingPunct="0"/>
            <a:endParaRPr lang="en-US" dirty="0">
              <a:solidFill>
                <a:srgbClr val="000000"/>
              </a:solidFill>
            </a:endParaRPr>
          </a:p>
        </p:txBody>
      </p:sp>
      <p:graphicFrame>
        <p:nvGraphicFramePr>
          <p:cNvPr id="15377" name="Group 17"/>
          <p:cNvGraphicFramePr>
            <a:graphicFrameLocks noGrp="1"/>
          </p:cNvGraphicFramePr>
          <p:nvPr>
            <p:ph idx="1"/>
          </p:nvPr>
        </p:nvGraphicFramePr>
        <p:xfrm>
          <a:off x="611188" y="827088"/>
          <a:ext cx="8282358" cy="3947274"/>
        </p:xfrm>
        <a:graphic>
          <a:graphicData uri="http://schemas.openxmlformats.org/drawingml/2006/table">
            <a:tbl>
              <a:tblPr/>
              <a:tblGrid>
                <a:gridCol w="2693987"/>
                <a:gridCol w="5588371"/>
              </a:tblGrid>
              <a:tr h="619389">
                <a:tc>
                  <a:txBody>
                    <a:bodyPr/>
                    <a:lstStyle/>
                    <a:p>
                      <a:pPr marL="342900" marR="0" lvl="0" indent="-342900" algn="l" defTabSz="914400" rtl="0" eaLnBrk="1" fontAlgn="base" latinLnBrk="0" hangingPunct="1">
                        <a:lnSpc>
                          <a:spcPct val="90000"/>
                        </a:lnSpc>
                        <a:spcBef>
                          <a:spcPct val="0"/>
                        </a:spcBef>
                        <a:spcAft>
                          <a:spcPct val="0"/>
                        </a:spcAft>
                        <a:buClr>
                          <a:srgbClr val="669900"/>
                        </a:buClr>
                        <a:buSzTx/>
                        <a:buFontTx/>
                        <a:buNone/>
                        <a:tabLst/>
                      </a:pPr>
                      <a:r>
                        <a:rPr kumimoji="0" lang="es-ES_tradnl" sz="1000" b="1" i="0" u="none" strike="noStrike" cap="none" normalizeH="0" baseline="0" dirty="0" smtClean="0">
                          <a:ln>
                            <a:noFill/>
                          </a:ln>
                          <a:solidFill>
                            <a:schemeClr val="tx1"/>
                          </a:solidFill>
                          <a:effectLst/>
                          <a:latin typeface="+mj-lt"/>
                          <a:cs typeface="Times New Roman" pitchFamily="18" charset="0"/>
                        </a:rPr>
                        <a:t>Universo</a:t>
                      </a:r>
                      <a:endParaRPr kumimoji="0" lang="en-US" sz="1000" b="0" i="0" u="none" strike="noStrike" cap="none" normalizeH="0" baseline="0" dirty="0" smtClean="0">
                        <a:ln>
                          <a:noFill/>
                        </a:ln>
                        <a:solidFill>
                          <a:schemeClr val="tx1"/>
                        </a:solidFill>
                        <a:effectLst/>
                        <a:latin typeface="+mj-lt"/>
                        <a:cs typeface="Times New Roman" pitchFamily="18" charset="0"/>
                      </a:endParaRPr>
                    </a:p>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800" b="0" i="0" u="none" strike="noStrike" kern="1200" cap="none" normalizeH="0" baseline="0" dirty="0" smtClean="0">
                          <a:ln>
                            <a:noFill/>
                          </a:ln>
                          <a:solidFill>
                            <a:schemeClr val="tx1"/>
                          </a:solidFill>
                          <a:effectLst/>
                          <a:latin typeface="+mj-lt"/>
                          <a:ea typeface="+mn-ea"/>
                          <a:cs typeface="Times New Roman" pitchFamily="18" charset="0"/>
                        </a:rPr>
                        <a:t>Conjunto de las unidades o individuos que satisfacen una definición común y constituyen la colectividad de interés. El Universo debe ser reflejo de los objetivos del estudio, por lo tanto debe describirse en términos de contenido, unidades, espacio y tiempo.</a:t>
                      </a:r>
                    </a:p>
                  </a:txBody>
                  <a:tcPr marL="91456" marR="91456" marT="34300" marB="34300" anchor="ctr"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
                          <a:srgbClr val="669900"/>
                        </a:buClr>
                        <a:buSzTx/>
                        <a:buFontTx/>
                        <a:buNone/>
                        <a:tabLst/>
                        <a:defRPr/>
                      </a:pPr>
                      <a:r>
                        <a:rPr kumimoji="0" lang="es-CO" sz="900" b="0" i="0" u="none" strike="noStrike" kern="1200" cap="none" normalizeH="0" baseline="0" dirty="0" smtClean="0">
                          <a:ln>
                            <a:noFill/>
                          </a:ln>
                          <a:solidFill>
                            <a:schemeClr val="tx1"/>
                          </a:solidFill>
                          <a:effectLst/>
                          <a:latin typeface="+mj-lt"/>
                          <a:ea typeface="+mn-ea"/>
                          <a:cs typeface="Times New Roman" pitchFamily="18" charset="0"/>
                        </a:rPr>
                        <a:t>Familias propietarias de mausoleos y dolientes de las personas fallecidas y sepultadas en los cementerios distritales.</a:t>
                      </a:r>
                    </a:p>
                  </a:txBody>
                  <a:tcPr marL="91456" marR="91456" marT="34300" marB="34300" anchor="ctr"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solidFill>
                      <a:schemeClr val="bg1"/>
                    </a:solidFill>
                  </a:tcPr>
                </a:tc>
              </a:tr>
              <a:tr h="607810">
                <a:tc>
                  <a:txBody>
                    <a:bodyPr/>
                    <a:lstStyle/>
                    <a:p>
                      <a:pPr marL="342900" marR="0" lvl="0" indent="-342900" algn="l" defTabSz="914400" rtl="0" eaLnBrk="1" fontAlgn="base" latinLnBrk="0" hangingPunct="1">
                        <a:lnSpc>
                          <a:spcPct val="160000"/>
                        </a:lnSpc>
                        <a:spcBef>
                          <a:spcPct val="0"/>
                        </a:spcBef>
                        <a:spcAft>
                          <a:spcPct val="0"/>
                        </a:spcAft>
                        <a:buClr>
                          <a:srgbClr val="669900"/>
                        </a:buClr>
                        <a:buSzTx/>
                        <a:buFontTx/>
                        <a:buNone/>
                        <a:tabLst/>
                      </a:pPr>
                      <a:r>
                        <a:rPr kumimoji="0" lang="es-ES_tradnl" sz="1000" b="1" i="0" u="none" strike="noStrike" cap="none" normalizeH="0" baseline="0" dirty="0" smtClean="0">
                          <a:ln>
                            <a:noFill/>
                          </a:ln>
                          <a:solidFill>
                            <a:schemeClr val="tx1"/>
                          </a:solidFill>
                          <a:effectLst/>
                          <a:latin typeface="+mj-lt"/>
                          <a:cs typeface="Times New Roman" pitchFamily="18" charset="0"/>
                        </a:rPr>
                        <a:t>Población Objetivo</a:t>
                      </a:r>
                      <a:endParaRPr kumimoji="0" lang="en-US" sz="1000" b="0" i="0" u="none" strike="noStrike" cap="none" normalizeH="0" baseline="0" dirty="0" smtClean="0">
                        <a:ln>
                          <a:noFill/>
                        </a:ln>
                        <a:solidFill>
                          <a:schemeClr val="tx1"/>
                        </a:solidFill>
                        <a:effectLst/>
                        <a:latin typeface="+mj-lt"/>
                        <a:cs typeface="Times New Roman" pitchFamily="18" charset="0"/>
                      </a:endParaRPr>
                    </a:p>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800" b="0" i="0" u="none" strike="noStrike" kern="1200" cap="none" normalizeH="0" baseline="0" dirty="0" smtClean="0">
                          <a:ln>
                            <a:noFill/>
                          </a:ln>
                          <a:solidFill>
                            <a:schemeClr val="tx1"/>
                          </a:solidFill>
                          <a:effectLst/>
                          <a:latin typeface="+mj-lt"/>
                          <a:ea typeface="+mn-ea"/>
                          <a:cs typeface="Times New Roman" pitchFamily="18" charset="0"/>
                        </a:rPr>
                        <a:t>Es el conjunto de unidades del universo que queda representado en el marco estadístico y sobre la cual </a:t>
                      </a:r>
                    </a:p>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800" b="0" i="0" u="none" strike="noStrike" kern="1200" cap="none" normalizeH="0" baseline="0" dirty="0" smtClean="0">
                          <a:ln>
                            <a:noFill/>
                          </a:ln>
                          <a:solidFill>
                            <a:schemeClr val="tx1"/>
                          </a:solidFill>
                          <a:effectLst/>
                          <a:latin typeface="+mj-lt"/>
                          <a:ea typeface="+mn-ea"/>
                          <a:cs typeface="Times New Roman" pitchFamily="18" charset="0"/>
                        </a:rPr>
                        <a:t>se hace inferencia. Este puede coincidir con el universo. </a:t>
                      </a:r>
                    </a:p>
                  </a:txBody>
                  <a:tcPr marL="91456" marR="91456" marT="34299" marB="34299" anchor="ctr"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
                          <a:srgbClr val="669900"/>
                        </a:buClr>
                        <a:buSzTx/>
                        <a:buFontTx/>
                        <a:buNone/>
                        <a:tabLst/>
                        <a:defRPr/>
                      </a:pPr>
                      <a:r>
                        <a:rPr kumimoji="0" lang="es-CO" sz="900" b="0" i="0" u="none" strike="noStrike" kern="1200" cap="none" spc="0" normalizeH="0" baseline="0" noProof="0" dirty="0" smtClean="0">
                          <a:ln>
                            <a:noFill/>
                          </a:ln>
                          <a:solidFill>
                            <a:srgbClr val="000000"/>
                          </a:solidFill>
                          <a:effectLst/>
                          <a:uLnTx/>
                          <a:uFillTx/>
                          <a:latin typeface="Cambria"/>
                          <a:ea typeface="+mn-ea"/>
                          <a:cs typeface="Times New Roman" pitchFamily="18" charset="0"/>
                        </a:rPr>
                        <a:t>Familias propietarias de mausoleos en los cementerios distritales (central, norte, sur) y dolientes de las personas fallecidas y sepultadas durante los últimos 4 años en los cementerios distritales (Central, Norte, Sur, Serafín)</a:t>
                      </a:r>
                    </a:p>
                  </a:txBody>
                  <a:tcPr marL="91456" marR="91456" marT="34299" marB="34299" anchor="ctr"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solidFill>
                      <a:schemeClr val="bg1"/>
                    </a:solidFill>
                  </a:tcPr>
                </a:tc>
              </a:tr>
              <a:tr h="723581">
                <a:tc>
                  <a:txBody>
                    <a:bodyPr/>
                    <a:lstStyle/>
                    <a:p>
                      <a:pPr marL="342900" marR="0" lvl="0" indent="-342900" algn="l" defTabSz="914400" rtl="0" eaLnBrk="1" fontAlgn="base" latinLnBrk="0" hangingPunct="1">
                        <a:lnSpc>
                          <a:spcPct val="160000"/>
                        </a:lnSpc>
                        <a:spcBef>
                          <a:spcPct val="0"/>
                        </a:spcBef>
                        <a:spcAft>
                          <a:spcPct val="0"/>
                        </a:spcAft>
                        <a:buClr>
                          <a:srgbClr val="669900"/>
                        </a:buClr>
                        <a:buSzTx/>
                        <a:buFontTx/>
                        <a:buNone/>
                        <a:tabLst/>
                      </a:pPr>
                      <a:r>
                        <a:rPr kumimoji="0" lang="es-ES_tradnl" sz="1000" b="1" i="0" u="none" strike="noStrike" cap="none" normalizeH="0" baseline="0" dirty="0" smtClean="0">
                          <a:ln>
                            <a:noFill/>
                          </a:ln>
                          <a:solidFill>
                            <a:schemeClr val="tx1"/>
                          </a:solidFill>
                          <a:effectLst/>
                          <a:latin typeface="Cambria" pitchFamily="18" charset="0"/>
                          <a:cs typeface="Times New Roman" pitchFamily="18" charset="0"/>
                        </a:rPr>
                        <a:t>Marco estadístico</a:t>
                      </a:r>
                      <a:endParaRPr kumimoji="0" lang="en-US" sz="1000" b="0" i="0" u="none" strike="noStrike" cap="none" normalizeH="0" baseline="0" dirty="0" smtClean="0">
                        <a:ln>
                          <a:noFill/>
                        </a:ln>
                        <a:solidFill>
                          <a:schemeClr val="tx1"/>
                        </a:solidFill>
                        <a:effectLst/>
                        <a:latin typeface="Cambria"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800" b="0" i="0" u="none" strike="noStrike" kern="1200" cap="none" normalizeH="0" baseline="0" dirty="0" smtClean="0">
                          <a:ln>
                            <a:noFill/>
                          </a:ln>
                          <a:solidFill>
                            <a:schemeClr val="tx1"/>
                          </a:solidFill>
                          <a:effectLst/>
                          <a:latin typeface="Cambria" pitchFamily="18" charset="0"/>
                          <a:ea typeface="+mn-ea"/>
                          <a:cs typeface="Times New Roman" pitchFamily="18" charset="0"/>
                        </a:rPr>
                        <a:t>Dispositivo que permite identificar y ubicar los </a:t>
                      </a:r>
                    </a:p>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800" b="0" i="0" u="none" strike="noStrike" kern="1200" cap="none" normalizeH="0" baseline="0" dirty="0" smtClean="0">
                          <a:ln>
                            <a:noFill/>
                          </a:ln>
                          <a:solidFill>
                            <a:schemeClr val="tx1"/>
                          </a:solidFill>
                          <a:effectLst/>
                          <a:latin typeface="Cambria" pitchFamily="18" charset="0"/>
                          <a:ea typeface="+mn-ea"/>
                          <a:cs typeface="Times New Roman" pitchFamily="18" charset="0"/>
                        </a:rPr>
                        <a:t>elementos del universo. Archivos alfanuméricos, </a:t>
                      </a:r>
                    </a:p>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800" b="0" i="0" u="none" strike="noStrike" kern="1200" cap="none" normalizeH="0" baseline="0" dirty="0" smtClean="0">
                          <a:ln>
                            <a:noFill/>
                          </a:ln>
                          <a:solidFill>
                            <a:schemeClr val="tx1"/>
                          </a:solidFill>
                          <a:effectLst/>
                          <a:latin typeface="Cambria" pitchFamily="18" charset="0"/>
                          <a:ea typeface="+mn-ea"/>
                          <a:cs typeface="Times New Roman" pitchFamily="18" charset="0"/>
                        </a:rPr>
                        <a:t>geográficos u otros medios que contienen los </a:t>
                      </a:r>
                    </a:p>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800" b="0" i="0" u="none" strike="noStrike" kern="1200" cap="none" normalizeH="0" baseline="0" dirty="0" smtClean="0">
                          <a:ln>
                            <a:noFill/>
                          </a:ln>
                          <a:solidFill>
                            <a:schemeClr val="tx1"/>
                          </a:solidFill>
                          <a:effectLst/>
                          <a:latin typeface="Cambria" pitchFamily="18" charset="0"/>
                          <a:ea typeface="+mn-ea"/>
                          <a:cs typeface="Times New Roman" pitchFamily="18" charset="0"/>
                        </a:rPr>
                        <a:t>diferentes tipos de unidades de muestreo y toda la </a:t>
                      </a:r>
                    </a:p>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800" b="0" i="0" u="none" strike="noStrike" kern="1200" cap="none" normalizeH="0" baseline="0" dirty="0" smtClean="0">
                          <a:ln>
                            <a:noFill/>
                          </a:ln>
                          <a:solidFill>
                            <a:schemeClr val="tx1"/>
                          </a:solidFill>
                          <a:effectLst/>
                          <a:latin typeface="Cambria" pitchFamily="18" charset="0"/>
                          <a:ea typeface="+mn-ea"/>
                          <a:cs typeface="Times New Roman" pitchFamily="18" charset="0"/>
                        </a:rPr>
                        <a:t>información auxiliar para identificar, seleccionar y </a:t>
                      </a:r>
                    </a:p>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800" b="0" i="0" u="none" strike="noStrike" kern="1200" cap="none" normalizeH="0" baseline="0" dirty="0" smtClean="0">
                          <a:ln>
                            <a:noFill/>
                          </a:ln>
                          <a:solidFill>
                            <a:schemeClr val="tx1"/>
                          </a:solidFill>
                          <a:effectLst/>
                          <a:latin typeface="Cambria" pitchFamily="18" charset="0"/>
                          <a:ea typeface="+mn-ea"/>
                          <a:cs typeface="Times New Roman" pitchFamily="18" charset="0"/>
                        </a:rPr>
                        <a:t>representar a estas unidades.</a:t>
                      </a:r>
                    </a:p>
                  </a:txBody>
                  <a:tcPr marL="91456" marR="91456" marT="34299" marB="34299" anchor="ctr"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900" b="0" i="0" u="none" strike="noStrike" kern="1200" cap="none" normalizeH="0" baseline="0" dirty="0" smtClean="0">
                          <a:ln>
                            <a:noFill/>
                          </a:ln>
                          <a:solidFill>
                            <a:schemeClr val="tx1"/>
                          </a:solidFill>
                          <a:effectLst/>
                          <a:latin typeface="+mj-lt"/>
                          <a:ea typeface="+mn-ea"/>
                          <a:cs typeface="Times New Roman" pitchFamily="18" charset="0"/>
                        </a:rPr>
                        <a:t>Bases de datos proporcionada por UAESP :</a:t>
                      </a:r>
                    </a:p>
                    <a:p>
                      <a:pPr marL="180975" marR="0" lvl="0" indent="-180975" algn="l" defTabSz="914400" rtl="0" eaLnBrk="1" fontAlgn="base" latinLnBrk="0" hangingPunct="1">
                        <a:lnSpc>
                          <a:spcPct val="100000"/>
                        </a:lnSpc>
                        <a:spcBef>
                          <a:spcPct val="0"/>
                        </a:spcBef>
                        <a:spcAft>
                          <a:spcPct val="0"/>
                        </a:spcAft>
                        <a:buClr>
                          <a:srgbClr val="669900"/>
                        </a:buClr>
                        <a:buSzTx/>
                        <a:buFont typeface="Arial" pitchFamily="34" charset="0"/>
                        <a:buChar char="•"/>
                        <a:tabLst/>
                      </a:pPr>
                      <a:r>
                        <a:rPr kumimoji="0" lang="es-ES_tradnl" sz="900" b="0" i="0" u="none" strike="noStrike" kern="1200" cap="none" normalizeH="0" baseline="0" dirty="0" smtClean="0">
                          <a:ln>
                            <a:noFill/>
                          </a:ln>
                          <a:solidFill>
                            <a:schemeClr val="tx1"/>
                          </a:solidFill>
                          <a:effectLst/>
                          <a:latin typeface="+mj-lt"/>
                          <a:ea typeface="+mn-ea"/>
                          <a:cs typeface="Times New Roman" pitchFamily="18" charset="0"/>
                        </a:rPr>
                        <a:t>Base de propietarios de Mausoleos con 423 registros: Central (293), Sur (52) y Norte (78) </a:t>
                      </a:r>
                    </a:p>
                    <a:p>
                      <a:pPr marL="180975" marR="0" lvl="0" indent="-180975" algn="l" defTabSz="914400" rtl="0" eaLnBrk="1" fontAlgn="base" latinLnBrk="0" hangingPunct="1">
                        <a:lnSpc>
                          <a:spcPct val="100000"/>
                        </a:lnSpc>
                        <a:spcBef>
                          <a:spcPct val="0"/>
                        </a:spcBef>
                        <a:spcAft>
                          <a:spcPct val="0"/>
                        </a:spcAft>
                        <a:buClr>
                          <a:srgbClr val="669900"/>
                        </a:buClr>
                        <a:buSzTx/>
                        <a:buFont typeface="Arial" pitchFamily="34" charset="0"/>
                        <a:buChar char="•"/>
                        <a:tabLst/>
                      </a:pPr>
                      <a:r>
                        <a:rPr kumimoji="0" lang="es-ES_tradnl" sz="900" b="0" i="0" u="none" strike="noStrike" kern="1200" cap="none" normalizeH="0" baseline="0" dirty="0" smtClean="0">
                          <a:ln>
                            <a:noFill/>
                          </a:ln>
                          <a:solidFill>
                            <a:schemeClr val="tx1"/>
                          </a:solidFill>
                          <a:effectLst/>
                          <a:latin typeface="+mj-lt"/>
                          <a:ea typeface="+mn-ea"/>
                          <a:cs typeface="Times New Roman" pitchFamily="18" charset="0"/>
                        </a:rPr>
                        <a:t>Base de Familiares con Subsidios con 423 registros: Central (31), Sur (192), Norte (145) y Serafín (55) </a:t>
                      </a:r>
                    </a:p>
                    <a:p>
                      <a:pPr marL="180975" marR="0" lvl="0" indent="-180975" algn="l" defTabSz="914400" rtl="0" eaLnBrk="1" fontAlgn="base" latinLnBrk="0" hangingPunct="1">
                        <a:lnSpc>
                          <a:spcPct val="100000"/>
                        </a:lnSpc>
                        <a:spcBef>
                          <a:spcPct val="0"/>
                        </a:spcBef>
                        <a:spcAft>
                          <a:spcPct val="0"/>
                        </a:spcAft>
                        <a:buClr>
                          <a:srgbClr val="669900"/>
                        </a:buClr>
                        <a:buSzTx/>
                        <a:buFont typeface="Arial" pitchFamily="34" charset="0"/>
                        <a:buChar char="•"/>
                        <a:tabLst/>
                      </a:pPr>
                      <a:r>
                        <a:rPr kumimoji="0" lang="es-ES_tradnl" sz="900" b="0" i="0" u="none" strike="noStrike" kern="1200" cap="none" normalizeH="0" baseline="0" dirty="0" smtClean="0">
                          <a:ln>
                            <a:noFill/>
                          </a:ln>
                          <a:solidFill>
                            <a:schemeClr val="tx1"/>
                          </a:solidFill>
                          <a:effectLst/>
                          <a:latin typeface="+mj-lt"/>
                          <a:ea typeface="+mn-ea"/>
                          <a:cs typeface="Times New Roman" pitchFamily="18" charset="0"/>
                        </a:rPr>
                        <a:t>Base de Familiares con 4224 registros</a:t>
                      </a:r>
                    </a:p>
                    <a:p>
                      <a:pPr marL="180975" marR="0" lvl="0" indent="-180975" algn="l" defTabSz="914400" rtl="0" eaLnBrk="1" fontAlgn="base" latinLnBrk="0" hangingPunct="1">
                        <a:lnSpc>
                          <a:spcPct val="100000"/>
                        </a:lnSpc>
                        <a:spcBef>
                          <a:spcPct val="0"/>
                        </a:spcBef>
                        <a:spcAft>
                          <a:spcPct val="0"/>
                        </a:spcAft>
                        <a:buClr>
                          <a:srgbClr val="669900"/>
                        </a:buClr>
                        <a:buSzTx/>
                        <a:buFont typeface="Arial" pitchFamily="34" charset="0"/>
                        <a:buNone/>
                        <a:tabLst/>
                      </a:pPr>
                      <a:endParaRPr kumimoji="0" lang="es-ES_tradnl" sz="900" b="0" i="0" u="none" strike="noStrike" kern="1200" cap="none" normalizeH="0" baseline="0" dirty="0" smtClean="0">
                        <a:ln>
                          <a:noFill/>
                        </a:ln>
                        <a:solidFill>
                          <a:schemeClr val="tx1"/>
                        </a:solidFill>
                        <a:effectLst/>
                        <a:latin typeface="+mn-lt"/>
                        <a:ea typeface="+mn-ea"/>
                        <a:cs typeface="Times New Roman" pitchFamily="18" charset="0"/>
                      </a:endParaRPr>
                    </a:p>
                  </a:txBody>
                  <a:tcPr marL="91456" marR="91456" marT="34299" marB="34299" anchor="ctr"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solidFill>
                      <a:schemeClr val="bg1"/>
                    </a:solidFill>
                  </a:tcPr>
                </a:tc>
              </a:tr>
              <a:tr h="353114">
                <a:tc>
                  <a:txBody>
                    <a:bodyPr/>
                    <a:lstStyle/>
                    <a:p>
                      <a:pPr marL="342900" marR="0" lvl="0" indent="-342900" algn="l" defTabSz="914400" rtl="0" eaLnBrk="1" fontAlgn="base" latinLnBrk="0" hangingPunct="1">
                        <a:lnSpc>
                          <a:spcPct val="100000"/>
                        </a:lnSpc>
                        <a:spcBef>
                          <a:spcPct val="0"/>
                        </a:spcBef>
                        <a:spcAft>
                          <a:spcPct val="0"/>
                        </a:spcAft>
                        <a:buClr>
                          <a:srgbClr val="669900"/>
                        </a:buClr>
                        <a:buSzTx/>
                        <a:buFontTx/>
                        <a:buNone/>
                        <a:tabLst/>
                      </a:pPr>
                      <a:r>
                        <a:rPr kumimoji="0" lang="es-ES_tradnl" sz="1000" b="1" i="0" u="none" strike="noStrike" kern="1200" cap="none" normalizeH="0" baseline="0" dirty="0" smtClean="0">
                          <a:ln>
                            <a:noFill/>
                          </a:ln>
                          <a:solidFill>
                            <a:schemeClr val="tx1"/>
                          </a:solidFill>
                          <a:effectLst/>
                          <a:latin typeface="+mj-lt"/>
                          <a:ea typeface="+mn-ea"/>
                          <a:cs typeface="Times New Roman" pitchFamily="18" charset="0"/>
                        </a:rPr>
                        <a:t>Cobertura geográfica</a:t>
                      </a:r>
                      <a:endParaRPr kumimoji="0" lang="en-US" sz="1000" b="1" i="0" u="none" strike="noStrike" kern="1200" cap="none" normalizeH="0" baseline="0" dirty="0" smtClean="0">
                        <a:ln>
                          <a:noFill/>
                        </a:ln>
                        <a:solidFill>
                          <a:schemeClr val="tx1"/>
                        </a:solidFill>
                        <a:effectLst/>
                        <a:latin typeface="+mj-lt"/>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800" b="0" i="0" u="none" strike="noStrike" kern="1200" cap="none" normalizeH="0" baseline="0" dirty="0" smtClean="0">
                          <a:ln>
                            <a:noFill/>
                          </a:ln>
                          <a:solidFill>
                            <a:schemeClr val="tx1"/>
                          </a:solidFill>
                          <a:effectLst/>
                          <a:latin typeface="+mj-lt"/>
                          <a:ea typeface="+mn-ea"/>
                          <a:cs typeface="Times New Roman" pitchFamily="18" charset="0"/>
                        </a:rPr>
                        <a:t>Delimita la población objetivo en términos  geográficos. Espacio físico abarcado. </a:t>
                      </a:r>
                    </a:p>
                  </a:txBody>
                  <a:tcPr marL="91456" marR="91456" marT="34299" marB="34299" anchor="ctr"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
                          <a:srgbClr val="669900"/>
                        </a:buClr>
                        <a:buSzTx/>
                        <a:buFontTx/>
                        <a:buNone/>
                        <a:tabLst/>
                      </a:pPr>
                      <a:r>
                        <a:rPr kumimoji="0" lang="es-ES_tradnl" sz="900" b="0" i="0" u="none" strike="noStrike" kern="1200" cap="none" normalizeH="0" baseline="0" dirty="0" smtClean="0">
                          <a:ln>
                            <a:noFill/>
                          </a:ln>
                          <a:solidFill>
                            <a:schemeClr val="tx1"/>
                          </a:solidFill>
                          <a:effectLst/>
                          <a:latin typeface="+mj-lt"/>
                          <a:ea typeface="+mn-ea"/>
                          <a:cs typeface="Times New Roman" pitchFamily="18" charset="0"/>
                        </a:rPr>
                        <a:t>Ciudad de Bogotá</a:t>
                      </a:r>
                    </a:p>
                  </a:txBody>
                  <a:tcPr marL="91456" marR="91456" marT="34299" marB="34299" anchor="ctr"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solidFill>
                      <a:schemeClr val="bg1"/>
                    </a:solidFill>
                  </a:tcPr>
                </a:tc>
              </a:tr>
              <a:tr h="364693">
                <a:tc>
                  <a:txBody>
                    <a:bodyPr/>
                    <a:lstStyle/>
                    <a:p>
                      <a:pPr marL="342900" marR="0" lvl="0" indent="-342900" algn="l" defTabSz="914400" rtl="0" eaLnBrk="1" fontAlgn="base" latinLnBrk="0" hangingPunct="1">
                        <a:lnSpc>
                          <a:spcPct val="100000"/>
                        </a:lnSpc>
                        <a:spcBef>
                          <a:spcPct val="0"/>
                        </a:spcBef>
                        <a:spcAft>
                          <a:spcPct val="0"/>
                        </a:spcAft>
                        <a:buClr>
                          <a:srgbClr val="669900"/>
                        </a:buClr>
                        <a:buSzTx/>
                        <a:buFontTx/>
                        <a:buNone/>
                        <a:tabLst/>
                      </a:pPr>
                      <a:r>
                        <a:rPr kumimoji="0" lang="es-ES_tradnl" sz="1000" b="1" i="0" u="none" strike="noStrike" kern="1200" cap="none" normalizeH="0" baseline="0" dirty="0" smtClean="0">
                          <a:ln>
                            <a:noFill/>
                          </a:ln>
                          <a:solidFill>
                            <a:schemeClr val="tx1"/>
                          </a:solidFill>
                          <a:effectLst/>
                          <a:latin typeface="+mj-lt"/>
                          <a:ea typeface="+mn-ea"/>
                          <a:cs typeface="Times New Roman" pitchFamily="18" charset="0"/>
                        </a:rPr>
                        <a:t>Cobertura temática:</a:t>
                      </a:r>
                      <a:endParaRPr kumimoji="0" lang="en-US" sz="1000" b="1" i="0" u="none" strike="noStrike" kern="1200" cap="none" normalizeH="0" baseline="0" dirty="0" smtClean="0">
                        <a:ln>
                          <a:noFill/>
                        </a:ln>
                        <a:solidFill>
                          <a:schemeClr val="tx1"/>
                        </a:solidFill>
                        <a:effectLst/>
                        <a:latin typeface="+mj-lt"/>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800" b="0" i="0" u="none" strike="noStrike" kern="1200" cap="none" normalizeH="0" baseline="0" dirty="0" smtClean="0">
                          <a:ln>
                            <a:noFill/>
                          </a:ln>
                          <a:solidFill>
                            <a:schemeClr val="tx1"/>
                          </a:solidFill>
                          <a:effectLst/>
                          <a:latin typeface="+mj-lt"/>
                          <a:ea typeface="+mn-ea"/>
                          <a:cs typeface="Times New Roman" pitchFamily="18" charset="0"/>
                        </a:rPr>
                        <a:t>Especifica los objetivos en términos de las variables a estudiar</a:t>
                      </a:r>
                    </a:p>
                  </a:txBody>
                  <a:tcPr marL="91456" marR="91456" marT="34300" marB="34300"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rgbClr val="669900"/>
                        </a:buClr>
                        <a:buSzTx/>
                        <a:buFont typeface="Arial" pitchFamily="34" charset="0"/>
                        <a:buChar char="•"/>
                        <a:tabLst>
                          <a:tab pos="457200" algn="l"/>
                        </a:tabLst>
                      </a:pPr>
                      <a:r>
                        <a:rPr kumimoji="0" lang="es-ES_tradnl" sz="900" b="0" i="0" u="none" strike="noStrike" kern="1200" cap="none" normalizeH="0" baseline="0" dirty="0" smtClean="0">
                          <a:ln>
                            <a:noFill/>
                          </a:ln>
                          <a:solidFill>
                            <a:schemeClr val="tx1"/>
                          </a:solidFill>
                          <a:effectLst/>
                          <a:latin typeface="+mj-lt"/>
                          <a:ea typeface="+mn-ea"/>
                          <a:cs typeface="Times New Roman" pitchFamily="18" charset="0"/>
                        </a:rPr>
                        <a:t>Evaluación institucional</a:t>
                      </a:r>
                    </a:p>
                    <a:p>
                      <a:pPr marL="0" marR="0" lvl="0" indent="0" algn="l" defTabSz="914400" rtl="0" eaLnBrk="1" fontAlgn="base" latinLnBrk="0" hangingPunct="1">
                        <a:lnSpc>
                          <a:spcPct val="100000"/>
                        </a:lnSpc>
                        <a:spcBef>
                          <a:spcPct val="0"/>
                        </a:spcBef>
                        <a:spcAft>
                          <a:spcPct val="0"/>
                        </a:spcAft>
                        <a:buClr>
                          <a:srgbClr val="669900"/>
                        </a:buClr>
                        <a:buSzTx/>
                        <a:buFont typeface="Arial" pitchFamily="34" charset="0"/>
                        <a:buChar char="•"/>
                        <a:tabLst>
                          <a:tab pos="457200" algn="l"/>
                        </a:tabLst>
                      </a:pPr>
                      <a:r>
                        <a:rPr kumimoji="0" lang="es-ES_tradnl" sz="900" b="0" i="0" u="none" strike="noStrike" kern="1200" cap="none" normalizeH="0" baseline="0" dirty="0" smtClean="0">
                          <a:ln>
                            <a:noFill/>
                          </a:ln>
                          <a:solidFill>
                            <a:schemeClr val="tx1"/>
                          </a:solidFill>
                          <a:effectLst/>
                          <a:latin typeface="+mj-lt"/>
                          <a:ea typeface="+mn-ea"/>
                          <a:cs typeface="Times New Roman" pitchFamily="18" charset="0"/>
                        </a:rPr>
                        <a:t>Servicios Funerarios</a:t>
                      </a:r>
                    </a:p>
                    <a:p>
                      <a:pPr marL="0" marR="0" lvl="0" indent="0" algn="l" defTabSz="914400" rtl="0" eaLnBrk="1" fontAlgn="base" latinLnBrk="0" hangingPunct="1">
                        <a:lnSpc>
                          <a:spcPct val="100000"/>
                        </a:lnSpc>
                        <a:spcBef>
                          <a:spcPct val="0"/>
                        </a:spcBef>
                        <a:spcAft>
                          <a:spcPct val="0"/>
                        </a:spcAft>
                        <a:buClr>
                          <a:srgbClr val="669900"/>
                        </a:buClr>
                        <a:buSzTx/>
                        <a:buFont typeface="Arial" pitchFamily="34" charset="0"/>
                        <a:buChar char="•"/>
                        <a:tabLst>
                          <a:tab pos="457200" algn="l"/>
                        </a:tabLst>
                      </a:pPr>
                      <a:r>
                        <a:rPr kumimoji="0" lang="es-ES_tradnl" sz="900" b="0" i="0" u="none" strike="noStrike" kern="1200" cap="none" normalizeH="0" baseline="0" dirty="0" smtClean="0">
                          <a:ln>
                            <a:noFill/>
                          </a:ln>
                          <a:solidFill>
                            <a:schemeClr val="tx1"/>
                          </a:solidFill>
                          <a:effectLst/>
                          <a:latin typeface="+mj-lt"/>
                          <a:ea typeface="+mn-ea"/>
                          <a:cs typeface="Times New Roman" pitchFamily="18" charset="0"/>
                        </a:rPr>
                        <a:t>Propiedad del Mausoleo</a:t>
                      </a:r>
                      <a:endParaRPr kumimoji="0" lang="en-US" sz="900" b="0" i="0" u="none" strike="noStrike" kern="1200" cap="none" normalizeH="0" baseline="0" dirty="0" smtClean="0">
                        <a:ln>
                          <a:noFill/>
                        </a:ln>
                        <a:solidFill>
                          <a:schemeClr val="tx1"/>
                        </a:solidFill>
                        <a:effectLst/>
                        <a:latin typeface="+mj-lt"/>
                        <a:ea typeface="+mn-ea"/>
                        <a:cs typeface="Times New Roman" pitchFamily="18" charset="0"/>
                      </a:endParaRPr>
                    </a:p>
                  </a:txBody>
                  <a:tcPr marL="91456" marR="91456" marT="34300" marB="34300"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solidFill>
                      <a:schemeClr val="bg1"/>
                    </a:solidFill>
                  </a:tcPr>
                </a:tc>
              </a:tr>
              <a:tr h="364693">
                <a:tc>
                  <a:txBody>
                    <a:bodyPr/>
                    <a:lstStyle/>
                    <a:p>
                      <a:pPr marL="342900" marR="0" lvl="0" indent="-342900" algn="l" defTabSz="914400" rtl="0" eaLnBrk="1" fontAlgn="base" latinLnBrk="0" hangingPunct="1">
                        <a:lnSpc>
                          <a:spcPct val="100000"/>
                        </a:lnSpc>
                        <a:spcBef>
                          <a:spcPct val="0"/>
                        </a:spcBef>
                        <a:spcAft>
                          <a:spcPct val="0"/>
                        </a:spcAft>
                        <a:buClr>
                          <a:srgbClr val="669900"/>
                        </a:buClr>
                        <a:buSzTx/>
                        <a:buFontTx/>
                        <a:buNone/>
                        <a:tabLst/>
                      </a:pPr>
                      <a:r>
                        <a:rPr kumimoji="0" lang="es-ES_tradnl" sz="1000" b="1" i="0" u="none" strike="noStrike" kern="1200" cap="none" normalizeH="0" baseline="0" dirty="0" smtClean="0">
                          <a:ln>
                            <a:noFill/>
                          </a:ln>
                          <a:solidFill>
                            <a:schemeClr val="tx1"/>
                          </a:solidFill>
                          <a:effectLst/>
                          <a:latin typeface="+mj-lt"/>
                          <a:ea typeface="+mn-ea"/>
                          <a:cs typeface="Times New Roman" pitchFamily="18" charset="0"/>
                        </a:rPr>
                        <a:t>Cobertura temporal</a:t>
                      </a:r>
                      <a:endParaRPr kumimoji="0" lang="en-US" sz="1000" b="1" i="0" u="none" strike="noStrike" kern="1200" cap="none" normalizeH="0" baseline="0" dirty="0" smtClean="0">
                        <a:ln>
                          <a:noFill/>
                        </a:ln>
                        <a:solidFill>
                          <a:schemeClr val="tx1"/>
                        </a:solidFill>
                        <a:effectLst/>
                        <a:latin typeface="+mj-lt"/>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800" b="0" i="0" u="none" strike="noStrike" kern="1200" cap="none" normalizeH="0" baseline="0" dirty="0" smtClean="0">
                          <a:ln>
                            <a:noFill/>
                          </a:ln>
                          <a:solidFill>
                            <a:schemeClr val="tx1"/>
                          </a:solidFill>
                          <a:effectLst/>
                          <a:latin typeface="+mj-lt"/>
                          <a:ea typeface="+mn-ea"/>
                          <a:cs typeface="Times New Roman" pitchFamily="18" charset="0"/>
                        </a:rPr>
                        <a:t>Especifica el intervalo de tiempo con que se requiere observar el fenómeno.</a:t>
                      </a:r>
                    </a:p>
                  </a:txBody>
                  <a:tcPr marL="91456" marR="91456" marT="34300" marB="34300"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
                          <a:srgbClr val="669900"/>
                        </a:buClr>
                        <a:buSzTx/>
                        <a:buFont typeface="Arial" pitchFamily="34" charset="0"/>
                        <a:buChar char="•"/>
                        <a:tabLst/>
                      </a:pPr>
                      <a:r>
                        <a:rPr kumimoji="0" lang="es-ES_tradnl" sz="900" b="0" i="0" u="none" strike="noStrike" kern="1200" cap="none" normalizeH="0" baseline="0" dirty="0" smtClean="0">
                          <a:ln>
                            <a:noFill/>
                          </a:ln>
                          <a:solidFill>
                            <a:schemeClr val="tx1"/>
                          </a:solidFill>
                          <a:effectLst/>
                          <a:latin typeface="+mj-lt"/>
                          <a:ea typeface="+mn-ea"/>
                          <a:cs typeface="Times New Roman" pitchFamily="18" charset="0"/>
                        </a:rPr>
                        <a:t>Prueba piloto: enero 26 al 4 de febrero de 2016 </a:t>
                      </a:r>
                    </a:p>
                    <a:p>
                      <a:pPr marL="0" marR="0" lvl="0" indent="0" algn="l" defTabSz="914400" rtl="0" eaLnBrk="1" fontAlgn="base" latinLnBrk="0" hangingPunct="1">
                        <a:lnSpc>
                          <a:spcPct val="90000"/>
                        </a:lnSpc>
                        <a:spcBef>
                          <a:spcPct val="0"/>
                        </a:spcBef>
                        <a:spcAft>
                          <a:spcPct val="0"/>
                        </a:spcAft>
                        <a:buClr>
                          <a:srgbClr val="669900"/>
                        </a:buClr>
                        <a:buSzTx/>
                        <a:buFont typeface="Arial" pitchFamily="34" charset="0"/>
                        <a:buChar char="•"/>
                        <a:tabLst/>
                      </a:pPr>
                      <a:r>
                        <a:rPr kumimoji="0" lang="es-ES_tradnl" sz="900" b="0" i="0" u="none" strike="noStrike" kern="1200" cap="none" normalizeH="0" baseline="0" dirty="0" smtClean="0">
                          <a:ln>
                            <a:noFill/>
                          </a:ln>
                          <a:solidFill>
                            <a:schemeClr val="tx1"/>
                          </a:solidFill>
                          <a:effectLst/>
                          <a:latin typeface="+mj-lt"/>
                          <a:ea typeface="+mn-ea"/>
                          <a:cs typeface="Times New Roman" pitchFamily="18" charset="0"/>
                        </a:rPr>
                        <a:t>Trabajo de campo: 12 de Febrero al 15 de Marzo de 2016</a:t>
                      </a:r>
                    </a:p>
                  </a:txBody>
                  <a:tcPr marL="91456" marR="91456" marT="34300" marB="34300" anchor="ctr"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solidFill>
                      <a:schemeClr val="bg1"/>
                    </a:solidFill>
                  </a:tcPr>
                </a:tc>
              </a:tr>
            </a:tbl>
          </a:graphicData>
        </a:graphic>
      </p:graphicFrame>
      <p:sp>
        <p:nvSpPr>
          <p:cNvPr id="122902" name="Rectangle 2"/>
          <p:cNvSpPr>
            <a:spLocks noGrp="1" noChangeArrowheads="1"/>
          </p:cNvSpPr>
          <p:nvPr>
            <p:ph type="title" idx="4294967295"/>
          </p:nvPr>
        </p:nvSpPr>
        <p:spPr/>
        <p:txBody>
          <a:bodyPr lIns="91541" rIns="91541"/>
          <a:lstStyle/>
          <a:p>
            <a:pPr eaLnBrk="1" hangingPunct="1"/>
            <a:r>
              <a:rPr lang="es-CO" dirty="0" smtClean="0"/>
              <a:t>Ficha Técnica</a:t>
            </a: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ChangeArrowheads="1"/>
          </p:cNvSpPr>
          <p:nvPr/>
        </p:nvSpPr>
        <p:spPr bwMode="auto">
          <a:xfrm>
            <a:off x="1685925" y="-2881313"/>
            <a:ext cx="185738" cy="787400"/>
          </a:xfrm>
          <a:prstGeom prst="rect">
            <a:avLst/>
          </a:prstGeom>
          <a:noFill/>
          <a:ln w="9525">
            <a:noFill/>
            <a:miter lim="800000"/>
            <a:headEnd/>
            <a:tailEnd/>
          </a:ln>
        </p:spPr>
        <p:txBody>
          <a:bodyPr wrap="none" lIns="91541" tIns="45770" rIns="91541" bIns="45770" anchor="ctr">
            <a:spAutoFit/>
          </a:bodyPr>
          <a:lstStyle/>
          <a:p>
            <a:pPr eaLnBrk="0" hangingPunct="0"/>
            <a:r>
              <a:rPr lang="es-ES_tradnl" dirty="0">
                <a:solidFill>
                  <a:srgbClr val="000000"/>
                </a:solidFill>
                <a:cs typeface="Times New Roman" pitchFamily="18" charset="0"/>
              </a:rPr>
              <a:t/>
            </a:r>
            <a:br>
              <a:rPr lang="es-ES_tradnl" dirty="0">
                <a:solidFill>
                  <a:srgbClr val="000000"/>
                </a:solidFill>
                <a:cs typeface="Times New Roman" pitchFamily="18" charset="0"/>
              </a:rPr>
            </a:br>
            <a:endParaRPr lang="en-US" sz="900" dirty="0">
              <a:solidFill>
                <a:srgbClr val="000000"/>
              </a:solidFill>
            </a:endParaRPr>
          </a:p>
          <a:p>
            <a:pPr eaLnBrk="0" hangingPunct="0"/>
            <a:endParaRPr lang="en-US" dirty="0">
              <a:solidFill>
                <a:srgbClr val="000000"/>
              </a:solidFill>
            </a:endParaRPr>
          </a:p>
        </p:txBody>
      </p:sp>
      <p:sp>
        <p:nvSpPr>
          <p:cNvPr id="123907" name="Rectangle 4"/>
          <p:cNvSpPr>
            <a:spLocks noChangeArrowheads="1"/>
          </p:cNvSpPr>
          <p:nvPr/>
        </p:nvSpPr>
        <p:spPr bwMode="auto">
          <a:xfrm>
            <a:off x="1685925" y="1677988"/>
            <a:ext cx="185738" cy="787400"/>
          </a:xfrm>
          <a:prstGeom prst="rect">
            <a:avLst/>
          </a:prstGeom>
          <a:noFill/>
          <a:ln w="9525">
            <a:noFill/>
            <a:miter lim="800000"/>
            <a:headEnd/>
            <a:tailEnd/>
          </a:ln>
        </p:spPr>
        <p:txBody>
          <a:bodyPr wrap="none" lIns="91541" tIns="45770" rIns="91541" bIns="45770" anchor="ctr">
            <a:spAutoFit/>
          </a:bodyPr>
          <a:lstStyle/>
          <a:p>
            <a:pPr eaLnBrk="0" hangingPunct="0"/>
            <a:r>
              <a:rPr lang="es-ES_tradnl" dirty="0">
                <a:solidFill>
                  <a:srgbClr val="000000"/>
                </a:solidFill>
                <a:cs typeface="Times New Roman" pitchFamily="18" charset="0"/>
              </a:rPr>
              <a:t/>
            </a:r>
            <a:br>
              <a:rPr lang="es-ES_tradnl" dirty="0">
                <a:solidFill>
                  <a:srgbClr val="000000"/>
                </a:solidFill>
                <a:cs typeface="Times New Roman" pitchFamily="18" charset="0"/>
              </a:rPr>
            </a:br>
            <a:endParaRPr lang="en-US" sz="900" dirty="0">
              <a:solidFill>
                <a:srgbClr val="000000"/>
              </a:solidFill>
            </a:endParaRPr>
          </a:p>
          <a:p>
            <a:pPr eaLnBrk="0" hangingPunct="0"/>
            <a:endParaRPr lang="en-US" dirty="0">
              <a:solidFill>
                <a:srgbClr val="000000"/>
              </a:solidFill>
            </a:endParaRPr>
          </a:p>
        </p:txBody>
      </p:sp>
      <p:sp>
        <p:nvSpPr>
          <p:cNvPr id="123908" name="Rectangle 5"/>
          <p:cNvSpPr>
            <a:spLocks noChangeArrowheads="1"/>
          </p:cNvSpPr>
          <p:nvPr/>
        </p:nvSpPr>
        <p:spPr bwMode="auto">
          <a:xfrm>
            <a:off x="1685925" y="6715125"/>
            <a:ext cx="185738" cy="787400"/>
          </a:xfrm>
          <a:prstGeom prst="rect">
            <a:avLst/>
          </a:prstGeom>
          <a:noFill/>
          <a:ln w="9525">
            <a:noFill/>
            <a:miter lim="800000"/>
            <a:headEnd/>
            <a:tailEnd/>
          </a:ln>
        </p:spPr>
        <p:txBody>
          <a:bodyPr wrap="none" lIns="91541" tIns="45770" rIns="91541" bIns="45770" anchor="ctr">
            <a:spAutoFit/>
          </a:bodyPr>
          <a:lstStyle/>
          <a:p>
            <a:pPr eaLnBrk="0" hangingPunct="0"/>
            <a:r>
              <a:rPr lang="es-ES_tradnl" dirty="0">
                <a:solidFill>
                  <a:srgbClr val="000000"/>
                </a:solidFill>
                <a:cs typeface="Times New Roman" pitchFamily="18" charset="0"/>
              </a:rPr>
              <a:t/>
            </a:r>
            <a:br>
              <a:rPr lang="es-ES_tradnl" dirty="0">
                <a:solidFill>
                  <a:srgbClr val="000000"/>
                </a:solidFill>
                <a:cs typeface="Times New Roman" pitchFamily="18" charset="0"/>
              </a:rPr>
            </a:br>
            <a:endParaRPr lang="en-US" sz="900" dirty="0">
              <a:solidFill>
                <a:srgbClr val="000000"/>
              </a:solidFill>
            </a:endParaRPr>
          </a:p>
          <a:p>
            <a:pPr eaLnBrk="0" hangingPunct="0"/>
            <a:endParaRPr lang="en-US" dirty="0">
              <a:solidFill>
                <a:srgbClr val="000000"/>
              </a:solidFill>
            </a:endParaRPr>
          </a:p>
        </p:txBody>
      </p:sp>
      <p:graphicFrame>
        <p:nvGraphicFramePr>
          <p:cNvPr id="79890" name="Group 18"/>
          <p:cNvGraphicFramePr>
            <a:graphicFrameLocks noGrp="1"/>
          </p:cNvGraphicFramePr>
          <p:nvPr>
            <p:ph idx="1"/>
          </p:nvPr>
        </p:nvGraphicFramePr>
        <p:xfrm>
          <a:off x="468313" y="730250"/>
          <a:ext cx="8282393" cy="3817714"/>
        </p:xfrm>
        <a:graphic>
          <a:graphicData uri="http://schemas.openxmlformats.org/drawingml/2006/table">
            <a:tbl>
              <a:tblPr/>
              <a:tblGrid>
                <a:gridCol w="2784042"/>
                <a:gridCol w="5498351"/>
              </a:tblGrid>
              <a:tr h="361761">
                <a:tc>
                  <a:txBody>
                    <a:bodyPr/>
                    <a:lstStyle/>
                    <a:p>
                      <a:pPr marL="342900" marR="0" lvl="0" indent="-342900" algn="l" defTabSz="914400" rtl="0" eaLnBrk="1" fontAlgn="base" latinLnBrk="0" hangingPunct="1">
                        <a:lnSpc>
                          <a:spcPct val="100000"/>
                        </a:lnSpc>
                        <a:spcBef>
                          <a:spcPct val="0"/>
                        </a:spcBef>
                        <a:spcAft>
                          <a:spcPct val="0"/>
                        </a:spcAft>
                        <a:buClr>
                          <a:srgbClr val="669900"/>
                        </a:buClr>
                        <a:buSzTx/>
                        <a:buFontTx/>
                        <a:buNone/>
                        <a:tabLst/>
                      </a:pPr>
                      <a:r>
                        <a:rPr kumimoji="0" lang="es-ES_tradnl" sz="1000" b="1" i="0" u="none" strike="noStrike" kern="1200" cap="none" normalizeH="0" baseline="0" dirty="0" smtClean="0">
                          <a:ln>
                            <a:noFill/>
                          </a:ln>
                          <a:solidFill>
                            <a:schemeClr val="tx1"/>
                          </a:solidFill>
                          <a:effectLst/>
                          <a:latin typeface="+mj-lt"/>
                          <a:ea typeface="+mn-ea"/>
                          <a:cs typeface="Times New Roman" pitchFamily="18" charset="0"/>
                        </a:rPr>
                        <a:t>Periodo de referencia</a:t>
                      </a:r>
                      <a:endParaRPr kumimoji="0" lang="en-US" sz="1000" b="1" i="0" u="none" strike="noStrike" kern="1200" cap="none" normalizeH="0" baseline="0" dirty="0" smtClean="0">
                        <a:ln>
                          <a:noFill/>
                        </a:ln>
                        <a:solidFill>
                          <a:schemeClr val="tx1"/>
                        </a:solidFill>
                        <a:effectLst/>
                        <a:latin typeface="+mj-lt"/>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800" b="0" i="0" u="none" strike="noStrike" kern="1200" cap="none" normalizeH="0" baseline="0" dirty="0" smtClean="0">
                          <a:ln>
                            <a:noFill/>
                          </a:ln>
                          <a:solidFill>
                            <a:schemeClr val="tx1"/>
                          </a:solidFill>
                          <a:effectLst/>
                          <a:latin typeface="+mj-lt"/>
                          <a:ea typeface="+mn-ea"/>
                          <a:cs typeface="Times New Roman" pitchFamily="18" charset="0"/>
                        </a:rPr>
                        <a:t>Es el intervalo de tiempo, días, semanas, meses, o años sobre el (los) cual(es) se relaciona la información solicitada. </a:t>
                      </a:r>
                    </a:p>
                  </a:txBody>
                  <a:tcPr marL="91456" marR="91456" marT="34300" marB="34300"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
                          <a:srgbClr val="669900"/>
                        </a:buClr>
                        <a:buSzTx/>
                        <a:buFontTx/>
                        <a:buNone/>
                        <a:tabLst/>
                      </a:pPr>
                      <a:r>
                        <a:rPr kumimoji="0" lang="es-CO" sz="900" b="0" i="0" u="none" strike="noStrike" kern="1200" cap="none" normalizeH="0" baseline="0" dirty="0" smtClean="0">
                          <a:ln>
                            <a:noFill/>
                          </a:ln>
                          <a:solidFill>
                            <a:schemeClr val="tx1"/>
                          </a:solidFill>
                          <a:effectLst/>
                          <a:latin typeface="+mj-lt"/>
                          <a:ea typeface="+mn-ea"/>
                          <a:cs typeface="Times New Roman" pitchFamily="18" charset="0"/>
                        </a:rPr>
                        <a:t>Familias propietarias de mausoleos y Dolientes de las personas fallecidas y sepultadas durante los últimos 4 años en los cementerios distritales</a:t>
                      </a:r>
                      <a:endParaRPr kumimoji="0" lang="es-ES_tradnl" sz="900" b="0" i="0" u="none" strike="noStrike" kern="1200" cap="none" normalizeH="0" baseline="0" dirty="0" smtClean="0">
                        <a:ln>
                          <a:noFill/>
                        </a:ln>
                        <a:solidFill>
                          <a:schemeClr val="tx1"/>
                        </a:solidFill>
                        <a:effectLst/>
                        <a:latin typeface="+mj-lt"/>
                        <a:ea typeface="+mn-ea"/>
                        <a:cs typeface="Times New Roman" pitchFamily="18" charset="0"/>
                      </a:endParaRPr>
                    </a:p>
                  </a:txBody>
                  <a:tcPr marL="91456" marR="91456" marT="34300" marB="34300" anchor="ctr"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noFill/>
                  </a:tcPr>
                </a:tc>
              </a:tr>
              <a:tr h="266877">
                <a:tc>
                  <a:txBody>
                    <a:bodyPr/>
                    <a:lstStyle/>
                    <a:p>
                      <a:pPr marL="342900" marR="0" lvl="0" indent="-342900" algn="l" defTabSz="914400" rtl="0" eaLnBrk="1" fontAlgn="base" latinLnBrk="0" hangingPunct="1">
                        <a:lnSpc>
                          <a:spcPct val="100000"/>
                        </a:lnSpc>
                        <a:spcBef>
                          <a:spcPct val="0"/>
                        </a:spcBef>
                        <a:spcAft>
                          <a:spcPct val="0"/>
                        </a:spcAft>
                        <a:buClr>
                          <a:srgbClr val="669900"/>
                        </a:buClr>
                        <a:buSzTx/>
                        <a:buFontTx/>
                        <a:buNone/>
                        <a:tabLst/>
                      </a:pPr>
                      <a:r>
                        <a:rPr kumimoji="0" lang="es-ES_tradnl" sz="1000" b="1" i="0" u="none" strike="noStrike" kern="1200" cap="none" normalizeH="0" baseline="0" dirty="0" smtClean="0">
                          <a:ln>
                            <a:noFill/>
                          </a:ln>
                          <a:solidFill>
                            <a:schemeClr val="tx1"/>
                          </a:solidFill>
                          <a:effectLst/>
                          <a:latin typeface="+mj-lt"/>
                          <a:ea typeface="+mn-ea"/>
                          <a:cs typeface="Times New Roman" pitchFamily="18" charset="0"/>
                        </a:rPr>
                        <a:t>Desagregación</a:t>
                      </a:r>
                      <a:r>
                        <a:rPr kumimoji="0" lang="es-ES_tradnl" sz="1200" b="1" i="0" u="none" strike="noStrike" cap="none" normalizeH="0" baseline="0" dirty="0" smtClean="0">
                          <a:ln>
                            <a:noFill/>
                          </a:ln>
                          <a:solidFill>
                            <a:schemeClr val="tx1"/>
                          </a:solidFill>
                          <a:effectLst/>
                          <a:latin typeface="Cambria" pitchFamily="18" charset="0"/>
                          <a:cs typeface="Times New Roman" pitchFamily="18" charset="0"/>
                        </a:rPr>
                        <a:t>:</a:t>
                      </a:r>
                      <a:endParaRPr kumimoji="0" lang="en-US" sz="1200" b="0" i="0" u="none" strike="noStrike" cap="none" normalizeH="0" baseline="0" dirty="0" smtClean="0">
                        <a:ln>
                          <a:noFill/>
                        </a:ln>
                        <a:solidFill>
                          <a:schemeClr val="tx1"/>
                        </a:solidFill>
                        <a:effectLst/>
                        <a:latin typeface="Cambria" pitchFamily="18" charset="0"/>
                        <a:cs typeface="Times New Roman" pitchFamily="18" charset="0"/>
                      </a:endParaRPr>
                    </a:p>
                  </a:txBody>
                  <a:tcPr marL="91456" marR="91456" marT="34300" marB="34300"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900" b="0" i="0" u="none" strike="noStrike" kern="1200" cap="none" normalizeH="0" baseline="0" dirty="0" smtClean="0">
                          <a:ln>
                            <a:noFill/>
                          </a:ln>
                          <a:solidFill>
                            <a:schemeClr val="tx1"/>
                          </a:solidFill>
                          <a:effectLst/>
                          <a:latin typeface="+mj-lt"/>
                          <a:ea typeface="+mn-ea"/>
                          <a:cs typeface="Times New Roman" pitchFamily="18" charset="0"/>
                        </a:rPr>
                        <a:t>Datos totales para los servicios funerarios, propietarios de mausoleos distrital, Familiares de dolientes y tipo de cementerio. </a:t>
                      </a:r>
                    </a:p>
                  </a:txBody>
                  <a:tcPr marL="91456" marR="91456" marT="34300" marB="34300" anchor="ctr"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noFill/>
                  </a:tcPr>
                </a:tc>
              </a:tr>
              <a:tr h="907344">
                <a:tc>
                  <a:txBody>
                    <a:bodyPr/>
                    <a:lstStyle/>
                    <a:p>
                      <a:pPr marL="342900" marR="0" lvl="0" indent="-342900" algn="l" defTabSz="914400" rtl="0" eaLnBrk="1" fontAlgn="base" latinLnBrk="0" hangingPunct="1">
                        <a:lnSpc>
                          <a:spcPct val="100000"/>
                        </a:lnSpc>
                        <a:spcBef>
                          <a:spcPct val="0"/>
                        </a:spcBef>
                        <a:spcAft>
                          <a:spcPct val="0"/>
                        </a:spcAft>
                        <a:buClr>
                          <a:srgbClr val="669900"/>
                        </a:buClr>
                        <a:buSzTx/>
                        <a:buFontTx/>
                        <a:buNone/>
                        <a:tabLst/>
                      </a:pPr>
                      <a:r>
                        <a:rPr kumimoji="0" lang="es-ES_tradnl" sz="1000" b="1" i="0" u="none" strike="noStrike" kern="1200" cap="none" normalizeH="0" baseline="0" dirty="0" smtClean="0">
                          <a:ln>
                            <a:noFill/>
                          </a:ln>
                          <a:solidFill>
                            <a:schemeClr val="tx1"/>
                          </a:solidFill>
                          <a:effectLst/>
                          <a:latin typeface="+mj-lt"/>
                          <a:ea typeface="+mn-ea"/>
                          <a:cs typeface="Times New Roman" pitchFamily="18" charset="0"/>
                        </a:rPr>
                        <a:t>Precisión </a:t>
                      </a:r>
                      <a:endParaRPr kumimoji="0" lang="en-US" sz="1000" b="1" i="0" u="none" strike="noStrike" kern="1200" cap="none" normalizeH="0" baseline="0" dirty="0" smtClean="0">
                        <a:ln>
                          <a:noFill/>
                        </a:ln>
                        <a:solidFill>
                          <a:schemeClr val="tx1"/>
                        </a:solidFill>
                        <a:effectLst/>
                        <a:latin typeface="+mj-lt"/>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800" b="0" i="0" u="none" strike="noStrike" kern="1200" cap="none" normalizeH="0" baseline="0" dirty="0" smtClean="0">
                          <a:ln>
                            <a:noFill/>
                          </a:ln>
                          <a:solidFill>
                            <a:schemeClr val="tx1"/>
                          </a:solidFill>
                          <a:effectLst/>
                          <a:latin typeface="+mj-lt"/>
                          <a:ea typeface="+mn-ea"/>
                          <a:cs typeface="Times New Roman" pitchFamily="18" charset="0"/>
                        </a:rPr>
                        <a:t>Valor que se establece en términos del error muestral máximo permisible para que las estimaciones sean válidas. Debe estar definida buscando garantizar significación estadística en las estimaciones y estar expresada en términos relativos o absolutos </a:t>
                      </a:r>
                    </a:p>
                  </a:txBody>
                  <a:tcPr marL="91456" marR="91456" marT="34300" marB="34300"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900" b="0" i="0" u="none" strike="noStrike" kern="1200" cap="none" normalizeH="0" baseline="0" dirty="0" smtClean="0">
                          <a:ln>
                            <a:noFill/>
                          </a:ln>
                          <a:solidFill>
                            <a:schemeClr val="tx1"/>
                          </a:solidFill>
                          <a:effectLst/>
                          <a:latin typeface="+mj-lt"/>
                          <a:ea typeface="+mn-ea"/>
                          <a:cs typeface="Times New Roman" pitchFamily="18" charset="0"/>
                        </a:rPr>
                        <a:t>Encuestas efectivas:</a:t>
                      </a:r>
                    </a:p>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900" b="0" i="0" u="none" strike="noStrike" kern="1200" cap="none" normalizeH="0" baseline="0" dirty="0" smtClean="0">
                          <a:ln>
                            <a:noFill/>
                          </a:ln>
                          <a:solidFill>
                            <a:schemeClr val="tx1"/>
                          </a:solidFill>
                          <a:effectLst/>
                          <a:latin typeface="+mj-lt"/>
                          <a:ea typeface="+mn-ea"/>
                          <a:cs typeface="Times New Roman" pitchFamily="18" charset="0"/>
                        </a:rPr>
                        <a:t>Total encuestas: 848   </a:t>
                      </a:r>
                    </a:p>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900" b="0" i="0" u="none" strike="noStrike" kern="1200" cap="none" normalizeH="0" baseline="0" dirty="0" smtClean="0">
                          <a:ln>
                            <a:noFill/>
                          </a:ln>
                          <a:solidFill>
                            <a:schemeClr val="tx1"/>
                          </a:solidFill>
                          <a:effectLst/>
                          <a:latin typeface="+mj-lt"/>
                          <a:ea typeface="+mn-ea"/>
                          <a:cs typeface="Times New Roman" pitchFamily="18" charset="0"/>
                        </a:rPr>
                        <a:t>Dolientes de personas fallecidas: 707</a:t>
                      </a:r>
                    </a:p>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900" b="0" i="0" u="none" strike="noStrike" kern="1200" cap="none" normalizeH="0" baseline="0" dirty="0" smtClean="0">
                          <a:ln>
                            <a:noFill/>
                          </a:ln>
                          <a:solidFill>
                            <a:schemeClr val="tx1"/>
                          </a:solidFill>
                          <a:effectLst/>
                          <a:latin typeface="+mj-lt"/>
                          <a:ea typeface="+mn-ea"/>
                          <a:cs typeface="Times New Roman" pitchFamily="18" charset="0"/>
                        </a:rPr>
                        <a:t>Propietarios de mausoleos: 141</a:t>
                      </a:r>
                    </a:p>
                    <a:p>
                      <a:pPr marL="0" marR="0" lvl="0" indent="0" algn="l" defTabSz="914400" rtl="0" eaLnBrk="1" fontAlgn="base" latinLnBrk="0" hangingPunct="1">
                        <a:lnSpc>
                          <a:spcPct val="100000"/>
                        </a:lnSpc>
                        <a:spcBef>
                          <a:spcPct val="0"/>
                        </a:spcBef>
                        <a:spcAft>
                          <a:spcPct val="0"/>
                        </a:spcAft>
                        <a:buClr>
                          <a:srgbClr val="669900"/>
                        </a:buClr>
                        <a:buSzTx/>
                        <a:buFontTx/>
                        <a:buNone/>
                        <a:tabLst/>
                      </a:pPr>
                      <a:endParaRPr kumimoji="0" lang="es-ES_tradnl" sz="900" b="0" i="0" u="none" strike="noStrike" kern="1200" cap="none" normalizeH="0" baseline="0" dirty="0" smtClean="0">
                        <a:ln>
                          <a:noFill/>
                        </a:ln>
                        <a:solidFill>
                          <a:schemeClr val="tx1"/>
                        </a:solidFill>
                        <a:effectLst/>
                        <a:latin typeface="+mj-lt"/>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900" b="0" i="0" u="none" strike="noStrike" kern="1200" cap="none" normalizeH="0" baseline="0" dirty="0" smtClean="0">
                          <a:ln>
                            <a:noFill/>
                          </a:ln>
                          <a:solidFill>
                            <a:schemeClr val="tx1"/>
                          </a:solidFill>
                          <a:effectLst/>
                          <a:latin typeface="+mj-lt"/>
                          <a:ea typeface="+mn-ea"/>
                          <a:cs typeface="Times New Roman" pitchFamily="18" charset="0"/>
                        </a:rPr>
                        <a:t>Para los propietarios de mausoleos el Nivel de confianza es 95% y el error relativo de muestreo 8.3%</a:t>
                      </a:r>
                    </a:p>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900" b="0" i="0" u="none" strike="noStrike" kern="1200" cap="none" normalizeH="0" baseline="0" dirty="0" smtClean="0">
                          <a:ln>
                            <a:noFill/>
                          </a:ln>
                          <a:solidFill>
                            <a:schemeClr val="tx1"/>
                          </a:solidFill>
                          <a:effectLst/>
                          <a:latin typeface="+mj-lt"/>
                          <a:ea typeface="+mn-ea"/>
                          <a:cs typeface="Times New Roman" pitchFamily="18" charset="0"/>
                        </a:rPr>
                        <a:t>Para el segmento Dolientes de personas fallecidas no hubo error muestral, ya que el muestreo no es probabilístico</a:t>
                      </a:r>
                      <a:endParaRPr kumimoji="0" lang="es-ES_tradnl" sz="900" b="0" i="0" u="none" strike="noStrike" kern="1200" cap="none" normalizeH="0" baseline="0" dirty="0" smtClean="0">
                        <a:ln>
                          <a:noFill/>
                        </a:ln>
                        <a:solidFill>
                          <a:srgbClr val="FF0000"/>
                        </a:solidFill>
                        <a:effectLst/>
                        <a:latin typeface="+mj-lt"/>
                        <a:ea typeface="+mn-ea"/>
                        <a:cs typeface="Times New Roman" pitchFamily="18" charset="0"/>
                      </a:endParaRPr>
                    </a:p>
                  </a:txBody>
                  <a:tcPr marL="91456" marR="91456" marT="34300" marB="34300" anchor="ctr"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noFill/>
                  </a:tcPr>
                </a:tc>
              </a:tr>
              <a:tr h="201627">
                <a:tc>
                  <a:txBody>
                    <a:bodyPr/>
                    <a:lstStyle/>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1100" b="1" i="0" u="none" strike="noStrike" kern="1200" cap="none" normalizeH="0" baseline="0" dirty="0" smtClean="0">
                          <a:ln>
                            <a:noFill/>
                          </a:ln>
                          <a:solidFill>
                            <a:schemeClr val="tx1"/>
                          </a:solidFill>
                          <a:effectLst/>
                          <a:latin typeface="+mj-lt"/>
                          <a:ea typeface="+mn-ea"/>
                          <a:cs typeface="Times New Roman" pitchFamily="18" charset="0"/>
                        </a:rPr>
                        <a:t>Técnica de recolección</a:t>
                      </a:r>
                    </a:p>
                  </a:txBody>
                  <a:tcPr marT="45719" marB="45719"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s-CO" sz="900" b="0" i="0" u="none" strike="noStrike" kern="1200" cap="none" normalizeH="0" baseline="0" dirty="0" smtClean="0">
                          <a:ln>
                            <a:noFill/>
                          </a:ln>
                          <a:solidFill>
                            <a:schemeClr val="tx1"/>
                          </a:solidFill>
                          <a:effectLst/>
                          <a:latin typeface="+mj-lt"/>
                          <a:ea typeface="+mn-ea"/>
                          <a:cs typeface="Times New Roman" pitchFamily="18" charset="0"/>
                        </a:rPr>
                        <a:t>Entrevista en punto localizado, Cita previa o Telefónica en caso de ser solicitado por el informante</a:t>
                      </a:r>
                    </a:p>
                  </a:txBody>
                  <a:tcPr marT="45719" marB="45719" anchor="ctr"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noFill/>
                  </a:tcPr>
                </a:tc>
              </a:tr>
              <a:tr h="391395">
                <a:tc>
                  <a:txBody>
                    <a:bodyPr/>
                    <a:lstStyle/>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1100" b="1" i="0" u="none" strike="noStrike" kern="1200" cap="none" normalizeH="0" baseline="0" dirty="0" smtClean="0">
                          <a:ln>
                            <a:noFill/>
                          </a:ln>
                          <a:solidFill>
                            <a:schemeClr val="tx1"/>
                          </a:solidFill>
                          <a:effectLst/>
                          <a:latin typeface="+mj-lt"/>
                          <a:ea typeface="+mn-ea"/>
                          <a:cs typeface="Times New Roman" pitchFamily="18" charset="0"/>
                        </a:rPr>
                        <a:t>Instrumentos</a:t>
                      </a:r>
                    </a:p>
                  </a:txBody>
                  <a:tcPr marT="45719" marB="45719"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s-CO" sz="900" b="0" i="0" u="none" strike="noStrike" kern="1200" cap="none" normalizeH="0" baseline="0" dirty="0" smtClean="0">
                          <a:ln>
                            <a:noFill/>
                          </a:ln>
                          <a:solidFill>
                            <a:schemeClr val="tx1"/>
                          </a:solidFill>
                          <a:effectLst/>
                          <a:latin typeface="+mj-lt"/>
                          <a:ea typeface="+mn-ea"/>
                          <a:cs typeface="Times New Roman" pitchFamily="18" charset="0"/>
                        </a:rPr>
                        <a:t>Cuestionario semi-estructurado</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s-CO" sz="900" b="0" i="0" u="none" strike="noStrike" kern="1200" cap="none" normalizeH="0" baseline="0" dirty="0" smtClean="0">
                          <a:ln>
                            <a:noFill/>
                          </a:ln>
                          <a:solidFill>
                            <a:schemeClr val="tx1"/>
                          </a:solidFill>
                          <a:effectLst/>
                          <a:latin typeface="+mj-lt"/>
                          <a:ea typeface="+mn-ea"/>
                          <a:cs typeface="Times New Roman" pitchFamily="18" charset="0"/>
                        </a:rPr>
                        <a:t>Tiempo promedio de aplicación: 10 minutos</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s-CO" sz="900" b="0" i="0" u="none" strike="noStrike" kern="1200" cap="none" normalizeH="0" baseline="0" dirty="0" smtClean="0">
                          <a:ln>
                            <a:noFill/>
                          </a:ln>
                          <a:solidFill>
                            <a:schemeClr val="tx1"/>
                          </a:solidFill>
                          <a:effectLst/>
                          <a:latin typeface="+mj-lt"/>
                          <a:ea typeface="+mn-ea"/>
                          <a:cs typeface="Times New Roman" pitchFamily="18" charset="0"/>
                        </a:rPr>
                        <a:t>Equipo encuestador: 9 encuestadores y 4 supervisores      </a:t>
                      </a:r>
                    </a:p>
                  </a:txBody>
                  <a:tcPr marT="45719" marB="45719" anchor="ctr"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noFill/>
                  </a:tcPr>
                </a:tc>
              </a:tr>
              <a:tr h="364884">
                <a:tc>
                  <a:txBody>
                    <a:bodyPr/>
                    <a:lstStyle/>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1100" b="1" i="0" u="none" strike="noStrike" kern="1200" cap="none" normalizeH="0" baseline="0" dirty="0" smtClean="0">
                          <a:ln>
                            <a:noFill/>
                          </a:ln>
                          <a:solidFill>
                            <a:schemeClr val="tx1"/>
                          </a:solidFill>
                          <a:effectLst/>
                          <a:latin typeface="+mj-lt"/>
                          <a:ea typeface="+mn-ea"/>
                          <a:cs typeface="Times New Roman" pitchFamily="18" charset="0"/>
                        </a:rPr>
                        <a:t>Supervisión</a:t>
                      </a:r>
                    </a:p>
                  </a:txBody>
                  <a:tcPr marT="45719" marB="45719" anchor="ctr"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s-CO" sz="900" b="0" i="0" u="none" strike="noStrike" kern="1200" cap="none" normalizeH="0" baseline="0" dirty="0" smtClean="0">
                          <a:ln>
                            <a:noFill/>
                          </a:ln>
                          <a:solidFill>
                            <a:schemeClr val="tx1"/>
                          </a:solidFill>
                          <a:effectLst/>
                          <a:latin typeface="+mj-lt"/>
                          <a:ea typeface="+mn-ea"/>
                          <a:cs typeface="Times New Roman" pitchFamily="18" charset="0"/>
                        </a:rPr>
                        <a:t>Monitorización: 5%</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s-CO" sz="900" b="0" i="0" u="none" strike="noStrike" kern="1200" cap="none" normalizeH="0" baseline="0" dirty="0" smtClean="0">
                          <a:ln>
                            <a:noFill/>
                          </a:ln>
                          <a:solidFill>
                            <a:schemeClr val="tx1"/>
                          </a:solidFill>
                          <a:effectLst/>
                          <a:latin typeface="+mj-lt"/>
                          <a:ea typeface="+mn-ea"/>
                          <a:cs typeface="Times New Roman" pitchFamily="18" charset="0"/>
                        </a:rPr>
                        <a:t>Telefónica: 10%</a:t>
                      </a:r>
                    </a:p>
                  </a:txBody>
                  <a:tcPr marT="45719" marB="45719" anchor="ctr"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noFill/>
                  </a:tcPr>
                </a:tc>
              </a:tr>
              <a:tr h="361761">
                <a:tc>
                  <a:txBody>
                    <a:bodyPr/>
                    <a:lstStyle/>
                    <a:p>
                      <a:pPr marL="342900" marR="0" lvl="0" indent="-342900" algn="l" defTabSz="914400" rtl="0" eaLnBrk="1" fontAlgn="base" latinLnBrk="0" hangingPunct="1">
                        <a:lnSpc>
                          <a:spcPct val="100000"/>
                        </a:lnSpc>
                        <a:spcBef>
                          <a:spcPct val="0"/>
                        </a:spcBef>
                        <a:spcAft>
                          <a:spcPct val="0"/>
                        </a:spcAft>
                        <a:buClr>
                          <a:srgbClr val="669900"/>
                        </a:buClr>
                        <a:buSzTx/>
                        <a:buFontTx/>
                        <a:buNone/>
                        <a:tabLst/>
                      </a:pPr>
                      <a:r>
                        <a:rPr kumimoji="0" lang="es-ES_tradnl" sz="1000" b="1" i="0" u="none" strike="noStrike" kern="1200" cap="none" normalizeH="0" baseline="0" dirty="0" smtClean="0">
                          <a:ln>
                            <a:noFill/>
                          </a:ln>
                          <a:solidFill>
                            <a:schemeClr val="tx1"/>
                          </a:solidFill>
                          <a:effectLst/>
                          <a:latin typeface="+mj-lt"/>
                          <a:ea typeface="+mn-ea"/>
                          <a:cs typeface="Times New Roman" pitchFamily="18" charset="0"/>
                        </a:rPr>
                        <a:t>Diseño muestral</a:t>
                      </a:r>
                      <a:endParaRPr kumimoji="0" lang="en-US" sz="1000" b="1" i="0" u="none" strike="noStrike" kern="1200" cap="none" normalizeH="0" baseline="0" dirty="0" smtClean="0">
                        <a:ln>
                          <a:noFill/>
                        </a:ln>
                        <a:solidFill>
                          <a:schemeClr val="tx1"/>
                        </a:solidFill>
                        <a:effectLst/>
                        <a:latin typeface="+mj-lt"/>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800" b="0" i="0" u="none" strike="noStrike" kern="1200" cap="none" normalizeH="0" baseline="0" dirty="0" smtClean="0">
                          <a:ln>
                            <a:noFill/>
                          </a:ln>
                          <a:solidFill>
                            <a:schemeClr val="tx1"/>
                          </a:solidFill>
                          <a:effectLst/>
                          <a:latin typeface="+mj-lt"/>
                          <a:ea typeface="+mn-ea"/>
                          <a:cs typeface="Times New Roman" pitchFamily="18" charset="0"/>
                        </a:rPr>
                        <a:t>Descripción del mecanismo para llegar </a:t>
                      </a:r>
                    </a:p>
                    <a:p>
                      <a:pPr marL="0" marR="0" lvl="0" indent="0" algn="l" defTabSz="914400" rtl="0" eaLnBrk="1" fontAlgn="base" latinLnBrk="0" hangingPunct="1">
                        <a:lnSpc>
                          <a:spcPct val="100000"/>
                        </a:lnSpc>
                        <a:spcBef>
                          <a:spcPct val="0"/>
                        </a:spcBef>
                        <a:spcAft>
                          <a:spcPct val="0"/>
                        </a:spcAft>
                        <a:buClr>
                          <a:srgbClr val="669900"/>
                        </a:buClr>
                        <a:buSzTx/>
                        <a:buFontTx/>
                        <a:buNone/>
                        <a:tabLst/>
                      </a:pPr>
                      <a:r>
                        <a:rPr kumimoji="0" lang="es-ES_tradnl" sz="800" b="0" i="0" u="none" strike="noStrike" kern="1200" cap="none" normalizeH="0" baseline="0" dirty="0" smtClean="0">
                          <a:ln>
                            <a:noFill/>
                          </a:ln>
                          <a:solidFill>
                            <a:schemeClr val="tx1"/>
                          </a:solidFill>
                          <a:effectLst/>
                          <a:latin typeface="+mj-lt"/>
                          <a:ea typeface="+mn-ea"/>
                          <a:cs typeface="Times New Roman" pitchFamily="18" charset="0"/>
                        </a:rPr>
                        <a:t>a las entrevistas y/o unidades de muestreo logradas</a:t>
                      </a:r>
                    </a:p>
                  </a:txBody>
                  <a:tcPr marL="91456" marR="91456" marT="34300" marB="34300"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O" sz="900" b="0" i="0" u="none" strike="noStrike" kern="1200" cap="none" normalizeH="0" baseline="0" dirty="0" smtClean="0">
                          <a:ln>
                            <a:noFill/>
                          </a:ln>
                          <a:solidFill>
                            <a:schemeClr val="tx1"/>
                          </a:solidFill>
                          <a:effectLst/>
                          <a:latin typeface="+mj-lt"/>
                          <a:ea typeface="+mn-ea"/>
                          <a:cs typeface="Times New Roman" pitchFamily="18" charset="0"/>
                        </a:rPr>
                        <a:t>Propietarios de Mausoleos: muestreo aleatorio simple de propietarios en cada uno de los cementerios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CO" sz="900" b="0" i="0" u="none" strike="noStrike" kern="1200" cap="none" normalizeH="0" baseline="0" dirty="0" smtClean="0">
                          <a:ln>
                            <a:noFill/>
                          </a:ln>
                          <a:solidFill>
                            <a:schemeClr val="tx1"/>
                          </a:solidFill>
                          <a:effectLst/>
                          <a:latin typeface="+mj-lt"/>
                          <a:ea typeface="+mn-ea"/>
                          <a:cs typeface="Times New Roman" pitchFamily="18" charset="0"/>
                        </a:rPr>
                        <a:t>Dolientes de personas fallecidas que han sido sepultadas en los cementerios: muestreo por cuotas</a:t>
                      </a:r>
                    </a:p>
                  </a:txBody>
                  <a:tcPr marL="91456" marR="91456" marT="34300" marB="34300" anchor="ctr"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noFill/>
                  </a:tcPr>
                </a:tc>
              </a:tr>
              <a:tr h="195714">
                <a:tc gridSpan="2">
                  <a:txBody>
                    <a:bodyPr/>
                    <a:lstStyle/>
                    <a:p>
                      <a:pPr marL="0" marR="0" lvl="0" indent="0" algn="ctr" defTabSz="914400" rtl="0" eaLnBrk="1" fontAlgn="base" latinLnBrk="0" hangingPunct="1">
                        <a:lnSpc>
                          <a:spcPct val="100000"/>
                        </a:lnSpc>
                        <a:spcBef>
                          <a:spcPct val="0"/>
                        </a:spcBef>
                        <a:spcAft>
                          <a:spcPct val="0"/>
                        </a:spcAft>
                        <a:buClr>
                          <a:srgbClr val="669900"/>
                        </a:buClr>
                        <a:buSzTx/>
                        <a:buFontTx/>
                        <a:buNone/>
                        <a:tabLst/>
                        <a:defRPr/>
                      </a:pPr>
                      <a:r>
                        <a:rPr kumimoji="0" lang="es-CO" sz="1200" b="0" i="0" u="none" strike="noStrike" cap="none" normalizeH="0" baseline="0" dirty="0" smtClean="0">
                          <a:ln>
                            <a:noFill/>
                          </a:ln>
                          <a:solidFill>
                            <a:schemeClr val="tx1"/>
                          </a:solidFill>
                          <a:effectLst/>
                          <a:latin typeface="+mj-lt"/>
                          <a:cs typeface="Times New Roman" pitchFamily="18" charset="0"/>
                        </a:rPr>
                        <a:t>El informe elaborado atiende los lineamientos de la norma ISO 20252:2006.</a:t>
                      </a:r>
                      <a:endParaRPr kumimoji="0" lang="es-ES_tradnl" sz="800" b="0" i="0" u="none" strike="noStrike" kern="1200" cap="none" normalizeH="0" baseline="0" dirty="0" smtClean="0">
                        <a:ln>
                          <a:noFill/>
                        </a:ln>
                        <a:solidFill>
                          <a:schemeClr val="tx1"/>
                        </a:solidFill>
                        <a:effectLst/>
                        <a:latin typeface="+mj-lt"/>
                        <a:ea typeface="+mn-ea"/>
                        <a:cs typeface="Times New Roman" pitchFamily="18" charset="0"/>
                      </a:endParaRPr>
                    </a:p>
                  </a:txBody>
                  <a:tcPr marL="91456" marR="91456" marT="34300" marB="34300"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O" sz="900" b="0" i="0" u="none" strike="noStrike" kern="1200" cap="none" normalizeH="0" baseline="0" dirty="0" smtClean="0">
                        <a:ln>
                          <a:noFill/>
                        </a:ln>
                        <a:solidFill>
                          <a:schemeClr val="tx1"/>
                        </a:solidFill>
                        <a:effectLst/>
                        <a:latin typeface="+mn-lt"/>
                        <a:ea typeface="+mn-ea"/>
                        <a:cs typeface="Times New Roman" pitchFamily="18" charset="0"/>
                      </a:endParaRPr>
                    </a:p>
                  </a:txBody>
                  <a:tcPr marT="34205" marB="34205" anchor="ctr" horzOverflow="overflow">
                    <a:lnL w="0" cap="flat" cmpd="sng" algn="ctr">
                      <a:solidFill>
                        <a:srgbClr val="A6A6A6"/>
                      </a:solidFill>
                      <a:prstDash val="solid"/>
                      <a:round/>
                      <a:headEnd type="none" w="med" len="med"/>
                      <a:tailEnd type="none" w="med" len="med"/>
                    </a:lnL>
                    <a:lnR w="0" cap="flat" cmpd="sng" algn="ctr">
                      <a:solidFill>
                        <a:srgbClr val="A6A6A6"/>
                      </a:solidFill>
                      <a:prstDash val="solid"/>
                      <a:round/>
                      <a:headEnd type="none" w="med" len="med"/>
                      <a:tailEnd type="none" w="med" len="med"/>
                    </a:lnR>
                    <a:lnT w="0" cap="flat" cmpd="sng" algn="ctr">
                      <a:solidFill>
                        <a:srgbClr val="A6A6A6"/>
                      </a:solidFill>
                      <a:prstDash val="solid"/>
                      <a:round/>
                      <a:headEnd type="none" w="med" len="med"/>
                      <a:tailEnd type="none" w="med" len="med"/>
                    </a:lnT>
                    <a:lnB w="0" cap="flat" cmpd="sng" algn="ctr">
                      <a:solidFill>
                        <a:srgbClr val="A6A6A6"/>
                      </a:solidFill>
                      <a:prstDash val="solid"/>
                      <a:round/>
                      <a:headEnd type="none" w="med" len="med"/>
                      <a:tailEnd type="none" w="med" len="med"/>
                    </a:lnB>
                    <a:lnTlToBr>
                      <a:noFill/>
                    </a:lnTlToBr>
                    <a:lnBlToTr>
                      <a:noFill/>
                    </a:lnBlToTr>
                    <a:noFill/>
                  </a:tcPr>
                </a:tc>
              </a:tr>
            </a:tbl>
          </a:graphicData>
        </a:graphic>
      </p:graphicFrame>
      <p:sp>
        <p:nvSpPr>
          <p:cNvPr id="123940" name="Rectangle 2"/>
          <p:cNvSpPr>
            <a:spLocks noGrp="1" noChangeArrowheads="1"/>
          </p:cNvSpPr>
          <p:nvPr>
            <p:ph type="title" idx="4294967295"/>
          </p:nvPr>
        </p:nvSpPr>
        <p:spPr/>
        <p:txBody>
          <a:bodyPr lIns="91541" rIns="91541"/>
          <a:lstStyle/>
          <a:p>
            <a:pPr eaLnBrk="1" hangingPunct="1"/>
            <a:r>
              <a:rPr lang="es-CO" dirty="0" smtClean="0"/>
              <a:t>Ficha Técnica</a:t>
            </a: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endParaRPr lang="es-CO" dirty="0"/>
          </a:p>
        </p:txBody>
      </p:sp>
      <p:graphicFrame>
        <p:nvGraphicFramePr>
          <p:cNvPr id="6" name="5 Tabla"/>
          <p:cNvGraphicFramePr>
            <a:graphicFrameLocks noGrp="1"/>
          </p:cNvGraphicFramePr>
          <p:nvPr/>
        </p:nvGraphicFramePr>
        <p:xfrm>
          <a:off x="2683668" y="1500981"/>
          <a:ext cx="3835401" cy="1630680"/>
        </p:xfrm>
        <a:graphic>
          <a:graphicData uri="http://schemas.openxmlformats.org/drawingml/2006/table">
            <a:tbl>
              <a:tblPr/>
              <a:tblGrid>
                <a:gridCol w="1477861"/>
                <a:gridCol w="1178770"/>
                <a:gridCol w="1178770"/>
              </a:tblGrid>
              <a:tr h="190500">
                <a:tc gridSpan="3">
                  <a:txBody>
                    <a:bodyPr/>
                    <a:lstStyle/>
                    <a:p>
                      <a:pPr algn="ctr">
                        <a:spcAft>
                          <a:spcPts val="0"/>
                        </a:spcAft>
                      </a:pPr>
                      <a:r>
                        <a:rPr lang="es-MX" sz="1200" b="1" dirty="0" smtClean="0">
                          <a:solidFill>
                            <a:srgbClr val="FFFFFF"/>
                          </a:solidFill>
                          <a:latin typeface="Arial" pitchFamily="34" charset="0"/>
                          <a:ea typeface="Times New Roman"/>
                          <a:cs typeface="Arial" pitchFamily="34" charset="0"/>
                        </a:rPr>
                        <a:t>Resumen de encuestas efectivas</a:t>
                      </a:r>
                      <a:endParaRPr lang="es-CO" sz="1000" dirty="0">
                        <a:latin typeface="Arial" pitchFamily="34" charset="0"/>
                        <a:ea typeface="Times New Roman"/>
                        <a:cs typeface="Arial" pitchFamily="34" charset="0"/>
                      </a:endParaRPr>
                    </a:p>
                  </a:txBody>
                  <a:tcPr marL="44450" marR="4445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002060"/>
                    </a:solidFill>
                  </a:tcPr>
                </a:tc>
                <a:tc hMerge="1">
                  <a:txBody>
                    <a:bodyPr/>
                    <a:lstStyle/>
                    <a:p>
                      <a:endParaRPr lang="es-CO"/>
                    </a:p>
                  </a:txBody>
                  <a:tcPr/>
                </a:tc>
                <a:tc hMerge="1">
                  <a:txBody>
                    <a:bodyPr/>
                    <a:lstStyle/>
                    <a:p>
                      <a:pPr algn="ctr">
                        <a:spcAft>
                          <a:spcPts val="0"/>
                        </a:spcAft>
                      </a:pPr>
                      <a:endParaRPr lang="es-CO" sz="1000" dirty="0">
                        <a:latin typeface="Times New Roman"/>
                        <a:ea typeface="Times New Roman"/>
                        <a:cs typeface="Times New Roman"/>
                      </a:endParaRPr>
                    </a:p>
                  </a:txBody>
                  <a:tcPr marL="44450" marR="4445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002060"/>
                    </a:solidFill>
                  </a:tcPr>
                </a:tc>
              </a:tr>
              <a:tr h="190500">
                <a:tc rowSpan="2">
                  <a:txBody>
                    <a:bodyPr/>
                    <a:lstStyle/>
                    <a:p>
                      <a:pPr algn="ctr">
                        <a:spcAft>
                          <a:spcPts val="0"/>
                        </a:spcAft>
                      </a:pPr>
                      <a:r>
                        <a:rPr lang="es-MX" sz="1100" b="1" dirty="0">
                          <a:solidFill>
                            <a:srgbClr val="000000"/>
                          </a:solidFill>
                          <a:latin typeface="Arial" pitchFamily="34" charset="0"/>
                          <a:ea typeface="Times New Roman"/>
                          <a:cs typeface="Arial" pitchFamily="34" charset="0"/>
                        </a:rPr>
                        <a:t>Cementerio</a:t>
                      </a:r>
                      <a:endParaRPr lang="es-CO" sz="1000" dirty="0">
                        <a:latin typeface="Arial" pitchFamily="34" charset="0"/>
                        <a:ea typeface="Times New Roman"/>
                        <a:cs typeface="Arial" pitchFamily="34" charset="0"/>
                      </a:endParaRPr>
                    </a:p>
                  </a:txBody>
                  <a:tcPr marL="44450" marR="4445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BE5F1"/>
                    </a:solidFill>
                  </a:tcPr>
                </a:tc>
                <a:tc gridSpan="2">
                  <a:txBody>
                    <a:bodyPr/>
                    <a:lstStyle/>
                    <a:p>
                      <a:pPr algn="ctr">
                        <a:spcAft>
                          <a:spcPts val="0"/>
                        </a:spcAft>
                      </a:pPr>
                      <a:r>
                        <a:rPr lang="es-CO" sz="1100" b="1" dirty="0" smtClean="0">
                          <a:latin typeface="Arial" pitchFamily="34" charset="0"/>
                          <a:ea typeface="Times New Roman"/>
                          <a:cs typeface="Arial" pitchFamily="34" charset="0"/>
                        </a:rPr>
                        <a:t>Segmento</a:t>
                      </a:r>
                      <a:endParaRPr lang="es-CO" sz="1100" b="1" dirty="0">
                        <a:latin typeface="Arial" pitchFamily="34" charset="0"/>
                        <a:ea typeface="Times New Roman"/>
                        <a:cs typeface="Arial" pitchFamily="34" charset="0"/>
                      </a:endParaRPr>
                    </a:p>
                  </a:txBody>
                  <a:tcPr marL="44450" marR="4445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BE5F1"/>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O" sz="1100" b="1" dirty="0" smtClean="0">
                        <a:latin typeface="Arial" pitchFamily="34" charset="0"/>
                        <a:ea typeface="Times New Roman"/>
                        <a:cs typeface="Arial" pitchFamily="34" charset="0"/>
                      </a:endParaRPr>
                    </a:p>
                  </a:txBody>
                  <a:tcPr marL="44450" marR="4445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BE5F1"/>
                    </a:solidFill>
                  </a:tcPr>
                </a:tc>
              </a:tr>
              <a:tr h="190500">
                <a:tc vMerge="1">
                  <a:txBody>
                    <a:bodyPr/>
                    <a:lstStyle/>
                    <a:p>
                      <a:pPr algn="ctr">
                        <a:spcAft>
                          <a:spcPts val="0"/>
                        </a:spcAft>
                      </a:pPr>
                      <a:endParaRPr lang="es-CO" sz="1000" dirty="0">
                        <a:latin typeface="Arial" pitchFamily="34" charset="0"/>
                        <a:ea typeface="Times New Roman"/>
                        <a:cs typeface="Arial" pitchFamily="34" charset="0"/>
                      </a:endParaRPr>
                    </a:p>
                  </a:txBody>
                  <a:tcPr marL="44450" marR="4445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BE5F1"/>
                    </a:solidFill>
                  </a:tcPr>
                </a:tc>
                <a:tc>
                  <a:txBody>
                    <a:bodyPr/>
                    <a:lstStyle/>
                    <a:p>
                      <a:pPr algn="ctr">
                        <a:spcAft>
                          <a:spcPts val="0"/>
                        </a:spcAft>
                      </a:pPr>
                      <a:r>
                        <a:rPr lang="es-MX" sz="1100" b="1" dirty="0" smtClean="0">
                          <a:solidFill>
                            <a:srgbClr val="000000"/>
                          </a:solidFill>
                          <a:latin typeface="Arial" pitchFamily="34" charset="0"/>
                          <a:ea typeface="Times New Roman"/>
                          <a:cs typeface="Arial" pitchFamily="34" charset="0"/>
                        </a:rPr>
                        <a:t>Propietarios</a:t>
                      </a:r>
                      <a:r>
                        <a:rPr lang="es-MX" sz="1100" b="1" baseline="0" dirty="0" smtClean="0">
                          <a:solidFill>
                            <a:srgbClr val="000000"/>
                          </a:solidFill>
                          <a:latin typeface="Arial" pitchFamily="34" charset="0"/>
                          <a:ea typeface="Times New Roman"/>
                          <a:cs typeface="Arial" pitchFamily="34" charset="0"/>
                        </a:rPr>
                        <a:t> Mausoleos</a:t>
                      </a:r>
                      <a:endParaRPr lang="es-CO" sz="1000" dirty="0">
                        <a:latin typeface="Arial" pitchFamily="34" charset="0"/>
                        <a:ea typeface="Times New Roman"/>
                        <a:cs typeface="Arial" pitchFamily="34" charset="0"/>
                      </a:endParaRPr>
                    </a:p>
                  </a:txBody>
                  <a:tcPr marL="44450" marR="4445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100" b="1" dirty="0" smtClean="0">
                          <a:solidFill>
                            <a:srgbClr val="000000"/>
                          </a:solidFill>
                          <a:latin typeface="Arial" pitchFamily="34" charset="0"/>
                          <a:ea typeface="Times New Roman"/>
                          <a:cs typeface="Arial" pitchFamily="34" charset="0"/>
                        </a:rPr>
                        <a:t>Familiares de Dolientes</a:t>
                      </a:r>
                      <a:endParaRPr lang="es-CO" sz="1000" dirty="0" smtClean="0">
                        <a:latin typeface="Arial" pitchFamily="34" charset="0"/>
                        <a:ea typeface="Times New Roman"/>
                        <a:cs typeface="Arial" pitchFamily="34" charset="0"/>
                      </a:endParaRPr>
                    </a:p>
                  </a:txBody>
                  <a:tcPr marL="44450" marR="4445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lumMod val="95000"/>
                      </a:schemeClr>
                    </a:solidFill>
                  </a:tcPr>
                </a:tc>
              </a:tr>
              <a:tr h="180975">
                <a:tc>
                  <a:txBody>
                    <a:bodyPr/>
                    <a:lstStyle/>
                    <a:p>
                      <a:pPr>
                        <a:spcAft>
                          <a:spcPts val="0"/>
                        </a:spcAft>
                      </a:pPr>
                      <a:r>
                        <a:rPr lang="es-MX" sz="1100" dirty="0">
                          <a:solidFill>
                            <a:srgbClr val="000000"/>
                          </a:solidFill>
                          <a:latin typeface="Arial" pitchFamily="34" charset="0"/>
                          <a:ea typeface="Times New Roman"/>
                          <a:cs typeface="Arial" pitchFamily="34" charset="0"/>
                        </a:rPr>
                        <a:t>Central</a:t>
                      </a:r>
                      <a:endParaRPr lang="es-CO" sz="1000" dirty="0">
                        <a:latin typeface="Arial" pitchFamily="34" charset="0"/>
                        <a:ea typeface="Times New Roman"/>
                        <a:cs typeface="Arial" pitchFamily="34" charset="0"/>
                      </a:endParaRPr>
                    </a:p>
                  </a:txBody>
                  <a:tcPr marL="44450" marR="4445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spcAft>
                          <a:spcPts val="0"/>
                        </a:spcAft>
                      </a:pPr>
                      <a:r>
                        <a:rPr lang="es-MX" sz="1100" dirty="0">
                          <a:solidFill>
                            <a:srgbClr val="000000"/>
                          </a:solidFill>
                          <a:latin typeface="Arial" pitchFamily="34" charset="0"/>
                          <a:ea typeface="Times New Roman"/>
                          <a:cs typeface="Arial" pitchFamily="34" charset="0"/>
                        </a:rPr>
                        <a:t>90</a:t>
                      </a:r>
                      <a:endParaRPr lang="es-CO" sz="1000" dirty="0">
                        <a:latin typeface="Arial" pitchFamily="34" charset="0"/>
                        <a:ea typeface="Times New Roman"/>
                        <a:cs typeface="Arial" pitchFamily="34" charset="0"/>
                      </a:endParaRPr>
                    </a:p>
                  </a:txBody>
                  <a:tcPr marL="44450" marR="4445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spcAft>
                          <a:spcPts val="0"/>
                        </a:spcAft>
                      </a:pPr>
                      <a:r>
                        <a:rPr lang="es-CO" sz="1100" dirty="0" smtClean="0">
                          <a:latin typeface="Arial" pitchFamily="34" charset="0"/>
                          <a:ea typeface="Times New Roman"/>
                          <a:cs typeface="Arial" pitchFamily="34" charset="0"/>
                        </a:rPr>
                        <a:t>200</a:t>
                      </a:r>
                      <a:endParaRPr lang="es-CO" sz="1100" dirty="0">
                        <a:latin typeface="Arial" pitchFamily="34" charset="0"/>
                        <a:ea typeface="Times New Roman"/>
                        <a:cs typeface="Arial" pitchFamily="34" charset="0"/>
                      </a:endParaRPr>
                    </a:p>
                  </a:txBody>
                  <a:tcPr marL="44450" marR="4445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80975">
                <a:tc>
                  <a:txBody>
                    <a:bodyPr/>
                    <a:lstStyle/>
                    <a:p>
                      <a:pPr>
                        <a:spcAft>
                          <a:spcPts val="0"/>
                        </a:spcAft>
                      </a:pPr>
                      <a:r>
                        <a:rPr lang="es-MX" sz="1100" dirty="0">
                          <a:solidFill>
                            <a:srgbClr val="000000"/>
                          </a:solidFill>
                          <a:latin typeface="Arial" pitchFamily="34" charset="0"/>
                          <a:ea typeface="Times New Roman"/>
                          <a:cs typeface="Arial" pitchFamily="34" charset="0"/>
                        </a:rPr>
                        <a:t>Norte</a:t>
                      </a:r>
                      <a:endParaRPr lang="es-CO" sz="1000" dirty="0">
                        <a:latin typeface="Arial" pitchFamily="34" charset="0"/>
                        <a:ea typeface="Times New Roman"/>
                        <a:cs typeface="Arial" pitchFamily="34" charset="0"/>
                      </a:endParaRPr>
                    </a:p>
                  </a:txBody>
                  <a:tcPr marL="44450" marR="4445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spcAft>
                          <a:spcPts val="0"/>
                        </a:spcAft>
                      </a:pPr>
                      <a:r>
                        <a:rPr lang="es-MX" sz="1100" dirty="0">
                          <a:solidFill>
                            <a:srgbClr val="000000"/>
                          </a:solidFill>
                          <a:latin typeface="Arial" pitchFamily="34" charset="0"/>
                          <a:ea typeface="Times New Roman"/>
                          <a:cs typeface="Arial" pitchFamily="34" charset="0"/>
                        </a:rPr>
                        <a:t>30</a:t>
                      </a:r>
                      <a:endParaRPr lang="es-CO" sz="1000" dirty="0">
                        <a:latin typeface="Arial" pitchFamily="34" charset="0"/>
                        <a:ea typeface="Times New Roman"/>
                        <a:cs typeface="Arial" pitchFamily="34" charset="0"/>
                      </a:endParaRPr>
                    </a:p>
                  </a:txBody>
                  <a:tcPr marL="44450" marR="4445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spcAft>
                          <a:spcPts val="0"/>
                        </a:spcAft>
                      </a:pPr>
                      <a:r>
                        <a:rPr lang="es-CO" sz="1100" dirty="0" smtClean="0">
                          <a:latin typeface="Arial" pitchFamily="34" charset="0"/>
                          <a:ea typeface="Times New Roman"/>
                          <a:cs typeface="Arial" pitchFamily="34" charset="0"/>
                        </a:rPr>
                        <a:t>201</a:t>
                      </a:r>
                      <a:endParaRPr lang="es-CO" sz="1100" dirty="0">
                        <a:latin typeface="Arial" pitchFamily="34" charset="0"/>
                        <a:ea typeface="Times New Roman"/>
                        <a:cs typeface="Arial" pitchFamily="34" charset="0"/>
                      </a:endParaRPr>
                    </a:p>
                  </a:txBody>
                  <a:tcPr marL="44450" marR="4445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80975">
                <a:tc>
                  <a:txBody>
                    <a:bodyPr/>
                    <a:lstStyle/>
                    <a:p>
                      <a:pPr>
                        <a:spcAft>
                          <a:spcPts val="0"/>
                        </a:spcAft>
                      </a:pPr>
                      <a:r>
                        <a:rPr lang="es-MX" sz="1100" dirty="0">
                          <a:solidFill>
                            <a:srgbClr val="000000"/>
                          </a:solidFill>
                          <a:latin typeface="Arial" pitchFamily="34" charset="0"/>
                          <a:ea typeface="Times New Roman"/>
                          <a:cs typeface="Arial" pitchFamily="34" charset="0"/>
                        </a:rPr>
                        <a:t>Sur </a:t>
                      </a:r>
                      <a:endParaRPr lang="es-CO" sz="1000" dirty="0">
                        <a:latin typeface="Arial" pitchFamily="34" charset="0"/>
                        <a:ea typeface="Times New Roman"/>
                        <a:cs typeface="Arial" pitchFamily="34" charset="0"/>
                      </a:endParaRPr>
                    </a:p>
                  </a:txBody>
                  <a:tcPr marL="44450" marR="4445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spcAft>
                          <a:spcPts val="0"/>
                        </a:spcAft>
                      </a:pPr>
                      <a:r>
                        <a:rPr lang="es-MX" sz="1100" dirty="0">
                          <a:solidFill>
                            <a:srgbClr val="000000"/>
                          </a:solidFill>
                          <a:latin typeface="Arial" pitchFamily="34" charset="0"/>
                          <a:ea typeface="Times New Roman"/>
                          <a:cs typeface="Arial" pitchFamily="34" charset="0"/>
                        </a:rPr>
                        <a:t>21</a:t>
                      </a:r>
                      <a:endParaRPr lang="es-CO" sz="1000" dirty="0">
                        <a:latin typeface="Arial" pitchFamily="34" charset="0"/>
                        <a:ea typeface="Times New Roman"/>
                        <a:cs typeface="Arial" pitchFamily="34" charset="0"/>
                      </a:endParaRPr>
                    </a:p>
                  </a:txBody>
                  <a:tcPr marL="44450" marR="4445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spcAft>
                          <a:spcPts val="0"/>
                        </a:spcAft>
                      </a:pPr>
                      <a:r>
                        <a:rPr lang="es-CO" sz="1100" dirty="0" smtClean="0">
                          <a:latin typeface="Arial" pitchFamily="34" charset="0"/>
                          <a:ea typeface="Times New Roman"/>
                          <a:cs typeface="Arial" pitchFamily="34" charset="0"/>
                        </a:rPr>
                        <a:t>202</a:t>
                      </a:r>
                      <a:endParaRPr lang="es-CO" sz="1100" dirty="0">
                        <a:latin typeface="Arial" pitchFamily="34" charset="0"/>
                        <a:ea typeface="Times New Roman"/>
                        <a:cs typeface="Arial" pitchFamily="34" charset="0"/>
                      </a:endParaRPr>
                    </a:p>
                  </a:txBody>
                  <a:tcPr marL="44450" marR="4445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80975">
                <a:tc>
                  <a:txBody>
                    <a:bodyPr/>
                    <a:lstStyle/>
                    <a:p>
                      <a:pPr>
                        <a:spcAft>
                          <a:spcPts val="0"/>
                        </a:spcAft>
                      </a:pPr>
                      <a:r>
                        <a:rPr lang="es-CO" sz="1100" dirty="0" smtClean="0">
                          <a:latin typeface="Arial" pitchFamily="34" charset="0"/>
                          <a:ea typeface="Times New Roman"/>
                          <a:cs typeface="Arial" pitchFamily="34" charset="0"/>
                        </a:rPr>
                        <a:t>Serafín</a:t>
                      </a:r>
                      <a:endParaRPr lang="es-CO" sz="1100" dirty="0">
                        <a:latin typeface="Arial" pitchFamily="34" charset="0"/>
                        <a:ea typeface="Times New Roman"/>
                        <a:cs typeface="Arial" pitchFamily="34" charset="0"/>
                      </a:endParaRPr>
                    </a:p>
                  </a:txBody>
                  <a:tcPr marL="44450" marR="4445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spcAft>
                          <a:spcPts val="0"/>
                        </a:spcAft>
                      </a:pPr>
                      <a:r>
                        <a:rPr lang="es-CO" sz="1000" dirty="0" smtClean="0">
                          <a:latin typeface="Arial" pitchFamily="34" charset="0"/>
                          <a:ea typeface="Times New Roman"/>
                          <a:cs typeface="Arial" pitchFamily="34" charset="0"/>
                        </a:rPr>
                        <a:t>-</a:t>
                      </a:r>
                      <a:endParaRPr lang="es-CO" sz="1000" dirty="0">
                        <a:latin typeface="Arial" pitchFamily="34" charset="0"/>
                        <a:ea typeface="Times New Roman"/>
                        <a:cs typeface="Arial" pitchFamily="34" charset="0"/>
                      </a:endParaRPr>
                    </a:p>
                  </a:txBody>
                  <a:tcPr marL="44450" marR="4445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spcAft>
                          <a:spcPts val="0"/>
                        </a:spcAft>
                      </a:pPr>
                      <a:r>
                        <a:rPr lang="es-CO" sz="1100" dirty="0" smtClean="0">
                          <a:latin typeface="Arial" pitchFamily="34" charset="0"/>
                          <a:ea typeface="Times New Roman"/>
                          <a:cs typeface="Arial" pitchFamily="34" charset="0"/>
                        </a:rPr>
                        <a:t>104</a:t>
                      </a:r>
                      <a:endParaRPr lang="es-CO" sz="1100" dirty="0">
                        <a:latin typeface="Arial" pitchFamily="34" charset="0"/>
                        <a:ea typeface="Times New Roman"/>
                        <a:cs typeface="Arial" pitchFamily="34" charset="0"/>
                      </a:endParaRPr>
                    </a:p>
                  </a:txBody>
                  <a:tcPr marL="44450" marR="4445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0500">
                <a:tc>
                  <a:txBody>
                    <a:bodyPr/>
                    <a:lstStyle/>
                    <a:p>
                      <a:pPr>
                        <a:spcAft>
                          <a:spcPts val="0"/>
                        </a:spcAft>
                      </a:pPr>
                      <a:r>
                        <a:rPr lang="es-MX" sz="1100" b="1" dirty="0">
                          <a:solidFill>
                            <a:srgbClr val="000000"/>
                          </a:solidFill>
                          <a:latin typeface="Arial" pitchFamily="34" charset="0"/>
                          <a:ea typeface="Times New Roman"/>
                          <a:cs typeface="Arial" pitchFamily="34" charset="0"/>
                        </a:rPr>
                        <a:t>Total</a:t>
                      </a:r>
                      <a:endParaRPr lang="es-CO" sz="1000" dirty="0">
                        <a:latin typeface="Arial" pitchFamily="34" charset="0"/>
                        <a:ea typeface="Times New Roman"/>
                        <a:cs typeface="Arial" pitchFamily="34" charset="0"/>
                      </a:endParaRPr>
                    </a:p>
                  </a:txBody>
                  <a:tcPr marL="44450" marR="4445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ctr">
                        <a:spcAft>
                          <a:spcPts val="0"/>
                        </a:spcAft>
                      </a:pPr>
                      <a:r>
                        <a:rPr lang="es-MX" sz="1100" b="1" dirty="0">
                          <a:solidFill>
                            <a:srgbClr val="000000"/>
                          </a:solidFill>
                          <a:latin typeface="Arial" pitchFamily="34" charset="0"/>
                          <a:ea typeface="Times New Roman"/>
                          <a:cs typeface="Arial" pitchFamily="34" charset="0"/>
                        </a:rPr>
                        <a:t>141</a:t>
                      </a:r>
                      <a:endParaRPr lang="es-CO" sz="1000" dirty="0">
                        <a:latin typeface="Arial" pitchFamily="34" charset="0"/>
                        <a:ea typeface="Times New Roman"/>
                        <a:cs typeface="Arial" pitchFamily="34" charset="0"/>
                      </a:endParaRPr>
                    </a:p>
                  </a:txBody>
                  <a:tcPr marL="44450" marR="4445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ctr">
                        <a:spcAft>
                          <a:spcPts val="0"/>
                        </a:spcAft>
                      </a:pPr>
                      <a:r>
                        <a:rPr lang="es-CO" sz="1100" b="1" dirty="0" smtClean="0">
                          <a:latin typeface="Arial" pitchFamily="34" charset="0"/>
                          <a:ea typeface="Times New Roman"/>
                          <a:cs typeface="Arial" pitchFamily="34" charset="0"/>
                        </a:rPr>
                        <a:t>707</a:t>
                      </a:r>
                      <a:endParaRPr lang="es-CO" sz="1100" b="1" dirty="0">
                        <a:latin typeface="Arial" pitchFamily="34" charset="0"/>
                        <a:ea typeface="Times New Roman"/>
                        <a:cs typeface="Arial" pitchFamily="34" charset="0"/>
                      </a:endParaRPr>
                    </a:p>
                  </a:txBody>
                  <a:tcPr marL="44450" marR="4445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descr="sdfsgdh"/>
          <p:cNvPicPr>
            <a:picLocks noChangeAspect="1" noChangeArrowheads="1"/>
          </p:cNvPicPr>
          <p:nvPr/>
        </p:nvPicPr>
        <p:blipFill>
          <a:blip r:embed="rId3" cstate="print"/>
          <a:srcRect/>
          <a:stretch>
            <a:fillRect/>
          </a:stretch>
        </p:blipFill>
        <p:spPr bwMode="auto">
          <a:xfrm>
            <a:off x="1206500" y="1652588"/>
            <a:ext cx="2178050" cy="2373312"/>
          </a:xfrm>
          <a:prstGeom prst="rect">
            <a:avLst/>
          </a:prstGeom>
          <a:noFill/>
          <a:ln w="9525">
            <a:noFill/>
            <a:miter lim="800000"/>
            <a:headEnd/>
            <a:tailEnd/>
          </a:ln>
        </p:spPr>
      </p:pic>
      <p:sp>
        <p:nvSpPr>
          <p:cNvPr id="4101" name="Rectangle 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25EC5D8C-F9FE-4D71-B165-DFB38598D7FB}" type="slidenum">
              <a:rPr lang="es-ES" sz="900" i="1">
                <a:solidFill>
                  <a:schemeClr val="bg1"/>
                </a:solidFill>
              </a:rPr>
              <a:pPr algn="ctr"/>
              <a:t>12</a:t>
            </a:fld>
            <a:endParaRPr lang="es-ES" sz="900" i="1" dirty="0">
              <a:solidFill>
                <a:schemeClr val="bg1"/>
              </a:solidFill>
            </a:endParaRPr>
          </a:p>
        </p:txBody>
      </p:sp>
      <p:graphicFrame>
        <p:nvGraphicFramePr>
          <p:cNvPr id="813061" name="Group 5"/>
          <p:cNvGraphicFramePr>
            <a:graphicFrameLocks noGrp="1"/>
          </p:cNvGraphicFramePr>
          <p:nvPr/>
        </p:nvGraphicFramePr>
        <p:xfrm>
          <a:off x="852488" y="877888"/>
          <a:ext cx="2886075" cy="371280"/>
        </p:xfrm>
        <a:graphic>
          <a:graphicData uri="http://schemas.openxmlformats.org/drawingml/2006/table">
            <a:tbl>
              <a:tblPr/>
              <a:tblGrid>
                <a:gridCol w="2886075"/>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 5. ¿Conoce la </a:t>
                      </a:r>
                      <a:r>
                        <a:rPr kumimoji="0" lang="es-CO" sz="1100" b="1" i="0" u="none" strike="noStrike" cap="none" normalizeH="0" baseline="0" dirty="0" smtClean="0">
                          <a:ln>
                            <a:noFill/>
                          </a:ln>
                          <a:solidFill>
                            <a:srgbClr val="622280"/>
                          </a:solidFill>
                          <a:effectLst/>
                          <a:latin typeface="Calibri" pitchFamily="34" charset="0"/>
                          <a:cs typeface="Arial" charset="0"/>
                        </a:rPr>
                        <a:t>diferencia de tarifas</a:t>
                      </a:r>
                      <a:r>
                        <a:rPr kumimoji="0" lang="es-CO" sz="1100" b="1" i="0" u="none" strike="noStrike" cap="none" normalizeH="0" baseline="0" dirty="0" smtClean="0">
                          <a:ln>
                            <a:noFill/>
                          </a:ln>
                          <a:solidFill>
                            <a:srgbClr val="333333"/>
                          </a:solidFill>
                          <a:effectLst/>
                          <a:latin typeface="Calibri" pitchFamily="34" charset="0"/>
                          <a:cs typeface="Arial" charset="0"/>
                        </a:rPr>
                        <a:t> existente entre los cementerios públicos y privados?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3067" name="Group 11"/>
          <p:cNvGraphicFramePr>
            <a:graphicFrameLocks noGrp="1"/>
          </p:cNvGraphicFramePr>
          <p:nvPr/>
        </p:nvGraphicFramePr>
        <p:xfrm>
          <a:off x="4605338" y="685800"/>
          <a:ext cx="4540250" cy="523680"/>
        </p:xfrm>
        <a:graphic>
          <a:graphicData uri="http://schemas.openxmlformats.org/drawingml/2006/table">
            <a:tbl>
              <a:tblPr/>
              <a:tblGrid>
                <a:gridCol w="4540250"/>
              </a:tblGrid>
              <a:tr h="23018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6.</a:t>
                      </a:r>
                      <a:r>
                        <a:rPr kumimoji="0" lang="es-CO" sz="1100" b="1" i="0" u="none" strike="noStrike" cap="none" normalizeH="0" baseline="0" dirty="0" smtClean="0">
                          <a:ln>
                            <a:noFill/>
                          </a:ln>
                          <a:solidFill>
                            <a:srgbClr val="333333"/>
                          </a:solidFill>
                          <a:effectLst/>
                          <a:latin typeface="Calibri" pitchFamily="34" charset="0"/>
                          <a:cs typeface="Arial" charset="0"/>
                        </a:rPr>
                        <a:t> </a:t>
                      </a:r>
                      <a:r>
                        <a:rPr kumimoji="0" lang="es-CO" sz="1000" b="0" i="0" u="none" strike="noStrike" cap="none" normalizeH="0" baseline="0" dirty="0" smtClean="0">
                          <a:ln>
                            <a:noFill/>
                          </a:ln>
                          <a:solidFill>
                            <a:srgbClr val="333333"/>
                          </a:solidFill>
                          <a:effectLst/>
                          <a:latin typeface="Calibri" pitchFamily="34" charset="0"/>
                          <a:cs typeface="Arial" charset="0"/>
                        </a:rPr>
                        <a:t>Si usted tuviera que comparar el costo de los servicios de bóveda o cremación en los cementerios distritales frente al costo en los cementerios privados,</a:t>
                      </a:r>
                    </a:p>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 ¿Usted diría que los </a:t>
                      </a:r>
                      <a:r>
                        <a:rPr kumimoji="0" lang="es-CO" sz="1100" b="1" i="0" u="none" strike="noStrike" cap="none" normalizeH="0" baseline="0" dirty="0" smtClean="0">
                          <a:ln>
                            <a:noFill/>
                          </a:ln>
                          <a:solidFill>
                            <a:srgbClr val="622280"/>
                          </a:solidFill>
                          <a:effectLst/>
                          <a:latin typeface="Calibri" pitchFamily="34" charset="0"/>
                          <a:cs typeface="Arial" charset="0"/>
                        </a:rPr>
                        <a:t>costos</a:t>
                      </a:r>
                      <a:r>
                        <a:rPr kumimoji="0" lang="es-CO" sz="1100" b="1" i="0" u="none" strike="noStrike" cap="none" normalizeH="0" baseline="0" dirty="0" smtClean="0">
                          <a:ln>
                            <a:noFill/>
                          </a:ln>
                          <a:solidFill>
                            <a:srgbClr val="333333"/>
                          </a:solidFill>
                          <a:effectLst/>
                          <a:latin typeface="Calibri" pitchFamily="34" charset="0"/>
                          <a:cs typeface="Arial" charset="0"/>
                        </a:rPr>
                        <a:t> en los cementerios distritales son:</a:t>
                      </a:r>
                    </a:p>
                  </a:txBody>
                  <a:tcPr marL="54000" marR="54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4106" name="Rectangle 17"/>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813074" name="Group 18"/>
          <p:cNvGraphicFramePr>
            <a:graphicFrameLocks noGrp="1"/>
          </p:cNvGraphicFramePr>
          <p:nvPr/>
        </p:nvGraphicFramePr>
        <p:xfrm>
          <a:off x="1914525" y="4687888"/>
          <a:ext cx="760413" cy="228024"/>
        </p:xfrm>
        <a:graphic>
          <a:graphicData uri="http://schemas.openxmlformats.org/drawingml/2006/table">
            <a:tbl>
              <a:tblPr/>
              <a:tblGrid>
                <a:gridCol w="495300"/>
                <a:gridCol w="265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Encuestados</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848</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13084" name="Group 28"/>
          <p:cNvGraphicFramePr>
            <a:graphicFrameLocks noGrp="1"/>
          </p:cNvGraphicFramePr>
          <p:nvPr/>
        </p:nvGraphicFramePr>
        <p:xfrm>
          <a:off x="2411413" y="2025650"/>
          <a:ext cx="519112" cy="296604"/>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chemeClr val="bg1"/>
                          </a:solidFill>
                          <a:effectLst/>
                          <a:latin typeface="Cambria" pitchFamily="18" charset="0"/>
                          <a:cs typeface="Arial" charset="0"/>
                        </a:rPr>
                        <a:t>20</a:t>
                      </a:r>
                      <a:r>
                        <a:rPr kumimoji="0" lang="es-ES" sz="13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3090" name="Group 34"/>
          <p:cNvGraphicFramePr>
            <a:graphicFrameLocks noGrp="1"/>
          </p:cNvGraphicFramePr>
          <p:nvPr/>
        </p:nvGraphicFramePr>
        <p:xfrm>
          <a:off x="2030413" y="3260725"/>
          <a:ext cx="527050" cy="269172"/>
        </p:xfrm>
        <a:graphic>
          <a:graphicData uri="http://schemas.openxmlformats.org/drawingml/2006/table">
            <a:tbl>
              <a:tblPr/>
              <a:tblGrid>
                <a:gridCol w="5270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chemeClr val="bg1"/>
                          </a:solidFill>
                          <a:effectLst/>
                          <a:latin typeface="Cambria" pitchFamily="18" charset="0"/>
                          <a:cs typeface="Arial" charset="0"/>
                        </a:rPr>
                        <a:t>80</a:t>
                      </a:r>
                      <a:r>
                        <a:rPr kumimoji="0" lang="es-ES" sz="12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3096" name="Group 40"/>
          <p:cNvGraphicFramePr>
            <a:graphicFrameLocks noGrp="1"/>
          </p:cNvGraphicFramePr>
          <p:nvPr/>
        </p:nvGraphicFramePr>
        <p:xfrm>
          <a:off x="3344863" y="2700338"/>
          <a:ext cx="519112" cy="296604"/>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rgbClr val="622280"/>
                          </a:solidFill>
                          <a:effectLst/>
                          <a:latin typeface="Cambria" pitchFamily="18" charset="0"/>
                          <a:cs typeface="Arial" charset="0"/>
                        </a:rPr>
                        <a:t>Si</a:t>
                      </a:r>
                      <a:r>
                        <a:rPr kumimoji="0" lang="es-ES" sz="1300" b="1" i="0" u="none" strike="noStrike" cap="none" normalizeH="0" baseline="0" dirty="0" smtClean="0">
                          <a:ln>
                            <a:noFill/>
                          </a:ln>
                          <a:solidFill>
                            <a:srgbClr val="622280"/>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3102" name="Group 46"/>
          <p:cNvGraphicFramePr>
            <a:graphicFrameLocks noGrp="1"/>
          </p:cNvGraphicFramePr>
          <p:nvPr/>
        </p:nvGraphicFramePr>
        <p:xfrm>
          <a:off x="704850" y="2713038"/>
          <a:ext cx="519113" cy="269172"/>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No</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4125" name="AutoShape 52"/>
          <p:cNvCxnSpPr>
            <a:cxnSpLocks noChangeShapeType="1"/>
          </p:cNvCxnSpPr>
          <p:nvPr/>
        </p:nvCxnSpPr>
        <p:spPr bwMode="auto">
          <a:xfrm>
            <a:off x="2930525" y="2173288"/>
            <a:ext cx="674688" cy="527050"/>
          </a:xfrm>
          <a:prstGeom prst="bentConnector2">
            <a:avLst/>
          </a:prstGeom>
          <a:noFill/>
          <a:ln w="3175">
            <a:solidFill>
              <a:schemeClr val="tx1"/>
            </a:solidFill>
            <a:miter lim="800000"/>
            <a:headEnd/>
            <a:tailEnd type="oval" w="med" len="med"/>
          </a:ln>
        </p:spPr>
      </p:cxnSp>
      <p:cxnSp>
        <p:nvCxnSpPr>
          <p:cNvPr id="4126" name="AutoShape 53"/>
          <p:cNvCxnSpPr>
            <a:cxnSpLocks noChangeShapeType="1"/>
          </p:cNvCxnSpPr>
          <p:nvPr/>
        </p:nvCxnSpPr>
        <p:spPr bwMode="auto">
          <a:xfrm rot="10800000">
            <a:off x="965200" y="2981325"/>
            <a:ext cx="1065213" cy="414338"/>
          </a:xfrm>
          <a:prstGeom prst="bentConnector2">
            <a:avLst/>
          </a:prstGeom>
          <a:noFill/>
          <a:ln w="3175">
            <a:solidFill>
              <a:schemeClr val="tx1"/>
            </a:solidFill>
            <a:miter lim="800000"/>
            <a:headEnd/>
            <a:tailEnd type="oval" w="med" len="med"/>
          </a:ln>
        </p:spPr>
      </p:cxnSp>
      <p:graphicFrame>
        <p:nvGraphicFramePr>
          <p:cNvPr id="4098" name="Object 5"/>
          <p:cNvGraphicFramePr>
            <a:graphicFrameLocks noChangeAspect="1"/>
          </p:cNvGraphicFramePr>
          <p:nvPr/>
        </p:nvGraphicFramePr>
        <p:xfrm>
          <a:off x="6176963" y="1966913"/>
          <a:ext cx="1476375" cy="2405062"/>
        </p:xfrm>
        <a:graphic>
          <a:graphicData uri="http://schemas.openxmlformats.org/presentationml/2006/ole">
            <p:oleObj spid="_x0000_s4098" name="Gráfico" r:id="rId4" imgW="1476443" imgH="2409735" progId="MSGraph.Chart.8">
              <p:embed followColorScheme="full"/>
            </p:oleObj>
          </a:graphicData>
        </a:graphic>
      </p:graphicFrame>
      <p:graphicFrame>
        <p:nvGraphicFramePr>
          <p:cNvPr id="813111" name="Group 55"/>
          <p:cNvGraphicFramePr>
            <a:graphicFrameLocks noGrp="1"/>
          </p:cNvGraphicFramePr>
          <p:nvPr/>
        </p:nvGraphicFramePr>
        <p:xfrm>
          <a:off x="5954713" y="1358900"/>
          <a:ext cx="1920875" cy="381953"/>
        </p:xfrm>
        <a:graphic>
          <a:graphicData uri="http://schemas.openxmlformats.org/drawingml/2006/table">
            <a:tbl>
              <a:tblPr/>
              <a:tblGrid>
                <a:gridCol w="623887"/>
                <a:gridCol w="555625"/>
                <a:gridCol w="741363"/>
              </a:tblGrid>
              <a:tr h="26988">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1"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Justas</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1"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1"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noFill/>
                  </a:tcPr>
                </a:tc>
              </a:tr>
              <a:tr h="138113">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w="3175" cap="flat" cmpd="sng" algn="ctr">
                      <a:solidFill>
                        <a:srgbClr val="FFFFFF"/>
                      </a:solidFill>
                      <a:prstDash val="solid"/>
                      <a:round/>
                      <a:headEnd type="none" w="med" len="med"/>
                      <a:tailEnd type="none" w="med" len="med"/>
                    </a:lnB>
                    <a:lnTlToBr>
                      <a:noFill/>
                    </a:lnTlToBr>
                    <a:lnBlToTr>
                      <a:noFill/>
                    </a:lnBlToTr>
                    <a:blipFill dpi="0" rotWithShape="0">
                      <a:blip r:embed="rId5"/>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6"/>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7"/>
                      <a:srcRect/>
                      <a:stretch>
                        <a:fillRect/>
                      </a:stretch>
                    </a:blipFill>
                  </a:tcPr>
                </a:tc>
              </a:tr>
            </a:tbl>
          </a:graphicData>
        </a:graphic>
      </p:graphicFrame>
      <p:sp>
        <p:nvSpPr>
          <p:cNvPr id="4138" name="Line 68"/>
          <p:cNvSpPr>
            <a:spLocks noChangeShapeType="1"/>
          </p:cNvSpPr>
          <p:nvPr/>
        </p:nvSpPr>
        <p:spPr bwMode="auto">
          <a:xfrm>
            <a:off x="5440363" y="1835150"/>
            <a:ext cx="2870200" cy="0"/>
          </a:xfrm>
          <a:prstGeom prst="line">
            <a:avLst/>
          </a:prstGeom>
          <a:noFill/>
          <a:ln w="3175">
            <a:solidFill>
              <a:srgbClr val="969696"/>
            </a:solidFill>
            <a:round/>
            <a:headEnd/>
            <a:tailEnd/>
          </a:ln>
        </p:spPr>
        <p:txBody>
          <a:bodyPr/>
          <a:lstStyle/>
          <a:p>
            <a:endParaRPr lang="es-MX" dirty="0"/>
          </a:p>
        </p:txBody>
      </p:sp>
      <p:graphicFrame>
        <p:nvGraphicFramePr>
          <p:cNvPr id="813125" name="Group 69"/>
          <p:cNvGraphicFramePr>
            <a:graphicFrameLocks noGrp="1"/>
          </p:cNvGraphicFramePr>
          <p:nvPr/>
        </p:nvGraphicFramePr>
        <p:xfrm>
          <a:off x="6446838" y="4410075"/>
          <a:ext cx="857250" cy="159444"/>
        </p:xfrm>
        <a:graphic>
          <a:graphicData uri="http://schemas.openxmlformats.org/drawingml/2006/table">
            <a:tbl>
              <a:tblPr/>
              <a:tblGrid>
                <a:gridCol w="649287"/>
                <a:gridCol w="2079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Calificaron</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586</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13135" name="Group 79"/>
          <p:cNvGraphicFramePr>
            <a:graphicFrameLocks noGrp="1"/>
          </p:cNvGraphicFramePr>
          <p:nvPr/>
        </p:nvGraphicFramePr>
        <p:xfrm>
          <a:off x="5140325" y="4681538"/>
          <a:ext cx="3467100" cy="228600"/>
        </p:xfrm>
        <a:graphic>
          <a:graphicData uri="http://schemas.openxmlformats.org/drawingml/2006/table">
            <a:tbl>
              <a:tblPr/>
              <a:tblGrid>
                <a:gridCol w="3467100"/>
              </a:tblGrid>
              <a:tr h="180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900" b="1" i="0"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900" b="1"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[5]</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Bajas,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[4]</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bajas,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[3]</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Justas,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[2]</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Altas,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[1]</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Altas</a:t>
                      </a:r>
                    </a:p>
                  </a:txBody>
                  <a:tcPr anchor="ctr" horzOverflow="overflow">
                    <a:lnL cap="flat">
                      <a:noFill/>
                    </a:lnL>
                    <a:lnR cap="flat">
                      <a:noFill/>
                    </a:lnR>
                    <a:lnT cap="flat">
                      <a:noFill/>
                    </a:lnT>
                    <a:lnB cap="flat">
                      <a:noFill/>
                    </a:lnB>
                    <a:lnTlToBr>
                      <a:noFill/>
                    </a:lnTlToBr>
                    <a:lnBlToTr>
                      <a:noFill/>
                    </a:lnBlToTr>
                    <a:noFill/>
                  </a:tcPr>
                </a:tc>
              </a:tr>
            </a:tbl>
          </a:graphicData>
        </a:graphic>
      </p:graphicFrame>
      <p:grpSp>
        <p:nvGrpSpPr>
          <p:cNvPr id="4150" name="Group 85"/>
          <p:cNvGrpSpPr>
            <a:grpSpLocks/>
          </p:cNvGrpSpPr>
          <p:nvPr/>
        </p:nvGrpSpPr>
        <p:grpSpPr bwMode="auto">
          <a:xfrm>
            <a:off x="8175625" y="139700"/>
            <a:ext cx="969963" cy="312738"/>
            <a:chOff x="5150" y="88"/>
            <a:chExt cx="611" cy="197"/>
          </a:xfrm>
        </p:grpSpPr>
        <p:pic>
          <p:nvPicPr>
            <p:cNvPr id="4153" name="Picture 86" descr="GHJK"/>
            <p:cNvPicPr>
              <a:picLocks noChangeAspect="1" noChangeArrowheads="1"/>
            </p:cNvPicPr>
            <p:nvPr/>
          </p:nvPicPr>
          <p:blipFill>
            <a:blip r:embed="rId8" cstate="print"/>
            <a:srcRect/>
            <a:stretch>
              <a:fillRect/>
            </a:stretch>
          </p:blipFill>
          <p:spPr bwMode="auto">
            <a:xfrm>
              <a:off x="5150" y="101"/>
              <a:ext cx="611" cy="156"/>
            </a:xfrm>
            <a:prstGeom prst="rect">
              <a:avLst/>
            </a:prstGeom>
            <a:noFill/>
            <a:ln w="9525">
              <a:noFill/>
              <a:miter lim="800000"/>
              <a:headEnd/>
              <a:tailEnd/>
            </a:ln>
          </p:spPr>
        </p:pic>
        <p:sp>
          <p:nvSpPr>
            <p:cNvPr id="4154" name="Rectangle 87"/>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pic>
        <p:nvPicPr>
          <p:cNvPr id="4151" name="Picture 88" descr="dsfg"/>
          <p:cNvPicPr>
            <a:picLocks noChangeAspect="1" noChangeArrowheads="1"/>
          </p:cNvPicPr>
          <p:nvPr/>
        </p:nvPicPr>
        <p:blipFill>
          <a:blip r:embed="rId9" cstate="print"/>
          <a:srcRect/>
          <a:stretch>
            <a:fillRect/>
          </a:stretch>
        </p:blipFill>
        <p:spPr bwMode="auto">
          <a:xfrm>
            <a:off x="2105025" y="2381250"/>
            <a:ext cx="379413" cy="671513"/>
          </a:xfrm>
          <a:prstGeom prst="rect">
            <a:avLst/>
          </a:prstGeom>
          <a:noFill/>
          <a:ln w="9525">
            <a:noFill/>
            <a:miter lim="800000"/>
            <a:headEnd/>
            <a:tailEnd/>
          </a:ln>
        </p:spPr>
      </p:pic>
      <p:pic>
        <p:nvPicPr>
          <p:cNvPr id="4152" name="Picture 89" descr="sfgdh"/>
          <p:cNvPicPr>
            <a:picLocks noChangeAspect="1" noChangeArrowheads="1"/>
          </p:cNvPicPr>
          <p:nvPr/>
        </p:nvPicPr>
        <p:blipFill>
          <a:blip r:embed="rId10" cstate="print"/>
          <a:srcRect/>
          <a:stretch>
            <a:fillRect/>
          </a:stretch>
        </p:blipFill>
        <p:spPr bwMode="auto">
          <a:xfrm>
            <a:off x="7229475" y="2855913"/>
            <a:ext cx="1201738" cy="1465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7"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EE8EE722-0349-43F4-ADEC-75DC312A7F21}" type="slidenum">
              <a:rPr lang="es-ES" sz="900" i="1">
                <a:solidFill>
                  <a:schemeClr val="bg1"/>
                </a:solidFill>
              </a:rPr>
              <a:pPr algn="ctr"/>
              <a:t>13</a:t>
            </a:fld>
            <a:endParaRPr lang="es-ES" sz="900" i="1" dirty="0">
              <a:solidFill>
                <a:schemeClr val="bg1"/>
              </a:solidFill>
            </a:endParaRPr>
          </a:p>
        </p:txBody>
      </p:sp>
      <p:sp>
        <p:nvSpPr>
          <p:cNvPr id="57348"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835589" name="Group 5"/>
          <p:cNvGraphicFramePr>
            <a:graphicFrameLocks noGrp="1"/>
          </p:cNvGraphicFramePr>
          <p:nvPr/>
        </p:nvGraphicFramePr>
        <p:xfrm>
          <a:off x="892175" y="1719263"/>
          <a:ext cx="7362825" cy="2255280"/>
        </p:xfrm>
        <a:graphic>
          <a:graphicData uri="http://schemas.openxmlformats.org/drawingml/2006/table">
            <a:tbl>
              <a:tblPr/>
              <a:tblGrid>
                <a:gridCol w="4148138"/>
                <a:gridCol w="642937"/>
                <a:gridCol w="642938"/>
                <a:gridCol w="642937"/>
                <a:gridCol w="642938"/>
                <a:gridCol w="642937"/>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Serafín</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Total Encuestados</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848</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231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223</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gridSpan="6">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5. ¿Conoce la diferencia de tarifas existente entre los cementerios públicos y privados?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SI</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NO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gridSpan="6">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622280"/>
                          </a:solidFill>
                          <a:effectLst/>
                          <a:latin typeface="Calibri" pitchFamily="34" charset="0"/>
                          <a:cs typeface="Arial" charset="0"/>
                        </a:rPr>
                        <a:t> 6. Si usted tuviera que comparar el costo de los servicios de bóveda o cremación en los cementerios distritales frente al costo en los cementerios privados, ¿usted diría que los costos en los cementerios distritales son: </a:t>
                      </a:r>
                      <a:endParaRPr kumimoji="0" lang="es-ES" sz="9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Base: Los que calificaron de 1 a 5</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586</a:t>
                      </a: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196</a:t>
                      </a: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136</a:t>
                      </a: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174</a:t>
                      </a: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80</a:t>
                      </a: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1651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 Top Two Boxes</a:t>
                      </a:r>
                      <a:endParaRPr kumimoji="0" lang="es-ES" sz="1800" b="1"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28</a:t>
                      </a:r>
                      <a:endParaRPr kumimoji="0" lang="es-ES"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21</a:t>
                      </a:r>
                      <a:endParaRPr kumimoji="0" lang="es-ES"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34</a:t>
                      </a:r>
                      <a:endParaRPr kumimoji="0" lang="es-ES"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33</a:t>
                      </a:r>
                      <a:endParaRPr kumimoji="0" lang="es-ES"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26</a:t>
                      </a:r>
                      <a:endParaRPr kumimoji="0" lang="es-ES"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Justas</a:t>
                      </a:r>
                      <a:endParaRPr kumimoji="0" lang="es-ES"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57</a:t>
                      </a:r>
                      <a:endParaRPr kumimoji="0" lang="es-ES"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62</a:t>
                      </a:r>
                      <a:endParaRPr kumimoji="0" lang="es-ES"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49</a:t>
                      </a:r>
                      <a:endParaRPr kumimoji="0" lang="es-ES"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55</a:t>
                      </a:r>
                      <a:endParaRPr kumimoji="0" lang="es-ES"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64</a:t>
                      </a:r>
                      <a:endParaRPr kumimoji="0" lang="es-ES"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Bottom two Boxes</a:t>
                      </a:r>
                      <a:endParaRPr kumimoji="0" lang="es-ES"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15</a:t>
                      </a:r>
                      <a:endParaRPr kumimoji="0" lang="es-ES"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12</a:t>
                      </a:r>
                      <a:endParaRPr kumimoji="0" lang="es-ES"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grpSp>
        <p:nvGrpSpPr>
          <p:cNvPr id="57435" name="Group 100"/>
          <p:cNvGrpSpPr>
            <a:grpSpLocks/>
          </p:cNvGrpSpPr>
          <p:nvPr/>
        </p:nvGrpSpPr>
        <p:grpSpPr bwMode="auto">
          <a:xfrm>
            <a:off x="8175625" y="139700"/>
            <a:ext cx="969963" cy="312738"/>
            <a:chOff x="5150" y="88"/>
            <a:chExt cx="611" cy="197"/>
          </a:xfrm>
        </p:grpSpPr>
        <p:pic>
          <p:nvPicPr>
            <p:cNvPr id="57436" name="Picture 101"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57437" name="Rectangle 102"/>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sp>
        <p:nvSpPr>
          <p:cNvPr id="9" name="8 Título"/>
          <p:cNvSpPr>
            <a:spLocks noGrp="1"/>
          </p:cNvSpPr>
          <p:nvPr>
            <p:ph type="title"/>
          </p:nvPr>
        </p:nvSpPr>
        <p:spPr/>
        <p:txBody>
          <a:bodyPr/>
          <a:lstStyle/>
          <a:p>
            <a:endParaRPr lang="es-MX"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fgg"/>
          <p:cNvPicPr>
            <a:picLocks noChangeAspect="1" noChangeArrowheads="1"/>
          </p:cNvPicPr>
          <p:nvPr/>
        </p:nvPicPr>
        <p:blipFill>
          <a:blip r:embed="rId2" cstate="print"/>
          <a:srcRect/>
          <a:stretch>
            <a:fillRect/>
          </a:stretch>
        </p:blipFill>
        <p:spPr bwMode="auto">
          <a:xfrm>
            <a:off x="5549900" y="1879600"/>
            <a:ext cx="2300288" cy="2832100"/>
          </a:xfrm>
          <a:prstGeom prst="rect">
            <a:avLst/>
          </a:prstGeom>
          <a:noFill/>
          <a:ln w="9525">
            <a:noFill/>
            <a:miter lim="800000"/>
            <a:headEnd/>
            <a:tailEnd/>
          </a:ln>
        </p:spPr>
      </p:pic>
      <p:pic>
        <p:nvPicPr>
          <p:cNvPr id="58371" name="Picture 3" descr="fhhj"/>
          <p:cNvPicPr>
            <a:picLocks noChangeAspect="1" noChangeArrowheads="1"/>
          </p:cNvPicPr>
          <p:nvPr/>
        </p:nvPicPr>
        <p:blipFill>
          <a:blip r:embed="rId3" cstate="print"/>
          <a:srcRect/>
          <a:stretch>
            <a:fillRect/>
          </a:stretch>
        </p:blipFill>
        <p:spPr bwMode="auto">
          <a:xfrm>
            <a:off x="2581275" y="1144588"/>
            <a:ext cx="1206500" cy="3803650"/>
          </a:xfrm>
          <a:prstGeom prst="rect">
            <a:avLst/>
          </a:prstGeom>
          <a:noFill/>
          <a:ln w="9525">
            <a:noFill/>
            <a:miter lim="800000"/>
            <a:headEnd/>
            <a:tailEnd/>
          </a:ln>
        </p:spPr>
      </p:pic>
      <p:graphicFrame>
        <p:nvGraphicFramePr>
          <p:cNvPr id="814084" name="Group 4"/>
          <p:cNvGraphicFramePr>
            <a:graphicFrameLocks noGrp="1"/>
          </p:cNvGraphicFramePr>
          <p:nvPr/>
        </p:nvGraphicFramePr>
        <p:xfrm>
          <a:off x="646113" y="1270000"/>
          <a:ext cx="3138487" cy="3606800"/>
        </p:xfrm>
        <a:graphic>
          <a:graphicData uri="http://schemas.openxmlformats.org/drawingml/2006/table">
            <a:tbl>
              <a:tblPr/>
              <a:tblGrid>
                <a:gridCol w="2185987"/>
                <a:gridCol w="460375"/>
                <a:gridCol w="492125"/>
              </a:tblGrid>
              <a:tr h="450850">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Cercanía a los hogares </a:t>
                      </a:r>
                      <a:endParaRPr kumimoji="0" lang="es-ES" sz="9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31</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cap="flat">
                      <a:noFill/>
                    </a:lnT>
                    <a:lnB>
                      <a:noFill/>
                    </a:lnB>
                    <a:lnTlToBr>
                      <a:noFill/>
                    </a:lnTlToBr>
                    <a:lnBlToTr>
                      <a:noFill/>
                    </a:lnBlToTr>
                    <a:noFill/>
                  </a:tcPr>
                </a:tc>
              </a:tr>
              <a:tr h="450850">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Menos Costoso </a:t>
                      </a:r>
                      <a:endParaRPr kumimoji="0" lang="es-ES" sz="9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30</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50850">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Por recomendación de la funeraria </a:t>
                      </a:r>
                      <a:endParaRPr kumimoji="0" lang="es-ES" sz="9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13</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50850">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No sabe / ha estado siempre en su familia </a:t>
                      </a:r>
                      <a:endParaRPr kumimoji="0" lang="es-ES" sz="9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11</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50850">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Convenio /plan / seguro exequial</a:t>
                      </a:r>
                      <a:endParaRPr kumimoji="0" lang="es-ES" sz="9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11</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50850">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Tradición familiar / tiene familiares allí</a:t>
                      </a:r>
                      <a:endParaRPr kumimoji="0" lang="es-ES" sz="9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8</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50850">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Por referencias </a:t>
                      </a:r>
                      <a:endParaRPr kumimoji="0" lang="es-ES" sz="9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5</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50850">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Necesidad / no había otra opción</a:t>
                      </a:r>
                      <a:endParaRPr kumimoji="0" lang="es-ES" sz="9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cap="flat">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cap="flat">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3</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cap="flat">
                      <a:noFill/>
                    </a:lnB>
                    <a:lnTlToBr>
                      <a:noFill/>
                    </a:lnTlToBr>
                    <a:lnBlToTr>
                      <a:noFill/>
                    </a:lnBlToTr>
                    <a:noFill/>
                  </a:tcPr>
                </a:tc>
              </a:tr>
            </a:tbl>
          </a:graphicData>
        </a:graphic>
      </p:graphicFrame>
      <p:sp>
        <p:nvSpPr>
          <p:cNvPr id="58398" name="Rectangle 48"/>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DBAD0E25-69CE-4D5B-800E-3DDCA5FD951A}" type="slidenum">
              <a:rPr lang="es-ES" sz="900" i="1">
                <a:solidFill>
                  <a:schemeClr val="bg1"/>
                </a:solidFill>
              </a:rPr>
              <a:pPr algn="ctr"/>
              <a:t>14</a:t>
            </a:fld>
            <a:endParaRPr lang="es-ES" sz="900" i="1" dirty="0">
              <a:solidFill>
                <a:schemeClr val="bg1"/>
              </a:solidFill>
            </a:endParaRPr>
          </a:p>
        </p:txBody>
      </p:sp>
      <p:graphicFrame>
        <p:nvGraphicFramePr>
          <p:cNvPr id="814129" name="Group 49"/>
          <p:cNvGraphicFramePr>
            <a:graphicFrameLocks noGrp="1"/>
          </p:cNvGraphicFramePr>
          <p:nvPr/>
        </p:nvGraphicFramePr>
        <p:xfrm>
          <a:off x="434975" y="660400"/>
          <a:ext cx="3721100" cy="404808"/>
        </p:xfrm>
        <a:graphic>
          <a:graphicData uri="http://schemas.openxmlformats.org/drawingml/2006/table">
            <a:tbl>
              <a:tblPr/>
              <a:tblGrid>
                <a:gridCol w="3721100"/>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7.</a:t>
                      </a:r>
                      <a:r>
                        <a:rPr kumimoji="0" lang="es-CO" sz="1100" b="1" i="0" u="none" strike="noStrike" cap="none" normalizeH="0" baseline="0" dirty="0" smtClean="0">
                          <a:ln>
                            <a:noFill/>
                          </a:ln>
                          <a:solidFill>
                            <a:srgbClr val="333333"/>
                          </a:solidFill>
                          <a:effectLst/>
                          <a:latin typeface="Calibri" pitchFamily="34" charset="0"/>
                          <a:cs typeface="Arial" charset="0"/>
                        </a:rPr>
                        <a:t> ¿Por qué la familia escogió los </a:t>
                      </a:r>
                      <a:r>
                        <a:rPr kumimoji="0" lang="es-CO" sz="1100" b="1" i="0" u="none" strike="noStrike" cap="none" normalizeH="0" baseline="0" dirty="0" smtClean="0">
                          <a:ln>
                            <a:noFill/>
                          </a:ln>
                          <a:solidFill>
                            <a:srgbClr val="622280"/>
                          </a:solidFill>
                          <a:effectLst/>
                          <a:latin typeface="Calibri" pitchFamily="34" charset="0"/>
                          <a:cs typeface="Arial" charset="0"/>
                        </a:rPr>
                        <a:t>servicios de los Cementerios</a:t>
                      </a:r>
                      <a:r>
                        <a:rPr kumimoji="0" lang="es-CO" sz="1100" b="1" i="0" u="none" strike="noStrike" cap="none" normalizeH="0" baseline="0" dirty="0" smtClean="0">
                          <a:ln>
                            <a:noFill/>
                          </a:ln>
                          <a:solidFill>
                            <a:srgbClr val="333333"/>
                          </a:solidFill>
                          <a:effectLst/>
                          <a:latin typeface="Calibri" pitchFamily="34" charset="0"/>
                          <a:cs typeface="Arial" charset="0"/>
                        </a:rPr>
                        <a:t> que son propiedad del Distrito? </a:t>
                      </a:r>
                      <a:r>
                        <a:rPr kumimoji="0" lang="es-CO" sz="1100" b="0" i="0" u="none" strike="noStrike" cap="none" normalizeH="0" baseline="0" dirty="0" smtClean="0">
                          <a:ln>
                            <a:noFill/>
                          </a:ln>
                          <a:solidFill>
                            <a:schemeClr val="tx1">
                              <a:lumMod val="50000"/>
                              <a:lumOff val="50000"/>
                            </a:schemeClr>
                          </a:solidFill>
                          <a:effectLst/>
                          <a:latin typeface="Calibri" pitchFamily="34" charset="0"/>
                          <a:cs typeface="Arial" charset="0"/>
                        </a:rPr>
                        <a:t>(Espontánea)</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58401" name="Rectangle 55"/>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814136" name="Group 56"/>
          <p:cNvGraphicFramePr>
            <a:graphicFrameLocks noGrp="1"/>
          </p:cNvGraphicFramePr>
          <p:nvPr/>
        </p:nvGraphicFramePr>
        <p:xfrm>
          <a:off x="4192588" y="4687888"/>
          <a:ext cx="760412" cy="228024"/>
        </p:xfrm>
        <a:graphic>
          <a:graphicData uri="http://schemas.openxmlformats.org/drawingml/2006/table">
            <a:tbl>
              <a:tblPr/>
              <a:tblGrid>
                <a:gridCol w="495300"/>
                <a:gridCol w="265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Encuestados</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848</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14147" name="Group 67"/>
          <p:cNvGraphicFramePr>
            <a:graphicFrameLocks noGrp="1"/>
          </p:cNvGraphicFramePr>
          <p:nvPr/>
        </p:nvGraphicFramePr>
        <p:xfrm>
          <a:off x="6697663" y="1581150"/>
          <a:ext cx="522287" cy="296604"/>
        </p:xfrm>
        <a:graphic>
          <a:graphicData uri="http://schemas.openxmlformats.org/drawingml/2006/table">
            <a:tbl>
              <a:tblPr/>
              <a:tblGrid>
                <a:gridCol w="52228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rgbClr val="333333"/>
                          </a:solidFill>
                          <a:effectLst/>
                          <a:latin typeface="Cambria" pitchFamily="18" charset="0"/>
                          <a:cs typeface="Arial" charset="0"/>
                        </a:rPr>
                        <a:t>88</a:t>
                      </a:r>
                      <a:r>
                        <a:rPr kumimoji="0" lang="es-ES" sz="1300" b="1" i="0" u="none" strike="noStrike" cap="none" normalizeH="0" baseline="0" dirty="0" smtClean="0">
                          <a:ln>
                            <a:noFill/>
                          </a:ln>
                          <a:solidFill>
                            <a:srgbClr val="333333"/>
                          </a:solidFill>
                          <a:effectLst/>
                          <a:latin typeface="Cambria" pitchFamily="18" charset="0"/>
                          <a:cs typeface="Arial" charset="0"/>
                        </a:rPr>
                        <a:t>%</a:t>
                      </a:r>
                      <a:r>
                        <a:rPr kumimoji="0" lang="es-ES" sz="14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4153" name="Group 73"/>
          <p:cNvGraphicFramePr>
            <a:graphicFrameLocks noGrp="1"/>
          </p:cNvGraphicFramePr>
          <p:nvPr/>
        </p:nvGraphicFramePr>
        <p:xfrm>
          <a:off x="6072188" y="2312988"/>
          <a:ext cx="522287" cy="269172"/>
        </p:xfrm>
        <a:graphic>
          <a:graphicData uri="http://schemas.openxmlformats.org/drawingml/2006/table">
            <a:tbl>
              <a:tblPr/>
              <a:tblGrid>
                <a:gridCol w="52228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52</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4159" name="Group 79"/>
          <p:cNvGraphicFramePr>
            <a:graphicFrameLocks noGrp="1"/>
          </p:cNvGraphicFramePr>
          <p:nvPr/>
        </p:nvGraphicFramePr>
        <p:xfrm>
          <a:off x="7267575" y="2457450"/>
          <a:ext cx="522288" cy="269172"/>
        </p:xfrm>
        <a:graphic>
          <a:graphicData uri="http://schemas.openxmlformats.org/drawingml/2006/table">
            <a:tbl>
              <a:tblPr/>
              <a:tblGrid>
                <a:gridCol w="522288"/>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42</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4165" name="Group 85"/>
          <p:cNvGraphicFramePr>
            <a:graphicFrameLocks noGrp="1"/>
          </p:cNvGraphicFramePr>
          <p:nvPr/>
        </p:nvGraphicFramePr>
        <p:xfrm>
          <a:off x="5946775" y="1366838"/>
          <a:ext cx="1920875" cy="203640"/>
        </p:xfrm>
        <a:graphic>
          <a:graphicData uri="http://schemas.openxmlformats.org/drawingml/2006/table">
            <a:tbl>
              <a:tblPr/>
              <a:tblGrid>
                <a:gridCol w="19208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Inhumación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4171" name="Group 91"/>
          <p:cNvGraphicFramePr>
            <a:graphicFrameLocks noGrp="1"/>
          </p:cNvGraphicFramePr>
          <p:nvPr/>
        </p:nvGraphicFramePr>
        <p:xfrm>
          <a:off x="7785100" y="2500313"/>
          <a:ext cx="1214438" cy="203640"/>
        </p:xfrm>
        <a:graphic>
          <a:graphicData uri="http://schemas.openxmlformats.org/drawingml/2006/table">
            <a:tbl>
              <a:tblPr/>
              <a:tblGrid>
                <a:gridCol w="1214438"/>
              </a:tblGrid>
              <a:tr h="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Cremación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4177" name="Group 97"/>
          <p:cNvGraphicFramePr>
            <a:graphicFrameLocks noGrp="1"/>
          </p:cNvGraphicFramePr>
          <p:nvPr/>
        </p:nvGraphicFramePr>
        <p:xfrm>
          <a:off x="4800600" y="860425"/>
          <a:ext cx="4181475" cy="220404"/>
        </p:xfrm>
        <a:graphic>
          <a:graphicData uri="http://schemas.openxmlformats.org/drawingml/2006/table">
            <a:tbl>
              <a:tblPr/>
              <a:tblGrid>
                <a:gridCol w="4181475"/>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8.</a:t>
                      </a:r>
                      <a:r>
                        <a:rPr kumimoji="0" lang="es-CO" sz="1100" b="1" i="0" u="none" strike="noStrike" cap="none" normalizeH="0" baseline="0" dirty="0" smtClean="0">
                          <a:ln>
                            <a:noFill/>
                          </a:ln>
                          <a:solidFill>
                            <a:srgbClr val="333333"/>
                          </a:solidFill>
                          <a:effectLst/>
                          <a:latin typeface="Calibri" pitchFamily="34" charset="0"/>
                          <a:cs typeface="Arial" charset="0"/>
                        </a:rPr>
                        <a:t> ¿Cuál o cuáles </a:t>
                      </a:r>
                      <a:r>
                        <a:rPr kumimoji="0" lang="es-CO" sz="1100" b="1" i="0" u="none" strike="noStrike" cap="none" normalizeH="0" baseline="0" dirty="0" smtClean="0">
                          <a:ln>
                            <a:noFill/>
                          </a:ln>
                          <a:solidFill>
                            <a:srgbClr val="622280"/>
                          </a:solidFill>
                          <a:effectLst/>
                          <a:latin typeface="Calibri" pitchFamily="34" charset="0"/>
                          <a:cs typeface="Arial" charset="0"/>
                        </a:rPr>
                        <a:t>servicios</a:t>
                      </a:r>
                      <a:r>
                        <a:rPr kumimoji="0" lang="es-CO" sz="1100" b="1" i="0" u="none" strike="noStrike" cap="none" normalizeH="0" baseline="0" dirty="0" smtClean="0">
                          <a:ln>
                            <a:noFill/>
                          </a:ln>
                          <a:solidFill>
                            <a:srgbClr val="333333"/>
                          </a:solidFill>
                          <a:effectLst/>
                          <a:latin typeface="Calibri" pitchFamily="34" charset="0"/>
                          <a:cs typeface="Arial" charset="0"/>
                        </a:rPr>
                        <a:t> usted recibió por el Cementerio?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4183" name="Group 103"/>
          <p:cNvGraphicFramePr>
            <a:graphicFrameLocks noGrp="1"/>
          </p:cNvGraphicFramePr>
          <p:nvPr/>
        </p:nvGraphicFramePr>
        <p:xfrm>
          <a:off x="4613275" y="2352675"/>
          <a:ext cx="1449388" cy="203640"/>
        </p:xfrm>
        <a:graphic>
          <a:graphicData uri="http://schemas.openxmlformats.org/drawingml/2006/table">
            <a:tbl>
              <a:tblPr/>
              <a:tblGrid>
                <a:gridCol w="1449388"/>
              </a:tblGrid>
              <a:tr h="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Exhumación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pSp>
        <p:nvGrpSpPr>
          <p:cNvPr id="58426" name="Group 109"/>
          <p:cNvGrpSpPr>
            <a:grpSpLocks/>
          </p:cNvGrpSpPr>
          <p:nvPr/>
        </p:nvGrpSpPr>
        <p:grpSpPr bwMode="auto">
          <a:xfrm>
            <a:off x="8175625" y="139700"/>
            <a:ext cx="969963" cy="312738"/>
            <a:chOff x="5150" y="88"/>
            <a:chExt cx="611" cy="197"/>
          </a:xfrm>
        </p:grpSpPr>
        <p:pic>
          <p:nvPicPr>
            <p:cNvPr id="58429" name="Picture 110" descr="GHJK"/>
            <p:cNvPicPr>
              <a:picLocks noChangeAspect="1" noChangeArrowheads="1"/>
            </p:cNvPicPr>
            <p:nvPr/>
          </p:nvPicPr>
          <p:blipFill>
            <a:blip r:embed="rId4" cstate="print"/>
            <a:srcRect/>
            <a:stretch>
              <a:fillRect/>
            </a:stretch>
          </p:blipFill>
          <p:spPr bwMode="auto">
            <a:xfrm>
              <a:off x="5150" y="101"/>
              <a:ext cx="611" cy="156"/>
            </a:xfrm>
            <a:prstGeom prst="rect">
              <a:avLst/>
            </a:prstGeom>
            <a:noFill/>
            <a:ln w="9525">
              <a:noFill/>
              <a:miter lim="800000"/>
              <a:headEnd/>
              <a:tailEnd/>
            </a:ln>
          </p:spPr>
        </p:pic>
        <p:sp>
          <p:nvSpPr>
            <p:cNvPr id="58430" name="Rectangle 111"/>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pic>
        <p:nvPicPr>
          <p:cNvPr id="58427" name="Picture 112" descr="Flechita"/>
          <p:cNvPicPr>
            <a:picLocks noChangeAspect="1" noChangeArrowheads="1"/>
          </p:cNvPicPr>
          <p:nvPr/>
        </p:nvPicPr>
        <p:blipFill>
          <a:blip r:embed="rId5" cstate="print"/>
          <a:srcRect/>
          <a:stretch>
            <a:fillRect/>
          </a:stretch>
        </p:blipFill>
        <p:spPr bwMode="auto">
          <a:xfrm>
            <a:off x="4051300" y="2406650"/>
            <a:ext cx="1044575" cy="866775"/>
          </a:xfrm>
          <a:prstGeom prst="rect">
            <a:avLst/>
          </a:prstGeom>
          <a:noFill/>
          <a:ln w="9525">
            <a:noFill/>
            <a:miter lim="800000"/>
            <a:headEnd/>
            <a:tailEnd/>
          </a:ln>
        </p:spPr>
      </p:pic>
      <p:pic>
        <p:nvPicPr>
          <p:cNvPr id="58428" name="Picture 115" descr="fgh"/>
          <p:cNvPicPr>
            <a:picLocks noChangeAspect="1" noChangeArrowheads="1"/>
          </p:cNvPicPr>
          <p:nvPr/>
        </p:nvPicPr>
        <p:blipFill>
          <a:blip r:embed="rId6" cstate="print"/>
          <a:srcRect/>
          <a:stretch>
            <a:fillRect/>
          </a:stretch>
        </p:blipFill>
        <p:spPr bwMode="auto">
          <a:xfrm>
            <a:off x="4265613" y="1806575"/>
            <a:ext cx="711200" cy="600075"/>
          </a:xfrm>
          <a:prstGeom prst="rect">
            <a:avLst/>
          </a:prstGeom>
          <a:noFill/>
          <a:ln w="9525">
            <a:noFill/>
            <a:miter lim="800000"/>
            <a:headEnd/>
            <a:tailEnd/>
          </a:ln>
        </p:spPr>
      </p:pic>
      <p:sp>
        <p:nvSpPr>
          <p:cNvPr id="22" name="21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5"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B366E986-A0F2-45B3-9023-4225AF2FA64A}" type="slidenum">
              <a:rPr lang="es-ES" sz="900" i="1">
                <a:solidFill>
                  <a:schemeClr val="bg1"/>
                </a:solidFill>
              </a:rPr>
              <a:pPr algn="ctr"/>
              <a:t>15</a:t>
            </a:fld>
            <a:endParaRPr lang="es-ES" sz="900" i="1" dirty="0">
              <a:solidFill>
                <a:schemeClr val="bg1"/>
              </a:solidFill>
            </a:endParaRPr>
          </a:p>
        </p:txBody>
      </p:sp>
      <p:sp>
        <p:nvSpPr>
          <p:cNvPr id="59396"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836613" name="Group 5"/>
          <p:cNvGraphicFramePr>
            <a:graphicFrameLocks noGrp="1"/>
          </p:cNvGraphicFramePr>
          <p:nvPr/>
        </p:nvGraphicFramePr>
        <p:xfrm>
          <a:off x="892175" y="842963"/>
          <a:ext cx="7362825" cy="4017360"/>
        </p:xfrm>
        <a:graphic>
          <a:graphicData uri="http://schemas.openxmlformats.org/drawingml/2006/table">
            <a:tbl>
              <a:tblPr/>
              <a:tblGrid>
                <a:gridCol w="4148138"/>
                <a:gridCol w="642937"/>
                <a:gridCol w="642938"/>
                <a:gridCol w="642937"/>
                <a:gridCol w="642938"/>
                <a:gridCol w="642937"/>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Serafín</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Total Encuestados</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848</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231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223</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gridSpan="6">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7. ¿Por qué la familia escogió los servicios de los Cementerios que son propiedad del Distrito? </a:t>
                      </a:r>
                      <a:endParaRPr kumimoji="0" lang="es-ES" sz="1000" b="1"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Cercanía a los hogares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Menos Costoso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Por recomendación de la funeraria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sabe / ha estado siempre en su familia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Convenio /plan / seguro exequial</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Tradición familiar / tiene familiares allí</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Por referencias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Necesidad / no había otra opción</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Herencia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Ubicación / sitio central</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Falta de recursos / situación económica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Preferencia / gusto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Ninguna en especial / se lo asignaron</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8. ¿Cuál o cuáles servicios usted recibió por el Cementerio?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Inhumación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Exhumación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Cremación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grpSp>
        <p:nvGrpSpPr>
          <p:cNvPr id="59558" name="Group 175"/>
          <p:cNvGrpSpPr>
            <a:grpSpLocks/>
          </p:cNvGrpSpPr>
          <p:nvPr/>
        </p:nvGrpSpPr>
        <p:grpSpPr bwMode="auto">
          <a:xfrm>
            <a:off x="8175625" y="139700"/>
            <a:ext cx="969963" cy="312738"/>
            <a:chOff x="5150" y="88"/>
            <a:chExt cx="611" cy="197"/>
          </a:xfrm>
        </p:grpSpPr>
        <p:pic>
          <p:nvPicPr>
            <p:cNvPr id="59559" name="Picture 176"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59560" name="Rectangle 177"/>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sp>
        <p:nvSpPr>
          <p:cNvPr id="9" name="8 Título"/>
          <p:cNvSpPr>
            <a:spLocks noGrp="1"/>
          </p:cNvSpPr>
          <p:nvPr>
            <p:ph type="title"/>
          </p:nvPr>
        </p:nvSpPr>
        <p:spPr/>
        <p:txBody>
          <a:bodyPr/>
          <a:lstStyle/>
          <a:p>
            <a:endParaRPr lang="es-MX"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gfdfghdfh-23"/>
          <p:cNvPicPr>
            <a:picLocks noChangeAspect="1" noChangeArrowheads="1"/>
          </p:cNvPicPr>
          <p:nvPr/>
        </p:nvPicPr>
        <p:blipFill>
          <a:blip r:embed="rId3" cstate="print"/>
          <a:srcRect r="18234"/>
          <a:stretch>
            <a:fillRect/>
          </a:stretch>
        </p:blipFill>
        <p:spPr bwMode="auto">
          <a:xfrm>
            <a:off x="6569075" y="1031875"/>
            <a:ext cx="2441575" cy="3889375"/>
          </a:xfrm>
          <a:prstGeom prst="rect">
            <a:avLst/>
          </a:prstGeom>
          <a:noFill/>
          <a:ln w="9525">
            <a:noFill/>
            <a:miter lim="800000"/>
            <a:headEnd/>
            <a:tailEnd/>
          </a:ln>
        </p:spPr>
      </p:pic>
      <p:sp>
        <p:nvSpPr>
          <p:cNvPr id="5125" name="Rectangle 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BF11951D-EB39-46FD-9D69-DACE490D23EB}" type="slidenum">
              <a:rPr lang="es-ES" sz="900" i="1">
                <a:solidFill>
                  <a:schemeClr val="bg1"/>
                </a:solidFill>
              </a:rPr>
              <a:pPr algn="ctr"/>
              <a:t>16</a:t>
            </a:fld>
            <a:endParaRPr lang="es-ES" sz="900" i="1" dirty="0">
              <a:solidFill>
                <a:schemeClr val="bg1"/>
              </a:solidFill>
            </a:endParaRPr>
          </a:p>
        </p:txBody>
      </p:sp>
      <p:graphicFrame>
        <p:nvGraphicFramePr>
          <p:cNvPr id="815109" name="Group 5"/>
          <p:cNvGraphicFramePr>
            <a:graphicFrameLocks noGrp="1"/>
          </p:cNvGraphicFramePr>
          <p:nvPr/>
        </p:nvGraphicFramePr>
        <p:xfrm>
          <a:off x="4867275" y="749300"/>
          <a:ext cx="3868738" cy="404808"/>
        </p:xfrm>
        <a:graphic>
          <a:graphicData uri="http://schemas.openxmlformats.org/drawingml/2006/table">
            <a:tbl>
              <a:tblPr/>
              <a:tblGrid>
                <a:gridCol w="3868738"/>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10.</a:t>
                      </a:r>
                      <a:r>
                        <a:rPr kumimoji="0" lang="es-CO" sz="1100" b="1" i="0" u="none" strike="noStrike" cap="none" normalizeH="0" baseline="0" dirty="0" smtClean="0">
                          <a:ln>
                            <a:noFill/>
                          </a:ln>
                          <a:solidFill>
                            <a:srgbClr val="333333"/>
                          </a:solidFill>
                          <a:effectLst/>
                          <a:latin typeface="Calibri" pitchFamily="34" charset="0"/>
                          <a:cs typeface="Arial" charset="0"/>
                        </a:rPr>
                        <a:t> ¿Por qué dice usted que la calidad del servicio prestado por el cementerio es </a:t>
                      </a:r>
                      <a:r>
                        <a:rPr kumimoji="0" lang="es-CO" sz="1100" b="1" i="0" u="none" strike="noStrike" cap="none" normalizeH="0" baseline="0" dirty="0" smtClean="0">
                          <a:ln>
                            <a:noFill/>
                          </a:ln>
                          <a:solidFill>
                            <a:srgbClr val="622280"/>
                          </a:solidFill>
                          <a:effectLst/>
                          <a:latin typeface="Calibri" pitchFamily="34" charset="0"/>
                          <a:cs typeface="Arial" charset="0"/>
                        </a:rPr>
                        <a:t>REGULAR, MALA o MUY MALA</a:t>
                      </a:r>
                      <a:r>
                        <a:rPr kumimoji="0" lang="es-CO" sz="1100" b="0" i="0" u="none" strike="noStrike" cap="none" normalizeH="0" baseline="0" dirty="0" smtClean="0">
                          <a:ln>
                            <a:noFill/>
                          </a:ln>
                          <a:solidFill>
                            <a:schemeClr val="tx1">
                              <a:lumMod val="50000"/>
                              <a:lumOff val="50000"/>
                            </a:schemeClr>
                          </a:solidFill>
                          <a:effectLst/>
                          <a:latin typeface="Calibri" pitchFamily="34" charset="0"/>
                          <a:cs typeface="Arial" charset="0"/>
                        </a:rPr>
                        <a:t> (Espontánea)</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5128" name="Rectangle 11"/>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pic>
        <p:nvPicPr>
          <p:cNvPr id="5129" name="Picture 12" descr="Flechita"/>
          <p:cNvPicPr>
            <a:picLocks noChangeAspect="1" noChangeArrowheads="1"/>
          </p:cNvPicPr>
          <p:nvPr/>
        </p:nvPicPr>
        <p:blipFill>
          <a:blip r:embed="rId4" cstate="print"/>
          <a:srcRect/>
          <a:stretch>
            <a:fillRect/>
          </a:stretch>
        </p:blipFill>
        <p:spPr bwMode="auto">
          <a:xfrm>
            <a:off x="3328988" y="3657600"/>
            <a:ext cx="1044575" cy="866775"/>
          </a:xfrm>
          <a:prstGeom prst="rect">
            <a:avLst/>
          </a:prstGeom>
          <a:noFill/>
          <a:ln w="9525">
            <a:noFill/>
            <a:miter lim="800000"/>
            <a:headEnd/>
            <a:tailEnd/>
          </a:ln>
        </p:spPr>
      </p:pic>
      <p:sp>
        <p:nvSpPr>
          <p:cNvPr id="5130" name="AutoShape 13"/>
          <p:cNvSpPr>
            <a:spLocks/>
          </p:cNvSpPr>
          <p:nvPr/>
        </p:nvSpPr>
        <p:spPr bwMode="auto">
          <a:xfrm>
            <a:off x="2855913" y="3898900"/>
            <a:ext cx="144462" cy="352425"/>
          </a:xfrm>
          <a:prstGeom prst="rightBrace">
            <a:avLst>
              <a:gd name="adj1" fmla="val 20330"/>
              <a:gd name="adj2" fmla="val 50000"/>
            </a:avLst>
          </a:prstGeom>
          <a:noFill/>
          <a:ln w="9525">
            <a:solidFill>
              <a:schemeClr val="tx1"/>
            </a:solidFill>
            <a:round/>
            <a:headEnd/>
            <a:tailEnd/>
          </a:ln>
        </p:spPr>
        <p:txBody>
          <a:bodyPr wrap="none" anchor="ctr"/>
          <a:lstStyle/>
          <a:p>
            <a:endParaRPr lang="es-CO" dirty="0"/>
          </a:p>
        </p:txBody>
      </p:sp>
      <p:graphicFrame>
        <p:nvGraphicFramePr>
          <p:cNvPr id="815118" name="Group 14"/>
          <p:cNvGraphicFramePr>
            <a:graphicFrameLocks noGrp="1"/>
          </p:cNvGraphicFramePr>
          <p:nvPr/>
        </p:nvGraphicFramePr>
        <p:xfrm>
          <a:off x="4772025" y="1212850"/>
          <a:ext cx="2657475" cy="3543300"/>
        </p:xfrm>
        <a:graphic>
          <a:graphicData uri="http://schemas.openxmlformats.org/drawingml/2006/table">
            <a:tbl>
              <a:tblPr/>
              <a:tblGrid>
                <a:gridCol w="2047875"/>
                <a:gridCol w="609600"/>
              </a:tblGrid>
              <a:tr h="3937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Mala atención / no son amables</a:t>
                      </a:r>
                      <a:endParaRPr kumimoji="0" lang="es-ES" sz="9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bg1"/>
                          </a:solidFill>
                          <a:effectLst/>
                          <a:latin typeface="Cambria" pitchFamily="18" charset="0"/>
                          <a:cs typeface="Arial" charset="0"/>
                        </a:rPr>
                        <a:t>26</a:t>
                      </a:r>
                      <a:r>
                        <a:rPr kumimoji="0" lang="es-ES" sz="900" b="1" i="0" u="none" strike="noStrike" cap="none" normalizeH="0" baseline="0" dirty="0" smtClean="0">
                          <a:ln>
                            <a:noFill/>
                          </a:ln>
                          <a:solidFill>
                            <a:schemeClr val="bg1"/>
                          </a:solidFill>
                          <a:effectLst/>
                          <a:latin typeface="Cambria" pitchFamily="18" charset="0"/>
                          <a:cs typeface="Arial" charset="0"/>
                        </a:rPr>
                        <a:t>%</a:t>
                      </a:r>
                      <a:endParaRPr kumimoji="0" lang="es-ES" sz="9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cap="flat">
                      <a:noFill/>
                    </a:lnT>
                    <a:lnB>
                      <a:noFill/>
                    </a:lnB>
                    <a:lnTlToBr>
                      <a:noFill/>
                    </a:lnTlToBr>
                    <a:lnBlToTr>
                      <a:noFill/>
                    </a:lnBlToTr>
                    <a:noFill/>
                  </a:tcPr>
                </a:tc>
              </a:tr>
              <a:tr h="3937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Inseguridad / no hay vigilancia</a:t>
                      </a:r>
                      <a:endParaRPr kumimoji="0" lang="es-ES" sz="9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bg1"/>
                          </a:solidFill>
                          <a:effectLst/>
                          <a:latin typeface="Cambria" pitchFamily="18" charset="0"/>
                          <a:cs typeface="Arial" charset="0"/>
                        </a:rPr>
                        <a:t>24</a:t>
                      </a:r>
                      <a:r>
                        <a:rPr kumimoji="0" lang="es-ES" sz="900" b="1" i="0" u="none" strike="noStrike" cap="none" normalizeH="0" baseline="0" dirty="0" smtClean="0">
                          <a:ln>
                            <a:noFill/>
                          </a:ln>
                          <a:solidFill>
                            <a:schemeClr val="bg1"/>
                          </a:solidFill>
                          <a:effectLst/>
                          <a:latin typeface="Cambria" pitchFamily="18" charset="0"/>
                          <a:cs typeface="Arial" charset="0"/>
                        </a:rPr>
                        <a:t>%</a:t>
                      </a:r>
                      <a:endParaRPr kumimoji="0" lang="es-ES" sz="9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3937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Desaseo / desorden</a:t>
                      </a:r>
                      <a:endParaRPr kumimoji="0" lang="es-ES" sz="9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bg1"/>
                          </a:solidFill>
                          <a:effectLst/>
                          <a:latin typeface="Cambria" pitchFamily="18" charset="0"/>
                          <a:cs typeface="Arial" charset="0"/>
                        </a:rPr>
                        <a:t>20</a:t>
                      </a:r>
                      <a:r>
                        <a:rPr kumimoji="0" lang="es-ES" sz="900" b="1" i="0" u="none" strike="noStrike" cap="none" normalizeH="0" baseline="0" dirty="0" smtClean="0">
                          <a:ln>
                            <a:noFill/>
                          </a:ln>
                          <a:solidFill>
                            <a:schemeClr val="bg1"/>
                          </a:solidFill>
                          <a:effectLst/>
                          <a:latin typeface="Cambria" pitchFamily="18" charset="0"/>
                          <a:cs typeface="Arial" charset="0"/>
                        </a:rPr>
                        <a:t>%</a:t>
                      </a:r>
                      <a:endParaRPr kumimoji="0" lang="es-ES" sz="9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3937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No realizan mantenimiento / abandono / descuido</a:t>
                      </a:r>
                      <a:endParaRPr kumimoji="0" lang="es-ES" sz="9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bg1"/>
                          </a:solidFill>
                          <a:effectLst/>
                          <a:latin typeface="Cambria" pitchFamily="18" charset="0"/>
                          <a:cs typeface="Arial" charset="0"/>
                        </a:rPr>
                        <a:t>15</a:t>
                      </a:r>
                      <a:r>
                        <a:rPr kumimoji="0" lang="es-ES" sz="900" b="1" i="0" u="none" strike="noStrike" cap="none" normalizeH="0" baseline="0" dirty="0" smtClean="0">
                          <a:ln>
                            <a:noFill/>
                          </a:ln>
                          <a:solidFill>
                            <a:schemeClr val="bg1"/>
                          </a:solidFill>
                          <a:effectLst/>
                          <a:latin typeface="Cambria" pitchFamily="18" charset="0"/>
                          <a:cs typeface="Arial" charset="0"/>
                        </a:rPr>
                        <a:t>%</a:t>
                      </a:r>
                      <a:endParaRPr kumimoji="0" lang="es-ES" sz="9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3937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No dan una buena información / no son claros</a:t>
                      </a:r>
                      <a:endParaRPr kumimoji="0" lang="es-ES" sz="9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bg1"/>
                          </a:solidFill>
                          <a:effectLst/>
                          <a:latin typeface="Cambria" pitchFamily="18" charset="0"/>
                          <a:cs typeface="Arial" charset="0"/>
                        </a:rPr>
                        <a:t>11</a:t>
                      </a:r>
                      <a:r>
                        <a:rPr kumimoji="0" lang="es-ES" sz="900" b="1" i="0" u="none" strike="noStrike" cap="none" normalizeH="0" baseline="0" dirty="0" smtClean="0">
                          <a:ln>
                            <a:noFill/>
                          </a:ln>
                          <a:solidFill>
                            <a:schemeClr val="bg1"/>
                          </a:solidFill>
                          <a:effectLst/>
                          <a:latin typeface="Cambria" pitchFamily="18" charset="0"/>
                          <a:cs typeface="Arial" charset="0"/>
                        </a:rPr>
                        <a:t>%</a:t>
                      </a:r>
                      <a:endParaRPr kumimoji="0" lang="es-ES" sz="9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3937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No prestan el servicio completo </a:t>
                      </a:r>
                      <a:endParaRPr kumimoji="0" lang="es-ES" sz="9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bg1"/>
                          </a:solidFill>
                          <a:effectLst/>
                          <a:latin typeface="Cambria" pitchFamily="18" charset="0"/>
                          <a:cs typeface="Arial" charset="0"/>
                        </a:rPr>
                        <a:t>9</a:t>
                      </a:r>
                      <a:r>
                        <a:rPr kumimoji="0" lang="es-ES" sz="900" b="1" i="0" u="none" strike="noStrike" cap="none" normalizeH="0" baseline="0" dirty="0" smtClean="0">
                          <a:ln>
                            <a:noFill/>
                          </a:ln>
                          <a:solidFill>
                            <a:schemeClr val="bg1"/>
                          </a:solidFill>
                          <a:effectLst/>
                          <a:latin typeface="Cambria" pitchFamily="18" charset="0"/>
                          <a:cs typeface="Arial" charset="0"/>
                        </a:rPr>
                        <a:t>%</a:t>
                      </a:r>
                      <a:endParaRPr kumimoji="0" lang="es-ES" sz="9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3937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Cobran por todo </a:t>
                      </a:r>
                      <a:endParaRPr kumimoji="0" lang="es-ES" sz="9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bg1"/>
                          </a:solidFill>
                          <a:effectLst/>
                          <a:latin typeface="Cambria" pitchFamily="18" charset="0"/>
                          <a:cs typeface="Arial" charset="0"/>
                        </a:rPr>
                        <a:t>7</a:t>
                      </a:r>
                      <a:r>
                        <a:rPr kumimoji="0" lang="es-ES" sz="900" b="1" i="0" u="none" strike="noStrike" cap="none" normalizeH="0" baseline="0" dirty="0" smtClean="0">
                          <a:ln>
                            <a:noFill/>
                          </a:ln>
                          <a:solidFill>
                            <a:schemeClr val="bg1"/>
                          </a:solidFill>
                          <a:effectLst/>
                          <a:latin typeface="Cambria" pitchFamily="18" charset="0"/>
                          <a:cs typeface="Arial" charset="0"/>
                        </a:rPr>
                        <a:t>%</a:t>
                      </a:r>
                      <a:endParaRPr kumimoji="0" lang="es-ES" sz="9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3937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No realizan tramites </a:t>
                      </a:r>
                      <a:endParaRPr kumimoji="0" lang="es-ES" sz="9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bg1"/>
                          </a:solidFill>
                          <a:effectLst/>
                          <a:latin typeface="Cambria" pitchFamily="18" charset="0"/>
                          <a:cs typeface="Arial" charset="0"/>
                        </a:rPr>
                        <a:t>5</a:t>
                      </a:r>
                      <a:r>
                        <a:rPr kumimoji="0" lang="es-ES" sz="900" b="1" i="0" u="none" strike="noStrike" cap="none" normalizeH="0" baseline="0" dirty="0" smtClean="0">
                          <a:ln>
                            <a:noFill/>
                          </a:ln>
                          <a:solidFill>
                            <a:schemeClr val="bg1"/>
                          </a:solidFill>
                          <a:effectLst/>
                          <a:latin typeface="Cambria" pitchFamily="18" charset="0"/>
                          <a:cs typeface="Arial" charset="0"/>
                        </a:rPr>
                        <a:t>%</a:t>
                      </a:r>
                      <a:endParaRPr kumimoji="0" lang="es-ES" sz="9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3937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CO" sz="900" b="0" i="0" u="none" strike="noStrike" cap="none" normalizeH="0" baseline="0" dirty="0" smtClean="0">
                          <a:ln>
                            <a:noFill/>
                          </a:ln>
                          <a:solidFill>
                            <a:schemeClr val="tx1"/>
                          </a:solidFill>
                          <a:effectLst/>
                          <a:latin typeface="Calibri" pitchFamily="34" charset="0"/>
                          <a:cs typeface="Arial" charset="0"/>
                        </a:rPr>
                        <a:t>No cumplen con lo ofrecido</a:t>
                      </a:r>
                      <a:endParaRPr kumimoji="0" lang="es-ES" sz="900" b="0" i="0" u="none" strike="noStrike" cap="none" normalizeH="0" baseline="0" dirty="0" smtClean="0">
                        <a:ln>
                          <a:noFill/>
                        </a:ln>
                        <a:solidFill>
                          <a:schemeClr val="tx1"/>
                        </a:solidFill>
                        <a:effectLst/>
                        <a:latin typeface="Calibri" pitchFamily="34" charset="0"/>
                        <a:cs typeface="Arial" charset="0"/>
                      </a:endParaRPr>
                    </a:p>
                  </a:txBody>
                  <a:tcPr anchor="ct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bg1"/>
                          </a:solidFill>
                          <a:effectLst/>
                          <a:latin typeface="Cambria" pitchFamily="18" charset="0"/>
                          <a:cs typeface="Arial" charset="0"/>
                        </a:rPr>
                        <a:t>4</a:t>
                      </a:r>
                      <a:r>
                        <a:rPr kumimoji="0" lang="es-ES" sz="900" b="1" i="0" u="none" strike="noStrike" cap="none" normalizeH="0" baseline="0" dirty="0" smtClean="0">
                          <a:ln>
                            <a:noFill/>
                          </a:ln>
                          <a:solidFill>
                            <a:schemeClr val="bg1"/>
                          </a:solidFill>
                          <a:effectLst/>
                          <a:latin typeface="Cambria" pitchFamily="18" charset="0"/>
                          <a:cs typeface="Arial" charset="0"/>
                        </a:rPr>
                        <a:t>%</a:t>
                      </a:r>
                      <a:endParaRPr kumimoji="0" lang="es-ES" sz="9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cap="flat">
                      <a:noFill/>
                    </a:lnB>
                    <a:lnTlToBr>
                      <a:noFill/>
                    </a:lnTlToBr>
                    <a:lnBlToTr>
                      <a:noFill/>
                    </a:lnBlToTr>
                    <a:noFill/>
                  </a:tcPr>
                </a:tc>
              </a:tr>
            </a:tbl>
          </a:graphicData>
        </a:graphic>
      </p:graphicFrame>
      <p:graphicFrame>
        <p:nvGraphicFramePr>
          <p:cNvPr id="815141" name="Group 37"/>
          <p:cNvGraphicFramePr>
            <a:graphicFrameLocks noGrp="1"/>
          </p:cNvGraphicFramePr>
          <p:nvPr/>
        </p:nvGraphicFramePr>
        <p:xfrm>
          <a:off x="5724525" y="4848225"/>
          <a:ext cx="2301875" cy="145728"/>
        </p:xfrm>
        <a:graphic>
          <a:graphicData uri="http://schemas.openxmlformats.org/drawingml/2006/table">
            <a:tbl>
              <a:tblPr/>
              <a:tblGrid>
                <a:gridCol w="2036763"/>
                <a:gridCol w="265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CO" sz="700" b="1" i="0" u="none" strike="noStrike" cap="none" normalizeH="0" baseline="0" dirty="0" smtClean="0">
                          <a:ln>
                            <a:noFill/>
                          </a:ln>
                          <a:solidFill>
                            <a:schemeClr val="tx1"/>
                          </a:solidFill>
                          <a:effectLst/>
                          <a:latin typeface="Calibri" pitchFamily="34" charset="0"/>
                          <a:cs typeface="Arial" charset="0"/>
                        </a:rPr>
                        <a:t> Base: Los que respondieron regular, mala y muy mala</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116</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15151" name="Group 47"/>
          <p:cNvGraphicFramePr>
            <a:graphicFrameLocks noGrp="1"/>
          </p:cNvGraphicFramePr>
          <p:nvPr/>
        </p:nvGraphicFramePr>
        <p:xfrm>
          <a:off x="8143875" y="5013325"/>
          <a:ext cx="1011238" cy="152400"/>
        </p:xfrm>
        <a:graphic>
          <a:graphicData uri="http://schemas.openxmlformats.org/drawingml/2006/table">
            <a:tbl>
              <a:tblPr/>
              <a:tblGrid>
                <a:gridCol w="1011238"/>
              </a:tblGrid>
              <a:tr h="428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chemeClr val="bg1"/>
                          </a:solidFill>
                          <a:effectLst/>
                          <a:latin typeface="Calibri" pitchFamily="34" charset="0"/>
                          <a:cs typeface="Arial" charset="0"/>
                        </a:rPr>
                        <a:t>Continua…</a:t>
                      </a: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122" name="Object 5"/>
          <p:cNvGraphicFramePr>
            <a:graphicFrameLocks noChangeAspect="1"/>
          </p:cNvGraphicFramePr>
          <p:nvPr/>
        </p:nvGraphicFramePr>
        <p:xfrm>
          <a:off x="1597025" y="2000250"/>
          <a:ext cx="1476375" cy="2405063"/>
        </p:xfrm>
        <a:graphic>
          <a:graphicData uri="http://schemas.openxmlformats.org/presentationml/2006/ole">
            <p:oleObj spid="_x0000_s5122" name="Gráfico" r:id="rId5" imgW="1476443" imgH="2409735" progId="MSGraph.Chart.8">
              <p:embed followColorScheme="full"/>
            </p:oleObj>
          </a:graphicData>
        </a:graphic>
      </p:graphicFrame>
      <p:graphicFrame>
        <p:nvGraphicFramePr>
          <p:cNvPr id="815158" name="Group 54"/>
          <p:cNvGraphicFramePr>
            <a:graphicFrameLocks noGrp="1"/>
          </p:cNvGraphicFramePr>
          <p:nvPr/>
        </p:nvGraphicFramePr>
        <p:xfrm>
          <a:off x="1374775" y="1360488"/>
          <a:ext cx="1920875" cy="381953"/>
        </p:xfrm>
        <a:graphic>
          <a:graphicData uri="http://schemas.openxmlformats.org/drawingml/2006/table">
            <a:tbl>
              <a:tblPr/>
              <a:tblGrid>
                <a:gridCol w="623888"/>
                <a:gridCol w="555625"/>
                <a:gridCol w="741362"/>
              </a:tblGrid>
              <a:tr h="26988">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1"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1"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1"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noFill/>
                  </a:tcPr>
                </a:tc>
              </a:tr>
              <a:tr h="138113">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w="3175" cap="flat" cmpd="sng" algn="ctr">
                      <a:solidFill>
                        <a:srgbClr val="FFFFFF"/>
                      </a:solidFill>
                      <a:prstDash val="solid"/>
                      <a:round/>
                      <a:headEnd type="none" w="med" len="med"/>
                      <a:tailEnd type="none" w="med" len="med"/>
                    </a:lnB>
                    <a:lnTlToBr>
                      <a:noFill/>
                    </a:lnTlToBr>
                    <a:lnBlToTr>
                      <a:noFill/>
                    </a:lnBlToTr>
                    <a:blipFill dpi="0" rotWithShape="0">
                      <a:blip r:embed="rId6"/>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7"/>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8"/>
                      <a:srcRect/>
                      <a:stretch>
                        <a:fillRect/>
                      </a:stretch>
                    </a:blipFill>
                  </a:tcPr>
                </a:tc>
              </a:tr>
            </a:tbl>
          </a:graphicData>
        </a:graphic>
      </p:graphicFrame>
      <p:sp>
        <p:nvSpPr>
          <p:cNvPr id="5173" name="Line 67"/>
          <p:cNvSpPr>
            <a:spLocks noChangeShapeType="1"/>
          </p:cNvSpPr>
          <p:nvPr/>
        </p:nvSpPr>
        <p:spPr bwMode="auto">
          <a:xfrm>
            <a:off x="860425" y="1836738"/>
            <a:ext cx="2870200" cy="0"/>
          </a:xfrm>
          <a:prstGeom prst="line">
            <a:avLst/>
          </a:prstGeom>
          <a:noFill/>
          <a:ln w="3175">
            <a:solidFill>
              <a:srgbClr val="969696"/>
            </a:solidFill>
            <a:round/>
            <a:headEnd/>
            <a:tailEnd/>
          </a:ln>
        </p:spPr>
        <p:txBody>
          <a:bodyPr/>
          <a:lstStyle/>
          <a:p>
            <a:endParaRPr lang="es-MX" dirty="0"/>
          </a:p>
        </p:txBody>
      </p:sp>
      <p:graphicFrame>
        <p:nvGraphicFramePr>
          <p:cNvPr id="815172" name="Group 68"/>
          <p:cNvGraphicFramePr>
            <a:graphicFrameLocks noGrp="1"/>
          </p:cNvGraphicFramePr>
          <p:nvPr/>
        </p:nvGraphicFramePr>
        <p:xfrm>
          <a:off x="1866900" y="4411663"/>
          <a:ext cx="857250" cy="159444"/>
        </p:xfrm>
        <a:graphic>
          <a:graphicData uri="http://schemas.openxmlformats.org/drawingml/2006/table">
            <a:tbl>
              <a:tblPr/>
              <a:tblGrid>
                <a:gridCol w="649288"/>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Calificaron</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848</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15182" name="Group 78"/>
          <p:cNvGraphicFramePr>
            <a:graphicFrameLocks noGrp="1"/>
          </p:cNvGraphicFramePr>
          <p:nvPr/>
        </p:nvGraphicFramePr>
        <p:xfrm>
          <a:off x="560388" y="4683125"/>
          <a:ext cx="3467100" cy="228600"/>
        </p:xfrm>
        <a:graphic>
          <a:graphicData uri="http://schemas.openxmlformats.org/drawingml/2006/table">
            <a:tbl>
              <a:tblPr/>
              <a:tblGrid>
                <a:gridCol w="3467100"/>
              </a:tblGrid>
              <a:tr h="180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900" b="1" i="0"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900" b="1"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[5]</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[4]</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[3]</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Regular,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[2]</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Mala,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[1]</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Mala</a:t>
                      </a:r>
                    </a:p>
                  </a:txBody>
                  <a:tcPr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5188" name="Group 84"/>
          <p:cNvGraphicFramePr>
            <a:graphicFrameLocks noGrp="1"/>
          </p:cNvGraphicFramePr>
          <p:nvPr/>
        </p:nvGraphicFramePr>
        <p:xfrm>
          <a:off x="460375" y="692150"/>
          <a:ext cx="3670300" cy="404808"/>
        </p:xfrm>
        <a:graphic>
          <a:graphicData uri="http://schemas.openxmlformats.org/drawingml/2006/table">
            <a:tbl>
              <a:tblPr/>
              <a:tblGrid>
                <a:gridCol w="3670300"/>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9.</a:t>
                      </a:r>
                      <a:r>
                        <a:rPr kumimoji="0" lang="es-CO" sz="1100" b="1" i="0" u="none" strike="noStrike" cap="none" normalizeH="0" baseline="0" dirty="0" smtClean="0">
                          <a:ln>
                            <a:noFill/>
                          </a:ln>
                          <a:solidFill>
                            <a:srgbClr val="333333"/>
                          </a:solidFill>
                          <a:effectLst/>
                          <a:latin typeface="Calibri" pitchFamily="34" charset="0"/>
                          <a:cs typeface="Arial" charset="0"/>
                        </a:rPr>
                        <a:t> ¿Cómo califica la </a:t>
                      </a:r>
                      <a:r>
                        <a:rPr kumimoji="0" lang="es-CO" sz="1100" b="1" i="0" u="none" strike="noStrike" cap="none" normalizeH="0" baseline="0" dirty="0" smtClean="0">
                          <a:ln>
                            <a:noFill/>
                          </a:ln>
                          <a:solidFill>
                            <a:srgbClr val="622280"/>
                          </a:solidFill>
                          <a:effectLst/>
                          <a:latin typeface="Calibri" pitchFamily="34" charset="0"/>
                          <a:cs typeface="Arial" charset="0"/>
                        </a:rPr>
                        <a:t>calidad del servicio</a:t>
                      </a:r>
                      <a:r>
                        <a:rPr kumimoji="0" lang="es-CO" sz="1100" b="1" i="0" u="none" strike="noStrike" cap="none" normalizeH="0" baseline="0" dirty="0" smtClean="0">
                          <a:ln>
                            <a:noFill/>
                          </a:ln>
                          <a:solidFill>
                            <a:srgbClr val="333333"/>
                          </a:solidFill>
                          <a:effectLst/>
                          <a:latin typeface="Calibri" pitchFamily="34" charset="0"/>
                          <a:cs typeface="Arial" charset="0"/>
                        </a:rPr>
                        <a:t> prestado por el Cementerio?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pSp>
        <p:nvGrpSpPr>
          <p:cNvPr id="5187" name="Group 90"/>
          <p:cNvGrpSpPr>
            <a:grpSpLocks/>
          </p:cNvGrpSpPr>
          <p:nvPr/>
        </p:nvGrpSpPr>
        <p:grpSpPr bwMode="auto">
          <a:xfrm>
            <a:off x="8175625" y="139700"/>
            <a:ext cx="969963" cy="312738"/>
            <a:chOff x="5150" y="88"/>
            <a:chExt cx="611" cy="197"/>
          </a:xfrm>
        </p:grpSpPr>
        <p:pic>
          <p:nvPicPr>
            <p:cNvPr id="5190" name="Picture 91" descr="GHJK"/>
            <p:cNvPicPr>
              <a:picLocks noChangeAspect="1" noChangeArrowheads="1"/>
            </p:cNvPicPr>
            <p:nvPr/>
          </p:nvPicPr>
          <p:blipFill>
            <a:blip r:embed="rId9" cstate="print"/>
            <a:srcRect/>
            <a:stretch>
              <a:fillRect/>
            </a:stretch>
          </p:blipFill>
          <p:spPr bwMode="auto">
            <a:xfrm>
              <a:off x="5150" y="101"/>
              <a:ext cx="611" cy="156"/>
            </a:xfrm>
            <a:prstGeom prst="rect">
              <a:avLst/>
            </a:prstGeom>
            <a:noFill/>
            <a:ln w="9525">
              <a:noFill/>
              <a:miter lim="800000"/>
              <a:headEnd/>
              <a:tailEnd/>
            </a:ln>
          </p:spPr>
        </p:pic>
        <p:sp>
          <p:nvSpPr>
            <p:cNvPr id="5191" name="Rectangle 92"/>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pic>
        <p:nvPicPr>
          <p:cNvPr id="5188" name="Picture 93" descr="dfghdhfj"/>
          <p:cNvPicPr>
            <a:picLocks noChangeAspect="1" noChangeArrowheads="1"/>
          </p:cNvPicPr>
          <p:nvPr/>
        </p:nvPicPr>
        <p:blipFill>
          <a:blip r:embed="rId10" cstate="print"/>
          <a:srcRect/>
          <a:stretch>
            <a:fillRect/>
          </a:stretch>
        </p:blipFill>
        <p:spPr bwMode="auto">
          <a:xfrm>
            <a:off x="1139825" y="2887663"/>
            <a:ext cx="1046163" cy="1381125"/>
          </a:xfrm>
          <a:prstGeom prst="rect">
            <a:avLst/>
          </a:prstGeom>
          <a:noFill/>
          <a:ln w="9525">
            <a:noFill/>
            <a:miter lim="800000"/>
            <a:headEnd/>
            <a:tailEnd/>
          </a:ln>
        </p:spPr>
      </p:pic>
      <p:pic>
        <p:nvPicPr>
          <p:cNvPr id="5189" name="Picture 94" descr="sdfgdfhh"/>
          <p:cNvPicPr>
            <a:picLocks noChangeAspect="1" noChangeArrowheads="1"/>
          </p:cNvPicPr>
          <p:nvPr/>
        </p:nvPicPr>
        <p:blipFill>
          <a:blip r:embed="rId11" cstate="print"/>
          <a:srcRect/>
          <a:stretch>
            <a:fillRect/>
          </a:stretch>
        </p:blipFill>
        <p:spPr bwMode="auto">
          <a:xfrm>
            <a:off x="8394700" y="4019550"/>
            <a:ext cx="622300" cy="554038"/>
          </a:xfrm>
          <a:prstGeom prst="rect">
            <a:avLst/>
          </a:prstGeom>
          <a:noFill/>
          <a:ln w="9525">
            <a:noFill/>
            <a:miter lim="800000"/>
            <a:headEnd/>
            <a:tailEnd/>
          </a:ln>
        </p:spPr>
      </p:pic>
      <p:sp>
        <p:nvSpPr>
          <p:cNvPr id="23" name="22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146" name="Object 5"/>
          <p:cNvGraphicFramePr>
            <a:graphicFrameLocks noChangeAspect="1"/>
          </p:cNvGraphicFramePr>
          <p:nvPr/>
        </p:nvGraphicFramePr>
        <p:xfrm>
          <a:off x="1438275" y="1547813"/>
          <a:ext cx="2551113" cy="3341687"/>
        </p:xfrm>
        <a:graphic>
          <a:graphicData uri="http://schemas.openxmlformats.org/presentationml/2006/ole">
            <p:oleObj spid="_x0000_s6146" name="Gráfico" r:id="rId3" imgW="2552700" imgH="3343275" progId="MSGraph.Chart.8">
              <p:embed followColorScheme="full"/>
            </p:oleObj>
          </a:graphicData>
        </a:graphic>
      </p:graphicFrame>
      <p:sp>
        <p:nvSpPr>
          <p:cNvPr id="6148" name="Rectangle 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EC1EB054-E7D4-4CC5-89B0-370F81007FEA}" type="slidenum">
              <a:rPr lang="es-ES" sz="900" i="1">
                <a:solidFill>
                  <a:schemeClr val="bg1"/>
                </a:solidFill>
              </a:rPr>
              <a:pPr algn="ctr"/>
              <a:t>17</a:t>
            </a:fld>
            <a:endParaRPr lang="es-ES" sz="900" i="1" dirty="0">
              <a:solidFill>
                <a:schemeClr val="bg1"/>
              </a:solidFill>
            </a:endParaRPr>
          </a:p>
        </p:txBody>
      </p:sp>
      <p:sp>
        <p:nvSpPr>
          <p:cNvPr id="6149" name="Rectangle 5"/>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816134" name="Group 6"/>
          <p:cNvGraphicFramePr>
            <a:graphicFrameLocks noGrp="1"/>
          </p:cNvGraphicFramePr>
          <p:nvPr/>
        </p:nvGraphicFramePr>
        <p:xfrm>
          <a:off x="1562100" y="1171575"/>
          <a:ext cx="2179638" cy="292608"/>
        </p:xfrm>
        <a:graphic>
          <a:graphicData uri="http://schemas.openxmlformats.org/drawingml/2006/table">
            <a:tbl>
              <a:tblPr/>
              <a:tblGrid>
                <a:gridCol w="479425"/>
                <a:gridCol w="479425"/>
                <a:gridCol w="479425"/>
                <a:gridCol w="741363"/>
              </a:tblGrid>
              <a:tr h="0">
                <a:tc gridSpan="2">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cap="flat">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s-CO"/>
                    </a:p>
                  </a:txBody>
                  <a:tcPr/>
                </a:tc>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noFill/>
                  </a:tcPr>
                </a:tc>
              </a:tr>
              <a:tr h="0">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4"/>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5"/>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6"/>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7"/>
                      <a:srcRect/>
                      <a:stretch>
                        <a:fillRect/>
                      </a:stretch>
                    </a:blipFill>
                  </a:tcPr>
                </a:tc>
              </a:tr>
            </a:tbl>
          </a:graphicData>
        </a:graphic>
      </p:graphicFrame>
      <p:graphicFrame>
        <p:nvGraphicFramePr>
          <p:cNvPr id="816150" name="Group 22"/>
          <p:cNvGraphicFramePr>
            <a:graphicFrameLocks noGrp="1"/>
          </p:cNvGraphicFramePr>
          <p:nvPr/>
        </p:nvGraphicFramePr>
        <p:xfrm>
          <a:off x="531813" y="1441450"/>
          <a:ext cx="463550" cy="110676"/>
        </p:xfrm>
        <a:graphic>
          <a:graphicData uri="http://schemas.openxmlformats.org/drawingml/2006/table">
            <a:tbl>
              <a:tblPr/>
              <a:tblGrid>
                <a:gridCol w="463550"/>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r>
            </a:tbl>
          </a:graphicData>
        </a:graphic>
      </p:graphicFrame>
      <p:graphicFrame>
        <p:nvGraphicFramePr>
          <p:cNvPr id="816156" name="Group 28"/>
          <p:cNvGraphicFramePr>
            <a:graphicFrameLocks noGrp="1"/>
          </p:cNvGraphicFramePr>
          <p:nvPr/>
        </p:nvGraphicFramePr>
        <p:xfrm>
          <a:off x="5014913" y="598488"/>
          <a:ext cx="3721100" cy="371280"/>
        </p:xfrm>
        <a:graphic>
          <a:graphicData uri="http://schemas.openxmlformats.org/drawingml/2006/table">
            <a:tbl>
              <a:tblPr/>
              <a:tblGrid>
                <a:gridCol w="3721100"/>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pPr>
                      <a:r>
                        <a:rPr kumimoji="0" lang="es-CO" sz="1000" b="1" i="0" u="none" strike="noStrike" cap="none" normalizeH="0" baseline="0" dirty="0" smtClean="0">
                          <a:ln>
                            <a:noFill/>
                          </a:ln>
                          <a:solidFill>
                            <a:srgbClr val="622280"/>
                          </a:solidFill>
                          <a:effectLst/>
                          <a:latin typeface="Calibri" pitchFamily="34" charset="0"/>
                          <a:cs typeface="Arial" charset="0"/>
                        </a:rPr>
                        <a:t> 10.</a:t>
                      </a:r>
                      <a:r>
                        <a:rPr kumimoji="0" lang="es-CO" sz="1000" b="1" i="0" u="none" strike="noStrike" cap="none" normalizeH="0" baseline="0" dirty="0" smtClean="0">
                          <a:ln>
                            <a:noFill/>
                          </a:ln>
                          <a:solidFill>
                            <a:srgbClr val="333333"/>
                          </a:solidFill>
                          <a:effectLst/>
                          <a:latin typeface="Calibri" pitchFamily="34" charset="0"/>
                          <a:cs typeface="Arial" charset="0"/>
                        </a:rPr>
                        <a:t> ¿Por qué dice usted que la calidad del servicio prestado por el cementerio es </a:t>
                      </a:r>
                      <a:r>
                        <a:rPr kumimoji="0" lang="es-CO" sz="1000" b="1" i="0" u="none" strike="noStrike" cap="none" normalizeH="0" baseline="0" dirty="0" smtClean="0">
                          <a:ln>
                            <a:noFill/>
                          </a:ln>
                          <a:solidFill>
                            <a:srgbClr val="622280"/>
                          </a:solidFill>
                          <a:effectLst/>
                          <a:latin typeface="Calibri" pitchFamily="34" charset="0"/>
                          <a:cs typeface="Arial" charset="0"/>
                        </a:rPr>
                        <a:t>REGULAR, MALA o MUY MALA</a:t>
                      </a:r>
                      <a:r>
                        <a:rPr kumimoji="0" lang="es-CO" sz="1000" b="1" i="0" u="none" strike="noStrike" cap="none" normalizeH="0" baseline="0" dirty="0" smtClean="0">
                          <a:ln>
                            <a:noFill/>
                          </a:ln>
                          <a:solidFill>
                            <a:srgbClr val="333333"/>
                          </a:solidFill>
                          <a:effectLst/>
                          <a:latin typeface="Calibri" pitchFamily="34" charset="0"/>
                          <a:cs typeface="Arial" charset="0"/>
                        </a:rPr>
                        <a:t> </a:t>
                      </a:r>
                      <a:r>
                        <a:rPr kumimoji="0" lang="es-CO" sz="1000" b="0" i="0" u="none" strike="noStrike" cap="none" normalizeH="0" baseline="0" dirty="0" smtClean="0">
                          <a:ln>
                            <a:noFill/>
                          </a:ln>
                          <a:solidFill>
                            <a:schemeClr val="tx1">
                              <a:lumMod val="50000"/>
                              <a:lumOff val="50000"/>
                            </a:schemeClr>
                          </a:solidFill>
                          <a:effectLst/>
                          <a:latin typeface="Calibri" pitchFamily="34" charset="0"/>
                          <a:cs typeface="Arial" charset="0"/>
                        </a:rPr>
                        <a:t>(Espontánea)</a:t>
                      </a:r>
                      <a:endParaRPr kumimoji="0" lang="es-CO" sz="1000" b="1" i="0" u="none" strike="noStrike" cap="none" normalizeH="0" baseline="0" dirty="0" smtClean="0">
                        <a:ln>
                          <a:noFill/>
                        </a:ln>
                        <a:solidFill>
                          <a:srgbClr val="333333"/>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6162" name="Group 34"/>
          <p:cNvGraphicFramePr>
            <a:graphicFrameLocks noGrp="1"/>
          </p:cNvGraphicFramePr>
          <p:nvPr/>
        </p:nvGraphicFramePr>
        <p:xfrm>
          <a:off x="352425" y="1620838"/>
          <a:ext cx="1106488" cy="2903541"/>
        </p:xfrm>
        <a:graphic>
          <a:graphicData uri="http://schemas.openxmlformats.org/drawingml/2006/table">
            <a:tbl>
              <a:tblPr/>
              <a:tblGrid>
                <a:gridCol w="381000"/>
                <a:gridCol w="725488"/>
              </a:tblGrid>
              <a:tr h="322263">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848</a:t>
                      </a:r>
                    </a:p>
                  </a:txBody>
                  <a:tcPr marL="72000" marR="72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72000" marR="72000" marT="18000" marB="180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22263">
                <a:tc>
                  <a:txBody>
                    <a:bodyPr/>
                    <a:lstStyle/>
                    <a:p>
                      <a:pPr marL="0" marR="0" lvl="0" indent="0" algn="ctr" defTabSz="914400" rtl="0" eaLnBrk="1" fontAlgn="b" latinLnBrk="0" hangingPunct="1">
                        <a:lnSpc>
                          <a:spcPct val="70000"/>
                        </a:lnSpc>
                        <a:spcBef>
                          <a:spcPct val="0"/>
                        </a:spcBef>
                        <a:spcAft>
                          <a:spcPct val="0"/>
                        </a:spcAft>
                        <a:buClrTx/>
                        <a:buSzTx/>
                        <a:buFontTx/>
                        <a:buNone/>
                        <a:tabLst/>
                      </a:pPr>
                      <a:endParaRPr kumimoji="0" lang="es-CO" sz="800" b="1" i="1" u="none" strike="noStrike" cap="none" normalizeH="0" baseline="0" dirty="0" smtClean="0">
                        <a:ln>
                          <a:noFill/>
                        </a:ln>
                        <a:solidFill>
                          <a:schemeClr val="tx1"/>
                        </a:solidFill>
                        <a:effectLst/>
                        <a:latin typeface="Calibri" pitchFamily="34" charset="0"/>
                        <a:cs typeface="Arial" charset="0"/>
                      </a:endParaRPr>
                    </a:p>
                  </a:txBody>
                  <a:tcPr marL="72000" marR="72000" marT="18000" marB="18000" anchor="ctr" horzOverflow="overflow">
                    <a:lnL cap="flat">
                      <a:noFill/>
                    </a:lnL>
                    <a:lnR>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72000" marR="72000" marT="18000" marB="18000" anchor="ctr" horzOverflow="overflow">
                    <a:lnL>
                      <a:noFill/>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2385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290</a:t>
                      </a:r>
                    </a:p>
                  </a:txBody>
                  <a:tcPr marL="72000" marR="72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72000" marR="72000" marT="18000" marB="180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22263">
                <a:tc>
                  <a:txBody>
                    <a:bodyPr/>
                    <a:lstStyle/>
                    <a:p>
                      <a:pPr marL="0" marR="0" lvl="0" indent="0" algn="ctr" defTabSz="914400" rtl="0" eaLnBrk="1" fontAlgn="b" latinLnBrk="0" hangingPunct="1">
                        <a:lnSpc>
                          <a:spcPct val="70000"/>
                        </a:lnSpc>
                        <a:spcBef>
                          <a:spcPct val="0"/>
                        </a:spcBef>
                        <a:spcAft>
                          <a:spcPct val="0"/>
                        </a:spcAft>
                        <a:buClrTx/>
                        <a:buSzTx/>
                        <a:buFontTx/>
                        <a:buNone/>
                        <a:tabLst/>
                      </a:pPr>
                      <a:endParaRPr kumimoji="0" lang="es-CO" sz="800" b="1" i="1" u="none" strike="noStrike" cap="none" normalizeH="0" baseline="0" dirty="0" smtClean="0">
                        <a:ln>
                          <a:noFill/>
                        </a:ln>
                        <a:solidFill>
                          <a:schemeClr val="tx1"/>
                        </a:solidFill>
                        <a:effectLst/>
                        <a:latin typeface="Calibri" pitchFamily="34" charset="0"/>
                        <a:cs typeface="Arial" charset="0"/>
                      </a:endParaRPr>
                    </a:p>
                  </a:txBody>
                  <a:tcPr marL="72000" marR="72000" marT="18000" marB="18000" anchor="ctr" horzOverflow="overflow">
                    <a:lnL cap="flat">
                      <a:noFill/>
                    </a:lnL>
                    <a:lnR>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72000" marR="72000" marT="18000" marB="18000" anchor="ctr" horzOverflow="overflow">
                    <a:lnL>
                      <a:noFill/>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22263">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231</a:t>
                      </a:r>
                    </a:p>
                  </a:txBody>
                  <a:tcPr marL="72000" marR="72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72000" marR="72000" marT="18000" marB="180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22263">
                <a:tc>
                  <a:txBody>
                    <a:bodyPr/>
                    <a:lstStyle/>
                    <a:p>
                      <a:pPr marL="0" marR="0" lvl="0" indent="0" algn="ctr" defTabSz="914400" rtl="0" eaLnBrk="1" fontAlgn="b" latinLnBrk="0" hangingPunct="1">
                        <a:lnSpc>
                          <a:spcPct val="70000"/>
                        </a:lnSpc>
                        <a:spcBef>
                          <a:spcPct val="0"/>
                        </a:spcBef>
                        <a:spcAft>
                          <a:spcPct val="0"/>
                        </a:spcAft>
                        <a:buClrTx/>
                        <a:buSzTx/>
                        <a:buFontTx/>
                        <a:buNone/>
                        <a:tabLst/>
                      </a:pPr>
                      <a:endParaRPr kumimoji="0" lang="es-CO" sz="800" b="1" i="1" u="none" strike="noStrike" cap="none" normalizeH="0" baseline="0" dirty="0" smtClean="0">
                        <a:ln>
                          <a:noFill/>
                        </a:ln>
                        <a:solidFill>
                          <a:schemeClr val="tx1"/>
                        </a:solidFill>
                        <a:effectLst/>
                        <a:latin typeface="Calibri" pitchFamily="34" charset="0"/>
                        <a:cs typeface="Arial" charset="0"/>
                      </a:endParaRPr>
                    </a:p>
                  </a:txBody>
                  <a:tcPr marL="72000" marR="72000" marT="18000" marB="18000" anchor="ctr" horzOverflow="overflow">
                    <a:lnL cap="flat">
                      <a:noFill/>
                    </a:lnL>
                    <a:lnR>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72000" marR="72000" marT="18000" marB="18000" anchor="ctr" horzOverflow="overflow">
                    <a:lnL>
                      <a:noFill/>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2385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223</a:t>
                      </a:r>
                    </a:p>
                  </a:txBody>
                  <a:tcPr marL="72000" marR="72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72000" marR="72000" marT="18000" marB="180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22263">
                <a:tc>
                  <a:txBody>
                    <a:bodyPr/>
                    <a:lstStyle/>
                    <a:p>
                      <a:pPr marL="0" marR="0" lvl="0" indent="0" algn="ctr" defTabSz="914400" rtl="0" eaLnBrk="1" fontAlgn="b" latinLnBrk="0" hangingPunct="1">
                        <a:lnSpc>
                          <a:spcPct val="70000"/>
                        </a:lnSpc>
                        <a:spcBef>
                          <a:spcPct val="0"/>
                        </a:spcBef>
                        <a:spcAft>
                          <a:spcPct val="0"/>
                        </a:spcAft>
                        <a:buClrTx/>
                        <a:buSzTx/>
                        <a:buFontTx/>
                        <a:buNone/>
                        <a:tabLst/>
                      </a:pPr>
                      <a:endParaRPr kumimoji="0" lang="es-CO" sz="800" b="1" i="1" u="none" strike="noStrike" cap="none" normalizeH="0" baseline="0" dirty="0" smtClean="0">
                        <a:ln>
                          <a:noFill/>
                        </a:ln>
                        <a:solidFill>
                          <a:schemeClr val="tx1"/>
                        </a:solidFill>
                        <a:effectLst/>
                        <a:latin typeface="Calibri" pitchFamily="34" charset="0"/>
                        <a:cs typeface="Arial" charset="0"/>
                      </a:endParaRPr>
                    </a:p>
                  </a:txBody>
                  <a:tcPr marL="72000" marR="72000" marT="18000" marB="18000" anchor="ctr" horzOverflow="overflow">
                    <a:lnL cap="flat">
                      <a:noFill/>
                    </a:lnL>
                    <a:lnR>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72000" marR="72000" marT="18000" marB="18000" anchor="ctr" horzOverflow="overflow">
                    <a:lnL>
                      <a:noFill/>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22263">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p>
                  </a:txBody>
                  <a:tcPr marL="72000" marR="72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Serafín</a:t>
                      </a:r>
                    </a:p>
                  </a:txBody>
                  <a:tcPr marL="72000" marR="72000" marT="18000" marB="180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bl>
          </a:graphicData>
        </a:graphic>
      </p:graphicFrame>
      <p:pic>
        <p:nvPicPr>
          <p:cNvPr id="6205" name="Picture 77" descr="gfgh"/>
          <p:cNvPicPr>
            <a:picLocks noChangeAspect="1" noChangeArrowheads="1"/>
          </p:cNvPicPr>
          <p:nvPr/>
        </p:nvPicPr>
        <p:blipFill>
          <a:blip r:embed="rId8" cstate="print"/>
          <a:srcRect/>
          <a:stretch>
            <a:fillRect/>
          </a:stretch>
        </p:blipFill>
        <p:spPr bwMode="auto">
          <a:xfrm>
            <a:off x="5484813" y="1001713"/>
            <a:ext cx="2781300" cy="915987"/>
          </a:xfrm>
          <a:prstGeom prst="rect">
            <a:avLst/>
          </a:prstGeom>
          <a:noFill/>
          <a:ln w="9525">
            <a:noFill/>
            <a:miter lim="800000"/>
            <a:headEnd/>
            <a:tailEnd/>
          </a:ln>
        </p:spPr>
      </p:pic>
      <p:graphicFrame>
        <p:nvGraphicFramePr>
          <p:cNvPr id="816206" name="Group 78"/>
          <p:cNvGraphicFramePr>
            <a:graphicFrameLocks noGrp="1"/>
          </p:cNvGraphicFramePr>
          <p:nvPr/>
        </p:nvGraphicFramePr>
        <p:xfrm>
          <a:off x="5772150" y="1350963"/>
          <a:ext cx="2235200" cy="519480"/>
        </p:xfrm>
        <a:graphic>
          <a:graphicData uri="http://schemas.openxmlformats.org/drawingml/2006/table">
            <a:tbl>
              <a:tblPr/>
              <a:tblGrid>
                <a:gridCol w="1828800"/>
                <a:gridCol w="406400"/>
              </a:tblGrid>
              <a:tr h="65088">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Inseguridad / no hay vigilancia</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32%</a:t>
                      </a:r>
                      <a:endParaRPr kumimoji="0" lang="es-ES" sz="1800" b="1"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66675">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Mala atención / no son amables</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26%</a:t>
                      </a:r>
                      <a:endParaRPr kumimoji="0" lang="es-ES" sz="1800" b="1"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65088">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Desaseo / desorden</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26%</a:t>
                      </a:r>
                      <a:endParaRPr kumimoji="0" lang="es-ES" sz="1800" b="1"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816220" name="Group 92"/>
          <p:cNvGraphicFramePr>
            <a:graphicFrameLocks noGrp="1"/>
          </p:cNvGraphicFramePr>
          <p:nvPr/>
        </p:nvGraphicFramePr>
        <p:xfrm>
          <a:off x="6146800" y="1130300"/>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Central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6226" name="Group 98"/>
          <p:cNvGraphicFramePr>
            <a:graphicFrameLocks noGrp="1"/>
          </p:cNvGraphicFramePr>
          <p:nvPr/>
        </p:nvGraphicFramePr>
        <p:xfrm>
          <a:off x="8429625" y="1465263"/>
          <a:ext cx="441325" cy="159444"/>
        </p:xfrm>
        <a:graphic>
          <a:graphicData uri="http://schemas.openxmlformats.org/drawingml/2006/table">
            <a:tbl>
              <a:tblPr/>
              <a:tblGrid>
                <a:gridCol w="23336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57</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pic>
        <p:nvPicPr>
          <p:cNvPr id="6227" name="Picture 108" descr="gfgh"/>
          <p:cNvPicPr>
            <a:picLocks noChangeAspect="1" noChangeArrowheads="1"/>
          </p:cNvPicPr>
          <p:nvPr/>
        </p:nvPicPr>
        <p:blipFill>
          <a:blip r:embed="rId8" cstate="print"/>
          <a:srcRect/>
          <a:stretch>
            <a:fillRect/>
          </a:stretch>
        </p:blipFill>
        <p:spPr bwMode="auto">
          <a:xfrm>
            <a:off x="5484813" y="1971675"/>
            <a:ext cx="2781300" cy="915988"/>
          </a:xfrm>
          <a:prstGeom prst="rect">
            <a:avLst/>
          </a:prstGeom>
          <a:noFill/>
          <a:ln w="9525">
            <a:noFill/>
            <a:miter lim="800000"/>
            <a:headEnd/>
            <a:tailEnd/>
          </a:ln>
        </p:spPr>
      </p:pic>
      <p:graphicFrame>
        <p:nvGraphicFramePr>
          <p:cNvPr id="816237" name="Group 109"/>
          <p:cNvGraphicFramePr>
            <a:graphicFrameLocks noGrp="1"/>
          </p:cNvGraphicFramePr>
          <p:nvPr/>
        </p:nvGraphicFramePr>
        <p:xfrm>
          <a:off x="6146800" y="2100263"/>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Norte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6243" name="Group 115"/>
          <p:cNvGraphicFramePr>
            <a:graphicFrameLocks noGrp="1"/>
          </p:cNvGraphicFramePr>
          <p:nvPr/>
        </p:nvGraphicFramePr>
        <p:xfrm>
          <a:off x="8429625" y="2435225"/>
          <a:ext cx="441325" cy="159444"/>
        </p:xfrm>
        <a:graphic>
          <a:graphicData uri="http://schemas.openxmlformats.org/drawingml/2006/table">
            <a:tbl>
              <a:tblPr/>
              <a:tblGrid>
                <a:gridCol w="23336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35</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pic>
        <p:nvPicPr>
          <p:cNvPr id="6239" name="Picture 125" descr="gfgh"/>
          <p:cNvPicPr>
            <a:picLocks noChangeAspect="1" noChangeArrowheads="1"/>
          </p:cNvPicPr>
          <p:nvPr/>
        </p:nvPicPr>
        <p:blipFill>
          <a:blip r:embed="rId8" cstate="print"/>
          <a:srcRect/>
          <a:stretch>
            <a:fillRect/>
          </a:stretch>
        </p:blipFill>
        <p:spPr bwMode="auto">
          <a:xfrm>
            <a:off x="5484813" y="2957513"/>
            <a:ext cx="2781300" cy="915987"/>
          </a:xfrm>
          <a:prstGeom prst="rect">
            <a:avLst/>
          </a:prstGeom>
          <a:noFill/>
          <a:ln w="9525">
            <a:noFill/>
            <a:miter lim="800000"/>
            <a:headEnd/>
            <a:tailEnd/>
          </a:ln>
        </p:spPr>
      </p:pic>
      <p:graphicFrame>
        <p:nvGraphicFramePr>
          <p:cNvPr id="816254" name="Group 126"/>
          <p:cNvGraphicFramePr>
            <a:graphicFrameLocks noGrp="1"/>
          </p:cNvGraphicFramePr>
          <p:nvPr/>
        </p:nvGraphicFramePr>
        <p:xfrm>
          <a:off x="6146800" y="3078163"/>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Sur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6260" name="Group 132"/>
          <p:cNvGraphicFramePr>
            <a:graphicFrameLocks noGrp="1"/>
          </p:cNvGraphicFramePr>
          <p:nvPr/>
        </p:nvGraphicFramePr>
        <p:xfrm>
          <a:off x="8429625" y="3405188"/>
          <a:ext cx="441325" cy="159444"/>
        </p:xfrm>
        <a:graphic>
          <a:graphicData uri="http://schemas.openxmlformats.org/drawingml/2006/table">
            <a:tbl>
              <a:tblPr/>
              <a:tblGrid>
                <a:gridCol w="23336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22</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pic>
        <p:nvPicPr>
          <p:cNvPr id="6251" name="Picture 142" descr="gfgh"/>
          <p:cNvPicPr>
            <a:picLocks noChangeAspect="1" noChangeArrowheads="1"/>
          </p:cNvPicPr>
          <p:nvPr/>
        </p:nvPicPr>
        <p:blipFill>
          <a:blip r:embed="rId8" cstate="print"/>
          <a:srcRect/>
          <a:stretch>
            <a:fillRect/>
          </a:stretch>
        </p:blipFill>
        <p:spPr bwMode="auto">
          <a:xfrm>
            <a:off x="5484813" y="4033838"/>
            <a:ext cx="2781300" cy="915987"/>
          </a:xfrm>
          <a:prstGeom prst="rect">
            <a:avLst/>
          </a:prstGeom>
          <a:noFill/>
          <a:ln w="9525">
            <a:noFill/>
            <a:miter lim="800000"/>
            <a:headEnd/>
            <a:tailEnd/>
          </a:ln>
        </p:spPr>
      </p:pic>
      <p:graphicFrame>
        <p:nvGraphicFramePr>
          <p:cNvPr id="816271" name="Group 143"/>
          <p:cNvGraphicFramePr>
            <a:graphicFrameLocks noGrp="1"/>
          </p:cNvGraphicFramePr>
          <p:nvPr/>
        </p:nvGraphicFramePr>
        <p:xfrm>
          <a:off x="6146800" y="4154488"/>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SERAFÍN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6277" name="Group 149"/>
          <p:cNvGraphicFramePr>
            <a:graphicFrameLocks noGrp="1"/>
          </p:cNvGraphicFramePr>
          <p:nvPr/>
        </p:nvGraphicFramePr>
        <p:xfrm>
          <a:off x="8429625" y="4497388"/>
          <a:ext cx="441325" cy="159444"/>
        </p:xfrm>
        <a:graphic>
          <a:graphicData uri="http://schemas.openxmlformats.org/drawingml/2006/table">
            <a:tbl>
              <a:tblPr/>
              <a:tblGrid>
                <a:gridCol w="23336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2</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pSp>
        <p:nvGrpSpPr>
          <p:cNvPr id="6263" name="Group 159"/>
          <p:cNvGrpSpPr>
            <a:grpSpLocks/>
          </p:cNvGrpSpPr>
          <p:nvPr/>
        </p:nvGrpSpPr>
        <p:grpSpPr bwMode="auto">
          <a:xfrm>
            <a:off x="3963988" y="1385888"/>
            <a:ext cx="1419225" cy="3251200"/>
            <a:chOff x="2497" y="873"/>
            <a:chExt cx="894" cy="2048"/>
          </a:xfrm>
        </p:grpSpPr>
        <p:pic>
          <p:nvPicPr>
            <p:cNvPr id="6301" name="Picture 160" descr="ghj"/>
            <p:cNvPicPr>
              <a:picLocks noChangeAspect="1" noChangeArrowheads="1"/>
            </p:cNvPicPr>
            <p:nvPr/>
          </p:nvPicPr>
          <p:blipFill>
            <a:blip r:embed="rId9" cstate="print">
              <a:lum bright="12000"/>
            </a:blip>
            <a:srcRect/>
            <a:stretch>
              <a:fillRect/>
            </a:stretch>
          </p:blipFill>
          <p:spPr bwMode="auto">
            <a:xfrm>
              <a:off x="2497" y="1455"/>
              <a:ext cx="870" cy="1466"/>
            </a:xfrm>
            <a:prstGeom prst="rect">
              <a:avLst/>
            </a:prstGeom>
            <a:noFill/>
            <a:ln w="9525">
              <a:noFill/>
              <a:miter lim="800000"/>
              <a:headEnd/>
              <a:tailEnd/>
            </a:ln>
          </p:spPr>
        </p:pic>
        <p:pic>
          <p:nvPicPr>
            <p:cNvPr id="6302" name="Picture 161" descr="ghj"/>
            <p:cNvPicPr>
              <a:picLocks noChangeAspect="1" noChangeArrowheads="1"/>
            </p:cNvPicPr>
            <p:nvPr/>
          </p:nvPicPr>
          <p:blipFill>
            <a:blip r:embed="rId9" cstate="print">
              <a:lum bright="12000"/>
            </a:blip>
            <a:srcRect b="57994"/>
            <a:stretch>
              <a:fillRect/>
            </a:stretch>
          </p:blipFill>
          <p:spPr bwMode="auto">
            <a:xfrm>
              <a:off x="2521" y="873"/>
              <a:ext cx="870" cy="706"/>
            </a:xfrm>
            <a:prstGeom prst="rect">
              <a:avLst/>
            </a:prstGeom>
            <a:noFill/>
            <a:ln w="9525">
              <a:noFill/>
              <a:miter lim="800000"/>
              <a:headEnd/>
              <a:tailEnd/>
            </a:ln>
          </p:spPr>
        </p:pic>
      </p:grpSp>
      <p:graphicFrame>
        <p:nvGraphicFramePr>
          <p:cNvPr id="816290" name="Group 162"/>
          <p:cNvGraphicFramePr>
            <a:graphicFrameLocks noGrp="1"/>
          </p:cNvGraphicFramePr>
          <p:nvPr/>
        </p:nvGraphicFramePr>
        <p:xfrm>
          <a:off x="5772150" y="3282950"/>
          <a:ext cx="2235200" cy="519480"/>
        </p:xfrm>
        <a:graphic>
          <a:graphicData uri="http://schemas.openxmlformats.org/drawingml/2006/table">
            <a:tbl>
              <a:tblPr/>
              <a:tblGrid>
                <a:gridCol w="1828800"/>
                <a:gridCol w="406400"/>
              </a:tblGrid>
              <a:tr h="65088">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Mala atención / no son amables</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27%</a:t>
                      </a:r>
                      <a:endParaRPr kumimoji="0" lang="es-ES" sz="1800" b="1"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66675">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Inseguridad / no hay vigilancia</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14%</a:t>
                      </a:r>
                      <a:endParaRPr kumimoji="0" lang="es-ES" sz="1800" b="1"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65088">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prestan el servicio completo </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14%</a:t>
                      </a:r>
                      <a:endParaRPr kumimoji="0" lang="es-ES" sz="1800" b="1"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816304" name="Group 176"/>
          <p:cNvGraphicFramePr>
            <a:graphicFrameLocks noGrp="1"/>
          </p:cNvGraphicFramePr>
          <p:nvPr/>
        </p:nvGraphicFramePr>
        <p:xfrm>
          <a:off x="5772150" y="4364038"/>
          <a:ext cx="2235200" cy="546912"/>
        </p:xfrm>
        <a:graphic>
          <a:graphicData uri="http://schemas.openxmlformats.org/drawingml/2006/table">
            <a:tbl>
              <a:tblPr/>
              <a:tblGrid>
                <a:gridCol w="1828800"/>
                <a:gridCol w="406400"/>
              </a:tblGrid>
              <a:tr h="65088">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No realizan tramites </a:t>
                      </a:r>
                      <a:endParaRPr kumimoji="0" lang="es-ES" sz="900" b="0"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50%</a:t>
                      </a:r>
                      <a:endParaRPr kumimoji="0" lang="es-ES" sz="1800" b="1"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66675">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Inseguridad / no hay vigilancia</a:t>
                      </a:r>
                      <a:endParaRPr kumimoji="0" lang="es-ES" sz="900" b="0"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50%</a:t>
                      </a:r>
                      <a:endParaRPr kumimoji="0" lang="es-ES" sz="1800" b="1"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65088">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No dan una buena información / no son claros</a:t>
                      </a:r>
                      <a:endParaRPr kumimoji="0" lang="es-ES" sz="900" b="0"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50%</a:t>
                      </a:r>
                      <a:endParaRPr kumimoji="0" lang="es-ES" sz="1800" b="1"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816318" name="Group 190"/>
          <p:cNvGraphicFramePr>
            <a:graphicFrameLocks noGrp="1"/>
          </p:cNvGraphicFramePr>
          <p:nvPr/>
        </p:nvGraphicFramePr>
        <p:xfrm>
          <a:off x="5772150" y="2320925"/>
          <a:ext cx="2235200" cy="519480"/>
        </p:xfrm>
        <a:graphic>
          <a:graphicData uri="http://schemas.openxmlformats.org/drawingml/2006/table">
            <a:tbl>
              <a:tblPr/>
              <a:tblGrid>
                <a:gridCol w="1828800"/>
                <a:gridCol w="406400"/>
              </a:tblGrid>
              <a:tr h="65088">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Mala atención / no son amables</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26%</a:t>
                      </a:r>
                      <a:endParaRPr kumimoji="0" lang="es-ES" sz="1800" b="1"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66675">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Inseguridad / no hay vigilancia</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17%</a:t>
                      </a:r>
                      <a:endParaRPr kumimoji="0" lang="es-ES" sz="1800" b="1"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65088">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Desaseo / desorden</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17%</a:t>
                      </a:r>
                      <a:endParaRPr kumimoji="0" lang="es-ES" sz="1800" b="1"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816332" name="Group 204"/>
          <p:cNvGraphicFramePr>
            <a:graphicFrameLocks noGrp="1"/>
          </p:cNvGraphicFramePr>
          <p:nvPr/>
        </p:nvGraphicFramePr>
        <p:xfrm>
          <a:off x="560388" y="4683125"/>
          <a:ext cx="3467100" cy="228600"/>
        </p:xfrm>
        <a:graphic>
          <a:graphicData uri="http://schemas.openxmlformats.org/drawingml/2006/table">
            <a:tbl>
              <a:tblPr/>
              <a:tblGrid>
                <a:gridCol w="3467100"/>
              </a:tblGrid>
              <a:tr h="180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900" b="1" i="0"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900" b="1"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[5]</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[4]</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[3]</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Regular,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[2]</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Mala,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[1]</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Mala</a:t>
                      </a:r>
                    </a:p>
                  </a:txBody>
                  <a:tcPr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6338" name="Group 210"/>
          <p:cNvGraphicFramePr>
            <a:graphicFrameLocks noGrp="1"/>
          </p:cNvGraphicFramePr>
          <p:nvPr/>
        </p:nvGraphicFramePr>
        <p:xfrm>
          <a:off x="460375" y="692150"/>
          <a:ext cx="3670300" cy="404808"/>
        </p:xfrm>
        <a:graphic>
          <a:graphicData uri="http://schemas.openxmlformats.org/drawingml/2006/table">
            <a:tbl>
              <a:tblPr/>
              <a:tblGrid>
                <a:gridCol w="3670300"/>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9.</a:t>
                      </a:r>
                      <a:r>
                        <a:rPr kumimoji="0" lang="es-CO" sz="1100" b="1" i="0" u="none" strike="noStrike" cap="none" normalizeH="0" baseline="0" dirty="0" smtClean="0">
                          <a:ln>
                            <a:noFill/>
                          </a:ln>
                          <a:solidFill>
                            <a:srgbClr val="333333"/>
                          </a:solidFill>
                          <a:effectLst/>
                          <a:latin typeface="Calibri" pitchFamily="34" charset="0"/>
                          <a:cs typeface="Arial" charset="0"/>
                        </a:rPr>
                        <a:t> ¿Cómo califica la </a:t>
                      </a:r>
                      <a:r>
                        <a:rPr kumimoji="0" lang="es-CO" sz="1100" b="1" i="0" u="none" strike="noStrike" cap="none" normalizeH="0" baseline="0" dirty="0" smtClean="0">
                          <a:ln>
                            <a:noFill/>
                          </a:ln>
                          <a:solidFill>
                            <a:srgbClr val="622280"/>
                          </a:solidFill>
                          <a:effectLst/>
                          <a:latin typeface="Calibri" pitchFamily="34" charset="0"/>
                          <a:cs typeface="Arial" charset="0"/>
                        </a:rPr>
                        <a:t>calidad del servicio</a:t>
                      </a:r>
                      <a:r>
                        <a:rPr kumimoji="0" lang="es-CO" sz="1100" b="1" i="0" u="none" strike="noStrike" cap="none" normalizeH="0" baseline="0" dirty="0" smtClean="0">
                          <a:ln>
                            <a:noFill/>
                          </a:ln>
                          <a:solidFill>
                            <a:srgbClr val="333333"/>
                          </a:solidFill>
                          <a:effectLst/>
                          <a:latin typeface="Calibri" pitchFamily="34" charset="0"/>
                          <a:cs typeface="Arial" charset="0"/>
                        </a:rPr>
                        <a:t> prestado por el Cementerio?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pSp>
        <p:nvGrpSpPr>
          <p:cNvPr id="6298" name="Group 216"/>
          <p:cNvGrpSpPr>
            <a:grpSpLocks/>
          </p:cNvGrpSpPr>
          <p:nvPr/>
        </p:nvGrpSpPr>
        <p:grpSpPr bwMode="auto">
          <a:xfrm>
            <a:off x="8175625" y="139700"/>
            <a:ext cx="969963" cy="312738"/>
            <a:chOff x="5150" y="88"/>
            <a:chExt cx="611" cy="197"/>
          </a:xfrm>
        </p:grpSpPr>
        <p:pic>
          <p:nvPicPr>
            <p:cNvPr id="6299" name="Picture 217" descr="GHJK"/>
            <p:cNvPicPr>
              <a:picLocks noChangeAspect="1" noChangeArrowheads="1"/>
            </p:cNvPicPr>
            <p:nvPr/>
          </p:nvPicPr>
          <p:blipFill>
            <a:blip r:embed="rId10" cstate="print"/>
            <a:srcRect/>
            <a:stretch>
              <a:fillRect/>
            </a:stretch>
          </p:blipFill>
          <p:spPr bwMode="auto">
            <a:xfrm>
              <a:off x="5150" y="101"/>
              <a:ext cx="611" cy="156"/>
            </a:xfrm>
            <a:prstGeom prst="rect">
              <a:avLst/>
            </a:prstGeom>
            <a:noFill/>
            <a:ln w="9525">
              <a:noFill/>
              <a:miter lim="800000"/>
              <a:headEnd/>
              <a:tailEnd/>
            </a:ln>
          </p:spPr>
        </p:pic>
        <p:sp>
          <p:nvSpPr>
            <p:cNvPr id="6300" name="Rectangle 218"/>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sp>
        <p:nvSpPr>
          <p:cNvPr id="34" name="33 Título"/>
          <p:cNvSpPr>
            <a:spLocks noGrp="1"/>
          </p:cNvSpPr>
          <p:nvPr>
            <p:ph type="title"/>
          </p:nvPr>
        </p:nvSpPr>
        <p:spPr/>
        <p:txBody>
          <a:bodyPr/>
          <a:lstStyle/>
          <a:p>
            <a:endParaRPr lang="es-MX"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fgj"/>
          <p:cNvPicPr>
            <a:picLocks noChangeAspect="1" noChangeArrowheads="1"/>
          </p:cNvPicPr>
          <p:nvPr/>
        </p:nvPicPr>
        <p:blipFill>
          <a:blip r:embed="rId2" cstate="print"/>
          <a:srcRect/>
          <a:stretch>
            <a:fillRect/>
          </a:stretch>
        </p:blipFill>
        <p:spPr bwMode="auto">
          <a:xfrm>
            <a:off x="287338" y="1444625"/>
            <a:ext cx="8572500" cy="3013075"/>
          </a:xfrm>
          <a:prstGeom prst="rect">
            <a:avLst/>
          </a:prstGeom>
          <a:noFill/>
          <a:ln w="9525">
            <a:noFill/>
            <a:miter lim="800000"/>
            <a:headEnd/>
            <a:tailEnd/>
          </a:ln>
        </p:spPr>
      </p:pic>
      <p:sp>
        <p:nvSpPr>
          <p:cNvPr id="60419" name="Rectangle 3"/>
          <p:cNvSpPr>
            <a:spLocks noGrp="1" noChangeArrowheads="1"/>
          </p:cNvSpPr>
          <p:nvPr>
            <p:ph type="title"/>
          </p:nvPr>
        </p:nvSpPr>
        <p:spPr/>
        <p:txBody>
          <a:bodyPr/>
          <a:lstStyle/>
          <a:p>
            <a:pPr eaLnBrk="1" hangingPunct="1"/>
            <a:endParaRPr lang="es-CO" dirty="0" smtClean="0"/>
          </a:p>
        </p:txBody>
      </p:sp>
      <p:sp>
        <p:nvSpPr>
          <p:cNvPr id="60420" name="Rectangle 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87B23784-69B7-4FF9-BE21-0FEAD3385F10}" type="slidenum">
              <a:rPr lang="es-ES" sz="900" i="1">
                <a:solidFill>
                  <a:schemeClr val="bg1"/>
                </a:solidFill>
              </a:rPr>
              <a:pPr algn="ctr"/>
              <a:t>18</a:t>
            </a:fld>
            <a:endParaRPr lang="es-ES" sz="900" i="1" dirty="0">
              <a:solidFill>
                <a:schemeClr val="bg1"/>
              </a:solidFill>
            </a:endParaRPr>
          </a:p>
        </p:txBody>
      </p:sp>
      <p:graphicFrame>
        <p:nvGraphicFramePr>
          <p:cNvPr id="817157" name="Group 5"/>
          <p:cNvGraphicFramePr>
            <a:graphicFrameLocks noGrp="1"/>
          </p:cNvGraphicFramePr>
          <p:nvPr/>
        </p:nvGraphicFramePr>
        <p:xfrm>
          <a:off x="2943226" y="830263"/>
          <a:ext cx="3073400" cy="371280"/>
        </p:xfrm>
        <a:graphic>
          <a:graphicData uri="http://schemas.openxmlformats.org/drawingml/2006/table">
            <a:tbl>
              <a:tblPr/>
              <a:tblGrid>
                <a:gridCol w="307340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C01.</a:t>
                      </a:r>
                      <a:r>
                        <a:rPr kumimoji="0" lang="es-CO" sz="1100" b="1" i="0" u="none" strike="noStrike" cap="none" normalizeH="0" baseline="0" dirty="0" smtClean="0">
                          <a:ln>
                            <a:noFill/>
                          </a:ln>
                          <a:solidFill>
                            <a:srgbClr val="333333"/>
                          </a:solidFill>
                          <a:effectLst/>
                          <a:latin typeface="Calibri" pitchFamily="34" charset="0"/>
                          <a:cs typeface="Arial" charset="0"/>
                        </a:rPr>
                        <a:t> ¿Qué espera y no ha encontrado en el </a:t>
                      </a:r>
                      <a:r>
                        <a:rPr kumimoji="0" lang="es-CO" sz="1100" b="1" i="0" u="none" strike="noStrike" cap="none" normalizeH="0" baseline="0" dirty="0" smtClean="0">
                          <a:ln>
                            <a:noFill/>
                          </a:ln>
                          <a:solidFill>
                            <a:srgbClr val="622280"/>
                          </a:solidFill>
                          <a:effectLst/>
                          <a:latin typeface="Calibri" pitchFamily="34" charset="0"/>
                          <a:cs typeface="Arial" charset="0"/>
                        </a:rPr>
                        <a:t>servicio prestado</a:t>
                      </a:r>
                      <a:r>
                        <a:rPr kumimoji="0" lang="es-CO" sz="1100" b="1" i="0" u="none" strike="noStrike" cap="none" normalizeH="0" baseline="0" dirty="0" smtClean="0">
                          <a:ln>
                            <a:noFill/>
                          </a:ln>
                          <a:solidFill>
                            <a:srgbClr val="333333"/>
                          </a:solidFill>
                          <a:effectLst/>
                          <a:latin typeface="Calibri" pitchFamily="34" charset="0"/>
                          <a:cs typeface="Arial" charset="0"/>
                        </a:rPr>
                        <a:t> por el cementerio? </a:t>
                      </a:r>
                      <a:r>
                        <a:rPr kumimoji="0" lang="es-CO" sz="1100" b="0" i="0" u="none" strike="noStrike" cap="none" normalizeH="0" baseline="0" dirty="0" smtClean="0">
                          <a:ln>
                            <a:noFill/>
                          </a:ln>
                          <a:solidFill>
                            <a:schemeClr val="tx1">
                              <a:lumMod val="50000"/>
                              <a:lumOff val="50000"/>
                            </a:schemeClr>
                          </a:solidFill>
                          <a:effectLst/>
                          <a:latin typeface="Calibri" pitchFamily="34" charset="0"/>
                          <a:cs typeface="Arial" charset="0"/>
                        </a:rPr>
                        <a:t>(Espontánea)</a:t>
                      </a:r>
                      <a:r>
                        <a:rPr kumimoji="0" lang="es-CO" sz="1100" b="1" i="0" u="none" strike="noStrike" cap="none" normalizeH="0" baseline="0" dirty="0" smtClean="0">
                          <a:ln>
                            <a:noFill/>
                          </a:ln>
                          <a:solidFill>
                            <a:srgbClr val="333333"/>
                          </a:solidFill>
                          <a:effectLst/>
                          <a:latin typeface="Calibri" pitchFamily="34" charset="0"/>
                          <a:cs typeface="Arial" charset="0"/>
                        </a:rPr>
                        <a:t>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60423" name="Rectangle 11"/>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817164" name="Group 12"/>
          <p:cNvGraphicFramePr>
            <a:graphicFrameLocks noGrp="1"/>
          </p:cNvGraphicFramePr>
          <p:nvPr/>
        </p:nvGraphicFramePr>
        <p:xfrm>
          <a:off x="373063" y="2006600"/>
          <a:ext cx="1347787" cy="1980000"/>
        </p:xfrm>
        <a:graphic>
          <a:graphicData uri="http://schemas.openxmlformats.org/drawingml/2006/table">
            <a:tbl>
              <a:tblPr/>
              <a:tblGrid>
                <a:gridCol w="1120775"/>
                <a:gridCol w="227012"/>
              </a:tblGrid>
              <a:tr h="173181">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Seguridad /vigilancia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17</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173181">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Aseo / limpieza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9</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9440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Mantenimiento / arreglo / pintura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51839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Buena atención / trato amable / consideración con los dolientes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9440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Información clara / detallada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9440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Mantener las flores / no quitar las flores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73181">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Nada / todo está bien</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33</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817190" name="Group 38"/>
          <p:cNvGraphicFramePr>
            <a:graphicFrameLocks noGrp="1"/>
          </p:cNvGraphicFramePr>
          <p:nvPr/>
        </p:nvGraphicFramePr>
        <p:xfrm>
          <a:off x="319088" y="1736725"/>
          <a:ext cx="1457325" cy="23412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300" b="1" i="0" u="none" strike="noStrike" cap="none" normalizeH="0" baseline="0" dirty="0" smtClean="0">
                          <a:ln>
                            <a:noFill/>
                          </a:ln>
                          <a:solidFill>
                            <a:schemeClr val="tx1"/>
                          </a:solidFill>
                          <a:effectLst/>
                          <a:latin typeface="Cambria" pitchFamily="18" charset="0"/>
                          <a:cs typeface="Arial" charset="0"/>
                        </a:rPr>
                        <a:t>TOTAL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7196" name="Group 44"/>
          <p:cNvGraphicFramePr>
            <a:graphicFrameLocks noGrp="1"/>
          </p:cNvGraphicFramePr>
          <p:nvPr/>
        </p:nvGraphicFramePr>
        <p:xfrm>
          <a:off x="2071688" y="1744663"/>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Central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7202" name="Group 50"/>
          <p:cNvGraphicFramePr>
            <a:graphicFrameLocks noGrp="1"/>
          </p:cNvGraphicFramePr>
          <p:nvPr/>
        </p:nvGraphicFramePr>
        <p:xfrm>
          <a:off x="3833813" y="1744663"/>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Norte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7208" name="Group 56"/>
          <p:cNvGraphicFramePr>
            <a:graphicFrameLocks noGrp="1"/>
          </p:cNvGraphicFramePr>
          <p:nvPr/>
        </p:nvGraphicFramePr>
        <p:xfrm>
          <a:off x="5611813" y="1744663"/>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Sur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7214" name="Group 62"/>
          <p:cNvGraphicFramePr>
            <a:graphicFrameLocks noGrp="1"/>
          </p:cNvGraphicFramePr>
          <p:nvPr/>
        </p:nvGraphicFramePr>
        <p:xfrm>
          <a:off x="714375" y="4613275"/>
          <a:ext cx="650875" cy="159444"/>
        </p:xfrm>
        <a:graphic>
          <a:graphicData uri="http://schemas.openxmlformats.org/drawingml/2006/table">
            <a:tbl>
              <a:tblPr/>
              <a:tblGrid>
                <a:gridCol w="44291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848</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17224" name="Group 72"/>
          <p:cNvGraphicFramePr>
            <a:graphicFrameLocks noGrp="1"/>
          </p:cNvGraphicFramePr>
          <p:nvPr/>
        </p:nvGraphicFramePr>
        <p:xfrm>
          <a:off x="2474913" y="4613275"/>
          <a:ext cx="650875" cy="159444"/>
        </p:xfrm>
        <a:graphic>
          <a:graphicData uri="http://schemas.openxmlformats.org/drawingml/2006/table">
            <a:tbl>
              <a:tblPr/>
              <a:tblGrid>
                <a:gridCol w="442912"/>
                <a:gridCol w="2079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290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17234" name="Group 82"/>
          <p:cNvGraphicFramePr>
            <a:graphicFrameLocks noGrp="1"/>
          </p:cNvGraphicFramePr>
          <p:nvPr/>
        </p:nvGraphicFramePr>
        <p:xfrm>
          <a:off x="4244975" y="4613275"/>
          <a:ext cx="650875" cy="159444"/>
        </p:xfrm>
        <a:graphic>
          <a:graphicData uri="http://schemas.openxmlformats.org/drawingml/2006/table">
            <a:tbl>
              <a:tblPr/>
              <a:tblGrid>
                <a:gridCol w="44291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231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17244" name="Group 92"/>
          <p:cNvGraphicFramePr>
            <a:graphicFrameLocks noGrp="1"/>
          </p:cNvGraphicFramePr>
          <p:nvPr/>
        </p:nvGraphicFramePr>
        <p:xfrm>
          <a:off x="5988050" y="4613275"/>
          <a:ext cx="650875" cy="159444"/>
        </p:xfrm>
        <a:graphic>
          <a:graphicData uri="http://schemas.openxmlformats.org/drawingml/2006/table">
            <a:tbl>
              <a:tblPr/>
              <a:tblGrid>
                <a:gridCol w="44291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223</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17254" name="Group 102"/>
          <p:cNvGraphicFramePr>
            <a:graphicFrameLocks noGrp="1"/>
          </p:cNvGraphicFramePr>
          <p:nvPr/>
        </p:nvGraphicFramePr>
        <p:xfrm>
          <a:off x="2130425" y="2006600"/>
          <a:ext cx="1347788" cy="1980000"/>
        </p:xfrm>
        <a:graphic>
          <a:graphicData uri="http://schemas.openxmlformats.org/drawingml/2006/table">
            <a:tbl>
              <a:tblPr/>
              <a:tblGrid>
                <a:gridCol w="1120775"/>
                <a:gridCol w="227013"/>
              </a:tblGrid>
              <a:tr h="16901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Seguridad /vigilancia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33</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16901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Aseo / limpieza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10</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501739">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Buena atención / trato amable / consideración con los dolientes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86344">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Mantenimiento / arreglo / pintura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87741">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Información clara / detallada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86344">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Mantener las flores / no quitar las flores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69013">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Nada / todo está bien</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30</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817280" name="Group 128"/>
          <p:cNvGraphicFramePr>
            <a:graphicFrameLocks noGrp="1"/>
          </p:cNvGraphicFramePr>
          <p:nvPr/>
        </p:nvGraphicFramePr>
        <p:xfrm>
          <a:off x="3890963" y="2006600"/>
          <a:ext cx="1347787" cy="1998664"/>
        </p:xfrm>
        <a:graphic>
          <a:graphicData uri="http://schemas.openxmlformats.org/drawingml/2006/table">
            <a:tbl>
              <a:tblPr/>
              <a:tblGrid>
                <a:gridCol w="1120775"/>
                <a:gridCol w="227012"/>
              </a:tblGrid>
              <a:tr h="18256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Aseo / limpieza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14</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1841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Seguridad /vigilancia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9</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111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Mantenimiento / arreglo / pintura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7147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Información clara / detallada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111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Mantener las flores / no quitar las flores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45561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Fumigación / eliminación de insectos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82563">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Nada / todo está bien</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30</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817306" name="Group 154"/>
          <p:cNvGraphicFramePr>
            <a:graphicFrameLocks noGrp="1"/>
          </p:cNvGraphicFramePr>
          <p:nvPr/>
        </p:nvGraphicFramePr>
        <p:xfrm>
          <a:off x="5654675" y="2006600"/>
          <a:ext cx="1347788" cy="2025651"/>
        </p:xfrm>
        <a:graphic>
          <a:graphicData uri="http://schemas.openxmlformats.org/drawingml/2006/table">
            <a:tbl>
              <a:tblPr/>
              <a:tblGrid>
                <a:gridCol w="1120775"/>
                <a:gridCol w="227013"/>
              </a:tblGrid>
              <a:tr h="2032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Seguridad /vigilancia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10</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20161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Aseo / limpieza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175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Mantenimiento / arreglo / pintura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175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Mantener las flores / no quitar las flores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175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Información clara / detallada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4651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Fumigación / eliminación de insectos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0320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Nada / todo está bien</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40</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817332" name="Group 180"/>
          <p:cNvGraphicFramePr>
            <a:graphicFrameLocks noGrp="1"/>
          </p:cNvGraphicFramePr>
          <p:nvPr/>
        </p:nvGraphicFramePr>
        <p:xfrm>
          <a:off x="7404100" y="2006600"/>
          <a:ext cx="1347788" cy="2045532"/>
        </p:xfrm>
        <a:graphic>
          <a:graphicData uri="http://schemas.openxmlformats.org/drawingml/2006/table">
            <a:tbl>
              <a:tblPr/>
              <a:tblGrid>
                <a:gridCol w="1120775"/>
                <a:gridCol w="227013"/>
              </a:tblGrid>
              <a:tr h="353642">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Permitir adornar la bóveda / poner flores artificiales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12</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243224">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Mantenimiento / arreglo / pintura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43224">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Información clara / detallada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55639">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Buenos precios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46406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Buena atención / trato amable / consideración con los dolientes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43224">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Ampliar el tiempo de exhumación</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45415">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Nada / todo está bien</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34</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817358" name="Group 206"/>
          <p:cNvGraphicFramePr>
            <a:graphicFrameLocks noGrp="1"/>
          </p:cNvGraphicFramePr>
          <p:nvPr/>
        </p:nvGraphicFramePr>
        <p:xfrm>
          <a:off x="7361238" y="1744663"/>
          <a:ext cx="1457325" cy="203640"/>
        </p:xfrm>
        <a:graphic>
          <a:graphicData uri="http://schemas.openxmlformats.org/drawingml/2006/table">
            <a:tbl>
              <a:tblPr/>
              <a:tblGrid>
                <a:gridCol w="1457325"/>
              </a:tblGrid>
              <a:tr h="1889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Serafín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7364" name="Group 212"/>
          <p:cNvGraphicFramePr>
            <a:graphicFrameLocks noGrp="1"/>
          </p:cNvGraphicFramePr>
          <p:nvPr/>
        </p:nvGraphicFramePr>
        <p:xfrm>
          <a:off x="7793038" y="4613275"/>
          <a:ext cx="650875" cy="159444"/>
        </p:xfrm>
        <a:graphic>
          <a:graphicData uri="http://schemas.openxmlformats.org/drawingml/2006/table">
            <a:tbl>
              <a:tblPr/>
              <a:tblGrid>
                <a:gridCol w="442912"/>
                <a:gridCol w="2079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104</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pSp>
        <p:nvGrpSpPr>
          <p:cNvPr id="60589" name="Group 222"/>
          <p:cNvGrpSpPr>
            <a:grpSpLocks/>
          </p:cNvGrpSpPr>
          <p:nvPr/>
        </p:nvGrpSpPr>
        <p:grpSpPr bwMode="auto">
          <a:xfrm>
            <a:off x="8175625" y="139700"/>
            <a:ext cx="969963" cy="312738"/>
            <a:chOff x="5150" y="88"/>
            <a:chExt cx="611" cy="197"/>
          </a:xfrm>
        </p:grpSpPr>
        <p:pic>
          <p:nvPicPr>
            <p:cNvPr id="60590" name="Picture 223" descr="GHJK"/>
            <p:cNvPicPr>
              <a:picLocks noChangeAspect="1" noChangeArrowheads="1"/>
            </p:cNvPicPr>
            <p:nvPr/>
          </p:nvPicPr>
          <p:blipFill>
            <a:blip r:embed="rId3" cstate="print"/>
            <a:srcRect/>
            <a:stretch>
              <a:fillRect/>
            </a:stretch>
          </p:blipFill>
          <p:spPr bwMode="auto">
            <a:xfrm>
              <a:off x="5150" y="101"/>
              <a:ext cx="611" cy="156"/>
            </a:xfrm>
            <a:prstGeom prst="rect">
              <a:avLst/>
            </a:prstGeom>
            <a:noFill/>
            <a:ln w="9525">
              <a:noFill/>
              <a:miter lim="800000"/>
              <a:headEnd/>
              <a:tailEnd/>
            </a:ln>
          </p:spPr>
        </p:pic>
        <p:sp>
          <p:nvSpPr>
            <p:cNvPr id="60591" name="Rectangle 224"/>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8178" name="Group 2"/>
          <p:cNvGraphicFramePr>
            <a:graphicFrameLocks noGrp="1"/>
          </p:cNvGraphicFramePr>
          <p:nvPr/>
        </p:nvGraphicFramePr>
        <p:xfrm>
          <a:off x="5799138" y="1476375"/>
          <a:ext cx="3167062" cy="1484313"/>
        </p:xfrm>
        <a:graphic>
          <a:graphicData uri="http://schemas.openxmlformats.org/drawingml/2006/table">
            <a:tbl>
              <a:tblPr/>
              <a:tblGrid>
                <a:gridCol w="633412"/>
                <a:gridCol w="633413"/>
                <a:gridCol w="633412"/>
                <a:gridCol w="633413"/>
                <a:gridCol w="633412"/>
              </a:tblGrid>
              <a:tr h="1295400">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Serafín</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graphicFrame>
        <p:nvGraphicFramePr>
          <p:cNvPr id="818197" name="Group 21"/>
          <p:cNvGraphicFramePr>
            <a:graphicFrameLocks noGrp="1"/>
          </p:cNvGraphicFramePr>
          <p:nvPr/>
        </p:nvGraphicFramePr>
        <p:xfrm>
          <a:off x="5799138" y="3448050"/>
          <a:ext cx="3167062" cy="1484313"/>
        </p:xfrm>
        <a:graphic>
          <a:graphicData uri="http://schemas.openxmlformats.org/drawingml/2006/table">
            <a:tbl>
              <a:tblPr/>
              <a:tblGrid>
                <a:gridCol w="633412"/>
                <a:gridCol w="633413"/>
                <a:gridCol w="633412"/>
                <a:gridCol w="633413"/>
                <a:gridCol w="633412"/>
              </a:tblGrid>
              <a:tr h="1295400">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Serafín</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graphicFrame>
        <p:nvGraphicFramePr>
          <p:cNvPr id="7170" name="Object 5"/>
          <p:cNvGraphicFramePr>
            <a:graphicFrameLocks noChangeAspect="1"/>
          </p:cNvGraphicFramePr>
          <p:nvPr/>
        </p:nvGraphicFramePr>
        <p:xfrm>
          <a:off x="5761038" y="3368675"/>
          <a:ext cx="3398837" cy="1428750"/>
        </p:xfrm>
        <a:graphic>
          <a:graphicData uri="http://schemas.openxmlformats.org/presentationml/2006/ole">
            <p:oleObj spid="_x0000_s7170" name="Gráfico" r:id="rId3" imgW="3400357" imgH="1428750" progId="MSGraph.Chart.8">
              <p:embed followColorScheme="full"/>
            </p:oleObj>
          </a:graphicData>
        </a:graphic>
      </p:graphicFrame>
      <p:graphicFrame>
        <p:nvGraphicFramePr>
          <p:cNvPr id="818217" name="Group 41"/>
          <p:cNvGraphicFramePr>
            <a:graphicFrameLocks noGrp="1"/>
          </p:cNvGraphicFramePr>
          <p:nvPr/>
        </p:nvGraphicFramePr>
        <p:xfrm>
          <a:off x="1211263" y="3440113"/>
          <a:ext cx="3167062" cy="1484313"/>
        </p:xfrm>
        <a:graphic>
          <a:graphicData uri="http://schemas.openxmlformats.org/drawingml/2006/table">
            <a:tbl>
              <a:tblPr/>
              <a:tblGrid>
                <a:gridCol w="633412"/>
                <a:gridCol w="633413"/>
                <a:gridCol w="633412"/>
                <a:gridCol w="633413"/>
                <a:gridCol w="633412"/>
              </a:tblGrid>
              <a:tr h="1295400">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Serafín</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graphicFrame>
        <p:nvGraphicFramePr>
          <p:cNvPr id="7171" name="Object 5"/>
          <p:cNvGraphicFramePr>
            <a:graphicFrameLocks noChangeAspect="1"/>
          </p:cNvGraphicFramePr>
          <p:nvPr/>
        </p:nvGraphicFramePr>
        <p:xfrm>
          <a:off x="1174750" y="3368675"/>
          <a:ext cx="3398838" cy="1428750"/>
        </p:xfrm>
        <a:graphic>
          <a:graphicData uri="http://schemas.openxmlformats.org/presentationml/2006/ole">
            <p:oleObj spid="_x0000_s7171" name="Gráfico" r:id="rId4" imgW="3400357" imgH="1428750" progId="MSGraph.Chart.8">
              <p:embed followColorScheme="full"/>
            </p:oleObj>
          </a:graphicData>
        </a:graphic>
      </p:graphicFrame>
      <p:graphicFrame>
        <p:nvGraphicFramePr>
          <p:cNvPr id="7172" name="Object 5"/>
          <p:cNvGraphicFramePr>
            <a:graphicFrameLocks noChangeAspect="1"/>
          </p:cNvGraphicFramePr>
          <p:nvPr/>
        </p:nvGraphicFramePr>
        <p:xfrm>
          <a:off x="5761038" y="1411288"/>
          <a:ext cx="3398837" cy="1428750"/>
        </p:xfrm>
        <a:graphic>
          <a:graphicData uri="http://schemas.openxmlformats.org/presentationml/2006/ole">
            <p:oleObj spid="_x0000_s7172" name="Gráfico" r:id="rId5" imgW="3400357" imgH="1428750" progId="MSGraph.Chart.8">
              <p:embed followColorScheme="full"/>
            </p:oleObj>
          </a:graphicData>
        </a:graphic>
      </p:graphicFrame>
      <p:graphicFrame>
        <p:nvGraphicFramePr>
          <p:cNvPr id="818238" name="Group 62"/>
          <p:cNvGraphicFramePr>
            <a:graphicFrameLocks noGrp="1"/>
          </p:cNvGraphicFramePr>
          <p:nvPr/>
        </p:nvGraphicFramePr>
        <p:xfrm>
          <a:off x="1211263" y="1482725"/>
          <a:ext cx="3167062" cy="1484313"/>
        </p:xfrm>
        <a:graphic>
          <a:graphicData uri="http://schemas.openxmlformats.org/drawingml/2006/table">
            <a:tbl>
              <a:tblPr/>
              <a:tblGrid>
                <a:gridCol w="633412"/>
                <a:gridCol w="633413"/>
                <a:gridCol w="633412"/>
                <a:gridCol w="633413"/>
                <a:gridCol w="633412"/>
              </a:tblGrid>
              <a:tr h="1295400">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Serafín</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graphicFrame>
        <p:nvGraphicFramePr>
          <p:cNvPr id="818257" name="Group 81"/>
          <p:cNvGraphicFramePr>
            <a:graphicFrameLocks noGrp="1"/>
          </p:cNvGraphicFramePr>
          <p:nvPr/>
        </p:nvGraphicFramePr>
        <p:xfrm>
          <a:off x="7596188" y="828675"/>
          <a:ext cx="1482725" cy="232020"/>
        </p:xfrm>
        <a:graphic>
          <a:graphicData uri="http://schemas.openxmlformats.org/drawingml/2006/table">
            <a:tbl>
              <a:tblPr/>
              <a:tblGrid>
                <a:gridCol w="254000"/>
                <a:gridCol w="225425"/>
                <a:gridCol w="304800"/>
                <a:gridCol w="249237"/>
                <a:gridCol w="188913"/>
                <a:gridCol w="260350"/>
              </a:tblGrid>
              <a:tr h="0">
                <a:tc rowSpan="2">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Total</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Central</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Norte</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Sur</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600" b="1" i="0" u="none" strike="noStrike" cap="none" normalizeH="0" baseline="0" dirty="0" smtClean="0">
                          <a:ln>
                            <a:noFill/>
                          </a:ln>
                          <a:solidFill>
                            <a:schemeClr val="bg1"/>
                          </a:solidFill>
                          <a:effectLst/>
                          <a:latin typeface="Calibri" pitchFamily="34" charset="0"/>
                          <a:cs typeface="Arial" charset="0"/>
                        </a:rPr>
                        <a:t>Serafín</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r>
              <a:tr h="0">
                <a:tc vMerge="1">
                  <a:txBody>
                    <a:bodyPr/>
                    <a:lstStyle/>
                    <a:p>
                      <a:endParaRPr lang="es-CO"/>
                    </a:p>
                  </a:txBody>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848</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290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231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223</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sp>
        <p:nvSpPr>
          <p:cNvPr id="7257" name="Line 105"/>
          <p:cNvSpPr>
            <a:spLocks noChangeShapeType="1"/>
          </p:cNvSpPr>
          <p:nvPr/>
        </p:nvSpPr>
        <p:spPr bwMode="auto">
          <a:xfrm rot="5400000">
            <a:off x="5427663" y="2054225"/>
            <a:ext cx="857250" cy="0"/>
          </a:xfrm>
          <a:prstGeom prst="line">
            <a:avLst/>
          </a:prstGeom>
          <a:noFill/>
          <a:ln w="3175">
            <a:solidFill>
              <a:srgbClr val="969696"/>
            </a:solidFill>
            <a:round/>
            <a:headEnd/>
            <a:tailEnd/>
          </a:ln>
        </p:spPr>
        <p:txBody>
          <a:bodyPr/>
          <a:lstStyle/>
          <a:p>
            <a:endParaRPr lang="es-MX" dirty="0"/>
          </a:p>
        </p:txBody>
      </p:sp>
      <p:sp>
        <p:nvSpPr>
          <p:cNvPr id="7258" name="Rectangle 106"/>
          <p:cNvSpPr>
            <a:spLocks noGrp="1" noChangeArrowheads="1"/>
          </p:cNvSpPr>
          <p:nvPr>
            <p:ph type="title"/>
          </p:nvPr>
        </p:nvSpPr>
        <p:spPr/>
        <p:txBody>
          <a:bodyPr/>
          <a:lstStyle/>
          <a:p>
            <a:pPr eaLnBrk="1" hangingPunct="1"/>
            <a:r>
              <a:rPr lang="es-CO" dirty="0" smtClean="0"/>
              <a:t>Calidad del servicio</a:t>
            </a:r>
          </a:p>
        </p:txBody>
      </p:sp>
      <p:sp>
        <p:nvSpPr>
          <p:cNvPr id="7259" name="Rectangle 107"/>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8CF6C003-8B73-41C2-9236-36F8BAFCCB3A}" type="slidenum">
              <a:rPr lang="es-ES" sz="900" i="1">
                <a:solidFill>
                  <a:schemeClr val="bg1"/>
                </a:solidFill>
              </a:rPr>
              <a:pPr algn="ctr"/>
              <a:t>19</a:t>
            </a:fld>
            <a:endParaRPr lang="es-ES" sz="900" i="1" dirty="0">
              <a:solidFill>
                <a:schemeClr val="bg1"/>
              </a:solidFill>
            </a:endParaRPr>
          </a:p>
        </p:txBody>
      </p:sp>
      <p:graphicFrame>
        <p:nvGraphicFramePr>
          <p:cNvPr id="818284" name="Group 108"/>
          <p:cNvGraphicFramePr>
            <a:graphicFrameLocks noGrp="1"/>
          </p:cNvGraphicFramePr>
          <p:nvPr/>
        </p:nvGraphicFramePr>
        <p:xfrm>
          <a:off x="704851" y="636588"/>
          <a:ext cx="7056438" cy="203640"/>
        </p:xfrm>
        <a:graphic>
          <a:graphicData uri="http://schemas.openxmlformats.org/drawingml/2006/table">
            <a:tbl>
              <a:tblPr/>
              <a:tblGrid>
                <a:gridCol w="7056438"/>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pPr>
                      <a:r>
                        <a:rPr kumimoji="0" lang="es-CO" sz="1000" b="1" i="0" u="none" strike="noStrike" cap="none" normalizeH="0" baseline="0" dirty="0" smtClean="0">
                          <a:ln>
                            <a:noFill/>
                          </a:ln>
                          <a:solidFill>
                            <a:srgbClr val="622280"/>
                          </a:solidFill>
                          <a:effectLst/>
                          <a:latin typeface="Calibri" pitchFamily="34" charset="0"/>
                          <a:cs typeface="Arial" charset="0"/>
                        </a:rPr>
                        <a:t> 11.</a:t>
                      </a:r>
                      <a:r>
                        <a:rPr kumimoji="0" lang="es-CO" sz="1000" b="1" i="0" u="none" strike="noStrike" cap="none" normalizeH="0" baseline="0" dirty="0" smtClean="0">
                          <a:ln>
                            <a:noFill/>
                          </a:ln>
                          <a:solidFill>
                            <a:srgbClr val="333333"/>
                          </a:solidFill>
                          <a:effectLst/>
                          <a:latin typeface="Calibri" pitchFamily="34" charset="0"/>
                          <a:cs typeface="Arial" charset="0"/>
                        </a:rPr>
                        <a:t> </a:t>
                      </a:r>
                      <a:r>
                        <a:rPr kumimoji="0" lang="es-CO" sz="1000" b="0" i="0" u="none" strike="noStrike" cap="none" normalizeH="0" baseline="0" dirty="0" smtClean="0">
                          <a:ln>
                            <a:noFill/>
                          </a:ln>
                          <a:solidFill>
                            <a:srgbClr val="333333"/>
                          </a:solidFill>
                          <a:effectLst/>
                          <a:latin typeface="Calibri" pitchFamily="34" charset="0"/>
                          <a:cs typeface="Arial" charset="0"/>
                        </a:rPr>
                        <a:t>Continuando con la evaluación en detalle del servicio prestado por el cementerio,</a:t>
                      </a:r>
                      <a:r>
                        <a:rPr kumimoji="0" lang="es-CO" sz="1000" b="1" i="0" u="none" strike="noStrike" cap="none" normalizeH="0" baseline="0" dirty="0" smtClean="0">
                          <a:ln>
                            <a:noFill/>
                          </a:ln>
                          <a:solidFill>
                            <a:srgbClr val="333333"/>
                          </a:solidFill>
                          <a:effectLst/>
                          <a:latin typeface="Calibri" pitchFamily="34" charset="0"/>
                          <a:cs typeface="Arial" charset="0"/>
                        </a:rPr>
                        <a:t> ¿Cómo lo califica en cuanto a…</a:t>
                      </a:r>
                      <a:endParaRPr kumimoji="0" lang="es-CO" sz="1000" b="0" i="0" u="none" strike="noStrike" cap="none" normalizeH="0" baseline="0" dirty="0" smtClean="0">
                        <a:ln>
                          <a:noFill/>
                        </a:ln>
                        <a:solidFill>
                          <a:schemeClr val="tx1">
                            <a:lumMod val="50000"/>
                            <a:lumOff val="50000"/>
                          </a:schemeClr>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7262" name="Rectangle 11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7173" name="Object 5"/>
          <p:cNvGraphicFramePr>
            <a:graphicFrameLocks noChangeAspect="1"/>
          </p:cNvGraphicFramePr>
          <p:nvPr/>
        </p:nvGraphicFramePr>
        <p:xfrm>
          <a:off x="1174750" y="1411288"/>
          <a:ext cx="3398838" cy="1428750"/>
        </p:xfrm>
        <a:graphic>
          <a:graphicData uri="http://schemas.openxmlformats.org/presentationml/2006/ole">
            <p:oleObj spid="_x0000_s7173" name="Gráfico" r:id="rId6" imgW="3400357" imgH="1428750" progId="MSGraph.Chart.8">
              <p:embed followColorScheme="full"/>
            </p:oleObj>
          </a:graphicData>
        </a:graphic>
      </p:graphicFrame>
      <p:sp>
        <p:nvSpPr>
          <p:cNvPr id="7263" name="Line 116"/>
          <p:cNvSpPr>
            <a:spLocks noChangeShapeType="1"/>
          </p:cNvSpPr>
          <p:nvPr/>
        </p:nvSpPr>
        <p:spPr bwMode="auto">
          <a:xfrm>
            <a:off x="246063" y="3044825"/>
            <a:ext cx="4098925" cy="0"/>
          </a:xfrm>
          <a:prstGeom prst="line">
            <a:avLst/>
          </a:prstGeom>
          <a:noFill/>
          <a:ln w="3175">
            <a:solidFill>
              <a:srgbClr val="808080"/>
            </a:solidFill>
            <a:round/>
            <a:headEnd/>
            <a:tailEnd/>
          </a:ln>
        </p:spPr>
        <p:txBody>
          <a:bodyPr/>
          <a:lstStyle/>
          <a:p>
            <a:endParaRPr lang="es-MX" dirty="0"/>
          </a:p>
        </p:txBody>
      </p:sp>
      <p:sp>
        <p:nvSpPr>
          <p:cNvPr id="7264" name="Line 117"/>
          <p:cNvSpPr>
            <a:spLocks noChangeShapeType="1"/>
          </p:cNvSpPr>
          <p:nvPr/>
        </p:nvSpPr>
        <p:spPr bwMode="auto">
          <a:xfrm rot="5400000">
            <a:off x="2524125" y="2936876"/>
            <a:ext cx="4098925" cy="0"/>
          </a:xfrm>
          <a:prstGeom prst="line">
            <a:avLst/>
          </a:prstGeom>
          <a:noFill/>
          <a:ln w="3175">
            <a:solidFill>
              <a:srgbClr val="808080"/>
            </a:solidFill>
            <a:round/>
            <a:headEnd/>
            <a:tailEnd/>
          </a:ln>
        </p:spPr>
        <p:txBody>
          <a:bodyPr/>
          <a:lstStyle/>
          <a:p>
            <a:endParaRPr lang="es-MX" dirty="0"/>
          </a:p>
        </p:txBody>
      </p:sp>
      <p:graphicFrame>
        <p:nvGraphicFramePr>
          <p:cNvPr id="818294" name="Group 118"/>
          <p:cNvGraphicFramePr>
            <a:graphicFrameLocks noGrp="1"/>
          </p:cNvGraphicFramePr>
          <p:nvPr/>
        </p:nvGraphicFramePr>
        <p:xfrm>
          <a:off x="155575" y="1697038"/>
          <a:ext cx="1066800" cy="645600"/>
        </p:xfrm>
        <a:graphic>
          <a:graphicData uri="http://schemas.openxmlformats.org/drawingml/2006/table">
            <a:tbl>
              <a:tblPr/>
              <a:tblGrid>
                <a:gridCol w="1066800"/>
              </a:tblGrid>
              <a:tr h="2190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 a. La atención recibida por parte de los empleados del cementerio </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8300" name="Group 124"/>
          <p:cNvGraphicFramePr>
            <a:graphicFrameLocks noGrp="1"/>
          </p:cNvGraphicFramePr>
          <p:nvPr/>
        </p:nvGraphicFramePr>
        <p:xfrm>
          <a:off x="41275" y="890588"/>
          <a:ext cx="1358900" cy="259080"/>
        </p:xfrm>
        <a:graphic>
          <a:graphicData uri="http://schemas.openxmlformats.org/drawingml/2006/table">
            <a:tbl>
              <a:tblPr/>
              <a:tblGrid>
                <a:gridCol w="1358900"/>
              </a:tblGrid>
              <a:tr h="76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800" b="0" i="1"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1000" b="1" i="0" u="none" strike="noStrike" cap="none" normalizeH="0" baseline="0" dirty="0" smtClean="0">
                          <a:ln>
                            <a:noFill/>
                          </a:ln>
                          <a:solidFill>
                            <a:srgbClr val="333333"/>
                          </a:solidFill>
                          <a:effectLst/>
                          <a:latin typeface="Tahoma" pitchFamily="34" charset="0"/>
                          <a:ea typeface="Calibri" pitchFamily="34" charset="0"/>
                          <a:cs typeface="Tahoma" pitchFamily="34" charset="0"/>
                        </a:rPr>
                        <a:t> </a:t>
                      </a:r>
                      <a:r>
                        <a:rPr kumimoji="0" lang="es-CO" sz="700" b="1" i="0" u="none" strike="noStrike" cap="none" normalizeH="0" baseline="0" dirty="0" smtClean="0">
                          <a:ln>
                            <a:noFill/>
                          </a:ln>
                          <a:solidFill>
                            <a:srgbClr val="333333"/>
                          </a:solidFill>
                          <a:effectLst/>
                          <a:latin typeface="Calibri" pitchFamily="34" charset="0"/>
                          <a:ea typeface="Calibri" pitchFamily="34" charset="0"/>
                          <a:cs typeface="Tahoma" pitchFamily="34" charset="0"/>
                        </a:rPr>
                        <a:t>[5] Muy Buena, [4] Buena, </a:t>
                      </a:r>
                    </a:p>
                    <a:p>
                      <a:pPr marL="0" marR="0" lvl="0" indent="0" algn="l" defTabSz="914400" rtl="0" eaLnBrk="1" fontAlgn="base" latinLnBrk="0" hangingPunct="1">
                        <a:lnSpc>
                          <a:spcPct val="100000"/>
                        </a:lnSpc>
                        <a:spcBef>
                          <a:spcPct val="0"/>
                        </a:spcBef>
                        <a:spcAft>
                          <a:spcPct val="0"/>
                        </a:spcAft>
                        <a:buClrTx/>
                        <a:buSzTx/>
                        <a:buFontTx/>
                        <a:buNone/>
                        <a:tabLst/>
                      </a:pPr>
                      <a:r>
                        <a:rPr kumimoji="0" lang="es-CO" sz="700" b="1" i="0" u="none" strike="noStrike" cap="none" normalizeH="0" baseline="0" dirty="0" smtClean="0">
                          <a:ln>
                            <a:noFill/>
                          </a:ln>
                          <a:solidFill>
                            <a:srgbClr val="333333"/>
                          </a:solidFill>
                          <a:effectLst/>
                          <a:latin typeface="Calibri" pitchFamily="34" charset="0"/>
                          <a:ea typeface="Calibri" pitchFamily="34" charset="0"/>
                          <a:cs typeface="Tahoma" pitchFamily="34" charset="0"/>
                        </a:rPr>
                        <a:t>[3] Regular, [2] Mala, [1] Muy Mala.</a:t>
                      </a: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sp>
        <p:nvSpPr>
          <p:cNvPr id="7269" name="Line 130"/>
          <p:cNvSpPr>
            <a:spLocks noChangeShapeType="1"/>
          </p:cNvSpPr>
          <p:nvPr/>
        </p:nvSpPr>
        <p:spPr bwMode="auto">
          <a:xfrm>
            <a:off x="4768850" y="3044825"/>
            <a:ext cx="4098925" cy="0"/>
          </a:xfrm>
          <a:prstGeom prst="line">
            <a:avLst/>
          </a:prstGeom>
          <a:noFill/>
          <a:ln w="3175">
            <a:solidFill>
              <a:srgbClr val="808080"/>
            </a:solidFill>
            <a:round/>
            <a:headEnd/>
            <a:tailEnd/>
          </a:ln>
        </p:spPr>
        <p:txBody>
          <a:bodyPr/>
          <a:lstStyle/>
          <a:p>
            <a:endParaRPr lang="es-MX" dirty="0"/>
          </a:p>
        </p:txBody>
      </p:sp>
      <p:graphicFrame>
        <p:nvGraphicFramePr>
          <p:cNvPr id="818307" name="Group 131"/>
          <p:cNvGraphicFramePr>
            <a:graphicFrameLocks noGrp="1"/>
          </p:cNvGraphicFramePr>
          <p:nvPr/>
        </p:nvGraphicFramePr>
        <p:xfrm>
          <a:off x="4668838" y="1641475"/>
          <a:ext cx="1171575" cy="798000"/>
        </p:xfrm>
        <a:graphic>
          <a:graphicData uri="http://schemas.openxmlformats.org/drawingml/2006/table">
            <a:tbl>
              <a:tblPr/>
              <a:tblGrid>
                <a:gridCol w="1171575"/>
              </a:tblGrid>
              <a:tr h="2190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 b. Acompañamiento y asistencia permanente durante la prestación del servicio </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7272" name="Line 137"/>
          <p:cNvSpPr>
            <a:spLocks noChangeShapeType="1"/>
          </p:cNvSpPr>
          <p:nvPr/>
        </p:nvSpPr>
        <p:spPr bwMode="auto">
          <a:xfrm rot="5400000">
            <a:off x="839788" y="2060575"/>
            <a:ext cx="857250" cy="0"/>
          </a:xfrm>
          <a:prstGeom prst="line">
            <a:avLst/>
          </a:prstGeom>
          <a:noFill/>
          <a:ln w="3175">
            <a:solidFill>
              <a:srgbClr val="969696"/>
            </a:solidFill>
            <a:round/>
            <a:headEnd/>
            <a:tailEnd/>
          </a:ln>
        </p:spPr>
        <p:txBody>
          <a:bodyPr/>
          <a:lstStyle/>
          <a:p>
            <a:endParaRPr lang="es-MX" dirty="0"/>
          </a:p>
        </p:txBody>
      </p:sp>
      <p:graphicFrame>
        <p:nvGraphicFramePr>
          <p:cNvPr id="818314" name="Group 138"/>
          <p:cNvGraphicFramePr>
            <a:graphicFrameLocks noGrp="1"/>
          </p:cNvGraphicFramePr>
          <p:nvPr/>
        </p:nvGraphicFramePr>
        <p:xfrm>
          <a:off x="0" y="3879850"/>
          <a:ext cx="1222375" cy="340800"/>
        </p:xfrm>
        <a:graphic>
          <a:graphicData uri="http://schemas.openxmlformats.org/drawingml/2006/table">
            <a:tbl>
              <a:tblPr/>
              <a:tblGrid>
                <a:gridCol w="1222375"/>
              </a:tblGrid>
              <a:tr h="2190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 e. El mantenimiento de las instalaciones </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7275" name="Line 144"/>
          <p:cNvSpPr>
            <a:spLocks noChangeShapeType="1"/>
          </p:cNvSpPr>
          <p:nvPr/>
        </p:nvSpPr>
        <p:spPr bwMode="auto">
          <a:xfrm rot="5400000">
            <a:off x="839788" y="4067175"/>
            <a:ext cx="857250" cy="0"/>
          </a:xfrm>
          <a:prstGeom prst="line">
            <a:avLst/>
          </a:prstGeom>
          <a:noFill/>
          <a:ln w="3175">
            <a:solidFill>
              <a:srgbClr val="969696"/>
            </a:solidFill>
            <a:round/>
            <a:headEnd/>
            <a:tailEnd/>
          </a:ln>
        </p:spPr>
        <p:txBody>
          <a:bodyPr/>
          <a:lstStyle/>
          <a:p>
            <a:endParaRPr lang="es-MX" dirty="0"/>
          </a:p>
        </p:txBody>
      </p:sp>
      <p:graphicFrame>
        <p:nvGraphicFramePr>
          <p:cNvPr id="818321" name="Group 145"/>
          <p:cNvGraphicFramePr>
            <a:graphicFrameLocks noGrp="1"/>
          </p:cNvGraphicFramePr>
          <p:nvPr/>
        </p:nvGraphicFramePr>
        <p:xfrm>
          <a:off x="4668838" y="3840163"/>
          <a:ext cx="1171575" cy="340800"/>
        </p:xfrm>
        <a:graphic>
          <a:graphicData uri="http://schemas.openxmlformats.org/drawingml/2006/table">
            <a:tbl>
              <a:tblPr/>
              <a:tblGrid>
                <a:gridCol w="1171575"/>
              </a:tblGrid>
              <a:tr h="2190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 d. El manejo de </a:t>
                      </a:r>
                    </a:p>
                    <a:p>
                      <a:pPr marL="0" marR="0" lvl="0" indent="0" algn="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los olores </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7278" name="Line 151"/>
          <p:cNvSpPr>
            <a:spLocks noChangeShapeType="1"/>
          </p:cNvSpPr>
          <p:nvPr/>
        </p:nvSpPr>
        <p:spPr bwMode="auto">
          <a:xfrm rot="5400000">
            <a:off x="5427663" y="4083050"/>
            <a:ext cx="857250" cy="0"/>
          </a:xfrm>
          <a:prstGeom prst="line">
            <a:avLst/>
          </a:prstGeom>
          <a:noFill/>
          <a:ln w="3175">
            <a:solidFill>
              <a:srgbClr val="969696"/>
            </a:solidFill>
            <a:round/>
            <a:headEnd/>
            <a:tailEnd/>
          </a:ln>
        </p:spPr>
        <p:txBody>
          <a:bodyPr/>
          <a:lstStyle/>
          <a:p>
            <a:endParaRPr lang="es-MX" dirty="0"/>
          </a:p>
        </p:txBody>
      </p:sp>
      <p:graphicFrame>
        <p:nvGraphicFramePr>
          <p:cNvPr id="818328" name="Group 152"/>
          <p:cNvGraphicFramePr>
            <a:graphicFrameLocks noGrp="1"/>
          </p:cNvGraphicFramePr>
          <p:nvPr/>
        </p:nvGraphicFramePr>
        <p:xfrm>
          <a:off x="3379788" y="881063"/>
          <a:ext cx="2179637" cy="341376"/>
        </p:xfrm>
        <a:graphic>
          <a:graphicData uri="http://schemas.openxmlformats.org/drawingml/2006/table">
            <a:tbl>
              <a:tblPr/>
              <a:tblGrid>
                <a:gridCol w="479425"/>
                <a:gridCol w="479425"/>
                <a:gridCol w="479425"/>
                <a:gridCol w="741362"/>
              </a:tblGrid>
              <a:tr h="0">
                <a:tc gridSpan="2">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cap="flat">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solidFill>
                      <a:schemeClr val="bg1"/>
                    </a:solidFill>
                  </a:tcPr>
                </a:tc>
                <a:tc hMerge="1">
                  <a:txBody>
                    <a:bodyPr/>
                    <a:lstStyle/>
                    <a:p>
                      <a:endParaRPr lang="es-CO"/>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solidFill>
                      <a:schemeClr val="bg1"/>
                    </a:solidFill>
                  </a:tcPr>
                </a:tc>
              </a:tr>
              <a:tr h="38100">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7"/>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8"/>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9"/>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10"/>
                      <a:srcRect/>
                      <a:stretch>
                        <a:fillRect/>
                      </a:stretch>
                    </a:blipFill>
                  </a:tcPr>
                </a:tc>
              </a:tr>
            </a:tbl>
          </a:graphicData>
        </a:graphic>
      </p:graphicFrame>
      <p:sp>
        <p:nvSpPr>
          <p:cNvPr id="7293" name="Line 168"/>
          <p:cNvSpPr>
            <a:spLocks noChangeShapeType="1"/>
          </p:cNvSpPr>
          <p:nvPr/>
        </p:nvSpPr>
        <p:spPr bwMode="auto">
          <a:xfrm rot="5400000">
            <a:off x="839788" y="4041775"/>
            <a:ext cx="857250" cy="0"/>
          </a:xfrm>
          <a:prstGeom prst="line">
            <a:avLst/>
          </a:prstGeom>
          <a:noFill/>
          <a:ln w="3175">
            <a:solidFill>
              <a:srgbClr val="969696"/>
            </a:solidFill>
            <a:round/>
            <a:headEnd/>
            <a:tailEnd/>
          </a:ln>
        </p:spPr>
        <p:txBody>
          <a:bodyPr/>
          <a:lstStyle/>
          <a:p>
            <a:endParaRPr lang="es-MX" dirty="0"/>
          </a:p>
        </p:txBody>
      </p:sp>
      <p:sp>
        <p:nvSpPr>
          <p:cNvPr id="7294" name="Line 169"/>
          <p:cNvSpPr>
            <a:spLocks noChangeShapeType="1"/>
          </p:cNvSpPr>
          <p:nvPr/>
        </p:nvSpPr>
        <p:spPr bwMode="auto">
          <a:xfrm rot="5400000">
            <a:off x="5427663" y="4041775"/>
            <a:ext cx="857250" cy="0"/>
          </a:xfrm>
          <a:prstGeom prst="line">
            <a:avLst/>
          </a:prstGeom>
          <a:noFill/>
          <a:ln w="3175">
            <a:solidFill>
              <a:srgbClr val="969696"/>
            </a:solidFill>
            <a:round/>
            <a:headEnd/>
            <a:tailEnd/>
          </a:ln>
        </p:spPr>
        <p:txBody>
          <a:bodyPr/>
          <a:lstStyle/>
          <a:p>
            <a:endParaRPr lang="es-MX" dirty="0"/>
          </a:p>
        </p:txBody>
      </p:sp>
      <p:graphicFrame>
        <p:nvGraphicFramePr>
          <p:cNvPr id="818346" name="Group 170"/>
          <p:cNvGraphicFramePr>
            <a:graphicFrameLocks noGrp="1"/>
          </p:cNvGraphicFramePr>
          <p:nvPr/>
        </p:nvGraphicFramePr>
        <p:xfrm>
          <a:off x="8143875" y="5013325"/>
          <a:ext cx="1011238" cy="152400"/>
        </p:xfrm>
        <a:graphic>
          <a:graphicData uri="http://schemas.openxmlformats.org/drawingml/2006/table">
            <a:tbl>
              <a:tblPr/>
              <a:tblGrid>
                <a:gridCol w="1011238"/>
              </a:tblGrid>
              <a:tr h="428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chemeClr val="bg1"/>
                          </a:solidFill>
                          <a:effectLst/>
                          <a:latin typeface="Calibri" pitchFamily="34" charset="0"/>
                          <a:cs typeface="Arial" charset="0"/>
                        </a:rPr>
                        <a:t>Continua…</a:t>
                      </a: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grpSp>
        <p:nvGrpSpPr>
          <p:cNvPr id="7297" name="Group 176"/>
          <p:cNvGrpSpPr>
            <a:grpSpLocks/>
          </p:cNvGrpSpPr>
          <p:nvPr/>
        </p:nvGrpSpPr>
        <p:grpSpPr bwMode="auto">
          <a:xfrm>
            <a:off x="8175625" y="139700"/>
            <a:ext cx="969963" cy="312738"/>
            <a:chOff x="5150" y="88"/>
            <a:chExt cx="611" cy="197"/>
          </a:xfrm>
        </p:grpSpPr>
        <p:pic>
          <p:nvPicPr>
            <p:cNvPr id="7302" name="Picture 177" descr="GHJK"/>
            <p:cNvPicPr>
              <a:picLocks noChangeAspect="1" noChangeArrowheads="1"/>
            </p:cNvPicPr>
            <p:nvPr/>
          </p:nvPicPr>
          <p:blipFill>
            <a:blip r:embed="rId11" cstate="print"/>
            <a:srcRect/>
            <a:stretch>
              <a:fillRect/>
            </a:stretch>
          </p:blipFill>
          <p:spPr bwMode="auto">
            <a:xfrm>
              <a:off x="5150" y="101"/>
              <a:ext cx="611" cy="156"/>
            </a:xfrm>
            <a:prstGeom prst="rect">
              <a:avLst/>
            </a:prstGeom>
            <a:noFill/>
            <a:ln w="9525">
              <a:noFill/>
              <a:miter lim="800000"/>
              <a:headEnd/>
              <a:tailEnd/>
            </a:ln>
          </p:spPr>
        </p:pic>
        <p:sp>
          <p:nvSpPr>
            <p:cNvPr id="7303" name="Rectangle 178"/>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pic>
        <p:nvPicPr>
          <p:cNvPr id="7298" name="Picture 179" descr="sfgdfh"/>
          <p:cNvPicPr>
            <a:picLocks noChangeAspect="1" noChangeArrowheads="1"/>
          </p:cNvPicPr>
          <p:nvPr/>
        </p:nvPicPr>
        <p:blipFill>
          <a:blip r:embed="rId12" cstate="print"/>
          <a:srcRect/>
          <a:stretch>
            <a:fillRect/>
          </a:stretch>
        </p:blipFill>
        <p:spPr bwMode="auto">
          <a:xfrm>
            <a:off x="431800" y="2460625"/>
            <a:ext cx="638175" cy="371475"/>
          </a:xfrm>
          <a:prstGeom prst="rect">
            <a:avLst/>
          </a:prstGeom>
          <a:noFill/>
          <a:ln w="9525">
            <a:noFill/>
            <a:miter lim="800000"/>
            <a:headEnd/>
            <a:tailEnd/>
          </a:ln>
        </p:spPr>
      </p:pic>
      <p:pic>
        <p:nvPicPr>
          <p:cNvPr id="7299" name="Picture 180" descr="gfdfh"/>
          <p:cNvPicPr>
            <a:picLocks noChangeAspect="1" noChangeArrowheads="1"/>
          </p:cNvPicPr>
          <p:nvPr/>
        </p:nvPicPr>
        <p:blipFill>
          <a:blip r:embed="rId13" cstate="print"/>
          <a:srcRect/>
          <a:stretch>
            <a:fillRect/>
          </a:stretch>
        </p:blipFill>
        <p:spPr bwMode="auto">
          <a:xfrm>
            <a:off x="5005388" y="2506663"/>
            <a:ext cx="620712" cy="333375"/>
          </a:xfrm>
          <a:prstGeom prst="rect">
            <a:avLst/>
          </a:prstGeom>
          <a:noFill/>
          <a:ln w="9525">
            <a:noFill/>
            <a:miter lim="800000"/>
            <a:headEnd/>
            <a:tailEnd/>
          </a:ln>
        </p:spPr>
      </p:pic>
      <p:pic>
        <p:nvPicPr>
          <p:cNvPr id="7300" name="Picture 181" descr="gfdgh"/>
          <p:cNvPicPr>
            <a:picLocks noChangeAspect="1" noChangeArrowheads="1"/>
          </p:cNvPicPr>
          <p:nvPr/>
        </p:nvPicPr>
        <p:blipFill>
          <a:blip r:embed="rId14" cstate="print"/>
          <a:srcRect/>
          <a:stretch>
            <a:fillRect/>
          </a:stretch>
        </p:blipFill>
        <p:spPr bwMode="auto">
          <a:xfrm>
            <a:off x="447675" y="4310063"/>
            <a:ext cx="495300" cy="541337"/>
          </a:xfrm>
          <a:prstGeom prst="rect">
            <a:avLst/>
          </a:prstGeom>
          <a:noFill/>
          <a:ln w="9525">
            <a:noFill/>
            <a:miter lim="800000"/>
            <a:headEnd/>
            <a:tailEnd/>
          </a:ln>
        </p:spPr>
      </p:pic>
      <p:pic>
        <p:nvPicPr>
          <p:cNvPr id="7301" name="Picture 182" descr="fgfj"/>
          <p:cNvPicPr>
            <a:picLocks noChangeAspect="1" noChangeArrowheads="1"/>
          </p:cNvPicPr>
          <p:nvPr/>
        </p:nvPicPr>
        <p:blipFill>
          <a:blip r:embed="rId15" cstate="print"/>
          <a:srcRect/>
          <a:stretch>
            <a:fillRect/>
          </a:stretch>
        </p:blipFill>
        <p:spPr bwMode="auto">
          <a:xfrm>
            <a:off x="5162550" y="4254500"/>
            <a:ext cx="541338" cy="479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Índice</a:t>
            </a:r>
            <a:endParaRPr lang="es-MX" dirty="0"/>
          </a:p>
        </p:txBody>
      </p:sp>
      <p:sp>
        <p:nvSpPr>
          <p:cNvPr id="3" name="2 Marcador de contenido"/>
          <p:cNvSpPr>
            <a:spLocks noGrp="1"/>
          </p:cNvSpPr>
          <p:nvPr>
            <p:ph idx="1"/>
          </p:nvPr>
        </p:nvSpPr>
        <p:spPr/>
        <p:txBody>
          <a:bodyPr/>
          <a:lstStyle/>
          <a:p>
            <a:r>
              <a:rPr lang="es-MX" sz="1600" dirty="0" smtClean="0"/>
              <a:t>Objeto del contrato</a:t>
            </a:r>
          </a:p>
          <a:p>
            <a:r>
              <a:rPr lang="es-MX" sz="1600" dirty="0" smtClean="0"/>
              <a:t>Metodología</a:t>
            </a:r>
          </a:p>
          <a:p>
            <a:r>
              <a:rPr lang="es-MX" sz="1600" dirty="0" smtClean="0"/>
              <a:t>Contexto del trabajo</a:t>
            </a:r>
          </a:p>
          <a:p>
            <a:r>
              <a:rPr lang="es-MX" sz="1600" dirty="0" smtClean="0"/>
              <a:t>Escalas utilizadas</a:t>
            </a:r>
          </a:p>
          <a:p>
            <a:r>
              <a:rPr lang="es-MX" sz="1600" dirty="0" smtClean="0"/>
              <a:t>Principales hallazgos</a:t>
            </a:r>
          </a:p>
          <a:p>
            <a:pPr lvl="1">
              <a:buFont typeface="Wingdings" pitchFamily="2" charset="2"/>
              <a:buChar char="Ø"/>
            </a:pPr>
            <a:r>
              <a:rPr lang="es-MX" sz="1400" dirty="0" smtClean="0"/>
              <a:t>Total Servicios funerarios</a:t>
            </a:r>
          </a:p>
          <a:p>
            <a:pPr lvl="1">
              <a:buFont typeface="Wingdings" pitchFamily="2" charset="2"/>
              <a:buChar char="Ø"/>
            </a:pPr>
            <a:r>
              <a:rPr lang="es-MX" sz="1400" dirty="0" smtClean="0"/>
              <a:t>Familiares de dolientes</a:t>
            </a:r>
          </a:p>
          <a:p>
            <a:pPr lvl="1">
              <a:buFont typeface="Wingdings" pitchFamily="2" charset="2"/>
              <a:buChar char="Ø"/>
            </a:pPr>
            <a:r>
              <a:rPr lang="es-MX" sz="1400" dirty="0" smtClean="0"/>
              <a:t>Propietarios de mausoleos</a:t>
            </a:r>
            <a:endParaRPr lang="es-MX" dirty="0" smtClean="0"/>
          </a:p>
          <a:p>
            <a:r>
              <a:rPr lang="es-MX" sz="1600" dirty="0" smtClean="0"/>
              <a:t>Ficha </a:t>
            </a:r>
            <a:r>
              <a:rPr lang="es-MX" sz="1600" dirty="0" smtClean="0"/>
              <a:t>técnica</a:t>
            </a:r>
          </a:p>
          <a:p>
            <a:pPr lvl="1"/>
            <a:endParaRPr lang="es-MX" sz="1400" dirty="0" smtClean="0"/>
          </a:p>
          <a:p>
            <a:endParaRPr lang="es-MX" sz="1600" dirty="0" smtClean="0"/>
          </a:p>
          <a:p>
            <a:endParaRPr lang="es-MX" sz="1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202" name="Group 2"/>
          <p:cNvGraphicFramePr>
            <a:graphicFrameLocks noGrp="1"/>
          </p:cNvGraphicFramePr>
          <p:nvPr/>
        </p:nvGraphicFramePr>
        <p:xfrm>
          <a:off x="5799138" y="1476375"/>
          <a:ext cx="3167062" cy="1484313"/>
        </p:xfrm>
        <a:graphic>
          <a:graphicData uri="http://schemas.openxmlformats.org/drawingml/2006/table">
            <a:tbl>
              <a:tblPr/>
              <a:tblGrid>
                <a:gridCol w="633412"/>
                <a:gridCol w="633413"/>
                <a:gridCol w="633412"/>
                <a:gridCol w="633413"/>
                <a:gridCol w="633412"/>
              </a:tblGrid>
              <a:tr h="1295400">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Serafín</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graphicFrame>
        <p:nvGraphicFramePr>
          <p:cNvPr id="819221" name="Group 21"/>
          <p:cNvGraphicFramePr>
            <a:graphicFrameLocks noGrp="1"/>
          </p:cNvGraphicFramePr>
          <p:nvPr/>
        </p:nvGraphicFramePr>
        <p:xfrm>
          <a:off x="1211263" y="3440113"/>
          <a:ext cx="3167062" cy="1484313"/>
        </p:xfrm>
        <a:graphic>
          <a:graphicData uri="http://schemas.openxmlformats.org/drawingml/2006/table">
            <a:tbl>
              <a:tblPr/>
              <a:tblGrid>
                <a:gridCol w="633412"/>
                <a:gridCol w="633413"/>
                <a:gridCol w="633412"/>
                <a:gridCol w="633413"/>
                <a:gridCol w="633412"/>
              </a:tblGrid>
              <a:tr h="1295400">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Serafín</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graphicFrame>
        <p:nvGraphicFramePr>
          <p:cNvPr id="8194" name="Object 5"/>
          <p:cNvGraphicFramePr>
            <a:graphicFrameLocks noChangeAspect="1"/>
          </p:cNvGraphicFramePr>
          <p:nvPr/>
        </p:nvGraphicFramePr>
        <p:xfrm>
          <a:off x="1174750" y="3368675"/>
          <a:ext cx="3398838" cy="1428750"/>
        </p:xfrm>
        <a:graphic>
          <a:graphicData uri="http://schemas.openxmlformats.org/presentationml/2006/ole">
            <p:oleObj spid="_x0000_s8194" name="Gráfico" r:id="rId3" imgW="3400357" imgH="1428750" progId="MSGraph.Chart.8">
              <p:embed followColorScheme="full"/>
            </p:oleObj>
          </a:graphicData>
        </a:graphic>
      </p:graphicFrame>
      <p:graphicFrame>
        <p:nvGraphicFramePr>
          <p:cNvPr id="819241" name="Group 41"/>
          <p:cNvGraphicFramePr>
            <a:graphicFrameLocks noGrp="1"/>
          </p:cNvGraphicFramePr>
          <p:nvPr/>
        </p:nvGraphicFramePr>
        <p:xfrm>
          <a:off x="1211263" y="1482725"/>
          <a:ext cx="3167062" cy="1484313"/>
        </p:xfrm>
        <a:graphic>
          <a:graphicData uri="http://schemas.openxmlformats.org/drawingml/2006/table">
            <a:tbl>
              <a:tblPr/>
              <a:tblGrid>
                <a:gridCol w="633412"/>
                <a:gridCol w="633413"/>
                <a:gridCol w="633412"/>
                <a:gridCol w="633413"/>
                <a:gridCol w="633412"/>
              </a:tblGrid>
              <a:tr h="1295400">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Serafín</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graphicFrame>
        <p:nvGraphicFramePr>
          <p:cNvPr id="819260" name="Group 60"/>
          <p:cNvGraphicFramePr>
            <a:graphicFrameLocks noGrp="1"/>
          </p:cNvGraphicFramePr>
          <p:nvPr/>
        </p:nvGraphicFramePr>
        <p:xfrm>
          <a:off x="7596188" y="828675"/>
          <a:ext cx="1482725" cy="232020"/>
        </p:xfrm>
        <a:graphic>
          <a:graphicData uri="http://schemas.openxmlformats.org/drawingml/2006/table">
            <a:tbl>
              <a:tblPr/>
              <a:tblGrid>
                <a:gridCol w="254000"/>
                <a:gridCol w="225425"/>
                <a:gridCol w="304800"/>
                <a:gridCol w="249237"/>
                <a:gridCol w="188913"/>
                <a:gridCol w="260350"/>
              </a:tblGrid>
              <a:tr h="0">
                <a:tc rowSpan="2">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Total</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Central</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Norte</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Sur</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600" b="1" i="0" u="none" strike="noStrike" cap="none" normalizeH="0" baseline="0" dirty="0" smtClean="0">
                          <a:ln>
                            <a:noFill/>
                          </a:ln>
                          <a:solidFill>
                            <a:schemeClr val="bg1"/>
                          </a:solidFill>
                          <a:effectLst/>
                          <a:latin typeface="Calibri" pitchFamily="34" charset="0"/>
                          <a:cs typeface="Arial" charset="0"/>
                        </a:rPr>
                        <a:t>Serafín</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r>
              <a:tr h="0">
                <a:tc vMerge="1">
                  <a:txBody>
                    <a:bodyPr/>
                    <a:lstStyle/>
                    <a:p>
                      <a:endParaRPr lang="es-CO"/>
                    </a:p>
                  </a:txBody>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848</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290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231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223</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sp>
        <p:nvSpPr>
          <p:cNvPr id="8265" name="Line 84"/>
          <p:cNvSpPr>
            <a:spLocks noChangeShapeType="1"/>
          </p:cNvSpPr>
          <p:nvPr/>
        </p:nvSpPr>
        <p:spPr bwMode="auto">
          <a:xfrm rot="5400000">
            <a:off x="5427663" y="2054225"/>
            <a:ext cx="857250" cy="0"/>
          </a:xfrm>
          <a:prstGeom prst="line">
            <a:avLst/>
          </a:prstGeom>
          <a:noFill/>
          <a:ln w="3175">
            <a:solidFill>
              <a:srgbClr val="969696"/>
            </a:solidFill>
            <a:round/>
            <a:headEnd/>
            <a:tailEnd/>
          </a:ln>
        </p:spPr>
        <p:txBody>
          <a:bodyPr/>
          <a:lstStyle/>
          <a:p>
            <a:endParaRPr lang="es-MX" dirty="0"/>
          </a:p>
        </p:txBody>
      </p:sp>
      <p:sp>
        <p:nvSpPr>
          <p:cNvPr id="8266" name="Rectangle 85"/>
          <p:cNvSpPr>
            <a:spLocks noGrp="1" noChangeArrowheads="1"/>
          </p:cNvSpPr>
          <p:nvPr>
            <p:ph type="title"/>
          </p:nvPr>
        </p:nvSpPr>
        <p:spPr/>
        <p:txBody>
          <a:bodyPr/>
          <a:lstStyle/>
          <a:p>
            <a:pPr eaLnBrk="1" hangingPunct="1"/>
            <a:r>
              <a:rPr lang="es-CO" dirty="0" smtClean="0"/>
              <a:t>Calidad del servicio</a:t>
            </a:r>
          </a:p>
        </p:txBody>
      </p:sp>
      <p:sp>
        <p:nvSpPr>
          <p:cNvPr id="8267" name="Rectangle 86"/>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C941F717-DF11-4E7A-B1FF-94638196A321}" type="slidenum">
              <a:rPr lang="es-ES" sz="900" i="1">
                <a:solidFill>
                  <a:schemeClr val="bg1"/>
                </a:solidFill>
              </a:rPr>
              <a:pPr algn="ctr"/>
              <a:t>20</a:t>
            </a:fld>
            <a:endParaRPr lang="es-ES" sz="900" i="1" dirty="0">
              <a:solidFill>
                <a:schemeClr val="bg1"/>
              </a:solidFill>
            </a:endParaRPr>
          </a:p>
        </p:txBody>
      </p:sp>
      <p:graphicFrame>
        <p:nvGraphicFramePr>
          <p:cNvPr id="819287" name="Group 87"/>
          <p:cNvGraphicFramePr>
            <a:graphicFrameLocks noGrp="1"/>
          </p:cNvGraphicFramePr>
          <p:nvPr/>
        </p:nvGraphicFramePr>
        <p:xfrm>
          <a:off x="931863" y="636588"/>
          <a:ext cx="6829425" cy="203640"/>
        </p:xfrm>
        <a:graphic>
          <a:graphicData uri="http://schemas.openxmlformats.org/drawingml/2006/table">
            <a:tbl>
              <a:tblPr/>
              <a:tblGrid>
                <a:gridCol w="6829425"/>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defRPr/>
                      </a:pPr>
                      <a:r>
                        <a:rPr kumimoji="0" lang="es-CO" sz="1000" b="1" i="0" u="none" strike="noStrike" cap="none" normalizeH="0" baseline="0" dirty="0" smtClean="0">
                          <a:ln>
                            <a:noFill/>
                          </a:ln>
                          <a:solidFill>
                            <a:srgbClr val="622280"/>
                          </a:solidFill>
                          <a:effectLst/>
                          <a:latin typeface="Calibri" pitchFamily="34" charset="0"/>
                          <a:cs typeface="Arial" charset="0"/>
                        </a:rPr>
                        <a:t> 11.</a:t>
                      </a:r>
                      <a:r>
                        <a:rPr kumimoji="0" lang="es-CO" sz="1000" b="1" i="0" u="none" strike="noStrike" cap="none" normalizeH="0" baseline="0" dirty="0" smtClean="0">
                          <a:ln>
                            <a:noFill/>
                          </a:ln>
                          <a:solidFill>
                            <a:srgbClr val="333333"/>
                          </a:solidFill>
                          <a:effectLst/>
                          <a:latin typeface="Calibri" pitchFamily="34" charset="0"/>
                          <a:cs typeface="Arial" charset="0"/>
                        </a:rPr>
                        <a:t> </a:t>
                      </a:r>
                      <a:r>
                        <a:rPr kumimoji="0" lang="es-CO" sz="1000" b="0" i="0" u="none" strike="noStrike" cap="none" normalizeH="0" baseline="0" dirty="0" smtClean="0">
                          <a:ln>
                            <a:noFill/>
                          </a:ln>
                          <a:solidFill>
                            <a:srgbClr val="333333"/>
                          </a:solidFill>
                          <a:effectLst/>
                          <a:latin typeface="Calibri" pitchFamily="34" charset="0"/>
                          <a:cs typeface="Arial" charset="0"/>
                        </a:rPr>
                        <a:t>Continuando con la evaluación en detalle del servicio prestado por el cementerio,</a:t>
                      </a:r>
                      <a:r>
                        <a:rPr kumimoji="0" lang="es-CO" sz="1000" b="1" i="0" u="none" strike="noStrike" cap="none" normalizeH="0" baseline="0" dirty="0" smtClean="0">
                          <a:ln>
                            <a:noFill/>
                          </a:ln>
                          <a:solidFill>
                            <a:srgbClr val="333333"/>
                          </a:solidFill>
                          <a:effectLst/>
                          <a:latin typeface="Calibri" pitchFamily="34" charset="0"/>
                          <a:cs typeface="Arial" charset="0"/>
                        </a:rPr>
                        <a:t> ¿Cómo lo califica en cuanto a… </a:t>
                      </a:r>
                      <a:endParaRPr kumimoji="0" lang="es-CO" sz="1000" b="0" i="0" u="none" strike="noStrike" cap="none" normalizeH="0" baseline="0" dirty="0" smtClean="0">
                        <a:ln>
                          <a:noFill/>
                        </a:ln>
                        <a:solidFill>
                          <a:schemeClr val="tx1">
                            <a:lumMod val="50000"/>
                            <a:lumOff val="50000"/>
                          </a:schemeClr>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8270" name="Rectangle 93"/>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8195" name="Object 5"/>
          <p:cNvGraphicFramePr>
            <a:graphicFrameLocks noChangeAspect="1"/>
          </p:cNvGraphicFramePr>
          <p:nvPr/>
        </p:nvGraphicFramePr>
        <p:xfrm>
          <a:off x="1174750" y="1411288"/>
          <a:ext cx="3398838" cy="1428750"/>
        </p:xfrm>
        <a:graphic>
          <a:graphicData uri="http://schemas.openxmlformats.org/presentationml/2006/ole">
            <p:oleObj spid="_x0000_s8195" name="Gráfico" r:id="rId4" imgW="3400357" imgH="1428750" progId="MSGraph.Chart.8">
              <p:embed followColorScheme="full"/>
            </p:oleObj>
          </a:graphicData>
        </a:graphic>
      </p:graphicFrame>
      <p:sp>
        <p:nvSpPr>
          <p:cNvPr id="8271" name="Line 95"/>
          <p:cNvSpPr>
            <a:spLocks noChangeShapeType="1"/>
          </p:cNvSpPr>
          <p:nvPr/>
        </p:nvSpPr>
        <p:spPr bwMode="auto">
          <a:xfrm>
            <a:off x="246063" y="3044825"/>
            <a:ext cx="4098925" cy="0"/>
          </a:xfrm>
          <a:prstGeom prst="line">
            <a:avLst/>
          </a:prstGeom>
          <a:noFill/>
          <a:ln w="3175">
            <a:solidFill>
              <a:srgbClr val="808080"/>
            </a:solidFill>
            <a:round/>
            <a:headEnd/>
            <a:tailEnd/>
          </a:ln>
        </p:spPr>
        <p:txBody>
          <a:bodyPr/>
          <a:lstStyle/>
          <a:p>
            <a:endParaRPr lang="es-MX" dirty="0"/>
          </a:p>
        </p:txBody>
      </p:sp>
      <p:sp>
        <p:nvSpPr>
          <p:cNvPr id="8272" name="Line 96"/>
          <p:cNvSpPr>
            <a:spLocks noChangeShapeType="1"/>
          </p:cNvSpPr>
          <p:nvPr/>
        </p:nvSpPr>
        <p:spPr bwMode="auto">
          <a:xfrm rot="5400000">
            <a:off x="2524125" y="2936876"/>
            <a:ext cx="4098925" cy="0"/>
          </a:xfrm>
          <a:prstGeom prst="line">
            <a:avLst/>
          </a:prstGeom>
          <a:noFill/>
          <a:ln w="3175">
            <a:solidFill>
              <a:srgbClr val="808080"/>
            </a:solidFill>
            <a:round/>
            <a:headEnd/>
            <a:tailEnd/>
          </a:ln>
        </p:spPr>
        <p:txBody>
          <a:bodyPr/>
          <a:lstStyle/>
          <a:p>
            <a:endParaRPr lang="es-MX" dirty="0"/>
          </a:p>
        </p:txBody>
      </p:sp>
      <p:graphicFrame>
        <p:nvGraphicFramePr>
          <p:cNvPr id="819297" name="Group 97"/>
          <p:cNvGraphicFramePr>
            <a:graphicFrameLocks noGrp="1"/>
          </p:cNvGraphicFramePr>
          <p:nvPr/>
        </p:nvGraphicFramePr>
        <p:xfrm>
          <a:off x="155575" y="1809750"/>
          <a:ext cx="1066800" cy="493200"/>
        </p:xfrm>
        <a:graphic>
          <a:graphicData uri="http://schemas.openxmlformats.org/drawingml/2006/table">
            <a:tbl>
              <a:tblPr/>
              <a:tblGrid>
                <a:gridCol w="1066800"/>
              </a:tblGrid>
              <a:tr h="2190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 g. La vigilancia y seguridad del cementerio </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9303" name="Group 103"/>
          <p:cNvGraphicFramePr>
            <a:graphicFrameLocks noGrp="1"/>
          </p:cNvGraphicFramePr>
          <p:nvPr/>
        </p:nvGraphicFramePr>
        <p:xfrm>
          <a:off x="41275" y="890588"/>
          <a:ext cx="1358900" cy="259080"/>
        </p:xfrm>
        <a:graphic>
          <a:graphicData uri="http://schemas.openxmlformats.org/drawingml/2006/table">
            <a:tbl>
              <a:tblPr/>
              <a:tblGrid>
                <a:gridCol w="1358900"/>
              </a:tblGrid>
              <a:tr h="76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800" b="0" i="1"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1000" b="1" i="0" u="none" strike="noStrike" cap="none" normalizeH="0" baseline="0" dirty="0" smtClean="0">
                          <a:ln>
                            <a:noFill/>
                          </a:ln>
                          <a:solidFill>
                            <a:srgbClr val="333333"/>
                          </a:solidFill>
                          <a:effectLst/>
                          <a:latin typeface="Tahoma" pitchFamily="34" charset="0"/>
                          <a:ea typeface="Calibri" pitchFamily="34" charset="0"/>
                          <a:cs typeface="Tahoma" pitchFamily="34" charset="0"/>
                        </a:rPr>
                        <a:t> </a:t>
                      </a:r>
                      <a:r>
                        <a:rPr kumimoji="0" lang="es-CO" sz="700" b="1" i="0" u="none" strike="noStrike" cap="none" normalizeH="0" baseline="0" dirty="0" smtClean="0">
                          <a:ln>
                            <a:noFill/>
                          </a:ln>
                          <a:solidFill>
                            <a:srgbClr val="333333"/>
                          </a:solidFill>
                          <a:effectLst/>
                          <a:latin typeface="Calibri" pitchFamily="34" charset="0"/>
                          <a:ea typeface="Calibri" pitchFamily="34" charset="0"/>
                          <a:cs typeface="Tahoma" pitchFamily="34" charset="0"/>
                        </a:rPr>
                        <a:t>[5] Muy Buena, [4] Buena, </a:t>
                      </a:r>
                    </a:p>
                    <a:p>
                      <a:pPr marL="0" marR="0" lvl="0" indent="0" algn="l" defTabSz="914400" rtl="0" eaLnBrk="1" fontAlgn="base" latinLnBrk="0" hangingPunct="1">
                        <a:lnSpc>
                          <a:spcPct val="100000"/>
                        </a:lnSpc>
                        <a:spcBef>
                          <a:spcPct val="0"/>
                        </a:spcBef>
                        <a:spcAft>
                          <a:spcPct val="0"/>
                        </a:spcAft>
                        <a:buClrTx/>
                        <a:buSzTx/>
                        <a:buFontTx/>
                        <a:buNone/>
                        <a:tabLst/>
                      </a:pPr>
                      <a:r>
                        <a:rPr kumimoji="0" lang="es-CO" sz="700" b="1" i="0" u="none" strike="noStrike" cap="none" normalizeH="0" baseline="0" dirty="0" smtClean="0">
                          <a:ln>
                            <a:noFill/>
                          </a:ln>
                          <a:solidFill>
                            <a:srgbClr val="333333"/>
                          </a:solidFill>
                          <a:effectLst/>
                          <a:latin typeface="Calibri" pitchFamily="34" charset="0"/>
                          <a:ea typeface="Calibri" pitchFamily="34" charset="0"/>
                          <a:cs typeface="Tahoma" pitchFamily="34" charset="0"/>
                        </a:rPr>
                        <a:t>[3] Regular, [2] Mala, [1] Muy Mala.</a:t>
                      </a: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sp>
        <p:nvSpPr>
          <p:cNvPr id="8277" name="Line 109"/>
          <p:cNvSpPr>
            <a:spLocks noChangeShapeType="1"/>
          </p:cNvSpPr>
          <p:nvPr/>
        </p:nvSpPr>
        <p:spPr bwMode="auto">
          <a:xfrm>
            <a:off x="4768850" y="3044825"/>
            <a:ext cx="4098925" cy="0"/>
          </a:xfrm>
          <a:prstGeom prst="line">
            <a:avLst/>
          </a:prstGeom>
          <a:noFill/>
          <a:ln w="3175">
            <a:solidFill>
              <a:srgbClr val="808080"/>
            </a:solidFill>
            <a:round/>
            <a:headEnd/>
            <a:tailEnd/>
          </a:ln>
        </p:spPr>
        <p:txBody>
          <a:bodyPr/>
          <a:lstStyle/>
          <a:p>
            <a:endParaRPr lang="es-MX" dirty="0"/>
          </a:p>
        </p:txBody>
      </p:sp>
      <p:graphicFrame>
        <p:nvGraphicFramePr>
          <p:cNvPr id="819310" name="Group 110"/>
          <p:cNvGraphicFramePr>
            <a:graphicFrameLocks noGrp="1"/>
          </p:cNvGraphicFramePr>
          <p:nvPr/>
        </p:nvGraphicFramePr>
        <p:xfrm>
          <a:off x="4668838" y="1801813"/>
          <a:ext cx="1171575" cy="493200"/>
        </p:xfrm>
        <a:graphic>
          <a:graphicData uri="http://schemas.openxmlformats.org/drawingml/2006/table">
            <a:tbl>
              <a:tblPr/>
              <a:tblGrid>
                <a:gridCol w="1171575"/>
              </a:tblGrid>
              <a:tr h="2190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 c. El aseo de los pabellones y sus áreas comunes </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8280" name="Line 116"/>
          <p:cNvSpPr>
            <a:spLocks noChangeShapeType="1"/>
          </p:cNvSpPr>
          <p:nvPr/>
        </p:nvSpPr>
        <p:spPr bwMode="auto">
          <a:xfrm rot="5400000">
            <a:off x="839788" y="2060575"/>
            <a:ext cx="857250" cy="0"/>
          </a:xfrm>
          <a:prstGeom prst="line">
            <a:avLst/>
          </a:prstGeom>
          <a:noFill/>
          <a:ln w="3175">
            <a:solidFill>
              <a:srgbClr val="969696"/>
            </a:solidFill>
            <a:round/>
            <a:headEnd/>
            <a:tailEnd/>
          </a:ln>
        </p:spPr>
        <p:txBody>
          <a:bodyPr/>
          <a:lstStyle/>
          <a:p>
            <a:endParaRPr lang="es-MX" dirty="0"/>
          </a:p>
        </p:txBody>
      </p:sp>
      <p:graphicFrame>
        <p:nvGraphicFramePr>
          <p:cNvPr id="819317" name="Group 117"/>
          <p:cNvGraphicFramePr>
            <a:graphicFrameLocks noGrp="1"/>
          </p:cNvGraphicFramePr>
          <p:nvPr/>
        </p:nvGraphicFramePr>
        <p:xfrm>
          <a:off x="0" y="3879850"/>
          <a:ext cx="1222375" cy="340800"/>
        </p:xfrm>
        <a:graphic>
          <a:graphicData uri="http://schemas.openxmlformats.org/drawingml/2006/table">
            <a:tbl>
              <a:tblPr/>
              <a:tblGrid>
                <a:gridCol w="1222375"/>
              </a:tblGrid>
              <a:tr h="2190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 f. La eliminación de vectores e insectos </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8283" name="Line 123"/>
          <p:cNvSpPr>
            <a:spLocks noChangeShapeType="1"/>
          </p:cNvSpPr>
          <p:nvPr/>
        </p:nvSpPr>
        <p:spPr bwMode="auto">
          <a:xfrm rot="5400000">
            <a:off x="839788" y="4067175"/>
            <a:ext cx="857250" cy="0"/>
          </a:xfrm>
          <a:prstGeom prst="line">
            <a:avLst/>
          </a:prstGeom>
          <a:noFill/>
          <a:ln w="3175">
            <a:solidFill>
              <a:srgbClr val="969696"/>
            </a:solidFill>
            <a:round/>
            <a:headEnd/>
            <a:tailEnd/>
          </a:ln>
        </p:spPr>
        <p:txBody>
          <a:bodyPr/>
          <a:lstStyle/>
          <a:p>
            <a:endParaRPr lang="es-MX" dirty="0"/>
          </a:p>
        </p:txBody>
      </p:sp>
      <p:graphicFrame>
        <p:nvGraphicFramePr>
          <p:cNvPr id="819324" name="Group 124"/>
          <p:cNvGraphicFramePr>
            <a:graphicFrameLocks noGrp="1"/>
          </p:cNvGraphicFramePr>
          <p:nvPr/>
        </p:nvGraphicFramePr>
        <p:xfrm>
          <a:off x="3379788" y="881063"/>
          <a:ext cx="2179637" cy="341376"/>
        </p:xfrm>
        <a:graphic>
          <a:graphicData uri="http://schemas.openxmlformats.org/drawingml/2006/table">
            <a:tbl>
              <a:tblPr/>
              <a:tblGrid>
                <a:gridCol w="479425"/>
                <a:gridCol w="479425"/>
                <a:gridCol w="479425"/>
                <a:gridCol w="741362"/>
              </a:tblGrid>
              <a:tr h="0">
                <a:tc gridSpan="2">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cap="flat">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solidFill>
                      <a:schemeClr val="bg1"/>
                    </a:solidFill>
                  </a:tcPr>
                </a:tc>
                <a:tc hMerge="1">
                  <a:txBody>
                    <a:bodyPr/>
                    <a:lstStyle/>
                    <a:p>
                      <a:endParaRPr lang="es-CO"/>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solidFill>
                      <a:schemeClr val="bg1"/>
                    </a:solidFill>
                  </a:tcPr>
                </a:tc>
              </a:tr>
              <a:tr h="38100">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5"/>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6"/>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7"/>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8"/>
                      <a:srcRect/>
                      <a:stretch>
                        <a:fillRect/>
                      </a:stretch>
                    </a:blipFill>
                  </a:tcPr>
                </a:tc>
              </a:tr>
            </a:tbl>
          </a:graphicData>
        </a:graphic>
      </p:graphicFrame>
      <p:sp>
        <p:nvSpPr>
          <p:cNvPr id="8298" name="Line 140"/>
          <p:cNvSpPr>
            <a:spLocks noChangeShapeType="1"/>
          </p:cNvSpPr>
          <p:nvPr/>
        </p:nvSpPr>
        <p:spPr bwMode="auto">
          <a:xfrm rot="5400000">
            <a:off x="839788" y="4041775"/>
            <a:ext cx="857250" cy="0"/>
          </a:xfrm>
          <a:prstGeom prst="line">
            <a:avLst/>
          </a:prstGeom>
          <a:noFill/>
          <a:ln w="3175">
            <a:solidFill>
              <a:srgbClr val="969696"/>
            </a:solidFill>
            <a:round/>
            <a:headEnd/>
            <a:tailEnd/>
          </a:ln>
        </p:spPr>
        <p:txBody>
          <a:bodyPr/>
          <a:lstStyle/>
          <a:p>
            <a:endParaRPr lang="es-MX" dirty="0"/>
          </a:p>
        </p:txBody>
      </p:sp>
      <p:graphicFrame>
        <p:nvGraphicFramePr>
          <p:cNvPr id="8196" name="Object 5"/>
          <p:cNvGraphicFramePr>
            <a:graphicFrameLocks noChangeAspect="1"/>
          </p:cNvGraphicFramePr>
          <p:nvPr/>
        </p:nvGraphicFramePr>
        <p:xfrm>
          <a:off x="5761038" y="1411288"/>
          <a:ext cx="3398837" cy="1428750"/>
        </p:xfrm>
        <a:graphic>
          <a:graphicData uri="http://schemas.openxmlformats.org/presentationml/2006/ole">
            <p:oleObj spid="_x0000_s8196" name="Gráfico" r:id="rId9" imgW="3400357" imgH="1428750" progId="MSGraph.Chart.8">
              <p:embed followColorScheme="full"/>
            </p:oleObj>
          </a:graphicData>
        </a:graphic>
      </p:graphicFrame>
      <p:grpSp>
        <p:nvGrpSpPr>
          <p:cNvPr id="8299" name="Group 142"/>
          <p:cNvGrpSpPr>
            <a:grpSpLocks/>
          </p:cNvGrpSpPr>
          <p:nvPr/>
        </p:nvGrpSpPr>
        <p:grpSpPr bwMode="auto">
          <a:xfrm>
            <a:off x="8175625" y="139700"/>
            <a:ext cx="969963" cy="312738"/>
            <a:chOff x="5150" y="88"/>
            <a:chExt cx="611" cy="197"/>
          </a:xfrm>
        </p:grpSpPr>
        <p:pic>
          <p:nvPicPr>
            <p:cNvPr id="8303" name="Picture 143" descr="GHJK"/>
            <p:cNvPicPr>
              <a:picLocks noChangeAspect="1" noChangeArrowheads="1"/>
            </p:cNvPicPr>
            <p:nvPr/>
          </p:nvPicPr>
          <p:blipFill>
            <a:blip r:embed="rId10" cstate="print"/>
            <a:srcRect/>
            <a:stretch>
              <a:fillRect/>
            </a:stretch>
          </p:blipFill>
          <p:spPr bwMode="auto">
            <a:xfrm>
              <a:off x="5150" y="101"/>
              <a:ext cx="611" cy="156"/>
            </a:xfrm>
            <a:prstGeom prst="rect">
              <a:avLst/>
            </a:prstGeom>
            <a:noFill/>
            <a:ln w="9525">
              <a:noFill/>
              <a:miter lim="800000"/>
              <a:headEnd/>
              <a:tailEnd/>
            </a:ln>
          </p:spPr>
        </p:pic>
        <p:sp>
          <p:nvSpPr>
            <p:cNvPr id="8304" name="Rectangle 144"/>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pic>
        <p:nvPicPr>
          <p:cNvPr id="8300" name="Picture 145" descr="dfgdfh"/>
          <p:cNvPicPr>
            <a:picLocks noChangeAspect="1" noChangeArrowheads="1"/>
          </p:cNvPicPr>
          <p:nvPr/>
        </p:nvPicPr>
        <p:blipFill>
          <a:blip r:embed="rId11" cstate="print"/>
          <a:srcRect/>
          <a:stretch>
            <a:fillRect/>
          </a:stretch>
        </p:blipFill>
        <p:spPr bwMode="auto">
          <a:xfrm>
            <a:off x="600075" y="2370138"/>
            <a:ext cx="506413" cy="541337"/>
          </a:xfrm>
          <a:prstGeom prst="rect">
            <a:avLst/>
          </a:prstGeom>
          <a:noFill/>
          <a:ln w="9525">
            <a:noFill/>
            <a:miter lim="800000"/>
            <a:headEnd/>
            <a:tailEnd/>
          </a:ln>
        </p:spPr>
      </p:pic>
      <p:pic>
        <p:nvPicPr>
          <p:cNvPr id="8301" name="Picture 146" descr="jgkljlñkñ{"/>
          <p:cNvPicPr>
            <a:picLocks noChangeAspect="1" noChangeArrowheads="1"/>
          </p:cNvPicPr>
          <p:nvPr/>
        </p:nvPicPr>
        <p:blipFill>
          <a:blip r:embed="rId12" cstate="print"/>
          <a:srcRect/>
          <a:stretch>
            <a:fillRect/>
          </a:stretch>
        </p:blipFill>
        <p:spPr bwMode="auto">
          <a:xfrm>
            <a:off x="5156200" y="2373313"/>
            <a:ext cx="571500" cy="579437"/>
          </a:xfrm>
          <a:prstGeom prst="rect">
            <a:avLst/>
          </a:prstGeom>
          <a:noFill/>
          <a:ln w="9525">
            <a:noFill/>
            <a:miter lim="800000"/>
            <a:headEnd/>
            <a:tailEnd/>
          </a:ln>
        </p:spPr>
      </p:pic>
      <p:pic>
        <p:nvPicPr>
          <p:cNvPr id="8302" name="Picture 147" descr="dfsg"/>
          <p:cNvPicPr>
            <a:picLocks noChangeAspect="1" noChangeArrowheads="1"/>
          </p:cNvPicPr>
          <p:nvPr/>
        </p:nvPicPr>
        <p:blipFill>
          <a:blip r:embed="rId13" cstate="print"/>
          <a:srcRect/>
          <a:stretch>
            <a:fillRect/>
          </a:stretch>
        </p:blipFill>
        <p:spPr bwMode="auto">
          <a:xfrm>
            <a:off x="511175" y="4291013"/>
            <a:ext cx="493713" cy="493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descr="hjkk"/>
          <p:cNvPicPr>
            <a:picLocks noChangeAspect="1" noChangeArrowheads="1"/>
          </p:cNvPicPr>
          <p:nvPr/>
        </p:nvPicPr>
        <p:blipFill>
          <a:blip r:embed="rId3" cstate="print"/>
          <a:srcRect/>
          <a:stretch>
            <a:fillRect/>
          </a:stretch>
        </p:blipFill>
        <p:spPr bwMode="auto">
          <a:xfrm>
            <a:off x="1016000" y="3792538"/>
            <a:ext cx="1184275" cy="1290637"/>
          </a:xfrm>
          <a:prstGeom prst="rect">
            <a:avLst/>
          </a:prstGeom>
          <a:noFill/>
          <a:ln w="9525">
            <a:noFill/>
            <a:miter lim="800000"/>
            <a:headEnd/>
            <a:tailEnd/>
          </a:ln>
        </p:spPr>
      </p:pic>
      <p:pic>
        <p:nvPicPr>
          <p:cNvPr id="9220" name="Picture 3" descr="ghjk"/>
          <p:cNvPicPr>
            <a:picLocks noChangeAspect="1" noChangeArrowheads="1"/>
          </p:cNvPicPr>
          <p:nvPr/>
        </p:nvPicPr>
        <p:blipFill>
          <a:blip r:embed="rId4" cstate="print"/>
          <a:srcRect/>
          <a:stretch>
            <a:fillRect/>
          </a:stretch>
        </p:blipFill>
        <p:spPr bwMode="auto">
          <a:xfrm>
            <a:off x="2301875" y="2547938"/>
            <a:ext cx="1184275" cy="1290637"/>
          </a:xfrm>
          <a:prstGeom prst="rect">
            <a:avLst/>
          </a:prstGeom>
          <a:noFill/>
          <a:ln w="9525">
            <a:noFill/>
            <a:miter lim="800000"/>
            <a:headEnd/>
            <a:tailEnd/>
          </a:ln>
        </p:spPr>
      </p:pic>
      <p:pic>
        <p:nvPicPr>
          <p:cNvPr id="9221" name="Picture 4" descr="ghjk"/>
          <p:cNvPicPr>
            <a:picLocks noChangeAspect="1" noChangeArrowheads="1"/>
          </p:cNvPicPr>
          <p:nvPr/>
        </p:nvPicPr>
        <p:blipFill>
          <a:blip r:embed="rId4" cstate="print"/>
          <a:srcRect/>
          <a:stretch>
            <a:fillRect/>
          </a:stretch>
        </p:blipFill>
        <p:spPr bwMode="auto">
          <a:xfrm>
            <a:off x="3030538" y="3798888"/>
            <a:ext cx="1184275" cy="1290637"/>
          </a:xfrm>
          <a:prstGeom prst="rect">
            <a:avLst/>
          </a:prstGeom>
          <a:noFill/>
          <a:ln w="9525">
            <a:noFill/>
            <a:miter lim="800000"/>
            <a:headEnd/>
            <a:tailEnd/>
          </a:ln>
        </p:spPr>
      </p:pic>
      <p:pic>
        <p:nvPicPr>
          <p:cNvPr id="9222" name="Picture 5" descr="gffhj"/>
          <p:cNvPicPr>
            <a:picLocks noChangeAspect="1" noChangeArrowheads="1"/>
          </p:cNvPicPr>
          <p:nvPr/>
        </p:nvPicPr>
        <p:blipFill>
          <a:blip r:embed="rId5" cstate="print"/>
          <a:srcRect/>
          <a:stretch>
            <a:fillRect/>
          </a:stretch>
        </p:blipFill>
        <p:spPr bwMode="auto">
          <a:xfrm>
            <a:off x="255588" y="2549525"/>
            <a:ext cx="1184275" cy="1290638"/>
          </a:xfrm>
          <a:prstGeom prst="rect">
            <a:avLst/>
          </a:prstGeom>
          <a:noFill/>
          <a:ln w="9525">
            <a:noFill/>
            <a:miter lim="800000"/>
            <a:headEnd/>
            <a:tailEnd/>
          </a:ln>
        </p:spPr>
      </p:pic>
      <p:pic>
        <p:nvPicPr>
          <p:cNvPr id="9223" name="Picture 6" descr="jkjhl"/>
          <p:cNvPicPr>
            <a:picLocks noChangeAspect="1" noChangeArrowheads="1"/>
          </p:cNvPicPr>
          <p:nvPr/>
        </p:nvPicPr>
        <p:blipFill>
          <a:blip r:embed="rId6" cstate="print"/>
          <a:srcRect/>
          <a:stretch>
            <a:fillRect/>
          </a:stretch>
        </p:blipFill>
        <p:spPr bwMode="auto">
          <a:xfrm>
            <a:off x="1573213" y="962025"/>
            <a:ext cx="1443037" cy="1573213"/>
          </a:xfrm>
          <a:prstGeom prst="rect">
            <a:avLst/>
          </a:prstGeom>
          <a:noFill/>
          <a:ln w="9525">
            <a:noFill/>
            <a:miter lim="800000"/>
            <a:headEnd/>
            <a:tailEnd/>
          </a:ln>
        </p:spPr>
      </p:pic>
      <p:graphicFrame>
        <p:nvGraphicFramePr>
          <p:cNvPr id="820231" name="Group 7"/>
          <p:cNvGraphicFramePr>
            <a:graphicFrameLocks noGrp="1"/>
          </p:cNvGraphicFramePr>
          <p:nvPr/>
        </p:nvGraphicFramePr>
        <p:xfrm>
          <a:off x="4854575" y="1965325"/>
          <a:ext cx="3841750" cy="1878013"/>
        </p:xfrm>
        <a:graphic>
          <a:graphicData uri="http://schemas.openxmlformats.org/drawingml/2006/table">
            <a:tbl>
              <a:tblPr/>
              <a:tblGrid>
                <a:gridCol w="768350"/>
                <a:gridCol w="768350"/>
                <a:gridCol w="768350"/>
                <a:gridCol w="768350"/>
                <a:gridCol w="768350"/>
              </a:tblGrid>
              <a:tr h="1689100">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Serafín</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graphicFrame>
        <p:nvGraphicFramePr>
          <p:cNvPr id="9218" name="Object 5"/>
          <p:cNvGraphicFramePr>
            <a:graphicFrameLocks noChangeAspect="1"/>
          </p:cNvGraphicFramePr>
          <p:nvPr/>
        </p:nvGraphicFramePr>
        <p:xfrm>
          <a:off x="4824413" y="1981200"/>
          <a:ext cx="4100512" cy="1717675"/>
        </p:xfrm>
        <a:graphic>
          <a:graphicData uri="http://schemas.openxmlformats.org/presentationml/2006/ole">
            <p:oleObj spid="_x0000_s9218" name="Gráfico" r:id="rId7" imgW="4105343" imgH="1723935" progId="MSGraph.Chart.8">
              <p:embed followColorScheme="full"/>
            </p:oleObj>
          </a:graphicData>
        </a:graphic>
      </p:graphicFrame>
      <p:sp>
        <p:nvSpPr>
          <p:cNvPr id="9239" name="Rectangle 27"/>
          <p:cNvSpPr>
            <a:spLocks noGrp="1" noChangeArrowheads="1"/>
          </p:cNvSpPr>
          <p:nvPr>
            <p:ph type="title"/>
          </p:nvPr>
        </p:nvSpPr>
        <p:spPr/>
        <p:txBody>
          <a:bodyPr/>
          <a:lstStyle/>
          <a:p>
            <a:pPr eaLnBrk="1" hangingPunct="1"/>
            <a:r>
              <a:rPr lang="es-CO" dirty="0" smtClean="0"/>
              <a:t>Calidad del servicio psicosocial</a:t>
            </a:r>
          </a:p>
        </p:txBody>
      </p:sp>
      <p:sp>
        <p:nvSpPr>
          <p:cNvPr id="9240" name="Rectangle 28"/>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3A407D63-732D-4CA5-A973-A744F5973312}" type="slidenum">
              <a:rPr lang="es-ES" sz="900" i="1">
                <a:solidFill>
                  <a:schemeClr val="bg1"/>
                </a:solidFill>
              </a:rPr>
              <a:pPr algn="ctr"/>
              <a:t>21</a:t>
            </a:fld>
            <a:endParaRPr lang="es-ES" sz="900" i="1" dirty="0">
              <a:solidFill>
                <a:schemeClr val="bg1"/>
              </a:solidFill>
            </a:endParaRPr>
          </a:p>
        </p:txBody>
      </p:sp>
      <p:graphicFrame>
        <p:nvGraphicFramePr>
          <p:cNvPr id="820253" name="Group 29"/>
          <p:cNvGraphicFramePr>
            <a:graphicFrameLocks noGrp="1"/>
          </p:cNvGraphicFramePr>
          <p:nvPr/>
        </p:nvGraphicFramePr>
        <p:xfrm>
          <a:off x="852488" y="598488"/>
          <a:ext cx="2886075" cy="371280"/>
        </p:xfrm>
        <a:graphic>
          <a:graphicData uri="http://schemas.openxmlformats.org/drawingml/2006/table">
            <a:tbl>
              <a:tblPr/>
              <a:tblGrid>
                <a:gridCol w="2886075"/>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12.</a:t>
                      </a:r>
                      <a:r>
                        <a:rPr kumimoji="0" lang="es-CO" sz="1100" b="1" i="0" u="none" strike="noStrike" cap="none" normalizeH="0" baseline="0" dirty="0" smtClean="0">
                          <a:ln>
                            <a:noFill/>
                          </a:ln>
                          <a:solidFill>
                            <a:srgbClr val="333333"/>
                          </a:solidFill>
                          <a:effectLst/>
                          <a:latin typeface="Calibri" pitchFamily="34" charset="0"/>
                          <a:cs typeface="Arial" charset="0"/>
                        </a:rPr>
                        <a:t> ¿Tuvo </a:t>
                      </a:r>
                      <a:r>
                        <a:rPr kumimoji="0" lang="es-CO" sz="1100" b="1" i="0" u="none" strike="noStrike" cap="none" normalizeH="0" baseline="0" dirty="0" smtClean="0">
                          <a:ln>
                            <a:noFill/>
                          </a:ln>
                          <a:solidFill>
                            <a:srgbClr val="622280"/>
                          </a:solidFill>
                          <a:effectLst/>
                          <a:latin typeface="Calibri" pitchFamily="34" charset="0"/>
                          <a:cs typeface="Arial" charset="0"/>
                        </a:rPr>
                        <a:t>apoyo psicosocial</a:t>
                      </a:r>
                      <a:r>
                        <a:rPr kumimoji="0" lang="es-CO" sz="1100" b="1" i="0" u="none" strike="noStrike" cap="none" normalizeH="0" baseline="0" dirty="0" smtClean="0">
                          <a:ln>
                            <a:noFill/>
                          </a:ln>
                          <a:solidFill>
                            <a:srgbClr val="333333"/>
                          </a:solidFill>
                          <a:effectLst/>
                          <a:latin typeface="Calibri" pitchFamily="34" charset="0"/>
                          <a:cs typeface="Arial" charset="0"/>
                        </a:rPr>
                        <a:t> dentro del servicio que adquirió con el Cementerio?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0259" name="Group 35"/>
          <p:cNvGraphicFramePr>
            <a:graphicFrameLocks noGrp="1"/>
          </p:cNvGraphicFramePr>
          <p:nvPr/>
        </p:nvGraphicFramePr>
        <p:xfrm>
          <a:off x="4295775" y="890588"/>
          <a:ext cx="4916488" cy="230188"/>
        </p:xfrm>
        <a:graphic>
          <a:graphicData uri="http://schemas.openxmlformats.org/drawingml/2006/table">
            <a:tbl>
              <a:tblPr/>
              <a:tblGrid>
                <a:gridCol w="4916488"/>
              </a:tblGrid>
              <a:tr h="230188">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s-CO" sz="1100" b="1" i="0" u="none" strike="noStrike" cap="none" normalizeH="0" baseline="0" dirty="0" smtClean="0">
                          <a:ln>
                            <a:noFill/>
                          </a:ln>
                          <a:solidFill>
                            <a:srgbClr val="622280"/>
                          </a:solidFill>
                          <a:effectLst/>
                          <a:latin typeface="Calibri" pitchFamily="34" charset="0"/>
                          <a:cs typeface="Arial" charset="0"/>
                        </a:rPr>
                        <a:t>13.</a:t>
                      </a:r>
                      <a:r>
                        <a:rPr kumimoji="0" lang="es-CO" sz="1100" b="1" i="0" u="none" strike="noStrike" cap="none" normalizeH="0" baseline="0" dirty="0" smtClean="0">
                          <a:ln>
                            <a:noFill/>
                          </a:ln>
                          <a:solidFill>
                            <a:srgbClr val="333333"/>
                          </a:solidFill>
                          <a:effectLst/>
                          <a:latin typeface="Calibri" pitchFamily="34" charset="0"/>
                          <a:cs typeface="Arial" charset="0"/>
                        </a:rPr>
                        <a:t> ¿Cómo califica la calidad del </a:t>
                      </a:r>
                      <a:r>
                        <a:rPr kumimoji="0" lang="es-CO" sz="1100" b="1" i="0" u="none" strike="noStrike" cap="none" normalizeH="0" baseline="0" dirty="0" smtClean="0">
                          <a:ln>
                            <a:noFill/>
                          </a:ln>
                          <a:solidFill>
                            <a:srgbClr val="622280"/>
                          </a:solidFill>
                          <a:effectLst/>
                          <a:latin typeface="Calibri" pitchFamily="34" charset="0"/>
                          <a:cs typeface="Arial" charset="0"/>
                        </a:rPr>
                        <a:t>servicio psicosocial</a:t>
                      </a:r>
                      <a:r>
                        <a:rPr kumimoji="0" lang="es-CO" sz="1100" b="1" i="0" u="none" strike="noStrike" cap="none" normalizeH="0" baseline="0" dirty="0" smtClean="0">
                          <a:ln>
                            <a:noFill/>
                          </a:ln>
                          <a:solidFill>
                            <a:srgbClr val="333333"/>
                          </a:solidFill>
                          <a:effectLst/>
                          <a:latin typeface="Calibri" pitchFamily="34" charset="0"/>
                          <a:cs typeface="Arial" charset="0"/>
                        </a:rPr>
                        <a:t> del Cementerio? </a:t>
                      </a:r>
                    </a:p>
                  </a:txBody>
                  <a:tcPr marL="54000" marR="54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9245" name="Rectangle 41"/>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820266" name="Group 42"/>
          <p:cNvGraphicFramePr>
            <a:graphicFrameLocks noGrp="1"/>
          </p:cNvGraphicFramePr>
          <p:nvPr/>
        </p:nvGraphicFramePr>
        <p:xfrm>
          <a:off x="2303463" y="1123950"/>
          <a:ext cx="261937" cy="241740"/>
        </p:xfrm>
        <a:graphic>
          <a:graphicData uri="http://schemas.openxmlformats.org/drawingml/2006/table">
            <a:tbl>
              <a:tblPr/>
              <a:tblGrid>
                <a:gridCol w="26193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chemeClr val="bg1"/>
                          </a:solidFill>
                          <a:effectLst/>
                          <a:latin typeface="Cambria" pitchFamily="18" charset="0"/>
                          <a:cs typeface="Arial" charset="0"/>
                        </a:rPr>
                        <a:t>13</a:t>
                      </a:r>
                      <a:endParaRPr kumimoji="0" lang="es-ES" sz="10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0272" name="Group 48"/>
          <p:cNvGraphicFramePr>
            <a:graphicFrameLocks noGrp="1"/>
          </p:cNvGraphicFramePr>
          <p:nvPr/>
        </p:nvGraphicFramePr>
        <p:xfrm>
          <a:off x="2039938" y="2005013"/>
          <a:ext cx="527050" cy="214308"/>
        </p:xfrm>
        <a:graphic>
          <a:graphicData uri="http://schemas.openxmlformats.org/drawingml/2006/table">
            <a:tbl>
              <a:tblPr/>
              <a:tblGrid>
                <a:gridCol w="5270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87</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0278" name="Group 54"/>
          <p:cNvGraphicFramePr>
            <a:graphicFrameLocks noGrp="1"/>
          </p:cNvGraphicFramePr>
          <p:nvPr/>
        </p:nvGraphicFramePr>
        <p:xfrm>
          <a:off x="2863850" y="1373188"/>
          <a:ext cx="519113" cy="296604"/>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rgbClr val="622280"/>
                          </a:solidFill>
                          <a:effectLst/>
                          <a:latin typeface="Cambria" pitchFamily="18" charset="0"/>
                          <a:cs typeface="Arial" charset="0"/>
                        </a:rPr>
                        <a:t>Si</a:t>
                      </a:r>
                      <a:r>
                        <a:rPr kumimoji="0" lang="es-ES" sz="1300" b="1" i="0" u="none" strike="noStrike" cap="none" normalizeH="0" baseline="0" dirty="0" smtClean="0">
                          <a:ln>
                            <a:noFill/>
                          </a:ln>
                          <a:solidFill>
                            <a:srgbClr val="622280"/>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0284" name="Group 60"/>
          <p:cNvGraphicFramePr>
            <a:graphicFrameLocks noGrp="1"/>
          </p:cNvGraphicFramePr>
          <p:nvPr/>
        </p:nvGraphicFramePr>
        <p:xfrm>
          <a:off x="1122363" y="1627188"/>
          <a:ext cx="519112" cy="269172"/>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No</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9254" name="AutoShape 66"/>
          <p:cNvCxnSpPr>
            <a:cxnSpLocks noChangeShapeType="1"/>
          </p:cNvCxnSpPr>
          <p:nvPr/>
        </p:nvCxnSpPr>
        <p:spPr bwMode="auto">
          <a:xfrm>
            <a:off x="2565400" y="1244600"/>
            <a:ext cx="558800" cy="128588"/>
          </a:xfrm>
          <a:prstGeom prst="bentConnector2">
            <a:avLst/>
          </a:prstGeom>
          <a:noFill/>
          <a:ln w="3175">
            <a:solidFill>
              <a:srgbClr val="333333"/>
            </a:solidFill>
            <a:miter lim="800000"/>
            <a:headEnd/>
            <a:tailEnd type="oval" w="med" len="med"/>
          </a:ln>
        </p:spPr>
      </p:cxnSp>
      <p:cxnSp>
        <p:nvCxnSpPr>
          <p:cNvPr id="9255" name="AutoShape 67"/>
          <p:cNvCxnSpPr>
            <a:cxnSpLocks noChangeShapeType="1"/>
          </p:cNvCxnSpPr>
          <p:nvPr/>
        </p:nvCxnSpPr>
        <p:spPr bwMode="auto">
          <a:xfrm rot="10800000">
            <a:off x="1382713" y="1895475"/>
            <a:ext cx="657225" cy="217488"/>
          </a:xfrm>
          <a:prstGeom prst="bentConnector2">
            <a:avLst/>
          </a:prstGeom>
          <a:noFill/>
          <a:ln w="3175">
            <a:solidFill>
              <a:srgbClr val="333333"/>
            </a:solidFill>
            <a:miter lim="800000"/>
            <a:headEnd/>
            <a:tailEnd type="oval" w="med" len="med"/>
          </a:ln>
        </p:spPr>
      </p:cxnSp>
      <p:graphicFrame>
        <p:nvGraphicFramePr>
          <p:cNvPr id="820292" name="Group 68"/>
          <p:cNvGraphicFramePr>
            <a:graphicFrameLocks noGrp="1"/>
          </p:cNvGraphicFramePr>
          <p:nvPr/>
        </p:nvGraphicFramePr>
        <p:xfrm>
          <a:off x="4933950" y="4002088"/>
          <a:ext cx="639763" cy="185352"/>
        </p:xfrm>
        <a:graphic>
          <a:graphicData uri="http://schemas.openxmlformats.org/drawingml/2006/table">
            <a:tbl>
              <a:tblPr/>
              <a:tblGrid>
                <a:gridCol w="431800"/>
                <a:gridCol w="207963"/>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Calificaron</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109</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20302" name="Group 78"/>
          <p:cNvGraphicFramePr>
            <a:graphicFrameLocks noGrp="1"/>
          </p:cNvGraphicFramePr>
          <p:nvPr/>
        </p:nvGraphicFramePr>
        <p:xfrm>
          <a:off x="2017713" y="1565275"/>
          <a:ext cx="520700" cy="219075"/>
        </p:xfrm>
        <a:graphic>
          <a:graphicData uri="http://schemas.openxmlformats.org/drawingml/2006/table">
            <a:tbl>
              <a:tblPr/>
              <a:tblGrid>
                <a:gridCol w="520700"/>
              </a:tblGrid>
              <a:tr h="219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200" b="1" i="0" u="none" strike="noStrike" cap="none" normalizeH="0" baseline="0" dirty="0" smtClean="0">
                          <a:ln>
                            <a:noFill/>
                          </a:ln>
                          <a:solidFill>
                            <a:srgbClr val="333333"/>
                          </a:solidFill>
                          <a:effectLst/>
                          <a:latin typeface="Calibri" pitchFamily="34" charset="0"/>
                          <a:cs typeface="Arial" charset="0"/>
                        </a:rPr>
                        <a:t> TOTAL</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0308" name="Group 84"/>
          <p:cNvGraphicFramePr>
            <a:graphicFrameLocks noGrp="1"/>
          </p:cNvGraphicFramePr>
          <p:nvPr/>
        </p:nvGraphicFramePr>
        <p:xfrm>
          <a:off x="581025" y="3028950"/>
          <a:ext cx="520700" cy="219075"/>
        </p:xfrm>
        <a:graphic>
          <a:graphicData uri="http://schemas.openxmlformats.org/drawingml/2006/table">
            <a:tbl>
              <a:tblPr/>
              <a:tblGrid>
                <a:gridCol w="520700"/>
              </a:tblGrid>
              <a:tr h="219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Central</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0314" name="Group 90"/>
          <p:cNvGraphicFramePr>
            <a:graphicFrameLocks noGrp="1"/>
          </p:cNvGraphicFramePr>
          <p:nvPr/>
        </p:nvGraphicFramePr>
        <p:xfrm>
          <a:off x="825500" y="2676525"/>
          <a:ext cx="233363" cy="214308"/>
        </p:xfrm>
        <a:graphic>
          <a:graphicData uri="http://schemas.openxmlformats.org/drawingml/2006/table">
            <a:tbl>
              <a:tblPr/>
              <a:tblGrid>
                <a:gridCol w="2333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9</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0320" name="Group 96"/>
          <p:cNvGraphicFramePr>
            <a:graphicFrameLocks noGrp="1"/>
          </p:cNvGraphicFramePr>
          <p:nvPr/>
        </p:nvGraphicFramePr>
        <p:xfrm>
          <a:off x="746125" y="3395663"/>
          <a:ext cx="233363" cy="214308"/>
        </p:xfrm>
        <a:graphic>
          <a:graphicData uri="http://schemas.openxmlformats.org/drawingml/2006/table">
            <a:tbl>
              <a:tblPr/>
              <a:tblGrid>
                <a:gridCol w="2333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91</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0326" name="Group 102"/>
          <p:cNvGraphicFramePr>
            <a:graphicFrameLocks noGrp="1"/>
          </p:cNvGraphicFramePr>
          <p:nvPr/>
        </p:nvGraphicFramePr>
        <p:xfrm>
          <a:off x="1289050" y="2513013"/>
          <a:ext cx="311150" cy="222250"/>
        </p:xfrm>
        <a:graphic>
          <a:graphicData uri="http://schemas.openxmlformats.org/drawingml/2006/table">
            <a:tbl>
              <a:tblPr/>
              <a:tblGrid>
                <a:gridCol w="311150"/>
              </a:tblGrid>
              <a:tr h="2222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0099CC"/>
                          </a:solidFill>
                          <a:effectLst/>
                          <a:latin typeface="Cambria" pitchFamily="18" charset="0"/>
                          <a:cs typeface="Arial" charset="0"/>
                        </a:rPr>
                        <a:t>Si</a:t>
                      </a:r>
                      <a:r>
                        <a:rPr kumimoji="0" lang="es-ES" sz="9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9275" name="AutoShape 108"/>
          <p:cNvCxnSpPr>
            <a:cxnSpLocks noChangeShapeType="1"/>
          </p:cNvCxnSpPr>
          <p:nvPr/>
        </p:nvCxnSpPr>
        <p:spPr bwMode="auto">
          <a:xfrm flipV="1">
            <a:off x="1058863" y="2624138"/>
            <a:ext cx="230187" cy="160337"/>
          </a:xfrm>
          <a:prstGeom prst="bentConnector3">
            <a:avLst>
              <a:gd name="adj1" fmla="val 49657"/>
            </a:avLst>
          </a:prstGeom>
          <a:noFill/>
          <a:ln w="3175">
            <a:solidFill>
              <a:srgbClr val="333333"/>
            </a:solidFill>
            <a:miter lim="800000"/>
            <a:headEnd/>
            <a:tailEnd type="oval" w="sm" len="sm"/>
          </a:ln>
        </p:spPr>
      </p:cxnSp>
      <p:graphicFrame>
        <p:nvGraphicFramePr>
          <p:cNvPr id="820333" name="Group 109"/>
          <p:cNvGraphicFramePr>
            <a:graphicFrameLocks noGrp="1"/>
          </p:cNvGraphicFramePr>
          <p:nvPr/>
        </p:nvGraphicFramePr>
        <p:xfrm>
          <a:off x="309563" y="3586163"/>
          <a:ext cx="311150" cy="214308"/>
        </p:xfrm>
        <a:graphic>
          <a:graphicData uri="http://schemas.openxmlformats.org/drawingml/2006/table">
            <a:tbl>
              <a:tblPr/>
              <a:tblGrid>
                <a:gridCol w="311150"/>
              </a:tblGrid>
              <a:tr h="2095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tx1"/>
                          </a:solidFill>
                          <a:effectLst/>
                          <a:latin typeface="Cambria" pitchFamily="18" charset="0"/>
                          <a:cs typeface="Arial" charset="0"/>
                        </a:rPr>
                        <a:t>No</a:t>
                      </a:r>
                      <a:r>
                        <a:rPr kumimoji="0" lang="es-ES" sz="900" b="1" i="0" u="none" strike="noStrike" cap="none" normalizeH="0" baseline="0" dirty="0" smtClean="0">
                          <a:ln>
                            <a:noFill/>
                          </a:ln>
                          <a:solidFill>
                            <a:schemeClr val="tx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9278" name="AutoShape 115"/>
          <p:cNvCxnSpPr>
            <a:cxnSpLocks noChangeShapeType="1"/>
          </p:cNvCxnSpPr>
          <p:nvPr/>
        </p:nvCxnSpPr>
        <p:spPr bwMode="auto">
          <a:xfrm rot="5400000">
            <a:off x="700088" y="3530600"/>
            <a:ext cx="84138" cy="242887"/>
          </a:xfrm>
          <a:prstGeom prst="bentConnector2">
            <a:avLst/>
          </a:prstGeom>
          <a:noFill/>
          <a:ln w="3175">
            <a:solidFill>
              <a:srgbClr val="333333"/>
            </a:solidFill>
            <a:miter lim="800000"/>
            <a:headEnd/>
            <a:tailEnd type="oval" w="sm" len="sm"/>
          </a:ln>
        </p:spPr>
      </p:cxnSp>
      <p:graphicFrame>
        <p:nvGraphicFramePr>
          <p:cNvPr id="820340" name="Group 116"/>
          <p:cNvGraphicFramePr>
            <a:graphicFrameLocks noGrp="1"/>
          </p:cNvGraphicFramePr>
          <p:nvPr/>
        </p:nvGraphicFramePr>
        <p:xfrm>
          <a:off x="212725" y="1636713"/>
          <a:ext cx="760413" cy="145728"/>
        </p:xfrm>
        <a:graphic>
          <a:graphicData uri="http://schemas.openxmlformats.org/drawingml/2006/table">
            <a:tbl>
              <a:tblPr/>
              <a:tblGrid>
                <a:gridCol w="495300"/>
                <a:gridCol w="265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848</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20351" name="Group 127"/>
          <p:cNvGraphicFramePr>
            <a:graphicFrameLocks noGrp="1"/>
          </p:cNvGraphicFramePr>
          <p:nvPr/>
        </p:nvGraphicFramePr>
        <p:xfrm>
          <a:off x="5697538" y="1346200"/>
          <a:ext cx="2179637" cy="292608"/>
        </p:xfrm>
        <a:graphic>
          <a:graphicData uri="http://schemas.openxmlformats.org/drawingml/2006/table">
            <a:tbl>
              <a:tblPr/>
              <a:tblGrid>
                <a:gridCol w="479425"/>
                <a:gridCol w="479425"/>
                <a:gridCol w="479425"/>
                <a:gridCol w="741362"/>
              </a:tblGrid>
              <a:tr h="0">
                <a:tc gridSpan="2">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cap="flat">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s-CO"/>
                    </a:p>
                  </a:txBody>
                  <a:tcPr/>
                </a:tc>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noFill/>
                  </a:tcPr>
                </a:tc>
              </a:tr>
              <a:tr h="38100">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8"/>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9"/>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10"/>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11"/>
                      <a:srcRect/>
                      <a:stretch>
                        <a:fillRect/>
                      </a:stretch>
                    </a:blipFill>
                  </a:tcPr>
                </a:tc>
              </a:tr>
            </a:tbl>
          </a:graphicData>
        </a:graphic>
      </p:graphicFrame>
      <p:graphicFrame>
        <p:nvGraphicFramePr>
          <p:cNvPr id="820367" name="Group 143"/>
          <p:cNvGraphicFramePr>
            <a:graphicFrameLocks noGrp="1"/>
          </p:cNvGraphicFramePr>
          <p:nvPr/>
        </p:nvGraphicFramePr>
        <p:xfrm>
          <a:off x="5141913" y="4683125"/>
          <a:ext cx="3467100" cy="228600"/>
        </p:xfrm>
        <a:graphic>
          <a:graphicData uri="http://schemas.openxmlformats.org/drawingml/2006/table">
            <a:tbl>
              <a:tblPr/>
              <a:tblGrid>
                <a:gridCol w="3467100"/>
              </a:tblGrid>
              <a:tr h="180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900" b="1" i="0"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900" b="1"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[5]</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[4]</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[3]</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Regular,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[2]</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Mala,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[1]</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Mala</a:t>
                      </a:r>
                    </a:p>
                  </a:txBody>
                  <a:tcPr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0373" name="Group 149"/>
          <p:cNvGraphicFramePr>
            <a:graphicFrameLocks noGrp="1"/>
          </p:cNvGraphicFramePr>
          <p:nvPr/>
        </p:nvGraphicFramePr>
        <p:xfrm>
          <a:off x="1335088" y="4267200"/>
          <a:ext cx="520700" cy="219075"/>
        </p:xfrm>
        <a:graphic>
          <a:graphicData uri="http://schemas.openxmlformats.org/drawingml/2006/table">
            <a:tbl>
              <a:tblPr/>
              <a:tblGrid>
                <a:gridCol w="520700"/>
              </a:tblGrid>
              <a:tr h="219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Sur</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0379" name="Group 155"/>
          <p:cNvGraphicFramePr>
            <a:graphicFrameLocks noGrp="1"/>
          </p:cNvGraphicFramePr>
          <p:nvPr/>
        </p:nvGraphicFramePr>
        <p:xfrm>
          <a:off x="1674813" y="3970338"/>
          <a:ext cx="233362" cy="214308"/>
        </p:xfrm>
        <a:graphic>
          <a:graphicData uri="http://schemas.openxmlformats.org/drawingml/2006/table">
            <a:tbl>
              <a:tblPr/>
              <a:tblGrid>
                <a:gridCol w="2333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19</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0385" name="Group 161"/>
          <p:cNvGraphicFramePr>
            <a:graphicFrameLocks noGrp="1"/>
          </p:cNvGraphicFramePr>
          <p:nvPr/>
        </p:nvGraphicFramePr>
        <p:xfrm>
          <a:off x="1484313" y="4633913"/>
          <a:ext cx="233362" cy="214308"/>
        </p:xfrm>
        <a:graphic>
          <a:graphicData uri="http://schemas.openxmlformats.org/drawingml/2006/table">
            <a:tbl>
              <a:tblPr/>
              <a:tblGrid>
                <a:gridCol w="2333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81</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0391" name="Group 167"/>
          <p:cNvGraphicFramePr>
            <a:graphicFrameLocks noGrp="1"/>
          </p:cNvGraphicFramePr>
          <p:nvPr/>
        </p:nvGraphicFramePr>
        <p:xfrm>
          <a:off x="2027238" y="3751263"/>
          <a:ext cx="311150" cy="222250"/>
        </p:xfrm>
        <a:graphic>
          <a:graphicData uri="http://schemas.openxmlformats.org/drawingml/2006/table">
            <a:tbl>
              <a:tblPr/>
              <a:tblGrid>
                <a:gridCol w="311150"/>
              </a:tblGrid>
              <a:tr h="2222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0099CC"/>
                          </a:solidFill>
                          <a:effectLst/>
                          <a:latin typeface="Cambria" pitchFamily="18" charset="0"/>
                          <a:cs typeface="Arial" charset="0"/>
                        </a:rPr>
                        <a:t>Si</a:t>
                      </a:r>
                      <a:r>
                        <a:rPr kumimoji="0" lang="es-ES" sz="9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9313" name="AutoShape 173"/>
          <p:cNvCxnSpPr>
            <a:cxnSpLocks noChangeShapeType="1"/>
          </p:cNvCxnSpPr>
          <p:nvPr/>
        </p:nvCxnSpPr>
        <p:spPr bwMode="auto">
          <a:xfrm flipV="1">
            <a:off x="1908175" y="3862388"/>
            <a:ext cx="119063" cy="215900"/>
          </a:xfrm>
          <a:prstGeom prst="bentConnector3">
            <a:avLst>
              <a:gd name="adj1" fmla="val 49333"/>
            </a:avLst>
          </a:prstGeom>
          <a:noFill/>
          <a:ln w="3175">
            <a:solidFill>
              <a:srgbClr val="333333"/>
            </a:solidFill>
            <a:miter lim="800000"/>
            <a:headEnd/>
            <a:tailEnd type="oval" w="sm" len="sm"/>
          </a:ln>
        </p:spPr>
      </p:cxnSp>
      <p:graphicFrame>
        <p:nvGraphicFramePr>
          <p:cNvPr id="820398" name="Group 174"/>
          <p:cNvGraphicFramePr>
            <a:graphicFrameLocks noGrp="1"/>
          </p:cNvGraphicFramePr>
          <p:nvPr/>
        </p:nvGraphicFramePr>
        <p:xfrm>
          <a:off x="1000125" y="4840288"/>
          <a:ext cx="311150" cy="214308"/>
        </p:xfrm>
        <a:graphic>
          <a:graphicData uri="http://schemas.openxmlformats.org/drawingml/2006/table">
            <a:tbl>
              <a:tblPr/>
              <a:tblGrid>
                <a:gridCol w="311150"/>
              </a:tblGrid>
              <a:tr h="2095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tx1"/>
                          </a:solidFill>
                          <a:effectLst/>
                          <a:latin typeface="Cambria" pitchFamily="18" charset="0"/>
                          <a:cs typeface="Arial" charset="0"/>
                        </a:rPr>
                        <a:t>No</a:t>
                      </a:r>
                      <a:r>
                        <a:rPr kumimoji="0" lang="es-ES" sz="900" b="1" i="0" u="none" strike="noStrike" cap="none" normalizeH="0" baseline="0" dirty="0" smtClean="0">
                          <a:ln>
                            <a:noFill/>
                          </a:ln>
                          <a:solidFill>
                            <a:schemeClr val="tx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9316" name="AutoShape 180"/>
          <p:cNvCxnSpPr>
            <a:cxnSpLocks noChangeShapeType="1"/>
          </p:cNvCxnSpPr>
          <p:nvPr/>
        </p:nvCxnSpPr>
        <p:spPr bwMode="auto">
          <a:xfrm rot="5400000">
            <a:off x="1406525" y="4752975"/>
            <a:ext cx="100013" cy="290513"/>
          </a:xfrm>
          <a:prstGeom prst="bentConnector2">
            <a:avLst/>
          </a:prstGeom>
          <a:noFill/>
          <a:ln w="3175">
            <a:solidFill>
              <a:srgbClr val="333333"/>
            </a:solidFill>
            <a:miter lim="800000"/>
            <a:headEnd/>
            <a:tailEnd type="oval" w="sm" len="sm"/>
          </a:ln>
        </p:spPr>
      </p:cxnSp>
      <p:graphicFrame>
        <p:nvGraphicFramePr>
          <p:cNvPr id="820405" name="Group 181"/>
          <p:cNvGraphicFramePr>
            <a:graphicFrameLocks noGrp="1"/>
          </p:cNvGraphicFramePr>
          <p:nvPr/>
        </p:nvGraphicFramePr>
        <p:xfrm>
          <a:off x="2633663" y="3028950"/>
          <a:ext cx="520700" cy="219075"/>
        </p:xfrm>
        <a:graphic>
          <a:graphicData uri="http://schemas.openxmlformats.org/drawingml/2006/table">
            <a:tbl>
              <a:tblPr/>
              <a:tblGrid>
                <a:gridCol w="520700"/>
              </a:tblGrid>
              <a:tr h="219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Norte</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0411" name="Group 187"/>
          <p:cNvGraphicFramePr>
            <a:graphicFrameLocks noGrp="1"/>
          </p:cNvGraphicFramePr>
          <p:nvPr/>
        </p:nvGraphicFramePr>
        <p:xfrm>
          <a:off x="2886075" y="2684463"/>
          <a:ext cx="233363" cy="214308"/>
        </p:xfrm>
        <a:graphic>
          <a:graphicData uri="http://schemas.openxmlformats.org/drawingml/2006/table">
            <a:tbl>
              <a:tblPr/>
              <a:tblGrid>
                <a:gridCol w="2333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13</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0417" name="Group 193"/>
          <p:cNvGraphicFramePr>
            <a:graphicFrameLocks noGrp="1"/>
          </p:cNvGraphicFramePr>
          <p:nvPr/>
        </p:nvGraphicFramePr>
        <p:xfrm>
          <a:off x="2782888" y="3395663"/>
          <a:ext cx="233362" cy="214308"/>
        </p:xfrm>
        <a:graphic>
          <a:graphicData uri="http://schemas.openxmlformats.org/drawingml/2006/table">
            <a:tbl>
              <a:tblPr/>
              <a:tblGrid>
                <a:gridCol w="2333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87</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0423" name="Group 199"/>
          <p:cNvGraphicFramePr>
            <a:graphicFrameLocks noGrp="1"/>
          </p:cNvGraphicFramePr>
          <p:nvPr/>
        </p:nvGraphicFramePr>
        <p:xfrm>
          <a:off x="3325813" y="2513013"/>
          <a:ext cx="311150" cy="222250"/>
        </p:xfrm>
        <a:graphic>
          <a:graphicData uri="http://schemas.openxmlformats.org/drawingml/2006/table">
            <a:tbl>
              <a:tblPr/>
              <a:tblGrid>
                <a:gridCol w="311150"/>
              </a:tblGrid>
              <a:tr h="2222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0099CC"/>
                          </a:solidFill>
                          <a:effectLst/>
                          <a:latin typeface="Cambria" pitchFamily="18" charset="0"/>
                          <a:cs typeface="Arial" charset="0"/>
                        </a:rPr>
                        <a:t>Si</a:t>
                      </a:r>
                      <a:r>
                        <a:rPr kumimoji="0" lang="es-ES" sz="9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9325" name="AutoShape 205"/>
          <p:cNvCxnSpPr>
            <a:cxnSpLocks noChangeShapeType="1"/>
          </p:cNvCxnSpPr>
          <p:nvPr/>
        </p:nvCxnSpPr>
        <p:spPr bwMode="auto">
          <a:xfrm flipV="1">
            <a:off x="3119438" y="2624138"/>
            <a:ext cx="206375" cy="168275"/>
          </a:xfrm>
          <a:prstGeom prst="bentConnector3">
            <a:avLst>
              <a:gd name="adj1" fmla="val 49231"/>
            </a:avLst>
          </a:prstGeom>
          <a:noFill/>
          <a:ln w="3175">
            <a:solidFill>
              <a:srgbClr val="333333"/>
            </a:solidFill>
            <a:miter lim="800000"/>
            <a:headEnd/>
            <a:tailEnd type="oval" w="sm" len="sm"/>
          </a:ln>
        </p:spPr>
      </p:cxnSp>
      <p:graphicFrame>
        <p:nvGraphicFramePr>
          <p:cNvPr id="820430" name="Group 206"/>
          <p:cNvGraphicFramePr>
            <a:graphicFrameLocks noGrp="1"/>
          </p:cNvGraphicFramePr>
          <p:nvPr/>
        </p:nvGraphicFramePr>
        <p:xfrm>
          <a:off x="2378075" y="3594100"/>
          <a:ext cx="311150" cy="214308"/>
        </p:xfrm>
        <a:graphic>
          <a:graphicData uri="http://schemas.openxmlformats.org/drawingml/2006/table">
            <a:tbl>
              <a:tblPr/>
              <a:tblGrid>
                <a:gridCol w="311150"/>
              </a:tblGrid>
              <a:tr h="2095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tx1"/>
                          </a:solidFill>
                          <a:effectLst/>
                          <a:latin typeface="Cambria" pitchFamily="18" charset="0"/>
                          <a:cs typeface="Arial" charset="0"/>
                        </a:rPr>
                        <a:t>No</a:t>
                      </a:r>
                      <a:r>
                        <a:rPr kumimoji="0" lang="es-ES" sz="900" b="1" i="0" u="none" strike="noStrike" cap="none" normalizeH="0" baseline="0" dirty="0" smtClean="0">
                          <a:ln>
                            <a:noFill/>
                          </a:ln>
                          <a:solidFill>
                            <a:schemeClr val="tx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9328" name="AutoShape 212"/>
          <p:cNvCxnSpPr>
            <a:cxnSpLocks noChangeShapeType="1"/>
          </p:cNvCxnSpPr>
          <p:nvPr/>
        </p:nvCxnSpPr>
        <p:spPr bwMode="auto">
          <a:xfrm rot="5400000">
            <a:off x="2748756" y="3550444"/>
            <a:ext cx="92075" cy="211138"/>
          </a:xfrm>
          <a:prstGeom prst="bentConnector2">
            <a:avLst/>
          </a:prstGeom>
          <a:noFill/>
          <a:ln w="3175">
            <a:solidFill>
              <a:srgbClr val="333333"/>
            </a:solidFill>
            <a:miter lim="800000"/>
            <a:headEnd/>
            <a:tailEnd type="oval" w="sm" len="sm"/>
          </a:ln>
        </p:spPr>
      </p:cxnSp>
      <p:graphicFrame>
        <p:nvGraphicFramePr>
          <p:cNvPr id="820437" name="Group 213"/>
          <p:cNvGraphicFramePr>
            <a:graphicFrameLocks noGrp="1"/>
          </p:cNvGraphicFramePr>
          <p:nvPr/>
        </p:nvGraphicFramePr>
        <p:xfrm>
          <a:off x="3371850" y="4267200"/>
          <a:ext cx="520700" cy="219075"/>
        </p:xfrm>
        <a:graphic>
          <a:graphicData uri="http://schemas.openxmlformats.org/drawingml/2006/table">
            <a:tbl>
              <a:tblPr/>
              <a:tblGrid>
                <a:gridCol w="520700"/>
              </a:tblGrid>
              <a:tr h="219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Serafín</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0443" name="Group 219"/>
          <p:cNvGraphicFramePr>
            <a:graphicFrameLocks noGrp="1"/>
          </p:cNvGraphicFramePr>
          <p:nvPr/>
        </p:nvGraphicFramePr>
        <p:xfrm>
          <a:off x="3608388" y="3930650"/>
          <a:ext cx="233362" cy="214308"/>
        </p:xfrm>
        <a:graphic>
          <a:graphicData uri="http://schemas.openxmlformats.org/drawingml/2006/table">
            <a:tbl>
              <a:tblPr/>
              <a:tblGrid>
                <a:gridCol w="2333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12</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0449" name="Group 225"/>
          <p:cNvGraphicFramePr>
            <a:graphicFrameLocks noGrp="1"/>
          </p:cNvGraphicFramePr>
          <p:nvPr/>
        </p:nvGraphicFramePr>
        <p:xfrm>
          <a:off x="3521075" y="4633913"/>
          <a:ext cx="233363" cy="214308"/>
        </p:xfrm>
        <a:graphic>
          <a:graphicData uri="http://schemas.openxmlformats.org/drawingml/2006/table">
            <a:tbl>
              <a:tblPr/>
              <a:tblGrid>
                <a:gridCol w="2333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88</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0455" name="Group 231"/>
          <p:cNvGraphicFramePr>
            <a:graphicFrameLocks noGrp="1"/>
          </p:cNvGraphicFramePr>
          <p:nvPr/>
        </p:nvGraphicFramePr>
        <p:xfrm>
          <a:off x="4064000" y="3751263"/>
          <a:ext cx="311150" cy="222250"/>
        </p:xfrm>
        <a:graphic>
          <a:graphicData uri="http://schemas.openxmlformats.org/drawingml/2006/table">
            <a:tbl>
              <a:tblPr/>
              <a:tblGrid>
                <a:gridCol w="311150"/>
              </a:tblGrid>
              <a:tr h="2222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0099CC"/>
                          </a:solidFill>
                          <a:effectLst/>
                          <a:latin typeface="Cambria" pitchFamily="18" charset="0"/>
                          <a:cs typeface="Arial" charset="0"/>
                        </a:rPr>
                        <a:t>Si</a:t>
                      </a:r>
                      <a:r>
                        <a:rPr kumimoji="0" lang="es-ES" sz="9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9337" name="AutoShape 237"/>
          <p:cNvCxnSpPr>
            <a:cxnSpLocks noChangeShapeType="1"/>
          </p:cNvCxnSpPr>
          <p:nvPr/>
        </p:nvCxnSpPr>
        <p:spPr bwMode="auto">
          <a:xfrm flipV="1">
            <a:off x="3841750" y="3862388"/>
            <a:ext cx="222250" cy="176212"/>
          </a:xfrm>
          <a:prstGeom prst="bentConnector3">
            <a:avLst>
              <a:gd name="adj1" fmla="val 49287"/>
            </a:avLst>
          </a:prstGeom>
          <a:noFill/>
          <a:ln w="3175">
            <a:solidFill>
              <a:srgbClr val="333333"/>
            </a:solidFill>
            <a:miter lim="800000"/>
            <a:headEnd/>
            <a:tailEnd type="oval" w="sm" len="sm"/>
          </a:ln>
        </p:spPr>
      </p:cxnSp>
      <p:graphicFrame>
        <p:nvGraphicFramePr>
          <p:cNvPr id="820462" name="Group 238"/>
          <p:cNvGraphicFramePr>
            <a:graphicFrameLocks noGrp="1"/>
          </p:cNvGraphicFramePr>
          <p:nvPr/>
        </p:nvGraphicFramePr>
        <p:xfrm>
          <a:off x="3036888" y="4840288"/>
          <a:ext cx="311150" cy="214308"/>
        </p:xfrm>
        <a:graphic>
          <a:graphicData uri="http://schemas.openxmlformats.org/drawingml/2006/table">
            <a:tbl>
              <a:tblPr/>
              <a:tblGrid>
                <a:gridCol w="311150"/>
              </a:tblGrid>
              <a:tr h="2095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tx1"/>
                          </a:solidFill>
                          <a:effectLst/>
                          <a:latin typeface="Cambria" pitchFamily="18" charset="0"/>
                          <a:cs typeface="Arial" charset="0"/>
                        </a:rPr>
                        <a:t>No</a:t>
                      </a:r>
                      <a:r>
                        <a:rPr kumimoji="0" lang="es-ES" sz="900" b="1" i="0" u="none" strike="noStrike" cap="none" normalizeH="0" baseline="0" dirty="0" smtClean="0">
                          <a:ln>
                            <a:noFill/>
                          </a:ln>
                          <a:solidFill>
                            <a:schemeClr val="tx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9340" name="AutoShape 244"/>
          <p:cNvCxnSpPr>
            <a:cxnSpLocks noChangeShapeType="1"/>
          </p:cNvCxnSpPr>
          <p:nvPr/>
        </p:nvCxnSpPr>
        <p:spPr bwMode="auto">
          <a:xfrm rot="5400000">
            <a:off x="3443287" y="4752976"/>
            <a:ext cx="100013" cy="290512"/>
          </a:xfrm>
          <a:prstGeom prst="bentConnector2">
            <a:avLst/>
          </a:prstGeom>
          <a:noFill/>
          <a:ln w="3175">
            <a:solidFill>
              <a:srgbClr val="333333"/>
            </a:solidFill>
            <a:miter lim="800000"/>
            <a:headEnd/>
            <a:tailEnd type="oval" w="sm" len="sm"/>
          </a:ln>
        </p:spPr>
      </p:cxnSp>
      <p:graphicFrame>
        <p:nvGraphicFramePr>
          <p:cNvPr id="820469" name="Group 245"/>
          <p:cNvGraphicFramePr>
            <a:graphicFrameLocks noGrp="1"/>
          </p:cNvGraphicFramePr>
          <p:nvPr/>
        </p:nvGraphicFramePr>
        <p:xfrm>
          <a:off x="1428750" y="3087688"/>
          <a:ext cx="422275" cy="145728"/>
        </p:xfrm>
        <a:graphic>
          <a:graphicData uri="http://schemas.openxmlformats.org/drawingml/2006/table">
            <a:tbl>
              <a:tblPr/>
              <a:tblGrid>
                <a:gridCol w="233363"/>
                <a:gridCol w="1889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290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20479" name="Group 255"/>
          <p:cNvGraphicFramePr>
            <a:graphicFrameLocks noGrp="1"/>
          </p:cNvGraphicFramePr>
          <p:nvPr/>
        </p:nvGraphicFramePr>
        <p:xfrm>
          <a:off x="3490913" y="3087688"/>
          <a:ext cx="422275" cy="145728"/>
        </p:xfrm>
        <a:graphic>
          <a:graphicData uri="http://schemas.openxmlformats.org/drawingml/2006/table">
            <a:tbl>
              <a:tblPr/>
              <a:tblGrid>
                <a:gridCol w="233362"/>
                <a:gridCol w="1889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231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20489" name="Group 265"/>
          <p:cNvGraphicFramePr>
            <a:graphicFrameLocks noGrp="1"/>
          </p:cNvGraphicFramePr>
          <p:nvPr/>
        </p:nvGraphicFramePr>
        <p:xfrm>
          <a:off x="2630488" y="4322763"/>
          <a:ext cx="422275" cy="145728"/>
        </p:xfrm>
        <a:graphic>
          <a:graphicData uri="http://schemas.openxmlformats.org/drawingml/2006/table">
            <a:tbl>
              <a:tblPr/>
              <a:tblGrid>
                <a:gridCol w="233362"/>
                <a:gridCol w="1889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20499" name="Group 275"/>
          <p:cNvGraphicFramePr>
            <a:graphicFrameLocks noGrp="1"/>
          </p:cNvGraphicFramePr>
          <p:nvPr/>
        </p:nvGraphicFramePr>
        <p:xfrm>
          <a:off x="576263" y="4322763"/>
          <a:ext cx="422275" cy="145728"/>
        </p:xfrm>
        <a:graphic>
          <a:graphicData uri="http://schemas.openxmlformats.org/drawingml/2006/table">
            <a:tbl>
              <a:tblPr/>
              <a:tblGrid>
                <a:gridCol w="233362"/>
                <a:gridCol w="1889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223</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20509" name="Group 285"/>
          <p:cNvGraphicFramePr>
            <a:graphicFrameLocks noGrp="1"/>
          </p:cNvGraphicFramePr>
          <p:nvPr/>
        </p:nvGraphicFramePr>
        <p:xfrm>
          <a:off x="5703888" y="4002088"/>
          <a:ext cx="639762" cy="185352"/>
        </p:xfrm>
        <a:graphic>
          <a:graphicData uri="http://schemas.openxmlformats.org/drawingml/2006/table">
            <a:tbl>
              <a:tblPr/>
              <a:tblGrid>
                <a:gridCol w="431800"/>
                <a:gridCol w="207962"/>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Calificaron</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26</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20519" name="Group 295"/>
          <p:cNvGraphicFramePr>
            <a:graphicFrameLocks noGrp="1"/>
          </p:cNvGraphicFramePr>
          <p:nvPr/>
        </p:nvGraphicFramePr>
        <p:xfrm>
          <a:off x="6465888" y="4002088"/>
          <a:ext cx="639762" cy="185352"/>
        </p:xfrm>
        <a:graphic>
          <a:graphicData uri="http://schemas.openxmlformats.org/drawingml/2006/table">
            <a:tbl>
              <a:tblPr/>
              <a:tblGrid>
                <a:gridCol w="431800"/>
                <a:gridCol w="207962"/>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Calificaron</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28</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20529" name="Group 305"/>
          <p:cNvGraphicFramePr>
            <a:graphicFrameLocks noGrp="1"/>
          </p:cNvGraphicFramePr>
          <p:nvPr/>
        </p:nvGraphicFramePr>
        <p:xfrm>
          <a:off x="7243763" y="4002088"/>
          <a:ext cx="639762" cy="185352"/>
        </p:xfrm>
        <a:graphic>
          <a:graphicData uri="http://schemas.openxmlformats.org/drawingml/2006/table">
            <a:tbl>
              <a:tblPr/>
              <a:tblGrid>
                <a:gridCol w="431800"/>
                <a:gridCol w="207962"/>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Calificaron</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43</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20539" name="Group 315"/>
          <p:cNvGraphicFramePr>
            <a:graphicFrameLocks noGrp="1"/>
          </p:cNvGraphicFramePr>
          <p:nvPr/>
        </p:nvGraphicFramePr>
        <p:xfrm>
          <a:off x="8021638" y="4002088"/>
          <a:ext cx="639762" cy="185352"/>
        </p:xfrm>
        <a:graphic>
          <a:graphicData uri="http://schemas.openxmlformats.org/drawingml/2006/table">
            <a:tbl>
              <a:tblPr/>
              <a:tblGrid>
                <a:gridCol w="431800"/>
                <a:gridCol w="207962"/>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Calificaron</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12</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pSp>
        <p:nvGrpSpPr>
          <p:cNvPr id="9417" name="Group 325"/>
          <p:cNvGrpSpPr>
            <a:grpSpLocks/>
          </p:cNvGrpSpPr>
          <p:nvPr/>
        </p:nvGrpSpPr>
        <p:grpSpPr bwMode="auto">
          <a:xfrm>
            <a:off x="8175625" y="139700"/>
            <a:ext cx="969963" cy="312738"/>
            <a:chOff x="5150" y="88"/>
            <a:chExt cx="611" cy="197"/>
          </a:xfrm>
        </p:grpSpPr>
        <p:pic>
          <p:nvPicPr>
            <p:cNvPr id="9420" name="Picture 326" descr="GHJK"/>
            <p:cNvPicPr>
              <a:picLocks noChangeAspect="1" noChangeArrowheads="1"/>
            </p:cNvPicPr>
            <p:nvPr/>
          </p:nvPicPr>
          <p:blipFill>
            <a:blip r:embed="rId12" cstate="print"/>
            <a:srcRect/>
            <a:stretch>
              <a:fillRect/>
            </a:stretch>
          </p:blipFill>
          <p:spPr bwMode="auto">
            <a:xfrm>
              <a:off x="5150" y="101"/>
              <a:ext cx="611" cy="156"/>
            </a:xfrm>
            <a:prstGeom prst="rect">
              <a:avLst/>
            </a:prstGeom>
            <a:noFill/>
            <a:ln w="9525">
              <a:noFill/>
              <a:miter lim="800000"/>
              <a:headEnd/>
              <a:tailEnd/>
            </a:ln>
          </p:spPr>
        </p:pic>
        <p:sp>
          <p:nvSpPr>
            <p:cNvPr id="9421" name="Rectangle 327"/>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sp>
        <p:nvSpPr>
          <p:cNvPr id="9418" name="Line 330"/>
          <p:cNvSpPr>
            <a:spLocks noChangeShapeType="1"/>
          </p:cNvSpPr>
          <p:nvPr/>
        </p:nvSpPr>
        <p:spPr bwMode="auto">
          <a:xfrm rot="5400000">
            <a:off x="2817813" y="3214688"/>
            <a:ext cx="3448050" cy="0"/>
          </a:xfrm>
          <a:prstGeom prst="line">
            <a:avLst/>
          </a:prstGeom>
          <a:noFill/>
          <a:ln w="3175">
            <a:solidFill>
              <a:srgbClr val="808080"/>
            </a:solidFill>
            <a:round/>
            <a:headEnd/>
            <a:tailEnd/>
          </a:ln>
        </p:spPr>
        <p:txBody>
          <a:bodyPr/>
          <a:lstStyle/>
          <a:p>
            <a:endParaRPr lang="es-MX" dirty="0"/>
          </a:p>
        </p:txBody>
      </p:sp>
      <p:pic>
        <p:nvPicPr>
          <p:cNvPr id="9419" name="Picture 331" descr="ghhfj"/>
          <p:cNvPicPr>
            <a:picLocks noChangeAspect="1" noChangeArrowheads="1"/>
          </p:cNvPicPr>
          <p:nvPr/>
        </p:nvPicPr>
        <p:blipFill>
          <a:blip r:embed="rId13" cstate="print"/>
          <a:srcRect/>
          <a:stretch>
            <a:fillRect/>
          </a:stretch>
        </p:blipFill>
        <p:spPr bwMode="auto">
          <a:xfrm>
            <a:off x="4264025" y="1084263"/>
            <a:ext cx="555625" cy="552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descr="drgftyh"/>
          <p:cNvPicPr>
            <a:picLocks noChangeAspect="1" noChangeArrowheads="1"/>
          </p:cNvPicPr>
          <p:nvPr/>
        </p:nvPicPr>
        <p:blipFill>
          <a:blip r:embed="rId3" cstate="print"/>
          <a:srcRect/>
          <a:stretch>
            <a:fillRect/>
          </a:stretch>
        </p:blipFill>
        <p:spPr bwMode="auto">
          <a:xfrm>
            <a:off x="1549400" y="1169988"/>
            <a:ext cx="1490663" cy="1624012"/>
          </a:xfrm>
          <a:prstGeom prst="rect">
            <a:avLst/>
          </a:prstGeom>
          <a:noFill/>
          <a:ln w="9525">
            <a:noFill/>
            <a:miter lim="800000"/>
            <a:headEnd/>
            <a:tailEnd/>
          </a:ln>
        </p:spPr>
      </p:pic>
      <p:pic>
        <p:nvPicPr>
          <p:cNvPr id="10244" name="Picture 3" descr="gfhgjhkll"/>
          <p:cNvPicPr>
            <a:picLocks noChangeAspect="1" noChangeArrowheads="1"/>
          </p:cNvPicPr>
          <p:nvPr/>
        </p:nvPicPr>
        <p:blipFill>
          <a:blip r:embed="rId4" cstate="print"/>
          <a:srcRect/>
          <a:stretch>
            <a:fillRect/>
          </a:stretch>
        </p:blipFill>
        <p:spPr bwMode="auto">
          <a:xfrm>
            <a:off x="1593850" y="3567113"/>
            <a:ext cx="1227138" cy="1458912"/>
          </a:xfrm>
          <a:prstGeom prst="rect">
            <a:avLst/>
          </a:prstGeom>
          <a:noFill/>
          <a:ln w="9525">
            <a:noFill/>
            <a:miter lim="800000"/>
            <a:headEnd/>
            <a:tailEnd/>
          </a:ln>
        </p:spPr>
      </p:pic>
      <p:sp>
        <p:nvSpPr>
          <p:cNvPr id="10245" name="Rectangle 4"/>
          <p:cNvSpPr>
            <a:spLocks noGrp="1" noChangeArrowheads="1"/>
          </p:cNvSpPr>
          <p:nvPr>
            <p:ph type="title"/>
          </p:nvPr>
        </p:nvSpPr>
        <p:spPr/>
        <p:txBody>
          <a:bodyPr/>
          <a:lstStyle/>
          <a:p>
            <a:pPr eaLnBrk="1" hangingPunct="1"/>
            <a:r>
              <a:rPr lang="es-CO" dirty="0" smtClean="0"/>
              <a:t>Servicio de subsidio</a:t>
            </a:r>
          </a:p>
        </p:txBody>
      </p:sp>
      <p:sp>
        <p:nvSpPr>
          <p:cNvPr id="10246" name="Rectangle 5"/>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83536A57-20A4-4C6C-AAEA-86F6D739712F}" type="slidenum">
              <a:rPr lang="es-ES" sz="900" i="1">
                <a:solidFill>
                  <a:schemeClr val="bg1"/>
                </a:solidFill>
              </a:rPr>
              <a:pPr algn="ctr"/>
              <a:t>22</a:t>
            </a:fld>
            <a:endParaRPr lang="es-ES" sz="900" i="1" dirty="0">
              <a:solidFill>
                <a:schemeClr val="bg1"/>
              </a:solidFill>
            </a:endParaRPr>
          </a:p>
        </p:txBody>
      </p:sp>
      <p:graphicFrame>
        <p:nvGraphicFramePr>
          <p:cNvPr id="821254" name="Group 6"/>
          <p:cNvGraphicFramePr>
            <a:graphicFrameLocks noGrp="1"/>
          </p:cNvGraphicFramePr>
          <p:nvPr/>
        </p:nvGraphicFramePr>
        <p:xfrm>
          <a:off x="852488" y="701675"/>
          <a:ext cx="2886075" cy="371280"/>
        </p:xfrm>
        <a:graphic>
          <a:graphicData uri="http://schemas.openxmlformats.org/drawingml/2006/table">
            <a:tbl>
              <a:tblPr/>
              <a:tblGrid>
                <a:gridCol w="2886075"/>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14.</a:t>
                      </a:r>
                      <a:r>
                        <a:rPr kumimoji="0" lang="es-CO" sz="1100" b="1" i="0" u="none" strike="noStrike" cap="none" normalizeH="0" baseline="0" dirty="0" smtClean="0">
                          <a:ln>
                            <a:noFill/>
                          </a:ln>
                          <a:solidFill>
                            <a:srgbClr val="333333"/>
                          </a:solidFill>
                          <a:effectLst/>
                          <a:latin typeface="Calibri" pitchFamily="34" charset="0"/>
                          <a:cs typeface="Arial" charset="0"/>
                        </a:rPr>
                        <a:t> ¿Usted tuvo </a:t>
                      </a:r>
                      <a:r>
                        <a:rPr kumimoji="0" lang="es-CO" sz="1100" b="1" i="0" u="none" strike="noStrike" cap="none" normalizeH="0" baseline="0" dirty="0" smtClean="0">
                          <a:ln>
                            <a:noFill/>
                          </a:ln>
                          <a:solidFill>
                            <a:srgbClr val="622280"/>
                          </a:solidFill>
                          <a:effectLst/>
                          <a:latin typeface="Calibri" pitchFamily="34" charset="0"/>
                          <a:cs typeface="Arial" charset="0"/>
                        </a:rPr>
                        <a:t>subsidio</a:t>
                      </a:r>
                      <a:r>
                        <a:rPr kumimoji="0" lang="es-CO" sz="1100" b="1" i="0" u="none" strike="noStrike" cap="none" normalizeH="0" baseline="0" dirty="0" smtClean="0">
                          <a:ln>
                            <a:noFill/>
                          </a:ln>
                          <a:solidFill>
                            <a:srgbClr val="333333"/>
                          </a:solidFill>
                          <a:effectLst/>
                          <a:latin typeface="Calibri" pitchFamily="34" charset="0"/>
                          <a:cs typeface="Arial" charset="0"/>
                        </a:rPr>
                        <a:t> por alguno de los servicios que adquirió?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1260" name="Group 12"/>
          <p:cNvGraphicFramePr>
            <a:graphicFrameLocks noGrp="1"/>
          </p:cNvGraphicFramePr>
          <p:nvPr/>
        </p:nvGraphicFramePr>
        <p:xfrm>
          <a:off x="4400550" y="919163"/>
          <a:ext cx="4745038" cy="230188"/>
        </p:xfrm>
        <a:graphic>
          <a:graphicData uri="http://schemas.openxmlformats.org/drawingml/2006/table">
            <a:tbl>
              <a:tblPr/>
              <a:tblGrid>
                <a:gridCol w="4745038"/>
              </a:tblGrid>
              <a:tr h="230188">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s-CO" sz="1100" b="1" i="0" u="none" strike="noStrike" cap="none" normalizeH="0" baseline="0" dirty="0" smtClean="0">
                          <a:ln>
                            <a:noFill/>
                          </a:ln>
                          <a:solidFill>
                            <a:srgbClr val="622280"/>
                          </a:solidFill>
                          <a:effectLst/>
                          <a:latin typeface="Calibri" pitchFamily="34" charset="0"/>
                          <a:cs typeface="Arial" charset="0"/>
                        </a:rPr>
                        <a:t> 16.</a:t>
                      </a:r>
                      <a:r>
                        <a:rPr kumimoji="0" lang="es-CO" sz="1100" b="1" i="0" u="none" strike="noStrike" cap="none" normalizeH="0" baseline="0" dirty="0" smtClean="0">
                          <a:ln>
                            <a:noFill/>
                          </a:ln>
                          <a:solidFill>
                            <a:srgbClr val="333333"/>
                          </a:solidFill>
                          <a:effectLst/>
                          <a:latin typeface="Calibri" pitchFamily="34" charset="0"/>
                          <a:cs typeface="Arial" charset="0"/>
                        </a:rPr>
                        <a:t> ¿Cómo califica el </a:t>
                      </a:r>
                      <a:r>
                        <a:rPr kumimoji="0" lang="es-CO" sz="1100" b="1" i="0" u="none" strike="noStrike" cap="none" normalizeH="0" baseline="0" dirty="0" smtClean="0">
                          <a:ln>
                            <a:noFill/>
                          </a:ln>
                          <a:solidFill>
                            <a:srgbClr val="622280"/>
                          </a:solidFill>
                          <a:effectLst/>
                          <a:latin typeface="Calibri" pitchFamily="34" charset="0"/>
                          <a:cs typeface="Arial" charset="0"/>
                        </a:rPr>
                        <a:t>servicio subsidiado</a:t>
                      </a:r>
                      <a:r>
                        <a:rPr kumimoji="0" lang="es-CO" sz="1100" b="1" i="0" u="none" strike="noStrike" cap="none" normalizeH="0" baseline="0" dirty="0" smtClean="0">
                          <a:ln>
                            <a:noFill/>
                          </a:ln>
                          <a:solidFill>
                            <a:srgbClr val="333333"/>
                          </a:solidFill>
                          <a:effectLst/>
                          <a:latin typeface="Calibri" pitchFamily="34" charset="0"/>
                          <a:cs typeface="Arial" charset="0"/>
                        </a:rPr>
                        <a:t> que recibió en cuanto a…</a:t>
                      </a:r>
                    </a:p>
                  </a:txBody>
                  <a:tcPr marL="54000" marR="54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10251" name="Rectangle 18"/>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821267" name="Group 19"/>
          <p:cNvGraphicFramePr>
            <a:graphicFrameLocks noGrp="1"/>
          </p:cNvGraphicFramePr>
          <p:nvPr/>
        </p:nvGraphicFramePr>
        <p:xfrm>
          <a:off x="2112963" y="1266825"/>
          <a:ext cx="261937" cy="173160"/>
        </p:xfrm>
        <a:graphic>
          <a:graphicData uri="http://schemas.openxmlformats.org/drawingml/2006/table">
            <a:tbl>
              <a:tblPr/>
              <a:tblGrid>
                <a:gridCol w="26193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endParaRPr kumimoji="0" lang="es-CO" sz="10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1273" name="Group 25"/>
          <p:cNvGraphicFramePr>
            <a:graphicFrameLocks noGrp="1"/>
          </p:cNvGraphicFramePr>
          <p:nvPr/>
        </p:nvGraphicFramePr>
        <p:xfrm>
          <a:off x="2032000" y="2251075"/>
          <a:ext cx="527050" cy="214308"/>
        </p:xfrm>
        <a:graphic>
          <a:graphicData uri="http://schemas.openxmlformats.org/drawingml/2006/table">
            <a:tbl>
              <a:tblPr/>
              <a:tblGrid>
                <a:gridCol w="5270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76</a:t>
                      </a:r>
                      <a:r>
                        <a:rPr kumimoji="0" lang="es-ES" sz="9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1279" name="Group 31"/>
          <p:cNvGraphicFramePr>
            <a:graphicFrameLocks noGrp="1"/>
          </p:cNvGraphicFramePr>
          <p:nvPr/>
        </p:nvGraphicFramePr>
        <p:xfrm>
          <a:off x="2984500" y="1700213"/>
          <a:ext cx="519113" cy="269172"/>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622280"/>
                          </a:solidFill>
                          <a:effectLst/>
                          <a:latin typeface="Cambria" pitchFamily="18" charset="0"/>
                          <a:cs typeface="Arial" charset="0"/>
                        </a:rPr>
                        <a:t>Si</a:t>
                      </a:r>
                      <a:r>
                        <a:rPr kumimoji="0" lang="es-ES" sz="1300" b="1" i="0" u="none" strike="noStrike" cap="none" normalizeH="0" baseline="0" dirty="0" smtClean="0">
                          <a:ln>
                            <a:noFill/>
                          </a:ln>
                          <a:solidFill>
                            <a:srgbClr val="622280"/>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1285" name="Group 37"/>
          <p:cNvGraphicFramePr>
            <a:graphicFrameLocks noGrp="1"/>
          </p:cNvGraphicFramePr>
          <p:nvPr/>
        </p:nvGraphicFramePr>
        <p:xfrm>
          <a:off x="1065213" y="1808163"/>
          <a:ext cx="519112" cy="269172"/>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No</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10260" name="AutoShape 43"/>
          <p:cNvCxnSpPr>
            <a:cxnSpLocks noChangeShapeType="1"/>
          </p:cNvCxnSpPr>
          <p:nvPr/>
        </p:nvCxnSpPr>
        <p:spPr bwMode="auto">
          <a:xfrm>
            <a:off x="2862263" y="1560513"/>
            <a:ext cx="382587" cy="139700"/>
          </a:xfrm>
          <a:prstGeom prst="bentConnector2">
            <a:avLst/>
          </a:prstGeom>
          <a:noFill/>
          <a:ln w="3175">
            <a:solidFill>
              <a:schemeClr val="tx1"/>
            </a:solidFill>
            <a:miter lim="800000"/>
            <a:headEnd/>
            <a:tailEnd type="oval" w="med" len="med"/>
          </a:ln>
        </p:spPr>
      </p:cxnSp>
      <p:cxnSp>
        <p:nvCxnSpPr>
          <p:cNvPr id="10261" name="AutoShape 44"/>
          <p:cNvCxnSpPr>
            <a:cxnSpLocks noChangeShapeType="1"/>
          </p:cNvCxnSpPr>
          <p:nvPr/>
        </p:nvCxnSpPr>
        <p:spPr bwMode="auto">
          <a:xfrm rot="10800000">
            <a:off x="1325563" y="2076450"/>
            <a:ext cx="706437" cy="282575"/>
          </a:xfrm>
          <a:prstGeom prst="bentConnector2">
            <a:avLst/>
          </a:prstGeom>
          <a:noFill/>
          <a:ln w="3175">
            <a:solidFill>
              <a:schemeClr val="tx1"/>
            </a:solidFill>
            <a:miter lim="800000"/>
            <a:headEnd/>
            <a:tailEnd type="oval" w="med" len="med"/>
          </a:ln>
        </p:spPr>
      </p:cxnSp>
      <p:graphicFrame>
        <p:nvGraphicFramePr>
          <p:cNvPr id="821293" name="Group 45"/>
          <p:cNvGraphicFramePr>
            <a:graphicFrameLocks noGrp="1"/>
          </p:cNvGraphicFramePr>
          <p:nvPr/>
        </p:nvGraphicFramePr>
        <p:xfrm>
          <a:off x="3236913" y="2155825"/>
          <a:ext cx="760412" cy="145728"/>
        </p:xfrm>
        <a:graphic>
          <a:graphicData uri="http://schemas.openxmlformats.org/drawingml/2006/table">
            <a:tbl>
              <a:tblPr/>
              <a:tblGrid>
                <a:gridCol w="495300"/>
                <a:gridCol w="265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848</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21304" name="Group 56"/>
          <p:cNvGraphicFramePr>
            <a:graphicFrameLocks noGrp="1"/>
          </p:cNvGraphicFramePr>
          <p:nvPr/>
        </p:nvGraphicFramePr>
        <p:xfrm>
          <a:off x="5141913" y="4683125"/>
          <a:ext cx="3467100" cy="228600"/>
        </p:xfrm>
        <a:graphic>
          <a:graphicData uri="http://schemas.openxmlformats.org/drawingml/2006/table">
            <a:tbl>
              <a:tblPr/>
              <a:tblGrid>
                <a:gridCol w="3467100"/>
              </a:tblGrid>
              <a:tr h="180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900" b="1" i="0"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900" b="1"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[5]</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[4]</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[3]</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Regular,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[2]</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Mala,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[1]</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Mala</a:t>
                      </a:r>
                    </a:p>
                  </a:txBody>
                  <a:tcPr anchor="ctr" horzOverflow="overflow">
                    <a:lnL cap="flat">
                      <a:noFill/>
                    </a:lnL>
                    <a:lnR cap="flat">
                      <a:noFill/>
                    </a:lnR>
                    <a:lnT cap="flat">
                      <a:noFill/>
                    </a:lnT>
                    <a:lnB cap="flat">
                      <a:noFill/>
                    </a:lnB>
                    <a:lnTlToBr>
                      <a:noFill/>
                    </a:lnTlToBr>
                    <a:lnBlToTr>
                      <a:noFill/>
                    </a:lnBlToTr>
                    <a:noFill/>
                  </a:tcPr>
                </a:tc>
              </a:tr>
            </a:tbl>
          </a:graphicData>
        </a:graphic>
      </p:graphicFrame>
      <p:sp>
        <p:nvSpPr>
          <p:cNvPr id="10274" name="Line 62"/>
          <p:cNvSpPr>
            <a:spLocks noChangeShapeType="1"/>
          </p:cNvSpPr>
          <p:nvPr/>
        </p:nvSpPr>
        <p:spPr bwMode="auto">
          <a:xfrm>
            <a:off x="246063" y="2808288"/>
            <a:ext cx="4098925" cy="0"/>
          </a:xfrm>
          <a:prstGeom prst="line">
            <a:avLst/>
          </a:prstGeom>
          <a:noFill/>
          <a:ln w="3175">
            <a:solidFill>
              <a:srgbClr val="808080"/>
            </a:solidFill>
            <a:round/>
            <a:headEnd/>
            <a:tailEnd/>
          </a:ln>
        </p:spPr>
        <p:txBody>
          <a:bodyPr/>
          <a:lstStyle/>
          <a:p>
            <a:endParaRPr lang="es-MX" dirty="0"/>
          </a:p>
        </p:txBody>
      </p:sp>
      <p:graphicFrame>
        <p:nvGraphicFramePr>
          <p:cNvPr id="821311" name="Group 63"/>
          <p:cNvGraphicFramePr>
            <a:graphicFrameLocks noGrp="1"/>
          </p:cNvGraphicFramePr>
          <p:nvPr/>
        </p:nvGraphicFramePr>
        <p:xfrm>
          <a:off x="657226" y="2852738"/>
          <a:ext cx="3081338" cy="371280"/>
        </p:xfrm>
        <a:graphic>
          <a:graphicData uri="http://schemas.openxmlformats.org/drawingml/2006/table">
            <a:tbl>
              <a:tblPr/>
              <a:tblGrid>
                <a:gridCol w="3081338"/>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s-CO" sz="1100" b="1" i="0" u="none" strike="noStrike" cap="none" normalizeH="0" baseline="0" dirty="0" smtClean="0">
                          <a:ln>
                            <a:noFill/>
                          </a:ln>
                          <a:solidFill>
                            <a:srgbClr val="622280"/>
                          </a:solidFill>
                          <a:effectLst/>
                          <a:latin typeface="Calibri" pitchFamily="34" charset="0"/>
                          <a:cs typeface="Arial" charset="0"/>
                        </a:rPr>
                        <a:t> 15.</a:t>
                      </a:r>
                      <a:r>
                        <a:rPr kumimoji="0" lang="es-CO" sz="1100" b="1" i="0" u="none" strike="noStrike" cap="none" normalizeH="0" baseline="0" dirty="0" smtClean="0">
                          <a:ln>
                            <a:noFill/>
                          </a:ln>
                          <a:solidFill>
                            <a:srgbClr val="333333"/>
                          </a:solidFill>
                          <a:effectLst/>
                          <a:latin typeface="Calibri" pitchFamily="34" charset="0"/>
                          <a:cs typeface="Arial" charset="0"/>
                        </a:rPr>
                        <a:t> ¿Cuál fue el </a:t>
                      </a:r>
                      <a:r>
                        <a:rPr kumimoji="0" lang="es-CO" sz="1100" b="1" i="0" u="none" strike="noStrike" cap="none" normalizeH="0" baseline="0" dirty="0" smtClean="0">
                          <a:ln>
                            <a:noFill/>
                          </a:ln>
                          <a:solidFill>
                            <a:srgbClr val="622280"/>
                          </a:solidFill>
                          <a:effectLst/>
                          <a:latin typeface="Calibri" pitchFamily="34" charset="0"/>
                          <a:cs typeface="Arial" charset="0"/>
                        </a:rPr>
                        <a:t>servicio subsidiado</a:t>
                      </a:r>
                      <a:r>
                        <a:rPr kumimoji="0" lang="es-CO" sz="1100" b="1" i="0" u="none" strike="noStrike" cap="none" normalizeH="0" baseline="0" dirty="0" smtClean="0">
                          <a:ln>
                            <a:noFill/>
                          </a:ln>
                          <a:solidFill>
                            <a:srgbClr val="333333"/>
                          </a:solidFill>
                          <a:effectLst/>
                          <a:latin typeface="Calibri" pitchFamily="34" charset="0"/>
                          <a:cs typeface="Arial" charset="0"/>
                        </a:rPr>
                        <a:t> que recibió en el cementerio de propiedad del Distrito?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1317" name="Group 69"/>
          <p:cNvGraphicFramePr>
            <a:graphicFrameLocks noGrp="1"/>
          </p:cNvGraphicFramePr>
          <p:nvPr/>
        </p:nvGraphicFramePr>
        <p:xfrm>
          <a:off x="1711325" y="3546475"/>
          <a:ext cx="522288" cy="241740"/>
        </p:xfrm>
        <a:graphic>
          <a:graphicData uri="http://schemas.openxmlformats.org/drawingml/2006/table">
            <a:tbl>
              <a:tblPr/>
              <a:tblGrid>
                <a:gridCol w="522288"/>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333333"/>
                          </a:solidFill>
                          <a:effectLst/>
                          <a:latin typeface="Cambria" pitchFamily="18" charset="0"/>
                          <a:cs typeface="Arial" charset="0"/>
                        </a:rPr>
                        <a:t>67</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1323" name="Group 75"/>
          <p:cNvGraphicFramePr>
            <a:graphicFrameLocks noGrp="1"/>
          </p:cNvGraphicFramePr>
          <p:nvPr/>
        </p:nvGraphicFramePr>
        <p:xfrm>
          <a:off x="2870200" y="3678238"/>
          <a:ext cx="908050" cy="203640"/>
        </p:xfrm>
        <a:graphic>
          <a:graphicData uri="http://schemas.openxmlformats.org/drawingml/2006/table">
            <a:tbl>
              <a:tblPr/>
              <a:tblGrid>
                <a:gridCol w="908050"/>
              </a:tblGrid>
              <a:tr h="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Inhumación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1329" name="Group 81"/>
          <p:cNvGraphicFramePr>
            <a:graphicFrameLocks noGrp="1"/>
          </p:cNvGraphicFramePr>
          <p:nvPr/>
        </p:nvGraphicFramePr>
        <p:xfrm>
          <a:off x="2414588" y="3659188"/>
          <a:ext cx="522287" cy="241740"/>
        </p:xfrm>
        <a:graphic>
          <a:graphicData uri="http://schemas.openxmlformats.org/drawingml/2006/table">
            <a:tbl>
              <a:tblPr/>
              <a:tblGrid>
                <a:gridCol w="52228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333333"/>
                          </a:solidFill>
                          <a:effectLst/>
                          <a:latin typeface="Cambria" pitchFamily="18" charset="0"/>
                          <a:cs typeface="Arial" charset="0"/>
                        </a:rPr>
                        <a:t>43</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1335" name="Group 87"/>
          <p:cNvGraphicFramePr>
            <a:graphicFrameLocks noGrp="1"/>
          </p:cNvGraphicFramePr>
          <p:nvPr/>
        </p:nvGraphicFramePr>
        <p:xfrm>
          <a:off x="876300" y="3563938"/>
          <a:ext cx="908050" cy="203640"/>
        </p:xfrm>
        <a:graphic>
          <a:graphicData uri="http://schemas.openxmlformats.org/drawingml/2006/table">
            <a:tbl>
              <a:tblPr/>
              <a:tblGrid>
                <a:gridCol w="908050"/>
              </a:tblGrid>
              <a:tr h="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Exhumación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1341" name="Group 93"/>
          <p:cNvGraphicFramePr>
            <a:graphicFrameLocks noGrp="1"/>
          </p:cNvGraphicFramePr>
          <p:nvPr/>
        </p:nvGraphicFramePr>
        <p:xfrm>
          <a:off x="2982913" y="4670425"/>
          <a:ext cx="1473200" cy="228024"/>
        </p:xfrm>
        <a:graphic>
          <a:graphicData uri="http://schemas.openxmlformats.org/drawingml/2006/table">
            <a:tbl>
              <a:tblPr/>
              <a:tblGrid>
                <a:gridCol w="1284287"/>
                <a:gridCol w="1889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CO" sz="700" b="1" i="0" u="none" strike="noStrike" cap="none" normalizeH="0" baseline="0" dirty="0" smtClean="0">
                          <a:ln>
                            <a:noFill/>
                          </a:ln>
                          <a:solidFill>
                            <a:schemeClr val="tx1"/>
                          </a:solidFill>
                          <a:effectLst/>
                          <a:latin typeface="Calibri" pitchFamily="34" charset="0"/>
                          <a:cs typeface="Arial" charset="0"/>
                        </a:rPr>
                        <a:t> Base: Los que tuvieron subsidio de los servicios que adquirió</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207</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10242" name="Object 5"/>
          <p:cNvGraphicFramePr>
            <a:graphicFrameLocks noChangeAspect="1"/>
          </p:cNvGraphicFramePr>
          <p:nvPr/>
        </p:nvGraphicFramePr>
        <p:xfrm>
          <a:off x="6570663" y="1966913"/>
          <a:ext cx="2308225" cy="3576637"/>
        </p:xfrm>
        <a:graphic>
          <a:graphicData uri="http://schemas.openxmlformats.org/presentationml/2006/ole">
            <p:oleObj spid="_x0000_s10242" name="Gráfico" r:id="rId5" imgW="2314643" imgH="3581310" progId="MSGraph.Chart.8">
              <p:embed followColorScheme="full"/>
            </p:oleObj>
          </a:graphicData>
        </a:graphic>
      </p:graphicFrame>
      <p:graphicFrame>
        <p:nvGraphicFramePr>
          <p:cNvPr id="821352" name="Group 104"/>
          <p:cNvGraphicFramePr>
            <a:graphicFrameLocks noGrp="1"/>
          </p:cNvGraphicFramePr>
          <p:nvPr/>
        </p:nvGraphicFramePr>
        <p:xfrm>
          <a:off x="5838825" y="1346200"/>
          <a:ext cx="2038350" cy="387731"/>
        </p:xfrm>
        <a:graphic>
          <a:graphicData uri="http://schemas.openxmlformats.org/drawingml/2006/table">
            <a:tbl>
              <a:tblPr/>
              <a:tblGrid>
                <a:gridCol w="817563"/>
                <a:gridCol w="479425"/>
                <a:gridCol w="741362"/>
              </a:tblGrid>
              <a:tr h="0">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cap="flat">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noFill/>
                  </a:tcPr>
                </a:tc>
              </a:tr>
              <a:tr h="168275">
                <a:tc>
                  <a:txBody>
                    <a:bodyPr/>
                    <a:lstStyle/>
                    <a:p>
                      <a:pPr marL="0" marR="0" lvl="0" indent="0" algn="ctr" defTabSz="914400" rtl="0" eaLnBrk="1" fontAlgn="b" latinLnBrk="0" hangingPunct="1">
                        <a:lnSpc>
                          <a:spcPct val="9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6"/>
                      <a:srcRect/>
                      <a:stretch>
                        <a:fillRect/>
                      </a:stretch>
                    </a:blipFill>
                  </a:tcPr>
                </a:tc>
                <a:tc>
                  <a:txBody>
                    <a:bodyPr/>
                    <a:lstStyle/>
                    <a:p>
                      <a:pPr marL="0" marR="0" lvl="0" indent="0" algn="ctr" defTabSz="914400" rtl="0" eaLnBrk="1" fontAlgn="b" latinLnBrk="0" hangingPunct="1">
                        <a:lnSpc>
                          <a:spcPct val="9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7"/>
                      <a:srcRect/>
                      <a:stretch>
                        <a:fillRect/>
                      </a:stretch>
                    </a:blipFill>
                  </a:tcPr>
                </a:tc>
                <a:tc>
                  <a:txBody>
                    <a:bodyPr/>
                    <a:lstStyle/>
                    <a:p>
                      <a:pPr marL="0" marR="0" lvl="0" indent="0" algn="ctr" defTabSz="914400" rtl="0" eaLnBrk="1" fontAlgn="b" latinLnBrk="0" hangingPunct="1">
                        <a:lnSpc>
                          <a:spcPct val="9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8"/>
                      <a:srcRect/>
                      <a:stretch>
                        <a:fillRect/>
                      </a:stretch>
                    </a:blipFill>
                  </a:tcPr>
                </a:tc>
              </a:tr>
            </a:tbl>
          </a:graphicData>
        </a:graphic>
      </p:graphicFrame>
      <p:graphicFrame>
        <p:nvGraphicFramePr>
          <p:cNvPr id="821366" name="Group 118"/>
          <p:cNvGraphicFramePr>
            <a:graphicFrameLocks noGrp="1"/>
          </p:cNvGraphicFramePr>
          <p:nvPr/>
        </p:nvGraphicFramePr>
        <p:xfrm>
          <a:off x="4732338" y="2038350"/>
          <a:ext cx="1933575" cy="2290764"/>
        </p:xfrm>
        <a:graphic>
          <a:graphicData uri="http://schemas.openxmlformats.org/drawingml/2006/table">
            <a:tbl>
              <a:tblPr/>
              <a:tblGrid>
                <a:gridCol w="1933575"/>
              </a:tblGrid>
              <a:tr h="5730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 d. La calidad del servicio que le fue subsidiado </a:t>
                      </a:r>
                      <a:endParaRPr kumimoji="0" lang="es-ES" sz="900" b="0" i="0" u="none" strike="noStrike" cap="none" normalizeH="0" baseline="0" dirty="0" smtClean="0">
                        <a:ln>
                          <a:noFill/>
                        </a:ln>
                        <a:solidFill>
                          <a:srgbClr val="333333"/>
                        </a:solidFill>
                        <a:effectLst/>
                        <a:latin typeface="Calibri" pitchFamily="34" charset="0"/>
                        <a:cs typeface="Arial" charset="0"/>
                      </a:endParaRPr>
                    </a:p>
                  </a:txBody>
                  <a:tcPr anchor="ctr" horzOverflow="overflow">
                    <a:lnL cap="flat">
                      <a:noFill/>
                    </a:lnL>
                    <a:lnR cap="flat">
                      <a:noFill/>
                    </a:lnR>
                    <a:lnT cap="flat">
                      <a:noFill/>
                    </a:lnT>
                    <a:lnB>
                      <a:noFill/>
                    </a:lnB>
                    <a:lnTlToBr>
                      <a:noFill/>
                    </a:lnTlToBr>
                    <a:lnBlToTr>
                      <a:noFill/>
                    </a:lnBlToTr>
                    <a:noFill/>
                  </a:tcPr>
                </a:tc>
              </a:tr>
              <a:tr h="5730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 a. La facilidad para realizar la solicitud del subsidio </a:t>
                      </a:r>
                    </a:p>
                  </a:txBody>
                  <a:tcPr anchor="ctr" horzOverflow="overflow">
                    <a:lnL cap="flat">
                      <a:noFill/>
                    </a:lnL>
                    <a:lnR cap="flat">
                      <a:noFill/>
                    </a:lnR>
                    <a:lnT>
                      <a:noFill/>
                    </a:lnT>
                    <a:lnB>
                      <a:noFill/>
                    </a:lnB>
                    <a:lnTlToBr>
                      <a:noFill/>
                    </a:lnTlToBr>
                    <a:lnBlToTr>
                      <a:noFill/>
                    </a:lnBlToTr>
                    <a:noFill/>
                  </a:tcPr>
                </a:tc>
              </a:tr>
              <a:tr h="5715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 b. La información suministrada por los funcionarios para realizar el trámite </a:t>
                      </a:r>
                      <a:endParaRPr kumimoji="0" lang="es-ES" sz="900" b="0" i="0" u="none" strike="noStrike" cap="none" normalizeH="0" baseline="0" dirty="0" smtClean="0">
                        <a:ln>
                          <a:noFill/>
                        </a:ln>
                        <a:solidFill>
                          <a:srgbClr val="333333"/>
                        </a:solidFill>
                        <a:effectLst/>
                        <a:latin typeface="Calibri" pitchFamily="34" charset="0"/>
                        <a:cs typeface="Arial" charset="0"/>
                      </a:endParaRPr>
                    </a:p>
                  </a:txBody>
                  <a:tcPr anchor="ctr" horzOverflow="overflow">
                    <a:lnL cap="flat">
                      <a:noFill/>
                    </a:lnL>
                    <a:lnR cap="flat">
                      <a:noFill/>
                    </a:lnR>
                    <a:lnT>
                      <a:noFill/>
                    </a:lnT>
                    <a:lnB>
                      <a:noFill/>
                    </a:lnB>
                    <a:lnTlToBr>
                      <a:noFill/>
                    </a:lnTlToBr>
                    <a:lnBlToTr>
                      <a:noFill/>
                    </a:lnBlToTr>
                    <a:noFill/>
                  </a:tcPr>
                </a:tc>
              </a:tr>
              <a:tr h="5730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 c. El tiempo en que se tramito su solicitud </a:t>
                      </a:r>
                      <a:endParaRPr kumimoji="0" lang="es-ES" sz="900" b="0" i="0" u="none" strike="noStrike" cap="none" normalizeH="0" baseline="0" dirty="0" smtClean="0">
                        <a:ln>
                          <a:noFill/>
                        </a:ln>
                        <a:solidFill>
                          <a:srgbClr val="333333"/>
                        </a:solidFill>
                        <a:effectLst/>
                        <a:latin typeface="Calibri" pitchFamily="34" charset="0"/>
                        <a:cs typeface="Arial" charset="0"/>
                      </a:endParaRPr>
                    </a:p>
                  </a:txBody>
                  <a:tcPr anchor="ctr" horzOverflow="overflow">
                    <a:lnL cap="flat">
                      <a:noFill/>
                    </a:lnL>
                    <a:lnR cap="flat">
                      <a:noFill/>
                    </a:lnR>
                    <a:lnT>
                      <a:noFill/>
                    </a:lnT>
                    <a:lnB cap="flat">
                      <a:noFill/>
                    </a:lnB>
                    <a:lnTlToBr>
                      <a:noFill/>
                    </a:lnTlToBr>
                    <a:lnBlToTr>
                      <a:noFill/>
                    </a:lnBlToTr>
                    <a:noFill/>
                  </a:tcPr>
                </a:tc>
              </a:tr>
            </a:tbl>
          </a:graphicData>
        </a:graphic>
      </p:graphicFrame>
      <p:graphicFrame>
        <p:nvGraphicFramePr>
          <p:cNvPr id="821375" name="Group 127"/>
          <p:cNvGraphicFramePr>
            <a:graphicFrameLocks noGrp="1"/>
          </p:cNvGraphicFramePr>
          <p:nvPr/>
        </p:nvGraphicFramePr>
        <p:xfrm>
          <a:off x="8853488" y="2119313"/>
          <a:ext cx="188912" cy="2203452"/>
        </p:xfrm>
        <a:graphic>
          <a:graphicData uri="http://schemas.openxmlformats.org/drawingml/2006/table">
            <a:tbl>
              <a:tblPr/>
              <a:tblGrid>
                <a:gridCol w="188912"/>
              </a:tblGrid>
              <a:tr h="5508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205</a:t>
                      </a:r>
                      <a:endParaRPr kumimoji="0" lang="es-ES" sz="800" b="0" i="1" u="none" strike="noStrike" cap="none" normalizeH="0" baseline="0" dirty="0" smtClean="0">
                        <a:ln>
                          <a:noFill/>
                        </a:ln>
                        <a:solidFill>
                          <a:schemeClr val="tx1"/>
                        </a:solidFill>
                        <a:effectLst/>
                        <a:latin typeface="Arial" charset="0"/>
                        <a:cs typeface="Arial" charset="0"/>
                      </a:endParaRPr>
                    </a:p>
                  </a:txBody>
                  <a:tcPr marL="18000" marR="18000" marT="0" marB="0" anchor="ctr" horzOverflow="overflow">
                    <a:lnL cap="flat">
                      <a:noFill/>
                    </a:lnL>
                    <a:lnR cap="flat">
                      <a:noFill/>
                    </a:lnR>
                    <a:lnT cap="flat">
                      <a:noFill/>
                    </a:lnT>
                    <a:lnB>
                      <a:noFill/>
                    </a:lnB>
                    <a:lnTlToBr>
                      <a:noFill/>
                    </a:lnTlToBr>
                    <a:lnBlToTr>
                      <a:noFill/>
                    </a:lnBlToTr>
                    <a:solidFill>
                      <a:srgbClr val="EAEAEA"/>
                    </a:solidFill>
                  </a:tcPr>
                </a:tc>
              </a:tr>
              <a:tr h="5508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206</a:t>
                      </a:r>
                      <a:endParaRPr kumimoji="0" lang="es-ES" sz="800" b="0" i="1" u="none" strike="noStrike" cap="none" normalizeH="0" baseline="0" dirty="0" smtClean="0">
                        <a:ln>
                          <a:noFill/>
                        </a:ln>
                        <a:solidFill>
                          <a:schemeClr val="tx1"/>
                        </a:solidFill>
                        <a:effectLst/>
                        <a:latin typeface="Arial" charset="0"/>
                        <a:cs typeface="Arial" charset="0"/>
                      </a:endParaRPr>
                    </a:p>
                  </a:txBody>
                  <a:tcPr marL="18000" marR="18000" marT="0" marB="0" anchor="ctr" horzOverflow="overflow">
                    <a:lnL cap="flat">
                      <a:noFill/>
                    </a:lnL>
                    <a:lnR cap="flat">
                      <a:noFill/>
                    </a:lnR>
                    <a:lnT>
                      <a:noFill/>
                    </a:lnT>
                    <a:lnB>
                      <a:noFill/>
                    </a:lnB>
                    <a:lnTlToBr>
                      <a:noFill/>
                    </a:lnTlToBr>
                    <a:lnBlToTr>
                      <a:noFill/>
                    </a:lnBlToTr>
                    <a:solidFill>
                      <a:srgbClr val="EAEAEA"/>
                    </a:solidFill>
                  </a:tcPr>
                </a:tc>
              </a:tr>
              <a:tr h="5508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206</a:t>
                      </a:r>
                      <a:endParaRPr kumimoji="0" lang="es-ES" sz="800" b="0" i="1" u="none" strike="noStrike" cap="none" normalizeH="0" baseline="0" dirty="0" smtClean="0">
                        <a:ln>
                          <a:noFill/>
                        </a:ln>
                        <a:solidFill>
                          <a:schemeClr val="tx1"/>
                        </a:solidFill>
                        <a:effectLst/>
                        <a:latin typeface="Arial" charset="0"/>
                        <a:cs typeface="Arial" charset="0"/>
                      </a:endParaRPr>
                    </a:p>
                  </a:txBody>
                  <a:tcPr marL="18000" marR="18000" marT="0" marB="0" anchor="ctr" horzOverflow="overflow">
                    <a:lnL cap="flat">
                      <a:noFill/>
                    </a:lnL>
                    <a:lnR cap="flat">
                      <a:noFill/>
                    </a:lnR>
                    <a:lnT>
                      <a:noFill/>
                    </a:lnT>
                    <a:lnB>
                      <a:noFill/>
                    </a:lnB>
                    <a:lnTlToBr>
                      <a:noFill/>
                    </a:lnTlToBr>
                    <a:lnBlToTr>
                      <a:noFill/>
                    </a:lnBlToTr>
                    <a:solidFill>
                      <a:srgbClr val="EAEAEA"/>
                    </a:solidFill>
                  </a:tcPr>
                </a:tc>
              </a:tr>
              <a:tr h="5508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206</a:t>
                      </a:r>
                      <a:endParaRPr kumimoji="0" lang="es-ES" sz="800" b="0" i="1" u="none" strike="noStrike" cap="none" normalizeH="0" baseline="0" dirty="0" smtClean="0">
                        <a:ln>
                          <a:noFill/>
                        </a:ln>
                        <a:solidFill>
                          <a:schemeClr val="tx1"/>
                        </a:solidFill>
                        <a:effectLst/>
                        <a:latin typeface="Arial" charset="0"/>
                        <a:cs typeface="Arial" charset="0"/>
                      </a:endParaRPr>
                    </a:p>
                  </a:txBody>
                  <a:tcPr marL="18000" marR="18000" marT="0" marB="0" anchor="ctr" horzOverflow="overflow">
                    <a:lnL cap="flat">
                      <a:noFill/>
                    </a:lnL>
                    <a:lnR cap="flat">
                      <a:noFill/>
                    </a:lnR>
                    <a:lnT>
                      <a:noFill/>
                    </a:lnT>
                    <a:lnB cap="flat">
                      <a:noFill/>
                    </a:lnB>
                    <a:lnTlToBr>
                      <a:noFill/>
                    </a:lnTlToBr>
                    <a:lnBlToTr>
                      <a:noFill/>
                    </a:lnBlToTr>
                    <a:solidFill>
                      <a:srgbClr val="EAEAEA"/>
                    </a:solidFill>
                  </a:tcPr>
                </a:tc>
              </a:tr>
            </a:tbl>
          </a:graphicData>
        </a:graphic>
      </p:graphicFrame>
      <p:graphicFrame>
        <p:nvGraphicFramePr>
          <p:cNvPr id="821384" name="Group 136"/>
          <p:cNvGraphicFramePr>
            <a:graphicFrameLocks noGrp="1"/>
          </p:cNvGraphicFramePr>
          <p:nvPr/>
        </p:nvGraphicFramePr>
        <p:xfrm>
          <a:off x="8745538" y="1922463"/>
          <a:ext cx="341312" cy="157163"/>
        </p:xfrm>
        <a:graphic>
          <a:graphicData uri="http://schemas.openxmlformats.org/drawingml/2006/table">
            <a:tbl>
              <a:tblPr/>
              <a:tblGrid>
                <a:gridCol w="341312"/>
              </a:tblGrid>
              <a:tr h="157163">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r>
            </a:tbl>
          </a:graphicData>
        </a:graphic>
      </p:graphicFrame>
      <p:graphicFrame>
        <p:nvGraphicFramePr>
          <p:cNvPr id="821390" name="Group 142"/>
          <p:cNvGraphicFramePr>
            <a:graphicFrameLocks noGrp="1"/>
          </p:cNvGraphicFramePr>
          <p:nvPr/>
        </p:nvGraphicFramePr>
        <p:xfrm>
          <a:off x="2335213" y="1439863"/>
          <a:ext cx="527050" cy="241740"/>
        </p:xfrm>
        <a:graphic>
          <a:graphicData uri="http://schemas.openxmlformats.org/drawingml/2006/table">
            <a:tbl>
              <a:tblPr/>
              <a:tblGrid>
                <a:gridCol w="5270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chemeClr val="bg1"/>
                          </a:solidFill>
                          <a:effectLst/>
                          <a:latin typeface="Cambria" pitchFamily="18" charset="0"/>
                          <a:cs typeface="Arial" charset="0"/>
                        </a:rPr>
                        <a:t>24</a:t>
                      </a:r>
                      <a:r>
                        <a:rPr kumimoji="0" lang="es-ES" sz="10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1396" name="Group 148"/>
          <p:cNvGraphicFramePr>
            <a:graphicFrameLocks noGrp="1"/>
          </p:cNvGraphicFramePr>
          <p:nvPr/>
        </p:nvGraphicFramePr>
        <p:xfrm>
          <a:off x="2065338" y="3321050"/>
          <a:ext cx="522287" cy="241740"/>
        </p:xfrm>
        <a:graphic>
          <a:graphicData uri="http://schemas.openxmlformats.org/drawingml/2006/table">
            <a:tbl>
              <a:tblPr/>
              <a:tblGrid>
                <a:gridCol w="52228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333333"/>
                          </a:solidFill>
                          <a:effectLst/>
                          <a:latin typeface="Cambria" pitchFamily="18" charset="0"/>
                          <a:cs typeface="Arial" charset="0"/>
                        </a:rPr>
                        <a:t>70</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1402" name="Group 154"/>
          <p:cNvGraphicFramePr>
            <a:graphicFrameLocks noGrp="1"/>
          </p:cNvGraphicFramePr>
          <p:nvPr/>
        </p:nvGraphicFramePr>
        <p:xfrm>
          <a:off x="1220788" y="3322638"/>
          <a:ext cx="908050" cy="203640"/>
        </p:xfrm>
        <a:graphic>
          <a:graphicData uri="http://schemas.openxmlformats.org/drawingml/2006/table">
            <a:tbl>
              <a:tblPr/>
              <a:tblGrid>
                <a:gridCol w="908050"/>
              </a:tblGrid>
              <a:tr h="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Cremación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pSp>
        <p:nvGrpSpPr>
          <p:cNvPr id="10328" name="Group 160"/>
          <p:cNvGrpSpPr>
            <a:grpSpLocks/>
          </p:cNvGrpSpPr>
          <p:nvPr/>
        </p:nvGrpSpPr>
        <p:grpSpPr bwMode="auto">
          <a:xfrm>
            <a:off x="8175625" y="139700"/>
            <a:ext cx="969963" cy="312738"/>
            <a:chOff x="5150" y="88"/>
            <a:chExt cx="611" cy="197"/>
          </a:xfrm>
        </p:grpSpPr>
        <p:pic>
          <p:nvPicPr>
            <p:cNvPr id="10331" name="Picture 161" descr="GHJK"/>
            <p:cNvPicPr>
              <a:picLocks noChangeAspect="1" noChangeArrowheads="1"/>
            </p:cNvPicPr>
            <p:nvPr/>
          </p:nvPicPr>
          <p:blipFill>
            <a:blip r:embed="rId9" cstate="print"/>
            <a:srcRect/>
            <a:stretch>
              <a:fillRect/>
            </a:stretch>
          </p:blipFill>
          <p:spPr bwMode="auto">
            <a:xfrm>
              <a:off x="5150" y="101"/>
              <a:ext cx="611" cy="156"/>
            </a:xfrm>
            <a:prstGeom prst="rect">
              <a:avLst/>
            </a:prstGeom>
            <a:noFill/>
            <a:ln w="9525">
              <a:noFill/>
              <a:miter lim="800000"/>
              <a:headEnd/>
              <a:tailEnd/>
            </a:ln>
          </p:spPr>
        </p:pic>
        <p:sp>
          <p:nvSpPr>
            <p:cNvPr id="10332" name="Rectangle 162"/>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sp>
        <p:nvSpPr>
          <p:cNvPr id="10329" name="Line 163"/>
          <p:cNvSpPr>
            <a:spLocks noChangeShapeType="1"/>
          </p:cNvSpPr>
          <p:nvPr/>
        </p:nvSpPr>
        <p:spPr bwMode="auto">
          <a:xfrm rot="5400000">
            <a:off x="2861469" y="3258344"/>
            <a:ext cx="3360738" cy="0"/>
          </a:xfrm>
          <a:prstGeom prst="line">
            <a:avLst/>
          </a:prstGeom>
          <a:noFill/>
          <a:ln w="3175">
            <a:solidFill>
              <a:srgbClr val="808080"/>
            </a:solidFill>
            <a:round/>
            <a:headEnd/>
            <a:tailEnd/>
          </a:ln>
        </p:spPr>
        <p:txBody>
          <a:bodyPr/>
          <a:lstStyle/>
          <a:p>
            <a:endParaRPr lang="es-MX" dirty="0"/>
          </a:p>
        </p:txBody>
      </p:sp>
      <p:pic>
        <p:nvPicPr>
          <p:cNvPr id="10330" name="Picture 164" descr="ghfj"/>
          <p:cNvPicPr>
            <a:picLocks noChangeAspect="1" noChangeArrowheads="1"/>
          </p:cNvPicPr>
          <p:nvPr/>
        </p:nvPicPr>
        <p:blipFill>
          <a:blip r:embed="rId10" cstate="print"/>
          <a:srcRect/>
          <a:stretch>
            <a:fillRect/>
          </a:stretch>
        </p:blipFill>
        <p:spPr bwMode="auto">
          <a:xfrm>
            <a:off x="4279900" y="1084263"/>
            <a:ext cx="523875" cy="52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s-CO" dirty="0" smtClean="0"/>
              <a:t>Servicio de subsidio</a:t>
            </a:r>
          </a:p>
        </p:txBody>
      </p:sp>
      <p:sp>
        <p:nvSpPr>
          <p:cNvPr id="61443"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31BF79F8-C9D4-4BEE-B068-E113E5C44BB2}" type="slidenum">
              <a:rPr lang="es-ES" sz="900" i="1">
                <a:solidFill>
                  <a:schemeClr val="bg1"/>
                </a:solidFill>
              </a:rPr>
              <a:pPr algn="ctr"/>
              <a:t>23</a:t>
            </a:fld>
            <a:endParaRPr lang="es-ES" sz="900" i="1" dirty="0">
              <a:solidFill>
                <a:schemeClr val="bg1"/>
              </a:solidFill>
            </a:endParaRPr>
          </a:p>
        </p:txBody>
      </p:sp>
      <p:sp>
        <p:nvSpPr>
          <p:cNvPr id="61444"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837637" name="Group 5"/>
          <p:cNvGraphicFramePr>
            <a:graphicFrameLocks noGrp="1"/>
          </p:cNvGraphicFramePr>
          <p:nvPr/>
        </p:nvGraphicFramePr>
        <p:xfrm>
          <a:off x="892175" y="1123950"/>
          <a:ext cx="7362825" cy="3452160"/>
        </p:xfrm>
        <a:graphic>
          <a:graphicData uri="http://schemas.openxmlformats.org/drawingml/2006/table">
            <a:tbl>
              <a:tblPr/>
              <a:tblGrid>
                <a:gridCol w="4148138"/>
                <a:gridCol w="642937"/>
                <a:gridCol w="642938"/>
                <a:gridCol w="642937"/>
                <a:gridCol w="642938"/>
                <a:gridCol w="642937"/>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Serafín</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Total Encuestados</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848</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231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223</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14. ¿Usted tuvo subsidio por alguno de los servicios que adquirió?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SI</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NO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Los que tuvieron subsidio de los servicios que adquirió</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207</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40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42</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0">
                <a:tc gridSpan="6">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15. ¿Cuál fue el servicio subsidiado que recibió en el cementerio de propiedad del Distrito? </a:t>
                      </a:r>
                      <a:endParaRPr kumimoji="0" lang="es-ES" sz="1000" b="1"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Cremación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Exhumación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Inhumación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rgbClr val="622280"/>
                          </a:solidFill>
                          <a:effectLst/>
                          <a:latin typeface="Calibri" pitchFamily="34" charset="0"/>
                          <a:cs typeface="Arial" charset="0"/>
                        </a:rPr>
                        <a:t> </a:t>
                      </a:r>
                      <a:r>
                        <a:rPr kumimoji="0" lang="es-ES" sz="1000" b="1" i="0" u="none" strike="noStrike" cap="none" normalizeH="0" baseline="0" dirty="0" smtClean="0">
                          <a:ln>
                            <a:noFill/>
                          </a:ln>
                          <a:solidFill>
                            <a:srgbClr val="622280"/>
                          </a:solidFill>
                          <a:effectLst/>
                          <a:latin typeface="Calibri" pitchFamily="34" charset="0"/>
                          <a:cs typeface="Arial" charset="0"/>
                        </a:rPr>
                        <a:t>16. ¿Cómo califica el servicio subsidiado que recibió en cuanto a .</a:t>
                      </a:r>
                      <a:r>
                        <a:rPr kumimoji="0" lang="es-ES" sz="1000" b="0" i="0" u="none" strike="noStrike" cap="none" normalizeH="0" baseline="0" dirty="0" smtClean="0">
                          <a:ln>
                            <a:noFill/>
                          </a:ln>
                          <a:solidFill>
                            <a:srgbClr val="622280"/>
                          </a:solidFill>
                          <a:effectLst/>
                          <a:latin typeface="Calibri" pitchFamily="34" charset="0"/>
                          <a:cs typeface="Arial" charset="0"/>
                        </a:rPr>
                        <a:t> </a:t>
                      </a: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d. La calidad del servicio que le fue subsidiado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97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 La facilidad para realizar la solicitud del subsidio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93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b. La información suministrada por los funcionarios para realizar el trámite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92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c. El tiempo en que se tramito su solicitud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grpSp>
        <p:nvGrpSpPr>
          <p:cNvPr id="61594" name="Group 164"/>
          <p:cNvGrpSpPr>
            <a:grpSpLocks/>
          </p:cNvGrpSpPr>
          <p:nvPr/>
        </p:nvGrpSpPr>
        <p:grpSpPr bwMode="auto">
          <a:xfrm>
            <a:off x="8175625" y="139700"/>
            <a:ext cx="969963" cy="312738"/>
            <a:chOff x="5150" y="88"/>
            <a:chExt cx="611" cy="197"/>
          </a:xfrm>
        </p:grpSpPr>
        <p:pic>
          <p:nvPicPr>
            <p:cNvPr id="61598" name="Picture 165"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61599" name="Rectangle 166"/>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graphicFrame>
        <p:nvGraphicFramePr>
          <p:cNvPr id="837799" name="Group 167"/>
          <p:cNvGraphicFramePr>
            <a:graphicFrameLocks noGrp="1"/>
          </p:cNvGraphicFramePr>
          <p:nvPr/>
        </p:nvGraphicFramePr>
        <p:xfrm>
          <a:off x="3130550" y="3479800"/>
          <a:ext cx="1882775" cy="137160"/>
        </p:xfrm>
        <a:graphic>
          <a:graphicData uri="http://schemas.openxmlformats.org/drawingml/2006/table">
            <a:tbl>
              <a:tblPr/>
              <a:tblGrid>
                <a:gridCol w="1882775"/>
              </a:tblGrid>
              <a:tr h="0">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900" b="1" i="0" u="none" strike="noStrike" cap="none" normalizeH="0" baseline="0" dirty="0" smtClean="0">
                          <a:ln>
                            <a:noFill/>
                          </a:ln>
                          <a:solidFill>
                            <a:srgbClr val="622280"/>
                          </a:solidFill>
                          <a:effectLst/>
                          <a:latin typeface="Calibri" pitchFamily="34" charset="0"/>
                          <a:cs typeface="Arial" charset="0"/>
                        </a:rPr>
                        <a:t> Top Two Boxes:</a:t>
                      </a:r>
                      <a:r>
                        <a:rPr kumimoji="0" lang="es-ES" sz="900" b="1" i="0" u="none" strike="noStrike" cap="none" normalizeH="0" baseline="0" dirty="0" smtClean="0">
                          <a:ln>
                            <a:noFill/>
                          </a:ln>
                          <a:solidFill>
                            <a:schemeClr val="tx1"/>
                          </a:solidFill>
                          <a:effectLst/>
                          <a:latin typeface="Calibri" pitchFamily="34" charset="0"/>
                          <a:cs typeface="Arial" charset="0"/>
                        </a:rPr>
                        <a:t> </a:t>
                      </a:r>
                      <a:r>
                        <a:rPr kumimoji="0" lang="es-ES" sz="1000" b="1" i="0" u="none" strike="noStrike" cap="none" normalizeH="0" baseline="0" dirty="0" smtClean="0">
                          <a:ln>
                            <a:noFill/>
                          </a:ln>
                          <a:solidFill>
                            <a:schemeClr val="tx1"/>
                          </a:solidFill>
                          <a:effectLst/>
                          <a:latin typeface="Calibri" pitchFamily="34" charset="0"/>
                          <a:cs typeface="Arial" charset="0"/>
                        </a:rPr>
                        <a:t>Muy Buena + Buena</a:t>
                      </a:r>
                    </a:p>
                  </a:txBody>
                  <a:tcPr marL="0" marR="0" marT="0" marB="0" anchor="ctr" horzOverflow="overflow">
                    <a:lnL cap="flat">
                      <a:noFill/>
                    </a:lnL>
                    <a:lnR>
                      <a:noFill/>
                    </a:lnR>
                    <a:lnT cap="flat">
                      <a:noFill/>
                    </a:lnT>
                    <a:lnB w="3175" cap="flat" cmpd="sng" algn="ctr">
                      <a:solidFill>
                        <a:srgbClr val="FFFFFF"/>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2274" name="Group 2"/>
          <p:cNvGraphicFramePr>
            <a:graphicFrameLocks noGrp="1"/>
          </p:cNvGraphicFramePr>
          <p:nvPr/>
        </p:nvGraphicFramePr>
        <p:xfrm>
          <a:off x="4645025" y="1181100"/>
          <a:ext cx="4421188" cy="3445952"/>
        </p:xfrm>
        <a:graphic>
          <a:graphicData uri="http://schemas.openxmlformats.org/drawingml/2006/table">
            <a:tbl>
              <a:tblPr/>
              <a:tblGrid>
                <a:gridCol w="930275"/>
                <a:gridCol w="855663"/>
                <a:gridCol w="658812"/>
                <a:gridCol w="658813"/>
                <a:gridCol w="658812"/>
                <a:gridCol w="658813"/>
              </a:tblGrid>
              <a:tr h="69850">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333333"/>
                      </a:solidFill>
                      <a:prstDash val="solid"/>
                      <a:round/>
                      <a:headEnd type="none" w="med" len="med"/>
                      <a:tailEnd type="none" w="med" len="med"/>
                    </a:lnR>
                    <a:lnT cap="fla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TOTAL</a:t>
                      </a:r>
                    </a:p>
                  </a:txBody>
                  <a:tcPr marL="36000" marR="36000" marT="18000" marB="18000" anchor="ctr" horzOverflow="overflow">
                    <a:lnL w="3175" cap="flat" cmpd="sng" algn="ctr">
                      <a:solidFill>
                        <a:srgbClr val="333333"/>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 Central</a:t>
                      </a:r>
                    </a:p>
                  </a:txBody>
                  <a:tcPr marL="36000" marR="36000" marT="18000" marB="180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 Norte</a:t>
                      </a:r>
                    </a:p>
                  </a:txBody>
                  <a:tcPr marL="36000" marR="36000" marT="18000" marB="180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 Sur</a:t>
                      </a:r>
                    </a:p>
                  </a:txBody>
                  <a:tcPr marL="36000" marR="36000" marT="18000" marB="180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 Serafín</a:t>
                      </a:r>
                    </a:p>
                  </a:txBody>
                  <a:tcPr marL="36000" marR="36000" marT="18000" marB="180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8143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Por falta de atención oportuna </a:t>
                      </a:r>
                      <a:endParaRPr kumimoji="0" lang="es-ES" sz="1000" b="1" i="0" u="none" strike="noStrike" cap="none" normalizeH="0" baseline="0" dirty="0" smtClean="0">
                        <a:ln>
                          <a:noFill/>
                        </a:ln>
                        <a:solidFill>
                          <a:srgbClr val="333333"/>
                        </a:solidFill>
                        <a:effectLst/>
                        <a:latin typeface="Arial" charset="0"/>
                        <a:cs typeface="Arial" charset="0"/>
                      </a:endParaRPr>
                    </a:p>
                  </a:txBody>
                  <a:tcPr marL="36000" marR="72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r>
              <a:tr h="8143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Por falta de seguridad </a:t>
                      </a:r>
                      <a:endParaRPr kumimoji="0" lang="es-ES" sz="1000" b="1" i="0" u="none" strike="noStrike" cap="none" normalizeH="0" baseline="0" dirty="0" smtClean="0">
                        <a:ln>
                          <a:noFill/>
                        </a:ln>
                        <a:solidFill>
                          <a:srgbClr val="333333"/>
                        </a:solidFill>
                        <a:effectLst/>
                        <a:latin typeface="Arial" charset="0"/>
                        <a:cs typeface="Arial" charset="0"/>
                      </a:endParaRPr>
                    </a:p>
                  </a:txBody>
                  <a:tcPr marL="36000" marR="72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r>
              <a:tr h="8143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Por el personal del Cementerio </a:t>
                      </a:r>
                      <a:endParaRPr kumimoji="0" lang="es-ES" sz="1000" b="1" i="0" u="none" strike="noStrike" cap="none" normalizeH="0" baseline="0" dirty="0" smtClean="0">
                        <a:ln>
                          <a:noFill/>
                        </a:ln>
                        <a:solidFill>
                          <a:srgbClr val="333333"/>
                        </a:solidFill>
                        <a:effectLst/>
                        <a:latin typeface="Arial" charset="0"/>
                        <a:cs typeface="Arial" charset="0"/>
                      </a:endParaRPr>
                    </a:p>
                  </a:txBody>
                  <a:tcPr marL="36000" marR="72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r>
              <a:tr h="8143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Otros</a:t>
                      </a:r>
                      <a:endParaRPr kumimoji="0" lang="es-ES" sz="1000" b="1" i="0" u="none" strike="noStrike" cap="none" normalizeH="0" baseline="0" dirty="0" smtClean="0">
                        <a:ln>
                          <a:noFill/>
                        </a:ln>
                        <a:solidFill>
                          <a:srgbClr val="333333"/>
                        </a:solidFill>
                        <a:effectLst/>
                        <a:latin typeface="Arial" charset="0"/>
                        <a:cs typeface="Arial" charset="0"/>
                      </a:endParaRPr>
                    </a:p>
                  </a:txBody>
                  <a:tcPr marL="36000" marR="72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r>
            </a:tbl>
          </a:graphicData>
        </a:graphic>
      </p:graphicFrame>
      <p:pic>
        <p:nvPicPr>
          <p:cNvPr id="62533" name="Picture 72" descr="fggh"/>
          <p:cNvPicPr>
            <a:picLocks noChangeAspect="1" noChangeArrowheads="1"/>
          </p:cNvPicPr>
          <p:nvPr/>
        </p:nvPicPr>
        <p:blipFill>
          <a:blip r:embed="rId2" cstate="print"/>
          <a:srcRect/>
          <a:stretch>
            <a:fillRect/>
          </a:stretch>
        </p:blipFill>
        <p:spPr bwMode="auto">
          <a:xfrm>
            <a:off x="5772150" y="1597025"/>
            <a:ext cx="3217863" cy="2908300"/>
          </a:xfrm>
          <a:prstGeom prst="rect">
            <a:avLst/>
          </a:prstGeom>
          <a:noFill/>
          <a:ln w="9525">
            <a:noFill/>
            <a:miter lim="800000"/>
            <a:headEnd/>
            <a:tailEnd/>
          </a:ln>
        </p:spPr>
      </p:pic>
      <p:pic>
        <p:nvPicPr>
          <p:cNvPr id="62534" name="Picture 73" descr="ffghjj"/>
          <p:cNvPicPr>
            <a:picLocks noChangeAspect="1" noChangeArrowheads="1"/>
          </p:cNvPicPr>
          <p:nvPr/>
        </p:nvPicPr>
        <p:blipFill>
          <a:blip r:embed="rId3" cstate="print"/>
          <a:srcRect/>
          <a:stretch>
            <a:fillRect/>
          </a:stretch>
        </p:blipFill>
        <p:spPr bwMode="auto">
          <a:xfrm>
            <a:off x="1016000" y="3790950"/>
            <a:ext cx="1184275" cy="1290638"/>
          </a:xfrm>
          <a:prstGeom prst="rect">
            <a:avLst/>
          </a:prstGeom>
          <a:noFill/>
          <a:ln w="9525">
            <a:noFill/>
            <a:miter lim="800000"/>
            <a:headEnd/>
            <a:tailEnd/>
          </a:ln>
        </p:spPr>
      </p:pic>
      <p:pic>
        <p:nvPicPr>
          <p:cNvPr id="62535" name="Picture 74" descr="fgrghj"/>
          <p:cNvPicPr>
            <a:picLocks noChangeAspect="1" noChangeArrowheads="1"/>
          </p:cNvPicPr>
          <p:nvPr/>
        </p:nvPicPr>
        <p:blipFill>
          <a:blip r:embed="rId4" cstate="print"/>
          <a:srcRect/>
          <a:stretch>
            <a:fillRect/>
          </a:stretch>
        </p:blipFill>
        <p:spPr bwMode="auto">
          <a:xfrm>
            <a:off x="3032125" y="3800475"/>
            <a:ext cx="1184275" cy="1290638"/>
          </a:xfrm>
          <a:prstGeom prst="rect">
            <a:avLst/>
          </a:prstGeom>
          <a:noFill/>
          <a:ln w="9525">
            <a:noFill/>
            <a:miter lim="800000"/>
            <a:headEnd/>
            <a:tailEnd/>
          </a:ln>
        </p:spPr>
      </p:pic>
      <p:pic>
        <p:nvPicPr>
          <p:cNvPr id="62536" name="Picture 75" descr="ffghjj"/>
          <p:cNvPicPr>
            <a:picLocks noChangeAspect="1" noChangeArrowheads="1"/>
          </p:cNvPicPr>
          <p:nvPr/>
        </p:nvPicPr>
        <p:blipFill>
          <a:blip r:embed="rId3" cstate="print"/>
          <a:srcRect/>
          <a:stretch>
            <a:fillRect/>
          </a:stretch>
        </p:blipFill>
        <p:spPr bwMode="auto">
          <a:xfrm>
            <a:off x="2303463" y="2549525"/>
            <a:ext cx="1184275" cy="1290638"/>
          </a:xfrm>
          <a:prstGeom prst="rect">
            <a:avLst/>
          </a:prstGeom>
          <a:noFill/>
          <a:ln w="9525">
            <a:noFill/>
            <a:miter lim="800000"/>
            <a:headEnd/>
            <a:tailEnd/>
          </a:ln>
        </p:spPr>
      </p:pic>
      <p:pic>
        <p:nvPicPr>
          <p:cNvPr id="62537" name="Picture 76" descr="frghhjj"/>
          <p:cNvPicPr>
            <a:picLocks noChangeAspect="1" noChangeArrowheads="1"/>
          </p:cNvPicPr>
          <p:nvPr/>
        </p:nvPicPr>
        <p:blipFill>
          <a:blip r:embed="rId5" cstate="print"/>
          <a:srcRect/>
          <a:stretch>
            <a:fillRect/>
          </a:stretch>
        </p:blipFill>
        <p:spPr bwMode="auto">
          <a:xfrm>
            <a:off x="261938" y="2551113"/>
            <a:ext cx="1184275" cy="1290637"/>
          </a:xfrm>
          <a:prstGeom prst="rect">
            <a:avLst/>
          </a:prstGeom>
          <a:noFill/>
          <a:ln w="9525">
            <a:noFill/>
            <a:miter lim="800000"/>
            <a:headEnd/>
            <a:tailEnd/>
          </a:ln>
        </p:spPr>
      </p:pic>
      <p:pic>
        <p:nvPicPr>
          <p:cNvPr id="62538" name="Picture 77" descr="ffgfg"/>
          <p:cNvPicPr>
            <a:picLocks noChangeAspect="1" noChangeArrowheads="1"/>
          </p:cNvPicPr>
          <p:nvPr/>
        </p:nvPicPr>
        <p:blipFill>
          <a:blip r:embed="rId6" cstate="print"/>
          <a:srcRect/>
          <a:stretch>
            <a:fillRect/>
          </a:stretch>
        </p:blipFill>
        <p:spPr bwMode="auto">
          <a:xfrm>
            <a:off x="1573213" y="962025"/>
            <a:ext cx="1443037" cy="1573213"/>
          </a:xfrm>
          <a:prstGeom prst="rect">
            <a:avLst/>
          </a:prstGeom>
          <a:noFill/>
          <a:ln w="9525">
            <a:noFill/>
            <a:miter lim="800000"/>
            <a:headEnd/>
            <a:tailEnd/>
          </a:ln>
        </p:spPr>
      </p:pic>
      <p:sp>
        <p:nvSpPr>
          <p:cNvPr id="62540" name="Rectangle 79"/>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F2AC4932-5780-4299-AD95-B54A5693C599}" type="slidenum">
              <a:rPr lang="es-ES" sz="900" i="1">
                <a:solidFill>
                  <a:schemeClr val="bg1"/>
                </a:solidFill>
              </a:rPr>
              <a:pPr algn="ctr"/>
              <a:t>24</a:t>
            </a:fld>
            <a:endParaRPr lang="es-ES" sz="900" i="1" dirty="0">
              <a:solidFill>
                <a:schemeClr val="bg1"/>
              </a:solidFill>
            </a:endParaRPr>
          </a:p>
        </p:txBody>
      </p:sp>
      <p:sp>
        <p:nvSpPr>
          <p:cNvPr id="62541" name="Rectangle 80"/>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822353" name="Group 81"/>
          <p:cNvGraphicFramePr>
            <a:graphicFrameLocks noGrp="1"/>
          </p:cNvGraphicFramePr>
          <p:nvPr/>
        </p:nvGraphicFramePr>
        <p:xfrm>
          <a:off x="2303463" y="1123950"/>
          <a:ext cx="61400" cy="173160"/>
        </p:xfrm>
        <a:graphic>
          <a:graphicData uri="http://schemas.openxmlformats.org/drawingml/2006/table">
            <a:tbl>
              <a:tblPr/>
              <a:tblGrid>
                <a:gridCol w="6140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endParaRPr kumimoji="0" lang="es-CO" sz="10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2359" name="Group 87"/>
          <p:cNvGraphicFramePr>
            <a:graphicFrameLocks noGrp="1"/>
          </p:cNvGraphicFramePr>
          <p:nvPr/>
        </p:nvGraphicFramePr>
        <p:xfrm>
          <a:off x="2135188" y="2005013"/>
          <a:ext cx="357187" cy="214308"/>
        </p:xfrm>
        <a:graphic>
          <a:graphicData uri="http://schemas.openxmlformats.org/drawingml/2006/table">
            <a:tbl>
              <a:tblPr/>
              <a:tblGrid>
                <a:gridCol w="35718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95</a:t>
                      </a:r>
                      <a:r>
                        <a:rPr kumimoji="0" lang="es-ES" sz="1000" b="1" i="0" u="none" strike="noStrike" cap="none" normalizeH="0" baseline="0" dirty="0" smtClean="0">
                          <a:ln>
                            <a:noFill/>
                          </a:ln>
                          <a:solidFill>
                            <a:schemeClr val="bg1"/>
                          </a:solidFill>
                          <a:effectLst/>
                          <a:latin typeface="Cambria" pitchFamily="18" charset="0"/>
                          <a:cs typeface="Arial" charset="0"/>
                        </a:rPr>
                        <a:t>%</a:t>
                      </a:r>
                      <a:endParaRPr kumimoji="0" lang="es-ES" sz="7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2365" name="Group 93"/>
          <p:cNvGraphicFramePr>
            <a:graphicFrameLocks noGrp="1"/>
          </p:cNvGraphicFramePr>
          <p:nvPr/>
        </p:nvGraphicFramePr>
        <p:xfrm>
          <a:off x="2855913" y="1357313"/>
          <a:ext cx="519112" cy="461196"/>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622280"/>
                          </a:solidFill>
                          <a:effectLst/>
                          <a:latin typeface="Cambria" pitchFamily="18" charset="0"/>
                          <a:cs typeface="Arial" charset="0"/>
                        </a:rPr>
                        <a:t>5</a:t>
                      </a:r>
                      <a:r>
                        <a:rPr kumimoji="0" lang="es-ES" sz="1100" b="1" i="0" u="none" strike="noStrike" cap="none" normalizeH="0" baseline="0" dirty="0" smtClean="0">
                          <a:ln>
                            <a:noFill/>
                          </a:ln>
                          <a:solidFill>
                            <a:srgbClr val="622280"/>
                          </a:solidFill>
                          <a:effectLst/>
                          <a:latin typeface="Cambria" pitchFamily="18" charset="0"/>
                          <a:cs typeface="Arial" charset="0"/>
                        </a:rPr>
                        <a:t>%</a:t>
                      </a:r>
                    </a:p>
                    <a:p>
                      <a:pPr marL="0" marR="0" lvl="0" indent="0" algn="ctr" defTabSz="914400" rtl="0" eaLnBrk="1" fontAlgn="b" latinLnBrk="0" hangingPunct="1">
                        <a:lnSpc>
                          <a:spcPct val="90000"/>
                        </a:lnSpc>
                        <a:spcBef>
                          <a:spcPct val="0"/>
                        </a:spcBef>
                        <a:spcAft>
                          <a:spcPct val="0"/>
                        </a:spcAft>
                        <a:buClrTx/>
                        <a:buSzTx/>
                        <a:buFontTx/>
                        <a:buNone/>
                        <a:tabLst/>
                      </a:pPr>
                      <a:r>
                        <a:rPr kumimoji="0" lang="es-ES" sz="1600" b="1" i="0" u="none" strike="noStrike" cap="none" normalizeH="0" baseline="0" dirty="0" smtClean="0">
                          <a:ln>
                            <a:noFill/>
                          </a:ln>
                          <a:solidFill>
                            <a:srgbClr val="622280"/>
                          </a:solidFill>
                          <a:effectLst/>
                          <a:latin typeface="Cambria" pitchFamily="18" charset="0"/>
                          <a:cs typeface="Arial" charset="0"/>
                        </a:rPr>
                        <a:t>Si</a:t>
                      </a:r>
                      <a:r>
                        <a:rPr kumimoji="0" lang="es-ES" sz="1300" b="1" i="0" u="none" strike="noStrike" cap="none" normalizeH="0" baseline="0" dirty="0" smtClean="0">
                          <a:ln>
                            <a:noFill/>
                          </a:ln>
                          <a:solidFill>
                            <a:srgbClr val="622280"/>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2371" name="Group 99"/>
          <p:cNvGraphicFramePr>
            <a:graphicFrameLocks noGrp="1"/>
          </p:cNvGraphicFramePr>
          <p:nvPr/>
        </p:nvGraphicFramePr>
        <p:xfrm>
          <a:off x="1122363" y="1627188"/>
          <a:ext cx="519112" cy="269172"/>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No</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62550" name="AutoShape 105"/>
          <p:cNvCxnSpPr>
            <a:cxnSpLocks noChangeShapeType="1"/>
          </p:cNvCxnSpPr>
          <p:nvPr/>
        </p:nvCxnSpPr>
        <p:spPr bwMode="auto">
          <a:xfrm>
            <a:off x="2339975" y="1209675"/>
            <a:ext cx="776288" cy="147638"/>
          </a:xfrm>
          <a:prstGeom prst="bentConnector2">
            <a:avLst/>
          </a:prstGeom>
          <a:noFill/>
          <a:ln w="3175">
            <a:solidFill>
              <a:srgbClr val="333333"/>
            </a:solidFill>
            <a:miter lim="800000"/>
            <a:headEnd/>
            <a:tailEnd type="oval" w="med" len="med"/>
          </a:ln>
        </p:spPr>
      </p:cxnSp>
      <p:cxnSp>
        <p:nvCxnSpPr>
          <p:cNvPr id="62551" name="AutoShape 106"/>
          <p:cNvCxnSpPr>
            <a:cxnSpLocks noChangeShapeType="1"/>
          </p:cNvCxnSpPr>
          <p:nvPr/>
        </p:nvCxnSpPr>
        <p:spPr bwMode="auto">
          <a:xfrm rot="10800000">
            <a:off x="1382713" y="1895475"/>
            <a:ext cx="752475" cy="217488"/>
          </a:xfrm>
          <a:prstGeom prst="bentConnector2">
            <a:avLst/>
          </a:prstGeom>
          <a:noFill/>
          <a:ln w="3175">
            <a:solidFill>
              <a:srgbClr val="333333"/>
            </a:solidFill>
            <a:miter lim="800000"/>
            <a:headEnd/>
            <a:tailEnd type="oval" w="med" len="med"/>
          </a:ln>
        </p:spPr>
      </p:cxnSp>
      <p:graphicFrame>
        <p:nvGraphicFramePr>
          <p:cNvPr id="822379" name="Group 107"/>
          <p:cNvGraphicFramePr>
            <a:graphicFrameLocks noGrp="1"/>
          </p:cNvGraphicFramePr>
          <p:nvPr/>
        </p:nvGraphicFramePr>
        <p:xfrm>
          <a:off x="2017713" y="1565275"/>
          <a:ext cx="520700" cy="219075"/>
        </p:xfrm>
        <a:graphic>
          <a:graphicData uri="http://schemas.openxmlformats.org/drawingml/2006/table">
            <a:tbl>
              <a:tblPr/>
              <a:tblGrid>
                <a:gridCol w="520700"/>
              </a:tblGrid>
              <a:tr h="219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200" b="1" i="0" u="none" strike="noStrike" cap="none" normalizeH="0" baseline="0" dirty="0" smtClean="0">
                          <a:ln>
                            <a:noFill/>
                          </a:ln>
                          <a:solidFill>
                            <a:srgbClr val="333333"/>
                          </a:solidFill>
                          <a:effectLst/>
                          <a:latin typeface="Calibri" pitchFamily="34" charset="0"/>
                          <a:cs typeface="Arial" charset="0"/>
                        </a:rPr>
                        <a:t> TOTAL</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2385" name="Group 113"/>
          <p:cNvGraphicFramePr>
            <a:graphicFrameLocks noGrp="1"/>
          </p:cNvGraphicFramePr>
          <p:nvPr/>
        </p:nvGraphicFramePr>
        <p:xfrm>
          <a:off x="596900" y="3028950"/>
          <a:ext cx="520700" cy="219075"/>
        </p:xfrm>
        <a:graphic>
          <a:graphicData uri="http://schemas.openxmlformats.org/drawingml/2006/table">
            <a:tbl>
              <a:tblPr/>
              <a:tblGrid>
                <a:gridCol w="520700"/>
              </a:tblGrid>
              <a:tr h="219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Central</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2391" name="Group 119"/>
          <p:cNvGraphicFramePr>
            <a:graphicFrameLocks noGrp="1"/>
          </p:cNvGraphicFramePr>
          <p:nvPr/>
        </p:nvGraphicFramePr>
        <p:xfrm>
          <a:off x="817563" y="2676525"/>
          <a:ext cx="233362" cy="214308"/>
        </p:xfrm>
        <a:graphic>
          <a:graphicData uri="http://schemas.openxmlformats.org/drawingml/2006/table">
            <a:tbl>
              <a:tblPr/>
              <a:tblGrid>
                <a:gridCol w="2333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8</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2397" name="Group 125"/>
          <p:cNvGraphicFramePr>
            <a:graphicFrameLocks noGrp="1"/>
          </p:cNvGraphicFramePr>
          <p:nvPr/>
        </p:nvGraphicFramePr>
        <p:xfrm>
          <a:off x="746125" y="3395663"/>
          <a:ext cx="233363" cy="214308"/>
        </p:xfrm>
        <a:graphic>
          <a:graphicData uri="http://schemas.openxmlformats.org/drawingml/2006/table">
            <a:tbl>
              <a:tblPr/>
              <a:tblGrid>
                <a:gridCol w="2333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92</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2403" name="Group 131"/>
          <p:cNvGraphicFramePr>
            <a:graphicFrameLocks noGrp="1"/>
          </p:cNvGraphicFramePr>
          <p:nvPr/>
        </p:nvGraphicFramePr>
        <p:xfrm>
          <a:off x="1289050" y="2513013"/>
          <a:ext cx="311150" cy="222250"/>
        </p:xfrm>
        <a:graphic>
          <a:graphicData uri="http://schemas.openxmlformats.org/drawingml/2006/table">
            <a:tbl>
              <a:tblPr/>
              <a:tblGrid>
                <a:gridCol w="311150"/>
              </a:tblGrid>
              <a:tr h="2222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0099CC"/>
                          </a:solidFill>
                          <a:effectLst/>
                          <a:latin typeface="Cambria" pitchFamily="18" charset="0"/>
                          <a:cs typeface="Arial" charset="0"/>
                        </a:rPr>
                        <a:t>Si</a:t>
                      </a:r>
                      <a:r>
                        <a:rPr kumimoji="0" lang="es-ES" sz="9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62562" name="AutoShape 137"/>
          <p:cNvCxnSpPr>
            <a:cxnSpLocks noChangeShapeType="1"/>
          </p:cNvCxnSpPr>
          <p:nvPr/>
        </p:nvCxnSpPr>
        <p:spPr bwMode="auto">
          <a:xfrm flipV="1">
            <a:off x="1050925" y="2624138"/>
            <a:ext cx="238125" cy="160337"/>
          </a:xfrm>
          <a:prstGeom prst="bentConnector3">
            <a:avLst>
              <a:gd name="adj1" fmla="val 49333"/>
            </a:avLst>
          </a:prstGeom>
          <a:noFill/>
          <a:ln w="3175">
            <a:solidFill>
              <a:srgbClr val="333333"/>
            </a:solidFill>
            <a:miter lim="800000"/>
            <a:headEnd/>
            <a:tailEnd type="oval" w="sm" len="sm"/>
          </a:ln>
        </p:spPr>
      </p:cxnSp>
      <p:graphicFrame>
        <p:nvGraphicFramePr>
          <p:cNvPr id="822410" name="Group 138"/>
          <p:cNvGraphicFramePr>
            <a:graphicFrameLocks noGrp="1"/>
          </p:cNvGraphicFramePr>
          <p:nvPr/>
        </p:nvGraphicFramePr>
        <p:xfrm>
          <a:off x="309563" y="3586163"/>
          <a:ext cx="311150" cy="214308"/>
        </p:xfrm>
        <a:graphic>
          <a:graphicData uri="http://schemas.openxmlformats.org/drawingml/2006/table">
            <a:tbl>
              <a:tblPr/>
              <a:tblGrid>
                <a:gridCol w="311150"/>
              </a:tblGrid>
              <a:tr h="2095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tx1"/>
                          </a:solidFill>
                          <a:effectLst/>
                          <a:latin typeface="Cambria" pitchFamily="18" charset="0"/>
                          <a:cs typeface="Arial" charset="0"/>
                        </a:rPr>
                        <a:t>No</a:t>
                      </a:r>
                      <a:r>
                        <a:rPr kumimoji="0" lang="es-ES" sz="900" b="1" i="0" u="none" strike="noStrike" cap="none" normalizeH="0" baseline="0" dirty="0" smtClean="0">
                          <a:ln>
                            <a:noFill/>
                          </a:ln>
                          <a:solidFill>
                            <a:schemeClr val="tx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62565" name="AutoShape 144"/>
          <p:cNvCxnSpPr>
            <a:cxnSpLocks noChangeShapeType="1"/>
          </p:cNvCxnSpPr>
          <p:nvPr/>
        </p:nvCxnSpPr>
        <p:spPr bwMode="auto">
          <a:xfrm rot="5400000">
            <a:off x="700088" y="3530600"/>
            <a:ext cx="84138" cy="242887"/>
          </a:xfrm>
          <a:prstGeom prst="bentConnector2">
            <a:avLst/>
          </a:prstGeom>
          <a:noFill/>
          <a:ln w="3175">
            <a:solidFill>
              <a:srgbClr val="333333"/>
            </a:solidFill>
            <a:miter lim="800000"/>
            <a:headEnd/>
            <a:tailEnd type="oval" w="sm" len="sm"/>
          </a:ln>
        </p:spPr>
      </p:cxnSp>
      <p:graphicFrame>
        <p:nvGraphicFramePr>
          <p:cNvPr id="822417" name="Group 145"/>
          <p:cNvGraphicFramePr>
            <a:graphicFrameLocks noGrp="1"/>
          </p:cNvGraphicFramePr>
          <p:nvPr/>
        </p:nvGraphicFramePr>
        <p:xfrm>
          <a:off x="3494088" y="1644650"/>
          <a:ext cx="760412" cy="145728"/>
        </p:xfrm>
        <a:graphic>
          <a:graphicData uri="http://schemas.openxmlformats.org/drawingml/2006/table">
            <a:tbl>
              <a:tblPr/>
              <a:tblGrid>
                <a:gridCol w="495300"/>
                <a:gridCol w="265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848</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sp>
        <p:nvSpPr>
          <p:cNvPr id="62576" name="Line 155"/>
          <p:cNvSpPr>
            <a:spLocks noChangeShapeType="1"/>
          </p:cNvSpPr>
          <p:nvPr/>
        </p:nvSpPr>
        <p:spPr bwMode="auto">
          <a:xfrm rot="5400000">
            <a:off x="2492375" y="2889251"/>
            <a:ext cx="4098925" cy="0"/>
          </a:xfrm>
          <a:prstGeom prst="line">
            <a:avLst/>
          </a:prstGeom>
          <a:noFill/>
          <a:ln w="3175">
            <a:solidFill>
              <a:srgbClr val="808080"/>
            </a:solidFill>
            <a:round/>
            <a:headEnd/>
            <a:tailEnd/>
          </a:ln>
        </p:spPr>
        <p:txBody>
          <a:bodyPr/>
          <a:lstStyle/>
          <a:p>
            <a:endParaRPr lang="es-MX" dirty="0"/>
          </a:p>
        </p:txBody>
      </p:sp>
      <p:graphicFrame>
        <p:nvGraphicFramePr>
          <p:cNvPr id="822428" name="Group 156"/>
          <p:cNvGraphicFramePr>
            <a:graphicFrameLocks noGrp="1"/>
          </p:cNvGraphicFramePr>
          <p:nvPr/>
        </p:nvGraphicFramePr>
        <p:xfrm>
          <a:off x="1335088" y="4267200"/>
          <a:ext cx="520700" cy="219075"/>
        </p:xfrm>
        <a:graphic>
          <a:graphicData uri="http://schemas.openxmlformats.org/drawingml/2006/table">
            <a:tbl>
              <a:tblPr/>
              <a:tblGrid>
                <a:gridCol w="520700"/>
              </a:tblGrid>
              <a:tr h="219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Sur</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2434" name="Group 162"/>
          <p:cNvGraphicFramePr>
            <a:graphicFrameLocks noGrp="1"/>
          </p:cNvGraphicFramePr>
          <p:nvPr/>
        </p:nvGraphicFramePr>
        <p:xfrm>
          <a:off x="1643063" y="3946525"/>
          <a:ext cx="61400" cy="159444"/>
        </p:xfrm>
        <a:graphic>
          <a:graphicData uri="http://schemas.openxmlformats.org/drawingml/2006/table">
            <a:tbl>
              <a:tblPr/>
              <a:tblGrid>
                <a:gridCol w="6140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endParaRPr kumimoji="0" lang="es-CO"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2440" name="Group 168"/>
          <p:cNvGraphicFramePr>
            <a:graphicFrameLocks noGrp="1"/>
          </p:cNvGraphicFramePr>
          <p:nvPr/>
        </p:nvGraphicFramePr>
        <p:xfrm>
          <a:off x="1484313" y="4633913"/>
          <a:ext cx="233362" cy="214308"/>
        </p:xfrm>
        <a:graphic>
          <a:graphicData uri="http://schemas.openxmlformats.org/drawingml/2006/table">
            <a:tbl>
              <a:tblPr/>
              <a:tblGrid>
                <a:gridCol w="2333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96</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62583" name="AutoShape 174"/>
          <p:cNvCxnSpPr>
            <a:cxnSpLocks noChangeShapeType="1"/>
          </p:cNvCxnSpPr>
          <p:nvPr/>
        </p:nvCxnSpPr>
        <p:spPr bwMode="auto">
          <a:xfrm flipV="1">
            <a:off x="1679575" y="3862388"/>
            <a:ext cx="347663" cy="163512"/>
          </a:xfrm>
          <a:prstGeom prst="bentConnector3">
            <a:avLst>
              <a:gd name="adj1" fmla="val 49773"/>
            </a:avLst>
          </a:prstGeom>
          <a:noFill/>
          <a:ln w="3175">
            <a:solidFill>
              <a:srgbClr val="333333"/>
            </a:solidFill>
            <a:miter lim="800000"/>
            <a:headEnd/>
            <a:tailEnd type="oval" w="sm" len="sm"/>
          </a:ln>
        </p:spPr>
      </p:cxnSp>
      <p:graphicFrame>
        <p:nvGraphicFramePr>
          <p:cNvPr id="822447" name="Group 175"/>
          <p:cNvGraphicFramePr>
            <a:graphicFrameLocks noGrp="1"/>
          </p:cNvGraphicFramePr>
          <p:nvPr/>
        </p:nvGraphicFramePr>
        <p:xfrm>
          <a:off x="1000125" y="4840288"/>
          <a:ext cx="311150" cy="214308"/>
        </p:xfrm>
        <a:graphic>
          <a:graphicData uri="http://schemas.openxmlformats.org/drawingml/2006/table">
            <a:tbl>
              <a:tblPr/>
              <a:tblGrid>
                <a:gridCol w="311150"/>
              </a:tblGrid>
              <a:tr h="2095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tx1"/>
                          </a:solidFill>
                          <a:effectLst/>
                          <a:latin typeface="Cambria" pitchFamily="18" charset="0"/>
                          <a:cs typeface="Arial" charset="0"/>
                        </a:rPr>
                        <a:t>No</a:t>
                      </a:r>
                      <a:r>
                        <a:rPr kumimoji="0" lang="es-ES" sz="900" b="1" i="0" u="none" strike="noStrike" cap="none" normalizeH="0" baseline="0" dirty="0" smtClean="0">
                          <a:ln>
                            <a:noFill/>
                          </a:ln>
                          <a:solidFill>
                            <a:schemeClr val="tx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62586" name="AutoShape 181"/>
          <p:cNvCxnSpPr>
            <a:cxnSpLocks noChangeShapeType="1"/>
          </p:cNvCxnSpPr>
          <p:nvPr/>
        </p:nvCxnSpPr>
        <p:spPr bwMode="auto">
          <a:xfrm rot="5400000">
            <a:off x="1406525" y="4752975"/>
            <a:ext cx="100013" cy="290513"/>
          </a:xfrm>
          <a:prstGeom prst="bentConnector2">
            <a:avLst/>
          </a:prstGeom>
          <a:noFill/>
          <a:ln w="3175">
            <a:solidFill>
              <a:srgbClr val="333333"/>
            </a:solidFill>
            <a:miter lim="800000"/>
            <a:headEnd/>
            <a:tailEnd type="oval" w="sm" len="sm"/>
          </a:ln>
        </p:spPr>
      </p:cxnSp>
      <p:graphicFrame>
        <p:nvGraphicFramePr>
          <p:cNvPr id="822454" name="Group 182"/>
          <p:cNvGraphicFramePr>
            <a:graphicFrameLocks noGrp="1"/>
          </p:cNvGraphicFramePr>
          <p:nvPr/>
        </p:nvGraphicFramePr>
        <p:xfrm>
          <a:off x="2633663" y="3028950"/>
          <a:ext cx="520700" cy="219075"/>
        </p:xfrm>
        <a:graphic>
          <a:graphicData uri="http://schemas.openxmlformats.org/drawingml/2006/table">
            <a:tbl>
              <a:tblPr/>
              <a:tblGrid>
                <a:gridCol w="520700"/>
              </a:tblGrid>
              <a:tr h="219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Norte</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2460" name="Group 188"/>
          <p:cNvGraphicFramePr>
            <a:graphicFrameLocks noGrp="1"/>
          </p:cNvGraphicFramePr>
          <p:nvPr/>
        </p:nvGraphicFramePr>
        <p:xfrm>
          <a:off x="2909888" y="2684463"/>
          <a:ext cx="61400" cy="159444"/>
        </p:xfrm>
        <a:graphic>
          <a:graphicData uri="http://schemas.openxmlformats.org/drawingml/2006/table">
            <a:tbl>
              <a:tblPr/>
              <a:tblGrid>
                <a:gridCol w="6140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endParaRPr kumimoji="0" lang="es-CO"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2466" name="Group 194"/>
          <p:cNvGraphicFramePr>
            <a:graphicFrameLocks noGrp="1"/>
          </p:cNvGraphicFramePr>
          <p:nvPr/>
        </p:nvGraphicFramePr>
        <p:xfrm>
          <a:off x="2782888" y="3395663"/>
          <a:ext cx="233362" cy="214308"/>
        </p:xfrm>
        <a:graphic>
          <a:graphicData uri="http://schemas.openxmlformats.org/drawingml/2006/table">
            <a:tbl>
              <a:tblPr/>
              <a:tblGrid>
                <a:gridCol w="2333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96</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62593" name="AutoShape 200"/>
          <p:cNvCxnSpPr>
            <a:cxnSpLocks noChangeShapeType="1"/>
          </p:cNvCxnSpPr>
          <p:nvPr/>
        </p:nvCxnSpPr>
        <p:spPr bwMode="auto">
          <a:xfrm flipV="1">
            <a:off x="2946400" y="2681288"/>
            <a:ext cx="446088" cy="82550"/>
          </a:xfrm>
          <a:prstGeom prst="bentConnector3">
            <a:avLst>
              <a:gd name="adj1" fmla="val 49824"/>
            </a:avLst>
          </a:prstGeom>
          <a:noFill/>
          <a:ln w="3175">
            <a:solidFill>
              <a:srgbClr val="333333"/>
            </a:solidFill>
            <a:miter lim="800000"/>
            <a:headEnd/>
            <a:tailEnd type="oval" w="sm" len="sm"/>
          </a:ln>
        </p:spPr>
      </p:cxnSp>
      <p:graphicFrame>
        <p:nvGraphicFramePr>
          <p:cNvPr id="822473" name="Group 201"/>
          <p:cNvGraphicFramePr>
            <a:graphicFrameLocks noGrp="1"/>
          </p:cNvGraphicFramePr>
          <p:nvPr/>
        </p:nvGraphicFramePr>
        <p:xfrm>
          <a:off x="2378075" y="3594100"/>
          <a:ext cx="311150" cy="214308"/>
        </p:xfrm>
        <a:graphic>
          <a:graphicData uri="http://schemas.openxmlformats.org/drawingml/2006/table">
            <a:tbl>
              <a:tblPr/>
              <a:tblGrid>
                <a:gridCol w="311150"/>
              </a:tblGrid>
              <a:tr h="2095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tx1"/>
                          </a:solidFill>
                          <a:effectLst/>
                          <a:latin typeface="Cambria" pitchFamily="18" charset="0"/>
                          <a:cs typeface="Arial" charset="0"/>
                        </a:rPr>
                        <a:t>No</a:t>
                      </a:r>
                      <a:r>
                        <a:rPr kumimoji="0" lang="es-ES" sz="900" b="1" i="0" u="none" strike="noStrike" cap="none" normalizeH="0" baseline="0" dirty="0" smtClean="0">
                          <a:ln>
                            <a:noFill/>
                          </a:ln>
                          <a:solidFill>
                            <a:schemeClr val="tx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62596" name="AutoShape 207"/>
          <p:cNvCxnSpPr>
            <a:cxnSpLocks noChangeShapeType="1"/>
          </p:cNvCxnSpPr>
          <p:nvPr/>
        </p:nvCxnSpPr>
        <p:spPr bwMode="auto">
          <a:xfrm rot="5400000">
            <a:off x="2748756" y="3550444"/>
            <a:ext cx="92075" cy="211138"/>
          </a:xfrm>
          <a:prstGeom prst="bentConnector2">
            <a:avLst/>
          </a:prstGeom>
          <a:noFill/>
          <a:ln w="3175">
            <a:solidFill>
              <a:srgbClr val="333333"/>
            </a:solidFill>
            <a:miter lim="800000"/>
            <a:headEnd/>
            <a:tailEnd type="oval" w="sm" len="sm"/>
          </a:ln>
        </p:spPr>
      </p:cxnSp>
      <p:graphicFrame>
        <p:nvGraphicFramePr>
          <p:cNvPr id="822480" name="Group 208"/>
          <p:cNvGraphicFramePr>
            <a:graphicFrameLocks noGrp="1"/>
          </p:cNvGraphicFramePr>
          <p:nvPr/>
        </p:nvGraphicFramePr>
        <p:xfrm>
          <a:off x="3371850" y="4267200"/>
          <a:ext cx="520700" cy="219075"/>
        </p:xfrm>
        <a:graphic>
          <a:graphicData uri="http://schemas.openxmlformats.org/drawingml/2006/table">
            <a:tbl>
              <a:tblPr/>
              <a:tblGrid>
                <a:gridCol w="520700"/>
              </a:tblGrid>
              <a:tr h="219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Serafín</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2486" name="Group 214"/>
          <p:cNvGraphicFramePr>
            <a:graphicFrameLocks noGrp="1"/>
          </p:cNvGraphicFramePr>
          <p:nvPr/>
        </p:nvGraphicFramePr>
        <p:xfrm>
          <a:off x="3608388" y="3930650"/>
          <a:ext cx="61400" cy="159444"/>
        </p:xfrm>
        <a:graphic>
          <a:graphicData uri="http://schemas.openxmlformats.org/drawingml/2006/table">
            <a:tbl>
              <a:tblPr/>
              <a:tblGrid>
                <a:gridCol w="6140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endParaRPr kumimoji="0" lang="es-CO"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2492" name="Group 220"/>
          <p:cNvGraphicFramePr>
            <a:graphicFrameLocks noGrp="1"/>
          </p:cNvGraphicFramePr>
          <p:nvPr/>
        </p:nvGraphicFramePr>
        <p:xfrm>
          <a:off x="3521075" y="4633913"/>
          <a:ext cx="233363" cy="214308"/>
        </p:xfrm>
        <a:graphic>
          <a:graphicData uri="http://schemas.openxmlformats.org/drawingml/2006/table">
            <a:tbl>
              <a:tblPr/>
              <a:tblGrid>
                <a:gridCol w="2333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99</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62603" name="AutoShape 226"/>
          <p:cNvCxnSpPr>
            <a:cxnSpLocks noChangeShapeType="1"/>
          </p:cNvCxnSpPr>
          <p:nvPr/>
        </p:nvCxnSpPr>
        <p:spPr bwMode="auto">
          <a:xfrm flipV="1">
            <a:off x="3644900" y="3862388"/>
            <a:ext cx="419100" cy="147637"/>
          </a:xfrm>
          <a:prstGeom prst="bentConnector3">
            <a:avLst>
              <a:gd name="adj1" fmla="val 49620"/>
            </a:avLst>
          </a:prstGeom>
          <a:noFill/>
          <a:ln w="3175">
            <a:solidFill>
              <a:srgbClr val="333333"/>
            </a:solidFill>
            <a:miter lim="800000"/>
            <a:headEnd/>
            <a:tailEnd type="oval" w="sm" len="sm"/>
          </a:ln>
        </p:spPr>
      </p:cxnSp>
      <p:graphicFrame>
        <p:nvGraphicFramePr>
          <p:cNvPr id="822499" name="Group 227"/>
          <p:cNvGraphicFramePr>
            <a:graphicFrameLocks noGrp="1"/>
          </p:cNvGraphicFramePr>
          <p:nvPr/>
        </p:nvGraphicFramePr>
        <p:xfrm>
          <a:off x="3036888" y="4840288"/>
          <a:ext cx="311150" cy="214308"/>
        </p:xfrm>
        <a:graphic>
          <a:graphicData uri="http://schemas.openxmlformats.org/drawingml/2006/table">
            <a:tbl>
              <a:tblPr/>
              <a:tblGrid>
                <a:gridCol w="311150"/>
              </a:tblGrid>
              <a:tr h="2095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tx1"/>
                          </a:solidFill>
                          <a:effectLst/>
                          <a:latin typeface="Cambria" pitchFamily="18" charset="0"/>
                          <a:cs typeface="Arial" charset="0"/>
                        </a:rPr>
                        <a:t>No</a:t>
                      </a:r>
                      <a:r>
                        <a:rPr kumimoji="0" lang="es-ES" sz="900" b="1" i="0" u="none" strike="noStrike" cap="none" normalizeH="0" baseline="0" dirty="0" smtClean="0">
                          <a:ln>
                            <a:noFill/>
                          </a:ln>
                          <a:solidFill>
                            <a:schemeClr val="tx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62606" name="AutoShape 233"/>
          <p:cNvCxnSpPr>
            <a:cxnSpLocks noChangeShapeType="1"/>
          </p:cNvCxnSpPr>
          <p:nvPr/>
        </p:nvCxnSpPr>
        <p:spPr bwMode="auto">
          <a:xfrm rot="5400000">
            <a:off x="3443287" y="4752976"/>
            <a:ext cx="100013" cy="290512"/>
          </a:xfrm>
          <a:prstGeom prst="bentConnector2">
            <a:avLst/>
          </a:prstGeom>
          <a:noFill/>
          <a:ln w="3175">
            <a:solidFill>
              <a:srgbClr val="333333"/>
            </a:solidFill>
            <a:miter lim="800000"/>
            <a:headEnd/>
            <a:tailEnd type="oval" w="sm" len="sm"/>
          </a:ln>
        </p:spPr>
      </p:cxnSp>
      <p:graphicFrame>
        <p:nvGraphicFramePr>
          <p:cNvPr id="822506" name="Group 234"/>
          <p:cNvGraphicFramePr>
            <a:graphicFrameLocks noGrp="1"/>
          </p:cNvGraphicFramePr>
          <p:nvPr/>
        </p:nvGraphicFramePr>
        <p:xfrm>
          <a:off x="1428750" y="3087688"/>
          <a:ext cx="422275" cy="145728"/>
        </p:xfrm>
        <a:graphic>
          <a:graphicData uri="http://schemas.openxmlformats.org/drawingml/2006/table">
            <a:tbl>
              <a:tblPr/>
              <a:tblGrid>
                <a:gridCol w="233363"/>
                <a:gridCol w="1889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290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22516" name="Group 244"/>
          <p:cNvGraphicFramePr>
            <a:graphicFrameLocks noGrp="1"/>
          </p:cNvGraphicFramePr>
          <p:nvPr/>
        </p:nvGraphicFramePr>
        <p:xfrm>
          <a:off x="3490913" y="3087688"/>
          <a:ext cx="422275" cy="145728"/>
        </p:xfrm>
        <a:graphic>
          <a:graphicData uri="http://schemas.openxmlformats.org/drawingml/2006/table">
            <a:tbl>
              <a:tblPr/>
              <a:tblGrid>
                <a:gridCol w="233362"/>
                <a:gridCol w="1889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231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22526" name="Group 254"/>
          <p:cNvGraphicFramePr>
            <a:graphicFrameLocks noGrp="1"/>
          </p:cNvGraphicFramePr>
          <p:nvPr/>
        </p:nvGraphicFramePr>
        <p:xfrm>
          <a:off x="2630488" y="4322763"/>
          <a:ext cx="422275" cy="145728"/>
        </p:xfrm>
        <a:graphic>
          <a:graphicData uri="http://schemas.openxmlformats.org/drawingml/2006/table">
            <a:tbl>
              <a:tblPr/>
              <a:tblGrid>
                <a:gridCol w="233362"/>
                <a:gridCol w="1889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22536" name="Group 264"/>
          <p:cNvGraphicFramePr>
            <a:graphicFrameLocks noGrp="1"/>
          </p:cNvGraphicFramePr>
          <p:nvPr/>
        </p:nvGraphicFramePr>
        <p:xfrm>
          <a:off x="576263" y="4322763"/>
          <a:ext cx="422275" cy="145728"/>
        </p:xfrm>
        <a:graphic>
          <a:graphicData uri="http://schemas.openxmlformats.org/drawingml/2006/table">
            <a:tbl>
              <a:tblPr/>
              <a:tblGrid>
                <a:gridCol w="233362"/>
                <a:gridCol w="1889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223</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22546" name="Group 274"/>
          <p:cNvGraphicFramePr>
            <a:graphicFrameLocks noGrp="1"/>
          </p:cNvGraphicFramePr>
          <p:nvPr/>
        </p:nvGraphicFramePr>
        <p:xfrm>
          <a:off x="284163" y="654050"/>
          <a:ext cx="4022725" cy="340800"/>
        </p:xfrm>
        <a:graphic>
          <a:graphicData uri="http://schemas.openxmlformats.org/drawingml/2006/table">
            <a:tbl>
              <a:tblPr/>
              <a:tblGrid>
                <a:gridCol w="4022725"/>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 17. ¿La familia ha presentado alguna </a:t>
                      </a:r>
                      <a:r>
                        <a:rPr kumimoji="0" lang="es-CO" sz="1000" b="1" i="0" u="none" strike="noStrike" cap="none" normalizeH="0" baseline="0" dirty="0" smtClean="0">
                          <a:ln>
                            <a:noFill/>
                          </a:ln>
                          <a:solidFill>
                            <a:srgbClr val="622280"/>
                          </a:solidFill>
                          <a:effectLst/>
                          <a:latin typeface="Calibri" pitchFamily="34" charset="0"/>
                          <a:cs typeface="Arial" charset="0"/>
                        </a:rPr>
                        <a:t>petición, queja, reclamo o sugerencia</a:t>
                      </a:r>
                      <a:r>
                        <a:rPr kumimoji="0" lang="es-CO" sz="1000" b="1" i="0" u="none" strike="noStrike" cap="none" normalizeH="0" baseline="0" dirty="0" smtClean="0">
                          <a:ln>
                            <a:noFill/>
                          </a:ln>
                          <a:solidFill>
                            <a:srgbClr val="333333"/>
                          </a:solidFill>
                          <a:effectLst/>
                          <a:latin typeface="Calibri" pitchFamily="34" charset="0"/>
                          <a:cs typeface="Arial" charset="0"/>
                        </a:rPr>
                        <a:t> por los servicios prestados del Cementerio?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2552" name="Group 280"/>
          <p:cNvGraphicFramePr>
            <a:graphicFrameLocks noGrp="1"/>
          </p:cNvGraphicFramePr>
          <p:nvPr/>
        </p:nvGraphicFramePr>
        <p:xfrm>
          <a:off x="6677025" y="1416050"/>
          <a:ext cx="182563" cy="3249613"/>
        </p:xfrm>
        <a:graphic>
          <a:graphicData uri="http://schemas.openxmlformats.org/drawingml/2006/table">
            <a:tbl>
              <a:tblPr/>
              <a:tblGrid>
                <a:gridCol w="182563"/>
              </a:tblGrid>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27</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cap="fla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26</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12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5</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41</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cap="flat">
                      <a:noFill/>
                    </a:lnB>
                    <a:lnTlToBr>
                      <a:noFill/>
                    </a:lnTlToBr>
                    <a:lnBlToTr>
                      <a:noFill/>
                    </a:lnBlToTr>
                    <a:noFill/>
                  </a:tcPr>
                </a:tc>
              </a:tr>
            </a:tbl>
          </a:graphicData>
        </a:graphic>
      </p:graphicFrame>
      <p:graphicFrame>
        <p:nvGraphicFramePr>
          <p:cNvPr id="822561" name="Group 289"/>
          <p:cNvGraphicFramePr>
            <a:graphicFrameLocks noGrp="1"/>
          </p:cNvGraphicFramePr>
          <p:nvPr/>
        </p:nvGraphicFramePr>
        <p:xfrm>
          <a:off x="7351713" y="1416050"/>
          <a:ext cx="182562" cy="3249613"/>
        </p:xfrm>
        <a:graphic>
          <a:graphicData uri="http://schemas.openxmlformats.org/drawingml/2006/table">
            <a:tbl>
              <a:tblPr/>
              <a:tblGrid>
                <a:gridCol w="182562"/>
              </a:tblGrid>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30</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cap="fla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30</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12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mbria" pitchFamily="18" charset="0"/>
                          <a:cs typeface="Arial" charset="0"/>
                        </a:rPr>
                        <a:t>-</a:t>
                      </a:r>
                      <a:endParaRPr kumimoji="0" lang="es-ES" sz="9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40</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cap="flat">
                      <a:noFill/>
                    </a:lnB>
                    <a:lnTlToBr>
                      <a:noFill/>
                    </a:lnTlToBr>
                    <a:lnBlToTr>
                      <a:noFill/>
                    </a:lnBlToTr>
                    <a:noFill/>
                  </a:tcPr>
                </a:tc>
              </a:tr>
            </a:tbl>
          </a:graphicData>
        </a:graphic>
      </p:graphicFrame>
      <p:graphicFrame>
        <p:nvGraphicFramePr>
          <p:cNvPr id="822570" name="Group 298"/>
          <p:cNvGraphicFramePr>
            <a:graphicFrameLocks noGrp="1"/>
          </p:cNvGraphicFramePr>
          <p:nvPr/>
        </p:nvGraphicFramePr>
        <p:xfrm>
          <a:off x="8008938" y="1416050"/>
          <a:ext cx="182562" cy="3249613"/>
        </p:xfrm>
        <a:graphic>
          <a:graphicData uri="http://schemas.openxmlformats.org/drawingml/2006/table">
            <a:tbl>
              <a:tblPr/>
              <a:tblGrid>
                <a:gridCol w="182562"/>
              </a:tblGrid>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40</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cap="fla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10</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12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20</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40</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cap="flat">
                      <a:noFill/>
                    </a:lnB>
                    <a:lnTlToBr>
                      <a:noFill/>
                    </a:lnTlToBr>
                    <a:lnBlToTr>
                      <a:noFill/>
                    </a:lnBlToTr>
                    <a:noFill/>
                  </a:tcPr>
                </a:tc>
              </a:tr>
            </a:tbl>
          </a:graphicData>
        </a:graphic>
      </p:graphicFrame>
      <p:graphicFrame>
        <p:nvGraphicFramePr>
          <p:cNvPr id="822579" name="Group 307"/>
          <p:cNvGraphicFramePr>
            <a:graphicFrameLocks noGrp="1"/>
          </p:cNvGraphicFramePr>
          <p:nvPr/>
        </p:nvGraphicFramePr>
        <p:xfrm>
          <a:off x="8626475" y="1416050"/>
          <a:ext cx="273050" cy="3249613"/>
        </p:xfrm>
        <a:graphic>
          <a:graphicData uri="http://schemas.openxmlformats.org/drawingml/2006/table">
            <a:tbl>
              <a:tblPr/>
              <a:tblGrid>
                <a:gridCol w="273050"/>
              </a:tblGrid>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100</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cap="fla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mbria" pitchFamily="18" charset="0"/>
                          <a:cs typeface="Arial" charset="0"/>
                        </a:rPr>
                        <a:t>-</a:t>
                      </a:r>
                      <a:endParaRPr kumimoji="0" lang="es-ES" sz="9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12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mbria" pitchFamily="18" charset="0"/>
                          <a:cs typeface="Arial" charset="0"/>
                        </a:rPr>
                        <a:t>-</a:t>
                      </a:r>
                      <a:endParaRPr kumimoji="0" lang="es-ES" sz="9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mbria" pitchFamily="18" charset="0"/>
                          <a:cs typeface="Arial" charset="0"/>
                        </a:rPr>
                        <a:t>-</a:t>
                      </a:r>
                      <a:endParaRPr kumimoji="0" lang="es-ES" sz="9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cap="flat">
                      <a:noFill/>
                    </a:lnB>
                    <a:lnTlToBr>
                      <a:noFill/>
                    </a:lnTlToBr>
                    <a:lnBlToTr>
                      <a:noFill/>
                    </a:lnBlToTr>
                    <a:noFill/>
                  </a:tcPr>
                </a:tc>
              </a:tr>
            </a:tbl>
          </a:graphicData>
        </a:graphic>
      </p:graphicFrame>
      <p:graphicFrame>
        <p:nvGraphicFramePr>
          <p:cNvPr id="822588" name="Group 316"/>
          <p:cNvGraphicFramePr>
            <a:graphicFrameLocks noGrp="1"/>
          </p:cNvGraphicFramePr>
          <p:nvPr/>
        </p:nvGraphicFramePr>
        <p:xfrm>
          <a:off x="4967288" y="701675"/>
          <a:ext cx="3816350" cy="371280"/>
        </p:xfrm>
        <a:graphic>
          <a:graphicData uri="http://schemas.openxmlformats.org/drawingml/2006/table">
            <a:tbl>
              <a:tblPr/>
              <a:tblGrid>
                <a:gridCol w="381635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18.</a:t>
                      </a:r>
                      <a:r>
                        <a:rPr kumimoji="0" lang="es-CO" sz="1100" b="1" i="0" u="none" strike="noStrike" cap="none" normalizeH="0" baseline="0" dirty="0" smtClean="0">
                          <a:ln>
                            <a:noFill/>
                          </a:ln>
                          <a:solidFill>
                            <a:srgbClr val="333333"/>
                          </a:solidFill>
                          <a:effectLst/>
                          <a:latin typeface="Calibri" pitchFamily="34" charset="0"/>
                          <a:cs typeface="Arial" charset="0"/>
                        </a:rPr>
                        <a:t> ¿Por qué la familia ha presentado alguna </a:t>
                      </a:r>
                      <a:r>
                        <a:rPr kumimoji="0" lang="es-CO" sz="1100" b="1" i="0" u="none" strike="noStrike" cap="none" normalizeH="0" baseline="0" dirty="0" smtClean="0">
                          <a:ln>
                            <a:noFill/>
                          </a:ln>
                          <a:solidFill>
                            <a:srgbClr val="622280"/>
                          </a:solidFill>
                          <a:effectLst/>
                          <a:latin typeface="Calibri" pitchFamily="34" charset="0"/>
                          <a:cs typeface="Arial" charset="0"/>
                        </a:rPr>
                        <a:t>petición, queja, reclamo o sugerencia</a:t>
                      </a:r>
                      <a:r>
                        <a:rPr kumimoji="0" lang="es-CO" sz="1100" b="1" i="0" u="none" strike="noStrike" cap="none" normalizeH="0" baseline="0" dirty="0" smtClean="0">
                          <a:ln>
                            <a:noFill/>
                          </a:ln>
                          <a:solidFill>
                            <a:srgbClr val="333333"/>
                          </a:solidFill>
                          <a:effectLst/>
                          <a:latin typeface="Calibri" pitchFamily="34" charset="0"/>
                          <a:cs typeface="Arial" charset="0"/>
                        </a:rPr>
                        <a:t>? </a:t>
                      </a:r>
                      <a:r>
                        <a:rPr kumimoji="0" lang="es-CO" sz="1100" b="0" i="0" u="none" strike="noStrike" cap="none" normalizeH="0" baseline="0" dirty="0" smtClean="0">
                          <a:ln>
                            <a:noFill/>
                          </a:ln>
                          <a:solidFill>
                            <a:schemeClr val="tx1">
                              <a:lumMod val="50000"/>
                              <a:lumOff val="50000"/>
                            </a:schemeClr>
                          </a:solidFill>
                          <a:effectLst/>
                          <a:latin typeface="Calibri" pitchFamily="34" charset="0"/>
                          <a:cs typeface="Arial" charset="0"/>
                        </a:rPr>
                        <a:t>(Espontánea)</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2594" name="Group 322"/>
          <p:cNvGraphicFramePr>
            <a:graphicFrameLocks noGrp="1"/>
          </p:cNvGraphicFramePr>
          <p:nvPr/>
        </p:nvGraphicFramePr>
        <p:xfrm>
          <a:off x="5588000" y="4767263"/>
          <a:ext cx="2870200" cy="232020"/>
        </p:xfrm>
        <a:graphic>
          <a:graphicData uri="http://schemas.openxmlformats.org/drawingml/2006/table">
            <a:tbl>
              <a:tblPr/>
              <a:tblGrid>
                <a:gridCol w="1406525"/>
                <a:gridCol w="287338"/>
                <a:gridCol w="304800"/>
                <a:gridCol w="287337"/>
                <a:gridCol w="287338"/>
                <a:gridCol w="296862"/>
              </a:tblGrid>
              <a:tr h="0">
                <a:tc rowSpan="2">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tx1"/>
                          </a:solidFill>
                          <a:effectLst/>
                          <a:latin typeface="Calibri" pitchFamily="34" charset="0"/>
                          <a:cs typeface="Arial" charset="0"/>
                        </a:rPr>
                        <a:t>Base: Los que han presentado queja, </a:t>
                      </a:r>
                    </a:p>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tx1"/>
                          </a:solidFill>
                          <a:effectLst/>
                          <a:latin typeface="Calibri" pitchFamily="34" charset="0"/>
                          <a:cs typeface="Arial" charset="0"/>
                        </a:rPr>
                        <a:t>petición o reclamo por los servicios</a:t>
                      </a:r>
                      <a:endParaRPr kumimoji="0" lang="es-ES" sz="700" b="1" i="0" u="none" strike="noStrike" cap="none" normalizeH="0" baseline="0" dirty="0" smtClean="0">
                        <a:ln>
                          <a:noFill/>
                        </a:ln>
                        <a:solidFill>
                          <a:schemeClr val="tx1"/>
                        </a:solidFill>
                        <a:effectLst/>
                        <a:latin typeface="Calibri" pitchFamily="34" charset="0"/>
                        <a:cs typeface="Arial" charset="0"/>
                      </a:endParaRP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Total</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Central</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Norte</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Sur</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bg1"/>
                          </a:solidFill>
                          <a:effectLst/>
                          <a:latin typeface="Calibri" pitchFamily="34" charset="0"/>
                          <a:cs typeface="Arial" charset="0"/>
                        </a:rPr>
                        <a:t>Serafín</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r>
              <a:tr h="0">
                <a:tc vMerge="1">
                  <a:txBody>
                    <a:bodyPr/>
                    <a:lstStyle/>
                    <a:p>
                      <a:endParaRPr lang="es-CO"/>
                    </a:p>
                  </a:txBody>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43</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22</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22618" name="Group 346"/>
          <p:cNvGraphicFramePr>
            <a:graphicFrameLocks noGrp="1"/>
          </p:cNvGraphicFramePr>
          <p:nvPr/>
        </p:nvGraphicFramePr>
        <p:xfrm>
          <a:off x="3392488" y="2505075"/>
          <a:ext cx="230187" cy="351468"/>
        </p:xfrm>
        <a:graphic>
          <a:graphicData uri="http://schemas.openxmlformats.org/drawingml/2006/table">
            <a:tbl>
              <a:tblPr/>
              <a:tblGrid>
                <a:gridCol w="23018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100" b="1" i="0" u="none" strike="noStrike" cap="none" normalizeH="0" baseline="0" dirty="0" smtClean="0">
                          <a:ln>
                            <a:noFill/>
                          </a:ln>
                          <a:solidFill>
                            <a:srgbClr val="0099CC"/>
                          </a:solidFill>
                          <a:effectLst/>
                          <a:latin typeface="Cambria" pitchFamily="18" charset="0"/>
                          <a:cs typeface="Arial" charset="0"/>
                        </a:rPr>
                        <a:t>4</a:t>
                      </a:r>
                      <a:r>
                        <a:rPr kumimoji="0" lang="es-ES" sz="900" b="1" i="0" u="none" strike="noStrike" cap="none" normalizeH="0" baseline="0" dirty="0" smtClean="0">
                          <a:ln>
                            <a:noFill/>
                          </a:ln>
                          <a:solidFill>
                            <a:srgbClr val="0099CC"/>
                          </a:solidFill>
                          <a:effectLst/>
                          <a:latin typeface="Cambria" pitchFamily="18" charset="0"/>
                          <a:cs typeface="Arial" charset="0"/>
                        </a:rPr>
                        <a:t>%</a:t>
                      </a:r>
                    </a:p>
                    <a:p>
                      <a:pPr marL="0" marR="0" lvl="0" indent="0" algn="ctr" defTabSz="914400" rtl="0" eaLnBrk="1" fontAlgn="b" latinLnBrk="0" hangingPunct="1">
                        <a:lnSpc>
                          <a:spcPct val="90000"/>
                        </a:lnSpc>
                        <a:spcBef>
                          <a:spcPct val="0"/>
                        </a:spcBef>
                        <a:spcAft>
                          <a:spcPct val="0"/>
                        </a:spcAft>
                        <a:buClrTx/>
                        <a:buSzTx/>
                        <a:buFontTx/>
                        <a:buNone/>
                        <a:tabLst/>
                      </a:pPr>
                      <a:r>
                        <a:rPr kumimoji="0" lang="es-ES" sz="1200" b="1" i="0" u="none" strike="noStrike" cap="none" normalizeH="0" baseline="0" dirty="0" smtClean="0">
                          <a:ln>
                            <a:noFill/>
                          </a:ln>
                          <a:solidFill>
                            <a:srgbClr val="0099CC"/>
                          </a:solidFill>
                          <a:effectLst/>
                          <a:latin typeface="Cambria" pitchFamily="18" charset="0"/>
                          <a:cs typeface="Arial" charset="0"/>
                        </a:rPr>
                        <a:t>Si</a:t>
                      </a:r>
                      <a:r>
                        <a:rPr kumimoji="0" lang="es-ES" sz="10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2624" name="Group 352"/>
          <p:cNvGraphicFramePr>
            <a:graphicFrameLocks noGrp="1"/>
          </p:cNvGraphicFramePr>
          <p:nvPr/>
        </p:nvGraphicFramePr>
        <p:xfrm>
          <a:off x="4075113" y="3668713"/>
          <a:ext cx="230187" cy="351468"/>
        </p:xfrm>
        <a:graphic>
          <a:graphicData uri="http://schemas.openxmlformats.org/drawingml/2006/table">
            <a:tbl>
              <a:tblPr/>
              <a:tblGrid>
                <a:gridCol w="23018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100" b="1" i="0" u="none" strike="noStrike" cap="none" normalizeH="0" baseline="0" dirty="0" smtClean="0">
                          <a:ln>
                            <a:noFill/>
                          </a:ln>
                          <a:solidFill>
                            <a:srgbClr val="0099CC"/>
                          </a:solidFill>
                          <a:effectLst/>
                          <a:latin typeface="Cambria" pitchFamily="18" charset="0"/>
                          <a:cs typeface="Arial" charset="0"/>
                        </a:rPr>
                        <a:t>1</a:t>
                      </a:r>
                      <a:r>
                        <a:rPr kumimoji="0" lang="es-ES" sz="900" b="1" i="0" u="none" strike="noStrike" cap="none" normalizeH="0" baseline="0" dirty="0" smtClean="0">
                          <a:ln>
                            <a:noFill/>
                          </a:ln>
                          <a:solidFill>
                            <a:srgbClr val="0099CC"/>
                          </a:solidFill>
                          <a:effectLst/>
                          <a:latin typeface="Cambria" pitchFamily="18" charset="0"/>
                          <a:cs typeface="Arial" charset="0"/>
                        </a:rPr>
                        <a:t>%</a:t>
                      </a:r>
                    </a:p>
                    <a:p>
                      <a:pPr marL="0" marR="0" lvl="0" indent="0" algn="ctr" defTabSz="914400" rtl="0" eaLnBrk="1" fontAlgn="b" latinLnBrk="0" hangingPunct="1">
                        <a:lnSpc>
                          <a:spcPct val="90000"/>
                        </a:lnSpc>
                        <a:spcBef>
                          <a:spcPct val="0"/>
                        </a:spcBef>
                        <a:spcAft>
                          <a:spcPct val="0"/>
                        </a:spcAft>
                        <a:buClrTx/>
                        <a:buSzTx/>
                        <a:buFontTx/>
                        <a:buNone/>
                        <a:tabLst/>
                      </a:pPr>
                      <a:r>
                        <a:rPr kumimoji="0" lang="es-ES" sz="1200" b="1" i="0" u="none" strike="noStrike" cap="none" normalizeH="0" baseline="0" dirty="0" smtClean="0">
                          <a:ln>
                            <a:noFill/>
                          </a:ln>
                          <a:solidFill>
                            <a:srgbClr val="0099CC"/>
                          </a:solidFill>
                          <a:effectLst/>
                          <a:latin typeface="Cambria" pitchFamily="18" charset="0"/>
                          <a:cs typeface="Arial" charset="0"/>
                        </a:rPr>
                        <a:t>Si</a:t>
                      </a:r>
                      <a:r>
                        <a:rPr kumimoji="0" lang="es-ES" sz="10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2630" name="Group 358"/>
          <p:cNvGraphicFramePr>
            <a:graphicFrameLocks noGrp="1"/>
          </p:cNvGraphicFramePr>
          <p:nvPr/>
        </p:nvGraphicFramePr>
        <p:xfrm>
          <a:off x="2049463" y="3740150"/>
          <a:ext cx="230187" cy="351468"/>
        </p:xfrm>
        <a:graphic>
          <a:graphicData uri="http://schemas.openxmlformats.org/drawingml/2006/table">
            <a:tbl>
              <a:tblPr/>
              <a:tblGrid>
                <a:gridCol w="23018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100" b="1" i="0" u="none" strike="noStrike" cap="none" normalizeH="0" baseline="0" dirty="0" smtClean="0">
                          <a:ln>
                            <a:noFill/>
                          </a:ln>
                          <a:solidFill>
                            <a:srgbClr val="0099CC"/>
                          </a:solidFill>
                          <a:effectLst/>
                          <a:latin typeface="Cambria" pitchFamily="18" charset="0"/>
                          <a:cs typeface="Arial" charset="0"/>
                        </a:rPr>
                        <a:t>4</a:t>
                      </a:r>
                      <a:r>
                        <a:rPr kumimoji="0" lang="es-ES" sz="900" b="1" i="0" u="none" strike="noStrike" cap="none" normalizeH="0" baseline="0" dirty="0" smtClean="0">
                          <a:ln>
                            <a:noFill/>
                          </a:ln>
                          <a:solidFill>
                            <a:srgbClr val="0099CC"/>
                          </a:solidFill>
                          <a:effectLst/>
                          <a:latin typeface="Cambria" pitchFamily="18" charset="0"/>
                          <a:cs typeface="Arial" charset="0"/>
                        </a:rPr>
                        <a:t>%</a:t>
                      </a:r>
                    </a:p>
                    <a:p>
                      <a:pPr marL="0" marR="0" lvl="0" indent="0" algn="ctr" defTabSz="914400" rtl="0" eaLnBrk="1" fontAlgn="b" latinLnBrk="0" hangingPunct="1">
                        <a:lnSpc>
                          <a:spcPct val="90000"/>
                        </a:lnSpc>
                        <a:spcBef>
                          <a:spcPct val="0"/>
                        </a:spcBef>
                        <a:spcAft>
                          <a:spcPct val="0"/>
                        </a:spcAft>
                        <a:buClrTx/>
                        <a:buSzTx/>
                        <a:buFontTx/>
                        <a:buNone/>
                        <a:tabLst/>
                      </a:pPr>
                      <a:r>
                        <a:rPr kumimoji="0" lang="es-ES" sz="1200" b="1" i="0" u="none" strike="noStrike" cap="none" normalizeH="0" baseline="0" dirty="0" smtClean="0">
                          <a:ln>
                            <a:noFill/>
                          </a:ln>
                          <a:solidFill>
                            <a:srgbClr val="0099CC"/>
                          </a:solidFill>
                          <a:effectLst/>
                          <a:latin typeface="Cambria" pitchFamily="18" charset="0"/>
                          <a:cs typeface="Arial" charset="0"/>
                        </a:rPr>
                        <a:t>Si</a:t>
                      </a:r>
                      <a:r>
                        <a:rPr kumimoji="0" lang="es-ES" sz="10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2636" name="Group 364"/>
          <p:cNvGraphicFramePr>
            <a:graphicFrameLocks noGrp="1"/>
          </p:cNvGraphicFramePr>
          <p:nvPr/>
        </p:nvGraphicFramePr>
        <p:xfrm>
          <a:off x="5907088" y="1416050"/>
          <a:ext cx="182562" cy="3249613"/>
        </p:xfrm>
        <a:graphic>
          <a:graphicData uri="http://schemas.openxmlformats.org/drawingml/2006/table">
            <a:tbl>
              <a:tblPr/>
              <a:tblGrid>
                <a:gridCol w="182562"/>
              </a:tblGrid>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33</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cap="fla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28</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12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7</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40</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cap="flat">
                      <a:noFill/>
                    </a:lnB>
                    <a:lnTlToBr>
                      <a:noFill/>
                    </a:lnTlToBr>
                    <a:lnBlToTr>
                      <a:noFill/>
                    </a:lnBlToTr>
                    <a:noFill/>
                  </a:tcPr>
                </a:tc>
              </a:tr>
            </a:tbl>
          </a:graphicData>
        </a:graphic>
      </p:graphicFrame>
      <p:grpSp>
        <p:nvGrpSpPr>
          <p:cNvPr id="62705" name="Group 373"/>
          <p:cNvGrpSpPr>
            <a:grpSpLocks/>
          </p:cNvGrpSpPr>
          <p:nvPr/>
        </p:nvGrpSpPr>
        <p:grpSpPr bwMode="auto">
          <a:xfrm>
            <a:off x="8175625" y="139700"/>
            <a:ext cx="969963" cy="312738"/>
            <a:chOff x="5150" y="88"/>
            <a:chExt cx="611" cy="197"/>
          </a:xfrm>
        </p:grpSpPr>
        <p:pic>
          <p:nvPicPr>
            <p:cNvPr id="62706" name="Picture 374" descr="GHJK"/>
            <p:cNvPicPr>
              <a:picLocks noChangeAspect="1" noChangeArrowheads="1"/>
            </p:cNvPicPr>
            <p:nvPr/>
          </p:nvPicPr>
          <p:blipFill>
            <a:blip r:embed="rId7" cstate="print"/>
            <a:srcRect/>
            <a:stretch>
              <a:fillRect/>
            </a:stretch>
          </p:blipFill>
          <p:spPr bwMode="auto">
            <a:xfrm>
              <a:off x="5150" y="101"/>
              <a:ext cx="611" cy="156"/>
            </a:xfrm>
            <a:prstGeom prst="rect">
              <a:avLst/>
            </a:prstGeom>
            <a:noFill/>
            <a:ln w="9525">
              <a:noFill/>
              <a:miter lim="800000"/>
              <a:headEnd/>
              <a:tailEnd/>
            </a:ln>
          </p:spPr>
        </p:pic>
        <p:sp>
          <p:nvSpPr>
            <p:cNvPr id="62707" name="Rectangle 375"/>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sp>
        <p:nvSpPr>
          <p:cNvPr id="64" name="63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3298" name="Group 2"/>
          <p:cNvGraphicFramePr>
            <a:graphicFrameLocks noGrp="1"/>
          </p:cNvGraphicFramePr>
          <p:nvPr/>
        </p:nvGraphicFramePr>
        <p:xfrm>
          <a:off x="192088" y="1598613"/>
          <a:ext cx="8863012" cy="2923860"/>
        </p:xfrm>
        <a:graphic>
          <a:graphicData uri="http://schemas.openxmlformats.org/drawingml/2006/table">
            <a:tbl>
              <a:tblPr/>
              <a:tblGrid>
                <a:gridCol w="1933575"/>
                <a:gridCol w="1385887"/>
                <a:gridCol w="1385888"/>
                <a:gridCol w="1385887"/>
                <a:gridCol w="1385888"/>
                <a:gridCol w="1385887"/>
              </a:tblGrid>
              <a:tr h="4841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rgbClr val="333333"/>
                          </a:solidFill>
                          <a:effectLst/>
                          <a:latin typeface="Calibri" pitchFamily="34" charset="0"/>
                          <a:cs typeface="Arial" charset="0"/>
                        </a:rPr>
                        <a:t> c. La calidad de la atención suministrada por el funcionario que lo atendió </a:t>
                      </a:r>
                    </a:p>
                  </a:txBody>
                  <a:tcPr anchor="ctr" horzOverflow="overflow">
                    <a:lnL cap="flat">
                      <a:noFill/>
                    </a:lnL>
                    <a:lnR w="3175" cap="flat" cmpd="sng" algn="ctr">
                      <a:solidFill>
                        <a:srgbClr val="C0C0C0"/>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C0C0C0"/>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4841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rgbClr val="333333"/>
                          </a:solidFill>
                          <a:effectLst/>
                          <a:latin typeface="Calibri" pitchFamily="34" charset="0"/>
                          <a:cs typeface="Arial" charset="0"/>
                        </a:rPr>
                        <a:t> d. La claridad de la información suministrada </a:t>
                      </a:r>
                    </a:p>
                  </a:txBody>
                  <a:tcPr anchor="ctr" horzOverflow="overflow">
                    <a:lnL cap="flat">
                      <a:noFill/>
                    </a:lnL>
                    <a:lnR w="3175" cap="flat" cmpd="sng" algn="ctr">
                      <a:solidFill>
                        <a:srgbClr val="C0C0C0"/>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C0C0C0"/>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4841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rgbClr val="333333"/>
                          </a:solidFill>
                          <a:effectLst/>
                          <a:latin typeface="Calibri" pitchFamily="34" charset="0"/>
                          <a:cs typeface="Arial" charset="0"/>
                        </a:rPr>
                        <a:t> a. La facilidad para contactarse y registrar su queja </a:t>
                      </a:r>
                    </a:p>
                  </a:txBody>
                  <a:tcPr anchor="ctr" horzOverflow="overflow">
                    <a:lnL cap="flat">
                      <a:noFill/>
                    </a:lnL>
                    <a:lnR w="3175" cap="flat" cmpd="sng" algn="ctr">
                      <a:solidFill>
                        <a:srgbClr val="C0C0C0"/>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C0C0C0"/>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4841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rgbClr val="333333"/>
                          </a:solidFill>
                          <a:effectLst/>
                          <a:latin typeface="Calibri" pitchFamily="34" charset="0"/>
                          <a:cs typeface="Arial" charset="0"/>
                        </a:rPr>
                        <a:t>b. La agilidad en la recepción de su queja </a:t>
                      </a:r>
                    </a:p>
                  </a:txBody>
                  <a:tcPr anchor="ctr" horzOverflow="overflow">
                    <a:lnL cap="flat">
                      <a:noFill/>
                    </a:lnL>
                    <a:lnR w="3175" cap="flat" cmpd="sng" algn="ctr">
                      <a:solidFill>
                        <a:srgbClr val="C0C0C0"/>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C0C0C0"/>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4841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rgbClr val="333333"/>
                          </a:solidFill>
                          <a:effectLst/>
                          <a:latin typeface="Calibri" pitchFamily="34" charset="0"/>
                          <a:cs typeface="Arial" charset="0"/>
                        </a:rPr>
                        <a:t> e. La solución dada a su queja </a:t>
                      </a:r>
                    </a:p>
                  </a:txBody>
                  <a:tcPr anchor="ctr" horzOverflow="overflow">
                    <a:lnL cap="flat">
                      <a:noFill/>
                    </a:lnL>
                    <a:lnR w="3175" cap="flat" cmpd="sng" algn="ctr">
                      <a:solidFill>
                        <a:srgbClr val="C0C0C0"/>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C0C0C0"/>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4841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rgbClr val="333333"/>
                          </a:solidFill>
                          <a:effectLst/>
                          <a:latin typeface="Calibri" pitchFamily="34" charset="0"/>
                          <a:cs typeface="Arial" charset="0"/>
                        </a:rPr>
                        <a:t> f. El tiempo de respuesta </a:t>
                      </a:r>
                    </a:p>
                  </a:txBody>
                  <a:tcPr anchor="ctr" horzOverflow="overflow">
                    <a:lnL cap="flat">
                      <a:noFill/>
                    </a:lnL>
                    <a:lnR w="3175" cap="flat" cmpd="sng" algn="ctr">
                      <a:solidFill>
                        <a:srgbClr val="C0C0C0"/>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C0C0C0"/>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sp>
        <p:nvSpPr>
          <p:cNvPr id="11319" name="Rectangle 5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5F02D44D-EF6B-4917-9236-C7F7B419484D}" type="slidenum">
              <a:rPr lang="es-ES" sz="900" i="1">
                <a:solidFill>
                  <a:schemeClr val="bg1"/>
                </a:solidFill>
              </a:rPr>
              <a:pPr algn="ctr"/>
              <a:t>25</a:t>
            </a:fld>
            <a:endParaRPr lang="es-ES" sz="900" i="1" dirty="0">
              <a:solidFill>
                <a:schemeClr val="bg1"/>
              </a:solidFill>
            </a:endParaRPr>
          </a:p>
        </p:txBody>
      </p:sp>
      <p:sp>
        <p:nvSpPr>
          <p:cNvPr id="11320" name="Rectangle 55"/>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11266" name="Object 5"/>
          <p:cNvGraphicFramePr>
            <a:graphicFrameLocks noChangeAspect="1"/>
          </p:cNvGraphicFramePr>
          <p:nvPr/>
        </p:nvGraphicFramePr>
        <p:xfrm>
          <a:off x="2152650" y="1527175"/>
          <a:ext cx="1379538" cy="3575050"/>
        </p:xfrm>
        <a:graphic>
          <a:graphicData uri="http://schemas.openxmlformats.org/presentationml/2006/ole">
            <p:oleObj spid="_x0000_s11266" name="Gráfico" r:id="rId3" imgW="1381057" imgH="3581310" progId="MSGraph.Chart.8">
              <p:embed followColorScheme="full"/>
            </p:oleObj>
          </a:graphicData>
        </a:graphic>
      </p:graphicFrame>
      <p:graphicFrame>
        <p:nvGraphicFramePr>
          <p:cNvPr id="823353" name="Group 57"/>
          <p:cNvGraphicFramePr>
            <a:graphicFrameLocks noGrp="1"/>
          </p:cNvGraphicFramePr>
          <p:nvPr/>
        </p:nvGraphicFramePr>
        <p:xfrm>
          <a:off x="931863" y="636588"/>
          <a:ext cx="6829425" cy="203640"/>
        </p:xfrm>
        <a:graphic>
          <a:graphicData uri="http://schemas.openxmlformats.org/drawingml/2006/table">
            <a:tbl>
              <a:tblPr/>
              <a:tblGrid>
                <a:gridCol w="6829425"/>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defRPr/>
                      </a:pPr>
                      <a:r>
                        <a:rPr kumimoji="0" lang="es-CO" sz="1000" b="1" i="0" u="none" strike="noStrike" cap="none" normalizeH="0" baseline="0" dirty="0" smtClean="0">
                          <a:ln>
                            <a:noFill/>
                          </a:ln>
                          <a:solidFill>
                            <a:srgbClr val="622280"/>
                          </a:solidFill>
                          <a:effectLst/>
                          <a:latin typeface="Calibri" pitchFamily="34" charset="0"/>
                          <a:cs typeface="Arial" charset="0"/>
                        </a:rPr>
                        <a:t> 19.</a:t>
                      </a:r>
                      <a:r>
                        <a:rPr kumimoji="0" lang="es-CO" sz="1000" b="1" i="0" u="none" strike="noStrike" cap="none" normalizeH="0" baseline="0" dirty="0" smtClean="0">
                          <a:ln>
                            <a:noFill/>
                          </a:ln>
                          <a:solidFill>
                            <a:srgbClr val="333333"/>
                          </a:solidFill>
                          <a:effectLst/>
                          <a:latin typeface="Calibri" pitchFamily="34" charset="0"/>
                          <a:cs typeface="Arial" charset="0"/>
                        </a:rPr>
                        <a:t> Pensando en la </a:t>
                      </a:r>
                      <a:r>
                        <a:rPr kumimoji="0" lang="es-CO" sz="1000" b="1" i="0" u="none" strike="noStrike" cap="none" normalizeH="0" baseline="0" dirty="0" smtClean="0">
                          <a:ln>
                            <a:noFill/>
                          </a:ln>
                          <a:solidFill>
                            <a:srgbClr val="622280"/>
                          </a:solidFill>
                          <a:effectLst/>
                          <a:latin typeface="Calibri" pitchFamily="34" charset="0"/>
                          <a:cs typeface="Arial" charset="0"/>
                        </a:rPr>
                        <a:t>petición, queja, reclamo o sugerencia</a:t>
                      </a:r>
                      <a:r>
                        <a:rPr kumimoji="0" lang="es-CO" sz="1000" b="1" i="0" u="none" strike="noStrike" cap="none" normalizeH="0" baseline="0" dirty="0" smtClean="0">
                          <a:ln>
                            <a:noFill/>
                          </a:ln>
                          <a:solidFill>
                            <a:srgbClr val="333333"/>
                          </a:solidFill>
                          <a:effectLst/>
                          <a:latin typeface="Calibri" pitchFamily="34" charset="0"/>
                          <a:cs typeface="Arial" charset="0"/>
                        </a:rPr>
                        <a:t> que presentó ¿Cómo califica... </a:t>
                      </a:r>
                      <a:endParaRPr kumimoji="0" lang="es-CO" sz="1000" b="0" i="0" u="none" strike="noStrike" cap="none" normalizeH="0" baseline="0" dirty="0" smtClean="0">
                        <a:ln>
                          <a:noFill/>
                        </a:ln>
                        <a:solidFill>
                          <a:schemeClr val="tx1">
                            <a:lumMod val="50000"/>
                            <a:lumOff val="50000"/>
                          </a:schemeClr>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3359" name="Group 63"/>
          <p:cNvGraphicFramePr>
            <a:graphicFrameLocks noGrp="1"/>
          </p:cNvGraphicFramePr>
          <p:nvPr/>
        </p:nvGraphicFramePr>
        <p:xfrm>
          <a:off x="3482975" y="936625"/>
          <a:ext cx="2179638" cy="316992"/>
        </p:xfrm>
        <a:graphic>
          <a:graphicData uri="http://schemas.openxmlformats.org/drawingml/2006/table">
            <a:tbl>
              <a:tblPr/>
              <a:tblGrid>
                <a:gridCol w="479425"/>
                <a:gridCol w="479425"/>
                <a:gridCol w="479425"/>
                <a:gridCol w="741363"/>
              </a:tblGrid>
              <a:tr h="0">
                <a:tc gridSpan="2">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cap="flat">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s-CO"/>
                    </a:p>
                  </a:txBody>
                  <a:tcPr/>
                </a:tc>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noFill/>
                  </a:tcPr>
                </a:tc>
              </a:tr>
              <a:tr h="38100">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4"/>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5"/>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6"/>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7"/>
                      <a:srcRect/>
                      <a:stretch>
                        <a:fillRect/>
                      </a:stretch>
                    </a:blipFill>
                  </a:tcPr>
                </a:tc>
              </a:tr>
            </a:tbl>
          </a:graphicData>
        </a:graphic>
      </p:graphicFrame>
      <p:graphicFrame>
        <p:nvGraphicFramePr>
          <p:cNvPr id="823375" name="Group 79"/>
          <p:cNvGraphicFramePr>
            <a:graphicFrameLocks noGrp="1"/>
          </p:cNvGraphicFramePr>
          <p:nvPr/>
        </p:nvGraphicFramePr>
        <p:xfrm>
          <a:off x="2157413" y="1466850"/>
          <a:ext cx="6896100" cy="188913"/>
        </p:xfrm>
        <a:graphic>
          <a:graphicData uri="http://schemas.openxmlformats.org/drawingml/2006/table">
            <a:tbl>
              <a:tblPr/>
              <a:tblGrid>
                <a:gridCol w="1354137"/>
                <a:gridCol w="1384300"/>
                <a:gridCol w="1387475"/>
                <a:gridCol w="1384300"/>
                <a:gridCol w="1385888"/>
              </a:tblGrid>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Cementerio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Cementerio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Cementerio Sur</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Cementerio Serafín</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cap="flat">
                      <a:noFill/>
                    </a:lnB>
                    <a:lnTlToBr>
                      <a:noFill/>
                    </a:lnTlToBr>
                    <a:lnBlToTr>
                      <a:noFill/>
                    </a:lnBlToTr>
                    <a:noFill/>
                  </a:tcPr>
                </a:tc>
              </a:tr>
            </a:tbl>
          </a:graphicData>
        </a:graphic>
      </p:graphicFrame>
      <p:graphicFrame>
        <p:nvGraphicFramePr>
          <p:cNvPr id="11267" name="Object 5"/>
          <p:cNvGraphicFramePr>
            <a:graphicFrameLocks noChangeAspect="1"/>
          </p:cNvGraphicFramePr>
          <p:nvPr/>
        </p:nvGraphicFramePr>
        <p:xfrm>
          <a:off x="3559175" y="1527175"/>
          <a:ext cx="1379538" cy="3575050"/>
        </p:xfrm>
        <a:graphic>
          <a:graphicData uri="http://schemas.openxmlformats.org/presentationml/2006/ole">
            <p:oleObj spid="_x0000_s11267" name="Gráfico" r:id="rId8" imgW="1381057" imgH="3581310" progId="MSGraph.Chart.8">
              <p:embed followColorScheme="full"/>
            </p:oleObj>
          </a:graphicData>
        </a:graphic>
      </p:graphicFrame>
      <p:graphicFrame>
        <p:nvGraphicFramePr>
          <p:cNvPr id="11268" name="Object 5"/>
          <p:cNvGraphicFramePr>
            <a:graphicFrameLocks noChangeAspect="1"/>
          </p:cNvGraphicFramePr>
          <p:nvPr/>
        </p:nvGraphicFramePr>
        <p:xfrm>
          <a:off x="4949825" y="1527175"/>
          <a:ext cx="1379538" cy="3575050"/>
        </p:xfrm>
        <a:graphic>
          <a:graphicData uri="http://schemas.openxmlformats.org/presentationml/2006/ole">
            <p:oleObj spid="_x0000_s11268" name="Gráfico" r:id="rId9" imgW="1381057" imgH="3581310" progId="MSGraph.Chart.8">
              <p:embed followColorScheme="full"/>
            </p:oleObj>
          </a:graphicData>
        </a:graphic>
      </p:graphicFrame>
      <p:graphicFrame>
        <p:nvGraphicFramePr>
          <p:cNvPr id="11269" name="Object 5"/>
          <p:cNvGraphicFramePr>
            <a:graphicFrameLocks noChangeAspect="1"/>
          </p:cNvGraphicFramePr>
          <p:nvPr/>
        </p:nvGraphicFramePr>
        <p:xfrm>
          <a:off x="6337300" y="1527175"/>
          <a:ext cx="1379538" cy="3575050"/>
        </p:xfrm>
        <a:graphic>
          <a:graphicData uri="http://schemas.openxmlformats.org/presentationml/2006/ole">
            <p:oleObj spid="_x0000_s11269" name="Gráfico" r:id="rId10" imgW="1381057" imgH="3581310" progId="MSGraph.Chart.8">
              <p:embed followColorScheme="full"/>
            </p:oleObj>
          </a:graphicData>
        </a:graphic>
      </p:graphicFrame>
      <p:graphicFrame>
        <p:nvGraphicFramePr>
          <p:cNvPr id="11270" name="Object 5"/>
          <p:cNvGraphicFramePr>
            <a:graphicFrameLocks noChangeAspect="1"/>
          </p:cNvGraphicFramePr>
          <p:nvPr/>
        </p:nvGraphicFramePr>
        <p:xfrm>
          <a:off x="7726363" y="1527175"/>
          <a:ext cx="1379537" cy="3575050"/>
        </p:xfrm>
        <a:graphic>
          <a:graphicData uri="http://schemas.openxmlformats.org/presentationml/2006/ole">
            <p:oleObj spid="_x0000_s11270" name="Gráfico" r:id="rId11" imgW="1381057" imgH="3581310" progId="MSGraph.Chart.8">
              <p:embed followColorScheme="full"/>
            </p:oleObj>
          </a:graphicData>
        </a:graphic>
      </p:graphicFrame>
      <p:graphicFrame>
        <p:nvGraphicFramePr>
          <p:cNvPr id="823393" name="Group 97"/>
          <p:cNvGraphicFramePr>
            <a:graphicFrameLocks noGrp="1"/>
          </p:cNvGraphicFramePr>
          <p:nvPr/>
        </p:nvGraphicFramePr>
        <p:xfrm>
          <a:off x="2840038" y="4764088"/>
          <a:ext cx="3467100" cy="228600"/>
        </p:xfrm>
        <a:graphic>
          <a:graphicData uri="http://schemas.openxmlformats.org/drawingml/2006/table">
            <a:tbl>
              <a:tblPr/>
              <a:tblGrid>
                <a:gridCol w="3467100"/>
              </a:tblGrid>
              <a:tr h="180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900" b="1" i="0"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900" b="1"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[5]</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[4]</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[3]</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Regular,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[2]</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Mala,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[1]</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Mala</a:t>
                      </a:r>
                    </a:p>
                  </a:txBody>
                  <a:tcPr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3399" name="Group 103"/>
          <p:cNvGraphicFramePr>
            <a:graphicFrameLocks noGrp="1"/>
          </p:cNvGraphicFramePr>
          <p:nvPr/>
        </p:nvGraphicFramePr>
        <p:xfrm>
          <a:off x="2216150" y="4537075"/>
          <a:ext cx="461963" cy="132012"/>
        </p:xfrm>
        <a:graphic>
          <a:graphicData uri="http://schemas.openxmlformats.org/drawingml/2006/table">
            <a:tbl>
              <a:tblPr/>
              <a:tblGrid>
                <a:gridCol w="254000"/>
                <a:gridCol w="207963"/>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43</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23409" name="Group 113"/>
          <p:cNvGraphicFramePr>
            <a:graphicFrameLocks noGrp="1"/>
          </p:cNvGraphicFramePr>
          <p:nvPr/>
        </p:nvGraphicFramePr>
        <p:xfrm>
          <a:off x="3630613" y="4537075"/>
          <a:ext cx="461962" cy="132012"/>
        </p:xfrm>
        <a:graphic>
          <a:graphicData uri="http://schemas.openxmlformats.org/drawingml/2006/table">
            <a:tbl>
              <a:tblPr/>
              <a:tblGrid>
                <a:gridCol w="254000"/>
                <a:gridCol w="207962"/>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22</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23419" name="Group 123"/>
          <p:cNvGraphicFramePr>
            <a:graphicFrameLocks noGrp="1"/>
          </p:cNvGraphicFramePr>
          <p:nvPr/>
        </p:nvGraphicFramePr>
        <p:xfrm>
          <a:off x="5013325" y="4537075"/>
          <a:ext cx="461963" cy="132012"/>
        </p:xfrm>
        <a:graphic>
          <a:graphicData uri="http://schemas.openxmlformats.org/drawingml/2006/table">
            <a:tbl>
              <a:tblPr/>
              <a:tblGrid>
                <a:gridCol w="254000"/>
                <a:gridCol w="207963"/>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10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23429" name="Group 133"/>
          <p:cNvGraphicFramePr>
            <a:graphicFrameLocks noGrp="1"/>
          </p:cNvGraphicFramePr>
          <p:nvPr/>
        </p:nvGraphicFramePr>
        <p:xfrm>
          <a:off x="6413500" y="4537075"/>
          <a:ext cx="461963" cy="132012"/>
        </p:xfrm>
        <a:graphic>
          <a:graphicData uri="http://schemas.openxmlformats.org/drawingml/2006/table">
            <a:tbl>
              <a:tblPr/>
              <a:tblGrid>
                <a:gridCol w="254000"/>
                <a:gridCol w="207963"/>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10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23439" name="Group 143"/>
          <p:cNvGraphicFramePr>
            <a:graphicFrameLocks noGrp="1"/>
          </p:cNvGraphicFramePr>
          <p:nvPr/>
        </p:nvGraphicFramePr>
        <p:xfrm>
          <a:off x="7807325" y="4537075"/>
          <a:ext cx="461963" cy="132012"/>
        </p:xfrm>
        <a:graphic>
          <a:graphicData uri="http://schemas.openxmlformats.org/drawingml/2006/table">
            <a:tbl>
              <a:tblPr/>
              <a:tblGrid>
                <a:gridCol w="254000"/>
                <a:gridCol w="207963"/>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pSp>
        <p:nvGrpSpPr>
          <p:cNvPr id="11394" name="Group 153"/>
          <p:cNvGrpSpPr>
            <a:grpSpLocks/>
          </p:cNvGrpSpPr>
          <p:nvPr/>
        </p:nvGrpSpPr>
        <p:grpSpPr bwMode="auto">
          <a:xfrm>
            <a:off x="8175625" y="139700"/>
            <a:ext cx="969963" cy="312738"/>
            <a:chOff x="5150" y="88"/>
            <a:chExt cx="611" cy="197"/>
          </a:xfrm>
        </p:grpSpPr>
        <p:pic>
          <p:nvPicPr>
            <p:cNvPr id="11395" name="Picture 154" descr="GHJK"/>
            <p:cNvPicPr>
              <a:picLocks noChangeAspect="1" noChangeArrowheads="1"/>
            </p:cNvPicPr>
            <p:nvPr/>
          </p:nvPicPr>
          <p:blipFill>
            <a:blip r:embed="rId12" cstate="print"/>
            <a:srcRect/>
            <a:stretch>
              <a:fillRect/>
            </a:stretch>
          </p:blipFill>
          <p:spPr bwMode="auto">
            <a:xfrm>
              <a:off x="5150" y="101"/>
              <a:ext cx="611" cy="156"/>
            </a:xfrm>
            <a:prstGeom prst="rect">
              <a:avLst/>
            </a:prstGeom>
            <a:noFill/>
            <a:ln w="9525">
              <a:noFill/>
              <a:miter lim="800000"/>
              <a:headEnd/>
              <a:tailEnd/>
            </a:ln>
          </p:spPr>
        </p:pic>
        <p:sp>
          <p:nvSpPr>
            <p:cNvPr id="11396" name="Rectangle 155"/>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sp>
        <p:nvSpPr>
          <p:cNvPr id="23" name="22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edfgh"/>
          <p:cNvPicPr>
            <a:picLocks noChangeAspect="1" noChangeArrowheads="1"/>
          </p:cNvPicPr>
          <p:nvPr/>
        </p:nvPicPr>
        <p:blipFill>
          <a:blip r:embed="rId2" cstate="print"/>
          <a:srcRect/>
          <a:stretch>
            <a:fillRect/>
          </a:stretch>
        </p:blipFill>
        <p:spPr bwMode="auto">
          <a:xfrm>
            <a:off x="5629275" y="2108200"/>
            <a:ext cx="1539875" cy="1677988"/>
          </a:xfrm>
          <a:prstGeom prst="rect">
            <a:avLst/>
          </a:prstGeom>
          <a:noFill/>
          <a:ln w="9525">
            <a:noFill/>
            <a:miter lim="800000"/>
            <a:headEnd/>
            <a:tailEnd/>
          </a:ln>
        </p:spPr>
      </p:pic>
      <p:pic>
        <p:nvPicPr>
          <p:cNvPr id="63491" name="Picture 3" descr="sdgfgdfh"/>
          <p:cNvPicPr>
            <a:picLocks noChangeAspect="1" noChangeArrowheads="1"/>
          </p:cNvPicPr>
          <p:nvPr/>
        </p:nvPicPr>
        <p:blipFill>
          <a:blip r:embed="rId3" cstate="print"/>
          <a:srcRect/>
          <a:stretch>
            <a:fillRect/>
          </a:stretch>
        </p:blipFill>
        <p:spPr bwMode="auto">
          <a:xfrm>
            <a:off x="1971675" y="2109788"/>
            <a:ext cx="1539875" cy="1677987"/>
          </a:xfrm>
          <a:prstGeom prst="rect">
            <a:avLst/>
          </a:prstGeom>
          <a:noFill/>
          <a:ln w="9525">
            <a:noFill/>
            <a:miter lim="800000"/>
            <a:headEnd/>
            <a:tailEnd/>
          </a:ln>
        </p:spPr>
      </p:pic>
      <p:pic>
        <p:nvPicPr>
          <p:cNvPr id="63492" name="Picture 4" descr="gfgh"/>
          <p:cNvPicPr>
            <a:picLocks noChangeAspect="1" noChangeArrowheads="1"/>
          </p:cNvPicPr>
          <p:nvPr/>
        </p:nvPicPr>
        <p:blipFill>
          <a:blip r:embed="rId4" cstate="print"/>
          <a:srcRect/>
          <a:stretch>
            <a:fillRect/>
          </a:stretch>
        </p:blipFill>
        <p:spPr bwMode="auto">
          <a:xfrm>
            <a:off x="144463" y="2111375"/>
            <a:ext cx="1539875" cy="1677988"/>
          </a:xfrm>
          <a:prstGeom prst="rect">
            <a:avLst/>
          </a:prstGeom>
          <a:noFill/>
          <a:ln w="9525">
            <a:noFill/>
            <a:miter lim="800000"/>
            <a:headEnd/>
            <a:tailEnd/>
          </a:ln>
        </p:spPr>
      </p:pic>
      <p:pic>
        <p:nvPicPr>
          <p:cNvPr id="63493" name="Picture 5" descr="jj"/>
          <p:cNvPicPr>
            <a:picLocks noChangeAspect="1" noChangeArrowheads="1"/>
          </p:cNvPicPr>
          <p:nvPr/>
        </p:nvPicPr>
        <p:blipFill>
          <a:blip r:embed="rId5" cstate="print"/>
          <a:srcRect/>
          <a:stretch>
            <a:fillRect/>
          </a:stretch>
        </p:blipFill>
        <p:spPr bwMode="auto">
          <a:xfrm>
            <a:off x="7466013" y="2106613"/>
            <a:ext cx="1539875" cy="1677987"/>
          </a:xfrm>
          <a:prstGeom prst="rect">
            <a:avLst/>
          </a:prstGeom>
          <a:noFill/>
          <a:ln w="9525">
            <a:noFill/>
            <a:miter lim="800000"/>
            <a:headEnd/>
            <a:tailEnd/>
          </a:ln>
        </p:spPr>
      </p:pic>
      <p:pic>
        <p:nvPicPr>
          <p:cNvPr id="63494" name="Picture 6" descr="56768"/>
          <p:cNvPicPr>
            <a:picLocks noChangeAspect="1" noChangeArrowheads="1"/>
          </p:cNvPicPr>
          <p:nvPr/>
        </p:nvPicPr>
        <p:blipFill>
          <a:blip r:embed="rId6" cstate="print"/>
          <a:srcRect/>
          <a:stretch>
            <a:fillRect/>
          </a:stretch>
        </p:blipFill>
        <p:spPr bwMode="auto">
          <a:xfrm>
            <a:off x="3803650" y="2106613"/>
            <a:ext cx="1539875" cy="1677987"/>
          </a:xfrm>
          <a:prstGeom prst="rect">
            <a:avLst/>
          </a:prstGeom>
          <a:noFill/>
          <a:ln w="9525">
            <a:noFill/>
            <a:miter lim="800000"/>
            <a:headEnd/>
            <a:tailEnd/>
          </a:ln>
        </p:spPr>
      </p:pic>
      <p:graphicFrame>
        <p:nvGraphicFramePr>
          <p:cNvPr id="824327" name="Group 7"/>
          <p:cNvGraphicFramePr>
            <a:graphicFrameLocks noGrp="1"/>
          </p:cNvGraphicFramePr>
          <p:nvPr/>
        </p:nvGraphicFramePr>
        <p:xfrm>
          <a:off x="7931150" y="4235450"/>
          <a:ext cx="650875" cy="159444"/>
        </p:xfrm>
        <a:graphic>
          <a:graphicData uri="http://schemas.openxmlformats.org/drawingml/2006/table">
            <a:tbl>
              <a:tblPr/>
              <a:tblGrid>
                <a:gridCol w="44291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104</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24337" name="Group 17"/>
          <p:cNvGraphicFramePr>
            <a:graphicFrameLocks noGrp="1"/>
          </p:cNvGraphicFramePr>
          <p:nvPr/>
        </p:nvGraphicFramePr>
        <p:xfrm>
          <a:off x="8026400" y="3213100"/>
          <a:ext cx="434975" cy="228024"/>
        </p:xfrm>
        <a:graphic>
          <a:graphicData uri="http://schemas.openxmlformats.org/drawingml/2006/table">
            <a:tbl>
              <a:tblPr/>
              <a:tblGrid>
                <a:gridCol w="434975"/>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Cambria" pitchFamily="18" charset="0"/>
                          <a:cs typeface="Arial" charset="0"/>
                        </a:rPr>
                        <a:t>97</a:t>
                      </a:r>
                      <a:r>
                        <a:rPr kumimoji="0" lang="es-ES" sz="10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4343" name="Group 23"/>
          <p:cNvGraphicFramePr>
            <a:graphicFrameLocks noGrp="1"/>
          </p:cNvGraphicFramePr>
          <p:nvPr/>
        </p:nvGraphicFramePr>
        <p:xfrm>
          <a:off x="7481888" y="3556000"/>
          <a:ext cx="519112" cy="214308"/>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333333"/>
                          </a:solidFill>
                          <a:effectLst/>
                          <a:latin typeface="Cambria" pitchFamily="18" charset="0"/>
                          <a:cs typeface="Arial" charset="0"/>
                        </a:rPr>
                        <a:t>No</a:t>
                      </a:r>
                      <a:r>
                        <a:rPr kumimoji="0" lang="es-ES" sz="9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63508" name="AutoShape 29"/>
          <p:cNvCxnSpPr>
            <a:cxnSpLocks noChangeShapeType="1"/>
          </p:cNvCxnSpPr>
          <p:nvPr/>
        </p:nvCxnSpPr>
        <p:spPr bwMode="auto">
          <a:xfrm rot="10800000" flipV="1">
            <a:off x="7742238" y="3327400"/>
            <a:ext cx="284162" cy="228600"/>
          </a:xfrm>
          <a:prstGeom prst="bentConnector2">
            <a:avLst/>
          </a:prstGeom>
          <a:noFill/>
          <a:ln w="3175">
            <a:solidFill>
              <a:schemeClr val="tx1"/>
            </a:solidFill>
            <a:miter lim="800000"/>
            <a:headEnd/>
            <a:tailEnd type="oval" w="med" len="med"/>
          </a:ln>
        </p:spPr>
      </p:cxnSp>
      <p:graphicFrame>
        <p:nvGraphicFramePr>
          <p:cNvPr id="824350" name="Group 30"/>
          <p:cNvGraphicFramePr>
            <a:graphicFrameLocks noGrp="1"/>
          </p:cNvGraphicFramePr>
          <p:nvPr/>
        </p:nvGraphicFramePr>
        <p:xfrm>
          <a:off x="6092825" y="4235450"/>
          <a:ext cx="650875" cy="159444"/>
        </p:xfrm>
        <a:graphic>
          <a:graphicData uri="http://schemas.openxmlformats.org/drawingml/2006/table">
            <a:tbl>
              <a:tblPr/>
              <a:tblGrid>
                <a:gridCol w="44291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223</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24360" name="Group 40"/>
          <p:cNvGraphicFramePr>
            <a:graphicFrameLocks noGrp="1"/>
          </p:cNvGraphicFramePr>
          <p:nvPr/>
        </p:nvGraphicFramePr>
        <p:xfrm>
          <a:off x="6188075" y="3213100"/>
          <a:ext cx="434975" cy="228024"/>
        </p:xfrm>
        <a:graphic>
          <a:graphicData uri="http://schemas.openxmlformats.org/drawingml/2006/table">
            <a:tbl>
              <a:tblPr/>
              <a:tblGrid>
                <a:gridCol w="434975"/>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Cambria" pitchFamily="18" charset="0"/>
                          <a:cs typeface="Arial" charset="0"/>
                        </a:rPr>
                        <a:t>92</a:t>
                      </a:r>
                      <a:r>
                        <a:rPr kumimoji="0" lang="es-ES" sz="10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4366" name="Group 46"/>
          <p:cNvGraphicFramePr>
            <a:graphicFrameLocks noGrp="1"/>
          </p:cNvGraphicFramePr>
          <p:nvPr/>
        </p:nvGraphicFramePr>
        <p:xfrm>
          <a:off x="5643563" y="3556000"/>
          <a:ext cx="519112" cy="214308"/>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333333"/>
                          </a:solidFill>
                          <a:effectLst/>
                          <a:latin typeface="Cambria" pitchFamily="18" charset="0"/>
                          <a:cs typeface="Arial" charset="0"/>
                        </a:rPr>
                        <a:t>No</a:t>
                      </a:r>
                      <a:r>
                        <a:rPr kumimoji="0" lang="es-ES" sz="9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63522" name="AutoShape 52"/>
          <p:cNvCxnSpPr>
            <a:cxnSpLocks noChangeShapeType="1"/>
          </p:cNvCxnSpPr>
          <p:nvPr/>
        </p:nvCxnSpPr>
        <p:spPr bwMode="auto">
          <a:xfrm rot="10800000" flipV="1">
            <a:off x="5903913" y="3327400"/>
            <a:ext cx="284162" cy="228600"/>
          </a:xfrm>
          <a:prstGeom prst="bentConnector2">
            <a:avLst/>
          </a:prstGeom>
          <a:noFill/>
          <a:ln w="3175">
            <a:solidFill>
              <a:schemeClr val="tx1"/>
            </a:solidFill>
            <a:miter lim="800000"/>
            <a:headEnd/>
            <a:tailEnd type="oval" w="med" len="med"/>
          </a:ln>
        </p:spPr>
      </p:cxnSp>
      <p:graphicFrame>
        <p:nvGraphicFramePr>
          <p:cNvPr id="824373" name="Group 53"/>
          <p:cNvGraphicFramePr>
            <a:graphicFrameLocks noGrp="1"/>
          </p:cNvGraphicFramePr>
          <p:nvPr/>
        </p:nvGraphicFramePr>
        <p:xfrm>
          <a:off x="4267200" y="4235450"/>
          <a:ext cx="650875" cy="159444"/>
        </p:xfrm>
        <a:graphic>
          <a:graphicData uri="http://schemas.openxmlformats.org/drawingml/2006/table">
            <a:tbl>
              <a:tblPr/>
              <a:tblGrid>
                <a:gridCol w="44291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231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24383" name="Group 63"/>
          <p:cNvGraphicFramePr>
            <a:graphicFrameLocks noGrp="1"/>
          </p:cNvGraphicFramePr>
          <p:nvPr/>
        </p:nvGraphicFramePr>
        <p:xfrm>
          <a:off x="4581525" y="2332038"/>
          <a:ext cx="414338" cy="255456"/>
        </p:xfrm>
        <a:graphic>
          <a:graphicData uri="http://schemas.openxmlformats.org/drawingml/2006/table">
            <a:tbl>
              <a:tblPr/>
              <a:tblGrid>
                <a:gridCol w="414338"/>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mbria" pitchFamily="18" charset="0"/>
                          <a:cs typeface="Arial" charset="0"/>
                        </a:rPr>
                        <a:t>16</a:t>
                      </a:r>
                      <a:r>
                        <a:rPr kumimoji="0" lang="es-ES" sz="11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4389" name="Group 69"/>
          <p:cNvGraphicFramePr>
            <a:graphicFrameLocks noGrp="1"/>
          </p:cNvGraphicFramePr>
          <p:nvPr/>
        </p:nvGraphicFramePr>
        <p:xfrm>
          <a:off x="4362450" y="3213100"/>
          <a:ext cx="434975" cy="228024"/>
        </p:xfrm>
        <a:graphic>
          <a:graphicData uri="http://schemas.openxmlformats.org/drawingml/2006/table">
            <a:tbl>
              <a:tblPr/>
              <a:tblGrid>
                <a:gridCol w="434975"/>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Cambria" pitchFamily="18" charset="0"/>
                          <a:cs typeface="Arial" charset="0"/>
                        </a:rPr>
                        <a:t>84</a:t>
                      </a:r>
                      <a:r>
                        <a:rPr kumimoji="0" lang="es-ES" sz="10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4395" name="Group 75"/>
          <p:cNvGraphicFramePr>
            <a:graphicFrameLocks noGrp="1"/>
          </p:cNvGraphicFramePr>
          <p:nvPr/>
        </p:nvGraphicFramePr>
        <p:xfrm>
          <a:off x="5018088" y="2039938"/>
          <a:ext cx="519112" cy="241740"/>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0099CC"/>
                          </a:solidFill>
                          <a:effectLst/>
                          <a:latin typeface="Cambria" pitchFamily="18" charset="0"/>
                          <a:cs typeface="Arial" charset="0"/>
                        </a:rPr>
                        <a:t>Si</a:t>
                      </a:r>
                      <a:r>
                        <a:rPr kumimoji="0" lang="es-ES" sz="10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4401" name="Group 81"/>
          <p:cNvGraphicFramePr>
            <a:graphicFrameLocks noGrp="1"/>
          </p:cNvGraphicFramePr>
          <p:nvPr/>
        </p:nvGraphicFramePr>
        <p:xfrm>
          <a:off x="3817938" y="3556000"/>
          <a:ext cx="519112" cy="214308"/>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333333"/>
                          </a:solidFill>
                          <a:effectLst/>
                          <a:latin typeface="Cambria" pitchFamily="18" charset="0"/>
                          <a:cs typeface="Arial" charset="0"/>
                        </a:rPr>
                        <a:t>No</a:t>
                      </a:r>
                      <a:r>
                        <a:rPr kumimoji="0" lang="es-ES" sz="9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63540" name="AutoShape 87"/>
          <p:cNvCxnSpPr>
            <a:cxnSpLocks noChangeShapeType="1"/>
          </p:cNvCxnSpPr>
          <p:nvPr/>
        </p:nvCxnSpPr>
        <p:spPr bwMode="auto">
          <a:xfrm flipV="1">
            <a:off x="4995863" y="2281238"/>
            <a:ext cx="282575" cy="179387"/>
          </a:xfrm>
          <a:prstGeom prst="bentConnector2">
            <a:avLst/>
          </a:prstGeom>
          <a:noFill/>
          <a:ln w="3175">
            <a:solidFill>
              <a:schemeClr val="tx1"/>
            </a:solidFill>
            <a:miter lim="800000"/>
            <a:headEnd/>
            <a:tailEnd type="oval" w="med" len="med"/>
          </a:ln>
        </p:spPr>
      </p:cxnSp>
      <p:cxnSp>
        <p:nvCxnSpPr>
          <p:cNvPr id="63541" name="AutoShape 88"/>
          <p:cNvCxnSpPr>
            <a:cxnSpLocks noChangeShapeType="1"/>
          </p:cNvCxnSpPr>
          <p:nvPr/>
        </p:nvCxnSpPr>
        <p:spPr bwMode="auto">
          <a:xfrm rot="10800000" flipV="1">
            <a:off x="4078288" y="3327400"/>
            <a:ext cx="284162" cy="228600"/>
          </a:xfrm>
          <a:prstGeom prst="bentConnector2">
            <a:avLst/>
          </a:prstGeom>
          <a:noFill/>
          <a:ln w="3175">
            <a:solidFill>
              <a:schemeClr val="tx1"/>
            </a:solidFill>
            <a:miter lim="800000"/>
            <a:headEnd/>
            <a:tailEnd type="oval" w="med" len="med"/>
          </a:ln>
        </p:spPr>
      </p:cxnSp>
      <p:graphicFrame>
        <p:nvGraphicFramePr>
          <p:cNvPr id="824409" name="Group 89"/>
          <p:cNvGraphicFramePr>
            <a:graphicFrameLocks noGrp="1"/>
          </p:cNvGraphicFramePr>
          <p:nvPr/>
        </p:nvGraphicFramePr>
        <p:xfrm>
          <a:off x="2438400" y="4235450"/>
          <a:ext cx="650875" cy="159444"/>
        </p:xfrm>
        <a:graphic>
          <a:graphicData uri="http://schemas.openxmlformats.org/drawingml/2006/table">
            <a:tbl>
              <a:tblPr/>
              <a:tblGrid>
                <a:gridCol w="44291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290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24419" name="Group 99"/>
          <p:cNvGraphicFramePr>
            <a:graphicFrameLocks noGrp="1"/>
          </p:cNvGraphicFramePr>
          <p:nvPr/>
        </p:nvGraphicFramePr>
        <p:xfrm>
          <a:off x="2878138" y="2389188"/>
          <a:ext cx="414337" cy="255456"/>
        </p:xfrm>
        <a:graphic>
          <a:graphicData uri="http://schemas.openxmlformats.org/drawingml/2006/table">
            <a:tbl>
              <a:tblPr/>
              <a:tblGrid>
                <a:gridCol w="41433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mbria" pitchFamily="18" charset="0"/>
                          <a:cs typeface="Arial" charset="0"/>
                        </a:rPr>
                        <a:t>28</a:t>
                      </a:r>
                      <a:r>
                        <a:rPr kumimoji="0" lang="es-ES" sz="11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4425" name="Group 105"/>
          <p:cNvGraphicFramePr>
            <a:graphicFrameLocks noGrp="1"/>
          </p:cNvGraphicFramePr>
          <p:nvPr/>
        </p:nvGraphicFramePr>
        <p:xfrm>
          <a:off x="2533650" y="3213100"/>
          <a:ext cx="434975" cy="228024"/>
        </p:xfrm>
        <a:graphic>
          <a:graphicData uri="http://schemas.openxmlformats.org/drawingml/2006/table">
            <a:tbl>
              <a:tblPr/>
              <a:tblGrid>
                <a:gridCol w="434975"/>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Cambria" pitchFamily="18" charset="0"/>
                          <a:cs typeface="Arial" charset="0"/>
                        </a:rPr>
                        <a:t>72</a:t>
                      </a:r>
                      <a:r>
                        <a:rPr kumimoji="0" lang="es-ES" sz="10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4431" name="Group 111"/>
          <p:cNvGraphicFramePr>
            <a:graphicFrameLocks noGrp="1"/>
          </p:cNvGraphicFramePr>
          <p:nvPr/>
        </p:nvGraphicFramePr>
        <p:xfrm>
          <a:off x="3189288" y="2039938"/>
          <a:ext cx="519112" cy="241740"/>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0099CC"/>
                          </a:solidFill>
                          <a:effectLst/>
                          <a:latin typeface="Cambria" pitchFamily="18" charset="0"/>
                          <a:cs typeface="Arial" charset="0"/>
                        </a:rPr>
                        <a:t>Si</a:t>
                      </a:r>
                      <a:r>
                        <a:rPr kumimoji="0" lang="es-ES" sz="10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4437" name="Group 117"/>
          <p:cNvGraphicFramePr>
            <a:graphicFrameLocks noGrp="1"/>
          </p:cNvGraphicFramePr>
          <p:nvPr/>
        </p:nvGraphicFramePr>
        <p:xfrm>
          <a:off x="1989138" y="3556000"/>
          <a:ext cx="519112" cy="214308"/>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333333"/>
                          </a:solidFill>
                          <a:effectLst/>
                          <a:latin typeface="Cambria" pitchFamily="18" charset="0"/>
                          <a:cs typeface="Arial" charset="0"/>
                        </a:rPr>
                        <a:t>No</a:t>
                      </a:r>
                      <a:r>
                        <a:rPr kumimoji="0" lang="es-ES" sz="9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63559" name="AutoShape 123"/>
          <p:cNvCxnSpPr>
            <a:cxnSpLocks noChangeShapeType="1"/>
          </p:cNvCxnSpPr>
          <p:nvPr/>
        </p:nvCxnSpPr>
        <p:spPr bwMode="auto">
          <a:xfrm flipV="1">
            <a:off x="3292475" y="2281238"/>
            <a:ext cx="157163" cy="236537"/>
          </a:xfrm>
          <a:prstGeom prst="bentConnector2">
            <a:avLst/>
          </a:prstGeom>
          <a:noFill/>
          <a:ln w="3175">
            <a:solidFill>
              <a:schemeClr val="tx1"/>
            </a:solidFill>
            <a:miter lim="800000"/>
            <a:headEnd/>
            <a:tailEnd type="oval" w="med" len="med"/>
          </a:ln>
        </p:spPr>
      </p:cxnSp>
      <p:cxnSp>
        <p:nvCxnSpPr>
          <p:cNvPr id="63560" name="AutoShape 124"/>
          <p:cNvCxnSpPr>
            <a:cxnSpLocks noChangeShapeType="1"/>
          </p:cNvCxnSpPr>
          <p:nvPr/>
        </p:nvCxnSpPr>
        <p:spPr bwMode="auto">
          <a:xfrm rot="10800000" flipV="1">
            <a:off x="2249488" y="3327400"/>
            <a:ext cx="284162" cy="228600"/>
          </a:xfrm>
          <a:prstGeom prst="bentConnector2">
            <a:avLst/>
          </a:prstGeom>
          <a:noFill/>
          <a:ln w="3175">
            <a:solidFill>
              <a:schemeClr val="tx1"/>
            </a:solidFill>
            <a:miter lim="800000"/>
            <a:headEnd/>
            <a:tailEnd type="oval" w="med" len="med"/>
          </a:ln>
        </p:spPr>
      </p:cxnSp>
      <p:sp>
        <p:nvSpPr>
          <p:cNvPr id="63561" name="Rectangle 125"/>
          <p:cNvSpPr>
            <a:spLocks noGrp="1" noChangeArrowheads="1"/>
          </p:cNvSpPr>
          <p:nvPr>
            <p:ph type="title"/>
          </p:nvPr>
        </p:nvSpPr>
        <p:spPr/>
        <p:txBody>
          <a:bodyPr/>
          <a:lstStyle/>
          <a:p>
            <a:pPr eaLnBrk="1" hangingPunct="1"/>
            <a:r>
              <a:rPr lang="es-CO" dirty="0" smtClean="0"/>
              <a:t>Víctima de daños por vandalismo</a:t>
            </a:r>
          </a:p>
        </p:txBody>
      </p:sp>
      <p:sp>
        <p:nvSpPr>
          <p:cNvPr id="63562" name="Rectangle 126"/>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0D4BC4F4-64C1-40EA-B593-DCF2B89A8B9D}" type="slidenum">
              <a:rPr lang="es-ES" sz="900" i="1">
                <a:solidFill>
                  <a:schemeClr val="bg1"/>
                </a:solidFill>
              </a:rPr>
              <a:pPr algn="ctr"/>
              <a:t>26</a:t>
            </a:fld>
            <a:endParaRPr lang="es-ES" sz="900" i="1" dirty="0">
              <a:solidFill>
                <a:schemeClr val="bg1"/>
              </a:solidFill>
            </a:endParaRPr>
          </a:p>
        </p:txBody>
      </p:sp>
      <p:graphicFrame>
        <p:nvGraphicFramePr>
          <p:cNvPr id="824447" name="Group 127"/>
          <p:cNvGraphicFramePr>
            <a:graphicFrameLocks noGrp="1"/>
          </p:cNvGraphicFramePr>
          <p:nvPr/>
        </p:nvGraphicFramePr>
        <p:xfrm>
          <a:off x="2481263" y="830263"/>
          <a:ext cx="4184650" cy="371280"/>
        </p:xfrm>
        <a:graphic>
          <a:graphicData uri="http://schemas.openxmlformats.org/drawingml/2006/table">
            <a:tbl>
              <a:tblPr/>
              <a:tblGrid>
                <a:gridCol w="418465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20.</a:t>
                      </a:r>
                      <a:r>
                        <a:rPr kumimoji="0" lang="es-CO" sz="1100" b="1" i="0" u="none" strike="noStrike" cap="none" normalizeH="0" baseline="0" dirty="0" smtClean="0">
                          <a:ln>
                            <a:noFill/>
                          </a:ln>
                          <a:solidFill>
                            <a:srgbClr val="333333"/>
                          </a:solidFill>
                          <a:effectLst/>
                          <a:latin typeface="Calibri" pitchFamily="34" charset="0"/>
                          <a:cs typeface="Arial" charset="0"/>
                        </a:rPr>
                        <a:t> ¿Ha sido víctima de </a:t>
                      </a:r>
                      <a:r>
                        <a:rPr kumimoji="0" lang="es-CO" sz="1100" b="1" i="0" u="none" strike="noStrike" cap="none" normalizeH="0" baseline="0" dirty="0" smtClean="0">
                          <a:ln>
                            <a:noFill/>
                          </a:ln>
                          <a:solidFill>
                            <a:srgbClr val="622280"/>
                          </a:solidFill>
                          <a:effectLst/>
                          <a:latin typeface="Calibri" pitchFamily="34" charset="0"/>
                          <a:cs typeface="Arial" charset="0"/>
                        </a:rPr>
                        <a:t>daños por vandalismo</a:t>
                      </a:r>
                      <a:r>
                        <a:rPr kumimoji="0" lang="es-CO" sz="1100" b="1" i="0" u="none" strike="noStrike" cap="none" normalizeH="0" baseline="0" dirty="0" smtClean="0">
                          <a:ln>
                            <a:noFill/>
                          </a:ln>
                          <a:solidFill>
                            <a:srgbClr val="333333"/>
                          </a:solidFill>
                          <a:effectLst/>
                          <a:latin typeface="Calibri" pitchFamily="34" charset="0"/>
                          <a:cs typeface="Arial" charset="0"/>
                        </a:rPr>
                        <a:t> en los equipamientos relacionados en los Cementerios Distritales?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63565" name="Rectangle 133"/>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824454" name="Group 134"/>
          <p:cNvGraphicFramePr>
            <a:graphicFrameLocks noGrp="1"/>
          </p:cNvGraphicFramePr>
          <p:nvPr/>
        </p:nvGraphicFramePr>
        <p:xfrm>
          <a:off x="212725" y="1538288"/>
          <a:ext cx="1457325" cy="23412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300" b="1" i="0" u="none" strike="noStrike" cap="none" normalizeH="0" baseline="0" dirty="0" smtClean="0">
                          <a:ln>
                            <a:noFill/>
                          </a:ln>
                          <a:solidFill>
                            <a:schemeClr val="tx1"/>
                          </a:solidFill>
                          <a:effectLst/>
                          <a:latin typeface="Cambria" pitchFamily="18" charset="0"/>
                          <a:cs typeface="Arial" charset="0"/>
                        </a:rPr>
                        <a:t>TOTAL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4460" name="Group 140"/>
          <p:cNvGraphicFramePr>
            <a:graphicFrameLocks noGrp="1"/>
          </p:cNvGraphicFramePr>
          <p:nvPr/>
        </p:nvGraphicFramePr>
        <p:xfrm>
          <a:off x="2001838" y="1546225"/>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Central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4466" name="Group 146"/>
          <p:cNvGraphicFramePr>
            <a:graphicFrameLocks noGrp="1"/>
          </p:cNvGraphicFramePr>
          <p:nvPr/>
        </p:nvGraphicFramePr>
        <p:xfrm>
          <a:off x="3844925" y="1546225"/>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Norte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4472" name="Group 152"/>
          <p:cNvGraphicFramePr>
            <a:graphicFrameLocks noGrp="1"/>
          </p:cNvGraphicFramePr>
          <p:nvPr/>
        </p:nvGraphicFramePr>
        <p:xfrm>
          <a:off x="5661025" y="1546225"/>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Sur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4478" name="Group 158"/>
          <p:cNvGraphicFramePr>
            <a:graphicFrameLocks noGrp="1"/>
          </p:cNvGraphicFramePr>
          <p:nvPr/>
        </p:nvGraphicFramePr>
        <p:xfrm>
          <a:off x="600075" y="4235450"/>
          <a:ext cx="650875" cy="159444"/>
        </p:xfrm>
        <a:graphic>
          <a:graphicData uri="http://schemas.openxmlformats.org/drawingml/2006/table">
            <a:tbl>
              <a:tblPr/>
              <a:tblGrid>
                <a:gridCol w="44291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848</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24488" name="Group 168"/>
          <p:cNvGraphicFramePr>
            <a:graphicFrameLocks noGrp="1"/>
          </p:cNvGraphicFramePr>
          <p:nvPr/>
        </p:nvGraphicFramePr>
        <p:xfrm>
          <a:off x="936625" y="2286000"/>
          <a:ext cx="414338" cy="255456"/>
        </p:xfrm>
        <a:graphic>
          <a:graphicData uri="http://schemas.openxmlformats.org/drawingml/2006/table">
            <a:tbl>
              <a:tblPr/>
              <a:tblGrid>
                <a:gridCol w="414338"/>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mbria" pitchFamily="18" charset="0"/>
                          <a:cs typeface="Arial" charset="0"/>
                        </a:rPr>
                        <a:t>16</a:t>
                      </a:r>
                      <a:r>
                        <a:rPr kumimoji="0" lang="es-ES" sz="11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4494" name="Group 174"/>
          <p:cNvGraphicFramePr>
            <a:graphicFrameLocks noGrp="1"/>
          </p:cNvGraphicFramePr>
          <p:nvPr/>
        </p:nvGraphicFramePr>
        <p:xfrm>
          <a:off x="695325" y="3213100"/>
          <a:ext cx="434975" cy="228024"/>
        </p:xfrm>
        <a:graphic>
          <a:graphicData uri="http://schemas.openxmlformats.org/drawingml/2006/table">
            <a:tbl>
              <a:tblPr/>
              <a:tblGrid>
                <a:gridCol w="434975"/>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Cambria" pitchFamily="18" charset="0"/>
                          <a:cs typeface="Arial" charset="0"/>
                        </a:rPr>
                        <a:t>84</a:t>
                      </a:r>
                      <a:r>
                        <a:rPr kumimoji="0" lang="es-ES" sz="10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4500" name="Group 180"/>
          <p:cNvGraphicFramePr>
            <a:graphicFrameLocks noGrp="1"/>
          </p:cNvGraphicFramePr>
          <p:nvPr/>
        </p:nvGraphicFramePr>
        <p:xfrm>
          <a:off x="1350963" y="2039938"/>
          <a:ext cx="519112" cy="241740"/>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622280"/>
                          </a:solidFill>
                          <a:effectLst/>
                          <a:latin typeface="Cambria" pitchFamily="18" charset="0"/>
                          <a:cs typeface="Arial" charset="0"/>
                        </a:rPr>
                        <a:t>Si</a:t>
                      </a:r>
                      <a:r>
                        <a:rPr kumimoji="0" lang="es-ES" sz="1000" b="1" i="0" u="none" strike="noStrike" cap="none" normalizeH="0" baseline="0" dirty="0" smtClean="0">
                          <a:ln>
                            <a:noFill/>
                          </a:ln>
                          <a:solidFill>
                            <a:srgbClr val="622280"/>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4506" name="Group 186"/>
          <p:cNvGraphicFramePr>
            <a:graphicFrameLocks noGrp="1"/>
          </p:cNvGraphicFramePr>
          <p:nvPr/>
        </p:nvGraphicFramePr>
        <p:xfrm>
          <a:off x="150813" y="3556000"/>
          <a:ext cx="519112" cy="214308"/>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333333"/>
                          </a:solidFill>
                          <a:effectLst/>
                          <a:latin typeface="Cambria" pitchFamily="18" charset="0"/>
                          <a:cs typeface="Arial" charset="0"/>
                        </a:rPr>
                        <a:t>No</a:t>
                      </a:r>
                      <a:r>
                        <a:rPr kumimoji="0" lang="es-ES" sz="9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63591" name="AutoShape 192"/>
          <p:cNvCxnSpPr>
            <a:cxnSpLocks noChangeShapeType="1"/>
          </p:cNvCxnSpPr>
          <p:nvPr/>
        </p:nvCxnSpPr>
        <p:spPr bwMode="auto">
          <a:xfrm flipV="1">
            <a:off x="1350963" y="2281238"/>
            <a:ext cx="260350" cy="133350"/>
          </a:xfrm>
          <a:prstGeom prst="bentConnector2">
            <a:avLst/>
          </a:prstGeom>
          <a:noFill/>
          <a:ln w="3175">
            <a:solidFill>
              <a:schemeClr val="tx1"/>
            </a:solidFill>
            <a:miter lim="800000"/>
            <a:headEnd/>
            <a:tailEnd type="oval" w="med" len="med"/>
          </a:ln>
        </p:spPr>
      </p:cxnSp>
      <p:cxnSp>
        <p:nvCxnSpPr>
          <p:cNvPr id="63592" name="AutoShape 193"/>
          <p:cNvCxnSpPr>
            <a:cxnSpLocks noChangeShapeType="1"/>
          </p:cNvCxnSpPr>
          <p:nvPr/>
        </p:nvCxnSpPr>
        <p:spPr bwMode="auto">
          <a:xfrm rot="10800000" flipV="1">
            <a:off x="411163" y="3327400"/>
            <a:ext cx="284162" cy="228600"/>
          </a:xfrm>
          <a:prstGeom prst="bentConnector2">
            <a:avLst/>
          </a:prstGeom>
          <a:noFill/>
          <a:ln w="3175">
            <a:solidFill>
              <a:schemeClr val="tx1"/>
            </a:solidFill>
            <a:miter lim="800000"/>
            <a:headEnd/>
            <a:tailEnd type="oval" w="med" len="med"/>
          </a:ln>
        </p:spPr>
      </p:cxnSp>
      <p:graphicFrame>
        <p:nvGraphicFramePr>
          <p:cNvPr id="824514" name="Group 194"/>
          <p:cNvGraphicFramePr>
            <a:graphicFrameLocks noGrp="1"/>
          </p:cNvGraphicFramePr>
          <p:nvPr/>
        </p:nvGraphicFramePr>
        <p:xfrm>
          <a:off x="7481888" y="1546225"/>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Serafín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4520" name="Group 200"/>
          <p:cNvGraphicFramePr>
            <a:graphicFrameLocks noGrp="1"/>
          </p:cNvGraphicFramePr>
          <p:nvPr/>
        </p:nvGraphicFramePr>
        <p:xfrm>
          <a:off x="8266113" y="2286000"/>
          <a:ext cx="61400" cy="186876"/>
        </p:xfrm>
        <a:graphic>
          <a:graphicData uri="http://schemas.openxmlformats.org/drawingml/2006/table">
            <a:tbl>
              <a:tblPr/>
              <a:tblGrid>
                <a:gridCol w="6140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endParaRPr kumimoji="0" lang="es-CO" sz="11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4526" name="Group 206"/>
          <p:cNvGraphicFramePr>
            <a:graphicFrameLocks noGrp="1"/>
          </p:cNvGraphicFramePr>
          <p:nvPr/>
        </p:nvGraphicFramePr>
        <p:xfrm>
          <a:off x="8489950" y="1949450"/>
          <a:ext cx="519113" cy="356040"/>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1500" b="1" i="0" u="none" strike="noStrike" cap="none" normalizeH="0" baseline="0" dirty="0" smtClean="0">
                          <a:ln>
                            <a:noFill/>
                          </a:ln>
                          <a:solidFill>
                            <a:srgbClr val="0099CC"/>
                          </a:solidFill>
                          <a:effectLst/>
                          <a:latin typeface="Cambria" pitchFamily="18" charset="0"/>
                          <a:cs typeface="Arial" charset="0"/>
                        </a:rPr>
                        <a:t>3</a:t>
                      </a:r>
                      <a:r>
                        <a:rPr kumimoji="0" lang="es-ES" sz="1000" b="1" i="0" u="none" strike="noStrike" cap="none" normalizeH="0" baseline="0" dirty="0" smtClean="0">
                          <a:ln>
                            <a:noFill/>
                          </a:ln>
                          <a:solidFill>
                            <a:srgbClr val="0099CC"/>
                          </a:solidFill>
                          <a:effectLst/>
                          <a:latin typeface="Cambria" pitchFamily="18" charset="0"/>
                          <a:cs typeface="Arial" charset="0"/>
                        </a:rPr>
                        <a:t>%</a:t>
                      </a:r>
                      <a:r>
                        <a:rPr kumimoji="0" lang="es-ES" sz="1500" b="1" i="0" u="none" strike="noStrike" cap="none" normalizeH="0" baseline="0" dirty="0" smtClean="0">
                          <a:ln>
                            <a:noFill/>
                          </a:ln>
                          <a:solidFill>
                            <a:srgbClr val="0099CC"/>
                          </a:solidFill>
                          <a:effectLst/>
                          <a:latin typeface="Cambria" pitchFamily="18" charset="0"/>
                          <a:cs typeface="Arial" charset="0"/>
                        </a:rPr>
                        <a:t> </a:t>
                      </a:r>
                    </a:p>
                    <a:p>
                      <a:pPr marL="0" marR="0" lvl="0" indent="0" algn="ctr" defTabSz="914400" rtl="0" eaLnBrk="1" fontAlgn="b" latinLnBrk="0" hangingPunct="1">
                        <a:lnSpc>
                          <a:spcPct val="70000"/>
                        </a:lnSpc>
                        <a:spcBef>
                          <a:spcPct val="0"/>
                        </a:spcBef>
                        <a:spcAft>
                          <a:spcPct val="0"/>
                        </a:spcAft>
                        <a:buClrTx/>
                        <a:buSzTx/>
                        <a:buFontTx/>
                        <a:buNone/>
                        <a:tabLst/>
                      </a:pPr>
                      <a:r>
                        <a:rPr kumimoji="0" lang="es-ES" sz="1500" b="1" i="0" u="none" strike="noStrike" cap="none" normalizeH="0" baseline="0" dirty="0" smtClean="0">
                          <a:ln>
                            <a:noFill/>
                          </a:ln>
                          <a:solidFill>
                            <a:srgbClr val="0099CC"/>
                          </a:solidFill>
                          <a:effectLst/>
                          <a:latin typeface="Cambria" pitchFamily="18" charset="0"/>
                          <a:cs typeface="Arial" charset="0"/>
                        </a:rPr>
                        <a:t>Si</a:t>
                      </a:r>
                      <a:r>
                        <a:rPr kumimoji="0" lang="es-ES" sz="10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63599" name="AutoShape 212"/>
          <p:cNvCxnSpPr>
            <a:cxnSpLocks noChangeShapeType="1"/>
          </p:cNvCxnSpPr>
          <p:nvPr/>
        </p:nvCxnSpPr>
        <p:spPr bwMode="auto">
          <a:xfrm flipV="1">
            <a:off x="8302625" y="2305050"/>
            <a:ext cx="447675" cy="74613"/>
          </a:xfrm>
          <a:prstGeom prst="bentConnector2">
            <a:avLst/>
          </a:prstGeom>
          <a:noFill/>
          <a:ln w="3175">
            <a:solidFill>
              <a:schemeClr val="tx1"/>
            </a:solidFill>
            <a:miter lim="800000"/>
            <a:headEnd/>
            <a:tailEnd type="oval" w="med" len="med"/>
          </a:ln>
        </p:spPr>
      </p:cxnSp>
      <p:graphicFrame>
        <p:nvGraphicFramePr>
          <p:cNvPr id="824533" name="Group 213"/>
          <p:cNvGraphicFramePr>
            <a:graphicFrameLocks noGrp="1"/>
          </p:cNvGraphicFramePr>
          <p:nvPr/>
        </p:nvGraphicFramePr>
        <p:xfrm>
          <a:off x="6376988" y="2243138"/>
          <a:ext cx="293687" cy="255456"/>
        </p:xfrm>
        <a:graphic>
          <a:graphicData uri="http://schemas.openxmlformats.org/drawingml/2006/table">
            <a:tbl>
              <a:tblPr/>
              <a:tblGrid>
                <a:gridCol w="29368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mbria" pitchFamily="18" charset="0"/>
                          <a:cs typeface="Arial" charset="0"/>
                        </a:rPr>
                        <a:t>8</a:t>
                      </a:r>
                      <a:r>
                        <a:rPr kumimoji="0" lang="es-ES" sz="11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24539" name="Group 219"/>
          <p:cNvGraphicFramePr>
            <a:graphicFrameLocks noGrp="1"/>
          </p:cNvGraphicFramePr>
          <p:nvPr/>
        </p:nvGraphicFramePr>
        <p:xfrm>
          <a:off x="6813550" y="1951038"/>
          <a:ext cx="519113" cy="241740"/>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0099CC"/>
                          </a:solidFill>
                          <a:effectLst/>
                          <a:latin typeface="Cambria" pitchFamily="18" charset="0"/>
                          <a:cs typeface="Arial" charset="0"/>
                        </a:rPr>
                        <a:t>Si</a:t>
                      </a:r>
                      <a:r>
                        <a:rPr kumimoji="0" lang="es-ES" sz="10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63604" name="AutoShape 225"/>
          <p:cNvCxnSpPr>
            <a:cxnSpLocks noChangeShapeType="1"/>
          </p:cNvCxnSpPr>
          <p:nvPr/>
        </p:nvCxnSpPr>
        <p:spPr bwMode="auto">
          <a:xfrm flipV="1">
            <a:off x="6670675" y="2192338"/>
            <a:ext cx="403225" cy="179387"/>
          </a:xfrm>
          <a:prstGeom prst="bentConnector2">
            <a:avLst/>
          </a:prstGeom>
          <a:noFill/>
          <a:ln w="3175">
            <a:solidFill>
              <a:schemeClr val="tx1"/>
            </a:solidFill>
            <a:miter lim="800000"/>
            <a:headEnd/>
            <a:tailEnd type="oval" w="med" len="med"/>
          </a:ln>
        </p:spPr>
      </p:cxnSp>
      <p:grpSp>
        <p:nvGrpSpPr>
          <p:cNvPr id="63605" name="Group 226"/>
          <p:cNvGrpSpPr>
            <a:grpSpLocks/>
          </p:cNvGrpSpPr>
          <p:nvPr/>
        </p:nvGrpSpPr>
        <p:grpSpPr bwMode="auto">
          <a:xfrm>
            <a:off x="8175625" y="139700"/>
            <a:ext cx="969963" cy="312738"/>
            <a:chOff x="5150" y="88"/>
            <a:chExt cx="611" cy="197"/>
          </a:xfrm>
        </p:grpSpPr>
        <p:pic>
          <p:nvPicPr>
            <p:cNvPr id="63607" name="Picture 227" descr="GHJK"/>
            <p:cNvPicPr>
              <a:picLocks noChangeAspect="1" noChangeArrowheads="1"/>
            </p:cNvPicPr>
            <p:nvPr/>
          </p:nvPicPr>
          <p:blipFill>
            <a:blip r:embed="rId7" cstate="print"/>
            <a:srcRect/>
            <a:stretch>
              <a:fillRect/>
            </a:stretch>
          </p:blipFill>
          <p:spPr bwMode="auto">
            <a:xfrm>
              <a:off x="5150" y="101"/>
              <a:ext cx="611" cy="156"/>
            </a:xfrm>
            <a:prstGeom prst="rect">
              <a:avLst/>
            </a:prstGeom>
            <a:noFill/>
            <a:ln w="9525">
              <a:noFill/>
              <a:miter lim="800000"/>
              <a:headEnd/>
              <a:tailEnd/>
            </a:ln>
          </p:spPr>
        </p:pic>
        <p:sp>
          <p:nvSpPr>
            <p:cNvPr id="63608" name="Rectangle 228"/>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pic>
        <p:nvPicPr>
          <p:cNvPr id="63606" name="Picture 229" descr="fgh"/>
          <p:cNvPicPr>
            <a:picLocks noChangeAspect="1" noChangeArrowheads="1"/>
          </p:cNvPicPr>
          <p:nvPr/>
        </p:nvPicPr>
        <p:blipFill>
          <a:blip r:embed="rId8" cstate="print"/>
          <a:srcRect/>
          <a:stretch>
            <a:fillRect/>
          </a:stretch>
        </p:blipFill>
        <p:spPr bwMode="auto">
          <a:xfrm>
            <a:off x="6875463" y="668338"/>
            <a:ext cx="695325" cy="631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Grp="1" noChangeArrowheads="1"/>
          </p:cNvSpPr>
          <p:nvPr>
            <p:ph type="title"/>
          </p:nvPr>
        </p:nvSpPr>
        <p:spPr/>
        <p:txBody>
          <a:bodyPr/>
          <a:lstStyle/>
          <a:p>
            <a:pPr eaLnBrk="1" hangingPunct="1"/>
            <a:r>
              <a:rPr lang="es-CO" dirty="0" smtClean="0"/>
              <a:t>Evaluación de las expectativas</a:t>
            </a:r>
          </a:p>
        </p:txBody>
      </p:sp>
      <p:sp>
        <p:nvSpPr>
          <p:cNvPr id="64515" name="Rectangle 3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pic>
        <p:nvPicPr>
          <p:cNvPr id="64516" name="Picture 35" descr="dfgfgh"/>
          <p:cNvPicPr>
            <a:picLocks noChangeAspect="1" noChangeArrowheads="1"/>
          </p:cNvPicPr>
          <p:nvPr/>
        </p:nvPicPr>
        <p:blipFill>
          <a:blip r:embed="rId2" cstate="print"/>
          <a:srcRect/>
          <a:stretch>
            <a:fillRect/>
          </a:stretch>
        </p:blipFill>
        <p:spPr bwMode="auto">
          <a:xfrm>
            <a:off x="877888" y="1997075"/>
            <a:ext cx="2833687" cy="2097088"/>
          </a:xfrm>
          <a:prstGeom prst="rect">
            <a:avLst/>
          </a:prstGeom>
          <a:noFill/>
          <a:ln w="9525">
            <a:noFill/>
            <a:miter lim="800000"/>
            <a:headEnd/>
            <a:tailEnd/>
          </a:ln>
        </p:spPr>
      </p:pic>
      <p:graphicFrame>
        <p:nvGraphicFramePr>
          <p:cNvPr id="830500" name="Group 36"/>
          <p:cNvGraphicFramePr>
            <a:graphicFrameLocks noGrp="1"/>
          </p:cNvGraphicFramePr>
          <p:nvPr/>
        </p:nvGraphicFramePr>
        <p:xfrm>
          <a:off x="447675" y="877888"/>
          <a:ext cx="3571875" cy="371280"/>
        </p:xfrm>
        <a:graphic>
          <a:graphicData uri="http://schemas.openxmlformats.org/drawingml/2006/table">
            <a:tbl>
              <a:tblPr/>
              <a:tblGrid>
                <a:gridCol w="3571875"/>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s-CO" sz="1100" b="1" i="0" u="none" strike="noStrike" cap="none" normalizeH="0" baseline="0" dirty="0" smtClean="0">
                          <a:ln>
                            <a:noFill/>
                          </a:ln>
                          <a:solidFill>
                            <a:srgbClr val="333333"/>
                          </a:solidFill>
                          <a:effectLst/>
                          <a:latin typeface="Calibri" pitchFamily="34" charset="0"/>
                          <a:cs typeface="Arial" charset="0"/>
                        </a:rPr>
                        <a:t> E01. </a:t>
                      </a:r>
                      <a:r>
                        <a:rPr kumimoji="0" lang="es-CO" sz="1100" b="0" i="0" u="none" strike="noStrike" cap="none" normalizeH="0" baseline="0" dirty="0" smtClean="0">
                          <a:ln>
                            <a:noFill/>
                          </a:ln>
                          <a:solidFill>
                            <a:srgbClr val="333333"/>
                          </a:solidFill>
                          <a:effectLst/>
                          <a:latin typeface="Calibri" pitchFamily="34" charset="0"/>
                          <a:cs typeface="Arial" charset="0"/>
                        </a:rPr>
                        <a:t>Para finalizar por favor díganos,</a:t>
                      </a:r>
                      <a:r>
                        <a:rPr kumimoji="0" lang="es-CO" sz="1100" b="1" i="0" u="none" strike="noStrike" cap="none" normalizeH="0" baseline="0" dirty="0" smtClean="0">
                          <a:ln>
                            <a:noFill/>
                          </a:ln>
                          <a:solidFill>
                            <a:srgbClr val="333333"/>
                          </a:solidFill>
                          <a:effectLst/>
                          <a:latin typeface="Calibri" pitchFamily="34" charset="0"/>
                          <a:cs typeface="Arial" charset="0"/>
                        </a:rPr>
                        <a:t> si la </a:t>
                      </a:r>
                      <a:r>
                        <a:rPr kumimoji="0" lang="es-CO" sz="1100" b="1" i="0" u="none" strike="noStrike" cap="none" normalizeH="0" baseline="0" dirty="0" smtClean="0">
                          <a:ln>
                            <a:noFill/>
                          </a:ln>
                          <a:solidFill>
                            <a:srgbClr val="622280"/>
                          </a:solidFill>
                          <a:effectLst/>
                          <a:latin typeface="Calibri" pitchFamily="34" charset="0"/>
                          <a:cs typeface="Arial" charset="0"/>
                        </a:rPr>
                        <a:t>atención prestada</a:t>
                      </a:r>
                      <a:r>
                        <a:rPr kumimoji="0" lang="es-CO" sz="1100" b="1" i="0" u="none" strike="noStrike" cap="none" normalizeH="0" baseline="0" dirty="0" smtClean="0">
                          <a:ln>
                            <a:noFill/>
                          </a:ln>
                          <a:solidFill>
                            <a:srgbClr val="333333"/>
                          </a:solidFill>
                          <a:effectLst/>
                          <a:latin typeface="Calibri" pitchFamily="34" charset="0"/>
                          <a:cs typeface="Arial" charset="0"/>
                        </a:rPr>
                        <a:t> por el Cementerio en el último año…</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30506" name="Group 42"/>
          <p:cNvGraphicFramePr>
            <a:graphicFrameLocks noGrp="1"/>
          </p:cNvGraphicFramePr>
          <p:nvPr/>
        </p:nvGraphicFramePr>
        <p:xfrm>
          <a:off x="806450" y="1671638"/>
          <a:ext cx="1289050" cy="310320"/>
        </p:xfrm>
        <a:graphic>
          <a:graphicData uri="http://schemas.openxmlformats.org/drawingml/2006/table">
            <a:tbl>
              <a:tblPr/>
              <a:tblGrid>
                <a:gridCol w="12890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Superó sus expectativas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30512" name="Group 48"/>
          <p:cNvGraphicFramePr>
            <a:graphicFrameLocks noGrp="1"/>
          </p:cNvGraphicFramePr>
          <p:nvPr/>
        </p:nvGraphicFramePr>
        <p:xfrm>
          <a:off x="1762125" y="2239963"/>
          <a:ext cx="1066800" cy="310320"/>
        </p:xfrm>
        <a:graphic>
          <a:graphicData uri="http://schemas.openxmlformats.org/drawingml/2006/table">
            <a:tbl>
              <a:tblPr/>
              <a:tblGrid>
                <a:gridCol w="106680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Cumplió con sus expectativas</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30518" name="Group 54"/>
          <p:cNvGraphicFramePr>
            <a:graphicFrameLocks noGrp="1"/>
          </p:cNvGraphicFramePr>
          <p:nvPr/>
        </p:nvGraphicFramePr>
        <p:xfrm>
          <a:off x="2670175" y="2570163"/>
          <a:ext cx="952500" cy="447480"/>
        </p:xfrm>
        <a:graphic>
          <a:graphicData uri="http://schemas.openxmlformats.org/drawingml/2006/table">
            <a:tbl>
              <a:tblPr/>
              <a:tblGrid>
                <a:gridCol w="95250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Está por debajo de sus expectativas</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30525" name="Group 61"/>
          <p:cNvGraphicFramePr>
            <a:graphicFrameLocks noGrp="1"/>
          </p:cNvGraphicFramePr>
          <p:nvPr/>
        </p:nvGraphicFramePr>
        <p:xfrm>
          <a:off x="1192213" y="2185988"/>
          <a:ext cx="519112" cy="296604"/>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chemeClr val="bg1"/>
                          </a:solidFill>
                          <a:effectLst/>
                          <a:latin typeface="Cambria" pitchFamily="18" charset="0"/>
                          <a:cs typeface="Arial" charset="0"/>
                        </a:rPr>
                        <a:t>7</a:t>
                      </a:r>
                      <a:r>
                        <a:rPr kumimoji="0" lang="es-ES" sz="13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30531" name="Group 67"/>
          <p:cNvGraphicFramePr>
            <a:graphicFrameLocks noGrp="1"/>
          </p:cNvGraphicFramePr>
          <p:nvPr/>
        </p:nvGraphicFramePr>
        <p:xfrm>
          <a:off x="2035175" y="2824163"/>
          <a:ext cx="519113" cy="296604"/>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chemeClr val="bg1"/>
                          </a:solidFill>
                          <a:effectLst/>
                          <a:latin typeface="Cambria" pitchFamily="18" charset="0"/>
                          <a:cs typeface="Arial" charset="0"/>
                        </a:rPr>
                        <a:t>66</a:t>
                      </a:r>
                      <a:r>
                        <a:rPr kumimoji="0" lang="es-ES" sz="13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30537" name="Group 73"/>
          <p:cNvGraphicFramePr>
            <a:graphicFrameLocks noGrp="1"/>
          </p:cNvGraphicFramePr>
          <p:nvPr/>
        </p:nvGraphicFramePr>
        <p:xfrm>
          <a:off x="2894013" y="3217863"/>
          <a:ext cx="519112" cy="296604"/>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chemeClr val="bg1"/>
                          </a:solidFill>
                          <a:effectLst/>
                          <a:latin typeface="Cambria" pitchFamily="18" charset="0"/>
                          <a:cs typeface="Arial" charset="0"/>
                        </a:rPr>
                        <a:t>17</a:t>
                      </a:r>
                      <a:r>
                        <a:rPr kumimoji="0" lang="es-ES" sz="13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30543" name="Group 79"/>
          <p:cNvGraphicFramePr>
            <a:graphicFrameLocks noGrp="1"/>
          </p:cNvGraphicFramePr>
          <p:nvPr/>
        </p:nvGraphicFramePr>
        <p:xfrm>
          <a:off x="1849438" y="4586288"/>
          <a:ext cx="890587" cy="249360"/>
        </p:xfrm>
        <a:graphic>
          <a:graphicData uri="http://schemas.openxmlformats.org/drawingml/2006/table">
            <a:tbl>
              <a:tblPr/>
              <a:tblGrid>
                <a:gridCol w="625475"/>
                <a:gridCol w="265112"/>
              </a:tblGrid>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 Base: Los que informan</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848</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30604" name="Group 140"/>
          <p:cNvGraphicFramePr>
            <a:graphicFrameLocks noGrp="1"/>
          </p:cNvGraphicFramePr>
          <p:nvPr/>
        </p:nvGraphicFramePr>
        <p:xfrm>
          <a:off x="1884363" y="4267200"/>
          <a:ext cx="820737" cy="209160"/>
        </p:xfrm>
        <a:graphic>
          <a:graphicData uri="http://schemas.openxmlformats.org/drawingml/2006/table">
            <a:tbl>
              <a:tblPr/>
              <a:tblGrid>
                <a:gridCol w="550862"/>
                <a:gridCol w="269875"/>
              </a:tblGrid>
              <a:tr h="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No aplica:</a:t>
                      </a:r>
                      <a:endParaRPr kumimoji="0" lang="es-ES" sz="900" b="1" i="1" u="none" strike="noStrike" cap="none" normalizeH="0" baseline="0" dirty="0" smtClean="0">
                        <a:ln>
                          <a:noFill/>
                        </a:ln>
                        <a:solidFill>
                          <a:schemeClr val="tx1"/>
                        </a:solidFill>
                        <a:effectLst/>
                        <a:latin typeface="Arial" charset="0"/>
                        <a:cs typeface="Arial" charset="0"/>
                      </a:endParaRPr>
                    </a:p>
                  </a:txBody>
                  <a:tcPr marL="36000" marR="36000" marT="36000" marB="36000" anchor="ctr" horzOverflow="overflow">
                    <a:lnL cap="flat">
                      <a:noFill/>
                    </a:lnL>
                    <a:lnR>
                      <a:noFill/>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10%</a:t>
                      </a:r>
                      <a:endParaRPr kumimoji="0" lang="es-ES" sz="900" b="1" i="1" u="none" strike="noStrike" cap="none" normalizeH="0" baseline="0" dirty="0" smtClean="0">
                        <a:ln>
                          <a:noFill/>
                        </a:ln>
                        <a:solidFill>
                          <a:schemeClr val="tx1"/>
                        </a:solidFill>
                        <a:effectLst/>
                        <a:latin typeface="Arial" charset="0"/>
                        <a:cs typeface="Arial" charset="0"/>
                      </a:endParaRPr>
                    </a:p>
                  </a:txBody>
                  <a:tcPr marL="36000" marR="36000" marT="36000" marB="36000" anchor="ctr" horzOverflow="overflow">
                    <a:lnL>
                      <a:noFill/>
                    </a:lnL>
                    <a:lnR cap="flat">
                      <a:noFill/>
                    </a:lnR>
                    <a:lnT cap="flat">
                      <a:noFill/>
                    </a:lnT>
                    <a:lnB cap="flat">
                      <a:noFill/>
                    </a:lnB>
                    <a:lnTlToBr>
                      <a:noFill/>
                    </a:lnTlToBr>
                    <a:lnBlToTr>
                      <a:noFill/>
                    </a:lnBlToTr>
                    <a:noFill/>
                  </a:tcPr>
                </a:tc>
              </a:tr>
            </a:tbl>
          </a:graphicData>
        </a:graphic>
      </p:graphicFrame>
      <p:grpSp>
        <p:nvGrpSpPr>
          <p:cNvPr id="64544" name="Group 147"/>
          <p:cNvGrpSpPr>
            <a:grpSpLocks/>
          </p:cNvGrpSpPr>
          <p:nvPr/>
        </p:nvGrpSpPr>
        <p:grpSpPr bwMode="auto">
          <a:xfrm>
            <a:off x="8175625" y="139700"/>
            <a:ext cx="969963" cy="312738"/>
            <a:chOff x="5150" y="88"/>
            <a:chExt cx="611" cy="197"/>
          </a:xfrm>
        </p:grpSpPr>
        <p:pic>
          <p:nvPicPr>
            <p:cNvPr id="64602" name="Picture 148" descr="GHJK"/>
            <p:cNvPicPr>
              <a:picLocks noChangeAspect="1" noChangeArrowheads="1"/>
            </p:cNvPicPr>
            <p:nvPr/>
          </p:nvPicPr>
          <p:blipFill>
            <a:blip r:embed="rId3" cstate="print"/>
            <a:srcRect/>
            <a:stretch>
              <a:fillRect/>
            </a:stretch>
          </p:blipFill>
          <p:spPr bwMode="auto">
            <a:xfrm>
              <a:off x="5150" y="101"/>
              <a:ext cx="611" cy="156"/>
            </a:xfrm>
            <a:prstGeom prst="rect">
              <a:avLst/>
            </a:prstGeom>
            <a:noFill/>
            <a:ln w="9525">
              <a:noFill/>
              <a:miter lim="800000"/>
              <a:headEnd/>
              <a:tailEnd/>
            </a:ln>
          </p:spPr>
        </p:pic>
        <p:sp>
          <p:nvSpPr>
            <p:cNvPr id="64603" name="Rectangle 149"/>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graphicFrame>
        <p:nvGraphicFramePr>
          <p:cNvPr id="830848" name="Group 384"/>
          <p:cNvGraphicFramePr>
            <a:graphicFrameLocks noGrp="1"/>
          </p:cNvGraphicFramePr>
          <p:nvPr/>
        </p:nvGraphicFramePr>
        <p:xfrm>
          <a:off x="4573588" y="1589088"/>
          <a:ext cx="4333875" cy="1745520"/>
        </p:xfrm>
        <a:graphic>
          <a:graphicData uri="http://schemas.openxmlformats.org/drawingml/2006/table">
            <a:tbl>
              <a:tblPr/>
              <a:tblGrid>
                <a:gridCol w="1119187"/>
                <a:gridCol w="642938"/>
                <a:gridCol w="642937"/>
                <a:gridCol w="642938"/>
                <a:gridCol w="642937"/>
                <a:gridCol w="642938"/>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Serafín</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Los que informan</a:t>
                      </a: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848</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231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223</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gridSpan="6">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E01. Para finalizar por favor díganos, si la atención prestada por el Cementerio en el último año .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Superó sus expectativas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Cumplió con sus expectativas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Está por debajo de sus expectativas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aplica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s-ES" sz="2800" dirty="0" smtClean="0"/>
              <a:t>Información Demográfica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gghj"/>
          <p:cNvPicPr>
            <a:picLocks noChangeAspect="1" noChangeArrowheads="1"/>
          </p:cNvPicPr>
          <p:nvPr/>
        </p:nvPicPr>
        <p:blipFill>
          <a:blip r:embed="rId3" cstate="print"/>
          <a:srcRect/>
          <a:stretch>
            <a:fillRect/>
          </a:stretch>
        </p:blipFill>
        <p:spPr bwMode="auto">
          <a:xfrm>
            <a:off x="5502275" y="2776538"/>
            <a:ext cx="2746375" cy="2228850"/>
          </a:xfrm>
          <a:prstGeom prst="rect">
            <a:avLst/>
          </a:prstGeom>
          <a:noFill/>
          <a:ln w="9525">
            <a:noFill/>
            <a:miter lim="800000"/>
            <a:headEnd/>
            <a:tailEnd/>
          </a:ln>
        </p:spPr>
      </p:pic>
      <p:pic>
        <p:nvPicPr>
          <p:cNvPr id="1028" name="Picture 3" descr="ftdrgfhju"/>
          <p:cNvPicPr>
            <a:picLocks noChangeAspect="1" noChangeArrowheads="1"/>
          </p:cNvPicPr>
          <p:nvPr/>
        </p:nvPicPr>
        <p:blipFill>
          <a:blip r:embed="rId4" cstate="print"/>
          <a:srcRect/>
          <a:stretch>
            <a:fillRect/>
          </a:stretch>
        </p:blipFill>
        <p:spPr bwMode="auto">
          <a:xfrm>
            <a:off x="1116013" y="1076325"/>
            <a:ext cx="2357437" cy="1490663"/>
          </a:xfrm>
          <a:prstGeom prst="rect">
            <a:avLst/>
          </a:prstGeom>
          <a:noFill/>
          <a:ln w="9525">
            <a:noFill/>
            <a:miter lim="800000"/>
            <a:headEnd/>
            <a:tailEnd/>
          </a:ln>
        </p:spPr>
      </p:pic>
      <p:sp>
        <p:nvSpPr>
          <p:cNvPr id="1030" name="Rectangle 5"/>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A790E4A4-F360-4EFE-AF00-4388DEB4908F}" type="slidenum">
              <a:rPr lang="es-ES" sz="900" i="1">
                <a:solidFill>
                  <a:schemeClr val="bg1"/>
                </a:solidFill>
              </a:rPr>
              <a:pPr algn="ctr"/>
              <a:t>29</a:t>
            </a:fld>
            <a:endParaRPr lang="es-ES" sz="900" i="1" dirty="0">
              <a:solidFill>
                <a:schemeClr val="bg1"/>
              </a:solidFill>
            </a:endParaRPr>
          </a:p>
        </p:txBody>
      </p:sp>
      <p:sp>
        <p:nvSpPr>
          <p:cNvPr id="1031" name="Line 6"/>
          <p:cNvSpPr>
            <a:spLocks noChangeShapeType="1"/>
          </p:cNvSpPr>
          <p:nvPr/>
        </p:nvSpPr>
        <p:spPr bwMode="auto">
          <a:xfrm>
            <a:off x="200025" y="2871788"/>
            <a:ext cx="4164013" cy="0"/>
          </a:xfrm>
          <a:prstGeom prst="line">
            <a:avLst/>
          </a:prstGeom>
          <a:noFill/>
          <a:ln w="3175">
            <a:solidFill>
              <a:srgbClr val="808080"/>
            </a:solidFill>
            <a:round/>
            <a:headEnd/>
            <a:tailEnd/>
          </a:ln>
        </p:spPr>
        <p:txBody>
          <a:bodyPr/>
          <a:lstStyle/>
          <a:p>
            <a:endParaRPr lang="es-MX" dirty="0"/>
          </a:p>
        </p:txBody>
      </p:sp>
      <p:graphicFrame>
        <p:nvGraphicFramePr>
          <p:cNvPr id="807943" name="Group 7"/>
          <p:cNvGraphicFramePr>
            <a:graphicFrameLocks noGrp="1"/>
          </p:cNvGraphicFramePr>
          <p:nvPr/>
        </p:nvGraphicFramePr>
        <p:xfrm>
          <a:off x="6172200" y="2374900"/>
          <a:ext cx="1406525" cy="249360"/>
        </p:xfrm>
        <a:graphic>
          <a:graphicData uri="http://schemas.openxmlformats.org/drawingml/2006/table">
            <a:tbl>
              <a:tblPr/>
              <a:tblGrid>
                <a:gridCol w="1406525"/>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libri" pitchFamily="34" charset="0"/>
                          <a:cs typeface="Arial" charset="0"/>
                        </a:rPr>
                        <a:t>Cementerio</a:t>
                      </a:r>
                      <a:endParaRPr kumimoji="0" lang="es-ES" sz="1400" b="0" i="0" u="none" strike="noStrike" cap="none" normalizeH="0" baseline="0" dirty="0" smtClean="0">
                        <a:ln>
                          <a:noFill/>
                        </a:ln>
                        <a:solidFill>
                          <a:srgbClr val="333333"/>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07949" name="Group 13"/>
          <p:cNvGraphicFramePr>
            <a:graphicFrameLocks noGrp="1"/>
          </p:cNvGraphicFramePr>
          <p:nvPr/>
        </p:nvGraphicFramePr>
        <p:xfrm>
          <a:off x="4192588" y="4687888"/>
          <a:ext cx="760412" cy="228024"/>
        </p:xfrm>
        <a:graphic>
          <a:graphicData uri="http://schemas.openxmlformats.org/drawingml/2006/table">
            <a:tbl>
              <a:tblPr/>
              <a:tblGrid>
                <a:gridCol w="495300"/>
                <a:gridCol w="265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Encuestados</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848</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07959" name="Group 23"/>
          <p:cNvGraphicFramePr>
            <a:graphicFrameLocks noGrp="1"/>
          </p:cNvGraphicFramePr>
          <p:nvPr/>
        </p:nvGraphicFramePr>
        <p:xfrm>
          <a:off x="1816100" y="649288"/>
          <a:ext cx="958850" cy="249360"/>
        </p:xfrm>
        <a:graphic>
          <a:graphicData uri="http://schemas.openxmlformats.org/drawingml/2006/table">
            <a:tbl>
              <a:tblPr/>
              <a:tblGrid>
                <a:gridCol w="95885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libri" pitchFamily="34" charset="0"/>
                          <a:cs typeface="Arial" charset="0"/>
                        </a:rPr>
                        <a:t>Genero</a:t>
                      </a:r>
                      <a:endParaRPr kumimoji="0" lang="es-ES" sz="1400" b="0" i="0" u="none" strike="noStrike" cap="none" normalizeH="0" baseline="0" dirty="0" smtClean="0">
                        <a:ln>
                          <a:noFill/>
                        </a:ln>
                        <a:solidFill>
                          <a:srgbClr val="333333"/>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07965" name="Group 29"/>
          <p:cNvGraphicFramePr>
            <a:graphicFrameLocks noGrp="1"/>
          </p:cNvGraphicFramePr>
          <p:nvPr/>
        </p:nvGraphicFramePr>
        <p:xfrm>
          <a:off x="1354138" y="2578100"/>
          <a:ext cx="392112" cy="188400"/>
        </p:xfrm>
        <a:graphic>
          <a:graphicData uri="http://schemas.openxmlformats.org/drawingml/2006/table">
            <a:tbl>
              <a:tblPr/>
              <a:tblGrid>
                <a:gridCol w="392112"/>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Mujer</a:t>
                      </a:r>
                      <a:endParaRPr kumimoji="0" lang="es-ES" sz="1000" b="0" i="0" u="none" strike="noStrike" cap="none" normalizeH="0" baseline="0" dirty="0" smtClean="0">
                        <a:ln>
                          <a:noFill/>
                        </a:ln>
                        <a:solidFill>
                          <a:srgbClr val="333333"/>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07971" name="Group 35"/>
          <p:cNvGraphicFramePr>
            <a:graphicFrameLocks noGrp="1"/>
          </p:cNvGraphicFramePr>
          <p:nvPr/>
        </p:nvGraphicFramePr>
        <p:xfrm>
          <a:off x="2633663" y="2578100"/>
          <a:ext cx="796925" cy="188400"/>
        </p:xfrm>
        <a:graphic>
          <a:graphicData uri="http://schemas.openxmlformats.org/drawingml/2006/table">
            <a:tbl>
              <a:tblPr/>
              <a:tblGrid>
                <a:gridCol w="7969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Hombre</a:t>
                      </a:r>
                      <a:endParaRPr kumimoji="0" lang="es-ES" sz="1000" b="0" i="0" u="none" strike="noStrike" cap="none" normalizeH="0" baseline="0" dirty="0" smtClean="0">
                        <a:ln>
                          <a:noFill/>
                        </a:ln>
                        <a:solidFill>
                          <a:srgbClr val="333333"/>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07977" name="Group 41"/>
          <p:cNvGraphicFramePr>
            <a:graphicFrameLocks noGrp="1"/>
          </p:cNvGraphicFramePr>
          <p:nvPr/>
        </p:nvGraphicFramePr>
        <p:xfrm>
          <a:off x="2822575" y="1271588"/>
          <a:ext cx="450850" cy="269172"/>
        </p:xfrm>
        <a:graphic>
          <a:graphicData uri="http://schemas.openxmlformats.org/drawingml/2006/table">
            <a:tbl>
              <a:tblPr/>
              <a:tblGrid>
                <a:gridCol w="4508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31</a:t>
                      </a:r>
                      <a:r>
                        <a:rPr kumimoji="0" lang="es-ES" sz="1100" b="1" i="0" u="none" strike="noStrike" cap="none" normalizeH="0" baseline="0" dirty="0" smtClean="0">
                          <a:ln>
                            <a:noFill/>
                          </a:ln>
                          <a:solidFill>
                            <a:srgbClr val="333333"/>
                          </a:solidFill>
                          <a:effectLst/>
                          <a:latin typeface="Cambria" pitchFamily="18" charset="0"/>
                          <a:cs typeface="Arial" charset="0"/>
                        </a:rPr>
                        <a:t>%</a:t>
                      </a:r>
                      <a:r>
                        <a:rPr kumimoji="0" lang="es-ES" sz="12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1052" name="Rectangle 47"/>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1026" name="Object 5"/>
          <p:cNvGraphicFramePr>
            <a:graphicFrameLocks noChangeAspect="1"/>
          </p:cNvGraphicFramePr>
          <p:nvPr/>
        </p:nvGraphicFramePr>
        <p:xfrm>
          <a:off x="349250" y="2898775"/>
          <a:ext cx="3554413" cy="1725613"/>
        </p:xfrm>
        <a:graphic>
          <a:graphicData uri="http://schemas.openxmlformats.org/presentationml/2006/ole">
            <p:oleObj spid="_x0000_s164866" name="Gráfico" r:id="rId5" imgW="3562485" imgH="1723935" progId="MSGraph.Chart.8">
              <p:embed followColorScheme="full"/>
            </p:oleObj>
          </a:graphicData>
        </a:graphic>
      </p:graphicFrame>
      <p:graphicFrame>
        <p:nvGraphicFramePr>
          <p:cNvPr id="807985" name="Group 49"/>
          <p:cNvGraphicFramePr>
            <a:graphicFrameLocks noGrp="1"/>
          </p:cNvGraphicFramePr>
          <p:nvPr/>
        </p:nvGraphicFramePr>
        <p:xfrm>
          <a:off x="354013" y="4622800"/>
          <a:ext cx="3375025" cy="295920"/>
        </p:xfrm>
        <a:graphic>
          <a:graphicData uri="http://schemas.openxmlformats.org/drawingml/2006/table">
            <a:tbl>
              <a:tblPr/>
              <a:tblGrid>
                <a:gridCol w="561975"/>
                <a:gridCol w="563562"/>
                <a:gridCol w="561975"/>
                <a:gridCol w="561975"/>
                <a:gridCol w="563563"/>
                <a:gridCol w="561975"/>
              </a:tblGrid>
              <a:tr h="2444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libri" pitchFamily="34" charset="0"/>
                          <a:cs typeface="Arial" charset="0"/>
                        </a:rPr>
                        <a:t>18 a 25 años </a:t>
                      </a:r>
                    </a:p>
                  </a:txBody>
                  <a:tcPr marL="10800" marR="10800" marT="10800" marB="10800" anchor="ctr" horzOverflow="overflow">
                    <a:lnL cap="flat">
                      <a:noFill/>
                    </a:lnL>
                    <a:lnR w="3175" cap="flat" cmpd="sng" algn="ctr">
                      <a:solidFill>
                        <a:srgbClr val="969696"/>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libri" pitchFamily="34" charset="0"/>
                          <a:cs typeface="Arial" charset="0"/>
                        </a:rPr>
                        <a:t>26 a 35 años </a:t>
                      </a:r>
                    </a:p>
                  </a:txBody>
                  <a:tcPr marL="10800" marR="10800" marT="10800" marB="10800" anchor="ctr" horzOverflow="overflow">
                    <a:lnL w="3175" cap="flat" cmpd="sng" algn="ctr">
                      <a:solidFill>
                        <a:srgbClr val="969696"/>
                      </a:solidFill>
                      <a:prstDash val="solid"/>
                      <a:round/>
                      <a:headEnd type="none" w="med" len="med"/>
                      <a:tailEnd type="none" w="med" len="med"/>
                    </a:lnL>
                    <a:lnR w="3175" cap="flat" cmpd="sng" algn="ctr">
                      <a:solidFill>
                        <a:srgbClr val="969696"/>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libri" pitchFamily="34" charset="0"/>
                          <a:cs typeface="Arial" charset="0"/>
                        </a:rPr>
                        <a:t>36 a 45 años </a:t>
                      </a:r>
                    </a:p>
                  </a:txBody>
                  <a:tcPr marL="10800" marR="10800" marT="10800" marB="10800" anchor="ctr" horzOverflow="overflow">
                    <a:lnL w="3175" cap="flat" cmpd="sng" algn="ctr">
                      <a:solidFill>
                        <a:srgbClr val="969696"/>
                      </a:solidFill>
                      <a:prstDash val="solid"/>
                      <a:round/>
                      <a:headEnd type="none" w="med" len="med"/>
                      <a:tailEnd type="none" w="med" len="med"/>
                    </a:lnL>
                    <a:lnR w="3175" cap="flat" cmpd="sng" algn="ctr">
                      <a:solidFill>
                        <a:srgbClr val="969696"/>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libri" pitchFamily="34" charset="0"/>
                          <a:cs typeface="Arial" charset="0"/>
                        </a:rPr>
                        <a:t>46 a 55 años </a:t>
                      </a:r>
                    </a:p>
                  </a:txBody>
                  <a:tcPr marL="10800" marR="10800" marT="10800" marB="10800" anchor="ctr" horzOverflow="overflow">
                    <a:lnL w="3175" cap="flat" cmpd="sng" algn="ctr">
                      <a:solidFill>
                        <a:srgbClr val="969696"/>
                      </a:solidFill>
                      <a:prstDash val="solid"/>
                      <a:round/>
                      <a:headEnd type="none" w="med" len="med"/>
                      <a:tailEnd type="none" w="med" len="med"/>
                    </a:lnL>
                    <a:lnR w="3175" cap="flat" cmpd="sng" algn="ctr">
                      <a:solidFill>
                        <a:srgbClr val="969696"/>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libri" pitchFamily="34" charset="0"/>
                          <a:cs typeface="Arial" charset="0"/>
                        </a:rPr>
                        <a:t>56 a 64 años </a:t>
                      </a:r>
                    </a:p>
                  </a:txBody>
                  <a:tcPr marL="10800" marR="10800" marT="10800" marB="10800" anchor="ctr" horzOverflow="overflow">
                    <a:lnL w="3175" cap="flat" cmpd="sng" algn="ctr">
                      <a:solidFill>
                        <a:srgbClr val="969696"/>
                      </a:solidFill>
                      <a:prstDash val="solid"/>
                      <a:round/>
                      <a:headEnd type="none" w="med" len="med"/>
                      <a:tailEnd type="none" w="med" len="med"/>
                    </a:lnL>
                    <a:lnR w="3175" cap="flat" cmpd="sng" algn="ctr">
                      <a:solidFill>
                        <a:srgbClr val="969696"/>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libri" pitchFamily="34" charset="0"/>
                          <a:cs typeface="Arial" charset="0"/>
                        </a:rPr>
                        <a:t>Más de 64 años</a:t>
                      </a:r>
                    </a:p>
                  </a:txBody>
                  <a:tcPr marL="10800" marR="10800" marT="10800" marB="10800" anchor="ctr" horzOverflow="overflow">
                    <a:lnL w="3175" cap="flat" cmpd="sng" algn="ctr">
                      <a:solidFill>
                        <a:srgbClr val="969696"/>
                      </a:solidFill>
                      <a:prstDash val="solid"/>
                      <a:round/>
                      <a:headEnd type="none" w="med" len="med"/>
                      <a:tailEnd type="none" w="med" len="med"/>
                    </a:lnL>
                    <a:lnR cap="flat">
                      <a:noFill/>
                    </a:lnR>
                    <a:lnT cap="flat">
                      <a:noFill/>
                    </a:lnT>
                    <a:lnB cap="flat">
                      <a:noFill/>
                    </a:lnB>
                    <a:lnTlToBr>
                      <a:noFill/>
                    </a:lnTlToBr>
                    <a:lnBlToTr>
                      <a:noFill/>
                    </a:lnBlToTr>
                    <a:noFill/>
                  </a:tcPr>
                </a:tc>
              </a:tr>
            </a:tbl>
          </a:graphicData>
        </a:graphic>
      </p:graphicFrame>
      <p:graphicFrame>
        <p:nvGraphicFramePr>
          <p:cNvPr id="808001" name="Group 65"/>
          <p:cNvGraphicFramePr>
            <a:graphicFrameLocks noGrp="1"/>
          </p:cNvGraphicFramePr>
          <p:nvPr/>
        </p:nvGraphicFramePr>
        <p:xfrm>
          <a:off x="1816100" y="2959100"/>
          <a:ext cx="958850" cy="249360"/>
        </p:xfrm>
        <a:graphic>
          <a:graphicData uri="http://schemas.openxmlformats.org/drawingml/2006/table">
            <a:tbl>
              <a:tblPr/>
              <a:tblGrid>
                <a:gridCol w="95885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libri" pitchFamily="34" charset="0"/>
                          <a:cs typeface="Arial" charset="0"/>
                        </a:rPr>
                        <a:t>Edad</a:t>
                      </a:r>
                      <a:endParaRPr kumimoji="0" lang="es-ES" sz="1400" b="0" i="0" u="none" strike="noStrike" cap="none" normalizeH="0" baseline="0" dirty="0" smtClean="0">
                        <a:ln>
                          <a:noFill/>
                        </a:ln>
                        <a:solidFill>
                          <a:srgbClr val="333333"/>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pic>
        <p:nvPicPr>
          <p:cNvPr id="1067" name="Picture 71" descr="FDF"/>
          <p:cNvPicPr>
            <a:picLocks noChangeAspect="1" noChangeArrowheads="1"/>
          </p:cNvPicPr>
          <p:nvPr/>
        </p:nvPicPr>
        <p:blipFill>
          <a:blip r:embed="rId6" cstate="print">
            <a:lum bright="-6000" contrast="-18000"/>
            <a:grayscl/>
          </a:blip>
          <a:srcRect/>
          <a:stretch>
            <a:fillRect/>
          </a:stretch>
        </p:blipFill>
        <p:spPr bwMode="auto">
          <a:xfrm>
            <a:off x="3540125" y="3578225"/>
            <a:ext cx="787400" cy="1069975"/>
          </a:xfrm>
          <a:prstGeom prst="rect">
            <a:avLst/>
          </a:prstGeom>
          <a:noFill/>
          <a:ln w="9525">
            <a:noFill/>
            <a:miter lim="800000"/>
            <a:headEnd/>
            <a:tailEnd/>
          </a:ln>
        </p:spPr>
      </p:pic>
      <p:graphicFrame>
        <p:nvGraphicFramePr>
          <p:cNvPr id="808008" name="Group 72"/>
          <p:cNvGraphicFramePr>
            <a:graphicFrameLocks noGrp="1"/>
          </p:cNvGraphicFramePr>
          <p:nvPr/>
        </p:nvGraphicFramePr>
        <p:xfrm>
          <a:off x="5557838" y="2911475"/>
          <a:ext cx="354012" cy="200592"/>
        </p:xfrm>
        <a:graphic>
          <a:graphicData uri="http://schemas.openxmlformats.org/drawingml/2006/table">
            <a:tbl>
              <a:tblPr/>
              <a:tblGrid>
                <a:gridCol w="3540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200" b="1" i="0" u="none" strike="noStrike" cap="none" normalizeH="0" baseline="0" dirty="0" smtClean="0">
                          <a:ln>
                            <a:noFill/>
                          </a:ln>
                          <a:solidFill>
                            <a:srgbClr val="333333"/>
                          </a:solidFill>
                          <a:effectLst/>
                          <a:latin typeface="Cambria" pitchFamily="18" charset="0"/>
                          <a:cs typeface="Arial" charset="0"/>
                        </a:rPr>
                        <a:t>34</a:t>
                      </a:r>
                      <a:r>
                        <a:rPr kumimoji="0" lang="es-ES" sz="9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08014" name="Group 78"/>
          <p:cNvGraphicFramePr>
            <a:graphicFrameLocks noGrp="1"/>
          </p:cNvGraphicFramePr>
          <p:nvPr/>
        </p:nvGraphicFramePr>
        <p:xfrm>
          <a:off x="4784725" y="2565400"/>
          <a:ext cx="1920875" cy="203640"/>
        </p:xfrm>
        <a:graphic>
          <a:graphicData uri="http://schemas.openxmlformats.org/drawingml/2006/table">
            <a:tbl>
              <a:tblPr/>
              <a:tblGrid>
                <a:gridCol w="19208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Cementerio Central</a:t>
                      </a:r>
                      <a:endParaRPr kumimoji="0" lang="es-ES" sz="11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08020" name="Group 84"/>
          <p:cNvGraphicFramePr>
            <a:graphicFrameLocks noGrp="1"/>
          </p:cNvGraphicFramePr>
          <p:nvPr/>
        </p:nvGraphicFramePr>
        <p:xfrm>
          <a:off x="5178425" y="3856038"/>
          <a:ext cx="1295400" cy="203640"/>
        </p:xfrm>
        <a:graphic>
          <a:graphicData uri="http://schemas.openxmlformats.org/drawingml/2006/table">
            <a:tbl>
              <a:tblPr/>
              <a:tblGrid>
                <a:gridCol w="1295400"/>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Cementerio Sur</a:t>
                      </a:r>
                      <a:endParaRPr kumimoji="0" lang="es-ES" sz="11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08026" name="Group 90"/>
          <p:cNvGraphicFramePr>
            <a:graphicFrameLocks noGrp="1"/>
          </p:cNvGraphicFramePr>
          <p:nvPr/>
        </p:nvGraphicFramePr>
        <p:xfrm>
          <a:off x="7392988" y="2816225"/>
          <a:ext cx="1214437" cy="203640"/>
        </p:xfrm>
        <a:graphic>
          <a:graphicData uri="http://schemas.openxmlformats.org/drawingml/2006/table">
            <a:tbl>
              <a:tblPr/>
              <a:tblGrid>
                <a:gridCol w="1214437"/>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Cementerio Norte</a:t>
                      </a:r>
                      <a:endParaRPr kumimoji="0" lang="es-ES" sz="11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1076" name="Line 96"/>
          <p:cNvSpPr>
            <a:spLocks noChangeShapeType="1"/>
          </p:cNvSpPr>
          <p:nvPr/>
        </p:nvSpPr>
        <p:spPr bwMode="auto">
          <a:xfrm rot="5400000">
            <a:off x="2624138" y="2660650"/>
            <a:ext cx="3835400" cy="0"/>
          </a:xfrm>
          <a:prstGeom prst="line">
            <a:avLst/>
          </a:prstGeom>
          <a:noFill/>
          <a:ln w="3175">
            <a:solidFill>
              <a:srgbClr val="808080"/>
            </a:solidFill>
            <a:round/>
            <a:headEnd/>
            <a:tailEnd/>
          </a:ln>
        </p:spPr>
        <p:txBody>
          <a:bodyPr/>
          <a:lstStyle/>
          <a:p>
            <a:endParaRPr lang="es-MX" dirty="0"/>
          </a:p>
        </p:txBody>
      </p:sp>
      <p:grpSp>
        <p:nvGrpSpPr>
          <p:cNvPr id="2" name="Group 97"/>
          <p:cNvGrpSpPr>
            <a:grpSpLocks/>
          </p:cNvGrpSpPr>
          <p:nvPr/>
        </p:nvGrpSpPr>
        <p:grpSpPr bwMode="auto">
          <a:xfrm>
            <a:off x="8175625" y="139700"/>
            <a:ext cx="969963" cy="312738"/>
            <a:chOff x="5150" y="88"/>
            <a:chExt cx="611" cy="197"/>
          </a:xfrm>
        </p:grpSpPr>
        <p:pic>
          <p:nvPicPr>
            <p:cNvPr id="1100" name="Picture 98" descr="GHJK"/>
            <p:cNvPicPr>
              <a:picLocks noChangeAspect="1" noChangeArrowheads="1"/>
            </p:cNvPicPr>
            <p:nvPr/>
          </p:nvPicPr>
          <p:blipFill>
            <a:blip r:embed="rId7" cstate="print"/>
            <a:srcRect/>
            <a:stretch>
              <a:fillRect/>
            </a:stretch>
          </p:blipFill>
          <p:spPr bwMode="auto">
            <a:xfrm>
              <a:off x="5150" y="101"/>
              <a:ext cx="611" cy="156"/>
            </a:xfrm>
            <a:prstGeom prst="rect">
              <a:avLst/>
            </a:prstGeom>
            <a:noFill/>
            <a:ln w="9525">
              <a:noFill/>
              <a:miter lim="800000"/>
              <a:headEnd/>
              <a:tailEnd/>
            </a:ln>
          </p:spPr>
        </p:pic>
        <p:sp>
          <p:nvSpPr>
            <p:cNvPr id="1101" name="Rectangle 99"/>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graphicFrame>
        <p:nvGraphicFramePr>
          <p:cNvPr id="808036" name="Group 100"/>
          <p:cNvGraphicFramePr>
            <a:graphicFrameLocks noGrp="1"/>
          </p:cNvGraphicFramePr>
          <p:nvPr/>
        </p:nvGraphicFramePr>
        <p:xfrm>
          <a:off x="1330325" y="1271588"/>
          <a:ext cx="450850" cy="269172"/>
        </p:xfrm>
        <a:graphic>
          <a:graphicData uri="http://schemas.openxmlformats.org/drawingml/2006/table">
            <a:tbl>
              <a:tblPr/>
              <a:tblGrid>
                <a:gridCol w="4508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69</a:t>
                      </a:r>
                      <a:r>
                        <a:rPr kumimoji="0" lang="es-ES" sz="1100" b="1" i="0" u="none" strike="noStrike" cap="none" normalizeH="0" baseline="0" dirty="0" smtClean="0">
                          <a:ln>
                            <a:noFill/>
                          </a:ln>
                          <a:solidFill>
                            <a:srgbClr val="333333"/>
                          </a:solidFill>
                          <a:effectLst/>
                          <a:latin typeface="Cambria" pitchFamily="18" charset="0"/>
                          <a:cs typeface="Arial" charset="0"/>
                        </a:rPr>
                        <a:t>%</a:t>
                      </a:r>
                      <a:r>
                        <a:rPr kumimoji="0" lang="es-ES" sz="12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08042" name="Group 106"/>
          <p:cNvGraphicFramePr>
            <a:graphicFrameLocks noGrp="1"/>
          </p:cNvGraphicFramePr>
          <p:nvPr/>
        </p:nvGraphicFramePr>
        <p:xfrm>
          <a:off x="5662613" y="3552825"/>
          <a:ext cx="354012" cy="200592"/>
        </p:xfrm>
        <a:graphic>
          <a:graphicData uri="http://schemas.openxmlformats.org/drawingml/2006/table">
            <a:tbl>
              <a:tblPr/>
              <a:tblGrid>
                <a:gridCol w="3540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200" b="1" i="0" u="none" strike="noStrike" cap="none" normalizeH="0" baseline="0" dirty="0" smtClean="0">
                          <a:ln>
                            <a:noFill/>
                          </a:ln>
                          <a:solidFill>
                            <a:srgbClr val="333333"/>
                          </a:solidFill>
                          <a:effectLst/>
                          <a:latin typeface="Cambria" pitchFamily="18" charset="0"/>
                          <a:cs typeface="Arial" charset="0"/>
                        </a:rPr>
                        <a:t>27</a:t>
                      </a:r>
                      <a:r>
                        <a:rPr kumimoji="0" lang="es-ES" sz="9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08048" name="Group 112"/>
          <p:cNvGraphicFramePr>
            <a:graphicFrameLocks noGrp="1"/>
          </p:cNvGraphicFramePr>
          <p:nvPr/>
        </p:nvGraphicFramePr>
        <p:xfrm>
          <a:off x="7835900" y="3152775"/>
          <a:ext cx="354013" cy="200592"/>
        </p:xfrm>
        <a:graphic>
          <a:graphicData uri="http://schemas.openxmlformats.org/drawingml/2006/table">
            <a:tbl>
              <a:tblPr/>
              <a:tblGrid>
                <a:gridCol w="3540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200" b="1" i="0" u="none" strike="noStrike" cap="none" normalizeH="0" baseline="0" dirty="0" smtClean="0">
                          <a:ln>
                            <a:noFill/>
                          </a:ln>
                          <a:solidFill>
                            <a:srgbClr val="333333"/>
                          </a:solidFill>
                          <a:effectLst/>
                          <a:latin typeface="Cambria" pitchFamily="18" charset="0"/>
                          <a:cs typeface="Arial" charset="0"/>
                        </a:rPr>
                        <a:t>27</a:t>
                      </a:r>
                      <a:r>
                        <a:rPr kumimoji="0" lang="es-ES" sz="9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08054" name="Group 118"/>
          <p:cNvGraphicFramePr>
            <a:graphicFrameLocks noGrp="1"/>
          </p:cNvGraphicFramePr>
          <p:nvPr/>
        </p:nvGraphicFramePr>
        <p:xfrm>
          <a:off x="7748588" y="3794125"/>
          <a:ext cx="354012" cy="200592"/>
        </p:xfrm>
        <a:graphic>
          <a:graphicData uri="http://schemas.openxmlformats.org/drawingml/2006/table">
            <a:tbl>
              <a:tblPr/>
              <a:tblGrid>
                <a:gridCol w="3540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200" b="1" i="0" u="none" strike="noStrike" cap="none" normalizeH="0" baseline="0" dirty="0" smtClean="0">
                          <a:ln>
                            <a:noFill/>
                          </a:ln>
                          <a:solidFill>
                            <a:srgbClr val="333333"/>
                          </a:solidFill>
                          <a:effectLst/>
                          <a:latin typeface="Cambria" pitchFamily="18" charset="0"/>
                          <a:cs typeface="Arial" charset="0"/>
                        </a:rPr>
                        <a:t>12</a:t>
                      </a:r>
                      <a:r>
                        <a:rPr kumimoji="0" lang="es-ES" sz="9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08060" name="Group 124"/>
          <p:cNvGraphicFramePr>
            <a:graphicFrameLocks noGrp="1"/>
          </p:cNvGraphicFramePr>
          <p:nvPr/>
        </p:nvGraphicFramePr>
        <p:xfrm>
          <a:off x="7297738" y="4108450"/>
          <a:ext cx="1214437" cy="203640"/>
        </p:xfrm>
        <a:graphic>
          <a:graphicData uri="http://schemas.openxmlformats.org/drawingml/2006/table">
            <a:tbl>
              <a:tblPr/>
              <a:tblGrid>
                <a:gridCol w="1214437"/>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Cementerio Serafín</a:t>
                      </a:r>
                      <a:endParaRPr kumimoji="0" lang="es-ES" sz="11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1088" name="Line 130"/>
          <p:cNvSpPr>
            <a:spLocks noChangeShapeType="1"/>
          </p:cNvSpPr>
          <p:nvPr/>
        </p:nvSpPr>
        <p:spPr bwMode="auto">
          <a:xfrm>
            <a:off x="4792663" y="2332038"/>
            <a:ext cx="4164012" cy="0"/>
          </a:xfrm>
          <a:prstGeom prst="line">
            <a:avLst/>
          </a:prstGeom>
          <a:noFill/>
          <a:ln w="3175">
            <a:solidFill>
              <a:srgbClr val="808080"/>
            </a:solidFill>
            <a:round/>
            <a:headEnd/>
            <a:tailEnd/>
          </a:ln>
        </p:spPr>
        <p:txBody>
          <a:bodyPr/>
          <a:lstStyle/>
          <a:p>
            <a:endParaRPr lang="es-MX" dirty="0"/>
          </a:p>
        </p:txBody>
      </p:sp>
      <p:graphicFrame>
        <p:nvGraphicFramePr>
          <p:cNvPr id="808067" name="Group 131"/>
          <p:cNvGraphicFramePr>
            <a:graphicFrameLocks noGrp="1"/>
          </p:cNvGraphicFramePr>
          <p:nvPr/>
        </p:nvGraphicFramePr>
        <p:xfrm>
          <a:off x="5016500" y="1304925"/>
          <a:ext cx="958850" cy="279840"/>
        </p:xfrm>
        <a:graphic>
          <a:graphicData uri="http://schemas.openxmlformats.org/drawingml/2006/table">
            <a:tbl>
              <a:tblPr/>
              <a:tblGrid>
                <a:gridCol w="95885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rgbClr val="333333"/>
                          </a:solidFill>
                          <a:effectLst/>
                          <a:latin typeface="Calibri" pitchFamily="34" charset="0"/>
                          <a:cs typeface="Arial" charset="0"/>
                        </a:rPr>
                        <a:t>Tipo</a:t>
                      </a:r>
                      <a:endParaRPr kumimoji="0" lang="es-ES" sz="1600" b="0" i="0" u="none" strike="noStrike" cap="none" normalizeH="0" baseline="0" dirty="0" smtClean="0">
                        <a:ln>
                          <a:noFill/>
                        </a:ln>
                        <a:solidFill>
                          <a:srgbClr val="333333"/>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pic>
        <p:nvPicPr>
          <p:cNvPr id="1091" name="Picture 137" descr="hj"/>
          <p:cNvPicPr>
            <a:picLocks noChangeAspect="1" noChangeArrowheads="1"/>
          </p:cNvPicPr>
          <p:nvPr/>
        </p:nvPicPr>
        <p:blipFill>
          <a:blip r:embed="rId8" cstate="print"/>
          <a:srcRect/>
          <a:stretch>
            <a:fillRect/>
          </a:stretch>
        </p:blipFill>
        <p:spPr bwMode="auto">
          <a:xfrm>
            <a:off x="6407150" y="782638"/>
            <a:ext cx="1223963" cy="1493837"/>
          </a:xfrm>
          <a:prstGeom prst="rect">
            <a:avLst/>
          </a:prstGeom>
          <a:noFill/>
          <a:ln w="9525">
            <a:noFill/>
            <a:miter lim="800000"/>
            <a:headEnd/>
            <a:tailEnd/>
          </a:ln>
        </p:spPr>
      </p:pic>
      <p:graphicFrame>
        <p:nvGraphicFramePr>
          <p:cNvPr id="808074" name="Group 138"/>
          <p:cNvGraphicFramePr>
            <a:graphicFrameLocks noGrp="1"/>
          </p:cNvGraphicFramePr>
          <p:nvPr/>
        </p:nvGraphicFramePr>
        <p:xfrm>
          <a:off x="7140575" y="1128713"/>
          <a:ext cx="398463" cy="228024"/>
        </p:xfrm>
        <a:graphic>
          <a:graphicData uri="http://schemas.openxmlformats.org/drawingml/2006/table">
            <a:tbl>
              <a:tblPr/>
              <a:tblGrid>
                <a:gridCol w="3984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17</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08080" name="Group 144"/>
          <p:cNvGraphicFramePr>
            <a:graphicFrameLocks noGrp="1"/>
          </p:cNvGraphicFramePr>
          <p:nvPr/>
        </p:nvGraphicFramePr>
        <p:xfrm>
          <a:off x="5105400" y="609600"/>
          <a:ext cx="1616075" cy="203640"/>
        </p:xfrm>
        <a:graphic>
          <a:graphicData uri="http://schemas.openxmlformats.org/drawingml/2006/table">
            <a:tbl>
              <a:tblPr/>
              <a:tblGrid>
                <a:gridCol w="1616075"/>
              </a:tblGrid>
              <a:tr h="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Familiares de Dolientes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08086" name="Group 150"/>
          <p:cNvGraphicFramePr>
            <a:graphicFrameLocks noGrp="1"/>
          </p:cNvGraphicFramePr>
          <p:nvPr/>
        </p:nvGraphicFramePr>
        <p:xfrm>
          <a:off x="7553325" y="1076325"/>
          <a:ext cx="1616075" cy="371280"/>
        </p:xfrm>
        <a:graphic>
          <a:graphicData uri="http://schemas.openxmlformats.org/drawingml/2006/table">
            <a:tbl>
              <a:tblPr/>
              <a:tblGrid>
                <a:gridCol w="1616075"/>
              </a:tblGrid>
              <a:tr h="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Propietario Mausoleo Distrital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08092" name="Group 156"/>
          <p:cNvGraphicFramePr>
            <a:graphicFrameLocks noGrp="1"/>
          </p:cNvGraphicFramePr>
          <p:nvPr/>
        </p:nvGraphicFramePr>
        <p:xfrm>
          <a:off x="6754813" y="593725"/>
          <a:ext cx="398462" cy="228024"/>
        </p:xfrm>
        <a:graphic>
          <a:graphicData uri="http://schemas.openxmlformats.org/drawingml/2006/table">
            <a:tbl>
              <a:tblPr/>
              <a:tblGrid>
                <a:gridCol w="3984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83</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Objeto del Contrato</a:t>
            </a:r>
            <a:endParaRPr lang="es-MX" dirty="0"/>
          </a:p>
        </p:txBody>
      </p:sp>
      <p:sp>
        <p:nvSpPr>
          <p:cNvPr id="3" name="2 Marcador de contenido"/>
          <p:cNvSpPr>
            <a:spLocks noGrp="1"/>
          </p:cNvSpPr>
          <p:nvPr>
            <p:ph idx="1"/>
          </p:nvPr>
        </p:nvSpPr>
        <p:spPr>
          <a:xfrm>
            <a:off x="901845" y="1803688"/>
            <a:ext cx="7753782" cy="1916257"/>
          </a:xfrm>
        </p:spPr>
        <p:txBody>
          <a:bodyPr/>
          <a:lstStyle/>
          <a:p>
            <a:pPr marL="0" indent="0" algn="ctr">
              <a:buNone/>
            </a:pPr>
            <a:r>
              <a:rPr lang="es-MX" dirty="0" smtClean="0"/>
              <a:t>Contratar la aplicación de una encuesta que mida y evalúe la satisfacción, la percepción y expectativas de los usuarios frente a la prestación de los servicios manejo integral de residuos sólidos (aseo, recolección, barrido y limpieza, aprovechamiento y disposición final),  alumbrado público y servicios funerarios, garantizados por la Unidad Administrativa Especial de Servicios Públicos – UAESP.</a:t>
            </a:r>
            <a:endParaRPr lang="es-MX"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7"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2AADDD2C-70CC-42F5-9B2B-E62641CA3397}" type="slidenum">
              <a:rPr lang="es-ES" sz="900" i="1">
                <a:solidFill>
                  <a:schemeClr val="bg1"/>
                </a:solidFill>
              </a:rPr>
              <a:pPr algn="ctr"/>
              <a:t>30</a:t>
            </a:fld>
            <a:endParaRPr lang="es-ES" sz="900" i="1" dirty="0">
              <a:solidFill>
                <a:schemeClr val="bg1"/>
              </a:solidFill>
            </a:endParaRPr>
          </a:p>
        </p:txBody>
      </p:sp>
      <p:sp>
        <p:nvSpPr>
          <p:cNvPr id="52228"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832517" name="Group 5"/>
          <p:cNvGraphicFramePr>
            <a:graphicFrameLocks noGrp="1"/>
          </p:cNvGraphicFramePr>
          <p:nvPr/>
        </p:nvGraphicFramePr>
        <p:xfrm>
          <a:off x="892175" y="1201738"/>
          <a:ext cx="7362825" cy="3294240"/>
        </p:xfrm>
        <a:graphic>
          <a:graphicData uri="http://schemas.openxmlformats.org/drawingml/2006/table">
            <a:tbl>
              <a:tblPr/>
              <a:tblGrid>
                <a:gridCol w="4148138"/>
                <a:gridCol w="642937"/>
                <a:gridCol w="642938"/>
                <a:gridCol w="642937"/>
                <a:gridCol w="642938"/>
                <a:gridCol w="642937"/>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Serafín</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Total Encuestados</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848</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231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223</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800000"/>
                          </a:solidFill>
                          <a:effectLst/>
                          <a:latin typeface="Calibri" pitchFamily="34" charset="0"/>
                          <a:cs typeface="Arial" charset="0"/>
                        </a:rPr>
                        <a:t> </a:t>
                      </a:r>
                      <a:r>
                        <a:rPr kumimoji="0" lang="es-ES" sz="1000" b="1" i="0" u="none" strike="noStrike" cap="none" normalizeH="0" baseline="0" dirty="0" smtClean="0">
                          <a:ln>
                            <a:noFill/>
                          </a:ln>
                          <a:solidFill>
                            <a:srgbClr val="622280"/>
                          </a:solidFill>
                          <a:effectLst/>
                          <a:latin typeface="Calibri" pitchFamily="34" charset="0"/>
                          <a:cs typeface="Arial" charset="0"/>
                        </a:rPr>
                        <a:t>GENERO</a:t>
                      </a:r>
                      <a:r>
                        <a:rPr kumimoji="0" lang="es-ES" sz="1000" b="1" i="0" u="none" strike="noStrike" cap="none" normalizeH="0" baseline="0" dirty="0" smtClean="0">
                          <a:ln>
                            <a:noFill/>
                          </a:ln>
                          <a:solidFill>
                            <a:srgbClr val="800000"/>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Hombre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Mujer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TIPO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Propietario Mausoleo Distrital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Familiares de Dolientes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EDAD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18 a 25 años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18732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26 a 35 años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36 a 45 años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46 a 55 años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56 a 64 años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Más de 64 años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grpSp>
        <p:nvGrpSpPr>
          <p:cNvPr id="2" name="Group 158"/>
          <p:cNvGrpSpPr>
            <a:grpSpLocks/>
          </p:cNvGrpSpPr>
          <p:nvPr/>
        </p:nvGrpSpPr>
        <p:grpSpPr bwMode="auto">
          <a:xfrm>
            <a:off x="8175625" y="139700"/>
            <a:ext cx="969963" cy="312738"/>
            <a:chOff x="5150" y="88"/>
            <a:chExt cx="611" cy="197"/>
          </a:xfrm>
        </p:grpSpPr>
        <p:pic>
          <p:nvPicPr>
            <p:cNvPr id="52373" name="Picture 159"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52374" name="Rectangle 160"/>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sp>
        <p:nvSpPr>
          <p:cNvPr id="9" name="8 Título"/>
          <p:cNvSpPr>
            <a:spLocks noGrp="1"/>
          </p:cNvSpPr>
          <p:nvPr>
            <p:ph type="title"/>
          </p:nvPr>
        </p:nvSpPr>
        <p:spPr/>
        <p:txBody>
          <a:bodyPr/>
          <a:lstStyle/>
          <a:p>
            <a:endParaRPr lang="es-MX"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fgfhgfj-19"/>
          <p:cNvPicPr>
            <a:picLocks noChangeAspect="1" noChangeArrowheads="1"/>
          </p:cNvPicPr>
          <p:nvPr/>
        </p:nvPicPr>
        <p:blipFill>
          <a:blip r:embed="rId2" cstate="print"/>
          <a:srcRect b="29993"/>
          <a:stretch>
            <a:fillRect/>
          </a:stretch>
        </p:blipFill>
        <p:spPr bwMode="auto">
          <a:xfrm>
            <a:off x="4621213" y="2781300"/>
            <a:ext cx="2349500" cy="1748170"/>
          </a:xfrm>
          <a:prstGeom prst="rect">
            <a:avLst/>
          </a:prstGeom>
          <a:noFill/>
          <a:ln w="9525">
            <a:noFill/>
            <a:miter lim="800000"/>
            <a:headEnd/>
            <a:tailEnd/>
          </a:ln>
        </p:spPr>
      </p:pic>
      <p:pic>
        <p:nvPicPr>
          <p:cNvPr id="66563" name="Picture 3" descr="DFG"/>
          <p:cNvPicPr>
            <a:picLocks noChangeAspect="1" noChangeArrowheads="1"/>
          </p:cNvPicPr>
          <p:nvPr/>
        </p:nvPicPr>
        <p:blipFill>
          <a:blip r:embed="rId3" cstate="print"/>
          <a:srcRect/>
          <a:stretch>
            <a:fillRect/>
          </a:stretch>
        </p:blipFill>
        <p:spPr bwMode="auto">
          <a:xfrm>
            <a:off x="2427288" y="887413"/>
            <a:ext cx="2735262" cy="1670050"/>
          </a:xfrm>
          <a:prstGeom prst="rect">
            <a:avLst/>
          </a:prstGeom>
          <a:noFill/>
          <a:ln w="9525">
            <a:noFill/>
            <a:miter lim="800000"/>
            <a:headEnd/>
            <a:tailEnd/>
          </a:ln>
        </p:spPr>
      </p:pic>
      <p:sp>
        <p:nvSpPr>
          <p:cNvPr id="66565" name="Rectangle 5"/>
          <p:cNvSpPr>
            <a:spLocks noChangeArrowheads="1"/>
          </p:cNvSpPr>
          <p:nvPr/>
        </p:nvSpPr>
        <p:spPr bwMode="auto">
          <a:xfrm>
            <a:off x="8688388" y="5065713"/>
            <a:ext cx="457200" cy="79375"/>
          </a:xfrm>
          <a:prstGeom prst="rect">
            <a:avLst/>
          </a:prstGeom>
          <a:noFill/>
          <a:ln w="9525">
            <a:noFill/>
            <a:miter lim="800000"/>
            <a:headEnd/>
            <a:tailEnd/>
          </a:ln>
        </p:spPr>
        <p:txBody>
          <a:bodyPr anchor="ctr"/>
          <a:lstStyle/>
          <a:p>
            <a:pPr algn="ctr"/>
            <a:fld id="{97338B34-0C2D-4BF6-9CE7-2069FE8DB9F3}" type="slidenum">
              <a:rPr lang="es-ES" sz="900" i="1">
                <a:solidFill>
                  <a:schemeClr val="bg1"/>
                </a:solidFill>
              </a:rPr>
              <a:pPr algn="ctr"/>
              <a:t>31</a:t>
            </a:fld>
            <a:endParaRPr lang="es-ES" sz="900" i="1" dirty="0">
              <a:solidFill>
                <a:schemeClr val="bg1"/>
              </a:solidFill>
            </a:endParaRPr>
          </a:p>
        </p:txBody>
      </p:sp>
      <p:graphicFrame>
        <p:nvGraphicFramePr>
          <p:cNvPr id="851974" name="Group 6"/>
          <p:cNvGraphicFramePr>
            <a:graphicFrameLocks noGrp="1"/>
          </p:cNvGraphicFramePr>
          <p:nvPr/>
        </p:nvGraphicFramePr>
        <p:xfrm>
          <a:off x="4395788" y="631825"/>
          <a:ext cx="958850" cy="249360"/>
        </p:xfrm>
        <a:graphic>
          <a:graphicData uri="http://schemas.openxmlformats.org/drawingml/2006/table">
            <a:tbl>
              <a:tblPr/>
              <a:tblGrid>
                <a:gridCol w="95885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libri" pitchFamily="34" charset="0"/>
                          <a:cs typeface="Arial" charset="0"/>
                        </a:rPr>
                        <a:t>Estrato</a:t>
                      </a:r>
                      <a:endParaRPr kumimoji="0" lang="es-ES" sz="1400" b="0" i="0" u="none" strike="noStrike" cap="none" normalizeH="0" baseline="0" dirty="0" smtClean="0">
                        <a:ln>
                          <a:noFill/>
                        </a:ln>
                        <a:solidFill>
                          <a:srgbClr val="333333"/>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51980" name="Group 12"/>
          <p:cNvGraphicFramePr>
            <a:graphicFrameLocks noGrp="1"/>
          </p:cNvGraphicFramePr>
          <p:nvPr/>
        </p:nvGraphicFramePr>
        <p:xfrm>
          <a:off x="3317875" y="939800"/>
          <a:ext cx="2178050" cy="1572768"/>
        </p:xfrm>
        <a:graphic>
          <a:graphicData uri="http://schemas.openxmlformats.org/drawingml/2006/table">
            <a:tbl>
              <a:tblPr/>
              <a:tblGrid>
                <a:gridCol w="1250950"/>
                <a:gridCol w="927100"/>
              </a:tblGrid>
              <a:tr h="201613">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libri" pitchFamily="34" charset="0"/>
                          <a:cs typeface="Arial" charset="0"/>
                        </a:rPr>
                        <a:t>1</a:t>
                      </a:r>
                      <a:endParaRPr kumimoji="0" lang="es-ES" sz="2800" b="1" i="0" u="none" strike="noStrike" cap="none" normalizeH="0" baseline="0" dirty="0" smtClean="0">
                        <a:ln>
                          <a:noFill/>
                        </a:ln>
                        <a:solidFill>
                          <a:schemeClr val="bg1"/>
                        </a:solidFill>
                        <a:effectLst/>
                        <a:latin typeface="Calibri" pitchFamily="34" charset="0"/>
                        <a:cs typeface="Arial" charset="0"/>
                      </a:endParaRPr>
                    </a:p>
                  </a:txBody>
                  <a:tcPr anchor="b" horzOverflow="overflow">
                    <a:lnL cap="flat">
                      <a:noFill/>
                    </a:lnL>
                    <a:lnR>
                      <a:noFill/>
                    </a:lnR>
                    <a:lnT cap="flat">
                      <a:noFill/>
                    </a:lnT>
                    <a:lnB w="3175" cap="flat" cmpd="sng" algn="ctr">
                      <a:solidFill>
                        <a:srgbClr val="969696"/>
                      </a:solidFill>
                      <a:prstDash val="lgDash"/>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70000"/>
                        </a:lnSpc>
                        <a:spcBef>
                          <a:spcPct val="0"/>
                        </a:spcBef>
                        <a:spcAft>
                          <a:spcPct val="0"/>
                        </a:spcAft>
                        <a:buClrTx/>
                        <a:buSzTx/>
                        <a:buFontTx/>
                        <a:buNone/>
                        <a:tabLst/>
                      </a:pPr>
                      <a:r>
                        <a:rPr kumimoji="0" lang="es-ES" sz="1400" b="1" i="0" u="none" strike="noStrike" cap="none" normalizeH="0" baseline="0" dirty="0" smtClean="0">
                          <a:ln>
                            <a:noFill/>
                          </a:ln>
                          <a:solidFill>
                            <a:srgbClr val="622280"/>
                          </a:solidFill>
                          <a:effectLst/>
                          <a:latin typeface="Cambria" pitchFamily="18" charset="0"/>
                          <a:cs typeface="Arial" charset="0"/>
                        </a:rPr>
                        <a:t>21</a:t>
                      </a:r>
                      <a:r>
                        <a:rPr kumimoji="0" lang="es-ES" sz="1000" b="1" i="0" u="none" strike="noStrike" cap="none" normalizeH="0" baseline="0" dirty="0" smtClean="0">
                          <a:ln>
                            <a:noFill/>
                          </a:ln>
                          <a:solidFill>
                            <a:srgbClr val="622280"/>
                          </a:solidFill>
                          <a:effectLst/>
                          <a:latin typeface="Cambria" pitchFamily="18" charset="0"/>
                          <a:cs typeface="Arial" charset="0"/>
                        </a:rPr>
                        <a:t>%</a:t>
                      </a:r>
                    </a:p>
                  </a:txBody>
                  <a:tcPr anchor="b" horzOverflow="overflow">
                    <a:lnL>
                      <a:noFill/>
                    </a:lnL>
                    <a:lnR cap="flat">
                      <a:noFill/>
                    </a:lnR>
                    <a:lnT cap="flat">
                      <a:noFill/>
                    </a:lnT>
                    <a:lnB w="3175" cap="flat" cmpd="sng" algn="ctr">
                      <a:solidFill>
                        <a:srgbClr val="969696"/>
                      </a:solidFill>
                      <a:prstDash val="lgDash"/>
                      <a:round/>
                      <a:headEnd type="none" w="med" len="med"/>
                      <a:tailEnd type="none" w="med" len="med"/>
                    </a:lnB>
                    <a:lnTlToBr>
                      <a:noFill/>
                    </a:lnTlToBr>
                    <a:lnBlToTr>
                      <a:noFill/>
                    </a:lnBlToTr>
                    <a:noFill/>
                  </a:tcPr>
                </a:tc>
              </a:tr>
              <a:tr h="161925">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libri" pitchFamily="34" charset="0"/>
                          <a:cs typeface="Arial" charset="0"/>
                        </a:rPr>
                        <a:t>2</a:t>
                      </a:r>
                      <a:endParaRPr kumimoji="0" lang="es-ES" sz="2800" b="1" i="0" u="none" strike="noStrike" cap="none" normalizeH="0" baseline="0" dirty="0" smtClean="0">
                        <a:ln>
                          <a:noFill/>
                        </a:ln>
                        <a:solidFill>
                          <a:schemeClr val="bg1"/>
                        </a:solidFill>
                        <a:effectLst/>
                        <a:latin typeface="Calibri" pitchFamily="34" charset="0"/>
                        <a:cs typeface="Arial" charset="0"/>
                      </a:endParaRPr>
                    </a:p>
                  </a:txBody>
                  <a:tcPr anchor="b" horzOverflow="overflow">
                    <a:lnL cap="flat">
                      <a:noFill/>
                    </a:lnL>
                    <a:lnR>
                      <a:noFill/>
                    </a:lnR>
                    <a:lnT w="3175" cap="flat" cmpd="sng" algn="ctr">
                      <a:solidFill>
                        <a:srgbClr val="969696"/>
                      </a:solidFill>
                      <a:prstDash val="lgDash"/>
                      <a:round/>
                      <a:headEnd type="none" w="med" len="med"/>
                      <a:tailEnd type="none" w="med" len="med"/>
                    </a:lnT>
                    <a:lnB w="3175" cap="flat" cmpd="sng" algn="ctr">
                      <a:solidFill>
                        <a:srgbClr val="969696"/>
                      </a:solidFill>
                      <a:prstDash val="lgDash"/>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70000"/>
                        </a:lnSpc>
                        <a:spcBef>
                          <a:spcPct val="0"/>
                        </a:spcBef>
                        <a:spcAft>
                          <a:spcPct val="0"/>
                        </a:spcAft>
                        <a:buClrTx/>
                        <a:buSzTx/>
                        <a:buFontTx/>
                        <a:buNone/>
                        <a:tabLst/>
                      </a:pPr>
                      <a:r>
                        <a:rPr kumimoji="0" lang="es-ES" sz="1400" b="1" i="0" u="none" strike="noStrike" cap="none" normalizeH="0" baseline="0" dirty="0" smtClean="0">
                          <a:ln>
                            <a:noFill/>
                          </a:ln>
                          <a:solidFill>
                            <a:srgbClr val="622280"/>
                          </a:solidFill>
                          <a:effectLst/>
                          <a:latin typeface="Cambria" pitchFamily="18" charset="0"/>
                          <a:cs typeface="Arial" charset="0"/>
                        </a:rPr>
                        <a:t>48</a:t>
                      </a:r>
                      <a:r>
                        <a:rPr kumimoji="0" lang="es-ES" sz="1000" b="1" i="0" u="none" strike="noStrike" cap="none" normalizeH="0" baseline="0" dirty="0" smtClean="0">
                          <a:ln>
                            <a:noFill/>
                          </a:ln>
                          <a:solidFill>
                            <a:srgbClr val="622280"/>
                          </a:solidFill>
                          <a:effectLst/>
                          <a:latin typeface="Cambria" pitchFamily="18" charset="0"/>
                          <a:cs typeface="Arial" charset="0"/>
                        </a:rPr>
                        <a:t>%</a:t>
                      </a:r>
                    </a:p>
                  </a:txBody>
                  <a:tcPr anchor="b" horzOverflow="overflow">
                    <a:lnL>
                      <a:noFill/>
                    </a:lnL>
                    <a:lnR cap="flat">
                      <a:noFill/>
                    </a:lnR>
                    <a:lnT w="3175" cap="flat" cmpd="sng" algn="ctr">
                      <a:solidFill>
                        <a:srgbClr val="969696"/>
                      </a:solidFill>
                      <a:prstDash val="lgDash"/>
                      <a:round/>
                      <a:headEnd type="none" w="med" len="med"/>
                      <a:tailEnd type="none" w="med" len="med"/>
                    </a:lnT>
                    <a:lnB w="3175" cap="flat" cmpd="sng" algn="ctr">
                      <a:solidFill>
                        <a:srgbClr val="969696"/>
                      </a:solidFill>
                      <a:prstDash val="lgDash"/>
                      <a:round/>
                      <a:headEnd type="none" w="med" len="med"/>
                      <a:tailEnd type="none" w="med" len="med"/>
                    </a:lnB>
                    <a:lnTlToBr>
                      <a:noFill/>
                    </a:lnTlToBr>
                    <a:lnBlToTr>
                      <a:noFill/>
                    </a:lnBlToTr>
                    <a:noFill/>
                  </a:tcPr>
                </a:tc>
              </a:tr>
              <a:tr h="161925">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libri" pitchFamily="34" charset="0"/>
                          <a:cs typeface="Arial" charset="0"/>
                        </a:rPr>
                        <a:t>3</a:t>
                      </a:r>
                      <a:endParaRPr kumimoji="0" lang="es-ES" sz="2800" b="1" i="0" u="none" strike="noStrike" cap="none" normalizeH="0" baseline="0" dirty="0" smtClean="0">
                        <a:ln>
                          <a:noFill/>
                        </a:ln>
                        <a:solidFill>
                          <a:schemeClr val="bg1"/>
                        </a:solidFill>
                        <a:effectLst/>
                        <a:latin typeface="Calibri" pitchFamily="34" charset="0"/>
                        <a:cs typeface="Arial" charset="0"/>
                      </a:endParaRPr>
                    </a:p>
                  </a:txBody>
                  <a:tcPr anchor="b" horzOverflow="overflow">
                    <a:lnL cap="flat">
                      <a:noFill/>
                    </a:lnL>
                    <a:lnR>
                      <a:noFill/>
                    </a:lnR>
                    <a:lnT w="3175" cap="flat" cmpd="sng" algn="ctr">
                      <a:solidFill>
                        <a:srgbClr val="969696"/>
                      </a:solidFill>
                      <a:prstDash val="lgDash"/>
                      <a:round/>
                      <a:headEnd type="none" w="med" len="med"/>
                      <a:tailEnd type="none" w="med" len="med"/>
                    </a:lnT>
                    <a:lnB w="3175" cap="flat" cmpd="sng" algn="ctr">
                      <a:solidFill>
                        <a:srgbClr val="969696"/>
                      </a:solidFill>
                      <a:prstDash val="lgDash"/>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70000"/>
                        </a:lnSpc>
                        <a:spcBef>
                          <a:spcPct val="0"/>
                        </a:spcBef>
                        <a:spcAft>
                          <a:spcPct val="0"/>
                        </a:spcAft>
                        <a:buClrTx/>
                        <a:buSzTx/>
                        <a:buFontTx/>
                        <a:buNone/>
                        <a:tabLst/>
                      </a:pPr>
                      <a:r>
                        <a:rPr kumimoji="0" lang="es-ES" sz="1400" b="1" i="0" u="none" strike="noStrike" cap="none" normalizeH="0" baseline="0" dirty="0" smtClean="0">
                          <a:ln>
                            <a:noFill/>
                          </a:ln>
                          <a:solidFill>
                            <a:srgbClr val="622280"/>
                          </a:solidFill>
                          <a:effectLst/>
                          <a:latin typeface="Cambria" pitchFamily="18" charset="0"/>
                          <a:cs typeface="Arial" charset="0"/>
                        </a:rPr>
                        <a:t>24</a:t>
                      </a:r>
                      <a:r>
                        <a:rPr kumimoji="0" lang="es-ES" sz="1000" b="1" i="0" u="none" strike="noStrike" cap="none" normalizeH="0" baseline="0" dirty="0" smtClean="0">
                          <a:ln>
                            <a:noFill/>
                          </a:ln>
                          <a:solidFill>
                            <a:srgbClr val="622280"/>
                          </a:solidFill>
                          <a:effectLst/>
                          <a:latin typeface="Cambria" pitchFamily="18" charset="0"/>
                          <a:cs typeface="Arial" charset="0"/>
                        </a:rPr>
                        <a:t>%</a:t>
                      </a:r>
                    </a:p>
                  </a:txBody>
                  <a:tcPr anchor="b" horzOverflow="overflow">
                    <a:lnL>
                      <a:noFill/>
                    </a:lnL>
                    <a:lnR cap="flat">
                      <a:noFill/>
                    </a:lnR>
                    <a:lnT w="3175" cap="flat" cmpd="sng" algn="ctr">
                      <a:solidFill>
                        <a:srgbClr val="969696"/>
                      </a:solidFill>
                      <a:prstDash val="lgDash"/>
                      <a:round/>
                      <a:headEnd type="none" w="med" len="med"/>
                      <a:tailEnd type="none" w="med" len="med"/>
                    </a:lnT>
                    <a:lnB w="3175" cap="flat" cmpd="sng" algn="ctr">
                      <a:solidFill>
                        <a:srgbClr val="969696"/>
                      </a:solidFill>
                      <a:prstDash val="lgDash"/>
                      <a:round/>
                      <a:headEnd type="none" w="med" len="med"/>
                      <a:tailEnd type="none" w="med" len="med"/>
                    </a:lnB>
                    <a:lnTlToBr>
                      <a:noFill/>
                    </a:lnTlToBr>
                    <a:lnBlToTr>
                      <a:noFill/>
                    </a:lnBlToTr>
                    <a:noFill/>
                  </a:tcPr>
                </a:tc>
              </a:tr>
              <a:tr h="161925">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libri" pitchFamily="34" charset="0"/>
                          <a:cs typeface="Arial" charset="0"/>
                        </a:rPr>
                        <a:t>4</a:t>
                      </a:r>
                      <a:endParaRPr kumimoji="0" lang="es-ES" sz="2800" b="1" i="0" u="none" strike="noStrike" cap="none" normalizeH="0" baseline="0" dirty="0" smtClean="0">
                        <a:ln>
                          <a:noFill/>
                        </a:ln>
                        <a:solidFill>
                          <a:schemeClr val="bg1"/>
                        </a:solidFill>
                        <a:effectLst/>
                        <a:latin typeface="Calibri" pitchFamily="34" charset="0"/>
                        <a:cs typeface="Arial" charset="0"/>
                      </a:endParaRPr>
                    </a:p>
                  </a:txBody>
                  <a:tcPr anchor="b" horzOverflow="overflow">
                    <a:lnL cap="flat">
                      <a:noFill/>
                    </a:lnL>
                    <a:lnR>
                      <a:noFill/>
                    </a:lnR>
                    <a:lnT w="3175" cap="flat" cmpd="sng" algn="ctr">
                      <a:solidFill>
                        <a:srgbClr val="969696"/>
                      </a:solidFill>
                      <a:prstDash val="lgDash"/>
                      <a:round/>
                      <a:headEnd type="none" w="med" len="med"/>
                      <a:tailEnd type="none" w="med" len="med"/>
                    </a:lnT>
                    <a:lnB w="3175" cap="flat" cmpd="sng" algn="ctr">
                      <a:solidFill>
                        <a:srgbClr val="969696"/>
                      </a:solidFill>
                      <a:prstDash val="lgDash"/>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70000"/>
                        </a:lnSpc>
                        <a:spcBef>
                          <a:spcPct val="0"/>
                        </a:spcBef>
                        <a:spcAft>
                          <a:spcPct val="0"/>
                        </a:spcAft>
                        <a:buClrTx/>
                        <a:buSzTx/>
                        <a:buFontTx/>
                        <a:buNone/>
                        <a:tabLst/>
                      </a:pPr>
                      <a:r>
                        <a:rPr kumimoji="0" lang="es-ES" sz="1400" b="1" i="0" u="none" strike="noStrike" cap="none" normalizeH="0" baseline="0" dirty="0" smtClean="0">
                          <a:ln>
                            <a:noFill/>
                          </a:ln>
                          <a:solidFill>
                            <a:srgbClr val="622280"/>
                          </a:solidFill>
                          <a:effectLst/>
                          <a:latin typeface="Cambria" pitchFamily="18" charset="0"/>
                          <a:cs typeface="Arial" charset="0"/>
                        </a:rPr>
                        <a:t>3</a:t>
                      </a:r>
                      <a:r>
                        <a:rPr kumimoji="0" lang="es-ES" sz="1000" b="1" i="0" u="none" strike="noStrike" cap="none" normalizeH="0" baseline="0" dirty="0" smtClean="0">
                          <a:ln>
                            <a:noFill/>
                          </a:ln>
                          <a:solidFill>
                            <a:srgbClr val="622280"/>
                          </a:solidFill>
                          <a:effectLst/>
                          <a:latin typeface="Cambria" pitchFamily="18" charset="0"/>
                          <a:cs typeface="Arial" charset="0"/>
                        </a:rPr>
                        <a:t>%</a:t>
                      </a:r>
                    </a:p>
                  </a:txBody>
                  <a:tcPr anchor="b" horzOverflow="overflow">
                    <a:lnL>
                      <a:noFill/>
                    </a:lnL>
                    <a:lnR cap="flat">
                      <a:noFill/>
                    </a:lnR>
                    <a:lnT w="3175" cap="flat" cmpd="sng" algn="ctr">
                      <a:solidFill>
                        <a:srgbClr val="969696"/>
                      </a:solidFill>
                      <a:prstDash val="lgDash"/>
                      <a:round/>
                      <a:headEnd type="none" w="med" len="med"/>
                      <a:tailEnd type="none" w="med" len="med"/>
                    </a:lnT>
                    <a:lnB w="3175" cap="flat" cmpd="sng" algn="ctr">
                      <a:solidFill>
                        <a:srgbClr val="969696"/>
                      </a:solidFill>
                      <a:prstDash val="lgDash"/>
                      <a:round/>
                      <a:headEnd type="none" w="med" len="med"/>
                      <a:tailEnd type="none" w="med" len="med"/>
                    </a:lnB>
                    <a:lnTlToBr>
                      <a:noFill/>
                    </a:lnTlToBr>
                    <a:lnBlToTr>
                      <a:noFill/>
                    </a:lnBlToTr>
                    <a:noFill/>
                  </a:tcPr>
                </a:tc>
              </a:tr>
              <a:tr h="161925">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libri" pitchFamily="34" charset="0"/>
                          <a:cs typeface="Arial" charset="0"/>
                        </a:rPr>
                        <a:t>5</a:t>
                      </a:r>
                      <a:endParaRPr kumimoji="0" lang="es-ES" sz="2800" b="1" i="0" u="none" strike="noStrike" cap="none" normalizeH="0" baseline="0" dirty="0" smtClean="0">
                        <a:ln>
                          <a:noFill/>
                        </a:ln>
                        <a:solidFill>
                          <a:schemeClr val="bg1"/>
                        </a:solidFill>
                        <a:effectLst/>
                        <a:latin typeface="Calibri" pitchFamily="34" charset="0"/>
                        <a:cs typeface="Arial" charset="0"/>
                      </a:endParaRPr>
                    </a:p>
                  </a:txBody>
                  <a:tcPr anchor="b" horzOverflow="overflow">
                    <a:lnL cap="flat">
                      <a:noFill/>
                    </a:lnL>
                    <a:lnR>
                      <a:noFill/>
                    </a:lnR>
                    <a:lnT w="3175" cap="flat" cmpd="sng" algn="ctr">
                      <a:solidFill>
                        <a:srgbClr val="969696"/>
                      </a:solidFill>
                      <a:prstDash val="lgDash"/>
                      <a:round/>
                      <a:headEnd type="none" w="med" len="med"/>
                      <a:tailEnd type="none" w="med" len="med"/>
                    </a:lnT>
                    <a:lnB w="3175" cap="flat" cmpd="sng" algn="ctr">
                      <a:solidFill>
                        <a:srgbClr val="969696"/>
                      </a:solidFill>
                      <a:prstDash val="lgDash"/>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70000"/>
                        </a:lnSpc>
                        <a:spcBef>
                          <a:spcPct val="0"/>
                        </a:spcBef>
                        <a:spcAft>
                          <a:spcPct val="0"/>
                        </a:spcAft>
                        <a:buClrTx/>
                        <a:buSzTx/>
                        <a:buFontTx/>
                        <a:buNone/>
                        <a:tabLst/>
                      </a:pPr>
                      <a:r>
                        <a:rPr kumimoji="0" lang="es-ES" sz="1400" b="1" i="0" u="none" strike="noStrike" cap="none" normalizeH="0" baseline="0" dirty="0" smtClean="0">
                          <a:ln>
                            <a:noFill/>
                          </a:ln>
                          <a:solidFill>
                            <a:srgbClr val="622280"/>
                          </a:solidFill>
                          <a:effectLst/>
                          <a:latin typeface="Cambria" pitchFamily="18" charset="0"/>
                          <a:cs typeface="Arial" charset="0"/>
                        </a:rPr>
                        <a:t>1</a:t>
                      </a:r>
                      <a:r>
                        <a:rPr kumimoji="0" lang="es-ES" sz="1000" b="1" i="0" u="none" strike="noStrike" cap="none" normalizeH="0" baseline="0" dirty="0" smtClean="0">
                          <a:ln>
                            <a:noFill/>
                          </a:ln>
                          <a:solidFill>
                            <a:srgbClr val="622280"/>
                          </a:solidFill>
                          <a:effectLst/>
                          <a:latin typeface="Cambria" pitchFamily="18" charset="0"/>
                          <a:cs typeface="Arial" charset="0"/>
                        </a:rPr>
                        <a:t>%</a:t>
                      </a:r>
                    </a:p>
                  </a:txBody>
                  <a:tcPr anchor="b" horzOverflow="overflow">
                    <a:lnL>
                      <a:noFill/>
                    </a:lnL>
                    <a:lnR cap="flat">
                      <a:noFill/>
                    </a:lnR>
                    <a:lnT w="3175" cap="flat" cmpd="sng" algn="ctr">
                      <a:solidFill>
                        <a:srgbClr val="969696"/>
                      </a:solidFill>
                      <a:prstDash val="lgDash"/>
                      <a:round/>
                      <a:headEnd type="none" w="med" len="med"/>
                      <a:tailEnd type="none" w="med" len="med"/>
                    </a:lnT>
                    <a:lnB w="3175" cap="flat" cmpd="sng" algn="ctr">
                      <a:solidFill>
                        <a:srgbClr val="969696"/>
                      </a:solidFill>
                      <a:prstDash val="lgDash"/>
                      <a:round/>
                      <a:headEnd type="none" w="med" len="med"/>
                      <a:tailEnd type="none" w="med" len="med"/>
                    </a:lnB>
                    <a:lnTlToBr>
                      <a:noFill/>
                    </a:lnTlToBr>
                    <a:lnBlToTr>
                      <a:noFill/>
                    </a:lnBlToTr>
                    <a:noFill/>
                  </a:tcPr>
                </a:tc>
              </a:tr>
              <a:tr h="161925">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libri" pitchFamily="34" charset="0"/>
                          <a:cs typeface="Arial" charset="0"/>
                        </a:rPr>
                        <a:t>6</a:t>
                      </a:r>
                      <a:endParaRPr kumimoji="0" lang="es-ES" sz="2800" b="1" i="0" u="none" strike="noStrike" cap="none" normalizeH="0" baseline="0" dirty="0" smtClean="0">
                        <a:ln>
                          <a:noFill/>
                        </a:ln>
                        <a:solidFill>
                          <a:schemeClr val="bg1"/>
                        </a:solidFill>
                        <a:effectLst/>
                        <a:latin typeface="Calibri" pitchFamily="34" charset="0"/>
                        <a:cs typeface="Arial" charset="0"/>
                      </a:endParaRPr>
                    </a:p>
                  </a:txBody>
                  <a:tcPr anchor="b" horzOverflow="overflow">
                    <a:lnL cap="flat">
                      <a:noFill/>
                    </a:lnL>
                    <a:lnR>
                      <a:noFill/>
                    </a:lnR>
                    <a:lnT w="3175" cap="flat" cmpd="sng" algn="ctr">
                      <a:solidFill>
                        <a:srgbClr val="969696"/>
                      </a:solidFill>
                      <a:prstDash val="lgDash"/>
                      <a:round/>
                      <a:headEnd type="none" w="med" len="med"/>
                      <a:tailEnd type="none" w="med" len="med"/>
                    </a:lnT>
                    <a:lnB cap="flat">
                      <a:noFill/>
                    </a:lnB>
                    <a:lnTlToBr>
                      <a:noFill/>
                    </a:lnTlToBr>
                    <a:lnBlToTr>
                      <a:noFill/>
                    </a:lnBlToTr>
                    <a:noFill/>
                  </a:tcPr>
                </a:tc>
                <a:tc>
                  <a:txBody>
                    <a:bodyPr/>
                    <a:lstStyle/>
                    <a:p>
                      <a:pPr marL="0" marR="0" lvl="0" indent="0" algn="r" defTabSz="914400" rtl="0" eaLnBrk="1" fontAlgn="b" latinLnBrk="0" hangingPunct="1">
                        <a:lnSpc>
                          <a:spcPct val="70000"/>
                        </a:lnSpc>
                        <a:spcBef>
                          <a:spcPct val="0"/>
                        </a:spcBef>
                        <a:spcAft>
                          <a:spcPct val="0"/>
                        </a:spcAft>
                        <a:buClrTx/>
                        <a:buSzTx/>
                        <a:buFontTx/>
                        <a:buNone/>
                        <a:tabLst/>
                      </a:pPr>
                      <a:r>
                        <a:rPr kumimoji="0" lang="es-ES" sz="1400" b="1" i="0" u="none" strike="noStrike" cap="none" normalizeH="0" baseline="0" dirty="0" smtClean="0">
                          <a:ln>
                            <a:noFill/>
                          </a:ln>
                          <a:solidFill>
                            <a:srgbClr val="622280"/>
                          </a:solidFill>
                          <a:effectLst/>
                          <a:latin typeface="Cambria" pitchFamily="18" charset="0"/>
                          <a:cs typeface="Arial" charset="0"/>
                        </a:rPr>
                        <a:t>1</a:t>
                      </a:r>
                      <a:r>
                        <a:rPr kumimoji="0" lang="es-ES" sz="1000" b="1" i="0" u="none" strike="noStrike" cap="none" normalizeH="0" baseline="0" dirty="0" smtClean="0">
                          <a:ln>
                            <a:noFill/>
                          </a:ln>
                          <a:solidFill>
                            <a:srgbClr val="622280"/>
                          </a:solidFill>
                          <a:effectLst/>
                          <a:latin typeface="Cambria" pitchFamily="18" charset="0"/>
                          <a:cs typeface="Arial" charset="0"/>
                        </a:rPr>
                        <a:t>%</a:t>
                      </a:r>
                    </a:p>
                  </a:txBody>
                  <a:tcPr anchor="b" horzOverflow="overflow">
                    <a:lnL>
                      <a:noFill/>
                    </a:lnL>
                    <a:lnR cap="flat">
                      <a:noFill/>
                    </a:lnR>
                    <a:lnT w="3175" cap="flat" cmpd="sng" algn="ctr">
                      <a:solidFill>
                        <a:srgbClr val="969696"/>
                      </a:solidFill>
                      <a:prstDash val="lgDash"/>
                      <a:round/>
                      <a:headEnd type="none" w="med" len="med"/>
                      <a:tailEnd type="none" w="med" len="med"/>
                    </a:lnT>
                    <a:lnB cap="flat">
                      <a:noFill/>
                    </a:lnB>
                    <a:lnTlToBr>
                      <a:noFill/>
                    </a:lnTlToBr>
                    <a:lnBlToTr>
                      <a:noFill/>
                    </a:lnBlToTr>
                    <a:noFill/>
                  </a:tcPr>
                </a:tc>
              </a:tr>
            </a:tbl>
          </a:graphicData>
        </a:graphic>
      </p:graphicFrame>
      <p:sp>
        <p:nvSpPr>
          <p:cNvPr id="66586" name="Rectangle 3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sp>
        <p:nvSpPr>
          <p:cNvPr id="66587" name="Line 89"/>
          <p:cNvSpPr>
            <a:spLocks noChangeShapeType="1"/>
          </p:cNvSpPr>
          <p:nvPr/>
        </p:nvSpPr>
        <p:spPr bwMode="auto">
          <a:xfrm>
            <a:off x="2609850" y="2670175"/>
            <a:ext cx="4164013" cy="0"/>
          </a:xfrm>
          <a:prstGeom prst="line">
            <a:avLst/>
          </a:prstGeom>
          <a:noFill/>
          <a:ln w="3175">
            <a:solidFill>
              <a:srgbClr val="808080"/>
            </a:solidFill>
            <a:round/>
            <a:headEnd/>
            <a:tailEnd/>
          </a:ln>
        </p:spPr>
        <p:txBody>
          <a:bodyPr/>
          <a:lstStyle/>
          <a:p>
            <a:endParaRPr lang="es-MX" dirty="0"/>
          </a:p>
        </p:txBody>
      </p:sp>
      <p:graphicFrame>
        <p:nvGraphicFramePr>
          <p:cNvPr id="852058" name="Group 90"/>
          <p:cNvGraphicFramePr>
            <a:graphicFrameLocks noGrp="1"/>
          </p:cNvGraphicFramePr>
          <p:nvPr/>
        </p:nvGraphicFramePr>
        <p:xfrm>
          <a:off x="5976938" y="2303463"/>
          <a:ext cx="838200" cy="244475"/>
        </p:xfrm>
        <a:graphic>
          <a:graphicData uri="http://schemas.openxmlformats.org/drawingml/2006/table">
            <a:tbl>
              <a:tblPr/>
              <a:tblGrid>
                <a:gridCol w="625475"/>
                <a:gridCol w="212725"/>
              </a:tblGrid>
              <a:tr h="2444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Sin estrato: </a:t>
                      </a:r>
                      <a:endParaRPr kumimoji="0" lang="es-ES" sz="900" b="0" i="0" u="none" strike="noStrike" cap="none" normalizeH="0" baseline="0" dirty="0" smtClean="0">
                        <a:ln>
                          <a:noFill/>
                        </a:ln>
                        <a:solidFill>
                          <a:schemeClr val="tx1"/>
                        </a:solidFill>
                        <a:effectLst/>
                        <a:latin typeface="Arial" charset="0"/>
                        <a:cs typeface="Arial" charset="0"/>
                      </a:endParaRPr>
                    </a:p>
                  </a:txBody>
                  <a:tcPr marL="36000" marR="36000" marT="46800" marB="46800" anchor="ctr" horzOverflow="overflow">
                    <a:lnL cap="flat">
                      <a:noFill/>
                    </a:lnL>
                    <a:lnR>
                      <a:noFill/>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libri" pitchFamily="34" charset="0"/>
                          <a:cs typeface="Arial" charset="0"/>
                        </a:rPr>
                        <a:t>2%</a:t>
                      </a:r>
                      <a:endParaRPr kumimoji="0" lang="es-ES" sz="900" b="0" i="0" u="none" strike="noStrike" cap="none" normalizeH="0" baseline="0" dirty="0" smtClean="0">
                        <a:ln>
                          <a:noFill/>
                        </a:ln>
                        <a:solidFill>
                          <a:schemeClr val="tx1"/>
                        </a:solidFill>
                        <a:effectLst/>
                        <a:latin typeface="Arial" charset="0"/>
                        <a:cs typeface="Arial" charset="0"/>
                      </a:endParaRPr>
                    </a:p>
                  </a:txBody>
                  <a:tcPr marL="36000" marR="36000" marT="46800" marB="46800" anchor="ctr" horzOverflow="overflow">
                    <a:lnL>
                      <a:noFill/>
                    </a:lnL>
                    <a:lnR cap="flat">
                      <a:noFill/>
                    </a:lnR>
                    <a:lnT cap="flat">
                      <a:noFill/>
                    </a:lnT>
                    <a:lnB cap="flat">
                      <a:noFill/>
                    </a:lnB>
                    <a:lnTlToBr>
                      <a:noFill/>
                    </a:lnTlToBr>
                    <a:lnBlToTr>
                      <a:noFill/>
                    </a:lnBlToTr>
                    <a:noFill/>
                  </a:tcPr>
                </a:tc>
              </a:tr>
            </a:tbl>
          </a:graphicData>
        </a:graphic>
      </p:graphicFrame>
      <p:graphicFrame>
        <p:nvGraphicFramePr>
          <p:cNvPr id="852065" name="Group 97"/>
          <p:cNvGraphicFramePr>
            <a:graphicFrameLocks noGrp="1"/>
          </p:cNvGraphicFramePr>
          <p:nvPr/>
        </p:nvGraphicFramePr>
        <p:xfrm>
          <a:off x="2700338" y="2860675"/>
          <a:ext cx="2657475" cy="1677989"/>
        </p:xfrm>
        <a:graphic>
          <a:graphicData uri="http://schemas.openxmlformats.org/drawingml/2006/table">
            <a:tbl>
              <a:tblPr/>
              <a:tblGrid>
                <a:gridCol w="2047875"/>
                <a:gridCol w="609600"/>
              </a:tblGrid>
              <a:tr h="33496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Casado / Unión Libre </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18000" marT="46800" marB="4680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mbria" pitchFamily="18" charset="0"/>
                          <a:cs typeface="Arial" charset="0"/>
                        </a:rPr>
                        <a:t>47</a:t>
                      </a:r>
                      <a:r>
                        <a:rPr kumimoji="0" lang="es-ES" sz="700" b="1" i="0" u="none" strike="noStrike" cap="none" normalizeH="0" baseline="0" dirty="0" smtClean="0">
                          <a:ln>
                            <a:noFill/>
                          </a:ln>
                          <a:solidFill>
                            <a:schemeClr val="bg1"/>
                          </a:solidFill>
                          <a:effectLst/>
                          <a:latin typeface="Cambria" pitchFamily="18" charset="0"/>
                          <a:cs typeface="Arial" charset="0"/>
                        </a:rPr>
                        <a:t>%</a:t>
                      </a:r>
                      <a:endParaRPr kumimoji="0" lang="es-ES" sz="7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cap="flat">
                      <a:noFill/>
                    </a:lnT>
                    <a:lnB>
                      <a:noFill/>
                    </a:lnB>
                    <a:lnTlToBr>
                      <a:noFill/>
                    </a:lnTlToBr>
                    <a:lnBlToTr>
                      <a:noFill/>
                    </a:lnBlToTr>
                    <a:noFill/>
                  </a:tcPr>
                </a:tc>
              </a:tr>
              <a:tr h="3365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Soltero </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18000" marT="46800" marB="468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mbria" pitchFamily="18" charset="0"/>
                          <a:cs typeface="Arial" charset="0"/>
                        </a:rPr>
                        <a:t>24</a:t>
                      </a:r>
                      <a:r>
                        <a:rPr kumimoji="0" lang="es-ES" sz="700" b="1" i="0" u="none" strike="noStrike" cap="none" normalizeH="0" baseline="0" dirty="0" smtClean="0">
                          <a:ln>
                            <a:noFill/>
                          </a:ln>
                          <a:solidFill>
                            <a:schemeClr val="bg1"/>
                          </a:solidFill>
                          <a:effectLst/>
                          <a:latin typeface="Cambria" pitchFamily="18" charset="0"/>
                          <a:cs typeface="Arial" charset="0"/>
                        </a:rPr>
                        <a:t>%</a:t>
                      </a:r>
                      <a:endParaRPr kumimoji="0" lang="es-ES" sz="7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33496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Viudo </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18000" marT="46800" marB="468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mbria" pitchFamily="18" charset="0"/>
                          <a:cs typeface="Arial" charset="0"/>
                        </a:rPr>
                        <a:t>10</a:t>
                      </a:r>
                      <a:r>
                        <a:rPr kumimoji="0" lang="es-ES" sz="700" b="1" i="0" u="none" strike="noStrike" cap="none" normalizeH="0" baseline="0" dirty="0" smtClean="0">
                          <a:ln>
                            <a:noFill/>
                          </a:ln>
                          <a:solidFill>
                            <a:schemeClr val="bg1"/>
                          </a:solidFill>
                          <a:effectLst/>
                          <a:latin typeface="Cambria" pitchFamily="18" charset="0"/>
                          <a:cs typeface="Arial" charset="0"/>
                        </a:rPr>
                        <a:t>%</a:t>
                      </a:r>
                      <a:endParaRPr kumimoji="0" lang="es-ES" sz="7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33496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Separado / Divorciado </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18000" marT="46800" marB="468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mbria" pitchFamily="18" charset="0"/>
                          <a:cs typeface="Arial" charset="0"/>
                        </a:rPr>
                        <a:t>8</a:t>
                      </a:r>
                      <a:r>
                        <a:rPr kumimoji="0" lang="es-ES" sz="700" b="1" i="0" u="none" strike="noStrike" cap="none" normalizeH="0" baseline="0" dirty="0" smtClean="0">
                          <a:ln>
                            <a:noFill/>
                          </a:ln>
                          <a:solidFill>
                            <a:schemeClr val="bg1"/>
                          </a:solidFill>
                          <a:effectLst/>
                          <a:latin typeface="Cambria" pitchFamily="18" charset="0"/>
                          <a:cs typeface="Arial" charset="0"/>
                        </a:rPr>
                        <a:t>%</a:t>
                      </a:r>
                      <a:endParaRPr kumimoji="0" lang="es-ES" sz="7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3365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responde </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18000" marT="46800" marB="468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mbria" pitchFamily="18" charset="0"/>
                          <a:cs typeface="Arial" charset="0"/>
                        </a:rPr>
                        <a:t>11</a:t>
                      </a:r>
                      <a:r>
                        <a:rPr kumimoji="0" lang="es-ES" sz="700" b="1" i="0" u="none" strike="noStrike" cap="none" normalizeH="0" baseline="0" dirty="0" smtClean="0">
                          <a:ln>
                            <a:noFill/>
                          </a:ln>
                          <a:solidFill>
                            <a:schemeClr val="bg1"/>
                          </a:solidFill>
                          <a:effectLst/>
                          <a:latin typeface="Cambria" pitchFamily="18" charset="0"/>
                          <a:cs typeface="Arial" charset="0"/>
                        </a:rPr>
                        <a:t>%</a:t>
                      </a:r>
                      <a:endParaRPr kumimoji="0" lang="es-ES" sz="7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bl>
          </a:graphicData>
        </a:graphic>
      </p:graphicFrame>
      <p:graphicFrame>
        <p:nvGraphicFramePr>
          <p:cNvPr id="852082" name="Group 114"/>
          <p:cNvGraphicFramePr>
            <a:graphicFrameLocks noGrp="1"/>
          </p:cNvGraphicFramePr>
          <p:nvPr/>
        </p:nvGraphicFramePr>
        <p:xfrm>
          <a:off x="2501900" y="2935288"/>
          <a:ext cx="958850" cy="584640"/>
        </p:xfrm>
        <a:graphic>
          <a:graphicData uri="http://schemas.openxmlformats.org/drawingml/2006/table">
            <a:tbl>
              <a:tblPr/>
              <a:tblGrid>
                <a:gridCol w="958850"/>
              </a:tblGrid>
              <a:tr h="142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CO" sz="1200" b="1" i="0" u="none" strike="noStrike" cap="none" normalizeH="0" baseline="0" dirty="0" smtClean="0">
                          <a:ln>
                            <a:noFill/>
                          </a:ln>
                          <a:solidFill>
                            <a:srgbClr val="333333"/>
                          </a:solidFill>
                          <a:effectLst/>
                          <a:latin typeface="Calibri" pitchFamily="34" charset="0"/>
                          <a:cs typeface="Arial" charset="0"/>
                        </a:rPr>
                        <a:t> 30. ¿Cuál es su estado civil? </a:t>
                      </a:r>
                      <a:endParaRPr kumimoji="0" lang="es-ES" sz="1200" b="1" i="0" u="none" strike="noStrike" cap="none" normalizeH="0" baseline="0" dirty="0" smtClean="0">
                        <a:ln>
                          <a:noFill/>
                        </a:ln>
                        <a:solidFill>
                          <a:srgbClr val="333333"/>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52088" name="Group 120"/>
          <p:cNvGraphicFramePr>
            <a:graphicFrameLocks noGrp="1"/>
          </p:cNvGraphicFramePr>
          <p:nvPr/>
        </p:nvGraphicFramePr>
        <p:xfrm>
          <a:off x="2414588" y="4735513"/>
          <a:ext cx="890587" cy="249360"/>
        </p:xfrm>
        <a:graphic>
          <a:graphicData uri="http://schemas.openxmlformats.org/drawingml/2006/table">
            <a:tbl>
              <a:tblPr/>
              <a:tblGrid>
                <a:gridCol w="625475"/>
                <a:gridCol w="265112"/>
              </a:tblGrid>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 Base: Los que informan</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848</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52098" name="Group 130"/>
          <p:cNvGraphicFramePr>
            <a:graphicFrameLocks noGrp="1"/>
          </p:cNvGraphicFramePr>
          <p:nvPr/>
        </p:nvGraphicFramePr>
        <p:xfrm>
          <a:off x="5872163" y="1327150"/>
          <a:ext cx="890587" cy="249360"/>
        </p:xfrm>
        <a:graphic>
          <a:graphicData uri="http://schemas.openxmlformats.org/drawingml/2006/table">
            <a:tbl>
              <a:tblPr/>
              <a:tblGrid>
                <a:gridCol w="625475"/>
                <a:gridCol w="265112"/>
              </a:tblGrid>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 Base: Total Encuestados</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848</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pSp>
        <p:nvGrpSpPr>
          <p:cNvPr id="66626" name="Group 147"/>
          <p:cNvGrpSpPr>
            <a:grpSpLocks/>
          </p:cNvGrpSpPr>
          <p:nvPr/>
        </p:nvGrpSpPr>
        <p:grpSpPr bwMode="auto">
          <a:xfrm>
            <a:off x="8175625" y="139700"/>
            <a:ext cx="969963" cy="312738"/>
            <a:chOff x="5150" y="88"/>
            <a:chExt cx="611" cy="197"/>
          </a:xfrm>
        </p:grpSpPr>
        <p:pic>
          <p:nvPicPr>
            <p:cNvPr id="66627" name="Picture 148" descr="GHJK"/>
            <p:cNvPicPr>
              <a:picLocks noChangeAspect="1" noChangeArrowheads="1"/>
            </p:cNvPicPr>
            <p:nvPr/>
          </p:nvPicPr>
          <p:blipFill>
            <a:blip r:embed="rId4" cstate="print"/>
            <a:srcRect/>
            <a:stretch>
              <a:fillRect/>
            </a:stretch>
          </p:blipFill>
          <p:spPr bwMode="auto">
            <a:xfrm>
              <a:off x="5150" y="101"/>
              <a:ext cx="611" cy="156"/>
            </a:xfrm>
            <a:prstGeom prst="rect">
              <a:avLst/>
            </a:prstGeom>
            <a:noFill/>
            <a:ln w="9525">
              <a:noFill/>
              <a:miter lim="800000"/>
              <a:headEnd/>
              <a:tailEnd/>
            </a:ln>
          </p:spPr>
        </p:pic>
        <p:sp>
          <p:nvSpPr>
            <p:cNvPr id="66628" name="Rectangle 149"/>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sp>
        <p:nvSpPr>
          <p:cNvPr id="18" name="17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s-CO" dirty="0" smtClean="0"/>
              <a:t>Perfil del informante</a:t>
            </a:r>
          </a:p>
        </p:txBody>
      </p:sp>
      <p:sp>
        <p:nvSpPr>
          <p:cNvPr id="67587"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2A7EA945-DC97-43C4-AC54-1E1C415E66F4}" type="slidenum">
              <a:rPr lang="es-ES" sz="900" i="1">
                <a:solidFill>
                  <a:schemeClr val="bg1"/>
                </a:solidFill>
              </a:rPr>
              <a:pPr algn="ctr"/>
              <a:t>32</a:t>
            </a:fld>
            <a:endParaRPr lang="es-ES" sz="900" i="1" dirty="0">
              <a:solidFill>
                <a:schemeClr val="bg1"/>
              </a:solidFill>
            </a:endParaRPr>
          </a:p>
        </p:txBody>
      </p:sp>
      <p:sp>
        <p:nvSpPr>
          <p:cNvPr id="67588"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853233" name="Group 241"/>
          <p:cNvGraphicFramePr>
            <a:graphicFrameLocks noGrp="1"/>
          </p:cNvGraphicFramePr>
          <p:nvPr/>
        </p:nvGraphicFramePr>
        <p:xfrm>
          <a:off x="892175" y="744538"/>
          <a:ext cx="7362825" cy="3104112"/>
        </p:xfrm>
        <a:graphic>
          <a:graphicData uri="http://schemas.openxmlformats.org/drawingml/2006/table">
            <a:tbl>
              <a:tblPr/>
              <a:tblGrid>
                <a:gridCol w="4148138"/>
                <a:gridCol w="642937"/>
                <a:gridCol w="642938"/>
                <a:gridCol w="642937"/>
                <a:gridCol w="642938"/>
                <a:gridCol w="642937"/>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Serafín</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Total Encuestados</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848</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231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223</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80963">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Estrato:</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Sin estrato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Los que informan</a:t>
                      </a: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848</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231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223</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30. ¿Cuál es su estado civil?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Casado / Unión Libre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Soltero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Viudo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Separado / Divorciado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aplica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responde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grpSp>
        <p:nvGrpSpPr>
          <p:cNvPr id="67744" name="Group 224"/>
          <p:cNvGrpSpPr>
            <a:grpSpLocks/>
          </p:cNvGrpSpPr>
          <p:nvPr/>
        </p:nvGrpSpPr>
        <p:grpSpPr bwMode="auto">
          <a:xfrm>
            <a:off x="8175625" y="139700"/>
            <a:ext cx="969963" cy="312738"/>
            <a:chOff x="5150" y="88"/>
            <a:chExt cx="611" cy="197"/>
          </a:xfrm>
        </p:grpSpPr>
        <p:pic>
          <p:nvPicPr>
            <p:cNvPr id="67745" name="Picture 225"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67746" name="Rectangle 226"/>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descr="dfgdgh"/>
          <p:cNvPicPr>
            <a:picLocks noChangeAspect="1" noChangeArrowheads="1"/>
          </p:cNvPicPr>
          <p:nvPr/>
        </p:nvPicPr>
        <p:blipFill>
          <a:blip r:embed="rId3" cstate="print"/>
          <a:srcRect/>
          <a:stretch>
            <a:fillRect/>
          </a:stretch>
        </p:blipFill>
        <p:spPr bwMode="auto">
          <a:xfrm>
            <a:off x="5237163" y="1536700"/>
            <a:ext cx="3275012" cy="2843213"/>
          </a:xfrm>
          <a:prstGeom prst="rect">
            <a:avLst/>
          </a:prstGeom>
          <a:noFill/>
          <a:ln w="9525">
            <a:noFill/>
            <a:miter lim="800000"/>
            <a:headEnd/>
            <a:tailEnd/>
          </a:ln>
        </p:spPr>
      </p:pic>
      <p:sp>
        <p:nvSpPr>
          <p:cNvPr id="12293" name="Rectangle 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2DF609F0-31AE-4C40-A019-42222C4C2FAC}" type="slidenum">
              <a:rPr lang="es-ES" sz="900" i="1">
                <a:solidFill>
                  <a:schemeClr val="bg1"/>
                </a:solidFill>
              </a:rPr>
              <a:pPr algn="ctr"/>
              <a:t>33</a:t>
            </a:fld>
            <a:endParaRPr lang="es-ES" sz="900" i="1" dirty="0">
              <a:solidFill>
                <a:schemeClr val="bg1"/>
              </a:solidFill>
            </a:endParaRPr>
          </a:p>
        </p:txBody>
      </p:sp>
      <p:graphicFrame>
        <p:nvGraphicFramePr>
          <p:cNvPr id="831493" name="Group 5"/>
          <p:cNvGraphicFramePr>
            <a:graphicFrameLocks noGrp="1"/>
          </p:cNvGraphicFramePr>
          <p:nvPr/>
        </p:nvGraphicFramePr>
        <p:xfrm>
          <a:off x="515938" y="828675"/>
          <a:ext cx="3721100" cy="220404"/>
        </p:xfrm>
        <a:graphic>
          <a:graphicData uri="http://schemas.openxmlformats.org/drawingml/2006/table">
            <a:tbl>
              <a:tblPr/>
              <a:tblGrid>
                <a:gridCol w="3721100"/>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31. </a:t>
                      </a:r>
                      <a:r>
                        <a:rPr kumimoji="0" lang="es-CO" sz="1100" b="1" i="0" u="none" strike="noStrike" cap="none" normalizeH="0" baseline="0" dirty="0" smtClean="0">
                          <a:ln>
                            <a:noFill/>
                          </a:ln>
                          <a:solidFill>
                            <a:srgbClr val="333333"/>
                          </a:solidFill>
                          <a:effectLst/>
                          <a:latin typeface="Calibri" pitchFamily="34" charset="0"/>
                          <a:cs typeface="Arial" charset="0"/>
                        </a:rPr>
                        <a:t>¿Cuál es su nivel de</a:t>
                      </a:r>
                      <a:r>
                        <a:rPr kumimoji="0" lang="es-CO" sz="1100" b="1" i="0" u="none" strike="noStrike" cap="none" normalizeH="0" baseline="0" dirty="0" smtClean="0">
                          <a:ln>
                            <a:noFill/>
                          </a:ln>
                          <a:solidFill>
                            <a:srgbClr val="622280"/>
                          </a:solidFill>
                          <a:effectLst/>
                          <a:latin typeface="Calibri" pitchFamily="34" charset="0"/>
                          <a:cs typeface="Arial" charset="0"/>
                        </a:rPr>
                        <a:t> educación?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12296" name="Rectangle 11"/>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12290" name="Object 5"/>
          <p:cNvGraphicFramePr>
            <a:graphicFrameLocks noChangeAspect="1"/>
          </p:cNvGraphicFramePr>
          <p:nvPr/>
        </p:nvGraphicFramePr>
        <p:xfrm>
          <a:off x="2143125" y="1257300"/>
          <a:ext cx="2085975" cy="3568700"/>
        </p:xfrm>
        <a:graphic>
          <a:graphicData uri="http://schemas.openxmlformats.org/presentationml/2006/ole">
            <p:oleObj spid="_x0000_s12290" name="Gráfico" r:id="rId4" imgW="2086103" imgH="3571761" progId="MSGraph.Chart.8">
              <p:embed followColorScheme="full"/>
            </p:oleObj>
          </a:graphicData>
        </a:graphic>
      </p:graphicFrame>
      <p:graphicFrame>
        <p:nvGraphicFramePr>
          <p:cNvPr id="831501" name="Group 13"/>
          <p:cNvGraphicFramePr>
            <a:graphicFrameLocks noGrp="1"/>
          </p:cNvGraphicFramePr>
          <p:nvPr/>
        </p:nvGraphicFramePr>
        <p:xfrm>
          <a:off x="273050" y="1320800"/>
          <a:ext cx="1938338" cy="2814642"/>
        </p:xfrm>
        <a:graphic>
          <a:graphicData uri="http://schemas.openxmlformats.org/drawingml/2006/table">
            <a:tbl>
              <a:tblPr/>
              <a:tblGrid>
                <a:gridCol w="1938338"/>
              </a:tblGrid>
              <a:tr h="3127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Primaria Incompleta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cap="flat">
                      <a:noFill/>
                    </a:lnT>
                    <a:lnB>
                      <a:noFill/>
                    </a:lnB>
                    <a:lnTlToBr>
                      <a:noFill/>
                    </a:lnTlToBr>
                    <a:lnBlToTr>
                      <a:noFill/>
                    </a:lnBlToTr>
                    <a:noFill/>
                  </a:tcPr>
                </a:tc>
              </a:tr>
              <a:tr h="3127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Primaria Completa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27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Secundaria Incompleta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27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Secundaria Completa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27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Técnica - Tecnológica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27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Universitaria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27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Postgrado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27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Ninguno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27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 niega a responder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bl>
          </a:graphicData>
        </a:graphic>
      </p:graphicFrame>
      <p:graphicFrame>
        <p:nvGraphicFramePr>
          <p:cNvPr id="831516" name="Group 28"/>
          <p:cNvGraphicFramePr>
            <a:graphicFrameLocks noGrp="1"/>
          </p:cNvGraphicFramePr>
          <p:nvPr/>
        </p:nvGraphicFramePr>
        <p:xfrm>
          <a:off x="3902075" y="4730750"/>
          <a:ext cx="890588" cy="249360"/>
        </p:xfrm>
        <a:graphic>
          <a:graphicData uri="http://schemas.openxmlformats.org/drawingml/2006/table">
            <a:tbl>
              <a:tblPr/>
              <a:tblGrid>
                <a:gridCol w="625475"/>
                <a:gridCol w="265113"/>
              </a:tblGrid>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 Base: Los que informan</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848</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sp>
        <p:nvSpPr>
          <p:cNvPr id="12318" name="Line 38"/>
          <p:cNvSpPr>
            <a:spLocks noChangeShapeType="1"/>
          </p:cNvSpPr>
          <p:nvPr/>
        </p:nvSpPr>
        <p:spPr bwMode="auto">
          <a:xfrm rot="5400000">
            <a:off x="2451100" y="2728913"/>
            <a:ext cx="3778250" cy="0"/>
          </a:xfrm>
          <a:prstGeom prst="line">
            <a:avLst/>
          </a:prstGeom>
          <a:noFill/>
          <a:ln w="3175">
            <a:solidFill>
              <a:srgbClr val="808080"/>
            </a:solidFill>
            <a:round/>
            <a:headEnd/>
            <a:tailEnd/>
          </a:ln>
        </p:spPr>
        <p:txBody>
          <a:bodyPr/>
          <a:lstStyle/>
          <a:p>
            <a:endParaRPr lang="es-MX" dirty="0"/>
          </a:p>
        </p:txBody>
      </p:sp>
      <p:graphicFrame>
        <p:nvGraphicFramePr>
          <p:cNvPr id="831527" name="Group 39"/>
          <p:cNvGraphicFramePr>
            <a:graphicFrameLocks noGrp="1"/>
          </p:cNvGraphicFramePr>
          <p:nvPr/>
        </p:nvGraphicFramePr>
        <p:xfrm>
          <a:off x="5302250" y="1677988"/>
          <a:ext cx="398463" cy="228024"/>
        </p:xfrm>
        <a:graphic>
          <a:graphicData uri="http://schemas.openxmlformats.org/drawingml/2006/table">
            <a:tbl>
              <a:tblPr/>
              <a:tblGrid>
                <a:gridCol w="3984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29</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31533" name="Group 45"/>
          <p:cNvGraphicFramePr>
            <a:graphicFrameLocks noGrp="1"/>
          </p:cNvGraphicFramePr>
          <p:nvPr/>
        </p:nvGraphicFramePr>
        <p:xfrm>
          <a:off x="4398963" y="1695450"/>
          <a:ext cx="846137" cy="188400"/>
        </p:xfrm>
        <a:graphic>
          <a:graphicData uri="http://schemas.openxmlformats.org/drawingml/2006/table">
            <a:tbl>
              <a:tblPr/>
              <a:tblGrid>
                <a:gridCol w="846137"/>
              </a:tblGrid>
              <a:tr h="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Hogar</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31539" name="Group 51"/>
          <p:cNvGraphicFramePr>
            <a:graphicFrameLocks noGrp="1"/>
          </p:cNvGraphicFramePr>
          <p:nvPr/>
        </p:nvGraphicFramePr>
        <p:xfrm>
          <a:off x="5014913" y="828675"/>
          <a:ext cx="3721100" cy="220404"/>
        </p:xfrm>
        <a:graphic>
          <a:graphicData uri="http://schemas.openxmlformats.org/drawingml/2006/table">
            <a:tbl>
              <a:tblPr/>
              <a:tblGrid>
                <a:gridCol w="3721100"/>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32. </a:t>
                      </a:r>
                      <a:r>
                        <a:rPr kumimoji="0" lang="es-CO" sz="1100" b="1" i="0" u="none" strike="noStrike" cap="none" normalizeH="0" baseline="0" dirty="0" smtClean="0">
                          <a:ln>
                            <a:noFill/>
                          </a:ln>
                          <a:solidFill>
                            <a:srgbClr val="333333"/>
                          </a:solidFill>
                          <a:effectLst/>
                          <a:latin typeface="Calibri" pitchFamily="34" charset="0"/>
                          <a:cs typeface="Arial" charset="0"/>
                        </a:rPr>
                        <a:t>¿Podría decirme cual es su</a:t>
                      </a:r>
                      <a:r>
                        <a:rPr kumimoji="0" lang="es-CO" sz="1100" b="1" i="0" u="none" strike="noStrike" cap="none" normalizeH="0" baseline="0" dirty="0" smtClean="0">
                          <a:ln>
                            <a:noFill/>
                          </a:ln>
                          <a:solidFill>
                            <a:srgbClr val="622280"/>
                          </a:solidFill>
                          <a:effectLst/>
                          <a:latin typeface="Calibri" pitchFamily="34" charset="0"/>
                          <a:cs typeface="Arial" charset="0"/>
                        </a:rPr>
                        <a:t> ocupación </a:t>
                      </a:r>
                      <a:r>
                        <a:rPr kumimoji="0" lang="es-CO" sz="1100" b="1" i="0" u="none" strike="noStrike" cap="none" normalizeH="0" baseline="0" dirty="0" smtClean="0">
                          <a:ln>
                            <a:noFill/>
                          </a:ln>
                          <a:solidFill>
                            <a:srgbClr val="333333"/>
                          </a:solidFill>
                          <a:effectLst/>
                          <a:latin typeface="Calibri" pitchFamily="34" charset="0"/>
                          <a:cs typeface="Arial" charset="0"/>
                        </a:rPr>
                        <a:t>principal?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31545" name="Group 57"/>
          <p:cNvGraphicFramePr>
            <a:graphicFrameLocks noGrp="1"/>
          </p:cNvGraphicFramePr>
          <p:nvPr/>
        </p:nvGraphicFramePr>
        <p:xfrm>
          <a:off x="5437188" y="2311400"/>
          <a:ext cx="398462" cy="228024"/>
        </p:xfrm>
        <a:graphic>
          <a:graphicData uri="http://schemas.openxmlformats.org/drawingml/2006/table">
            <a:tbl>
              <a:tblPr/>
              <a:tblGrid>
                <a:gridCol w="3984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22</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31551" name="Group 63"/>
          <p:cNvGraphicFramePr>
            <a:graphicFrameLocks noGrp="1"/>
          </p:cNvGraphicFramePr>
          <p:nvPr/>
        </p:nvGraphicFramePr>
        <p:xfrm>
          <a:off x="5572125" y="2952750"/>
          <a:ext cx="398463" cy="228024"/>
        </p:xfrm>
        <a:graphic>
          <a:graphicData uri="http://schemas.openxmlformats.org/drawingml/2006/table">
            <a:tbl>
              <a:tblPr/>
              <a:tblGrid>
                <a:gridCol w="3984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4</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31557" name="Group 69"/>
          <p:cNvGraphicFramePr>
            <a:graphicFrameLocks noGrp="1"/>
          </p:cNvGraphicFramePr>
          <p:nvPr/>
        </p:nvGraphicFramePr>
        <p:xfrm>
          <a:off x="8058150" y="1943100"/>
          <a:ext cx="398463" cy="228024"/>
        </p:xfrm>
        <a:graphic>
          <a:graphicData uri="http://schemas.openxmlformats.org/drawingml/2006/table">
            <a:tbl>
              <a:tblPr/>
              <a:tblGrid>
                <a:gridCol w="3984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23</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31563" name="Group 75"/>
          <p:cNvGraphicFramePr>
            <a:graphicFrameLocks noGrp="1"/>
          </p:cNvGraphicFramePr>
          <p:nvPr/>
        </p:nvGraphicFramePr>
        <p:xfrm>
          <a:off x="7921625" y="2573338"/>
          <a:ext cx="398463" cy="228024"/>
        </p:xfrm>
        <a:graphic>
          <a:graphicData uri="http://schemas.openxmlformats.org/drawingml/2006/table">
            <a:tbl>
              <a:tblPr/>
              <a:tblGrid>
                <a:gridCol w="3984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6</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31569" name="Group 81"/>
          <p:cNvGraphicFramePr>
            <a:graphicFrameLocks noGrp="1"/>
          </p:cNvGraphicFramePr>
          <p:nvPr/>
        </p:nvGraphicFramePr>
        <p:xfrm>
          <a:off x="7761288" y="3175000"/>
          <a:ext cx="398462" cy="228024"/>
        </p:xfrm>
        <a:graphic>
          <a:graphicData uri="http://schemas.openxmlformats.org/drawingml/2006/table">
            <a:tbl>
              <a:tblPr/>
              <a:tblGrid>
                <a:gridCol w="3984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1</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31575" name="Group 87"/>
          <p:cNvGraphicFramePr>
            <a:graphicFrameLocks noGrp="1"/>
          </p:cNvGraphicFramePr>
          <p:nvPr/>
        </p:nvGraphicFramePr>
        <p:xfrm>
          <a:off x="4427538" y="2336800"/>
          <a:ext cx="971550" cy="188400"/>
        </p:xfrm>
        <a:graphic>
          <a:graphicData uri="http://schemas.openxmlformats.org/drawingml/2006/table">
            <a:tbl>
              <a:tblPr/>
              <a:tblGrid>
                <a:gridCol w="971550"/>
              </a:tblGrid>
              <a:tr h="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Independiente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31581" name="Group 93"/>
          <p:cNvGraphicFramePr>
            <a:graphicFrameLocks noGrp="1"/>
          </p:cNvGraphicFramePr>
          <p:nvPr/>
        </p:nvGraphicFramePr>
        <p:xfrm>
          <a:off x="4846638" y="2978150"/>
          <a:ext cx="665162" cy="188400"/>
        </p:xfrm>
        <a:graphic>
          <a:graphicData uri="http://schemas.openxmlformats.org/drawingml/2006/table">
            <a:tbl>
              <a:tblPr/>
              <a:tblGrid>
                <a:gridCol w="665162"/>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Trabajador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31587" name="Group 99"/>
          <p:cNvGraphicFramePr>
            <a:graphicFrameLocks noGrp="1"/>
          </p:cNvGraphicFramePr>
          <p:nvPr/>
        </p:nvGraphicFramePr>
        <p:xfrm>
          <a:off x="8482013" y="1984375"/>
          <a:ext cx="719137" cy="188400"/>
        </p:xfrm>
        <a:graphic>
          <a:graphicData uri="http://schemas.openxmlformats.org/drawingml/2006/table">
            <a:tbl>
              <a:tblPr/>
              <a:tblGrid>
                <a:gridCol w="719137"/>
              </a:tblGrid>
              <a:tr h="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Empleado</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31593" name="Group 105"/>
          <p:cNvGraphicFramePr>
            <a:graphicFrameLocks noGrp="1"/>
          </p:cNvGraphicFramePr>
          <p:nvPr/>
        </p:nvGraphicFramePr>
        <p:xfrm>
          <a:off x="8377238" y="2605088"/>
          <a:ext cx="719137" cy="188400"/>
        </p:xfrm>
        <a:graphic>
          <a:graphicData uri="http://schemas.openxmlformats.org/drawingml/2006/table">
            <a:tbl>
              <a:tblPr/>
              <a:tblGrid>
                <a:gridCol w="719137"/>
              </a:tblGrid>
              <a:tr h="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Pensionado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31599" name="Group 111"/>
          <p:cNvGraphicFramePr>
            <a:graphicFrameLocks noGrp="1"/>
          </p:cNvGraphicFramePr>
          <p:nvPr/>
        </p:nvGraphicFramePr>
        <p:xfrm>
          <a:off x="8224838" y="3198813"/>
          <a:ext cx="665162" cy="188400"/>
        </p:xfrm>
        <a:graphic>
          <a:graphicData uri="http://schemas.openxmlformats.org/drawingml/2006/table">
            <a:tbl>
              <a:tblPr/>
              <a:tblGrid>
                <a:gridCol w="665162"/>
              </a:tblGrid>
              <a:tr h="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Estudiante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31605" name="Group 117"/>
          <p:cNvGraphicFramePr>
            <a:graphicFrameLocks noGrp="1"/>
          </p:cNvGraphicFramePr>
          <p:nvPr/>
        </p:nvGraphicFramePr>
        <p:xfrm>
          <a:off x="6464300" y="4568825"/>
          <a:ext cx="820738" cy="336024"/>
        </p:xfrm>
        <a:graphic>
          <a:graphicData uri="http://schemas.openxmlformats.org/drawingml/2006/table">
            <a:tbl>
              <a:tblPr/>
              <a:tblGrid>
                <a:gridCol w="550863"/>
                <a:gridCol w="269875"/>
              </a:tblGrid>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Otro:</a:t>
                      </a:r>
                      <a:endParaRPr kumimoji="0" lang="es-ES" sz="900" b="1" i="1" u="none" strike="noStrike" cap="none" normalizeH="0" baseline="0" dirty="0" smtClean="0">
                        <a:ln>
                          <a:noFill/>
                        </a:ln>
                        <a:solidFill>
                          <a:schemeClr val="tx1"/>
                        </a:solidFill>
                        <a:effectLst/>
                        <a:latin typeface="Arial" charset="0"/>
                        <a:cs typeface="Arial" charset="0"/>
                      </a:endParaRPr>
                    </a:p>
                  </a:txBody>
                  <a:tcPr marL="36000" marR="36000" marT="36000" marB="3600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5%</a:t>
                      </a:r>
                      <a:endParaRPr kumimoji="0" lang="es-ES" sz="900" b="1" i="1" u="none" strike="noStrike" cap="none" normalizeH="0" baseline="0" dirty="0" smtClean="0">
                        <a:ln>
                          <a:noFill/>
                        </a:ln>
                        <a:solidFill>
                          <a:schemeClr val="tx1"/>
                        </a:solidFill>
                        <a:effectLst/>
                        <a:latin typeface="Arial" charset="0"/>
                        <a:cs typeface="Arial" charset="0"/>
                      </a:endParaRPr>
                    </a:p>
                  </a:txBody>
                  <a:tcPr marL="36000" marR="36000" marT="36000" marB="36000" anchor="ctr" horzOverflow="overflow">
                    <a:lnL>
                      <a:noFill/>
                    </a:lnL>
                    <a:lnR cap="flat">
                      <a:noFill/>
                    </a:lnR>
                    <a:lnT cap="flat">
                      <a:noFill/>
                    </a:lnT>
                    <a:lnB>
                      <a:noFill/>
                    </a:lnB>
                    <a:lnTlToBr>
                      <a:noFill/>
                    </a:lnTlToBr>
                    <a:lnBlToTr>
                      <a:noFill/>
                    </a:lnBlToTr>
                    <a:noFill/>
                  </a:tcPr>
                </a:tc>
              </a:tr>
              <a:tr h="0">
                <a:tc>
                  <a:txBody>
                    <a:bodyPr/>
                    <a:lstStyle/>
                    <a:p>
                      <a:pPr marL="0" marR="0" lvl="0" indent="0" algn="l" defTabSz="914400" rtl="0" eaLnBrk="1" fontAlgn="ctr"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No aplica:</a:t>
                      </a:r>
                      <a:endParaRPr kumimoji="0" lang="es-ES" sz="900" b="1" i="1" u="none" strike="noStrike" cap="none" normalizeH="0" baseline="0" dirty="0" smtClean="0">
                        <a:ln>
                          <a:noFill/>
                        </a:ln>
                        <a:solidFill>
                          <a:schemeClr val="tx1"/>
                        </a:solidFill>
                        <a:effectLst/>
                        <a:latin typeface="Arial" charset="0"/>
                        <a:cs typeface="Arial" charset="0"/>
                      </a:endParaRPr>
                    </a:p>
                  </a:txBody>
                  <a:tcPr marL="36000" marR="36000" marT="36000" marB="36000" anchor="ct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10%</a:t>
                      </a:r>
                      <a:endParaRPr kumimoji="0" lang="es-ES" sz="900" b="1" i="1" u="none" strike="noStrike" cap="none" normalizeH="0" baseline="0" dirty="0" smtClean="0">
                        <a:ln>
                          <a:noFill/>
                        </a:ln>
                        <a:solidFill>
                          <a:schemeClr val="tx1"/>
                        </a:solidFill>
                        <a:effectLst/>
                        <a:latin typeface="Arial" charset="0"/>
                        <a:cs typeface="Arial" charset="0"/>
                      </a:endParaRPr>
                    </a:p>
                  </a:txBody>
                  <a:tcPr marL="36000" marR="36000" marT="36000" marB="36000" anchor="ctr" horzOverflow="overflow">
                    <a:lnL>
                      <a:noFill/>
                    </a:lnL>
                    <a:lnR cap="flat">
                      <a:noFill/>
                    </a:lnR>
                    <a:lnT>
                      <a:noFill/>
                    </a:lnT>
                    <a:lnB cap="flat">
                      <a:noFill/>
                    </a:lnB>
                    <a:lnTlToBr>
                      <a:noFill/>
                    </a:lnTlToBr>
                    <a:lnBlToTr>
                      <a:noFill/>
                    </a:lnBlToTr>
                    <a:noFill/>
                  </a:tcPr>
                </a:tc>
              </a:tr>
            </a:tbl>
          </a:graphicData>
        </a:graphic>
      </p:graphicFrame>
      <p:grpSp>
        <p:nvGrpSpPr>
          <p:cNvPr id="12350" name="Group 126"/>
          <p:cNvGrpSpPr>
            <a:grpSpLocks/>
          </p:cNvGrpSpPr>
          <p:nvPr/>
        </p:nvGrpSpPr>
        <p:grpSpPr bwMode="auto">
          <a:xfrm>
            <a:off x="8175625" y="139700"/>
            <a:ext cx="969963" cy="312738"/>
            <a:chOff x="5150" y="88"/>
            <a:chExt cx="611" cy="197"/>
          </a:xfrm>
        </p:grpSpPr>
        <p:pic>
          <p:nvPicPr>
            <p:cNvPr id="12353" name="Picture 127" descr="GHJK"/>
            <p:cNvPicPr>
              <a:picLocks noChangeAspect="1" noChangeArrowheads="1"/>
            </p:cNvPicPr>
            <p:nvPr/>
          </p:nvPicPr>
          <p:blipFill>
            <a:blip r:embed="rId5" cstate="print"/>
            <a:srcRect/>
            <a:stretch>
              <a:fillRect/>
            </a:stretch>
          </p:blipFill>
          <p:spPr bwMode="auto">
            <a:xfrm>
              <a:off x="5150" y="101"/>
              <a:ext cx="611" cy="156"/>
            </a:xfrm>
            <a:prstGeom prst="rect">
              <a:avLst/>
            </a:prstGeom>
            <a:noFill/>
            <a:ln w="9525">
              <a:noFill/>
              <a:miter lim="800000"/>
              <a:headEnd/>
              <a:tailEnd/>
            </a:ln>
          </p:spPr>
        </p:pic>
        <p:sp>
          <p:nvSpPr>
            <p:cNvPr id="12354" name="Rectangle 128"/>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pic>
        <p:nvPicPr>
          <p:cNvPr id="12351" name="Picture 129" descr="cvbhh"/>
          <p:cNvPicPr>
            <a:picLocks noChangeAspect="1" noChangeArrowheads="1"/>
          </p:cNvPicPr>
          <p:nvPr/>
        </p:nvPicPr>
        <p:blipFill>
          <a:blip r:embed="rId6" cstate="print"/>
          <a:srcRect/>
          <a:stretch>
            <a:fillRect/>
          </a:stretch>
        </p:blipFill>
        <p:spPr bwMode="auto">
          <a:xfrm>
            <a:off x="7278688" y="3773488"/>
            <a:ext cx="642937" cy="1193800"/>
          </a:xfrm>
          <a:prstGeom prst="rect">
            <a:avLst/>
          </a:prstGeom>
          <a:noFill/>
          <a:ln w="9525">
            <a:noFill/>
            <a:miter lim="800000"/>
            <a:headEnd/>
            <a:tailEnd/>
          </a:ln>
        </p:spPr>
      </p:pic>
      <p:pic>
        <p:nvPicPr>
          <p:cNvPr id="12352" name="Picture 130" descr="gf"/>
          <p:cNvPicPr>
            <a:picLocks noChangeAspect="1" noChangeArrowheads="1"/>
          </p:cNvPicPr>
          <p:nvPr/>
        </p:nvPicPr>
        <p:blipFill>
          <a:blip r:embed="rId7" cstate="print"/>
          <a:srcRect/>
          <a:stretch>
            <a:fillRect/>
          </a:stretch>
        </p:blipFill>
        <p:spPr bwMode="auto">
          <a:xfrm>
            <a:off x="285750" y="1214438"/>
            <a:ext cx="469900" cy="584200"/>
          </a:xfrm>
          <a:prstGeom prst="rect">
            <a:avLst/>
          </a:prstGeom>
          <a:noFill/>
          <a:ln w="9525">
            <a:noFill/>
            <a:miter lim="800000"/>
            <a:headEnd/>
            <a:tailEnd/>
          </a:ln>
        </p:spPr>
      </p:pic>
      <p:sp>
        <p:nvSpPr>
          <p:cNvPr id="30" name="29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s-CO" dirty="0" smtClean="0"/>
              <a:t>Perfil del informante</a:t>
            </a:r>
          </a:p>
        </p:txBody>
      </p:sp>
      <p:sp>
        <p:nvSpPr>
          <p:cNvPr id="68611"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2D1F9055-897A-4389-80DD-D5F2629364E9}" type="slidenum">
              <a:rPr lang="es-ES" sz="900" i="1">
                <a:solidFill>
                  <a:schemeClr val="bg1"/>
                </a:solidFill>
              </a:rPr>
              <a:pPr algn="ctr"/>
              <a:t>34</a:t>
            </a:fld>
            <a:endParaRPr lang="es-ES" sz="900" i="1" dirty="0">
              <a:solidFill>
                <a:schemeClr val="bg1"/>
              </a:solidFill>
            </a:endParaRPr>
          </a:p>
        </p:txBody>
      </p:sp>
      <p:sp>
        <p:nvSpPr>
          <p:cNvPr id="68612"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845829" name="Group 5"/>
          <p:cNvGraphicFramePr>
            <a:graphicFrameLocks noGrp="1"/>
          </p:cNvGraphicFramePr>
          <p:nvPr/>
        </p:nvGraphicFramePr>
        <p:xfrm>
          <a:off x="892175" y="817563"/>
          <a:ext cx="7362825" cy="4118765"/>
        </p:xfrm>
        <a:graphic>
          <a:graphicData uri="http://schemas.openxmlformats.org/drawingml/2006/table">
            <a:tbl>
              <a:tblPr/>
              <a:tblGrid>
                <a:gridCol w="4148138"/>
                <a:gridCol w="642937"/>
                <a:gridCol w="642938"/>
                <a:gridCol w="642937"/>
                <a:gridCol w="642938"/>
                <a:gridCol w="642937"/>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Serafín</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Los que informan</a:t>
                      </a: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848</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231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223</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31. ¿Cuál es su nivel de educación?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Primaria Incompleta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Primaria Completa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Secundaria Incompleta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Secundaria Completa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Técnica - Tecnológica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Universitaria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80963">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Postgrado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Ninguno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aplica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 niega a responder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32. ¿Podría decirme cual es su ocupación principal?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Hogar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Empleado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Independiente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Pensionado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Trabajador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Estudiante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187325">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Otro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aplica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grpSp>
        <p:nvGrpSpPr>
          <p:cNvPr id="68792" name="Group 193"/>
          <p:cNvGrpSpPr>
            <a:grpSpLocks/>
          </p:cNvGrpSpPr>
          <p:nvPr/>
        </p:nvGrpSpPr>
        <p:grpSpPr bwMode="auto">
          <a:xfrm>
            <a:off x="8175625" y="139700"/>
            <a:ext cx="969963" cy="312738"/>
            <a:chOff x="5150" y="88"/>
            <a:chExt cx="611" cy="197"/>
          </a:xfrm>
        </p:grpSpPr>
        <p:pic>
          <p:nvPicPr>
            <p:cNvPr id="68793" name="Picture 194"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68794" name="Rectangle 195"/>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42" name="Picture 2" descr="FGH"/>
          <p:cNvPicPr>
            <a:picLocks noChangeAspect="1" noChangeArrowheads="1"/>
          </p:cNvPicPr>
          <p:nvPr/>
        </p:nvPicPr>
        <p:blipFill>
          <a:blip r:embed="rId2" cstate="print"/>
          <a:srcRect/>
          <a:stretch>
            <a:fillRect/>
          </a:stretch>
        </p:blipFill>
        <p:spPr bwMode="auto">
          <a:xfrm>
            <a:off x="1539732" y="682625"/>
            <a:ext cx="6927850" cy="4278313"/>
          </a:xfrm>
          <a:prstGeom prst="rect">
            <a:avLst/>
          </a:prstGeom>
          <a:noFill/>
        </p:spPr>
      </p:pic>
      <p:sp>
        <p:nvSpPr>
          <p:cNvPr id="701443" name="Rectangle 3"/>
          <p:cNvSpPr>
            <a:spLocks noGrp="1" noChangeArrowheads="1"/>
          </p:cNvSpPr>
          <p:nvPr>
            <p:ph type="title"/>
          </p:nvPr>
        </p:nvSpPr>
        <p:spPr/>
        <p:txBody>
          <a:bodyPr/>
          <a:lstStyle/>
          <a:p>
            <a:r>
              <a:rPr lang="es-MX" dirty="0" smtClean="0"/>
              <a:t>Encuestas efectivas por localidad</a:t>
            </a:r>
            <a:endParaRPr lang="es-MX" dirty="0"/>
          </a:p>
        </p:txBody>
      </p:sp>
      <p:sp>
        <p:nvSpPr>
          <p:cNvPr id="701444" name="Rectangle 4"/>
          <p:cNvSpPr>
            <a:spLocks noChangeArrowheads="1"/>
          </p:cNvSpPr>
          <p:nvPr/>
        </p:nvSpPr>
        <p:spPr bwMode="auto">
          <a:xfrm>
            <a:off x="8743950" y="5060950"/>
            <a:ext cx="457200" cy="79375"/>
          </a:xfrm>
          <a:prstGeom prst="rect">
            <a:avLst/>
          </a:prstGeom>
          <a:noFill/>
          <a:ln w="9525">
            <a:noFill/>
            <a:miter lim="800000"/>
            <a:headEnd/>
            <a:tailEnd/>
          </a:ln>
          <a:effectLst/>
        </p:spPr>
        <p:txBody>
          <a:bodyPr anchor="ctr"/>
          <a:lstStyle/>
          <a:p>
            <a:pPr algn="ctr"/>
            <a:fld id="{EC047D28-7A68-4B24-A56C-354D88CF0AF4}" type="slidenum">
              <a:rPr lang="es-ES" sz="900" i="1">
                <a:solidFill>
                  <a:schemeClr val="bg1"/>
                </a:solidFill>
              </a:rPr>
              <a:pPr algn="ctr"/>
              <a:t>35</a:t>
            </a:fld>
            <a:endParaRPr lang="es-ES" sz="900" i="1" dirty="0">
              <a:solidFill>
                <a:schemeClr val="bg1"/>
              </a:solidFill>
            </a:endParaRPr>
          </a:p>
        </p:txBody>
      </p:sp>
      <p:graphicFrame>
        <p:nvGraphicFramePr>
          <p:cNvPr id="701445" name="Group 5"/>
          <p:cNvGraphicFramePr>
            <a:graphicFrameLocks noGrp="1"/>
          </p:cNvGraphicFramePr>
          <p:nvPr/>
        </p:nvGraphicFramePr>
        <p:xfrm>
          <a:off x="2546350" y="1809750"/>
          <a:ext cx="536575" cy="203640"/>
        </p:xfrm>
        <a:graphic>
          <a:graphicData uri="http://schemas.openxmlformats.org/drawingml/2006/table">
            <a:tbl>
              <a:tblPr/>
              <a:tblGrid>
                <a:gridCol w="5365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libri" pitchFamily="34" charset="0"/>
                          <a:cs typeface="Arial" charset="0"/>
                        </a:rPr>
                        <a:t>Suba</a:t>
                      </a:r>
                      <a:endParaRPr kumimoji="0" lang="es-ES" sz="11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pSp>
        <p:nvGrpSpPr>
          <p:cNvPr id="2" name="Group 11"/>
          <p:cNvGrpSpPr>
            <a:grpSpLocks/>
          </p:cNvGrpSpPr>
          <p:nvPr/>
        </p:nvGrpSpPr>
        <p:grpSpPr bwMode="auto">
          <a:xfrm>
            <a:off x="2630488" y="2020888"/>
            <a:ext cx="385762" cy="385762"/>
            <a:chOff x="1370" y="1409"/>
            <a:chExt cx="243" cy="243"/>
          </a:xfrm>
        </p:grpSpPr>
        <p:pic>
          <p:nvPicPr>
            <p:cNvPr id="701452" name="Picture 12" descr="sfgdfgh"/>
            <p:cNvPicPr>
              <a:picLocks noChangeAspect="1" noChangeArrowheads="1"/>
            </p:cNvPicPr>
            <p:nvPr/>
          </p:nvPicPr>
          <p:blipFill>
            <a:blip r:embed="rId3" cstate="print"/>
            <a:srcRect/>
            <a:stretch>
              <a:fillRect/>
            </a:stretch>
          </p:blipFill>
          <p:spPr bwMode="auto">
            <a:xfrm>
              <a:off x="1370" y="1409"/>
              <a:ext cx="243" cy="243"/>
            </a:xfrm>
            <a:prstGeom prst="rect">
              <a:avLst/>
            </a:prstGeom>
            <a:noFill/>
          </p:spPr>
        </p:pic>
        <p:sp>
          <p:nvSpPr>
            <p:cNvPr id="701453" name="Rectangle 13"/>
            <p:cNvSpPr>
              <a:spLocks noChangeArrowheads="1"/>
            </p:cNvSpPr>
            <p:nvPr/>
          </p:nvSpPr>
          <p:spPr bwMode="auto">
            <a:xfrm>
              <a:off x="1416" y="1463"/>
              <a:ext cx="162" cy="134"/>
            </a:xfrm>
            <a:prstGeom prst="rect">
              <a:avLst/>
            </a:prstGeom>
            <a:noFill/>
            <a:ln w="9525">
              <a:noFill/>
              <a:miter lim="800000"/>
              <a:headEnd/>
              <a:tailEnd/>
            </a:ln>
            <a:effectLst/>
          </p:spPr>
          <p:txBody>
            <a:bodyPr lIns="0" tIns="0" rIns="0" bIns="0" anchor="ctr"/>
            <a:lstStyle/>
            <a:p>
              <a:pPr algn="ctr">
                <a:spcBef>
                  <a:spcPct val="50000"/>
                </a:spcBef>
              </a:pPr>
              <a:r>
                <a:rPr lang="es-ES" sz="1400" dirty="0" smtClean="0">
                  <a:solidFill>
                    <a:srgbClr val="0075B8"/>
                  </a:solidFill>
                  <a:latin typeface="Calibri" pitchFamily="34" charset="0"/>
                </a:rPr>
                <a:t>53</a:t>
              </a:r>
              <a:endParaRPr lang="es-ES" sz="800" dirty="0">
                <a:solidFill>
                  <a:srgbClr val="0075B8"/>
                </a:solidFill>
                <a:latin typeface="Calibri" pitchFamily="34" charset="0"/>
              </a:endParaRPr>
            </a:p>
          </p:txBody>
        </p:sp>
        <p:sp>
          <p:nvSpPr>
            <p:cNvPr id="701454" name="Line 14"/>
            <p:cNvSpPr>
              <a:spLocks noChangeShapeType="1"/>
            </p:cNvSpPr>
            <p:nvPr/>
          </p:nvSpPr>
          <p:spPr bwMode="auto">
            <a:xfrm>
              <a:off x="1416" y="1463"/>
              <a:ext cx="162" cy="0"/>
            </a:xfrm>
            <a:prstGeom prst="line">
              <a:avLst/>
            </a:prstGeom>
            <a:noFill/>
            <a:ln w="9525">
              <a:noFill/>
              <a:round/>
              <a:headEnd/>
              <a:tailEnd/>
            </a:ln>
            <a:effectLst/>
          </p:spPr>
          <p:txBody>
            <a:bodyPr lIns="0" tIns="0" rIns="0" bIns="0" anchor="ctr"/>
            <a:lstStyle/>
            <a:p>
              <a:pPr algn="ctr"/>
              <a:endParaRPr lang="es-MX" dirty="0"/>
            </a:p>
          </p:txBody>
        </p:sp>
        <p:sp>
          <p:nvSpPr>
            <p:cNvPr id="701455" name="Line 15"/>
            <p:cNvSpPr>
              <a:spLocks noChangeShapeType="1"/>
            </p:cNvSpPr>
            <p:nvPr/>
          </p:nvSpPr>
          <p:spPr bwMode="auto">
            <a:xfrm>
              <a:off x="1416" y="1597"/>
              <a:ext cx="162" cy="0"/>
            </a:xfrm>
            <a:prstGeom prst="line">
              <a:avLst/>
            </a:prstGeom>
            <a:noFill/>
            <a:ln w="9525">
              <a:noFill/>
              <a:round/>
              <a:headEnd/>
              <a:tailEnd/>
            </a:ln>
            <a:effectLst/>
          </p:spPr>
          <p:txBody>
            <a:bodyPr lIns="0" tIns="0" rIns="0" bIns="0" anchor="ctr"/>
            <a:lstStyle/>
            <a:p>
              <a:pPr algn="ctr"/>
              <a:endParaRPr lang="es-MX" dirty="0"/>
            </a:p>
          </p:txBody>
        </p:sp>
        <p:sp>
          <p:nvSpPr>
            <p:cNvPr id="701456" name="Line 16"/>
            <p:cNvSpPr>
              <a:spLocks noChangeShapeType="1"/>
            </p:cNvSpPr>
            <p:nvPr/>
          </p:nvSpPr>
          <p:spPr bwMode="auto">
            <a:xfrm>
              <a:off x="1416" y="1463"/>
              <a:ext cx="0" cy="134"/>
            </a:xfrm>
            <a:prstGeom prst="line">
              <a:avLst/>
            </a:prstGeom>
            <a:noFill/>
            <a:ln w="9525">
              <a:noFill/>
              <a:round/>
              <a:headEnd/>
              <a:tailEnd/>
            </a:ln>
            <a:effectLst/>
          </p:spPr>
          <p:txBody>
            <a:bodyPr lIns="0" tIns="0" rIns="0" bIns="0" anchor="ctr"/>
            <a:lstStyle/>
            <a:p>
              <a:pPr algn="ctr"/>
              <a:endParaRPr lang="es-MX" dirty="0"/>
            </a:p>
          </p:txBody>
        </p:sp>
        <p:sp>
          <p:nvSpPr>
            <p:cNvPr id="701457" name="Line 17"/>
            <p:cNvSpPr>
              <a:spLocks noChangeShapeType="1"/>
            </p:cNvSpPr>
            <p:nvPr/>
          </p:nvSpPr>
          <p:spPr bwMode="auto">
            <a:xfrm>
              <a:off x="1578" y="1463"/>
              <a:ext cx="0" cy="134"/>
            </a:xfrm>
            <a:prstGeom prst="line">
              <a:avLst/>
            </a:prstGeom>
            <a:noFill/>
            <a:ln w="9525">
              <a:noFill/>
              <a:round/>
              <a:headEnd/>
              <a:tailEnd/>
            </a:ln>
            <a:effectLst/>
          </p:spPr>
          <p:txBody>
            <a:bodyPr lIns="0" tIns="0" rIns="0" bIns="0" anchor="ctr"/>
            <a:lstStyle/>
            <a:p>
              <a:pPr algn="ctr"/>
              <a:endParaRPr lang="es-MX" dirty="0"/>
            </a:p>
          </p:txBody>
        </p:sp>
      </p:grpSp>
      <p:grpSp>
        <p:nvGrpSpPr>
          <p:cNvPr id="3" name="Group 18"/>
          <p:cNvGrpSpPr>
            <a:grpSpLocks/>
          </p:cNvGrpSpPr>
          <p:nvPr/>
        </p:nvGrpSpPr>
        <p:grpSpPr bwMode="auto">
          <a:xfrm>
            <a:off x="3194050" y="2636838"/>
            <a:ext cx="385763" cy="385762"/>
            <a:chOff x="1370" y="1409"/>
            <a:chExt cx="243" cy="243"/>
          </a:xfrm>
        </p:grpSpPr>
        <p:pic>
          <p:nvPicPr>
            <p:cNvPr id="701459" name="Picture 19" descr="sfgdfgh"/>
            <p:cNvPicPr>
              <a:picLocks noChangeAspect="1" noChangeArrowheads="1"/>
            </p:cNvPicPr>
            <p:nvPr/>
          </p:nvPicPr>
          <p:blipFill>
            <a:blip r:embed="rId3" cstate="print"/>
            <a:srcRect/>
            <a:stretch>
              <a:fillRect/>
            </a:stretch>
          </p:blipFill>
          <p:spPr bwMode="auto">
            <a:xfrm>
              <a:off x="1370" y="1409"/>
              <a:ext cx="243" cy="243"/>
            </a:xfrm>
            <a:prstGeom prst="rect">
              <a:avLst/>
            </a:prstGeom>
            <a:noFill/>
          </p:spPr>
        </p:pic>
        <p:sp>
          <p:nvSpPr>
            <p:cNvPr id="701460" name="Rectangle 20"/>
            <p:cNvSpPr>
              <a:spLocks noChangeArrowheads="1"/>
            </p:cNvSpPr>
            <p:nvPr/>
          </p:nvSpPr>
          <p:spPr bwMode="auto">
            <a:xfrm>
              <a:off x="1416" y="1463"/>
              <a:ext cx="162" cy="134"/>
            </a:xfrm>
            <a:prstGeom prst="rect">
              <a:avLst/>
            </a:prstGeom>
            <a:noFill/>
            <a:ln w="9525">
              <a:noFill/>
              <a:miter lim="800000"/>
              <a:headEnd/>
              <a:tailEnd/>
            </a:ln>
            <a:effectLst/>
          </p:spPr>
          <p:txBody>
            <a:bodyPr lIns="0" tIns="0" rIns="0" bIns="0" anchor="ctr"/>
            <a:lstStyle/>
            <a:p>
              <a:pPr algn="ctr">
                <a:spcBef>
                  <a:spcPct val="50000"/>
                </a:spcBef>
              </a:pPr>
              <a:r>
                <a:rPr lang="es-ES" sz="1400" dirty="0" smtClean="0">
                  <a:solidFill>
                    <a:srgbClr val="0075B8"/>
                  </a:solidFill>
                  <a:latin typeface="Calibri" pitchFamily="34" charset="0"/>
                </a:rPr>
                <a:t>56</a:t>
              </a:r>
              <a:endParaRPr lang="es-ES" sz="800" dirty="0">
                <a:solidFill>
                  <a:srgbClr val="0075B8"/>
                </a:solidFill>
                <a:latin typeface="Calibri" pitchFamily="34" charset="0"/>
              </a:endParaRPr>
            </a:p>
          </p:txBody>
        </p:sp>
        <p:sp>
          <p:nvSpPr>
            <p:cNvPr id="701461" name="Line 21"/>
            <p:cNvSpPr>
              <a:spLocks noChangeShapeType="1"/>
            </p:cNvSpPr>
            <p:nvPr/>
          </p:nvSpPr>
          <p:spPr bwMode="auto">
            <a:xfrm>
              <a:off x="1416" y="1463"/>
              <a:ext cx="162" cy="0"/>
            </a:xfrm>
            <a:prstGeom prst="line">
              <a:avLst/>
            </a:prstGeom>
            <a:noFill/>
            <a:ln w="9525">
              <a:noFill/>
              <a:round/>
              <a:headEnd/>
              <a:tailEnd/>
            </a:ln>
            <a:effectLst/>
          </p:spPr>
          <p:txBody>
            <a:bodyPr lIns="0" tIns="0" rIns="0" bIns="0" anchor="ctr"/>
            <a:lstStyle/>
            <a:p>
              <a:pPr algn="ctr"/>
              <a:endParaRPr lang="es-MX" dirty="0"/>
            </a:p>
          </p:txBody>
        </p:sp>
        <p:sp>
          <p:nvSpPr>
            <p:cNvPr id="701462" name="Line 22"/>
            <p:cNvSpPr>
              <a:spLocks noChangeShapeType="1"/>
            </p:cNvSpPr>
            <p:nvPr/>
          </p:nvSpPr>
          <p:spPr bwMode="auto">
            <a:xfrm>
              <a:off x="1416" y="1597"/>
              <a:ext cx="162" cy="0"/>
            </a:xfrm>
            <a:prstGeom prst="line">
              <a:avLst/>
            </a:prstGeom>
            <a:noFill/>
            <a:ln w="9525">
              <a:noFill/>
              <a:round/>
              <a:headEnd/>
              <a:tailEnd/>
            </a:ln>
            <a:effectLst/>
          </p:spPr>
          <p:txBody>
            <a:bodyPr lIns="0" tIns="0" rIns="0" bIns="0" anchor="ctr"/>
            <a:lstStyle/>
            <a:p>
              <a:pPr algn="ctr"/>
              <a:endParaRPr lang="es-MX" dirty="0"/>
            </a:p>
          </p:txBody>
        </p:sp>
        <p:sp>
          <p:nvSpPr>
            <p:cNvPr id="701463" name="Line 23"/>
            <p:cNvSpPr>
              <a:spLocks noChangeShapeType="1"/>
            </p:cNvSpPr>
            <p:nvPr/>
          </p:nvSpPr>
          <p:spPr bwMode="auto">
            <a:xfrm>
              <a:off x="1416" y="1463"/>
              <a:ext cx="0" cy="134"/>
            </a:xfrm>
            <a:prstGeom prst="line">
              <a:avLst/>
            </a:prstGeom>
            <a:noFill/>
            <a:ln w="9525">
              <a:noFill/>
              <a:round/>
              <a:headEnd/>
              <a:tailEnd/>
            </a:ln>
            <a:effectLst/>
          </p:spPr>
          <p:txBody>
            <a:bodyPr lIns="0" tIns="0" rIns="0" bIns="0" anchor="ctr"/>
            <a:lstStyle/>
            <a:p>
              <a:pPr algn="ctr"/>
              <a:endParaRPr lang="es-MX" dirty="0"/>
            </a:p>
          </p:txBody>
        </p:sp>
        <p:sp>
          <p:nvSpPr>
            <p:cNvPr id="701464" name="Line 24"/>
            <p:cNvSpPr>
              <a:spLocks noChangeShapeType="1"/>
            </p:cNvSpPr>
            <p:nvPr/>
          </p:nvSpPr>
          <p:spPr bwMode="auto">
            <a:xfrm>
              <a:off x="1578" y="1463"/>
              <a:ext cx="0" cy="134"/>
            </a:xfrm>
            <a:prstGeom prst="line">
              <a:avLst/>
            </a:prstGeom>
            <a:noFill/>
            <a:ln w="9525">
              <a:noFill/>
              <a:round/>
              <a:headEnd/>
              <a:tailEnd/>
            </a:ln>
            <a:effectLst/>
          </p:spPr>
          <p:txBody>
            <a:bodyPr lIns="0" tIns="0" rIns="0" bIns="0" anchor="ctr"/>
            <a:lstStyle/>
            <a:p>
              <a:pPr algn="ctr"/>
              <a:endParaRPr lang="es-MX" dirty="0"/>
            </a:p>
          </p:txBody>
        </p:sp>
      </p:grpSp>
      <p:grpSp>
        <p:nvGrpSpPr>
          <p:cNvPr id="4" name="Group 25"/>
          <p:cNvGrpSpPr>
            <a:grpSpLocks/>
          </p:cNvGrpSpPr>
          <p:nvPr/>
        </p:nvGrpSpPr>
        <p:grpSpPr bwMode="auto">
          <a:xfrm>
            <a:off x="3675063" y="3214688"/>
            <a:ext cx="385762" cy="385762"/>
            <a:chOff x="1370" y="1409"/>
            <a:chExt cx="243" cy="243"/>
          </a:xfrm>
        </p:grpSpPr>
        <p:pic>
          <p:nvPicPr>
            <p:cNvPr id="701466" name="Picture 26" descr="sfgdfgh"/>
            <p:cNvPicPr>
              <a:picLocks noChangeAspect="1" noChangeArrowheads="1"/>
            </p:cNvPicPr>
            <p:nvPr/>
          </p:nvPicPr>
          <p:blipFill>
            <a:blip r:embed="rId3" cstate="print"/>
            <a:srcRect/>
            <a:stretch>
              <a:fillRect/>
            </a:stretch>
          </p:blipFill>
          <p:spPr bwMode="auto">
            <a:xfrm>
              <a:off x="1370" y="1409"/>
              <a:ext cx="243" cy="243"/>
            </a:xfrm>
            <a:prstGeom prst="rect">
              <a:avLst/>
            </a:prstGeom>
            <a:noFill/>
          </p:spPr>
        </p:pic>
        <p:sp>
          <p:nvSpPr>
            <p:cNvPr id="701467" name="Rectangle 27"/>
            <p:cNvSpPr>
              <a:spLocks noChangeArrowheads="1"/>
            </p:cNvSpPr>
            <p:nvPr/>
          </p:nvSpPr>
          <p:spPr bwMode="auto">
            <a:xfrm>
              <a:off x="1416" y="1463"/>
              <a:ext cx="162" cy="134"/>
            </a:xfrm>
            <a:prstGeom prst="rect">
              <a:avLst/>
            </a:prstGeom>
            <a:noFill/>
            <a:ln w="9525">
              <a:noFill/>
              <a:miter lim="800000"/>
              <a:headEnd/>
              <a:tailEnd/>
            </a:ln>
            <a:effectLst/>
          </p:spPr>
          <p:txBody>
            <a:bodyPr lIns="0" tIns="0" rIns="0" bIns="0" anchor="ctr"/>
            <a:lstStyle/>
            <a:p>
              <a:pPr algn="ctr">
                <a:spcBef>
                  <a:spcPct val="50000"/>
                </a:spcBef>
              </a:pPr>
              <a:r>
                <a:rPr lang="es-ES" sz="1400" dirty="0" smtClean="0">
                  <a:solidFill>
                    <a:srgbClr val="0075B8"/>
                  </a:solidFill>
                  <a:latin typeface="Calibri" pitchFamily="34" charset="0"/>
                </a:rPr>
                <a:t>15</a:t>
              </a:r>
              <a:endParaRPr lang="es-ES" sz="800" dirty="0">
                <a:solidFill>
                  <a:srgbClr val="0075B8"/>
                </a:solidFill>
                <a:latin typeface="Calibri" pitchFamily="34" charset="0"/>
              </a:endParaRPr>
            </a:p>
          </p:txBody>
        </p:sp>
        <p:sp>
          <p:nvSpPr>
            <p:cNvPr id="701468" name="Line 28"/>
            <p:cNvSpPr>
              <a:spLocks noChangeShapeType="1"/>
            </p:cNvSpPr>
            <p:nvPr/>
          </p:nvSpPr>
          <p:spPr bwMode="auto">
            <a:xfrm>
              <a:off x="1416" y="1463"/>
              <a:ext cx="162" cy="0"/>
            </a:xfrm>
            <a:prstGeom prst="line">
              <a:avLst/>
            </a:prstGeom>
            <a:noFill/>
            <a:ln w="9525">
              <a:noFill/>
              <a:round/>
              <a:headEnd/>
              <a:tailEnd/>
            </a:ln>
            <a:effectLst/>
          </p:spPr>
          <p:txBody>
            <a:bodyPr lIns="0" tIns="0" rIns="0" bIns="0" anchor="ctr"/>
            <a:lstStyle/>
            <a:p>
              <a:pPr algn="ctr"/>
              <a:endParaRPr lang="es-MX" dirty="0"/>
            </a:p>
          </p:txBody>
        </p:sp>
        <p:sp>
          <p:nvSpPr>
            <p:cNvPr id="701469" name="Line 29"/>
            <p:cNvSpPr>
              <a:spLocks noChangeShapeType="1"/>
            </p:cNvSpPr>
            <p:nvPr/>
          </p:nvSpPr>
          <p:spPr bwMode="auto">
            <a:xfrm>
              <a:off x="1416" y="1597"/>
              <a:ext cx="162" cy="0"/>
            </a:xfrm>
            <a:prstGeom prst="line">
              <a:avLst/>
            </a:prstGeom>
            <a:noFill/>
            <a:ln w="9525">
              <a:noFill/>
              <a:round/>
              <a:headEnd/>
              <a:tailEnd/>
            </a:ln>
            <a:effectLst/>
          </p:spPr>
          <p:txBody>
            <a:bodyPr lIns="0" tIns="0" rIns="0" bIns="0" anchor="ctr"/>
            <a:lstStyle/>
            <a:p>
              <a:pPr algn="ctr"/>
              <a:endParaRPr lang="es-MX" dirty="0"/>
            </a:p>
          </p:txBody>
        </p:sp>
        <p:sp>
          <p:nvSpPr>
            <p:cNvPr id="701470" name="Line 30"/>
            <p:cNvSpPr>
              <a:spLocks noChangeShapeType="1"/>
            </p:cNvSpPr>
            <p:nvPr/>
          </p:nvSpPr>
          <p:spPr bwMode="auto">
            <a:xfrm>
              <a:off x="1416" y="1463"/>
              <a:ext cx="0" cy="134"/>
            </a:xfrm>
            <a:prstGeom prst="line">
              <a:avLst/>
            </a:prstGeom>
            <a:noFill/>
            <a:ln w="9525">
              <a:noFill/>
              <a:round/>
              <a:headEnd/>
              <a:tailEnd/>
            </a:ln>
            <a:effectLst/>
          </p:spPr>
          <p:txBody>
            <a:bodyPr lIns="0" tIns="0" rIns="0" bIns="0" anchor="ctr"/>
            <a:lstStyle/>
            <a:p>
              <a:pPr algn="ctr"/>
              <a:endParaRPr lang="es-MX" dirty="0"/>
            </a:p>
          </p:txBody>
        </p:sp>
        <p:sp>
          <p:nvSpPr>
            <p:cNvPr id="701471" name="Line 31"/>
            <p:cNvSpPr>
              <a:spLocks noChangeShapeType="1"/>
            </p:cNvSpPr>
            <p:nvPr/>
          </p:nvSpPr>
          <p:spPr bwMode="auto">
            <a:xfrm>
              <a:off x="1578" y="1463"/>
              <a:ext cx="0" cy="134"/>
            </a:xfrm>
            <a:prstGeom prst="line">
              <a:avLst/>
            </a:prstGeom>
            <a:noFill/>
            <a:ln w="9525">
              <a:noFill/>
              <a:round/>
              <a:headEnd/>
              <a:tailEnd/>
            </a:ln>
            <a:effectLst/>
          </p:spPr>
          <p:txBody>
            <a:bodyPr lIns="0" tIns="0" rIns="0" bIns="0" anchor="ctr"/>
            <a:lstStyle/>
            <a:p>
              <a:pPr algn="ctr"/>
              <a:endParaRPr lang="es-MX" dirty="0"/>
            </a:p>
          </p:txBody>
        </p:sp>
      </p:grpSp>
      <p:grpSp>
        <p:nvGrpSpPr>
          <p:cNvPr id="5" name="Group 32"/>
          <p:cNvGrpSpPr>
            <a:grpSpLocks/>
          </p:cNvGrpSpPr>
          <p:nvPr/>
        </p:nvGrpSpPr>
        <p:grpSpPr bwMode="auto">
          <a:xfrm>
            <a:off x="4724400" y="3454400"/>
            <a:ext cx="385763" cy="385763"/>
            <a:chOff x="1370" y="1409"/>
            <a:chExt cx="243" cy="243"/>
          </a:xfrm>
        </p:grpSpPr>
        <p:pic>
          <p:nvPicPr>
            <p:cNvPr id="701473" name="Picture 33" descr="sfgdfgh"/>
            <p:cNvPicPr>
              <a:picLocks noChangeAspect="1" noChangeArrowheads="1"/>
            </p:cNvPicPr>
            <p:nvPr/>
          </p:nvPicPr>
          <p:blipFill>
            <a:blip r:embed="rId3" cstate="print"/>
            <a:srcRect/>
            <a:stretch>
              <a:fillRect/>
            </a:stretch>
          </p:blipFill>
          <p:spPr bwMode="auto">
            <a:xfrm>
              <a:off x="1370" y="1409"/>
              <a:ext cx="243" cy="243"/>
            </a:xfrm>
            <a:prstGeom prst="rect">
              <a:avLst/>
            </a:prstGeom>
            <a:noFill/>
          </p:spPr>
        </p:pic>
        <p:sp>
          <p:nvSpPr>
            <p:cNvPr id="701474" name="Rectangle 34"/>
            <p:cNvSpPr>
              <a:spLocks noChangeArrowheads="1"/>
            </p:cNvSpPr>
            <p:nvPr/>
          </p:nvSpPr>
          <p:spPr bwMode="auto">
            <a:xfrm>
              <a:off x="1416" y="1463"/>
              <a:ext cx="162" cy="134"/>
            </a:xfrm>
            <a:prstGeom prst="rect">
              <a:avLst/>
            </a:prstGeom>
            <a:noFill/>
            <a:ln w="9525">
              <a:noFill/>
              <a:miter lim="800000"/>
              <a:headEnd/>
              <a:tailEnd/>
            </a:ln>
            <a:effectLst/>
          </p:spPr>
          <p:txBody>
            <a:bodyPr lIns="0" tIns="0" rIns="0" bIns="0" anchor="ctr"/>
            <a:lstStyle/>
            <a:p>
              <a:pPr algn="ctr">
                <a:spcBef>
                  <a:spcPct val="50000"/>
                </a:spcBef>
              </a:pPr>
              <a:r>
                <a:rPr lang="es-ES" sz="1400" dirty="0" smtClean="0">
                  <a:solidFill>
                    <a:srgbClr val="0075B8"/>
                  </a:solidFill>
                  <a:latin typeface="Calibri" pitchFamily="34" charset="0"/>
                </a:rPr>
                <a:t>57</a:t>
              </a:r>
              <a:endParaRPr lang="es-ES" sz="800" dirty="0">
                <a:solidFill>
                  <a:srgbClr val="0075B8"/>
                </a:solidFill>
                <a:latin typeface="Calibri" pitchFamily="34" charset="0"/>
              </a:endParaRPr>
            </a:p>
          </p:txBody>
        </p:sp>
        <p:sp>
          <p:nvSpPr>
            <p:cNvPr id="701475" name="Line 35"/>
            <p:cNvSpPr>
              <a:spLocks noChangeShapeType="1"/>
            </p:cNvSpPr>
            <p:nvPr/>
          </p:nvSpPr>
          <p:spPr bwMode="auto">
            <a:xfrm>
              <a:off x="1416" y="1463"/>
              <a:ext cx="162" cy="0"/>
            </a:xfrm>
            <a:prstGeom prst="line">
              <a:avLst/>
            </a:prstGeom>
            <a:noFill/>
            <a:ln w="9525">
              <a:noFill/>
              <a:round/>
              <a:headEnd/>
              <a:tailEnd/>
            </a:ln>
            <a:effectLst/>
          </p:spPr>
          <p:txBody>
            <a:bodyPr lIns="0" tIns="0" rIns="0" bIns="0" anchor="ctr"/>
            <a:lstStyle/>
            <a:p>
              <a:pPr algn="ctr"/>
              <a:endParaRPr lang="es-MX" dirty="0"/>
            </a:p>
          </p:txBody>
        </p:sp>
        <p:sp>
          <p:nvSpPr>
            <p:cNvPr id="701476" name="Line 36"/>
            <p:cNvSpPr>
              <a:spLocks noChangeShapeType="1"/>
            </p:cNvSpPr>
            <p:nvPr/>
          </p:nvSpPr>
          <p:spPr bwMode="auto">
            <a:xfrm>
              <a:off x="1416" y="1597"/>
              <a:ext cx="162" cy="0"/>
            </a:xfrm>
            <a:prstGeom prst="line">
              <a:avLst/>
            </a:prstGeom>
            <a:noFill/>
            <a:ln w="9525">
              <a:noFill/>
              <a:round/>
              <a:headEnd/>
              <a:tailEnd/>
            </a:ln>
            <a:effectLst/>
          </p:spPr>
          <p:txBody>
            <a:bodyPr lIns="0" tIns="0" rIns="0" bIns="0" anchor="ctr"/>
            <a:lstStyle/>
            <a:p>
              <a:pPr algn="ctr"/>
              <a:endParaRPr lang="es-MX" dirty="0"/>
            </a:p>
          </p:txBody>
        </p:sp>
        <p:sp>
          <p:nvSpPr>
            <p:cNvPr id="701477" name="Line 37"/>
            <p:cNvSpPr>
              <a:spLocks noChangeShapeType="1"/>
            </p:cNvSpPr>
            <p:nvPr/>
          </p:nvSpPr>
          <p:spPr bwMode="auto">
            <a:xfrm>
              <a:off x="1416" y="1463"/>
              <a:ext cx="0" cy="134"/>
            </a:xfrm>
            <a:prstGeom prst="line">
              <a:avLst/>
            </a:prstGeom>
            <a:noFill/>
            <a:ln w="9525">
              <a:noFill/>
              <a:round/>
              <a:headEnd/>
              <a:tailEnd/>
            </a:ln>
            <a:effectLst/>
          </p:spPr>
          <p:txBody>
            <a:bodyPr lIns="0" tIns="0" rIns="0" bIns="0" anchor="ctr"/>
            <a:lstStyle/>
            <a:p>
              <a:pPr algn="ctr"/>
              <a:endParaRPr lang="es-MX" dirty="0"/>
            </a:p>
          </p:txBody>
        </p:sp>
        <p:sp>
          <p:nvSpPr>
            <p:cNvPr id="701478" name="Line 38"/>
            <p:cNvSpPr>
              <a:spLocks noChangeShapeType="1"/>
            </p:cNvSpPr>
            <p:nvPr/>
          </p:nvSpPr>
          <p:spPr bwMode="auto">
            <a:xfrm>
              <a:off x="1578" y="1463"/>
              <a:ext cx="0" cy="134"/>
            </a:xfrm>
            <a:prstGeom prst="line">
              <a:avLst/>
            </a:prstGeom>
            <a:noFill/>
            <a:ln w="9525">
              <a:noFill/>
              <a:round/>
              <a:headEnd/>
              <a:tailEnd/>
            </a:ln>
            <a:effectLst/>
          </p:spPr>
          <p:txBody>
            <a:bodyPr lIns="0" tIns="0" rIns="0" bIns="0" anchor="ctr"/>
            <a:lstStyle/>
            <a:p>
              <a:pPr algn="ctr"/>
              <a:endParaRPr lang="es-MX" dirty="0"/>
            </a:p>
          </p:txBody>
        </p:sp>
      </p:grpSp>
      <p:grpSp>
        <p:nvGrpSpPr>
          <p:cNvPr id="6" name="Group 39"/>
          <p:cNvGrpSpPr>
            <a:grpSpLocks/>
          </p:cNvGrpSpPr>
          <p:nvPr/>
        </p:nvGrpSpPr>
        <p:grpSpPr bwMode="auto">
          <a:xfrm>
            <a:off x="4862513" y="4392613"/>
            <a:ext cx="385762" cy="385762"/>
            <a:chOff x="1370" y="1409"/>
            <a:chExt cx="243" cy="243"/>
          </a:xfrm>
        </p:grpSpPr>
        <p:pic>
          <p:nvPicPr>
            <p:cNvPr id="701480" name="Picture 40" descr="sfgdfgh"/>
            <p:cNvPicPr>
              <a:picLocks noChangeAspect="1" noChangeArrowheads="1"/>
            </p:cNvPicPr>
            <p:nvPr/>
          </p:nvPicPr>
          <p:blipFill>
            <a:blip r:embed="rId3" cstate="print"/>
            <a:srcRect/>
            <a:stretch>
              <a:fillRect/>
            </a:stretch>
          </p:blipFill>
          <p:spPr bwMode="auto">
            <a:xfrm>
              <a:off x="1370" y="1409"/>
              <a:ext cx="243" cy="243"/>
            </a:xfrm>
            <a:prstGeom prst="rect">
              <a:avLst/>
            </a:prstGeom>
            <a:noFill/>
          </p:spPr>
        </p:pic>
        <p:sp>
          <p:nvSpPr>
            <p:cNvPr id="701481" name="Rectangle 41"/>
            <p:cNvSpPr>
              <a:spLocks noChangeArrowheads="1"/>
            </p:cNvSpPr>
            <p:nvPr/>
          </p:nvSpPr>
          <p:spPr bwMode="auto">
            <a:xfrm>
              <a:off x="1416" y="1463"/>
              <a:ext cx="162" cy="134"/>
            </a:xfrm>
            <a:prstGeom prst="rect">
              <a:avLst/>
            </a:prstGeom>
            <a:noFill/>
            <a:ln w="9525">
              <a:noFill/>
              <a:miter lim="800000"/>
              <a:headEnd/>
              <a:tailEnd/>
            </a:ln>
            <a:effectLst/>
          </p:spPr>
          <p:txBody>
            <a:bodyPr lIns="0" tIns="0" rIns="0" bIns="0" anchor="ctr"/>
            <a:lstStyle/>
            <a:p>
              <a:pPr algn="ctr">
                <a:spcBef>
                  <a:spcPct val="50000"/>
                </a:spcBef>
              </a:pPr>
              <a:r>
                <a:rPr lang="es-ES" sz="1400" dirty="0" smtClean="0">
                  <a:solidFill>
                    <a:srgbClr val="0075B8"/>
                  </a:solidFill>
                  <a:latin typeface="Calibri" pitchFamily="34" charset="0"/>
                </a:rPr>
                <a:t>42</a:t>
              </a:r>
              <a:endParaRPr lang="es-ES" sz="800" dirty="0">
                <a:solidFill>
                  <a:srgbClr val="0075B8"/>
                </a:solidFill>
                <a:latin typeface="Calibri" pitchFamily="34" charset="0"/>
              </a:endParaRPr>
            </a:p>
          </p:txBody>
        </p:sp>
        <p:sp>
          <p:nvSpPr>
            <p:cNvPr id="701482" name="Line 42"/>
            <p:cNvSpPr>
              <a:spLocks noChangeShapeType="1"/>
            </p:cNvSpPr>
            <p:nvPr/>
          </p:nvSpPr>
          <p:spPr bwMode="auto">
            <a:xfrm>
              <a:off x="1416" y="1463"/>
              <a:ext cx="162" cy="0"/>
            </a:xfrm>
            <a:prstGeom prst="line">
              <a:avLst/>
            </a:prstGeom>
            <a:noFill/>
            <a:ln w="9525">
              <a:noFill/>
              <a:round/>
              <a:headEnd/>
              <a:tailEnd/>
            </a:ln>
            <a:effectLst/>
          </p:spPr>
          <p:txBody>
            <a:bodyPr lIns="0" tIns="0" rIns="0" bIns="0" anchor="ctr"/>
            <a:lstStyle/>
            <a:p>
              <a:pPr algn="ctr"/>
              <a:endParaRPr lang="es-MX" dirty="0"/>
            </a:p>
          </p:txBody>
        </p:sp>
        <p:sp>
          <p:nvSpPr>
            <p:cNvPr id="701483" name="Line 43"/>
            <p:cNvSpPr>
              <a:spLocks noChangeShapeType="1"/>
            </p:cNvSpPr>
            <p:nvPr/>
          </p:nvSpPr>
          <p:spPr bwMode="auto">
            <a:xfrm>
              <a:off x="1416" y="1597"/>
              <a:ext cx="162" cy="0"/>
            </a:xfrm>
            <a:prstGeom prst="line">
              <a:avLst/>
            </a:prstGeom>
            <a:noFill/>
            <a:ln w="9525">
              <a:noFill/>
              <a:round/>
              <a:headEnd/>
              <a:tailEnd/>
            </a:ln>
            <a:effectLst/>
          </p:spPr>
          <p:txBody>
            <a:bodyPr lIns="0" tIns="0" rIns="0" bIns="0" anchor="ctr"/>
            <a:lstStyle/>
            <a:p>
              <a:pPr algn="ctr"/>
              <a:endParaRPr lang="es-MX" dirty="0"/>
            </a:p>
          </p:txBody>
        </p:sp>
        <p:sp>
          <p:nvSpPr>
            <p:cNvPr id="701484" name="Line 44"/>
            <p:cNvSpPr>
              <a:spLocks noChangeShapeType="1"/>
            </p:cNvSpPr>
            <p:nvPr/>
          </p:nvSpPr>
          <p:spPr bwMode="auto">
            <a:xfrm>
              <a:off x="1416" y="1463"/>
              <a:ext cx="0" cy="134"/>
            </a:xfrm>
            <a:prstGeom prst="line">
              <a:avLst/>
            </a:prstGeom>
            <a:noFill/>
            <a:ln w="9525">
              <a:noFill/>
              <a:round/>
              <a:headEnd/>
              <a:tailEnd/>
            </a:ln>
            <a:effectLst/>
          </p:spPr>
          <p:txBody>
            <a:bodyPr lIns="0" tIns="0" rIns="0" bIns="0" anchor="ctr"/>
            <a:lstStyle/>
            <a:p>
              <a:pPr algn="ctr"/>
              <a:endParaRPr lang="es-MX" dirty="0"/>
            </a:p>
          </p:txBody>
        </p:sp>
        <p:sp>
          <p:nvSpPr>
            <p:cNvPr id="701485" name="Line 45"/>
            <p:cNvSpPr>
              <a:spLocks noChangeShapeType="1"/>
            </p:cNvSpPr>
            <p:nvPr/>
          </p:nvSpPr>
          <p:spPr bwMode="auto">
            <a:xfrm>
              <a:off x="1578" y="1463"/>
              <a:ext cx="0" cy="134"/>
            </a:xfrm>
            <a:prstGeom prst="line">
              <a:avLst/>
            </a:prstGeom>
            <a:noFill/>
            <a:ln w="9525">
              <a:noFill/>
              <a:round/>
              <a:headEnd/>
              <a:tailEnd/>
            </a:ln>
            <a:effectLst/>
          </p:spPr>
          <p:txBody>
            <a:bodyPr lIns="0" tIns="0" rIns="0" bIns="0" anchor="ctr"/>
            <a:lstStyle/>
            <a:p>
              <a:pPr algn="ctr"/>
              <a:endParaRPr lang="es-MX" dirty="0"/>
            </a:p>
          </p:txBody>
        </p:sp>
      </p:grpSp>
      <p:grpSp>
        <p:nvGrpSpPr>
          <p:cNvPr id="7" name="Group 46"/>
          <p:cNvGrpSpPr>
            <a:grpSpLocks/>
          </p:cNvGrpSpPr>
          <p:nvPr/>
        </p:nvGrpSpPr>
        <p:grpSpPr bwMode="auto">
          <a:xfrm>
            <a:off x="5848350" y="3590925"/>
            <a:ext cx="385763" cy="385763"/>
            <a:chOff x="1370" y="1409"/>
            <a:chExt cx="243" cy="243"/>
          </a:xfrm>
        </p:grpSpPr>
        <p:pic>
          <p:nvPicPr>
            <p:cNvPr id="701487" name="Picture 47" descr="sfgdfgh"/>
            <p:cNvPicPr>
              <a:picLocks noChangeAspect="1" noChangeArrowheads="1"/>
            </p:cNvPicPr>
            <p:nvPr/>
          </p:nvPicPr>
          <p:blipFill>
            <a:blip r:embed="rId3" cstate="print"/>
            <a:srcRect/>
            <a:stretch>
              <a:fillRect/>
            </a:stretch>
          </p:blipFill>
          <p:spPr bwMode="auto">
            <a:xfrm>
              <a:off x="1370" y="1409"/>
              <a:ext cx="243" cy="243"/>
            </a:xfrm>
            <a:prstGeom prst="rect">
              <a:avLst/>
            </a:prstGeom>
            <a:noFill/>
          </p:spPr>
        </p:pic>
        <p:sp>
          <p:nvSpPr>
            <p:cNvPr id="701488" name="Rectangle 48"/>
            <p:cNvSpPr>
              <a:spLocks noChangeArrowheads="1"/>
            </p:cNvSpPr>
            <p:nvPr/>
          </p:nvSpPr>
          <p:spPr bwMode="auto">
            <a:xfrm>
              <a:off x="1416" y="1463"/>
              <a:ext cx="162" cy="134"/>
            </a:xfrm>
            <a:prstGeom prst="rect">
              <a:avLst/>
            </a:prstGeom>
            <a:noFill/>
            <a:ln w="9525">
              <a:noFill/>
              <a:miter lim="800000"/>
              <a:headEnd/>
              <a:tailEnd/>
            </a:ln>
            <a:effectLst/>
          </p:spPr>
          <p:txBody>
            <a:bodyPr lIns="0" tIns="0" rIns="0" bIns="0" anchor="ctr"/>
            <a:lstStyle/>
            <a:p>
              <a:pPr algn="ctr">
                <a:spcBef>
                  <a:spcPct val="50000"/>
                </a:spcBef>
              </a:pPr>
              <a:r>
                <a:rPr lang="es-ES" sz="1200" dirty="0" smtClean="0">
                  <a:solidFill>
                    <a:srgbClr val="0075B8"/>
                  </a:solidFill>
                  <a:latin typeface="Calibri" pitchFamily="34" charset="0"/>
                </a:rPr>
                <a:t>113</a:t>
              </a:r>
              <a:endParaRPr lang="es-ES" sz="700" dirty="0">
                <a:solidFill>
                  <a:srgbClr val="0075B8"/>
                </a:solidFill>
                <a:latin typeface="Calibri" pitchFamily="34" charset="0"/>
              </a:endParaRPr>
            </a:p>
          </p:txBody>
        </p:sp>
        <p:sp>
          <p:nvSpPr>
            <p:cNvPr id="701489" name="Line 49"/>
            <p:cNvSpPr>
              <a:spLocks noChangeShapeType="1"/>
            </p:cNvSpPr>
            <p:nvPr/>
          </p:nvSpPr>
          <p:spPr bwMode="auto">
            <a:xfrm>
              <a:off x="1416" y="1463"/>
              <a:ext cx="162" cy="0"/>
            </a:xfrm>
            <a:prstGeom prst="line">
              <a:avLst/>
            </a:prstGeom>
            <a:noFill/>
            <a:ln w="9525">
              <a:noFill/>
              <a:round/>
              <a:headEnd/>
              <a:tailEnd/>
            </a:ln>
            <a:effectLst/>
          </p:spPr>
          <p:txBody>
            <a:bodyPr lIns="0" tIns="0" rIns="0" bIns="0" anchor="ctr"/>
            <a:lstStyle/>
            <a:p>
              <a:pPr algn="ctr"/>
              <a:endParaRPr lang="es-MX" dirty="0"/>
            </a:p>
          </p:txBody>
        </p:sp>
        <p:sp>
          <p:nvSpPr>
            <p:cNvPr id="701490" name="Line 50"/>
            <p:cNvSpPr>
              <a:spLocks noChangeShapeType="1"/>
            </p:cNvSpPr>
            <p:nvPr/>
          </p:nvSpPr>
          <p:spPr bwMode="auto">
            <a:xfrm>
              <a:off x="1416" y="1597"/>
              <a:ext cx="162" cy="0"/>
            </a:xfrm>
            <a:prstGeom prst="line">
              <a:avLst/>
            </a:prstGeom>
            <a:noFill/>
            <a:ln w="9525">
              <a:noFill/>
              <a:round/>
              <a:headEnd/>
              <a:tailEnd/>
            </a:ln>
            <a:effectLst/>
          </p:spPr>
          <p:txBody>
            <a:bodyPr lIns="0" tIns="0" rIns="0" bIns="0" anchor="ctr"/>
            <a:lstStyle/>
            <a:p>
              <a:pPr algn="ctr"/>
              <a:endParaRPr lang="es-MX" dirty="0"/>
            </a:p>
          </p:txBody>
        </p:sp>
        <p:sp>
          <p:nvSpPr>
            <p:cNvPr id="701491" name="Line 51"/>
            <p:cNvSpPr>
              <a:spLocks noChangeShapeType="1"/>
            </p:cNvSpPr>
            <p:nvPr/>
          </p:nvSpPr>
          <p:spPr bwMode="auto">
            <a:xfrm>
              <a:off x="1416" y="1463"/>
              <a:ext cx="0" cy="134"/>
            </a:xfrm>
            <a:prstGeom prst="line">
              <a:avLst/>
            </a:prstGeom>
            <a:noFill/>
            <a:ln w="9525">
              <a:noFill/>
              <a:round/>
              <a:headEnd/>
              <a:tailEnd/>
            </a:ln>
            <a:effectLst/>
          </p:spPr>
          <p:txBody>
            <a:bodyPr lIns="0" tIns="0" rIns="0" bIns="0" anchor="ctr"/>
            <a:lstStyle/>
            <a:p>
              <a:pPr algn="ctr"/>
              <a:endParaRPr lang="es-MX" dirty="0"/>
            </a:p>
          </p:txBody>
        </p:sp>
        <p:sp>
          <p:nvSpPr>
            <p:cNvPr id="701492" name="Line 52"/>
            <p:cNvSpPr>
              <a:spLocks noChangeShapeType="1"/>
            </p:cNvSpPr>
            <p:nvPr/>
          </p:nvSpPr>
          <p:spPr bwMode="auto">
            <a:xfrm>
              <a:off x="1578" y="1463"/>
              <a:ext cx="0" cy="134"/>
            </a:xfrm>
            <a:prstGeom prst="line">
              <a:avLst/>
            </a:prstGeom>
            <a:noFill/>
            <a:ln w="9525">
              <a:noFill/>
              <a:round/>
              <a:headEnd/>
              <a:tailEnd/>
            </a:ln>
            <a:effectLst/>
          </p:spPr>
          <p:txBody>
            <a:bodyPr lIns="0" tIns="0" rIns="0" bIns="0" anchor="ctr"/>
            <a:lstStyle/>
            <a:p>
              <a:pPr algn="ctr"/>
              <a:endParaRPr lang="es-MX" dirty="0"/>
            </a:p>
          </p:txBody>
        </p:sp>
      </p:grpSp>
      <p:grpSp>
        <p:nvGrpSpPr>
          <p:cNvPr id="8" name="Group 53"/>
          <p:cNvGrpSpPr>
            <a:grpSpLocks/>
          </p:cNvGrpSpPr>
          <p:nvPr/>
        </p:nvGrpSpPr>
        <p:grpSpPr bwMode="auto">
          <a:xfrm>
            <a:off x="7116763" y="2476500"/>
            <a:ext cx="385762" cy="385763"/>
            <a:chOff x="1370" y="1409"/>
            <a:chExt cx="243" cy="243"/>
          </a:xfrm>
        </p:grpSpPr>
        <p:pic>
          <p:nvPicPr>
            <p:cNvPr id="701494" name="Picture 54" descr="sfgdfgh"/>
            <p:cNvPicPr>
              <a:picLocks noChangeAspect="1" noChangeArrowheads="1"/>
            </p:cNvPicPr>
            <p:nvPr/>
          </p:nvPicPr>
          <p:blipFill>
            <a:blip r:embed="rId3" cstate="print"/>
            <a:srcRect/>
            <a:stretch>
              <a:fillRect/>
            </a:stretch>
          </p:blipFill>
          <p:spPr bwMode="auto">
            <a:xfrm>
              <a:off x="1370" y="1409"/>
              <a:ext cx="243" cy="243"/>
            </a:xfrm>
            <a:prstGeom prst="rect">
              <a:avLst/>
            </a:prstGeom>
            <a:noFill/>
          </p:spPr>
        </p:pic>
        <p:sp>
          <p:nvSpPr>
            <p:cNvPr id="701495" name="Rectangle 55"/>
            <p:cNvSpPr>
              <a:spLocks noChangeArrowheads="1"/>
            </p:cNvSpPr>
            <p:nvPr/>
          </p:nvSpPr>
          <p:spPr bwMode="auto">
            <a:xfrm>
              <a:off x="1416" y="1463"/>
              <a:ext cx="162" cy="134"/>
            </a:xfrm>
            <a:prstGeom prst="rect">
              <a:avLst/>
            </a:prstGeom>
            <a:noFill/>
            <a:ln w="9525">
              <a:noFill/>
              <a:miter lim="800000"/>
              <a:headEnd/>
              <a:tailEnd/>
            </a:ln>
            <a:effectLst/>
          </p:spPr>
          <p:txBody>
            <a:bodyPr lIns="0" tIns="0" rIns="0" bIns="0" anchor="ctr"/>
            <a:lstStyle/>
            <a:p>
              <a:pPr algn="ctr">
                <a:spcBef>
                  <a:spcPct val="50000"/>
                </a:spcBef>
              </a:pPr>
              <a:r>
                <a:rPr lang="es-ES" sz="1400" dirty="0" smtClean="0">
                  <a:solidFill>
                    <a:srgbClr val="0075B8"/>
                  </a:solidFill>
                  <a:latin typeface="Calibri" pitchFamily="34" charset="0"/>
                </a:rPr>
                <a:t>93</a:t>
              </a:r>
              <a:endParaRPr lang="es-ES" sz="800" dirty="0">
                <a:solidFill>
                  <a:srgbClr val="0075B8"/>
                </a:solidFill>
                <a:latin typeface="Calibri" pitchFamily="34" charset="0"/>
              </a:endParaRPr>
            </a:p>
          </p:txBody>
        </p:sp>
        <p:sp>
          <p:nvSpPr>
            <p:cNvPr id="701496" name="Line 56"/>
            <p:cNvSpPr>
              <a:spLocks noChangeShapeType="1"/>
            </p:cNvSpPr>
            <p:nvPr/>
          </p:nvSpPr>
          <p:spPr bwMode="auto">
            <a:xfrm>
              <a:off x="1416" y="1463"/>
              <a:ext cx="162" cy="0"/>
            </a:xfrm>
            <a:prstGeom prst="line">
              <a:avLst/>
            </a:prstGeom>
            <a:noFill/>
            <a:ln w="9525">
              <a:noFill/>
              <a:round/>
              <a:headEnd/>
              <a:tailEnd/>
            </a:ln>
            <a:effectLst/>
          </p:spPr>
          <p:txBody>
            <a:bodyPr lIns="0" tIns="0" rIns="0" bIns="0" anchor="ctr"/>
            <a:lstStyle/>
            <a:p>
              <a:pPr algn="ctr"/>
              <a:endParaRPr lang="es-MX" dirty="0"/>
            </a:p>
          </p:txBody>
        </p:sp>
        <p:sp>
          <p:nvSpPr>
            <p:cNvPr id="701497" name="Line 57"/>
            <p:cNvSpPr>
              <a:spLocks noChangeShapeType="1"/>
            </p:cNvSpPr>
            <p:nvPr/>
          </p:nvSpPr>
          <p:spPr bwMode="auto">
            <a:xfrm>
              <a:off x="1416" y="1597"/>
              <a:ext cx="162" cy="0"/>
            </a:xfrm>
            <a:prstGeom prst="line">
              <a:avLst/>
            </a:prstGeom>
            <a:noFill/>
            <a:ln w="9525">
              <a:noFill/>
              <a:round/>
              <a:headEnd/>
              <a:tailEnd/>
            </a:ln>
            <a:effectLst/>
          </p:spPr>
          <p:txBody>
            <a:bodyPr lIns="0" tIns="0" rIns="0" bIns="0" anchor="ctr"/>
            <a:lstStyle/>
            <a:p>
              <a:pPr algn="ctr"/>
              <a:endParaRPr lang="es-MX" dirty="0"/>
            </a:p>
          </p:txBody>
        </p:sp>
        <p:sp>
          <p:nvSpPr>
            <p:cNvPr id="701498" name="Line 58"/>
            <p:cNvSpPr>
              <a:spLocks noChangeShapeType="1"/>
            </p:cNvSpPr>
            <p:nvPr/>
          </p:nvSpPr>
          <p:spPr bwMode="auto">
            <a:xfrm>
              <a:off x="1416" y="1463"/>
              <a:ext cx="0" cy="134"/>
            </a:xfrm>
            <a:prstGeom prst="line">
              <a:avLst/>
            </a:prstGeom>
            <a:noFill/>
            <a:ln w="9525">
              <a:noFill/>
              <a:round/>
              <a:headEnd/>
              <a:tailEnd/>
            </a:ln>
            <a:effectLst/>
          </p:spPr>
          <p:txBody>
            <a:bodyPr lIns="0" tIns="0" rIns="0" bIns="0" anchor="ctr"/>
            <a:lstStyle/>
            <a:p>
              <a:pPr algn="ctr"/>
              <a:endParaRPr lang="es-MX" dirty="0"/>
            </a:p>
          </p:txBody>
        </p:sp>
        <p:sp>
          <p:nvSpPr>
            <p:cNvPr id="701499" name="Line 59"/>
            <p:cNvSpPr>
              <a:spLocks noChangeShapeType="1"/>
            </p:cNvSpPr>
            <p:nvPr/>
          </p:nvSpPr>
          <p:spPr bwMode="auto">
            <a:xfrm>
              <a:off x="1578" y="1463"/>
              <a:ext cx="0" cy="134"/>
            </a:xfrm>
            <a:prstGeom prst="line">
              <a:avLst/>
            </a:prstGeom>
            <a:noFill/>
            <a:ln w="9525">
              <a:noFill/>
              <a:round/>
              <a:headEnd/>
              <a:tailEnd/>
            </a:ln>
            <a:effectLst/>
          </p:spPr>
          <p:txBody>
            <a:bodyPr lIns="0" tIns="0" rIns="0" bIns="0" anchor="ctr"/>
            <a:lstStyle/>
            <a:p>
              <a:pPr algn="ctr"/>
              <a:endParaRPr lang="es-MX" dirty="0"/>
            </a:p>
          </p:txBody>
        </p:sp>
      </p:grpSp>
      <p:grpSp>
        <p:nvGrpSpPr>
          <p:cNvPr id="9" name="Group 60"/>
          <p:cNvGrpSpPr>
            <a:grpSpLocks/>
          </p:cNvGrpSpPr>
          <p:nvPr/>
        </p:nvGrpSpPr>
        <p:grpSpPr bwMode="auto">
          <a:xfrm>
            <a:off x="6116638" y="2122488"/>
            <a:ext cx="385762" cy="385762"/>
            <a:chOff x="1370" y="1409"/>
            <a:chExt cx="243" cy="243"/>
          </a:xfrm>
        </p:grpSpPr>
        <p:pic>
          <p:nvPicPr>
            <p:cNvPr id="701501" name="Picture 61" descr="sfgdfgh"/>
            <p:cNvPicPr>
              <a:picLocks noChangeAspect="1" noChangeArrowheads="1"/>
            </p:cNvPicPr>
            <p:nvPr/>
          </p:nvPicPr>
          <p:blipFill>
            <a:blip r:embed="rId3" cstate="print"/>
            <a:srcRect/>
            <a:stretch>
              <a:fillRect/>
            </a:stretch>
          </p:blipFill>
          <p:spPr bwMode="auto">
            <a:xfrm>
              <a:off x="1370" y="1409"/>
              <a:ext cx="243" cy="243"/>
            </a:xfrm>
            <a:prstGeom prst="rect">
              <a:avLst/>
            </a:prstGeom>
            <a:noFill/>
          </p:spPr>
        </p:pic>
        <p:sp>
          <p:nvSpPr>
            <p:cNvPr id="701502" name="Rectangle 62"/>
            <p:cNvSpPr>
              <a:spLocks noChangeArrowheads="1"/>
            </p:cNvSpPr>
            <p:nvPr/>
          </p:nvSpPr>
          <p:spPr bwMode="auto">
            <a:xfrm>
              <a:off x="1416" y="1463"/>
              <a:ext cx="162" cy="134"/>
            </a:xfrm>
            <a:prstGeom prst="rect">
              <a:avLst/>
            </a:prstGeom>
            <a:noFill/>
            <a:ln w="9525">
              <a:noFill/>
              <a:miter lim="800000"/>
              <a:headEnd/>
              <a:tailEnd/>
            </a:ln>
            <a:effectLst/>
          </p:spPr>
          <p:txBody>
            <a:bodyPr lIns="0" tIns="0" rIns="0" bIns="0" anchor="ctr"/>
            <a:lstStyle/>
            <a:p>
              <a:pPr algn="ctr">
                <a:spcBef>
                  <a:spcPct val="50000"/>
                </a:spcBef>
              </a:pPr>
              <a:r>
                <a:rPr lang="es-ES" sz="1400" dirty="0" smtClean="0">
                  <a:solidFill>
                    <a:srgbClr val="0075B8"/>
                  </a:solidFill>
                  <a:latin typeface="Calibri" pitchFamily="34" charset="0"/>
                </a:rPr>
                <a:t>90</a:t>
              </a:r>
              <a:endParaRPr lang="es-ES" sz="800" dirty="0">
                <a:solidFill>
                  <a:srgbClr val="0075B8"/>
                </a:solidFill>
                <a:latin typeface="Calibri" pitchFamily="34" charset="0"/>
              </a:endParaRPr>
            </a:p>
          </p:txBody>
        </p:sp>
        <p:sp>
          <p:nvSpPr>
            <p:cNvPr id="701503" name="Line 63"/>
            <p:cNvSpPr>
              <a:spLocks noChangeShapeType="1"/>
            </p:cNvSpPr>
            <p:nvPr/>
          </p:nvSpPr>
          <p:spPr bwMode="auto">
            <a:xfrm>
              <a:off x="1416" y="1463"/>
              <a:ext cx="162" cy="0"/>
            </a:xfrm>
            <a:prstGeom prst="line">
              <a:avLst/>
            </a:prstGeom>
            <a:noFill/>
            <a:ln w="9525">
              <a:noFill/>
              <a:round/>
              <a:headEnd/>
              <a:tailEnd/>
            </a:ln>
            <a:effectLst/>
          </p:spPr>
          <p:txBody>
            <a:bodyPr lIns="0" tIns="0" rIns="0" bIns="0" anchor="ctr"/>
            <a:lstStyle/>
            <a:p>
              <a:pPr algn="ctr"/>
              <a:endParaRPr lang="es-MX" dirty="0"/>
            </a:p>
          </p:txBody>
        </p:sp>
        <p:sp>
          <p:nvSpPr>
            <p:cNvPr id="701504" name="Line 64"/>
            <p:cNvSpPr>
              <a:spLocks noChangeShapeType="1"/>
            </p:cNvSpPr>
            <p:nvPr/>
          </p:nvSpPr>
          <p:spPr bwMode="auto">
            <a:xfrm>
              <a:off x="1416" y="1597"/>
              <a:ext cx="162" cy="0"/>
            </a:xfrm>
            <a:prstGeom prst="line">
              <a:avLst/>
            </a:prstGeom>
            <a:noFill/>
            <a:ln w="9525">
              <a:noFill/>
              <a:round/>
              <a:headEnd/>
              <a:tailEnd/>
            </a:ln>
            <a:effectLst/>
          </p:spPr>
          <p:txBody>
            <a:bodyPr lIns="0" tIns="0" rIns="0" bIns="0" anchor="ctr"/>
            <a:lstStyle/>
            <a:p>
              <a:pPr algn="ctr"/>
              <a:endParaRPr lang="es-MX" dirty="0"/>
            </a:p>
          </p:txBody>
        </p:sp>
        <p:sp>
          <p:nvSpPr>
            <p:cNvPr id="701505" name="Line 65"/>
            <p:cNvSpPr>
              <a:spLocks noChangeShapeType="1"/>
            </p:cNvSpPr>
            <p:nvPr/>
          </p:nvSpPr>
          <p:spPr bwMode="auto">
            <a:xfrm>
              <a:off x="1416" y="1463"/>
              <a:ext cx="0" cy="134"/>
            </a:xfrm>
            <a:prstGeom prst="line">
              <a:avLst/>
            </a:prstGeom>
            <a:noFill/>
            <a:ln w="9525">
              <a:noFill/>
              <a:round/>
              <a:headEnd/>
              <a:tailEnd/>
            </a:ln>
            <a:effectLst/>
          </p:spPr>
          <p:txBody>
            <a:bodyPr lIns="0" tIns="0" rIns="0" bIns="0" anchor="ctr"/>
            <a:lstStyle/>
            <a:p>
              <a:pPr algn="ctr"/>
              <a:endParaRPr lang="es-MX" dirty="0"/>
            </a:p>
          </p:txBody>
        </p:sp>
        <p:sp>
          <p:nvSpPr>
            <p:cNvPr id="701506" name="Line 66"/>
            <p:cNvSpPr>
              <a:spLocks noChangeShapeType="1"/>
            </p:cNvSpPr>
            <p:nvPr/>
          </p:nvSpPr>
          <p:spPr bwMode="auto">
            <a:xfrm>
              <a:off x="1578" y="1463"/>
              <a:ext cx="0" cy="134"/>
            </a:xfrm>
            <a:prstGeom prst="line">
              <a:avLst/>
            </a:prstGeom>
            <a:noFill/>
            <a:ln w="9525">
              <a:noFill/>
              <a:round/>
              <a:headEnd/>
              <a:tailEnd/>
            </a:ln>
            <a:effectLst/>
          </p:spPr>
          <p:txBody>
            <a:bodyPr lIns="0" tIns="0" rIns="0" bIns="0" anchor="ctr"/>
            <a:lstStyle/>
            <a:p>
              <a:pPr algn="ctr"/>
              <a:endParaRPr lang="es-MX" dirty="0"/>
            </a:p>
          </p:txBody>
        </p:sp>
      </p:grpSp>
      <p:grpSp>
        <p:nvGrpSpPr>
          <p:cNvPr id="10" name="Group 67"/>
          <p:cNvGrpSpPr>
            <a:grpSpLocks/>
          </p:cNvGrpSpPr>
          <p:nvPr/>
        </p:nvGrpSpPr>
        <p:grpSpPr bwMode="auto">
          <a:xfrm>
            <a:off x="5929313" y="2613025"/>
            <a:ext cx="385762" cy="385763"/>
            <a:chOff x="1370" y="1409"/>
            <a:chExt cx="243" cy="243"/>
          </a:xfrm>
        </p:grpSpPr>
        <p:pic>
          <p:nvPicPr>
            <p:cNvPr id="701508" name="Picture 68" descr="sfgdfgh"/>
            <p:cNvPicPr>
              <a:picLocks noChangeAspect="1" noChangeArrowheads="1"/>
            </p:cNvPicPr>
            <p:nvPr/>
          </p:nvPicPr>
          <p:blipFill>
            <a:blip r:embed="rId3" cstate="print"/>
            <a:srcRect/>
            <a:stretch>
              <a:fillRect/>
            </a:stretch>
          </p:blipFill>
          <p:spPr bwMode="auto">
            <a:xfrm>
              <a:off x="1370" y="1409"/>
              <a:ext cx="243" cy="243"/>
            </a:xfrm>
            <a:prstGeom prst="rect">
              <a:avLst/>
            </a:prstGeom>
            <a:noFill/>
          </p:spPr>
        </p:pic>
        <p:sp>
          <p:nvSpPr>
            <p:cNvPr id="701509" name="Rectangle 69"/>
            <p:cNvSpPr>
              <a:spLocks noChangeArrowheads="1"/>
            </p:cNvSpPr>
            <p:nvPr/>
          </p:nvSpPr>
          <p:spPr bwMode="auto">
            <a:xfrm>
              <a:off x="1416" y="1463"/>
              <a:ext cx="162" cy="134"/>
            </a:xfrm>
            <a:prstGeom prst="rect">
              <a:avLst/>
            </a:prstGeom>
            <a:noFill/>
            <a:ln w="9525">
              <a:noFill/>
              <a:miter lim="800000"/>
              <a:headEnd/>
              <a:tailEnd/>
            </a:ln>
            <a:effectLst/>
          </p:spPr>
          <p:txBody>
            <a:bodyPr lIns="0" tIns="0" rIns="0" bIns="0" anchor="ctr"/>
            <a:lstStyle/>
            <a:p>
              <a:pPr algn="ctr">
                <a:spcBef>
                  <a:spcPct val="50000"/>
                </a:spcBef>
              </a:pPr>
              <a:r>
                <a:rPr lang="es-ES" sz="1400" dirty="0" smtClean="0">
                  <a:solidFill>
                    <a:srgbClr val="0075B8"/>
                  </a:solidFill>
                  <a:latin typeface="Calibri" pitchFamily="34" charset="0"/>
                </a:rPr>
                <a:t>78</a:t>
              </a:r>
              <a:endParaRPr lang="es-ES" sz="800" dirty="0">
                <a:solidFill>
                  <a:srgbClr val="0075B8"/>
                </a:solidFill>
                <a:latin typeface="Calibri" pitchFamily="34" charset="0"/>
              </a:endParaRPr>
            </a:p>
          </p:txBody>
        </p:sp>
        <p:sp>
          <p:nvSpPr>
            <p:cNvPr id="701510" name="Line 70"/>
            <p:cNvSpPr>
              <a:spLocks noChangeShapeType="1"/>
            </p:cNvSpPr>
            <p:nvPr/>
          </p:nvSpPr>
          <p:spPr bwMode="auto">
            <a:xfrm>
              <a:off x="1416" y="1463"/>
              <a:ext cx="162" cy="0"/>
            </a:xfrm>
            <a:prstGeom prst="line">
              <a:avLst/>
            </a:prstGeom>
            <a:noFill/>
            <a:ln w="9525">
              <a:noFill/>
              <a:round/>
              <a:headEnd/>
              <a:tailEnd/>
            </a:ln>
            <a:effectLst/>
          </p:spPr>
          <p:txBody>
            <a:bodyPr lIns="0" tIns="0" rIns="0" bIns="0" anchor="ctr"/>
            <a:lstStyle/>
            <a:p>
              <a:pPr algn="ctr"/>
              <a:endParaRPr lang="es-MX" dirty="0"/>
            </a:p>
          </p:txBody>
        </p:sp>
        <p:sp>
          <p:nvSpPr>
            <p:cNvPr id="701511" name="Line 71"/>
            <p:cNvSpPr>
              <a:spLocks noChangeShapeType="1"/>
            </p:cNvSpPr>
            <p:nvPr/>
          </p:nvSpPr>
          <p:spPr bwMode="auto">
            <a:xfrm>
              <a:off x="1416" y="1597"/>
              <a:ext cx="162" cy="0"/>
            </a:xfrm>
            <a:prstGeom prst="line">
              <a:avLst/>
            </a:prstGeom>
            <a:noFill/>
            <a:ln w="9525">
              <a:noFill/>
              <a:round/>
              <a:headEnd/>
              <a:tailEnd/>
            </a:ln>
            <a:effectLst/>
          </p:spPr>
          <p:txBody>
            <a:bodyPr lIns="0" tIns="0" rIns="0" bIns="0" anchor="ctr"/>
            <a:lstStyle/>
            <a:p>
              <a:pPr algn="ctr"/>
              <a:endParaRPr lang="es-MX" dirty="0"/>
            </a:p>
          </p:txBody>
        </p:sp>
        <p:sp>
          <p:nvSpPr>
            <p:cNvPr id="701512" name="Line 72"/>
            <p:cNvSpPr>
              <a:spLocks noChangeShapeType="1"/>
            </p:cNvSpPr>
            <p:nvPr/>
          </p:nvSpPr>
          <p:spPr bwMode="auto">
            <a:xfrm>
              <a:off x="1416" y="1463"/>
              <a:ext cx="0" cy="134"/>
            </a:xfrm>
            <a:prstGeom prst="line">
              <a:avLst/>
            </a:prstGeom>
            <a:noFill/>
            <a:ln w="9525">
              <a:noFill/>
              <a:round/>
              <a:headEnd/>
              <a:tailEnd/>
            </a:ln>
            <a:effectLst/>
          </p:spPr>
          <p:txBody>
            <a:bodyPr lIns="0" tIns="0" rIns="0" bIns="0" anchor="ctr"/>
            <a:lstStyle/>
            <a:p>
              <a:pPr algn="ctr"/>
              <a:endParaRPr lang="es-MX" dirty="0"/>
            </a:p>
          </p:txBody>
        </p:sp>
        <p:sp>
          <p:nvSpPr>
            <p:cNvPr id="701513" name="Line 73"/>
            <p:cNvSpPr>
              <a:spLocks noChangeShapeType="1"/>
            </p:cNvSpPr>
            <p:nvPr/>
          </p:nvSpPr>
          <p:spPr bwMode="auto">
            <a:xfrm>
              <a:off x="1578" y="1463"/>
              <a:ext cx="0" cy="134"/>
            </a:xfrm>
            <a:prstGeom prst="line">
              <a:avLst/>
            </a:prstGeom>
            <a:noFill/>
            <a:ln w="9525">
              <a:noFill/>
              <a:round/>
              <a:headEnd/>
              <a:tailEnd/>
            </a:ln>
            <a:effectLst/>
          </p:spPr>
          <p:txBody>
            <a:bodyPr lIns="0" tIns="0" rIns="0" bIns="0" anchor="ctr"/>
            <a:lstStyle/>
            <a:p>
              <a:pPr algn="ctr"/>
              <a:endParaRPr lang="es-MX" dirty="0"/>
            </a:p>
          </p:txBody>
        </p:sp>
      </p:grpSp>
      <p:grpSp>
        <p:nvGrpSpPr>
          <p:cNvPr id="11" name="Group 74"/>
          <p:cNvGrpSpPr>
            <a:grpSpLocks/>
          </p:cNvGrpSpPr>
          <p:nvPr/>
        </p:nvGrpSpPr>
        <p:grpSpPr bwMode="auto">
          <a:xfrm>
            <a:off x="5664200" y="3117850"/>
            <a:ext cx="385763" cy="385763"/>
            <a:chOff x="1370" y="1409"/>
            <a:chExt cx="243" cy="243"/>
          </a:xfrm>
        </p:grpSpPr>
        <p:pic>
          <p:nvPicPr>
            <p:cNvPr id="701515" name="Picture 75" descr="sfgdfgh"/>
            <p:cNvPicPr>
              <a:picLocks noChangeAspect="1" noChangeArrowheads="1"/>
            </p:cNvPicPr>
            <p:nvPr/>
          </p:nvPicPr>
          <p:blipFill>
            <a:blip r:embed="rId3" cstate="print"/>
            <a:srcRect/>
            <a:stretch>
              <a:fillRect/>
            </a:stretch>
          </p:blipFill>
          <p:spPr bwMode="auto">
            <a:xfrm>
              <a:off x="1370" y="1409"/>
              <a:ext cx="243" cy="243"/>
            </a:xfrm>
            <a:prstGeom prst="rect">
              <a:avLst/>
            </a:prstGeom>
            <a:noFill/>
          </p:spPr>
        </p:pic>
        <p:sp>
          <p:nvSpPr>
            <p:cNvPr id="701516" name="Rectangle 76"/>
            <p:cNvSpPr>
              <a:spLocks noChangeArrowheads="1"/>
            </p:cNvSpPr>
            <p:nvPr/>
          </p:nvSpPr>
          <p:spPr bwMode="auto">
            <a:xfrm>
              <a:off x="1416" y="1463"/>
              <a:ext cx="162" cy="134"/>
            </a:xfrm>
            <a:prstGeom prst="rect">
              <a:avLst/>
            </a:prstGeom>
            <a:noFill/>
            <a:ln w="9525">
              <a:noFill/>
              <a:miter lim="800000"/>
              <a:headEnd/>
              <a:tailEnd/>
            </a:ln>
            <a:effectLst/>
          </p:spPr>
          <p:txBody>
            <a:bodyPr lIns="0" tIns="0" rIns="0" bIns="0" anchor="ctr"/>
            <a:lstStyle/>
            <a:p>
              <a:pPr algn="ctr">
                <a:spcBef>
                  <a:spcPct val="50000"/>
                </a:spcBef>
              </a:pPr>
              <a:r>
                <a:rPr lang="es-ES" sz="1400" dirty="0" smtClean="0">
                  <a:solidFill>
                    <a:srgbClr val="0075B8"/>
                  </a:solidFill>
                  <a:latin typeface="Calibri" pitchFamily="34" charset="0"/>
                </a:rPr>
                <a:t>32</a:t>
              </a:r>
              <a:endParaRPr lang="es-ES" sz="800" dirty="0">
                <a:solidFill>
                  <a:srgbClr val="0075B8"/>
                </a:solidFill>
                <a:latin typeface="Calibri" pitchFamily="34" charset="0"/>
              </a:endParaRPr>
            </a:p>
          </p:txBody>
        </p:sp>
        <p:sp>
          <p:nvSpPr>
            <p:cNvPr id="701517" name="Line 77"/>
            <p:cNvSpPr>
              <a:spLocks noChangeShapeType="1"/>
            </p:cNvSpPr>
            <p:nvPr/>
          </p:nvSpPr>
          <p:spPr bwMode="auto">
            <a:xfrm>
              <a:off x="1416" y="1463"/>
              <a:ext cx="162" cy="0"/>
            </a:xfrm>
            <a:prstGeom prst="line">
              <a:avLst/>
            </a:prstGeom>
            <a:noFill/>
            <a:ln w="9525">
              <a:noFill/>
              <a:round/>
              <a:headEnd/>
              <a:tailEnd/>
            </a:ln>
            <a:effectLst/>
          </p:spPr>
          <p:txBody>
            <a:bodyPr lIns="0" tIns="0" rIns="0" bIns="0" anchor="ctr"/>
            <a:lstStyle/>
            <a:p>
              <a:pPr algn="ctr"/>
              <a:endParaRPr lang="es-MX" dirty="0"/>
            </a:p>
          </p:txBody>
        </p:sp>
        <p:sp>
          <p:nvSpPr>
            <p:cNvPr id="701518" name="Line 78"/>
            <p:cNvSpPr>
              <a:spLocks noChangeShapeType="1"/>
            </p:cNvSpPr>
            <p:nvPr/>
          </p:nvSpPr>
          <p:spPr bwMode="auto">
            <a:xfrm>
              <a:off x="1416" y="1597"/>
              <a:ext cx="162" cy="0"/>
            </a:xfrm>
            <a:prstGeom prst="line">
              <a:avLst/>
            </a:prstGeom>
            <a:noFill/>
            <a:ln w="9525">
              <a:noFill/>
              <a:round/>
              <a:headEnd/>
              <a:tailEnd/>
            </a:ln>
            <a:effectLst/>
          </p:spPr>
          <p:txBody>
            <a:bodyPr lIns="0" tIns="0" rIns="0" bIns="0" anchor="ctr"/>
            <a:lstStyle/>
            <a:p>
              <a:pPr algn="ctr"/>
              <a:endParaRPr lang="es-MX" dirty="0"/>
            </a:p>
          </p:txBody>
        </p:sp>
        <p:sp>
          <p:nvSpPr>
            <p:cNvPr id="701519" name="Line 79"/>
            <p:cNvSpPr>
              <a:spLocks noChangeShapeType="1"/>
            </p:cNvSpPr>
            <p:nvPr/>
          </p:nvSpPr>
          <p:spPr bwMode="auto">
            <a:xfrm>
              <a:off x="1416" y="1463"/>
              <a:ext cx="0" cy="134"/>
            </a:xfrm>
            <a:prstGeom prst="line">
              <a:avLst/>
            </a:prstGeom>
            <a:noFill/>
            <a:ln w="9525">
              <a:noFill/>
              <a:round/>
              <a:headEnd/>
              <a:tailEnd/>
            </a:ln>
            <a:effectLst/>
          </p:spPr>
          <p:txBody>
            <a:bodyPr lIns="0" tIns="0" rIns="0" bIns="0" anchor="ctr"/>
            <a:lstStyle/>
            <a:p>
              <a:pPr algn="ctr"/>
              <a:endParaRPr lang="es-MX" dirty="0"/>
            </a:p>
          </p:txBody>
        </p:sp>
        <p:sp>
          <p:nvSpPr>
            <p:cNvPr id="701520" name="Line 80"/>
            <p:cNvSpPr>
              <a:spLocks noChangeShapeType="1"/>
            </p:cNvSpPr>
            <p:nvPr/>
          </p:nvSpPr>
          <p:spPr bwMode="auto">
            <a:xfrm>
              <a:off x="1578" y="1463"/>
              <a:ext cx="0" cy="134"/>
            </a:xfrm>
            <a:prstGeom prst="line">
              <a:avLst/>
            </a:prstGeom>
            <a:noFill/>
            <a:ln w="9525">
              <a:noFill/>
              <a:round/>
              <a:headEnd/>
              <a:tailEnd/>
            </a:ln>
            <a:effectLst/>
          </p:spPr>
          <p:txBody>
            <a:bodyPr lIns="0" tIns="0" rIns="0" bIns="0" anchor="ctr"/>
            <a:lstStyle/>
            <a:p>
              <a:pPr algn="ctr"/>
              <a:endParaRPr lang="es-MX" dirty="0"/>
            </a:p>
          </p:txBody>
        </p:sp>
      </p:grpSp>
      <p:grpSp>
        <p:nvGrpSpPr>
          <p:cNvPr id="12" name="Group 81"/>
          <p:cNvGrpSpPr>
            <a:grpSpLocks/>
          </p:cNvGrpSpPr>
          <p:nvPr/>
        </p:nvGrpSpPr>
        <p:grpSpPr bwMode="auto">
          <a:xfrm>
            <a:off x="4933950" y="2428875"/>
            <a:ext cx="385763" cy="385763"/>
            <a:chOff x="1370" y="1409"/>
            <a:chExt cx="243" cy="243"/>
          </a:xfrm>
        </p:grpSpPr>
        <p:pic>
          <p:nvPicPr>
            <p:cNvPr id="701522" name="Picture 82" descr="sfgdfgh"/>
            <p:cNvPicPr>
              <a:picLocks noChangeAspect="1" noChangeArrowheads="1"/>
            </p:cNvPicPr>
            <p:nvPr/>
          </p:nvPicPr>
          <p:blipFill>
            <a:blip r:embed="rId3" cstate="print"/>
            <a:srcRect/>
            <a:stretch>
              <a:fillRect/>
            </a:stretch>
          </p:blipFill>
          <p:spPr bwMode="auto">
            <a:xfrm>
              <a:off x="1370" y="1409"/>
              <a:ext cx="243" cy="243"/>
            </a:xfrm>
            <a:prstGeom prst="rect">
              <a:avLst/>
            </a:prstGeom>
            <a:noFill/>
          </p:spPr>
        </p:pic>
        <p:sp>
          <p:nvSpPr>
            <p:cNvPr id="701523" name="Rectangle 83"/>
            <p:cNvSpPr>
              <a:spLocks noChangeArrowheads="1"/>
            </p:cNvSpPr>
            <p:nvPr/>
          </p:nvSpPr>
          <p:spPr bwMode="auto">
            <a:xfrm>
              <a:off x="1416" y="1463"/>
              <a:ext cx="162" cy="134"/>
            </a:xfrm>
            <a:prstGeom prst="rect">
              <a:avLst/>
            </a:prstGeom>
            <a:noFill/>
            <a:ln w="9525">
              <a:noFill/>
              <a:miter lim="800000"/>
              <a:headEnd/>
              <a:tailEnd/>
            </a:ln>
            <a:effectLst/>
          </p:spPr>
          <p:txBody>
            <a:bodyPr lIns="0" tIns="0" rIns="0" bIns="0" anchor="ctr"/>
            <a:lstStyle/>
            <a:p>
              <a:pPr algn="ctr">
                <a:spcBef>
                  <a:spcPct val="50000"/>
                </a:spcBef>
              </a:pPr>
              <a:r>
                <a:rPr lang="es-ES" sz="1400" dirty="0" smtClean="0">
                  <a:solidFill>
                    <a:srgbClr val="0075B8"/>
                  </a:solidFill>
                  <a:latin typeface="Calibri" pitchFamily="34" charset="0"/>
                </a:rPr>
                <a:t>20</a:t>
              </a:r>
              <a:endParaRPr lang="es-ES" sz="800" dirty="0">
                <a:solidFill>
                  <a:srgbClr val="0075B8"/>
                </a:solidFill>
                <a:latin typeface="Calibri" pitchFamily="34" charset="0"/>
              </a:endParaRPr>
            </a:p>
          </p:txBody>
        </p:sp>
        <p:sp>
          <p:nvSpPr>
            <p:cNvPr id="701524" name="Line 84"/>
            <p:cNvSpPr>
              <a:spLocks noChangeShapeType="1"/>
            </p:cNvSpPr>
            <p:nvPr/>
          </p:nvSpPr>
          <p:spPr bwMode="auto">
            <a:xfrm>
              <a:off x="1416" y="1463"/>
              <a:ext cx="162" cy="0"/>
            </a:xfrm>
            <a:prstGeom prst="line">
              <a:avLst/>
            </a:prstGeom>
            <a:noFill/>
            <a:ln w="9525">
              <a:noFill/>
              <a:round/>
              <a:headEnd/>
              <a:tailEnd/>
            </a:ln>
            <a:effectLst/>
          </p:spPr>
          <p:txBody>
            <a:bodyPr lIns="0" tIns="0" rIns="0" bIns="0" anchor="ctr"/>
            <a:lstStyle/>
            <a:p>
              <a:pPr algn="ctr"/>
              <a:endParaRPr lang="es-MX" dirty="0"/>
            </a:p>
          </p:txBody>
        </p:sp>
        <p:sp>
          <p:nvSpPr>
            <p:cNvPr id="701525" name="Line 85"/>
            <p:cNvSpPr>
              <a:spLocks noChangeShapeType="1"/>
            </p:cNvSpPr>
            <p:nvPr/>
          </p:nvSpPr>
          <p:spPr bwMode="auto">
            <a:xfrm>
              <a:off x="1416" y="1597"/>
              <a:ext cx="162" cy="0"/>
            </a:xfrm>
            <a:prstGeom prst="line">
              <a:avLst/>
            </a:prstGeom>
            <a:noFill/>
            <a:ln w="9525">
              <a:noFill/>
              <a:round/>
              <a:headEnd/>
              <a:tailEnd/>
            </a:ln>
            <a:effectLst/>
          </p:spPr>
          <p:txBody>
            <a:bodyPr lIns="0" tIns="0" rIns="0" bIns="0" anchor="ctr"/>
            <a:lstStyle/>
            <a:p>
              <a:pPr algn="ctr"/>
              <a:endParaRPr lang="es-MX" dirty="0"/>
            </a:p>
          </p:txBody>
        </p:sp>
        <p:sp>
          <p:nvSpPr>
            <p:cNvPr id="701526" name="Line 86"/>
            <p:cNvSpPr>
              <a:spLocks noChangeShapeType="1"/>
            </p:cNvSpPr>
            <p:nvPr/>
          </p:nvSpPr>
          <p:spPr bwMode="auto">
            <a:xfrm>
              <a:off x="1416" y="1463"/>
              <a:ext cx="0" cy="134"/>
            </a:xfrm>
            <a:prstGeom prst="line">
              <a:avLst/>
            </a:prstGeom>
            <a:noFill/>
            <a:ln w="9525">
              <a:noFill/>
              <a:round/>
              <a:headEnd/>
              <a:tailEnd/>
            </a:ln>
            <a:effectLst/>
          </p:spPr>
          <p:txBody>
            <a:bodyPr lIns="0" tIns="0" rIns="0" bIns="0" anchor="ctr"/>
            <a:lstStyle/>
            <a:p>
              <a:pPr algn="ctr"/>
              <a:endParaRPr lang="es-MX" dirty="0"/>
            </a:p>
          </p:txBody>
        </p:sp>
        <p:sp>
          <p:nvSpPr>
            <p:cNvPr id="701527" name="Line 87"/>
            <p:cNvSpPr>
              <a:spLocks noChangeShapeType="1"/>
            </p:cNvSpPr>
            <p:nvPr/>
          </p:nvSpPr>
          <p:spPr bwMode="auto">
            <a:xfrm>
              <a:off x="1578" y="1463"/>
              <a:ext cx="0" cy="134"/>
            </a:xfrm>
            <a:prstGeom prst="line">
              <a:avLst/>
            </a:prstGeom>
            <a:noFill/>
            <a:ln w="9525">
              <a:noFill/>
              <a:round/>
              <a:headEnd/>
              <a:tailEnd/>
            </a:ln>
            <a:effectLst/>
          </p:spPr>
          <p:txBody>
            <a:bodyPr lIns="0" tIns="0" rIns="0" bIns="0" anchor="ctr"/>
            <a:lstStyle/>
            <a:p>
              <a:pPr algn="ctr"/>
              <a:endParaRPr lang="es-MX" dirty="0"/>
            </a:p>
          </p:txBody>
        </p:sp>
      </p:grpSp>
      <p:grpSp>
        <p:nvGrpSpPr>
          <p:cNvPr id="13" name="Group 88"/>
          <p:cNvGrpSpPr>
            <a:grpSpLocks/>
          </p:cNvGrpSpPr>
          <p:nvPr/>
        </p:nvGrpSpPr>
        <p:grpSpPr bwMode="auto">
          <a:xfrm>
            <a:off x="2632075" y="1071563"/>
            <a:ext cx="385763" cy="385762"/>
            <a:chOff x="1370" y="1409"/>
            <a:chExt cx="243" cy="243"/>
          </a:xfrm>
        </p:grpSpPr>
        <p:pic>
          <p:nvPicPr>
            <p:cNvPr id="701529" name="Picture 89" descr="sfgdfgh"/>
            <p:cNvPicPr>
              <a:picLocks noChangeAspect="1" noChangeArrowheads="1"/>
            </p:cNvPicPr>
            <p:nvPr/>
          </p:nvPicPr>
          <p:blipFill>
            <a:blip r:embed="rId3" cstate="print"/>
            <a:srcRect/>
            <a:stretch>
              <a:fillRect/>
            </a:stretch>
          </p:blipFill>
          <p:spPr bwMode="auto">
            <a:xfrm>
              <a:off x="1370" y="1409"/>
              <a:ext cx="243" cy="243"/>
            </a:xfrm>
            <a:prstGeom prst="rect">
              <a:avLst/>
            </a:prstGeom>
            <a:noFill/>
          </p:spPr>
        </p:pic>
        <p:sp>
          <p:nvSpPr>
            <p:cNvPr id="701530" name="Rectangle 90"/>
            <p:cNvSpPr>
              <a:spLocks noChangeArrowheads="1"/>
            </p:cNvSpPr>
            <p:nvPr/>
          </p:nvSpPr>
          <p:spPr bwMode="auto">
            <a:xfrm>
              <a:off x="1416" y="1463"/>
              <a:ext cx="162" cy="134"/>
            </a:xfrm>
            <a:prstGeom prst="rect">
              <a:avLst/>
            </a:prstGeom>
            <a:noFill/>
            <a:ln w="9525">
              <a:noFill/>
              <a:miter lim="800000"/>
              <a:headEnd/>
              <a:tailEnd/>
            </a:ln>
            <a:effectLst/>
          </p:spPr>
          <p:txBody>
            <a:bodyPr lIns="0" tIns="0" rIns="0" bIns="0" anchor="ctr"/>
            <a:lstStyle/>
            <a:p>
              <a:pPr algn="ctr">
                <a:spcBef>
                  <a:spcPct val="50000"/>
                </a:spcBef>
              </a:pPr>
              <a:r>
                <a:rPr lang="es-ES" sz="1400" dirty="0" smtClean="0">
                  <a:solidFill>
                    <a:srgbClr val="0075B8"/>
                  </a:solidFill>
                  <a:latin typeface="Calibri" pitchFamily="34" charset="0"/>
                </a:rPr>
                <a:t>20</a:t>
              </a:r>
              <a:endParaRPr lang="es-ES" sz="800" dirty="0">
                <a:solidFill>
                  <a:srgbClr val="0075B8"/>
                </a:solidFill>
                <a:latin typeface="Calibri" pitchFamily="34" charset="0"/>
              </a:endParaRPr>
            </a:p>
          </p:txBody>
        </p:sp>
        <p:sp>
          <p:nvSpPr>
            <p:cNvPr id="701531" name="Line 91"/>
            <p:cNvSpPr>
              <a:spLocks noChangeShapeType="1"/>
            </p:cNvSpPr>
            <p:nvPr/>
          </p:nvSpPr>
          <p:spPr bwMode="auto">
            <a:xfrm>
              <a:off x="1416" y="1463"/>
              <a:ext cx="162" cy="0"/>
            </a:xfrm>
            <a:prstGeom prst="line">
              <a:avLst/>
            </a:prstGeom>
            <a:noFill/>
            <a:ln w="9525">
              <a:noFill/>
              <a:round/>
              <a:headEnd/>
              <a:tailEnd/>
            </a:ln>
            <a:effectLst/>
          </p:spPr>
          <p:txBody>
            <a:bodyPr lIns="0" tIns="0" rIns="0" bIns="0" anchor="ctr"/>
            <a:lstStyle/>
            <a:p>
              <a:pPr algn="ctr"/>
              <a:endParaRPr lang="es-MX" dirty="0"/>
            </a:p>
          </p:txBody>
        </p:sp>
        <p:sp>
          <p:nvSpPr>
            <p:cNvPr id="701532" name="Line 92"/>
            <p:cNvSpPr>
              <a:spLocks noChangeShapeType="1"/>
            </p:cNvSpPr>
            <p:nvPr/>
          </p:nvSpPr>
          <p:spPr bwMode="auto">
            <a:xfrm>
              <a:off x="1416" y="1597"/>
              <a:ext cx="162" cy="0"/>
            </a:xfrm>
            <a:prstGeom prst="line">
              <a:avLst/>
            </a:prstGeom>
            <a:noFill/>
            <a:ln w="9525">
              <a:noFill/>
              <a:round/>
              <a:headEnd/>
              <a:tailEnd/>
            </a:ln>
            <a:effectLst/>
          </p:spPr>
          <p:txBody>
            <a:bodyPr lIns="0" tIns="0" rIns="0" bIns="0" anchor="ctr"/>
            <a:lstStyle/>
            <a:p>
              <a:pPr algn="ctr"/>
              <a:endParaRPr lang="es-MX" dirty="0"/>
            </a:p>
          </p:txBody>
        </p:sp>
        <p:sp>
          <p:nvSpPr>
            <p:cNvPr id="701533" name="Line 93"/>
            <p:cNvSpPr>
              <a:spLocks noChangeShapeType="1"/>
            </p:cNvSpPr>
            <p:nvPr/>
          </p:nvSpPr>
          <p:spPr bwMode="auto">
            <a:xfrm>
              <a:off x="1416" y="1463"/>
              <a:ext cx="0" cy="134"/>
            </a:xfrm>
            <a:prstGeom prst="line">
              <a:avLst/>
            </a:prstGeom>
            <a:noFill/>
            <a:ln w="9525">
              <a:noFill/>
              <a:round/>
              <a:headEnd/>
              <a:tailEnd/>
            </a:ln>
            <a:effectLst/>
          </p:spPr>
          <p:txBody>
            <a:bodyPr lIns="0" tIns="0" rIns="0" bIns="0" anchor="ctr"/>
            <a:lstStyle/>
            <a:p>
              <a:pPr algn="ctr"/>
              <a:endParaRPr lang="es-MX" dirty="0"/>
            </a:p>
          </p:txBody>
        </p:sp>
        <p:sp>
          <p:nvSpPr>
            <p:cNvPr id="701534" name="Line 94"/>
            <p:cNvSpPr>
              <a:spLocks noChangeShapeType="1"/>
            </p:cNvSpPr>
            <p:nvPr/>
          </p:nvSpPr>
          <p:spPr bwMode="auto">
            <a:xfrm>
              <a:off x="1578" y="1463"/>
              <a:ext cx="0" cy="134"/>
            </a:xfrm>
            <a:prstGeom prst="line">
              <a:avLst/>
            </a:prstGeom>
            <a:noFill/>
            <a:ln w="9525">
              <a:noFill/>
              <a:round/>
              <a:headEnd/>
              <a:tailEnd/>
            </a:ln>
            <a:effectLst/>
          </p:spPr>
          <p:txBody>
            <a:bodyPr lIns="0" tIns="0" rIns="0" bIns="0" anchor="ctr"/>
            <a:lstStyle/>
            <a:p>
              <a:pPr algn="ctr"/>
              <a:endParaRPr lang="es-MX" dirty="0"/>
            </a:p>
          </p:txBody>
        </p:sp>
      </p:grpSp>
      <p:grpSp>
        <p:nvGrpSpPr>
          <p:cNvPr id="14" name="Group 95"/>
          <p:cNvGrpSpPr>
            <a:grpSpLocks/>
          </p:cNvGrpSpPr>
          <p:nvPr/>
        </p:nvGrpSpPr>
        <p:grpSpPr bwMode="auto">
          <a:xfrm>
            <a:off x="4460875" y="1431925"/>
            <a:ext cx="385763" cy="385763"/>
            <a:chOff x="1370" y="1409"/>
            <a:chExt cx="243" cy="243"/>
          </a:xfrm>
        </p:grpSpPr>
        <p:pic>
          <p:nvPicPr>
            <p:cNvPr id="701536" name="Picture 96" descr="sfgdfgh"/>
            <p:cNvPicPr>
              <a:picLocks noChangeAspect="1" noChangeArrowheads="1"/>
            </p:cNvPicPr>
            <p:nvPr/>
          </p:nvPicPr>
          <p:blipFill>
            <a:blip r:embed="rId3" cstate="print"/>
            <a:srcRect/>
            <a:stretch>
              <a:fillRect/>
            </a:stretch>
          </p:blipFill>
          <p:spPr bwMode="auto">
            <a:xfrm>
              <a:off x="1370" y="1409"/>
              <a:ext cx="243" cy="243"/>
            </a:xfrm>
            <a:prstGeom prst="rect">
              <a:avLst/>
            </a:prstGeom>
            <a:noFill/>
          </p:spPr>
        </p:pic>
        <p:sp>
          <p:nvSpPr>
            <p:cNvPr id="701537" name="Rectangle 97"/>
            <p:cNvSpPr>
              <a:spLocks noChangeArrowheads="1"/>
            </p:cNvSpPr>
            <p:nvPr/>
          </p:nvSpPr>
          <p:spPr bwMode="auto">
            <a:xfrm>
              <a:off x="1416" y="1463"/>
              <a:ext cx="162" cy="134"/>
            </a:xfrm>
            <a:prstGeom prst="rect">
              <a:avLst/>
            </a:prstGeom>
            <a:noFill/>
            <a:ln w="9525">
              <a:noFill/>
              <a:miter lim="800000"/>
              <a:headEnd/>
              <a:tailEnd/>
            </a:ln>
            <a:effectLst/>
          </p:spPr>
          <p:txBody>
            <a:bodyPr lIns="0" tIns="0" rIns="0" bIns="0" anchor="ctr"/>
            <a:lstStyle/>
            <a:p>
              <a:pPr algn="ctr">
                <a:spcBef>
                  <a:spcPct val="50000"/>
                </a:spcBef>
              </a:pPr>
              <a:r>
                <a:rPr lang="es-ES" sz="1400" dirty="0" smtClean="0">
                  <a:solidFill>
                    <a:srgbClr val="0075B8"/>
                  </a:solidFill>
                  <a:latin typeface="Calibri" pitchFamily="34" charset="0"/>
                </a:rPr>
                <a:t>14</a:t>
              </a:r>
              <a:endParaRPr lang="es-ES" sz="800" dirty="0">
                <a:solidFill>
                  <a:srgbClr val="0075B8"/>
                </a:solidFill>
                <a:latin typeface="Calibri" pitchFamily="34" charset="0"/>
              </a:endParaRPr>
            </a:p>
          </p:txBody>
        </p:sp>
        <p:sp>
          <p:nvSpPr>
            <p:cNvPr id="701538" name="Line 98"/>
            <p:cNvSpPr>
              <a:spLocks noChangeShapeType="1"/>
            </p:cNvSpPr>
            <p:nvPr/>
          </p:nvSpPr>
          <p:spPr bwMode="auto">
            <a:xfrm>
              <a:off x="1416" y="1463"/>
              <a:ext cx="162" cy="0"/>
            </a:xfrm>
            <a:prstGeom prst="line">
              <a:avLst/>
            </a:prstGeom>
            <a:noFill/>
            <a:ln w="9525">
              <a:noFill/>
              <a:round/>
              <a:headEnd/>
              <a:tailEnd/>
            </a:ln>
            <a:effectLst/>
          </p:spPr>
          <p:txBody>
            <a:bodyPr lIns="0" tIns="0" rIns="0" bIns="0" anchor="ctr"/>
            <a:lstStyle/>
            <a:p>
              <a:pPr algn="ctr"/>
              <a:endParaRPr lang="es-MX" dirty="0"/>
            </a:p>
          </p:txBody>
        </p:sp>
        <p:sp>
          <p:nvSpPr>
            <p:cNvPr id="701539" name="Line 99"/>
            <p:cNvSpPr>
              <a:spLocks noChangeShapeType="1"/>
            </p:cNvSpPr>
            <p:nvPr/>
          </p:nvSpPr>
          <p:spPr bwMode="auto">
            <a:xfrm>
              <a:off x="1416" y="1597"/>
              <a:ext cx="162" cy="0"/>
            </a:xfrm>
            <a:prstGeom prst="line">
              <a:avLst/>
            </a:prstGeom>
            <a:noFill/>
            <a:ln w="9525">
              <a:noFill/>
              <a:round/>
              <a:headEnd/>
              <a:tailEnd/>
            </a:ln>
            <a:effectLst/>
          </p:spPr>
          <p:txBody>
            <a:bodyPr lIns="0" tIns="0" rIns="0" bIns="0" anchor="ctr"/>
            <a:lstStyle/>
            <a:p>
              <a:pPr algn="ctr"/>
              <a:endParaRPr lang="es-MX" dirty="0"/>
            </a:p>
          </p:txBody>
        </p:sp>
        <p:sp>
          <p:nvSpPr>
            <p:cNvPr id="701540" name="Line 100"/>
            <p:cNvSpPr>
              <a:spLocks noChangeShapeType="1"/>
            </p:cNvSpPr>
            <p:nvPr/>
          </p:nvSpPr>
          <p:spPr bwMode="auto">
            <a:xfrm>
              <a:off x="1416" y="1463"/>
              <a:ext cx="0" cy="134"/>
            </a:xfrm>
            <a:prstGeom prst="line">
              <a:avLst/>
            </a:prstGeom>
            <a:noFill/>
            <a:ln w="9525">
              <a:noFill/>
              <a:round/>
              <a:headEnd/>
              <a:tailEnd/>
            </a:ln>
            <a:effectLst/>
          </p:spPr>
          <p:txBody>
            <a:bodyPr lIns="0" tIns="0" rIns="0" bIns="0" anchor="ctr"/>
            <a:lstStyle/>
            <a:p>
              <a:pPr algn="ctr"/>
              <a:endParaRPr lang="es-MX" dirty="0"/>
            </a:p>
          </p:txBody>
        </p:sp>
        <p:sp>
          <p:nvSpPr>
            <p:cNvPr id="701541" name="Line 101"/>
            <p:cNvSpPr>
              <a:spLocks noChangeShapeType="1"/>
            </p:cNvSpPr>
            <p:nvPr/>
          </p:nvSpPr>
          <p:spPr bwMode="auto">
            <a:xfrm>
              <a:off x="1578" y="1463"/>
              <a:ext cx="0" cy="134"/>
            </a:xfrm>
            <a:prstGeom prst="line">
              <a:avLst/>
            </a:prstGeom>
            <a:noFill/>
            <a:ln w="9525">
              <a:noFill/>
              <a:round/>
              <a:headEnd/>
              <a:tailEnd/>
            </a:ln>
            <a:effectLst/>
          </p:spPr>
          <p:txBody>
            <a:bodyPr lIns="0" tIns="0" rIns="0" bIns="0" anchor="ctr"/>
            <a:lstStyle/>
            <a:p>
              <a:pPr algn="ctr"/>
              <a:endParaRPr lang="es-MX" dirty="0"/>
            </a:p>
          </p:txBody>
        </p:sp>
      </p:grpSp>
      <p:grpSp>
        <p:nvGrpSpPr>
          <p:cNvPr id="15" name="Group 102"/>
          <p:cNvGrpSpPr>
            <a:grpSpLocks/>
          </p:cNvGrpSpPr>
          <p:nvPr/>
        </p:nvGrpSpPr>
        <p:grpSpPr bwMode="auto">
          <a:xfrm>
            <a:off x="4060825" y="1912938"/>
            <a:ext cx="385763" cy="385762"/>
            <a:chOff x="1370" y="1409"/>
            <a:chExt cx="243" cy="243"/>
          </a:xfrm>
        </p:grpSpPr>
        <p:pic>
          <p:nvPicPr>
            <p:cNvPr id="701543" name="Picture 103" descr="sfgdfgh"/>
            <p:cNvPicPr>
              <a:picLocks noChangeAspect="1" noChangeArrowheads="1"/>
            </p:cNvPicPr>
            <p:nvPr/>
          </p:nvPicPr>
          <p:blipFill>
            <a:blip r:embed="rId3" cstate="print"/>
            <a:srcRect/>
            <a:stretch>
              <a:fillRect/>
            </a:stretch>
          </p:blipFill>
          <p:spPr bwMode="auto">
            <a:xfrm>
              <a:off x="1370" y="1409"/>
              <a:ext cx="243" cy="243"/>
            </a:xfrm>
            <a:prstGeom prst="rect">
              <a:avLst/>
            </a:prstGeom>
            <a:noFill/>
          </p:spPr>
        </p:pic>
        <p:sp>
          <p:nvSpPr>
            <p:cNvPr id="701544" name="Rectangle 104"/>
            <p:cNvSpPr>
              <a:spLocks noChangeArrowheads="1"/>
            </p:cNvSpPr>
            <p:nvPr/>
          </p:nvSpPr>
          <p:spPr bwMode="auto">
            <a:xfrm>
              <a:off x="1416" y="1463"/>
              <a:ext cx="162" cy="134"/>
            </a:xfrm>
            <a:prstGeom prst="rect">
              <a:avLst/>
            </a:prstGeom>
            <a:noFill/>
            <a:ln w="9525">
              <a:noFill/>
              <a:miter lim="800000"/>
              <a:headEnd/>
              <a:tailEnd/>
            </a:ln>
            <a:effectLst/>
          </p:spPr>
          <p:txBody>
            <a:bodyPr lIns="0" tIns="0" rIns="0" bIns="0" anchor="ctr"/>
            <a:lstStyle/>
            <a:p>
              <a:pPr algn="ctr">
                <a:spcBef>
                  <a:spcPct val="50000"/>
                </a:spcBef>
              </a:pPr>
              <a:r>
                <a:rPr lang="es-ES" sz="1400" dirty="0" smtClean="0">
                  <a:solidFill>
                    <a:srgbClr val="0075B8"/>
                  </a:solidFill>
                  <a:latin typeface="Calibri" pitchFamily="34" charset="0"/>
                </a:rPr>
                <a:t>17</a:t>
              </a:r>
              <a:endParaRPr lang="es-ES" sz="800" dirty="0">
                <a:solidFill>
                  <a:srgbClr val="0075B8"/>
                </a:solidFill>
                <a:latin typeface="Calibri" pitchFamily="34" charset="0"/>
              </a:endParaRPr>
            </a:p>
          </p:txBody>
        </p:sp>
        <p:sp>
          <p:nvSpPr>
            <p:cNvPr id="701545" name="Line 105"/>
            <p:cNvSpPr>
              <a:spLocks noChangeShapeType="1"/>
            </p:cNvSpPr>
            <p:nvPr/>
          </p:nvSpPr>
          <p:spPr bwMode="auto">
            <a:xfrm>
              <a:off x="1416" y="1463"/>
              <a:ext cx="162" cy="0"/>
            </a:xfrm>
            <a:prstGeom prst="line">
              <a:avLst/>
            </a:prstGeom>
            <a:noFill/>
            <a:ln w="9525">
              <a:noFill/>
              <a:round/>
              <a:headEnd/>
              <a:tailEnd/>
            </a:ln>
            <a:effectLst/>
          </p:spPr>
          <p:txBody>
            <a:bodyPr lIns="0" tIns="0" rIns="0" bIns="0" anchor="ctr"/>
            <a:lstStyle/>
            <a:p>
              <a:pPr algn="ctr"/>
              <a:endParaRPr lang="es-MX" dirty="0"/>
            </a:p>
          </p:txBody>
        </p:sp>
        <p:sp>
          <p:nvSpPr>
            <p:cNvPr id="701546" name="Line 106"/>
            <p:cNvSpPr>
              <a:spLocks noChangeShapeType="1"/>
            </p:cNvSpPr>
            <p:nvPr/>
          </p:nvSpPr>
          <p:spPr bwMode="auto">
            <a:xfrm>
              <a:off x="1416" y="1597"/>
              <a:ext cx="162" cy="0"/>
            </a:xfrm>
            <a:prstGeom prst="line">
              <a:avLst/>
            </a:prstGeom>
            <a:noFill/>
            <a:ln w="9525">
              <a:noFill/>
              <a:round/>
              <a:headEnd/>
              <a:tailEnd/>
            </a:ln>
            <a:effectLst/>
          </p:spPr>
          <p:txBody>
            <a:bodyPr lIns="0" tIns="0" rIns="0" bIns="0" anchor="ctr"/>
            <a:lstStyle/>
            <a:p>
              <a:pPr algn="ctr"/>
              <a:endParaRPr lang="es-MX" dirty="0"/>
            </a:p>
          </p:txBody>
        </p:sp>
        <p:sp>
          <p:nvSpPr>
            <p:cNvPr id="701547" name="Line 107"/>
            <p:cNvSpPr>
              <a:spLocks noChangeShapeType="1"/>
            </p:cNvSpPr>
            <p:nvPr/>
          </p:nvSpPr>
          <p:spPr bwMode="auto">
            <a:xfrm>
              <a:off x="1416" y="1463"/>
              <a:ext cx="0" cy="134"/>
            </a:xfrm>
            <a:prstGeom prst="line">
              <a:avLst/>
            </a:prstGeom>
            <a:noFill/>
            <a:ln w="9525">
              <a:noFill/>
              <a:round/>
              <a:headEnd/>
              <a:tailEnd/>
            </a:ln>
            <a:effectLst/>
          </p:spPr>
          <p:txBody>
            <a:bodyPr lIns="0" tIns="0" rIns="0" bIns="0" anchor="ctr"/>
            <a:lstStyle/>
            <a:p>
              <a:pPr algn="ctr"/>
              <a:endParaRPr lang="es-MX" dirty="0"/>
            </a:p>
          </p:txBody>
        </p:sp>
        <p:sp>
          <p:nvSpPr>
            <p:cNvPr id="701548" name="Line 108"/>
            <p:cNvSpPr>
              <a:spLocks noChangeShapeType="1"/>
            </p:cNvSpPr>
            <p:nvPr/>
          </p:nvSpPr>
          <p:spPr bwMode="auto">
            <a:xfrm>
              <a:off x="1578" y="1463"/>
              <a:ext cx="0" cy="134"/>
            </a:xfrm>
            <a:prstGeom prst="line">
              <a:avLst/>
            </a:prstGeom>
            <a:noFill/>
            <a:ln w="9525">
              <a:noFill/>
              <a:round/>
              <a:headEnd/>
              <a:tailEnd/>
            </a:ln>
            <a:effectLst/>
          </p:spPr>
          <p:txBody>
            <a:bodyPr lIns="0" tIns="0" rIns="0" bIns="0" anchor="ctr"/>
            <a:lstStyle/>
            <a:p>
              <a:pPr algn="ctr"/>
              <a:endParaRPr lang="es-MX" dirty="0"/>
            </a:p>
          </p:txBody>
        </p:sp>
      </p:grpSp>
      <p:grpSp>
        <p:nvGrpSpPr>
          <p:cNvPr id="16" name="Group 109"/>
          <p:cNvGrpSpPr>
            <a:grpSpLocks/>
          </p:cNvGrpSpPr>
          <p:nvPr/>
        </p:nvGrpSpPr>
        <p:grpSpPr bwMode="auto">
          <a:xfrm>
            <a:off x="4452938" y="2209800"/>
            <a:ext cx="385762" cy="385763"/>
            <a:chOff x="1370" y="1409"/>
            <a:chExt cx="243" cy="243"/>
          </a:xfrm>
        </p:grpSpPr>
        <p:pic>
          <p:nvPicPr>
            <p:cNvPr id="701550" name="Picture 110" descr="sfgdfgh"/>
            <p:cNvPicPr>
              <a:picLocks noChangeAspect="1" noChangeArrowheads="1"/>
            </p:cNvPicPr>
            <p:nvPr/>
          </p:nvPicPr>
          <p:blipFill>
            <a:blip r:embed="rId3" cstate="print"/>
            <a:srcRect/>
            <a:stretch>
              <a:fillRect/>
            </a:stretch>
          </p:blipFill>
          <p:spPr bwMode="auto">
            <a:xfrm>
              <a:off x="1370" y="1409"/>
              <a:ext cx="243" cy="243"/>
            </a:xfrm>
            <a:prstGeom prst="rect">
              <a:avLst/>
            </a:prstGeom>
            <a:noFill/>
          </p:spPr>
        </p:pic>
        <p:sp>
          <p:nvSpPr>
            <p:cNvPr id="701551" name="Rectangle 111"/>
            <p:cNvSpPr>
              <a:spLocks noChangeArrowheads="1"/>
            </p:cNvSpPr>
            <p:nvPr/>
          </p:nvSpPr>
          <p:spPr bwMode="auto">
            <a:xfrm>
              <a:off x="1416" y="1463"/>
              <a:ext cx="162" cy="134"/>
            </a:xfrm>
            <a:prstGeom prst="rect">
              <a:avLst/>
            </a:prstGeom>
            <a:noFill/>
            <a:ln w="9525">
              <a:noFill/>
              <a:miter lim="800000"/>
              <a:headEnd/>
              <a:tailEnd/>
            </a:ln>
            <a:effectLst/>
          </p:spPr>
          <p:txBody>
            <a:bodyPr lIns="0" tIns="0" rIns="0" bIns="0" anchor="ctr"/>
            <a:lstStyle/>
            <a:p>
              <a:pPr algn="ctr">
                <a:spcBef>
                  <a:spcPct val="50000"/>
                </a:spcBef>
              </a:pPr>
              <a:r>
                <a:rPr lang="es-ES" sz="1400" dirty="0" smtClean="0">
                  <a:solidFill>
                    <a:srgbClr val="0075B8"/>
                  </a:solidFill>
                  <a:latin typeface="Calibri" pitchFamily="34" charset="0"/>
                </a:rPr>
                <a:t>11</a:t>
              </a:r>
              <a:endParaRPr lang="es-ES" sz="800" dirty="0">
                <a:solidFill>
                  <a:srgbClr val="0075B8"/>
                </a:solidFill>
                <a:latin typeface="Calibri" pitchFamily="34" charset="0"/>
              </a:endParaRPr>
            </a:p>
          </p:txBody>
        </p:sp>
        <p:sp>
          <p:nvSpPr>
            <p:cNvPr id="701552" name="Line 112"/>
            <p:cNvSpPr>
              <a:spLocks noChangeShapeType="1"/>
            </p:cNvSpPr>
            <p:nvPr/>
          </p:nvSpPr>
          <p:spPr bwMode="auto">
            <a:xfrm>
              <a:off x="1416" y="1463"/>
              <a:ext cx="162" cy="0"/>
            </a:xfrm>
            <a:prstGeom prst="line">
              <a:avLst/>
            </a:prstGeom>
            <a:noFill/>
            <a:ln w="9525">
              <a:noFill/>
              <a:round/>
              <a:headEnd/>
              <a:tailEnd/>
            </a:ln>
            <a:effectLst/>
          </p:spPr>
          <p:txBody>
            <a:bodyPr lIns="0" tIns="0" rIns="0" bIns="0" anchor="ctr"/>
            <a:lstStyle/>
            <a:p>
              <a:pPr algn="ctr"/>
              <a:endParaRPr lang="es-MX" dirty="0"/>
            </a:p>
          </p:txBody>
        </p:sp>
        <p:sp>
          <p:nvSpPr>
            <p:cNvPr id="701553" name="Line 113"/>
            <p:cNvSpPr>
              <a:spLocks noChangeShapeType="1"/>
            </p:cNvSpPr>
            <p:nvPr/>
          </p:nvSpPr>
          <p:spPr bwMode="auto">
            <a:xfrm>
              <a:off x="1416" y="1597"/>
              <a:ext cx="162" cy="0"/>
            </a:xfrm>
            <a:prstGeom prst="line">
              <a:avLst/>
            </a:prstGeom>
            <a:noFill/>
            <a:ln w="9525">
              <a:noFill/>
              <a:round/>
              <a:headEnd/>
              <a:tailEnd/>
            </a:ln>
            <a:effectLst/>
          </p:spPr>
          <p:txBody>
            <a:bodyPr lIns="0" tIns="0" rIns="0" bIns="0" anchor="ctr"/>
            <a:lstStyle/>
            <a:p>
              <a:pPr algn="ctr"/>
              <a:endParaRPr lang="es-MX" dirty="0"/>
            </a:p>
          </p:txBody>
        </p:sp>
        <p:sp>
          <p:nvSpPr>
            <p:cNvPr id="701554" name="Line 114"/>
            <p:cNvSpPr>
              <a:spLocks noChangeShapeType="1"/>
            </p:cNvSpPr>
            <p:nvPr/>
          </p:nvSpPr>
          <p:spPr bwMode="auto">
            <a:xfrm>
              <a:off x="1416" y="1463"/>
              <a:ext cx="0" cy="134"/>
            </a:xfrm>
            <a:prstGeom prst="line">
              <a:avLst/>
            </a:prstGeom>
            <a:noFill/>
            <a:ln w="9525">
              <a:noFill/>
              <a:round/>
              <a:headEnd/>
              <a:tailEnd/>
            </a:ln>
            <a:effectLst/>
          </p:spPr>
          <p:txBody>
            <a:bodyPr lIns="0" tIns="0" rIns="0" bIns="0" anchor="ctr"/>
            <a:lstStyle/>
            <a:p>
              <a:pPr algn="ctr"/>
              <a:endParaRPr lang="es-MX" dirty="0"/>
            </a:p>
          </p:txBody>
        </p:sp>
        <p:sp>
          <p:nvSpPr>
            <p:cNvPr id="701555" name="Line 115"/>
            <p:cNvSpPr>
              <a:spLocks noChangeShapeType="1"/>
            </p:cNvSpPr>
            <p:nvPr/>
          </p:nvSpPr>
          <p:spPr bwMode="auto">
            <a:xfrm>
              <a:off x="1578" y="1463"/>
              <a:ext cx="0" cy="134"/>
            </a:xfrm>
            <a:prstGeom prst="line">
              <a:avLst/>
            </a:prstGeom>
            <a:noFill/>
            <a:ln w="9525">
              <a:noFill/>
              <a:round/>
              <a:headEnd/>
              <a:tailEnd/>
            </a:ln>
            <a:effectLst/>
          </p:spPr>
          <p:txBody>
            <a:bodyPr lIns="0" tIns="0" rIns="0" bIns="0" anchor="ctr"/>
            <a:lstStyle/>
            <a:p>
              <a:pPr algn="ctr"/>
              <a:endParaRPr lang="es-MX" dirty="0"/>
            </a:p>
          </p:txBody>
        </p:sp>
      </p:grpSp>
      <p:grpSp>
        <p:nvGrpSpPr>
          <p:cNvPr id="17" name="Group 116"/>
          <p:cNvGrpSpPr>
            <a:grpSpLocks/>
          </p:cNvGrpSpPr>
          <p:nvPr/>
        </p:nvGrpSpPr>
        <p:grpSpPr bwMode="auto">
          <a:xfrm>
            <a:off x="5068888" y="1576388"/>
            <a:ext cx="385762" cy="385762"/>
            <a:chOff x="1370" y="1409"/>
            <a:chExt cx="243" cy="243"/>
          </a:xfrm>
        </p:grpSpPr>
        <p:pic>
          <p:nvPicPr>
            <p:cNvPr id="701557" name="Picture 117" descr="sfgdfgh"/>
            <p:cNvPicPr>
              <a:picLocks noChangeAspect="1" noChangeArrowheads="1"/>
            </p:cNvPicPr>
            <p:nvPr/>
          </p:nvPicPr>
          <p:blipFill>
            <a:blip r:embed="rId3" cstate="print"/>
            <a:srcRect/>
            <a:stretch>
              <a:fillRect/>
            </a:stretch>
          </p:blipFill>
          <p:spPr bwMode="auto">
            <a:xfrm>
              <a:off x="1370" y="1409"/>
              <a:ext cx="243" cy="243"/>
            </a:xfrm>
            <a:prstGeom prst="rect">
              <a:avLst/>
            </a:prstGeom>
            <a:noFill/>
          </p:spPr>
        </p:pic>
        <p:sp>
          <p:nvSpPr>
            <p:cNvPr id="701558" name="Rectangle 118"/>
            <p:cNvSpPr>
              <a:spLocks noChangeArrowheads="1"/>
            </p:cNvSpPr>
            <p:nvPr/>
          </p:nvSpPr>
          <p:spPr bwMode="auto">
            <a:xfrm>
              <a:off x="1416" y="1463"/>
              <a:ext cx="162" cy="134"/>
            </a:xfrm>
            <a:prstGeom prst="rect">
              <a:avLst/>
            </a:prstGeom>
            <a:noFill/>
            <a:ln w="9525">
              <a:noFill/>
              <a:miter lim="800000"/>
              <a:headEnd/>
              <a:tailEnd/>
            </a:ln>
            <a:effectLst/>
          </p:spPr>
          <p:txBody>
            <a:bodyPr lIns="0" tIns="0" rIns="0" bIns="0" anchor="ctr"/>
            <a:lstStyle/>
            <a:p>
              <a:pPr algn="ctr">
                <a:spcBef>
                  <a:spcPct val="50000"/>
                </a:spcBef>
              </a:pPr>
              <a:r>
                <a:rPr lang="es-ES" sz="1400" dirty="0" smtClean="0">
                  <a:solidFill>
                    <a:srgbClr val="0075B8"/>
                  </a:solidFill>
                  <a:latin typeface="Calibri" pitchFamily="34" charset="0"/>
                </a:rPr>
                <a:t>39</a:t>
              </a:r>
              <a:endParaRPr lang="es-ES" sz="800" dirty="0">
                <a:solidFill>
                  <a:srgbClr val="0075B8"/>
                </a:solidFill>
                <a:latin typeface="Calibri" pitchFamily="34" charset="0"/>
              </a:endParaRPr>
            </a:p>
          </p:txBody>
        </p:sp>
        <p:sp>
          <p:nvSpPr>
            <p:cNvPr id="701559" name="Line 119"/>
            <p:cNvSpPr>
              <a:spLocks noChangeShapeType="1"/>
            </p:cNvSpPr>
            <p:nvPr/>
          </p:nvSpPr>
          <p:spPr bwMode="auto">
            <a:xfrm>
              <a:off x="1416" y="1463"/>
              <a:ext cx="162" cy="0"/>
            </a:xfrm>
            <a:prstGeom prst="line">
              <a:avLst/>
            </a:prstGeom>
            <a:noFill/>
            <a:ln w="9525">
              <a:noFill/>
              <a:round/>
              <a:headEnd/>
              <a:tailEnd/>
            </a:ln>
            <a:effectLst/>
          </p:spPr>
          <p:txBody>
            <a:bodyPr lIns="0" tIns="0" rIns="0" bIns="0" anchor="ctr"/>
            <a:lstStyle/>
            <a:p>
              <a:pPr algn="ctr"/>
              <a:endParaRPr lang="es-MX" dirty="0"/>
            </a:p>
          </p:txBody>
        </p:sp>
        <p:sp>
          <p:nvSpPr>
            <p:cNvPr id="701560" name="Line 120"/>
            <p:cNvSpPr>
              <a:spLocks noChangeShapeType="1"/>
            </p:cNvSpPr>
            <p:nvPr/>
          </p:nvSpPr>
          <p:spPr bwMode="auto">
            <a:xfrm>
              <a:off x="1416" y="1597"/>
              <a:ext cx="162" cy="0"/>
            </a:xfrm>
            <a:prstGeom prst="line">
              <a:avLst/>
            </a:prstGeom>
            <a:noFill/>
            <a:ln w="9525">
              <a:noFill/>
              <a:round/>
              <a:headEnd/>
              <a:tailEnd/>
            </a:ln>
            <a:effectLst/>
          </p:spPr>
          <p:txBody>
            <a:bodyPr lIns="0" tIns="0" rIns="0" bIns="0" anchor="ctr"/>
            <a:lstStyle/>
            <a:p>
              <a:pPr algn="ctr"/>
              <a:endParaRPr lang="es-MX" dirty="0"/>
            </a:p>
          </p:txBody>
        </p:sp>
        <p:sp>
          <p:nvSpPr>
            <p:cNvPr id="701561" name="Line 121"/>
            <p:cNvSpPr>
              <a:spLocks noChangeShapeType="1"/>
            </p:cNvSpPr>
            <p:nvPr/>
          </p:nvSpPr>
          <p:spPr bwMode="auto">
            <a:xfrm>
              <a:off x="1416" y="1463"/>
              <a:ext cx="0" cy="134"/>
            </a:xfrm>
            <a:prstGeom prst="line">
              <a:avLst/>
            </a:prstGeom>
            <a:noFill/>
            <a:ln w="9525">
              <a:noFill/>
              <a:round/>
              <a:headEnd/>
              <a:tailEnd/>
            </a:ln>
            <a:effectLst/>
          </p:spPr>
          <p:txBody>
            <a:bodyPr lIns="0" tIns="0" rIns="0" bIns="0" anchor="ctr"/>
            <a:lstStyle/>
            <a:p>
              <a:pPr algn="ctr"/>
              <a:endParaRPr lang="es-MX" dirty="0"/>
            </a:p>
          </p:txBody>
        </p:sp>
        <p:sp>
          <p:nvSpPr>
            <p:cNvPr id="701562" name="Line 122"/>
            <p:cNvSpPr>
              <a:spLocks noChangeShapeType="1"/>
            </p:cNvSpPr>
            <p:nvPr/>
          </p:nvSpPr>
          <p:spPr bwMode="auto">
            <a:xfrm>
              <a:off x="1578" y="1463"/>
              <a:ext cx="0" cy="134"/>
            </a:xfrm>
            <a:prstGeom prst="line">
              <a:avLst/>
            </a:prstGeom>
            <a:noFill/>
            <a:ln w="9525">
              <a:noFill/>
              <a:round/>
              <a:headEnd/>
              <a:tailEnd/>
            </a:ln>
            <a:effectLst/>
          </p:spPr>
          <p:txBody>
            <a:bodyPr lIns="0" tIns="0" rIns="0" bIns="0" anchor="ctr"/>
            <a:lstStyle/>
            <a:p>
              <a:pPr algn="ctr"/>
              <a:endParaRPr lang="es-MX" dirty="0"/>
            </a:p>
          </p:txBody>
        </p:sp>
      </p:grpSp>
      <p:graphicFrame>
        <p:nvGraphicFramePr>
          <p:cNvPr id="701563" name="Group 123"/>
          <p:cNvGraphicFramePr>
            <a:graphicFrameLocks noGrp="1"/>
          </p:cNvGraphicFramePr>
          <p:nvPr/>
        </p:nvGraphicFramePr>
        <p:xfrm>
          <a:off x="3036888" y="1158875"/>
          <a:ext cx="581025" cy="203640"/>
        </p:xfrm>
        <a:graphic>
          <a:graphicData uri="http://schemas.openxmlformats.org/drawingml/2006/table">
            <a:tbl>
              <a:tblPr/>
              <a:tblGrid>
                <a:gridCol w="581025"/>
              </a:tblGrid>
              <a:tr h="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libri" pitchFamily="34" charset="0"/>
                          <a:cs typeface="Arial" charset="0"/>
                        </a:rPr>
                        <a:t>Usaquén</a:t>
                      </a:r>
                      <a:endParaRPr kumimoji="0" lang="es-ES" sz="11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701569" name="Group 129"/>
          <p:cNvGraphicFramePr>
            <a:graphicFrameLocks noGrp="1"/>
          </p:cNvGraphicFramePr>
          <p:nvPr/>
        </p:nvGraphicFramePr>
        <p:xfrm>
          <a:off x="3816350" y="1398588"/>
          <a:ext cx="668338" cy="188400"/>
        </p:xfrm>
        <a:graphic>
          <a:graphicData uri="http://schemas.openxmlformats.org/drawingml/2006/table">
            <a:tbl>
              <a:tblPr/>
              <a:tblGrid>
                <a:gridCol w="668338"/>
              </a:tblGrid>
              <a:tr h="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Chapinero</a:t>
                      </a:r>
                      <a:endParaRPr kumimoji="0" lang="es-ES"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701575" name="Group 135"/>
          <p:cNvGraphicFramePr>
            <a:graphicFrameLocks noGrp="1"/>
          </p:cNvGraphicFramePr>
          <p:nvPr/>
        </p:nvGraphicFramePr>
        <p:xfrm>
          <a:off x="4954588" y="1384300"/>
          <a:ext cx="565150" cy="188400"/>
        </p:xfrm>
        <a:graphic>
          <a:graphicData uri="http://schemas.openxmlformats.org/drawingml/2006/table">
            <a:tbl>
              <a:tblPr/>
              <a:tblGrid>
                <a:gridCol w="565150"/>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Santa Fe</a:t>
                      </a:r>
                      <a:endParaRPr kumimoji="0" lang="es-ES"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701581" name="Group 141"/>
          <p:cNvGraphicFramePr>
            <a:graphicFrameLocks noGrp="1"/>
          </p:cNvGraphicFramePr>
          <p:nvPr/>
        </p:nvGraphicFramePr>
        <p:xfrm>
          <a:off x="6484938" y="2122488"/>
          <a:ext cx="830262" cy="279840"/>
        </p:xfrm>
        <a:graphic>
          <a:graphicData uri="http://schemas.openxmlformats.org/drawingml/2006/table">
            <a:tbl>
              <a:tblPr/>
              <a:tblGrid>
                <a:gridCol w="830262"/>
              </a:tblGrid>
              <a:tr h="0">
                <a:tc>
                  <a:txBody>
                    <a:bodyPr/>
                    <a:lstStyle/>
                    <a:p>
                      <a:pPr marL="0" marR="0" lvl="0" indent="0" algn="l" defTabSz="914400" rtl="0" eaLnBrk="1" fontAlgn="b"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bg1"/>
                          </a:solidFill>
                          <a:effectLst/>
                          <a:latin typeface="Calibri" pitchFamily="34" charset="0"/>
                          <a:cs typeface="Arial" charset="0"/>
                        </a:rPr>
                        <a:t>San </a:t>
                      </a:r>
                    </a:p>
                    <a:p>
                      <a:pPr marL="0" marR="0" lvl="0" indent="0" algn="l" defTabSz="914400" rtl="0" eaLnBrk="1" fontAlgn="b"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bg1"/>
                          </a:solidFill>
                          <a:effectLst/>
                          <a:latin typeface="Calibri" pitchFamily="34" charset="0"/>
                          <a:cs typeface="Arial" charset="0"/>
                        </a:rPr>
                        <a:t>Cristóbal</a:t>
                      </a:r>
                      <a:endParaRPr kumimoji="0" lang="es-ES" sz="1000" b="0" i="0" u="none" strike="noStrike" cap="none" normalizeH="0" baseline="0" dirty="0" smtClean="0">
                        <a:ln>
                          <a:noFill/>
                        </a:ln>
                        <a:solidFill>
                          <a:schemeClr val="bg1"/>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701587" name="Group 147"/>
          <p:cNvGraphicFramePr>
            <a:graphicFrameLocks noGrp="1"/>
          </p:cNvGraphicFramePr>
          <p:nvPr/>
        </p:nvGraphicFramePr>
        <p:xfrm>
          <a:off x="7499350" y="2603500"/>
          <a:ext cx="403225" cy="203640"/>
        </p:xfrm>
        <a:graphic>
          <a:graphicData uri="http://schemas.openxmlformats.org/drawingml/2006/table">
            <a:tbl>
              <a:tblPr/>
              <a:tblGrid>
                <a:gridCol w="403225"/>
              </a:tblGrid>
              <a:tr h="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Usme</a:t>
                      </a:r>
                      <a:endParaRPr kumimoji="0" lang="es-ES" sz="1100" b="0" i="0" u="none" strike="noStrike" cap="none" normalizeH="0" baseline="0" dirty="0" smtClean="0">
                        <a:ln>
                          <a:noFill/>
                        </a:ln>
                        <a:solidFill>
                          <a:schemeClr val="bg1"/>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701593" name="Group 153"/>
          <p:cNvGraphicFramePr>
            <a:graphicFrameLocks noGrp="1"/>
          </p:cNvGraphicFramePr>
          <p:nvPr/>
        </p:nvGraphicFramePr>
        <p:xfrm>
          <a:off x="6149975" y="3349625"/>
          <a:ext cx="506413" cy="304224"/>
        </p:xfrm>
        <a:graphic>
          <a:graphicData uri="http://schemas.openxmlformats.org/drawingml/2006/table">
            <a:tbl>
              <a:tblPr/>
              <a:tblGrid>
                <a:gridCol w="506413"/>
              </a:tblGrid>
              <a:tr h="0">
                <a:tc>
                  <a:txBody>
                    <a:bodyPr/>
                    <a:lstStyle/>
                    <a:p>
                      <a:pPr marL="0" marR="0" lvl="0" indent="0" algn="l" defTabSz="914400" rtl="0" eaLnBrk="1" fontAlgn="b" latinLnBrk="0" hangingPunct="1">
                        <a:lnSpc>
                          <a:spcPct val="8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libri" pitchFamily="34" charset="0"/>
                          <a:cs typeface="Arial" charset="0"/>
                        </a:rPr>
                        <a:t>Ciudad </a:t>
                      </a:r>
                    </a:p>
                    <a:p>
                      <a:pPr marL="0" marR="0" lvl="0" indent="0" algn="l" defTabSz="914400" rtl="0" eaLnBrk="1" fontAlgn="b" latinLnBrk="0" hangingPunct="1">
                        <a:lnSpc>
                          <a:spcPct val="8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libri" pitchFamily="34" charset="0"/>
                          <a:cs typeface="Arial" charset="0"/>
                        </a:rPr>
                        <a:t>Bolívar</a:t>
                      </a:r>
                      <a:endParaRPr kumimoji="0" lang="es-ES" sz="11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701599" name="Group 159"/>
          <p:cNvGraphicFramePr>
            <a:graphicFrameLocks noGrp="1"/>
          </p:cNvGraphicFramePr>
          <p:nvPr/>
        </p:nvGraphicFramePr>
        <p:xfrm>
          <a:off x="4846638" y="4206875"/>
          <a:ext cx="349250" cy="170112"/>
        </p:xfrm>
        <a:graphic>
          <a:graphicData uri="http://schemas.openxmlformats.org/drawingml/2006/table">
            <a:tbl>
              <a:tblPr/>
              <a:tblGrid>
                <a:gridCol w="349250"/>
              </a:tblGrid>
              <a:tr h="0">
                <a:tc>
                  <a:txBody>
                    <a:bodyPr/>
                    <a:lstStyle/>
                    <a:p>
                      <a:pPr marL="0" marR="0" lvl="0" indent="0" algn="l" defTabSz="914400" rtl="0" eaLnBrk="1" fontAlgn="b" latinLnBrk="0" hangingPunct="1">
                        <a:lnSpc>
                          <a:spcPct val="8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Bosa</a:t>
                      </a:r>
                      <a:endParaRPr kumimoji="0" lang="es-ES" sz="1100" b="0" i="0" u="none" strike="noStrike" cap="none" normalizeH="0" baseline="0" dirty="0" smtClean="0">
                        <a:ln>
                          <a:noFill/>
                        </a:ln>
                        <a:solidFill>
                          <a:schemeClr val="bg1"/>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701605" name="Group 165"/>
          <p:cNvGraphicFramePr>
            <a:graphicFrameLocks noGrp="1"/>
          </p:cNvGraphicFramePr>
          <p:nvPr/>
        </p:nvGraphicFramePr>
        <p:xfrm>
          <a:off x="4583113" y="3235325"/>
          <a:ext cx="668337" cy="203640"/>
        </p:xfrm>
        <a:graphic>
          <a:graphicData uri="http://schemas.openxmlformats.org/drawingml/2006/table">
            <a:tbl>
              <a:tblPr/>
              <a:tblGrid>
                <a:gridCol w="668337"/>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Kennedy</a:t>
                      </a:r>
                      <a:endParaRPr kumimoji="0" lang="es-ES" sz="1100" b="0" i="0" u="none" strike="noStrike" cap="none" normalizeH="0" baseline="0" dirty="0" smtClean="0">
                        <a:ln>
                          <a:noFill/>
                        </a:ln>
                        <a:solidFill>
                          <a:schemeClr val="bg1"/>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701611" name="Group 171"/>
          <p:cNvGraphicFramePr>
            <a:graphicFrameLocks noGrp="1"/>
          </p:cNvGraphicFramePr>
          <p:nvPr/>
        </p:nvGraphicFramePr>
        <p:xfrm>
          <a:off x="3638550" y="3011488"/>
          <a:ext cx="668338" cy="203640"/>
        </p:xfrm>
        <a:graphic>
          <a:graphicData uri="http://schemas.openxmlformats.org/drawingml/2006/table">
            <a:tbl>
              <a:tblPr/>
              <a:tblGrid>
                <a:gridCol w="668338"/>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libri" pitchFamily="34" charset="0"/>
                          <a:cs typeface="Arial" charset="0"/>
                        </a:rPr>
                        <a:t>Fontibón</a:t>
                      </a:r>
                      <a:endParaRPr kumimoji="0" lang="es-ES" sz="11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701617" name="Group 177"/>
          <p:cNvGraphicFramePr>
            <a:graphicFrameLocks noGrp="1"/>
          </p:cNvGraphicFramePr>
          <p:nvPr/>
        </p:nvGraphicFramePr>
        <p:xfrm>
          <a:off x="3452813" y="2473325"/>
          <a:ext cx="668337" cy="203640"/>
        </p:xfrm>
        <a:graphic>
          <a:graphicData uri="http://schemas.openxmlformats.org/drawingml/2006/table">
            <a:tbl>
              <a:tblPr/>
              <a:tblGrid>
                <a:gridCol w="668337"/>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libri" pitchFamily="34" charset="0"/>
                          <a:cs typeface="Arial" charset="0"/>
                        </a:rPr>
                        <a:t>Engativá</a:t>
                      </a:r>
                      <a:endParaRPr kumimoji="0" lang="es-ES" sz="11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701623" name="Group 183"/>
          <p:cNvGraphicFramePr>
            <a:graphicFrameLocks noGrp="1"/>
          </p:cNvGraphicFramePr>
          <p:nvPr/>
        </p:nvGraphicFramePr>
        <p:xfrm>
          <a:off x="3749675" y="1693863"/>
          <a:ext cx="474663" cy="279840"/>
        </p:xfrm>
        <a:graphic>
          <a:graphicData uri="http://schemas.openxmlformats.org/drawingml/2006/table">
            <a:tbl>
              <a:tblPr/>
              <a:tblGrid>
                <a:gridCol w="474663"/>
              </a:tblGrid>
              <a:tr h="0">
                <a:tc>
                  <a:txBody>
                    <a:bodyPr/>
                    <a:lstStyle/>
                    <a:p>
                      <a:pPr marL="0" marR="0" lvl="0" indent="0" algn="r" defTabSz="914400" rtl="0" eaLnBrk="1" fontAlgn="b"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Barrios </a:t>
                      </a:r>
                    </a:p>
                    <a:p>
                      <a:pPr marL="0" marR="0" lvl="0" indent="0" algn="r" defTabSz="914400" rtl="0" eaLnBrk="1" fontAlgn="b"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Unidos</a:t>
                      </a:r>
                      <a:endParaRPr kumimoji="0" lang="es-ES"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701629" name="Group 189"/>
          <p:cNvGraphicFramePr>
            <a:graphicFrameLocks noGrp="1"/>
          </p:cNvGraphicFramePr>
          <p:nvPr/>
        </p:nvGraphicFramePr>
        <p:xfrm>
          <a:off x="4451350" y="2062163"/>
          <a:ext cx="681038" cy="157920"/>
        </p:xfrm>
        <a:graphic>
          <a:graphicData uri="http://schemas.openxmlformats.org/drawingml/2006/table">
            <a:tbl>
              <a:tblPr/>
              <a:tblGrid>
                <a:gridCol w="681038"/>
              </a:tblGrid>
              <a:tr h="0">
                <a:tc>
                  <a:txBody>
                    <a:bodyPr/>
                    <a:lstStyle/>
                    <a:p>
                      <a:pPr marL="0" marR="0" lvl="0" indent="0" algn="l" defTabSz="914400" rtl="0" eaLnBrk="1" fontAlgn="b"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Teusaquillo</a:t>
                      </a:r>
                      <a:endParaRPr kumimoji="0" lang="es-ES"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701635" name="Group 195"/>
          <p:cNvGraphicFramePr>
            <a:graphicFrameLocks noGrp="1"/>
          </p:cNvGraphicFramePr>
          <p:nvPr/>
        </p:nvGraphicFramePr>
        <p:xfrm>
          <a:off x="5168900" y="2767013"/>
          <a:ext cx="474663" cy="279840"/>
        </p:xfrm>
        <a:graphic>
          <a:graphicData uri="http://schemas.openxmlformats.org/drawingml/2006/table">
            <a:tbl>
              <a:tblPr/>
              <a:tblGrid>
                <a:gridCol w="474663"/>
              </a:tblGrid>
              <a:tr h="0">
                <a:tc>
                  <a:txBody>
                    <a:bodyPr/>
                    <a:lstStyle/>
                    <a:p>
                      <a:pPr marL="0" marR="0" lvl="0" indent="0" algn="l" defTabSz="914400" rtl="0" eaLnBrk="1" fontAlgn="b"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Puente Aranda</a:t>
                      </a:r>
                      <a:endParaRPr kumimoji="0" lang="es-ES"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701641" name="Group 201"/>
          <p:cNvGraphicFramePr>
            <a:graphicFrameLocks noGrp="1"/>
          </p:cNvGraphicFramePr>
          <p:nvPr/>
        </p:nvGraphicFramePr>
        <p:xfrm>
          <a:off x="5959475" y="3081338"/>
          <a:ext cx="681038" cy="157920"/>
        </p:xfrm>
        <a:graphic>
          <a:graphicData uri="http://schemas.openxmlformats.org/drawingml/2006/table">
            <a:tbl>
              <a:tblPr/>
              <a:tblGrid>
                <a:gridCol w="681038"/>
              </a:tblGrid>
              <a:tr h="0">
                <a:tc>
                  <a:txBody>
                    <a:bodyPr/>
                    <a:lstStyle/>
                    <a:p>
                      <a:pPr marL="0" marR="0" lvl="0" indent="0" algn="l" defTabSz="914400" rtl="0" eaLnBrk="1" fontAlgn="b"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Tunjuelito</a:t>
                      </a:r>
                      <a:endParaRPr kumimoji="0" lang="es-ES"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701647" name="Group 207"/>
          <p:cNvGraphicFramePr>
            <a:graphicFrameLocks noGrp="1"/>
          </p:cNvGraphicFramePr>
          <p:nvPr/>
        </p:nvGraphicFramePr>
        <p:xfrm>
          <a:off x="6305550" y="2641600"/>
          <a:ext cx="403225" cy="279840"/>
        </p:xfrm>
        <a:graphic>
          <a:graphicData uri="http://schemas.openxmlformats.org/drawingml/2006/table">
            <a:tbl>
              <a:tblPr/>
              <a:tblGrid>
                <a:gridCol w="403225"/>
              </a:tblGrid>
              <a:tr h="0">
                <a:tc>
                  <a:txBody>
                    <a:bodyPr/>
                    <a:lstStyle/>
                    <a:p>
                      <a:pPr marL="0" marR="0" lvl="0" indent="0" algn="l" defTabSz="914400" rtl="0" eaLnBrk="1" fontAlgn="b"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bg1"/>
                          </a:solidFill>
                          <a:effectLst/>
                          <a:latin typeface="Calibri" pitchFamily="34" charset="0"/>
                          <a:cs typeface="Arial" charset="0"/>
                        </a:rPr>
                        <a:t>Rafael</a:t>
                      </a:r>
                    </a:p>
                    <a:p>
                      <a:pPr marL="0" marR="0" lvl="0" indent="0" algn="l" defTabSz="914400" rtl="0" eaLnBrk="1" fontAlgn="b"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bg1"/>
                          </a:solidFill>
                          <a:effectLst/>
                          <a:latin typeface="Calibri" pitchFamily="34" charset="0"/>
                          <a:cs typeface="Arial" charset="0"/>
                        </a:rPr>
                        <a:t>Uribe</a:t>
                      </a:r>
                      <a:endParaRPr kumimoji="0" lang="es-ES" sz="1000" b="0" i="0" u="none" strike="noStrike" cap="none" normalizeH="0" baseline="0" dirty="0" smtClean="0">
                        <a:ln>
                          <a:noFill/>
                        </a:ln>
                        <a:solidFill>
                          <a:schemeClr val="bg1"/>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pSp>
        <p:nvGrpSpPr>
          <p:cNvPr id="18" name="Group 213"/>
          <p:cNvGrpSpPr>
            <a:grpSpLocks/>
          </p:cNvGrpSpPr>
          <p:nvPr/>
        </p:nvGrpSpPr>
        <p:grpSpPr bwMode="auto">
          <a:xfrm>
            <a:off x="5237163" y="2081213"/>
            <a:ext cx="385762" cy="385762"/>
            <a:chOff x="1370" y="1409"/>
            <a:chExt cx="243" cy="243"/>
          </a:xfrm>
        </p:grpSpPr>
        <p:pic>
          <p:nvPicPr>
            <p:cNvPr id="701654" name="Picture 214" descr="sfgdfgh"/>
            <p:cNvPicPr>
              <a:picLocks noChangeAspect="1" noChangeArrowheads="1"/>
            </p:cNvPicPr>
            <p:nvPr/>
          </p:nvPicPr>
          <p:blipFill>
            <a:blip r:embed="rId3" cstate="print"/>
            <a:srcRect/>
            <a:stretch>
              <a:fillRect/>
            </a:stretch>
          </p:blipFill>
          <p:spPr bwMode="auto">
            <a:xfrm>
              <a:off x="1370" y="1409"/>
              <a:ext cx="243" cy="243"/>
            </a:xfrm>
            <a:prstGeom prst="rect">
              <a:avLst/>
            </a:prstGeom>
            <a:noFill/>
          </p:spPr>
        </p:pic>
        <p:sp>
          <p:nvSpPr>
            <p:cNvPr id="701655" name="Rectangle 215"/>
            <p:cNvSpPr>
              <a:spLocks noChangeArrowheads="1"/>
            </p:cNvSpPr>
            <p:nvPr/>
          </p:nvSpPr>
          <p:spPr bwMode="auto">
            <a:xfrm>
              <a:off x="1416" y="1463"/>
              <a:ext cx="162" cy="134"/>
            </a:xfrm>
            <a:prstGeom prst="rect">
              <a:avLst/>
            </a:prstGeom>
            <a:noFill/>
            <a:ln w="9525">
              <a:noFill/>
              <a:miter lim="800000"/>
              <a:headEnd/>
              <a:tailEnd/>
            </a:ln>
            <a:effectLst/>
          </p:spPr>
          <p:txBody>
            <a:bodyPr lIns="0" tIns="0" rIns="0" bIns="0" anchor="ctr"/>
            <a:lstStyle/>
            <a:p>
              <a:pPr algn="ctr">
                <a:spcBef>
                  <a:spcPct val="50000"/>
                </a:spcBef>
              </a:pPr>
              <a:r>
                <a:rPr lang="es-ES" sz="1400" dirty="0" smtClean="0">
                  <a:solidFill>
                    <a:srgbClr val="0075B8"/>
                  </a:solidFill>
                  <a:latin typeface="Calibri" pitchFamily="34" charset="0"/>
                </a:rPr>
                <a:t>15</a:t>
              </a:r>
              <a:endParaRPr lang="es-ES" sz="800" dirty="0">
                <a:solidFill>
                  <a:srgbClr val="0075B8"/>
                </a:solidFill>
                <a:latin typeface="Calibri" pitchFamily="34" charset="0"/>
              </a:endParaRPr>
            </a:p>
          </p:txBody>
        </p:sp>
        <p:sp>
          <p:nvSpPr>
            <p:cNvPr id="701656" name="Line 216"/>
            <p:cNvSpPr>
              <a:spLocks noChangeShapeType="1"/>
            </p:cNvSpPr>
            <p:nvPr/>
          </p:nvSpPr>
          <p:spPr bwMode="auto">
            <a:xfrm>
              <a:off x="1416" y="1463"/>
              <a:ext cx="162" cy="0"/>
            </a:xfrm>
            <a:prstGeom prst="line">
              <a:avLst/>
            </a:prstGeom>
            <a:noFill/>
            <a:ln w="9525">
              <a:noFill/>
              <a:round/>
              <a:headEnd/>
              <a:tailEnd/>
            </a:ln>
            <a:effectLst/>
          </p:spPr>
          <p:txBody>
            <a:bodyPr lIns="0" tIns="0" rIns="0" bIns="0" anchor="ctr"/>
            <a:lstStyle/>
            <a:p>
              <a:pPr algn="ctr"/>
              <a:endParaRPr lang="es-MX" dirty="0"/>
            </a:p>
          </p:txBody>
        </p:sp>
        <p:sp>
          <p:nvSpPr>
            <p:cNvPr id="701657" name="Line 217"/>
            <p:cNvSpPr>
              <a:spLocks noChangeShapeType="1"/>
            </p:cNvSpPr>
            <p:nvPr/>
          </p:nvSpPr>
          <p:spPr bwMode="auto">
            <a:xfrm>
              <a:off x="1416" y="1597"/>
              <a:ext cx="162" cy="0"/>
            </a:xfrm>
            <a:prstGeom prst="line">
              <a:avLst/>
            </a:prstGeom>
            <a:noFill/>
            <a:ln w="9525">
              <a:noFill/>
              <a:round/>
              <a:headEnd/>
              <a:tailEnd/>
            </a:ln>
            <a:effectLst/>
          </p:spPr>
          <p:txBody>
            <a:bodyPr lIns="0" tIns="0" rIns="0" bIns="0" anchor="ctr"/>
            <a:lstStyle/>
            <a:p>
              <a:pPr algn="ctr"/>
              <a:endParaRPr lang="es-MX" dirty="0"/>
            </a:p>
          </p:txBody>
        </p:sp>
        <p:sp>
          <p:nvSpPr>
            <p:cNvPr id="701658" name="Line 218"/>
            <p:cNvSpPr>
              <a:spLocks noChangeShapeType="1"/>
            </p:cNvSpPr>
            <p:nvPr/>
          </p:nvSpPr>
          <p:spPr bwMode="auto">
            <a:xfrm>
              <a:off x="1416" y="1463"/>
              <a:ext cx="0" cy="134"/>
            </a:xfrm>
            <a:prstGeom prst="line">
              <a:avLst/>
            </a:prstGeom>
            <a:noFill/>
            <a:ln w="9525">
              <a:noFill/>
              <a:round/>
              <a:headEnd/>
              <a:tailEnd/>
            </a:ln>
            <a:effectLst/>
          </p:spPr>
          <p:txBody>
            <a:bodyPr lIns="0" tIns="0" rIns="0" bIns="0" anchor="ctr"/>
            <a:lstStyle/>
            <a:p>
              <a:pPr algn="ctr"/>
              <a:endParaRPr lang="es-MX" dirty="0"/>
            </a:p>
          </p:txBody>
        </p:sp>
        <p:sp>
          <p:nvSpPr>
            <p:cNvPr id="701659" name="Line 219"/>
            <p:cNvSpPr>
              <a:spLocks noChangeShapeType="1"/>
            </p:cNvSpPr>
            <p:nvPr/>
          </p:nvSpPr>
          <p:spPr bwMode="auto">
            <a:xfrm>
              <a:off x="1578" y="1463"/>
              <a:ext cx="0" cy="134"/>
            </a:xfrm>
            <a:prstGeom prst="line">
              <a:avLst/>
            </a:prstGeom>
            <a:noFill/>
            <a:ln w="9525">
              <a:noFill/>
              <a:round/>
              <a:headEnd/>
              <a:tailEnd/>
            </a:ln>
            <a:effectLst/>
          </p:spPr>
          <p:txBody>
            <a:bodyPr lIns="0" tIns="0" rIns="0" bIns="0" anchor="ctr"/>
            <a:lstStyle/>
            <a:p>
              <a:pPr algn="ctr"/>
              <a:endParaRPr lang="es-MX" dirty="0"/>
            </a:p>
          </p:txBody>
        </p:sp>
      </p:grpSp>
      <p:grpSp>
        <p:nvGrpSpPr>
          <p:cNvPr id="19" name="Group 220"/>
          <p:cNvGrpSpPr>
            <a:grpSpLocks/>
          </p:cNvGrpSpPr>
          <p:nvPr/>
        </p:nvGrpSpPr>
        <p:grpSpPr bwMode="auto">
          <a:xfrm>
            <a:off x="5597525" y="2282825"/>
            <a:ext cx="385763" cy="385763"/>
            <a:chOff x="1370" y="1409"/>
            <a:chExt cx="243" cy="243"/>
          </a:xfrm>
        </p:grpSpPr>
        <p:pic>
          <p:nvPicPr>
            <p:cNvPr id="701661" name="Picture 221" descr="sfgdfgh"/>
            <p:cNvPicPr>
              <a:picLocks noChangeAspect="1" noChangeArrowheads="1"/>
            </p:cNvPicPr>
            <p:nvPr/>
          </p:nvPicPr>
          <p:blipFill>
            <a:blip r:embed="rId3" cstate="print"/>
            <a:srcRect/>
            <a:stretch>
              <a:fillRect/>
            </a:stretch>
          </p:blipFill>
          <p:spPr bwMode="auto">
            <a:xfrm>
              <a:off x="1370" y="1409"/>
              <a:ext cx="243" cy="243"/>
            </a:xfrm>
            <a:prstGeom prst="rect">
              <a:avLst/>
            </a:prstGeom>
            <a:noFill/>
          </p:spPr>
        </p:pic>
        <p:sp>
          <p:nvSpPr>
            <p:cNvPr id="701662" name="Rectangle 222"/>
            <p:cNvSpPr>
              <a:spLocks noChangeArrowheads="1"/>
            </p:cNvSpPr>
            <p:nvPr/>
          </p:nvSpPr>
          <p:spPr bwMode="auto">
            <a:xfrm>
              <a:off x="1416" y="1463"/>
              <a:ext cx="162" cy="134"/>
            </a:xfrm>
            <a:prstGeom prst="rect">
              <a:avLst/>
            </a:prstGeom>
            <a:noFill/>
            <a:ln w="9525">
              <a:noFill/>
              <a:miter lim="800000"/>
              <a:headEnd/>
              <a:tailEnd/>
            </a:ln>
            <a:effectLst/>
          </p:spPr>
          <p:txBody>
            <a:bodyPr lIns="0" tIns="0" rIns="0" bIns="0" anchor="ctr"/>
            <a:lstStyle/>
            <a:p>
              <a:pPr algn="ctr">
                <a:spcBef>
                  <a:spcPct val="50000"/>
                </a:spcBef>
              </a:pPr>
              <a:r>
                <a:rPr lang="es-ES" sz="1400" dirty="0" smtClean="0">
                  <a:solidFill>
                    <a:srgbClr val="0075B8"/>
                  </a:solidFill>
                  <a:latin typeface="Calibri" pitchFamily="34" charset="0"/>
                </a:rPr>
                <a:t>18</a:t>
              </a:r>
              <a:endParaRPr lang="es-ES" sz="800" dirty="0">
                <a:solidFill>
                  <a:srgbClr val="0075B8"/>
                </a:solidFill>
                <a:latin typeface="Calibri" pitchFamily="34" charset="0"/>
              </a:endParaRPr>
            </a:p>
          </p:txBody>
        </p:sp>
        <p:sp>
          <p:nvSpPr>
            <p:cNvPr id="701663" name="Line 223"/>
            <p:cNvSpPr>
              <a:spLocks noChangeShapeType="1"/>
            </p:cNvSpPr>
            <p:nvPr/>
          </p:nvSpPr>
          <p:spPr bwMode="auto">
            <a:xfrm>
              <a:off x="1416" y="1463"/>
              <a:ext cx="162" cy="0"/>
            </a:xfrm>
            <a:prstGeom prst="line">
              <a:avLst/>
            </a:prstGeom>
            <a:noFill/>
            <a:ln w="9525">
              <a:noFill/>
              <a:round/>
              <a:headEnd/>
              <a:tailEnd/>
            </a:ln>
            <a:effectLst/>
          </p:spPr>
          <p:txBody>
            <a:bodyPr lIns="0" tIns="0" rIns="0" bIns="0" anchor="ctr"/>
            <a:lstStyle/>
            <a:p>
              <a:endParaRPr lang="es-MX" dirty="0"/>
            </a:p>
          </p:txBody>
        </p:sp>
        <p:sp>
          <p:nvSpPr>
            <p:cNvPr id="701664" name="Line 224"/>
            <p:cNvSpPr>
              <a:spLocks noChangeShapeType="1"/>
            </p:cNvSpPr>
            <p:nvPr/>
          </p:nvSpPr>
          <p:spPr bwMode="auto">
            <a:xfrm>
              <a:off x="1416" y="1597"/>
              <a:ext cx="162" cy="0"/>
            </a:xfrm>
            <a:prstGeom prst="line">
              <a:avLst/>
            </a:prstGeom>
            <a:noFill/>
            <a:ln w="9525">
              <a:noFill/>
              <a:round/>
              <a:headEnd/>
              <a:tailEnd/>
            </a:ln>
            <a:effectLst/>
          </p:spPr>
          <p:txBody>
            <a:bodyPr lIns="0" tIns="0" rIns="0" bIns="0" anchor="ctr"/>
            <a:lstStyle/>
            <a:p>
              <a:endParaRPr lang="es-MX" dirty="0"/>
            </a:p>
          </p:txBody>
        </p:sp>
        <p:sp>
          <p:nvSpPr>
            <p:cNvPr id="701665" name="Line 225"/>
            <p:cNvSpPr>
              <a:spLocks noChangeShapeType="1"/>
            </p:cNvSpPr>
            <p:nvPr/>
          </p:nvSpPr>
          <p:spPr bwMode="auto">
            <a:xfrm>
              <a:off x="1416" y="1463"/>
              <a:ext cx="0" cy="134"/>
            </a:xfrm>
            <a:prstGeom prst="line">
              <a:avLst/>
            </a:prstGeom>
            <a:noFill/>
            <a:ln w="9525">
              <a:noFill/>
              <a:round/>
              <a:headEnd/>
              <a:tailEnd/>
            </a:ln>
            <a:effectLst/>
          </p:spPr>
          <p:txBody>
            <a:bodyPr lIns="0" tIns="0" rIns="0" bIns="0" anchor="ctr"/>
            <a:lstStyle/>
            <a:p>
              <a:endParaRPr lang="es-MX" dirty="0"/>
            </a:p>
          </p:txBody>
        </p:sp>
        <p:sp>
          <p:nvSpPr>
            <p:cNvPr id="701666" name="Line 226"/>
            <p:cNvSpPr>
              <a:spLocks noChangeShapeType="1"/>
            </p:cNvSpPr>
            <p:nvPr/>
          </p:nvSpPr>
          <p:spPr bwMode="auto">
            <a:xfrm>
              <a:off x="1578" y="1463"/>
              <a:ext cx="0" cy="134"/>
            </a:xfrm>
            <a:prstGeom prst="line">
              <a:avLst/>
            </a:prstGeom>
            <a:noFill/>
            <a:ln w="9525">
              <a:noFill/>
              <a:round/>
              <a:headEnd/>
              <a:tailEnd/>
            </a:ln>
            <a:effectLst/>
          </p:spPr>
          <p:txBody>
            <a:bodyPr lIns="0" tIns="0" rIns="0" bIns="0" anchor="ctr"/>
            <a:lstStyle/>
            <a:p>
              <a:endParaRPr lang="es-MX" dirty="0"/>
            </a:p>
          </p:txBody>
        </p:sp>
      </p:grpSp>
      <p:cxnSp>
        <p:nvCxnSpPr>
          <p:cNvPr id="701667" name="AutoShape 227"/>
          <p:cNvCxnSpPr>
            <a:cxnSpLocks noChangeShapeType="1"/>
            <a:stCxn id="701656" idx="1"/>
            <a:endCxn id="0" idx="0"/>
          </p:cNvCxnSpPr>
          <p:nvPr/>
        </p:nvCxnSpPr>
        <p:spPr bwMode="auto">
          <a:xfrm flipV="1">
            <a:off x="5567363" y="1503363"/>
            <a:ext cx="954087" cy="663575"/>
          </a:xfrm>
          <a:prstGeom prst="straightConnector1">
            <a:avLst/>
          </a:prstGeom>
          <a:noFill/>
          <a:ln w="3175">
            <a:solidFill>
              <a:srgbClr val="333333"/>
            </a:solidFill>
            <a:prstDash val="dash"/>
            <a:round/>
            <a:headEnd type="oval" w="sm" len="sm"/>
            <a:tailEnd type="oval" w="sm" len="sm"/>
          </a:ln>
          <a:effectLst/>
        </p:spPr>
      </p:cxnSp>
      <p:graphicFrame>
        <p:nvGraphicFramePr>
          <p:cNvPr id="701668" name="Group 228"/>
          <p:cNvGraphicFramePr>
            <a:graphicFrameLocks noGrp="1"/>
          </p:cNvGraphicFramePr>
          <p:nvPr/>
        </p:nvGraphicFramePr>
        <p:xfrm>
          <a:off x="6521450" y="1346200"/>
          <a:ext cx="525463" cy="157920"/>
        </p:xfrm>
        <a:graphic>
          <a:graphicData uri="http://schemas.openxmlformats.org/drawingml/2006/table">
            <a:tbl>
              <a:tblPr/>
              <a:tblGrid>
                <a:gridCol w="525463"/>
              </a:tblGrid>
              <a:tr h="0">
                <a:tc>
                  <a:txBody>
                    <a:bodyPr/>
                    <a:lstStyle/>
                    <a:p>
                      <a:pPr marL="0" marR="0" lvl="0" indent="0" algn="l" defTabSz="914400" rtl="0" eaLnBrk="1" fontAlgn="b"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Mártires</a:t>
                      </a:r>
                      <a:endParaRPr kumimoji="0" lang="es-ES"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cxnSp>
        <p:nvCxnSpPr>
          <p:cNvPr id="701674" name="AutoShape 234"/>
          <p:cNvCxnSpPr>
            <a:cxnSpLocks noChangeShapeType="1"/>
            <a:stCxn id="701663" idx="1"/>
            <a:endCxn id="0" idx="1"/>
          </p:cNvCxnSpPr>
          <p:nvPr/>
        </p:nvCxnSpPr>
        <p:spPr bwMode="auto">
          <a:xfrm flipV="1">
            <a:off x="5927725" y="1611313"/>
            <a:ext cx="752475" cy="757237"/>
          </a:xfrm>
          <a:prstGeom prst="straightConnector1">
            <a:avLst/>
          </a:prstGeom>
          <a:noFill/>
          <a:ln w="3175">
            <a:solidFill>
              <a:srgbClr val="333333"/>
            </a:solidFill>
            <a:prstDash val="dash"/>
            <a:round/>
            <a:headEnd type="oval" w="sm" len="sm"/>
            <a:tailEnd type="oval" w="sm" len="sm"/>
          </a:ln>
          <a:effectLst/>
        </p:spPr>
      </p:cxnSp>
      <p:graphicFrame>
        <p:nvGraphicFramePr>
          <p:cNvPr id="701675" name="Group 235"/>
          <p:cNvGraphicFramePr>
            <a:graphicFrameLocks noGrp="1"/>
          </p:cNvGraphicFramePr>
          <p:nvPr/>
        </p:nvGraphicFramePr>
        <p:xfrm>
          <a:off x="6680200" y="1516063"/>
          <a:ext cx="885825" cy="188913"/>
        </p:xfrm>
        <a:graphic>
          <a:graphicData uri="http://schemas.openxmlformats.org/drawingml/2006/table">
            <a:tbl>
              <a:tblPr/>
              <a:tblGrid>
                <a:gridCol w="885825"/>
              </a:tblGrid>
              <a:tr h="188913">
                <a:tc>
                  <a:txBody>
                    <a:bodyPr/>
                    <a:lstStyle/>
                    <a:p>
                      <a:pPr marL="0" marR="0" lvl="0" indent="0" algn="l" defTabSz="914400" rtl="0" eaLnBrk="1" fontAlgn="b"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Antonio Nariño</a:t>
                      </a:r>
                      <a:endParaRPr kumimoji="0" lang="es-ES"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701681" name="Group 241"/>
          <p:cNvGraphicFramePr>
            <a:graphicFrameLocks noGrp="1"/>
          </p:cNvGraphicFramePr>
          <p:nvPr/>
        </p:nvGraphicFramePr>
        <p:xfrm>
          <a:off x="4613713" y="690563"/>
          <a:ext cx="958850" cy="249360"/>
        </p:xfrm>
        <a:graphic>
          <a:graphicData uri="http://schemas.openxmlformats.org/drawingml/2006/table">
            <a:tbl>
              <a:tblPr/>
              <a:tblGrid>
                <a:gridCol w="95885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libri" pitchFamily="34" charset="0"/>
                          <a:cs typeface="Arial" charset="0"/>
                        </a:rPr>
                        <a:t>Localidad:</a:t>
                      </a:r>
                      <a:endParaRPr kumimoji="0" lang="es-ES" sz="1400" b="0" i="0" u="none" strike="noStrike" cap="none" normalizeH="0" baseline="0" dirty="0" smtClean="0">
                        <a:ln>
                          <a:noFill/>
                        </a:ln>
                        <a:solidFill>
                          <a:srgbClr val="333333"/>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701703" name="Rectangle 263"/>
          <p:cNvSpPr>
            <a:spLocks noChangeArrowheads="1"/>
          </p:cNvSpPr>
          <p:nvPr/>
        </p:nvSpPr>
        <p:spPr bwMode="auto">
          <a:xfrm>
            <a:off x="-7938" y="574675"/>
            <a:ext cx="382588" cy="336550"/>
          </a:xfrm>
          <a:prstGeom prst="rect">
            <a:avLst/>
          </a:prstGeom>
          <a:noFill/>
          <a:ln w="9525">
            <a:noFill/>
            <a:miter lim="800000"/>
            <a:headEnd/>
            <a:tailEnd/>
          </a:ln>
          <a:effectLst/>
        </p:spPr>
        <p:txBody>
          <a:bodyPr wrap="none">
            <a:spAutoFit/>
          </a:bodyPr>
          <a:lstStyle/>
          <a:p>
            <a:pPr algn="ctr" fontAlgn="ctr"/>
            <a:r>
              <a:rPr lang="es-ES" sz="1600" dirty="0">
                <a:latin typeface="Cambria" pitchFamily="18" charset="0"/>
              </a:rPr>
              <a:t>%</a:t>
            </a:r>
          </a:p>
        </p:txBody>
      </p:sp>
      <p:graphicFrame>
        <p:nvGraphicFramePr>
          <p:cNvPr id="701743" name="Group 303"/>
          <p:cNvGraphicFramePr>
            <a:graphicFrameLocks noGrp="1"/>
          </p:cNvGraphicFramePr>
          <p:nvPr/>
        </p:nvGraphicFramePr>
        <p:xfrm>
          <a:off x="4885175" y="911225"/>
          <a:ext cx="384175" cy="21888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0075B8"/>
                          </a:solidFill>
                          <a:effectLst/>
                          <a:latin typeface="Calibri" pitchFamily="34" charset="0"/>
                          <a:cs typeface="Arial" charset="0"/>
                        </a:rPr>
                        <a:t>2016</a:t>
                      </a:r>
                      <a:endParaRPr kumimoji="0" lang="es-ES" sz="1200" b="0" i="0" u="none" strike="noStrike" cap="none" normalizeH="0" baseline="0" dirty="0" smtClean="0">
                        <a:ln>
                          <a:noFill/>
                        </a:ln>
                        <a:solidFill>
                          <a:srgbClr val="0075B8"/>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159" name="Group 414"/>
          <p:cNvGraphicFramePr>
            <a:graphicFrameLocks noGrp="1"/>
          </p:cNvGraphicFramePr>
          <p:nvPr/>
        </p:nvGraphicFramePr>
        <p:xfrm>
          <a:off x="5559425" y="1376363"/>
          <a:ext cx="777875" cy="279840"/>
        </p:xfrm>
        <a:graphic>
          <a:graphicData uri="http://schemas.openxmlformats.org/drawingml/2006/table">
            <a:tbl>
              <a:tblPr/>
              <a:tblGrid>
                <a:gridCol w="777875"/>
              </a:tblGrid>
              <a:tr h="0">
                <a:tc>
                  <a:txBody>
                    <a:bodyPr/>
                    <a:lstStyle/>
                    <a:p>
                      <a:pPr marL="0" marR="0" lvl="0" indent="0" algn="l" defTabSz="914400" rtl="0" eaLnBrk="1" fontAlgn="b"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La </a:t>
                      </a:r>
                    </a:p>
                    <a:p>
                      <a:pPr marL="0" marR="0" lvl="0" indent="0" algn="l" defTabSz="914400" rtl="0" eaLnBrk="1" fontAlgn="b"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Candelaria</a:t>
                      </a:r>
                      <a:endParaRPr kumimoji="0" lang="es-ES"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pSp>
        <p:nvGrpSpPr>
          <p:cNvPr id="160" name="Group 420"/>
          <p:cNvGrpSpPr>
            <a:grpSpLocks/>
          </p:cNvGrpSpPr>
          <p:nvPr/>
        </p:nvGrpSpPr>
        <p:grpSpPr bwMode="auto">
          <a:xfrm>
            <a:off x="5486400" y="1631950"/>
            <a:ext cx="385763" cy="385763"/>
            <a:chOff x="1370" y="1409"/>
            <a:chExt cx="243" cy="243"/>
          </a:xfrm>
        </p:grpSpPr>
        <p:pic>
          <p:nvPicPr>
            <p:cNvPr id="161" name="Picture 421" descr="sfgdfgh"/>
            <p:cNvPicPr>
              <a:picLocks noChangeAspect="1" noChangeArrowheads="1"/>
            </p:cNvPicPr>
            <p:nvPr/>
          </p:nvPicPr>
          <p:blipFill>
            <a:blip r:embed="rId3" cstate="print"/>
            <a:srcRect/>
            <a:stretch>
              <a:fillRect/>
            </a:stretch>
          </p:blipFill>
          <p:spPr bwMode="auto">
            <a:xfrm>
              <a:off x="1370" y="1409"/>
              <a:ext cx="243" cy="243"/>
            </a:xfrm>
            <a:prstGeom prst="rect">
              <a:avLst/>
            </a:prstGeom>
            <a:noFill/>
          </p:spPr>
        </p:pic>
        <p:sp>
          <p:nvSpPr>
            <p:cNvPr id="162" name="Rectangle 422"/>
            <p:cNvSpPr>
              <a:spLocks noChangeArrowheads="1"/>
            </p:cNvSpPr>
            <p:nvPr/>
          </p:nvSpPr>
          <p:spPr bwMode="auto">
            <a:xfrm>
              <a:off x="1416" y="1463"/>
              <a:ext cx="162" cy="134"/>
            </a:xfrm>
            <a:prstGeom prst="rect">
              <a:avLst/>
            </a:prstGeom>
            <a:noFill/>
            <a:ln w="9525">
              <a:noFill/>
              <a:miter lim="800000"/>
              <a:headEnd/>
              <a:tailEnd/>
            </a:ln>
            <a:effectLst/>
          </p:spPr>
          <p:txBody>
            <a:bodyPr lIns="0" tIns="0" rIns="0" bIns="0" anchor="ctr"/>
            <a:lstStyle/>
            <a:p>
              <a:pPr algn="ctr">
                <a:spcBef>
                  <a:spcPct val="50000"/>
                </a:spcBef>
              </a:pPr>
              <a:r>
                <a:rPr lang="es-ES" sz="1400" dirty="0" smtClean="0">
                  <a:solidFill>
                    <a:srgbClr val="0075B8"/>
                  </a:solidFill>
                  <a:latin typeface="Calibri" pitchFamily="34" charset="0"/>
                </a:rPr>
                <a:t>5</a:t>
              </a:r>
              <a:endParaRPr lang="es-ES" sz="800" dirty="0">
                <a:solidFill>
                  <a:srgbClr val="0075B8"/>
                </a:solidFill>
                <a:latin typeface="Calibri" pitchFamily="34" charset="0"/>
              </a:endParaRPr>
            </a:p>
          </p:txBody>
        </p:sp>
        <p:sp>
          <p:nvSpPr>
            <p:cNvPr id="163" name="Line 423"/>
            <p:cNvSpPr>
              <a:spLocks noChangeShapeType="1"/>
            </p:cNvSpPr>
            <p:nvPr/>
          </p:nvSpPr>
          <p:spPr bwMode="auto">
            <a:xfrm>
              <a:off x="1416" y="1463"/>
              <a:ext cx="162" cy="0"/>
            </a:xfrm>
            <a:prstGeom prst="line">
              <a:avLst/>
            </a:prstGeom>
            <a:noFill/>
            <a:ln w="9525">
              <a:noFill/>
              <a:round/>
              <a:headEnd/>
              <a:tailEnd/>
            </a:ln>
            <a:effectLst/>
          </p:spPr>
          <p:txBody>
            <a:bodyPr lIns="0" tIns="0" rIns="0" bIns="0" anchor="ctr"/>
            <a:lstStyle/>
            <a:p>
              <a:pPr algn="ctr"/>
              <a:endParaRPr lang="es-MX" dirty="0"/>
            </a:p>
          </p:txBody>
        </p:sp>
        <p:sp>
          <p:nvSpPr>
            <p:cNvPr id="164" name="Line 424"/>
            <p:cNvSpPr>
              <a:spLocks noChangeShapeType="1"/>
            </p:cNvSpPr>
            <p:nvPr/>
          </p:nvSpPr>
          <p:spPr bwMode="auto">
            <a:xfrm>
              <a:off x="1416" y="1597"/>
              <a:ext cx="162" cy="0"/>
            </a:xfrm>
            <a:prstGeom prst="line">
              <a:avLst/>
            </a:prstGeom>
            <a:noFill/>
            <a:ln w="9525">
              <a:noFill/>
              <a:round/>
              <a:headEnd/>
              <a:tailEnd/>
            </a:ln>
            <a:effectLst/>
          </p:spPr>
          <p:txBody>
            <a:bodyPr lIns="0" tIns="0" rIns="0" bIns="0" anchor="ctr"/>
            <a:lstStyle/>
            <a:p>
              <a:pPr algn="ctr"/>
              <a:endParaRPr lang="es-MX" dirty="0"/>
            </a:p>
          </p:txBody>
        </p:sp>
        <p:sp>
          <p:nvSpPr>
            <p:cNvPr id="165" name="Line 425"/>
            <p:cNvSpPr>
              <a:spLocks noChangeShapeType="1"/>
            </p:cNvSpPr>
            <p:nvPr/>
          </p:nvSpPr>
          <p:spPr bwMode="auto">
            <a:xfrm>
              <a:off x="1416" y="1463"/>
              <a:ext cx="0" cy="134"/>
            </a:xfrm>
            <a:prstGeom prst="line">
              <a:avLst/>
            </a:prstGeom>
            <a:noFill/>
            <a:ln w="9525">
              <a:noFill/>
              <a:round/>
              <a:headEnd/>
              <a:tailEnd/>
            </a:ln>
            <a:effectLst/>
          </p:spPr>
          <p:txBody>
            <a:bodyPr lIns="0" tIns="0" rIns="0" bIns="0" anchor="ctr"/>
            <a:lstStyle/>
            <a:p>
              <a:pPr algn="ctr"/>
              <a:endParaRPr lang="es-MX" dirty="0"/>
            </a:p>
          </p:txBody>
        </p:sp>
        <p:sp>
          <p:nvSpPr>
            <p:cNvPr id="166" name="Line 426"/>
            <p:cNvSpPr>
              <a:spLocks noChangeShapeType="1"/>
            </p:cNvSpPr>
            <p:nvPr/>
          </p:nvSpPr>
          <p:spPr bwMode="auto">
            <a:xfrm>
              <a:off x="1578" y="1463"/>
              <a:ext cx="0" cy="134"/>
            </a:xfrm>
            <a:prstGeom prst="line">
              <a:avLst/>
            </a:prstGeom>
            <a:noFill/>
            <a:ln w="9525">
              <a:noFill/>
              <a:round/>
              <a:headEnd/>
              <a:tailEnd/>
            </a:ln>
            <a:effectLst/>
          </p:spPr>
          <p:txBody>
            <a:bodyPr lIns="0" tIns="0" rIns="0" bIns="0" anchor="ctr"/>
            <a:lstStyle/>
            <a:p>
              <a:pPr algn="ctr"/>
              <a:endParaRPr lang="es-MX" dirty="0"/>
            </a:p>
          </p:txBody>
        </p:sp>
      </p:grpSp>
      <p:grpSp>
        <p:nvGrpSpPr>
          <p:cNvPr id="167" name="Group 11"/>
          <p:cNvGrpSpPr>
            <a:grpSpLocks/>
          </p:cNvGrpSpPr>
          <p:nvPr/>
        </p:nvGrpSpPr>
        <p:grpSpPr bwMode="auto">
          <a:xfrm>
            <a:off x="439738" y="3487738"/>
            <a:ext cx="385762" cy="385762"/>
            <a:chOff x="1370" y="1409"/>
            <a:chExt cx="243" cy="243"/>
          </a:xfrm>
        </p:grpSpPr>
        <p:pic>
          <p:nvPicPr>
            <p:cNvPr id="168" name="Picture 12" descr="sfgdfgh"/>
            <p:cNvPicPr>
              <a:picLocks noChangeAspect="1" noChangeArrowheads="1"/>
            </p:cNvPicPr>
            <p:nvPr/>
          </p:nvPicPr>
          <p:blipFill>
            <a:blip r:embed="rId3" cstate="print"/>
            <a:srcRect/>
            <a:stretch>
              <a:fillRect/>
            </a:stretch>
          </p:blipFill>
          <p:spPr bwMode="auto">
            <a:xfrm>
              <a:off x="1370" y="1409"/>
              <a:ext cx="243" cy="243"/>
            </a:xfrm>
            <a:prstGeom prst="rect">
              <a:avLst/>
            </a:prstGeom>
            <a:noFill/>
          </p:spPr>
        </p:pic>
        <p:sp>
          <p:nvSpPr>
            <p:cNvPr id="169" name="Rectangle 13"/>
            <p:cNvSpPr>
              <a:spLocks noChangeArrowheads="1"/>
            </p:cNvSpPr>
            <p:nvPr/>
          </p:nvSpPr>
          <p:spPr bwMode="auto">
            <a:xfrm>
              <a:off x="1416" y="1463"/>
              <a:ext cx="162" cy="134"/>
            </a:xfrm>
            <a:prstGeom prst="rect">
              <a:avLst/>
            </a:prstGeom>
            <a:noFill/>
            <a:ln w="9525">
              <a:noFill/>
              <a:miter lim="800000"/>
              <a:headEnd/>
              <a:tailEnd/>
            </a:ln>
            <a:effectLst/>
          </p:spPr>
          <p:txBody>
            <a:bodyPr lIns="0" tIns="0" rIns="0" bIns="0" anchor="ctr"/>
            <a:lstStyle/>
            <a:p>
              <a:pPr algn="ctr">
                <a:spcBef>
                  <a:spcPct val="50000"/>
                </a:spcBef>
              </a:pPr>
              <a:r>
                <a:rPr lang="es-ES" sz="1400" dirty="0" smtClean="0">
                  <a:solidFill>
                    <a:srgbClr val="0075B8"/>
                  </a:solidFill>
                  <a:latin typeface="Calibri" pitchFamily="34" charset="0"/>
                </a:rPr>
                <a:t>29</a:t>
              </a:r>
              <a:endParaRPr lang="es-ES" sz="800" dirty="0">
                <a:solidFill>
                  <a:srgbClr val="0075B8"/>
                </a:solidFill>
                <a:latin typeface="Calibri" pitchFamily="34" charset="0"/>
              </a:endParaRPr>
            </a:p>
          </p:txBody>
        </p:sp>
        <p:sp>
          <p:nvSpPr>
            <p:cNvPr id="170" name="Line 14"/>
            <p:cNvSpPr>
              <a:spLocks noChangeShapeType="1"/>
            </p:cNvSpPr>
            <p:nvPr/>
          </p:nvSpPr>
          <p:spPr bwMode="auto">
            <a:xfrm>
              <a:off x="1416" y="1463"/>
              <a:ext cx="162" cy="0"/>
            </a:xfrm>
            <a:prstGeom prst="line">
              <a:avLst/>
            </a:prstGeom>
            <a:noFill/>
            <a:ln w="9525">
              <a:noFill/>
              <a:round/>
              <a:headEnd/>
              <a:tailEnd/>
            </a:ln>
            <a:effectLst/>
          </p:spPr>
          <p:txBody>
            <a:bodyPr lIns="0" tIns="0" rIns="0" bIns="0" anchor="ctr"/>
            <a:lstStyle/>
            <a:p>
              <a:endParaRPr lang="es-MX" dirty="0"/>
            </a:p>
          </p:txBody>
        </p:sp>
        <p:sp>
          <p:nvSpPr>
            <p:cNvPr id="171" name="Line 15"/>
            <p:cNvSpPr>
              <a:spLocks noChangeShapeType="1"/>
            </p:cNvSpPr>
            <p:nvPr/>
          </p:nvSpPr>
          <p:spPr bwMode="auto">
            <a:xfrm>
              <a:off x="1416" y="1597"/>
              <a:ext cx="162" cy="0"/>
            </a:xfrm>
            <a:prstGeom prst="line">
              <a:avLst/>
            </a:prstGeom>
            <a:noFill/>
            <a:ln w="9525">
              <a:noFill/>
              <a:round/>
              <a:headEnd/>
              <a:tailEnd/>
            </a:ln>
            <a:effectLst/>
          </p:spPr>
          <p:txBody>
            <a:bodyPr lIns="0" tIns="0" rIns="0" bIns="0" anchor="ctr"/>
            <a:lstStyle/>
            <a:p>
              <a:endParaRPr lang="es-MX" dirty="0"/>
            </a:p>
          </p:txBody>
        </p:sp>
        <p:sp>
          <p:nvSpPr>
            <p:cNvPr id="172" name="Line 16"/>
            <p:cNvSpPr>
              <a:spLocks noChangeShapeType="1"/>
            </p:cNvSpPr>
            <p:nvPr/>
          </p:nvSpPr>
          <p:spPr bwMode="auto">
            <a:xfrm>
              <a:off x="1416" y="1463"/>
              <a:ext cx="0" cy="134"/>
            </a:xfrm>
            <a:prstGeom prst="line">
              <a:avLst/>
            </a:prstGeom>
            <a:noFill/>
            <a:ln w="9525">
              <a:noFill/>
              <a:round/>
              <a:headEnd/>
              <a:tailEnd/>
            </a:ln>
            <a:effectLst/>
          </p:spPr>
          <p:txBody>
            <a:bodyPr lIns="0" tIns="0" rIns="0" bIns="0" anchor="ctr"/>
            <a:lstStyle/>
            <a:p>
              <a:endParaRPr lang="es-MX" dirty="0"/>
            </a:p>
          </p:txBody>
        </p:sp>
        <p:sp>
          <p:nvSpPr>
            <p:cNvPr id="173" name="Line 17"/>
            <p:cNvSpPr>
              <a:spLocks noChangeShapeType="1"/>
            </p:cNvSpPr>
            <p:nvPr/>
          </p:nvSpPr>
          <p:spPr bwMode="auto">
            <a:xfrm>
              <a:off x="1578" y="1463"/>
              <a:ext cx="0" cy="134"/>
            </a:xfrm>
            <a:prstGeom prst="line">
              <a:avLst/>
            </a:prstGeom>
            <a:noFill/>
            <a:ln w="9525">
              <a:noFill/>
              <a:round/>
              <a:headEnd/>
              <a:tailEnd/>
            </a:ln>
            <a:effectLst/>
          </p:spPr>
          <p:txBody>
            <a:bodyPr lIns="0" tIns="0" rIns="0" bIns="0" anchor="ctr"/>
            <a:lstStyle/>
            <a:p>
              <a:endParaRPr lang="es-MX" dirty="0"/>
            </a:p>
          </p:txBody>
        </p:sp>
      </p:grpSp>
      <p:graphicFrame>
        <p:nvGraphicFramePr>
          <p:cNvPr id="174" name="Group 5"/>
          <p:cNvGraphicFramePr>
            <a:graphicFrameLocks noGrp="1"/>
          </p:cNvGraphicFramePr>
          <p:nvPr/>
        </p:nvGraphicFramePr>
        <p:xfrm>
          <a:off x="917575" y="3581400"/>
          <a:ext cx="536575" cy="203640"/>
        </p:xfrm>
        <a:graphic>
          <a:graphicData uri="http://schemas.openxmlformats.org/drawingml/2006/table">
            <a:tbl>
              <a:tblPr/>
              <a:tblGrid>
                <a:gridCol w="5365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libri" pitchFamily="34" charset="0"/>
                          <a:cs typeface="Arial" charset="0"/>
                        </a:rPr>
                        <a:t>Soacha</a:t>
                      </a:r>
                      <a:endParaRPr kumimoji="0" lang="es-ES" sz="11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pSp>
        <p:nvGrpSpPr>
          <p:cNvPr id="175" name="Group 11"/>
          <p:cNvGrpSpPr>
            <a:grpSpLocks/>
          </p:cNvGrpSpPr>
          <p:nvPr/>
        </p:nvGrpSpPr>
        <p:grpSpPr bwMode="auto">
          <a:xfrm>
            <a:off x="439738" y="4002088"/>
            <a:ext cx="385762" cy="385762"/>
            <a:chOff x="1370" y="1409"/>
            <a:chExt cx="243" cy="243"/>
          </a:xfrm>
        </p:grpSpPr>
        <p:pic>
          <p:nvPicPr>
            <p:cNvPr id="176" name="Picture 12" descr="sfgdfgh"/>
            <p:cNvPicPr>
              <a:picLocks noChangeAspect="1" noChangeArrowheads="1"/>
            </p:cNvPicPr>
            <p:nvPr/>
          </p:nvPicPr>
          <p:blipFill>
            <a:blip r:embed="rId3" cstate="print"/>
            <a:srcRect/>
            <a:stretch>
              <a:fillRect/>
            </a:stretch>
          </p:blipFill>
          <p:spPr bwMode="auto">
            <a:xfrm>
              <a:off x="1370" y="1409"/>
              <a:ext cx="243" cy="243"/>
            </a:xfrm>
            <a:prstGeom prst="rect">
              <a:avLst/>
            </a:prstGeom>
            <a:noFill/>
          </p:spPr>
        </p:pic>
        <p:sp>
          <p:nvSpPr>
            <p:cNvPr id="177" name="Rectangle 13"/>
            <p:cNvSpPr>
              <a:spLocks noChangeArrowheads="1"/>
            </p:cNvSpPr>
            <p:nvPr/>
          </p:nvSpPr>
          <p:spPr bwMode="auto">
            <a:xfrm>
              <a:off x="1416" y="1463"/>
              <a:ext cx="162" cy="134"/>
            </a:xfrm>
            <a:prstGeom prst="rect">
              <a:avLst/>
            </a:prstGeom>
            <a:noFill/>
            <a:ln w="9525">
              <a:noFill/>
              <a:miter lim="800000"/>
              <a:headEnd/>
              <a:tailEnd/>
            </a:ln>
            <a:effectLst/>
          </p:spPr>
          <p:txBody>
            <a:bodyPr lIns="0" tIns="0" rIns="0" bIns="0" anchor="ctr"/>
            <a:lstStyle/>
            <a:p>
              <a:pPr algn="ctr">
                <a:spcBef>
                  <a:spcPct val="50000"/>
                </a:spcBef>
              </a:pPr>
              <a:r>
                <a:rPr lang="es-ES" sz="1400" dirty="0" smtClean="0">
                  <a:solidFill>
                    <a:srgbClr val="0075B8"/>
                  </a:solidFill>
                  <a:latin typeface="Calibri" pitchFamily="34" charset="0"/>
                </a:rPr>
                <a:t>17</a:t>
              </a:r>
              <a:endParaRPr lang="es-ES" sz="800" dirty="0">
                <a:solidFill>
                  <a:srgbClr val="0075B8"/>
                </a:solidFill>
                <a:latin typeface="Calibri" pitchFamily="34" charset="0"/>
              </a:endParaRPr>
            </a:p>
          </p:txBody>
        </p:sp>
        <p:sp>
          <p:nvSpPr>
            <p:cNvPr id="178" name="Line 14"/>
            <p:cNvSpPr>
              <a:spLocks noChangeShapeType="1"/>
            </p:cNvSpPr>
            <p:nvPr/>
          </p:nvSpPr>
          <p:spPr bwMode="auto">
            <a:xfrm>
              <a:off x="1416" y="1463"/>
              <a:ext cx="162" cy="0"/>
            </a:xfrm>
            <a:prstGeom prst="line">
              <a:avLst/>
            </a:prstGeom>
            <a:noFill/>
            <a:ln w="9525">
              <a:noFill/>
              <a:round/>
              <a:headEnd/>
              <a:tailEnd/>
            </a:ln>
            <a:effectLst/>
          </p:spPr>
          <p:txBody>
            <a:bodyPr lIns="0" tIns="0" rIns="0" bIns="0" anchor="ctr"/>
            <a:lstStyle/>
            <a:p>
              <a:endParaRPr lang="es-MX" dirty="0"/>
            </a:p>
          </p:txBody>
        </p:sp>
        <p:sp>
          <p:nvSpPr>
            <p:cNvPr id="179" name="Line 15"/>
            <p:cNvSpPr>
              <a:spLocks noChangeShapeType="1"/>
            </p:cNvSpPr>
            <p:nvPr/>
          </p:nvSpPr>
          <p:spPr bwMode="auto">
            <a:xfrm>
              <a:off x="1416" y="1597"/>
              <a:ext cx="162" cy="0"/>
            </a:xfrm>
            <a:prstGeom prst="line">
              <a:avLst/>
            </a:prstGeom>
            <a:noFill/>
            <a:ln w="9525">
              <a:noFill/>
              <a:round/>
              <a:headEnd/>
              <a:tailEnd/>
            </a:ln>
            <a:effectLst/>
          </p:spPr>
          <p:txBody>
            <a:bodyPr lIns="0" tIns="0" rIns="0" bIns="0" anchor="ctr"/>
            <a:lstStyle/>
            <a:p>
              <a:endParaRPr lang="es-MX" dirty="0"/>
            </a:p>
          </p:txBody>
        </p:sp>
        <p:sp>
          <p:nvSpPr>
            <p:cNvPr id="180" name="Line 16"/>
            <p:cNvSpPr>
              <a:spLocks noChangeShapeType="1"/>
            </p:cNvSpPr>
            <p:nvPr/>
          </p:nvSpPr>
          <p:spPr bwMode="auto">
            <a:xfrm>
              <a:off x="1416" y="1463"/>
              <a:ext cx="0" cy="134"/>
            </a:xfrm>
            <a:prstGeom prst="line">
              <a:avLst/>
            </a:prstGeom>
            <a:noFill/>
            <a:ln w="9525">
              <a:noFill/>
              <a:round/>
              <a:headEnd/>
              <a:tailEnd/>
            </a:ln>
            <a:effectLst/>
          </p:spPr>
          <p:txBody>
            <a:bodyPr lIns="0" tIns="0" rIns="0" bIns="0" anchor="ctr"/>
            <a:lstStyle/>
            <a:p>
              <a:endParaRPr lang="es-MX" dirty="0"/>
            </a:p>
          </p:txBody>
        </p:sp>
        <p:sp>
          <p:nvSpPr>
            <p:cNvPr id="181" name="Line 17"/>
            <p:cNvSpPr>
              <a:spLocks noChangeShapeType="1"/>
            </p:cNvSpPr>
            <p:nvPr/>
          </p:nvSpPr>
          <p:spPr bwMode="auto">
            <a:xfrm>
              <a:off x="1578" y="1463"/>
              <a:ext cx="0" cy="134"/>
            </a:xfrm>
            <a:prstGeom prst="line">
              <a:avLst/>
            </a:prstGeom>
            <a:noFill/>
            <a:ln w="9525">
              <a:noFill/>
              <a:round/>
              <a:headEnd/>
              <a:tailEnd/>
            </a:ln>
            <a:effectLst/>
          </p:spPr>
          <p:txBody>
            <a:bodyPr lIns="0" tIns="0" rIns="0" bIns="0" anchor="ctr"/>
            <a:lstStyle/>
            <a:p>
              <a:endParaRPr lang="es-MX" dirty="0"/>
            </a:p>
          </p:txBody>
        </p:sp>
      </p:grpSp>
      <p:graphicFrame>
        <p:nvGraphicFramePr>
          <p:cNvPr id="182" name="Group 5"/>
          <p:cNvGraphicFramePr>
            <a:graphicFrameLocks noGrp="1"/>
          </p:cNvGraphicFramePr>
          <p:nvPr/>
        </p:nvGraphicFramePr>
        <p:xfrm>
          <a:off x="889000" y="4095750"/>
          <a:ext cx="1149350" cy="203640"/>
        </p:xfrm>
        <a:graphic>
          <a:graphicData uri="http://schemas.openxmlformats.org/drawingml/2006/table">
            <a:tbl>
              <a:tblPr/>
              <a:tblGrid>
                <a:gridCol w="1149350"/>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libri" pitchFamily="34" charset="0"/>
                          <a:cs typeface="Arial" charset="0"/>
                        </a:rPr>
                        <a:t>Otros municipios</a:t>
                      </a:r>
                      <a:endParaRPr kumimoji="0" lang="es-ES" sz="11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pSp>
        <p:nvGrpSpPr>
          <p:cNvPr id="183" name="Group 11"/>
          <p:cNvGrpSpPr>
            <a:grpSpLocks/>
          </p:cNvGrpSpPr>
          <p:nvPr/>
        </p:nvGrpSpPr>
        <p:grpSpPr bwMode="auto">
          <a:xfrm>
            <a:off x="430213" y="4468813"/>
            <a:ext cx="385762" cy="385762"/>
            <a:chOff x="1370" y="1409"/>
            <a:chExt cx="243" cy="243"/>
          </a:xfrm>
        </p:grpSpPr>
        <p:pic>
          <p:nvPicPr>
            <p:cNvPr id="184" name="Picture 12" descr="sfgdfgh"/>
            <p:cNvPicPr>
              <a:picLocks noChangeAspect="1" noChangeArrowheads="1"/>
            </p:cNvPicPr>
            <p:nvPr/>
          </p:nvPicPr>
          <p:blipFill>
            <a:blip r:embed="rId3" cstate="print"/>
            <a:srcRect/>
            <a:stretch>
              <a:fillRect/>
            </a:stretch>
          </p:blipFill>
          <p:spPr bwMode="auto">
            <a:xfrm>
              <a:off x="1370" y="1409"/>
              <a:ext cx="243" cy="243"/>
            </a:xfrm>
            <a:prstGeom prst="rect">
              <a:avLst/>
            </a:prstGeom>
            <a:noFill/>
          </p:spPr>
        </p:pic>
        <p:sp>
          <p:nvSpPr>
            <p:cNvPr id="185" name="Rectangle 13"/>
            <p:cNvSpPr>
              <a:spLocks noChangeArrowheads="1"/>
            </p:cNvSpPr>
            <p:nvPr/>
          </p:nvSpPr>
          <p:spPr bwMode="auto">
            <a:xfrm>
              <a:off x="1416" y="1463"/>
              <a:ext cx="162" cy="134"/>
            </a:xfrm>
            <a:prstGeom prst="rect">
              <a:avLst/>
            </a:prstGeom>
            <a:noFill/>
            <a:ln w="9525">
              <a:noFill/>
              <a:miter lim="800000"/>
              <a:headEnd/>
              <a:tailEnd/>
            </a:ln>
            <a:effectLst/>
          </p:spPr>
          <p:txBody>
            <a:bodyPr lIns="0" tIns="0" rIns="0" bIns="0" anchor="ctr"/>
            <a:lstStyle/>
            <a:p>
              <a:pPr algn="ctr">
                <a:spcBef>
                  <a:spcPct val="50000"/>
                </a:spcBef>
              </a:pPr>
              <a:r>
                <a:rPr lang="es-ES" sz="1400" dirty="0" smtClean="0">
                  <a:solidFill>
                    <a:srgbClr val="0075B8"/>
                  </a:solidFill>
                  <a:latin typeface="Calibri" pitchFamily="34" charset="0"/>
                </a:rPr>
                <a:t>14</a:t>
              </a:r>
              <a:endParaRPr lang="es-ES" sz="800" dirty="0">
                <a:solidFill>
                  <a:srgbClr val="0075B8"/>
                </a:solidFill>
                <a:latin typeface="Calibri" pitchFamily="34" charset="0"/>
              </a:endParaRPr>
            </a:p>
          </p:txBody>
        </p:sp>
        <p:sp>
          <p:nvSpPr>
            <p:cNvPr id="186" name="Line 14"/>
            <p:cNvSpPr>
              <a:spLocks noChangeShapeType="1"/>
            </p:cNvSpPr>
            <p:nvPr/>
          </p:nvSpPr>
          <p:spPr bwMode="auto">
            <a:xfrm>
              <a:off x="1416" y="1463"/>
              <a:ext cx="162" cy="0"/>
            </a:xfrm>
            <a:prstGeom prst="line">
              <a:avLst/>
            </a:prstGeom>
            <a:noFill/>
            <a:ln w="9525">
              <a:noFill/>
              <a:round/>
              <a:headEnd/>
              <a:tailEnd/>
            </a:ln>
            <a:effectLst/>
          </p:spPr>
          <p:txBody>
            <a:bodyPr lIns="0" tIns="0" rIns="0" bIns="0" anchor="ctr"/>
            <a:lstStyle/>
            <a:p>
              <a:endParaRPr lang="es-MX" dirty="0"/>
            </a:p>
          </p:txBody>
        </p:sp>
        <p:sp>
          <p:nvSpPr>
            <p:cNvPr id="187" name="Line 15"/>
            <p:cNvSpPr>
              <a:spLocks noChangeShapeType="1"/>
            </p:cNvSpPr>
            <p:nvPr/>
          </p:nvSpPr>
          <p:spPr bwMode="auto">
            <a:xfrm>
              <a:off x="1416" y="1597"/>
              <a:ext cx="162" cy="0"/>
            </a:xfrm>
            <a:prstGeom prst="line">
              <a:avLst/>
            </a:prstGeom>
            <a:noFill/>
            <a:ln w="9525">
              <a:noFill/>
              <a:round/>
              <a:headEnd/>
              <a:tailEnd/>
            </a:ln>
            <a:effectLst/>
          </p:spPr>
          <p:txBody>
            <a:bodyPr lIns="0" tIns="0" rIns="0" bIns="0" anchor="ctr"/>
            <a:lstStyle/>
            <a:p>
              <a:endParaRPr lang="es-MX" dirty="0"/>
            </a:p>
          </p:txBody>
        </p:sp>
        <p:sp>
          <p:nvSpPr>
            <p:cNvPr id="188" name="Line 16"/>
            <p:cNvSpPr>
              <a:spLocks noChangeShapeType="1"/>
            </p:cNvSpPr>
            <p:nvPr/>
          </p:nvSpPr>
          <p:spPr bwMode="auto">
            <a:xfrm>
              <a:off x="1416" y="1463"/>
              <a:ext cx="0" cy="134"/>
            </a:xfrm>
            <a:prstGeom prst="line">
              <a:avLst/>
            </a:prstGeom>
            <a:noFill/>
            <a:ln w="9525">
              <a:noFill/>
              <a:round/>
              <a:headEnd/>
              <a:tailEnd/>
            </a:ln>
            <a:effectLst/>
          </p:spPr>
          <p:txBody>
            <a:bodyPr lIns="0" tIns="0" rIns="0" bIns="0" anchor="ctr"/>
            <a:lstStyle/>
            <a:p>
              <a:endParaRPr lang="es-MX" dirty="0"/>
            </a:p>
          </p:txBody>
        </p:sp>
        <p:sp>
          <p:nvSpPr>
            <p:cNvPr id="189" name="Line 17"/>
            <p:cNvSpPr>
              <a:spLocks noChangeShapeType="1"/>
            </p:cNvSpPr>
            <p:nvPr/>
          </p:nvSpPr>
          <p:spPr bwMode="auto">
            <a:xfrm>
              <a:off x="1578" y="1463"/>
              <a:ext cx="0" cy="134"/>
            </a:xfrm>
            <a:prstGeom prst="line">
              <a:avLst/>
            </a:prstGeom>
            <a:noFill/>
            <a:ln w="9525">
              <a:noFill/>
              <a:round/>
              <a:headEnd/>
              <a:tailEnd/>
            </a:ln>
            <a:effectLst/>
          </p:spPr>
          <p:txBody>
            <a:bodyPr lIns="0" tIns="0" rIns="0" bIns="0" anchor="ctr"/>
            <a:lstStyle/>
            <a:p>
              <a:endParaRPr lang="es-MX" dirty="0"/>
            </a:p>
          </p:txBody>
        </p:sp>
      </p:grpSp>
      <p:graphicFrame>
        <p:nvGraphicFramePr>
          <p:cNvPr id="190" name="Group 5"/>
          <p:cNvGraphicFramePr>
            <a:graphicFrameLocks noGrp="1"/>
          </p:cNvGraphicFramePr>
          <p:nvPr/>
        </p:nvGraphicFramePr>
        <p:xfrm>
          <a:off x="936625" y="4562475"/>
          <a:ext cx="777875" cy="203640"/>
        </p:xfrm>
        <a:graphic>
          <a:graphicData uri="http://schemas.openxmlformats.org/drawingml/2006/table">
            <a:tbl>
              <a:tblPr/>
              <a:tblGrid>
                <a:gridCol w="777875"/>
              </a:tblGrid>
              <a:tr h="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libri" pitchFamily="34" charset="0"/>
                          <a:cs typeface="Arial" charset="0"/>
                        </a:rPr>
                        <a:t>No informa</a:t>
                      </a:r>
                      <a:endParaRPr kumimoji="0" lang="es-ES" sz="11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3 Título"/>
          <p:cNvSpPr>
            <a:spLocks noGrp="1"/>
          </p:cNvSpPr>
          <p:nvPr>
            <p:ph type="title"/>
          </p:nvPr>
        </p:nvSpPr>
        <p:spPr/>
        <p:txBody>
          <a:bodyPr/>
          <a:lstStyle/>
          <a:p>
            <a:r>
              <a:rPr lang="es-CO" dirty="0" smtClean="0"/>
              <a:t>Comentarios generales</a:t>
            </a:r>
          </a:p>
        </p:txBody>
      </p:sp>
      <p:sp>
        <p:nvSpPr>
          <p:cNvPr id="119811" name="4 Marcador de contenido"/>
          <p:cNvSpPr>
            <a:spLocks noGrp="1"/>
          </p:cNvSpPr>
          <p:nvPr>
            <p:ph idx="1"/>
          </p:nvPr>
        </p:nvSpPr>
        <p:spPr/>
        <p:txBody>
          <a:bodyPr/>
          <a:lstStyle/>
          <a:p>
            <a:pPr marL="0" indent="0">
              <a:spcBef>
                <a:spcPts val="0"/>
              </a:spcBef>
              <a:buFontTx/>
              <a:buNone/>
            </a:pPr>
            <a:r>
              <a:rPr lang="es-CO" sz="1400" dirty="0" smtClean="0"/>
              <a:t>83% de las personas entrevistadas evalúan la imagen de la UAESP como muy buena y buena, sin embargo, solo 3 de cada 10 personas conocen los servicios que la entidad garantiza, supervisa y controla.</a:t>
            </a:r>
          </a:p>
          <a:p>
            <a:pPr marL="0" indent="0">
              <a:buFontTx/>
              <a:buNone/>
            </a:pPr>
            <a:endParaRPr lang="es-CO" sz="1400" dirty="0" smtClean="0"/>
          </a:p>
          <a:p>
            <a:pPr marL="0" indent="0">
              <a:buFontTx/>
              <a:buNone/>
            </a:pPr>
            <a:r>
              <a:rPr lang="es-CO" sz="1400" dirty="0" smtClean="0"/>
              <a:t>Un bajo porcentaje de usuarios de los cementerios propiedad del distrito (20%), dice conocer las diferencias entre las tarifas de cementerios públicos y privados, lo que motiva a que la mayoría perciba que los costos en los cementerios distritales son justos.  Se resalta que una de las principales razones para escoger el servicio de los cementerios es ser menos costosos.</a:t>
            </a:r>
          </a:p>
          <a:p>
            <a:pPr marL="0" indent="0">
              <a:buFontTx/>
              <a:buNone/>
            </a:pPr>
            <a:endParaRPr lang="es-CO" sz="1400" dirty="0" smtClean="0"/>
          </a:p>
          <a:p>
            <a:pPr marL="0" indent="0">
              <a:buFontTx/>
              <a:buNone/>
            </a:pPr>
            <a:r>
              <a:rPr lang="es-CO" sz="1400" dirty="0" smtClean="0"/>
              <a:t>El 86% de los usuarios consideran muy buena y buena la calidad del servicio de los cementerios distritales, sobresale la calificación dada al cementerio Serafín que esta 12 puntos por encima del promedio.  En respuesta de la percepción de la calidad del servicio, 73% de los usuarios menciona sentir que se cumplen  o superan las expectativas que tiene.</a:t>
            </a:r>
          </a:p>
          <a:p>
            <a:pPr marL="0" indent="0">
              <a:buFontTx/>
              <a:buNone/>
            </a:pPr>
            <a:endParaRPr lang="es-CO" sz="1400"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3 Título"/>
          <p:cNvSpPr>
            <a:spLocks noGrp="1"/>
          </p:cNvSpPr>
          <p:nvPr>
            <p:ph type="title"/>
          </p:nvPr>
        </p:nvSpPr>
        <p:spPr/>
        <p:txBody>
          <a:bodyPr/>
          <a:lstStyle/>
          <a:p>
            <a:r>
              <a:rPr lang="es-CO" dirty="0" smtClean="0"/>
              <a:t>Comentarios generales</a:t>
            </a:r>
          </a:p>
        </p:txBody>
      </p:sp>
      <p:sp>
        <p:nvSpPr>
          <p:cNvPr id="119811" name="4 Marcador de contenido"/>
          <p:cNvSpPr>
            <a:spLocks noGrp="1"/>
          </p:cNvSpPr>
          <p:nvPr>
            <p:ph idx="1"/>
          </p:nvPr>
        </p:nvSpPr>
        <p:spPr/>
        <p:txBody>
          <a:bodyPr/>
          <a:lstStyle/>
          <a:p>
            <a:pPr marL="0" indent="0">
              <a:buFontTx/>
              <a:buNone/>
            </a:pPr>
            <a:r>
              <a:rPr lang="es-CO" sz="1400" dirty="0" smtClean="0"/>
              <a:t>Las principales oportunidades de mejorar para los cementerios están en:</a:t>
            </a:r>
          </a:p>
          <a:p>
            <a:pPr marL="0" indent="0">
              <a:buFontTx/>
              <a:buNone/>
            </a:pPr>
            <a:endParaRPr lang="es-CO" sz="1400" dirty="0" smtClean="0"/>
          </a:p>
          <a:p>
            <a:pPr marL="273050" indent="-273050"/>
            <a:r>
              <a:rPr lang="es-CO" sz="1400" dirty="0" smtClean="0"/>
              <a:t>Trabajar en la calidad de la atención de los funcionarios,</a:t>
            </a:r>
          </a:p>
          <a:p>
            <a:pPr marL="273050" indent="-273050"/>
            <a:r>
              <a:rPr lang="es-CO" sz="1400" dirty="0" smtClean="0"/>
              <a:t>La seguridad  del cementerio, </a:t>
            </a:r>
          </a:p>
          <a:p>
            <a:pPr marL="273050" indent="-273050"/>
            <a:r>
              <a:rPr lang="es-CO" sz="1400" dirty="0" smtClean="0"/>
              <a:t>El aseo de pabellones y áreas comunes, </a:t>
            </a:r>
          </a:p>
          <a:p>
            <a:pPr marL="273050" indent="-273050"/>
            <a:r>
              <a:rPr lang="es-CO" sz="1400" dirty="0" smtClean="0"/>
              <a:t>y la eliminación de vectores e insectos.  </a:t>
            </a:r>
          </a:p>
          <a:p>
            <a:pPr marL="273050" indent="-273050"/>
            <a:r>
              <a:rPr lang="es-CO" sz="1400" dirty="0" smtClean="0"/>
              <a:t>El proceso de peticiones, quejas y reclamos</a:t>
            </a:r>
          </a:p>
          <a:p>
            <a:pPr marL="0" indent="0">
              <a:buFontTx/>
              <a:buNone/>
            </a:pPr>
            <a:endParaRPr lang="es-CO" sz="1400" dirty="0" smtClean="0"/>
          </a:p>
          <a:p>
            <a:pPr marL="0" indent="0">
              <a:buFontTx/>
              <a:buNone/>
            </a:pPr>
            <a:r>
              <a:rPr lang="es-CO" sz="1400" dirty="0" smtClean="0"/>
              <a:t>Se aclara que aunque la atención de los funcionarios es el atributo mejor evaluado, el servicio brindado tiene un factor emocional alto y por lo tanto hace que la importancia dada a este aspecto sea clave para los usuarios.</a:t>
            </a:r>
          </a:p>
          <a:p>
            <a:pPr marL="0" indent="0">
              <a:buFontTx/>
              <a:buNone/>
            </a:pPr>
            <a:endParaRPr lang="es-CO" sz="1400" dirty="0" smtClean="0"/>
          </a:p>
          <a:p>
            <a:pPr marL="0" indent="0">
              <a:buFontTx/>
              <a:buNone/>
            </a:pPr>
            <a:endParaRPr lang="es-CO" sz="1400" dirty="0" smtClean="0"/>
          </a:p>
          <a:p>
            <a:pPr marL="0" indent="0">
              <a:buFontTx/>
              <a:buNone/>
            </a:pPr>
            <a:endParaRPr lang="es-CO" sz="1400" dirty="0" smtClean="0"/>
          </a:p>
          <a:p>
            <a:pPr marL="0" indent="0">
              <a:buFontTx/>
              <a:buNone/>
            </a:pPr>
            <a:endParaRPr lang="es-CO" sz="1400"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type="ctrTitle"/>
          </p:nvPr>
        </p:nvSpPr>
        <p:spPr/>
        <p:txBody>
          <a:bodyPr/>
          <a:lstStyle/>
          <a:p>
            <a:pPr eaLnBrk="1" hangingPunct="1"/>
            <a:r>
              <a:rPr lang="es-ES" dirty="0" smtClean="0"/>
              <a:t/>
            </a:r>
            <a:br>
              <a:rPr lang="es-ES" dirty="0" smtClean="0"/>
            </a:br>
            <a:r>
              <a:rPr lang="es-ES" b="1" dirty="0" smtClean="0">
                <a:solidFill>
                  <a:srgbClr val="622280"/>
                </a:solidFill>
              </a:rPr>
              <a:t>Principales Hallazgos</a:t>
            </a:r>
            <a:br>
              <a:rPr lang="es-ES" b="1" dirty="0" smtClean="0">
                <a:solidFill>
                  <a:srgbClr val="622280"/>
                </a:solidFill>
              </a:rPr>
            </a:br>
            <a:r>
              <a:rPr lang="es-ES" dirty="0" smtClean="0"/>
              <a:t>Familiares de Dolientes</a:t>
            </a:r>
          </a:p>
        </p:txBody>
      </p:sp>
      <p:pic>
        <p:nvPicPr>
          <p:cNvPr id="70659" name="Picture 1" descr="logos alianza.png"/>
          <p:cNvPicPr>
            <a:picLocks noChangeAspect="1"/>
          </p:cNvPicPr>
          <p:nvPr/>
        </p:nvPicPr>
        <p:blipFill>
          <a:blip r:embed="rId2" cstate="print"/>
          <a:srcRect t="28041" r="54662" b="30176"/>
          <a:stretch>
            <a:fillRect/>
          </a:stretch>
        </p:blipFill>
        <p:spPr bwMode="auto">
          <a:xfrm>
            <a:off x="3522663" y="4656138"/>
            <a:ext cx="2101850" cy="48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 descr="fgh"/>
          <p:cNvPicPr>
            <a:picLocks noChangeAspect="1" noChangeArrowheads="1"/>
          </p:cNvPicPr>
          <p:nvPr/>
        </p:nvPicPr>
        <p:blipFill>
          <a:blip r:embed="rId3" cstate="print"/>
          <a:srcRect/>
          <a:stretch>
            <a:fillRect/>
          </a:stretch>
        </p:blipFill>
        <p:spPr bwMode="auto">
          <a:xfrm>
            <a:off x="6875463" y="1182688"/>
            <a:ext cx="1173162" cy="3684587"/>
          </a:xfrm>
          <a:prstGeom prst="rect">
            <a:avLst/>
          </a:prstGeom>
          <a:noFill/>
          <a:ln w="9525">
            <a:noFill/>
            <a:miter lim="800000"/>
            <a:headEnd/>
            <a:tailEnd/>
          </a:ln>
        </p:spPr>
      </p:pic>
      <p:sp>
        <p:nvSpPr>
          <p:cNvPr id="14341" name="Rectangle 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9E1215EF-264D-4124-945E-17716CF521EB}" type="slidenum">
              <a:rPr lang="es-ES" sz="900" i="1">
                <a:solidFill>
                  <a:schemeClr val="bg1"/>
                </a:solidFill>
              </a:rPr>
              <a:pPr algn="ctr"/>
              <a:t>39</a:t>
            </a:fld>
            <a:endParaRPr lang="es-ES" sz="900" i="1" dirty="0">
              <a:solidFill>
                <a:schemeClr val="bg1"/>
              </a:solidFill>
            </a:endParaRPr>
          </a:p>
        </p:txBody>
      </p:sp>
      <p:graphicFrame>
        <p:nvGraphicFramePr>
          <p:cNvPr id="634885" name="Group 5"/>
          <p:cNvGraphicFramePr>
            <a:graphicFrameLocks noGrp="1"/>
          </p:cNvGraphicFramePr>
          <p:nvPr/>
        </p:nvGraphicFramePr>
        <p:xfrm>
          <a:off x="257174" y="757238"/>
          <a:ext cx="3971925" cy="404808"/>
        </p:xfrm>
        <a:graphic>
          <a:graphicData uri="http://schemas.openxmlformats.org/drawingml/2006/table">
            <a:tbl>
              <a:tblPr/>
              <a:tblGrid>
                <a:gridCol w="3971925"/>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1.</a:t>
                      </a:r>
                      <a:r>
                        <a:rPr kumimoji="0" lang="es-CO" sz="1100" b="1" i="0" u="none" strike="noStrike" cap="none" normalizeH="0" baseline="0" dirty="0" smtClean="0">
                          <a:ln>
                            <a:noFill/>
                          </a:ln>
                          <a:solidFill>
                            <a:srgbClr val="333333"/>
                          </a:solidFill>
                          <a:effectLst/>
                          <a:latin typeface="Calibri" pitchFamily="34" charset="0"/>
                          <a:cs typeface="Arial" charset="0"/>
                        </a:rPr>
                        <a:t> ¿Cómo evalúa la </a:t>
                      </a:r>
                      <a:r>
                        <a:rPr kumimoji="0" lang="es-CO" sz="1100" b="1" i="0" u="none" strike="noStrike" cap="none" normalizeH="0" baseline="0" dirty="0" smtClean="0">
                          <a:ln>
                            <a:noFill/>
                          </a:ln>
                          <a:solidFill>
                            <a:srgbClr val="622280"/>
                          </a:solidFill>
                          <a:effectLst/>
                          <a:latin typeface="Calibri" pitchFamily="34" charset="0"/>
                          <a:cs typeface="Arial" charset="0"/>
                        </a:rPr>
                        <a:t>imagen</a:t>
                      </a:r>
                      <a:r>
                        <a:rPr kumimoji="0" lang="es-CO" sz="1100" b="1" i="0" u="none" strike="noStrike" cap="none" normalizeH="0" baseline="0" dirty="0" smtClean="0">
                          <a:ln>
                            <a:noFill/>
                          </a:ln>
                          <a:solidFill>
                            <a:srgbClr val="333333"/>
                          </a:solidFill>
                          <a:effectLst/>
                          <a:latin typeface="Calibri" pitchFamily="34" charset="0"/>
                          <a:cs typeface="Arial" charset="0"/>
                        </a:rPr>
                        <a:t> que tiene de la </a:t>
                      </a:r>
                      <a:r>
                        <a:rPr kumimoji="0" lang="es-CO" sz="1100" b="1" i="0" u="none" strike="noStrike" cap="none" normalizeH="0" baseline="0" dirty="0" smtClean="0">
                          <a:ln>
                            <a:noFill/>
                          </a:ln>
                          <a:solidFill>
                            <a:srgbClr val="622280"/>
                          </a:solidFill>
                          <a:effectLst/>
                          <a:latin typeface="Calibri" pitchFamily="34" charset="0"/>
                          <a:cs typeface="Arial" charset="0"/>
                        </a:rPr>
                        <a:t>Unidad Administrativa Especial de Servicios Públicos</a:t>
                      </a:r>
                      <a:r>
                        <a:rPr kumimoji="0" lang="es-CO" sz="1100" b="1" i="0" u="none" strike="noStrike" cap="none" normalizeH="0" baseline="0" dirty="0" smtClean="0">
                          <a:ln>
                            <a:noFill/>
                          </a:ln>
                          <a:solidFill>
                            <a:srgbClr val="333333"/>
                          </a:solidFill>
                          <a:effectLst/>
                          <a:latin typeface="Calibri" pitchFamily="34" charset="0"/>
                          <a:cs typeface="Arial" charset="0"/>
                        </a:rPr>
                        <a:t> - UAESP? </a:t>
                      </a:r>
                      <a:endParaRPr kumimoji="0" lang="es-ES" sz="1100" b="1" i="0" u="none" strike="noStrike" cap="none" normalizeH="0" baseline="0" dirty="0" smtClean="0">
                        <a:ln>
                          <a:noFill/>
                        </a:ln>
                        <a:solidFill>
                          <a:srgbClr val="333333"/>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14344" name="Line 11"/>
          <p:cNvSpPr>
            <a:spLocks noChangeShapeType="1"/>
          </p:cNvSpPr>
          <p:nvPr/>
        </p:nvSpPr>
        <p:spPr bwMode="auto">
          <a:xfrm rot="5400000">
            <a:off x="2612231" y="2616994"/>
            <a:ext cx="3843338" cy="0"/>
          </a:xfrm>
          <a:prstGeom prst="line">
            <a:avLst/>
          </a:prstGeom>
          <a:noFill/>
          <a:ln w="3175">
            <a:solidFill>
              <a:srgbClr val="808080"/>
            </a:solidFill>
            <a:round/>
            <a:headEnd/>
            <a:tailEnd/>
          </a:ln>
        </p:spPr>
        <p:txBody>
          <a:bodyPr/>
          <a:lstStyle/>
          <a:p>
            <a:endParaRPr lang="es-MX" dirty="0"/>
          </a:p>
        </p:txBody>
      </p:sp>
      <p:graphicFrame>
        <p:nvGraphicFramePr>
          <p:cNvPr id="634892" name="Group 12"/>
          <p:cNvGraphicFramePr>
            <a:graphicFrameLocks noGrp="1"/>
          </p:cNvGraphicFramePr>
          <p:nvPr/>
        </p:nvGraphicFramePr>
        <p:xfrm>
          <a:off x="4724400" y="660400"/>
          <a:ext cx="4133850" cy="404808"/>
        </p:xfrm>
        <a:graphic>
          <a:graphicData uri="http://schemas.openxmlformats.org/drawingml/2006/table">
            <a:tbl>
              <a:tblPr/>
              <a:tblGrid>
                <a:gridCol w="4133850"/>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defRPr/>
                      </a:pPr>
                      <a:r>
                        <a:rPr kumimoji="0" lang="es-CO" sz="1100" b="1" i="0" u="none" strike="noStrike" cap="none" normalizeH="0" baseline="0" dirty="0" smtClean="0">
                          <a:ln>
                            <a:noFill/>
                          </a:ln>
                          <a:solidFill>
                            <a:srgbClr val="622280"/>
                          </a:solidFill>
                          <a:effectLst/>
                          <a:latin typeface="Calibri" pitchFamily="34" charset="0"/>
                          <a:cs typeface="Arial" charset="0"/>
                        </a:rPr>
                        <a:t> 2.</a:t>
                      </a:r>
                      <a:r>
                        <a:rPr kumimoji="0" lang="es-CO" sz="1100" b="1" i="0" u="none" strike="noStrike" cap="none" normalizeH="0" baseline="0" dirty="0" smtClean="0">
                          <a:ln>
                            <a:noFill/>
                          </a:ln>
                          <a:solidFill>
                            <a:srgbClr val="333333"/>
                          </a:solidFill>
                          <a:effectLst/>
                          <a:latin typeface="Calibri" pitchFamily="34" charset="0"/>
                          <a:cs typeface="Arial" charset="0"/>
                        </a:rPr>
                        <a:t> ¿</a:t>
                      </a:r>
                      <a:r>
                        <a:rPr kumimoji="0" lang="es-CO" sz="1100" b="1" i="0" u="none" strike="noStrike" cap="none" normalizeH="0" baseline="0" dirty="0" smtClean="0">
                          <a:ln>
                            <a:noFill/>
                          </a:ln>
                          <a:solidFill>
                            <a:srgbClr val="622280"/>
                          </a:solidFill>
                          <a:effectLst/>
                          <a:latin typeface="Calibri" pitchFamily="34" charset="0"/>
                          <a:cs typeface="Arial" charset="0"/>
                        </a:rPr>
                        <a:t>Qué servicios</a:t>
                      </a:r>
                      <a:r>
                        <a:rPr kumimoji="0" lang="es-CO" sz="1100" b="1" i="0" u="none" strike="noStrike" cap="none" normalizeH="0" baseline="0" dirty="0" smtClean="0">
                          <a:ln>
                            <a:noFill/>
                          </a:ln>
                          <a:solidFill>
                            <a:srgbClr val="333333"/>
                          </a:solidFill>
                          <a:effectLst/>
                          <a:latin typeface="Calibri" pitchFamily="34" charset="0"/>
                          <a:cs typeface="Arial" charset="0"/>
                        </a:rPr>
                        <a:t> garantiza, supervisa y controla la Unidad Administrativa Especial de Servicios Públicos - UAESP? </a:t>
                      </a:r>
                      <a:r>
                        <a:rPr kumimoji="0" lang="es-CO" sz="1100" b="0" i="0" u="none" strike="noStrike" cap="none" normalizeH="0" baseline="0" dirty="0" smtClean="0">
                          <a:ln>
                            <a:noFill/>
                          </a:ln>
                          <a:solidFill>
                            <a:schemeClr val="tx1">
                              <a:lumMod val="50000"/>
                              <a:lumOff val="50000"/>
                            </a:schemeClr>
                          </a:solidFill>
                          <a:effectLst/>
                          <a:latin typeface="Calibri" pitchFamily="34" charset="0"/>
                          <a:cs typeface="Arial" charset="0"/>
                        </a:rPr>
                        <a:t>(Espontánea)</a:t>
                      </a:r>
                      <a:r>
                        <a:rPr kumimoji="0" lang="es-CO" sz="1100" b="1" i="0" u="none" strike="noStrike" cap="none" normalizeH="0" baseline="0" dirty="0" smtClean="0">
                          <a:ln>
                            <a:noFill/>
                          </a:ln>
                          <a:solidFill>
                            <a:srgbClr val="333333"/>
                          </a:solidFill>
                          <a:effectLst/>
                          <a:latin typeface="Calibri" pitchFamily="34" charset="0"/>
                          <a:cs typeface="Arial" charset="0"/>
                        </a:rPr>
                        <a:t>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14338" name="Object 5"/>
          <p:cNvGraphicFramePr>
            <a:graphicFrameLocks noChangeAspect="1"/>
          </p:cNvGraphicFramePr>
          <p:nvPr/>
        </p:nvGraphicFramePr>
        <p:xfrm>
          <a:off x="1016000" y="1968500"/>
          <a:ext cx="1476375" cy="2405063"/>
        </p:xfrm>
        <a:graphic>
          <a:graphicData uri="http://schemas.openxmlformats.org/presentationml/2006/ole">
            <p:oleObj spid="_x0000_s14338" name="Gráfico" r:id="rId4" imgW="1476443" imgH="2409735" progId="MSGraph.Chart.8">
              <p:embed followColorScheme="full"/>
            </p:oleObj>
          </a:graphicData>
        </a:graphic>
      </p:graphicFrame>
      <p:graphicFrame>
        <p:nvGraphicFramePr>
          <p:cNvPr id="634899" name="Group 19"/>
          <p:cNvGraphicFramePr>
            <a:graphicFrameLocks noGrp="1"/>
          </p:cNvGraphicFramePr>
          <p:nvPr/>
        </p:nvGraphicFramePr>
        <p:xfrm>
          <a:off x="793750" y="1360488"/>
          <a:ext cx="1920875" cy="381953"/>
        </p:xfrm>
        <a:graphic>
          <a:graphicData uri="http://schemas.openxmlformats.org/drawingml/2006/table">
            <a:tbl>
              <a:tblPr/>
              <a:tblGrid>
                <a:gridCol w="623888"/>
                <a:gridCol w="555625"/>
                <a:gridCol w="741362"/>
              </a:tblGrid>
              <a:tr h="26988">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1"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1"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1"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noFill/>
                  </a:tcPr>
                </a:tc>
              </a:tr>
              <a:tr h="138113">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w="3175" cap="flat" cmpd="sng" algn="ctr">
                      <a:solidFill>
                        <a:srgbClr val="FFFFFF"/>
                      </a:solidFill>
                      <a:prstDash val="solid"/>
                      <a:round/>
                      <a:headEnd type="none" w="med" len="med"/>
                      <a:tailEnd type="none" w="med" len="med"/>
                    </a:lnB>
                    <a:lnTlToBr>
                      <a:noFill/>
                    </a:lnTlToBr>
                    <a:lnBlToTr>
                      <a:noFill/>
                    </a:lnBlToTr>
                    <a:blipFill dpi="0" rotWithShape="0">
                      <a:blip r:embed="rId5"/>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6"/>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7"/>
                      <a:srcRect/>
                      <a:stretch>
                        <a:fillRect/>
                      </a:stretch>
                    </a:blipFill>
                  </a:tcPr>
                </a:tc>
              </a:tr>
            </a:tbl>
          </a:graphicData>
        </a:graphic>
      </p:graphicFrame>
      <p:sp>
        <p:nvSpPr>
          <p:cNvPr id="14358" name="Rectangle 32"/>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sp>
        <p:nvSpPr>
          <p:cNvPr id="14359" name="Line 33"/>
          <p:cNvSpPr>
            <a:spLocks noChangeShapeType="1"/>
          </p:cNvSpPr>
          <p:nvPr/>
        </p:nvSpPr>
        <p:spPr bwMode="auto">
          <a:xfrm>
            <a:off x="279400" y="1836738"/>
            <a:ext cx="2870200" cy="0"/>
          </a:xfrm>
          <a:prstGeom prst="line">
            <a:avLst/>
          </a:prstGeom>
          <a:noFill/>
          <a:ln w="3175">
            <a:solidFill>
              <a:srgbClr val="969696"/>
            </a:solidFill>
            <a:round/>
            <a:headEnd/>
            <a:tailEnd/>
          </a:ln>
        </p:spPr>
        <p:txBody>
          <a:bodyPr/>
          <a:lstStyle/>
          <a:p>
            <a:endParaRPr lang="es-MX" dirty="0"/>
          </a:p>
        </p:txBody>
      </p:sp>
      <p:graphicFrame>
        <p:nvGraphicFramePr>
          <p:cNvPr id="634914" name="Group 34"/>
          <p:cNvGraphicFramePr>
            <a:graphicFrameLocks noGrp="1"/>
          </p:cNvGraphicFramePr>
          <p:nvPr/>
        </p:nvGraphicFramePr>
        <p:xfrm>
          <a:off x="1285875" y="4411663"/>
          <a:ext cx="857250" cy="159444"/>
        </p:xfrm>
        <a:graphic>
          <a:graphicData uri="http://schemas.openxmlformats.org/drawingml/2006/table">
            <a:tbl>
              <a:tblPr/>
              <a:tblGrid>
                <a:gridCol w="649288"/>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Calificaron</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343</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34924" name="Group 44"/>
          <p:cNvGraphicFramePr>
            <a:graphicFrameLocks noGrp="1"/>
          </p:cNvGraphicFramePr>
          <p:nvPr/>
        </p:nvGraphicFramePr>
        <p:xfrm>
          <a:off x="560388" y="4683125"/>
          <a:ext cx="3467100" cy="228600"/>
        </p:xfrm>
        <a:graphic>
          <a:graphicData uri="http://schemas.openxmlformats.org/drawingml/2006/table">
            <a:tbl>
              <a:tblPr/>
              <a:tblGrid>
                <a:gridCol w="3467100"/>
              </a:tblGrid>
              <a:tr h="180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900" b="1" i="0"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900" b="1"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[5]</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[4]</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[3]</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Regular,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[2]</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Mala,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[1]</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Mala</a:t>
                      </a:r>
                    </a:p>
                  </a:txBody>
                  <a:tcPr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4930" name="Group 50"/>
          <p:cNvGraphicFramePr>
            <a:graphicFrameLocks noGrp="1"/>
          </p:cNvGraphicFramePr>
          <p:nvPr/>
        </p:nvGraphicFramePr>
        <p:xfrm>
          <a:off x="4932363" y="1317625"/>
          <a:ext cx="3138487" cy="3494091"/>
        </p:xfrm>
        <a:graphic>
          <a:graphicData uri="http://schemas.openxmlformats.org/drawingml/2006/table">
            <a:tbl>
              <a:tblPr/>
              <a:tblGrid>
                <a:gridCol w="2185987"/>
                <a:gridCol w="460375"/>
                <a:gridCol w="492125"/>
              </a:tblGrid>
              <a:tr h="436563">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Servicios funerarios</a:t>
                      </a:r>
                      <a:endParaRPr kumimoji="0" lang="es-ES" sz="18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25</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cap="flat">
                      <a:noFill/>
                    </a:lnT>
                    <a:lnB>
                      <a:noFill/>
                    </a:lnB>
                    <a:lnTlToBr>
                      <a:noFill/>
                    </a:lnTlToBr>
                    <a:lnBlToTr>
                      <a:noFill/>
                    </a:lnBlToTr>
                    <a:noFill/>
                  </a:tcPr>
                </a:tc>
              </a:tr>
              <a:tr h="436563">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Aseo/ Recolección de basuras </a:t>
                      </a:r>
                      <a:endParaRPr kumimoji="0" lang="es-ES" sz="18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6</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36563">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Alumbrado público </a:t>
                      </a:r>
                      <a:endParaRPr kumimoji="0" lang="es-ES" sz="18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4</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38150">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Limpieza de vías y áreas públicas </a:t>
                      </a:r>
                      <a:endParaRPr kumimoji="0" lang="es-ES" sz="18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3</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36563">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Reciclaje </a:t>
                      </a:r>
                      <a:endParaRPr kumimoji="0" lang="es-ES" sz="18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2</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36563">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Barrido </a:t>
                      </a:r>
                      <a:endParaRPr kumimoji="0" lang="es-ES" sz="18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2</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36563">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Recolección de escombros </a:t>
                      </a:r>
                      <a:endParaRPr kumimoji="0" lang="es-ES" sz="18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2</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36563">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No sabe </a:t>
                      </a:r>
                      <a:endParaRPr kumimoji="0" lang="es-ES" sz="18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cap="flat">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cap="flat">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67</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cap="flat">
                      <a:noFill/>
                    </a:lnB>
                    <a:lnTlToBr>
                      <a:noFill/>
                    </a:lnTlToBr>
                    <a:lnBlToTr>
                      <a:noFill/>
                    </a:lnBlToTr>
                    <a:noFill/>
                  </a:tcPr>
                </a:tc>
              </a:tr>
            </a:tbl>
          </a:graphicData>
        </a:graphic>
      </p:graphicFrame>
      <p:graphicFrame>
        <p:nvGraphicFramePr>
          <p:cNvPr id="634975" name="Group 95"/>
          <p:cNvGraphicFramePr>
            <a:graphicFrameLocks noGrp="1"/>
          </p:cNvGraphicFramePr>
          <p:nvPr/>
        </p:nvGraphicFramePr>
        <p:xfrm>
          <a:off x="4573588" y="4687888"/>
          <a:ext cx="760412" cy="228024"/>
        </p:xfrm>
        <a:graphic>
          <a:graphicData uri="http://schemas.openxmlformats.org/drawingml/2006/table">
            <a:tbl>
              <a:tblPr/>
              <a:tblGrid>
                <a:gridCol w="495300"/>
                <a:gridCol w="265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Encuestados</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pSp>
        <p:nvGrpSpPr>
          <p:cNvPr id="14406" name="Group 144"/>
          <p:cNvGrpSpPr>
            <a:grpSpLocks/>
          </p:cNvGrpSpPr>
          <p:nvPr/>
        </p:nvGrpSpPr>
        <p:grpSpPr bwMode="auto">
          <a:xfrm>
            <a:off x="8175625" y="152400"/>
            <a:ext cx="969963" cy="255588"/>
            <a:chOff x="5150" y="96"/>
            <a:chExt cx="611" cy="161"/>
          </a:xfrm>
        </p:grpSpPr>
        <p:pic>
          <p:nvPicPr>
            <p:cNvPr id="14414" name="Picture 145" descr="GHJK"/>
            <p:cNvPicPr>
              <a:picLocks noChangeAspect="1" noChangeArrowheads="1"/>
            </p:cNvPicPr>
            <p:nvPr/>
          </p:nvPicPr>
          <p:blipFill>
            <a:blip r:embed="rId8" cstate="print"/>
            <a:srcRect/>
            <a:stretch>
              <a:fillRect/>
            </a:stretch>
          </p:blipFill>
          <p:spPr bwMode="auto">
            <a:xfrm>
              <a:off x="5150" y="101"/>
              <a:ext cx="611" cy="156"/>
            </a:xfrm>
            <a:prstGeom prst="rect">
              <a:avLst/>
            </a:prstGeom>
            <a:noFill/>
            <a:ln w="9525">
              <a:noFill/>
              <a:miter lim="800000"/>
              <a:headEnd/>
              <a:tailEnd/>
            </a:ln>
          </p:spPr>
        </p:pic>
        <p:sp>
          <p:nvSpPr>
            <p:cNvPr id="14415" name="Rectangle 146"/>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pic>
        <p:nvPicPr>
          <p:cNvPr id="14407" name="Picture 147" descr="ghfhj"/>
          <p:cNvPicPr>
            <a:picLocks noChangeAspect="1" noChangeArrowheads="1"/>
          </p:cNvPicPr>
          <p:nvPr/>
        </p:nvPicPr>
        <p:blipFill>
          <a:blip r:embed="rId9" cstate="print"/>
          <a:srcRect/>
          <a:stretch>
            <a:fillRect/>
          </a:stretch>
        </p:blipFill>
        <p:spPr bwMode="auto">
          <a:xfrm>
            <a:off x="5565775" y="1374775"/>
            <a:ext cx="325438" cy="325438"/>
          </a:xfrm>
          <a:prstGeom prst="rect">
            <a:avLst/>
          </a:prstGeom>
          <a:noFill/>
          <a:ln w="9525">
            <a:noFill/>
            <a:miter lim="800000"/>
            <a:headEnd/>
            <a:tailEnd/>
          </a:ln>
        </p:spPr>
      </p:pic>
      <p:pic>
        <p:nvPicPr>
          <p:cNvPr id="14408" name="Picture 148" descr="3435"/>
          <p:cNvPicPr>
            <a:picLocks noChangeAspect="1" noChangeArrowheads="1"/>
          </p:cNvPicPr>
          <p:nvPr/>
        </p:nvPicPr>
        <p:blipFill>
          <a:blip r:embed="rId10" cstate="print"/>
          <a:srcRect/>
          <a:stretch>
            <a:fillRect/>
          </a:stretch>
        </p:blipFill>
        <p:spPr bwMode="auto">
          <a:xfrm>
            <a:off x="5059363" y="1800225"/>
            <a:ext cx="323850" cy="323850"/>
          </a:xfrm>
          <a:prstGeom prst="rect">
            <a:avLst/>
          </a:prstGeom>
          <a:noFill/>
          <a:ln w="9525">
            <a:noFill/>
            <a:miter lim="800000"/>
            <a:headEnd/>
            <a:tailEnd/>
          </a:ln>
        </p:spPr>
      </p:pic>
      <p:pic>
        <p:nvPicPr>
          <p:cNvPr id="14409" name="Picture 149" descr="gfdfgdh"/>
          <p:cNvPicPr>
            <a:picLocks noChangeAspect="1" noChangeArrowheads="1"/>
          </p:cNvPicPr>
          <p:nvPr/>
        </p:nvPicPr>
        <p:blipFill>
          <a:blip r:embed="rId11" cstate="print"/>
          <a:srcRect/>
          <a:stretch>
            <a:fillRect/>
          </a:stretch>
        </p:blipFill>
        <p:spPr bwMode="auto">
          <a:xfrm>
            <a:off x="6223000" y="3540125"/>
            <a:ext cx="323850" cy="323850"/>
          </a:xfrm>
          <a:prstGeom prst="rect">
            <a:avLst/>
          </a:prstGeom>
          <a:noFill/>
          <a:ln w="9525">
            <a:noFill/>
            <a:miter lim="800000"/>
            <a:headEnd/>
            <a:tailEnd/>
          </a:ln>
        </p:spPr>
      </p:pic>
      <p:pic>
        <p:nvPicPr>
          <p:cNvPr id="14410" name="Picture 150" descr="ghj"/>
          <p:cNvPicPr>
            <a:picLocks noChangeAspect="1" noChangeArrowheads="1"/>
          </p:cNvPicPr>
          <p:nvPr/>
        </p:nvPicPr>
        <p:blipFill>
          <a:blip r:embed="rId12" cstate="print"/>
          <a:srcRect/>
          <a:stretch>
            <a:fillRect/>
          </a:stretch>
        </p:blipFill>
        <p:spPr bwMode="auto">
          <a:xfrm>
            <a:off x="5597525" y="2236788"/>
            <a:ext cx="323850" cy="323850"/>
          </a:xfrm>
          <a:prstGeom prst="rect">
            <a:avLst/>
          </a:prstGeom>
          <a:noFill/>
          <a:ln w="9525">
            <a:noFill/>
            <a:miter lim="800000"/>
            <a:headEnd/>
            <a:tailEnd/>
          </a:ln>
        </p:spPr>
      </p:pic>
      <p:pic>
        <p:nvPicPr>
          <p:cNvPr id="14411" name="Picture 151" descr="ghk"/>
          <p:cNvPicPr>
            <a:picLocks noChangeAspect="1" noChangeArrowheads="1"/>
          </p:cNvPicPr>
          <p:nvPr/>
        </p:nvPicPr>
        <p:blipFill>
          <a:blip r:embed="rId13" cstate="print"/>
          <a:srcRect/>
          <a:stretch>
            <a:fillRect/>
          </a:stretch>
        </p:blipFill>
        <p:spPr bwMode="auto">
          <a:xfrm>
            <a:off x="6157913" y="3124200"/>
            <a:ext cx="323850" cy="323850"/>
          </a:xfrm>
          <a:prstGeom prst="rect">
            <a:avLst/>
          </a:prstGeom>
          <a:noFill/>
          <a:ln w="9525">
            <a:noFill/>
            <a:miter lim="800000"/>
            <a:headEnd/>
            <a:tailEnd/>
          </a:ln>
        </p:spPr>
      </p:pic>
      <p:pic>
        <p:nvPicPr>
          <p:cNvPr id="14412" name="Picture 152" descr="fgdh"/>
          <p:cNvPicPr>
            <a:picLocks noChangeAspect="1" noChangeArrowheads="1"/>
          </p:cNvPicPr>
          <p:nvPr/>
        </p:nvPicPr>
        <p:blipFill>
          <a:blip r:embed="rId14" cstate="print"/>
          <a:srcRect/>
          <a:stretch>
            <a:fillRect/>
          </a:stretch>
        </p:blipFill>
        <p:spPr bwMode="auto">
          <a:xfrm>
            <a:off x="4906963" y="2686050"/>
            <a:ext cx="323850" cy="323850"/>
          </a:xfrm>
          <a:prstGeom prst="rect">
            <a:avLst/>
          </a:prstGeom>
          <a:noFill/>
          <a:ln w="9525">
            <a:noFill/>
            <a:miter lim="800000"/>
            <a:headEnd/>
            <a:tailEnd/>
          </a:ln>
        </p:spPr>
      </p:pic>
      <p:pic>
        <p:nvPicPr>
          <p:cNvPr id="14413" name="Picture 153" descr="gh"/>
          <p:cNvPicPr>
            <a:picLocks noChangeAspect="1" noChangeArrowheads="1"/>
          </p:cNvPicPr>
          <p:nvPr/>
        </p:nvPicPr>
        <p:blipFill>
          <a:blip r:embed="rId15" cstate="print"/>
          <a:srcRect/>
          <a:stretch>
            <a:fillRect/>
          </a:stretch>
        </p:blipFill>
        <p:spPr bwMode="auto">
          <a:xfrm>
            <a:off x="5253038" y="4005263"/>
            <a:ext cx="323850" cy="323850"/>
          </a:xfrm>
          <a:prstGeom prst="rect">
            <a:avLst/>
          </a:prstGeom>
          <a:noFill/>
          <a:ln w="9525">
            <a:noFill/>
            <a:miter lim="800000"/>
            <a:headEnd/>
            <a:tailEnd/>
          </a:ln>
        </p:spPr>
      </p:pic>
      <p:sp>
        <p:nvSpPr>
          <p:cNvPr id="26" name="25 Título"/>
          <p:cNvSpPr>
            <a:spLocks noGrp="1"/>
          </p:cNvSpPr>
          <p:nvPr>
            <p:ph type="title"/>
          </p:nvPr>
        </p:nvSpPr>
        <p:spPr/>
        <p:txBody>
          <a:bodyPr/>
          <a:lstStyle/>
          <a:p>
            <a:endParaRPr lang="es-MX" dirty="0"/>
          </a:p>
        </p:txBody>
      </p:sp>
      <p:sp>
        <p:nvSpPr>
          <p:cNvPr id="27" name="26 CuadroTexto"/>
          <p:cNvSpPr txBox="1"/>
          <p:nvPr/>
        </p:nvSpPr>
        <p:spPr>
          <a:xfrm>
            <a:off x="2371060" y="3429726"/>
            <a:ext cx="2030819" cy="900246"/>
          </a:xfrm>
          <a:prstGeom prst="rect">
            <a:avLst/>
          </a:prstGeom>
          <a:noFill/>
        </p:spPr>
        <p:txBody>
          <a:bodyPr wrap="square" rtlCol="0">
            <a:spAutoFit/>
          </a:bodyPr>
          <a:lstStyle/>
          <a:p>
            <a:r>
              <a:rPr lang="es-MX" sz="1050" dirty="0" smtClean="0"/>
              <a:t>51% de las personas entrevistadas, mencionaron no conocer o no sentirse en capacidad de evaluar la imagen de la UAESP</a:t>
            </a:r>
            <a:endParaRPr lang="es-MX" sz="105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2 Marcador de contenido"/>
          <p:cNvSpPr>
            <a:spLocks noGrp="1"/>
          </p:cNvSpPr>
          <p:nvPr>
            <p:ph idx="1"/>
          </p:nvPr>
        </p:nvSpPr>
        <p:spPr>
          <a:xfrm>
            <a:off x="611294" y="1437529"/>
            <a:ext cx="7943641" cy="2770789"/>
          </a:xfrm>
        </p:spPr>
        <p:txBody>
          <a:bodyPr/>
          <a:lstStyle/>
          <a:p>
            <a:pPr>
              <a:spcBef>
                <a:spcPct val="0"/>
              </a:spcBef>
            </a:pPr>
            <a:r>
              <a:rPr lang="es-CO" sz="1600" dirty="0" smtClean="0"/>
              <a:t>La encuesta, es una “fotografía” de las percepciones de la ciudadanía en un momento del tiempo. Entender, que estaba pasando en el momento en que se aplico la encuesta, es crucial para la interpretación de los resultados. Ejemplo: Anuncios en el periódico que afectaran la imagen de la entidad.</a:t>
            </a:r>
          </a:p>
          <a:p>
            <a:pPr>
              <a:spcBef>
                <a:spcPct val="0"/>
              </a:spcBef>
            </a:pPr>
            <a:endParaRPr lang="es-CO" sz="1600" dirty="0" smtClean="0"/>
          </a:p>
          <a:p>
            <a:pPr eaLnBrk="1" hangingPunct="1">
              <a:spcBef>
                <a:spcPct val="0"/>
              </a:spcBef>
            </a:pPr>
            <a:r>
              <a:rPr lang="es-CO" sz="1600" dirty="0" smtClean="0"/>
              <a:t>Los hallazgos presentados a continuación, se basa en preguntas que involucran la percepción general que tiene cada entrevistado sobre la prestación del servicio</a:t>
            </a:r>
          </a:p>
          <a:p>
            <a:pPr algn="just" eaLnBrk="1" hangingPunct="1">
              <a:spcBef>
                <a:spcPct val="0"/>
              </a:spcBef>
            </a:pPr>
            <a:endParaRPr lang="es-CO" sz="1600" dirty="0" smtClean="0"/>
          </a:p>
          <a:p>
            <a:pPr algn="just" eaLnBrk="1" hangingPunct="1">
              <a:spcBef>
                <a:spcPct val="0"/>
              </a:spcBef>
            </a:pPr>
            <a:r>
              <a:rPr lang="es-CO" sz="1600" dirty="0" smtClean="0"/>
              <a:t>Lo invitamos a mirar la encuesta y a anotar cualquier tema que sea relevante para ser conversado internamente con mayor profundidad.</a:t>
            </a:r>
          </a:p>
          <a:p>
            <a:pPr algn="just" eaLnBrk="1" hangingPunct="1">
              <a:spcBef>
                <a:spcPct val="0"/>
              </a:spcBef>
            </a:pPr>
            <a:endParaRPr lang="es-CO" sz="1600" dirty="0" smtClean="0"/>
          </a:p>
        </p:txBody>
      </p:sp>
      <p:sp>
        <p:nvSpPr>
          <p:cNvPr id="4" name="3 Título"/>
          <p:cNvSpPr>
            <a:spLocks noGrp="1"/>
          </p:cNvSpPr>
          <p:nvPr>
            <p:ph type="title"/>
          </p:nvPr>
        </p:nvSpPr>
        <p:spPr/>
        <p:txBody>
          <a:bodyPr/>
          <a:lstStyle/>
          <a:p>
            <a:r>
              <a:rPr lang="es-MX" dirty="0" smtClean="0"/>
              <a:t>Metodología</a:t>
            </a:r>
            <a:endParaRPr lang="es-MX"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s-CO" dirty="0" smtClean="0"/>
              <a:t>Imagen y Servicios de la UAESP</a:t>
            </a:r>
          </a:p>
        </p:txBody>
      </p:sp>
      <p:sp>
        <p:nvSpPr>
          <p:cNvPr id="74755"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6BE6F9C9-DB21-42E1-B549-9FCAEF8A375F}" type="slidenum">
              <a:rPr lang="es-ES" sz="900" i="1">
                <a:solidFill>
                  <a:schemeClr val="bg1"/>
                </a:solidFill>
              </a:rPr>
              <a:pPr algn="ctr"/>
              <a:t>40</a:t>
            </a:fld>
            <a:endParaRPr lang="es-ES" sz="900" i="1" dirty="0">
              <a:solidFill>
                <a:schemeClr val="bg1"/>
              </a:solidFill>
            </a:endParaRPr>
          </a:p>
        </p:txBody>
      </p:sp>
      <p:sp>
        <p:nvSpPr>
          <p:cNvPr id="74756"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768005" name="Group 5"/>
          <p:cNvGraphicFramePr>
            <a:graphicFrameLocks noGrp="1"/>
          </p:cNvGraphicFramePr>
          <p:nvPr/>
        </p:nvGraphicFramePr>
        <p:xfrm>
          <a:off x="892175" y="779463"/>
          <a:ext cx="7362825" cy="4142886"/>
        </p:xfrm>
        <a:graphic>
          <a:graphicData uri="http://schemas.openxmlformats.org/drawingml/2006/table">
            <a:tbl>
              <a:tblPr/>
              <a:tblGrid>
                <a:gridCol w="4148138"/>
                <a:gridCol w="642937"/>
                <a:gridCol w="642938"/>
                <a:gridCol w="642937"/>
                <a:gridCol w="642938"/>
                <a:gridCol w="642937"/>
              </a:tblGrid>
              <a:tr h="0">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8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a:noFill/>
                    </a:lnB>
                    <a:lnTlToBr>
                      <a:noFill/>
                    </a:lnTlToBr>
                    <a:lnBlToTr>
                      <a:noFill/>
                    </a:lnBlToTr>
                    <a:noFill/>
                  </a:tcPr>
                </a:tc>
                <a:tc gridSpan="5">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rgbClr val="333333"/>
                          </a:solidFill>
                          <a:effectLst/>
                          <a:latin typeface="Calibri" pitchFamily="34" charset="0"/>
                          <a:cs typeface="Arial" charset="0"/>
                        </a:rPr>
                        <a:t>FAMILIARES DE DOLIENTES</a:t>
                      </a:r>
                      <a:endParaRPr kumimoji="0" lang="es-ES" sz="800" b="0" i="1" u="none" strike="noStrike" cap="none" normalizeH="0" baseline="0" dirty="0" smtClean="0">
                        <a:ln>
                          <a:noFill/>
                        </a:ln>
                        <a:solidFill>
                          <a:srgbClr val="333333"/>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Serafín</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Los que calificaron de 1 a 5</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343</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78</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113</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58</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gridSpan="6">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900" b="1" i="0" u="none" strike="noStrike" cap="none" normalizeH="0" baseline="0" dirty="0" smtClean="0">
                          <a:ln>
                            <a:noFill/>
                          </a:ln>
                          <a:solidFill>
                            <a:srgbClr val="622280"/>
                          </a:solidFill>
                          <a:effectLst/>
                          <a:latin typeface="Calibri" pitchFamily="34" charset="0"/>
                          <a:cs typeface="Arial" charset="0"/>
                        </a:rPr>
                        <a:t> 1. ¿Cómo evalúa la imagen que tiene de la Unidad Administrativa Especial de Servicios Públicos - UAESP? Si no conoce esta entidad, por favor dígamelo y seguimos con otra pregunta. </a:t>
                      </a:r>
                      <a:endParaRPr kumimoji="0" lang="es-ES" sz="900" b="1"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 Top Two Boxes</a:t>
                      </a:r>
                      <a:endParaRPr kumimoji="0" lang="es-ES" sz="1000" b="1"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Regular</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Bottom two Boxes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base" latinLnBrk="0" hangingPunct="1">
                        <a:lnSpc>
                          <a:spcPct val="8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Total Encuestados</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202</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0">
                <a:tc gridSpan="6">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900" b="1" i="0" u="none" strike="noStrike" cap="none" normalizeH="0" baseline="0" dirty="0" smtClean="0">
                          <a:ln>
                            <a:noFill/>
                          </a:ln>
                          <a:solidFill>
                            <a:srgbClr val="622280"/>
                          </a:solidFill>
                          <a:effectLst/>
                          <a:latin typeface="Calibri" pitchFamily="34" charset="0"/>
                          <a:cs typeface="Arial" charset="0"/>
                        </a:rPr>
                        <a:t> 2. De acuerdo a lo que usted conoce o ha escuchado ¿Qué servicios supervisa y controla la Unidad Administrativa Especial de Servicios Públicos - UAESP? </a:t>
                      </a:r>
                      <a:endParaRPr kumimoji="0" lang="es-ES" sz="900" b="1"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Servicios funerarios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Aseo/ Recolección de basuras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Alumbrado público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Limpieza de vías y áreas públicas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Reciclaje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Barrido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Recolección de escombros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Aprovechamiento de residuos sólidos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Disposición final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Agua / acueducto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Luz / energía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Cremación</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Gas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sabe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grpSp>
        <p:nvGrpSpPr>
          <p:cNvPr id="74935" name="Group 192"/>
          <p:cNvGrpSpPr>
            <a:grpSpLocks/>
          </p:cNvGrpSpPr>
          <p:nvPr/>
        </p:nvGrpSpPr>
        <p:grpSpPr bwMode="auto">
          <a:xfrm>
            <a:off x="8175625" y="152400"/>
            <a:ext cx="969963" cy="255588"/>
            <a:chOff x="5150" y="96"/>
            <a:chExt cx="611" cy="161"/>
          </a:xfrm>
        </p:grpSpPr>
        <p:pic>
          <p:nvPicPr>
            <p:cNvPr id="74936" name="Picture 193"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74937" name="Rectangle 194"/>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82" descr="dgh"/>
          <p:cNvPicPr>
            <a:picLocks noChangeAspect="1" noChangeArrowheads="1"/>
          </p:cNvPicPr>
          <p:nvPr/>
        </p:nvPicPr>
        <p:blipFill>
          <a:blip r:embed="rId3" cstate="print"/>
          <a:srcRect/>
          <a:stretch>
            <a:fillRect/>
          </a:stretch>
        </p:blipFill>
        <p:spPr bwMode="auto">
          <a:xfrm>
            <a:off x="1206500" y="1652588"/>
            <a:ext cx="2178050" cy="2373312"/>
          </a:xfrm>
          <a:prstGeom prst="rect">
            <a:avLst/>
          </a:prstGeom>
          <a:noFill/>
          <a:ln w="9525">
            <a:noFill/>
            <a:miter lim="800000"/>
            <a:headEnd/>
            <a:tailEnd/>
          </a:ln>
        </p:spPr>
      </p:pic>
      <p:pic>
        <p:nvPicPr>
          <p:cNvPr id="15364" name="Picture 3" descr="Flechita"/>
          <p:cNvPicPr>
            <a:picLocks noChangeAspect="1" noChangeArrowheads="1"/>
          </p:cNvPicPr>
          <p:nvPr/>
        </p:nvPicPr>
        <p:blipFill>
          <a:blip r:embed="rId4" cstate="print"/>
          <a:srcRect/>
          <a:stretch>
            <a:fillRect/>
          </a:stretch>
        </p:blipFill>
        <p:spPr bwMode="auto">
          <a:xfrm>
            <a:off x="3841750" y="2414588"/>
            <a:ext cx="1044575" cy="866775"/>
          </a:xfrm>
          <a:prstGeom prst="rect">
            <a:avLst/>
          </a:prstGeom>
          <a:noFill/>
          <a:ln w="9525">
            <a:noFill/>
            <a:miter lim="800000"/>
            <a:headEnd/>
            <a:tailEnd/>
          </a:ln>
        </p:spPr>
      </p:pic>
      <p:sp>
        <p:nvSpPr>
          <p:cNvPr id="15365" name="Rectangle 4"/>
          <p:cNvSpPr>
            <a:spLocks noGrp="1" noChangeArrowheads="1"/>
          </p:cNvSpPr>
          <p:nvPr>
            <p:ph type="title"/>
          </p:nvPr>
        </p:nvSpPr>
        <p:spPr/>
        <p:txBody>
          <a:bodyPr/>
          <a:lstStyle/>
          <a:p>
            <a:pPr eaLnBrk="1" hangingPunct="1"/>
            <a:r>
              <a:rPr lang="es-CO" dirty="0" smtClean="0"/>
              <a:t>Cementerios del Distrito</a:t>
            </a:r>
          </a:p>
        </p:txBody>
      </p:sp>
      <p:sp>
        <p:nvSpPr>
          <p:cNvPr id="15366" name="Rectangle 5"/>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5E6999A2-C4CE-4BB8-B972-07B491D002E4}" type="slidenum">
              <a:rPr lang="es-ES" sz="900" i="1">
                <a:solidFill>
                  <a:schemeClr val="bg1"/>
                </a:solidFill>
              </a:rPr>
              <a:pPr algn="ctr"/>
              <a:t>41</a:t>
            </a:fld>
            <a:endParaRPr lang="es-ES" sz="900" i="1" dirty="0">
              <a:solidFill>
                <a:schemeClr val="bg1"/>
              </a:solidFill>
            </a:endParaRPr>
          </a:p>
        </p:txBody>
      </p:sp>
      <p:graphicFrame>
        <p:nvGraphicFramePr>
          <p:cNvPr id="636934" name="Group 6"/>
          <p:cNvGraphicFramePr>
            <a:graphicFrameLocks noGrp="1"/>
          </p:cNvGraphicFramePr>
          <p:nvPr/>
        </p:nvGraphicFramePr>
        <p:xfrm>
          <a:off x="852488" y="877888"/>
          <a:ext cx="2886075" cy="371280"/>
        </p:xfrm>
        <a:graphic>
          <a:graphicData uri="http://schemas.openxmlformats.org/drawingml/2006/table">
            <a:tbl>
              <a:tblPr/>
              <a:tblGrid>
                <a:gridCol w="2886075"/>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 3. ¿Sabe cuáles son los </a:t>
                      </a:r>
                      <a:r>
                        <a:rPr kumimoji="0" lang="es-CO" sz="1100" b="1" i="0" u="none" strike="noStrike" cap="none" normalizeH="0" baseline="0" dirty="0" smtClean="0">
                          <a:ln>
                            <a:noFill/>
                          </a:ln>
                          <a:solidFill>
                            <a:srgbClr val="622280"/>
                          </a:solidFill>
                          <a:effectLst/>
                          <a:latin typeface="Calibri" pitchFamily="34" charset="0"/>
                          <a:cs typeface="Arial" charset="0"/>
                        </a:rPr>
                        <a:t>cementerios propiedad del Distrito</a:t>
                      </a:r>
                      <a:r>
                        <a:rPr kumimoji="0" lang="es-CO" sz="1100" b="1" i="0" u="none" strike="noStrike" cap="none" normalizeH="0" baseline="0" dirty="0" smtClean="0">
                          <a:ln>
                            <a:noFill/>
                          </a:ln>
                          <a:solidFill>
                            <a:srgbClr val="333333"/>
                          </a:solidFill>
                          <a:effectLst/>
                          <a:latin typeface="Calibri" pitchFamily="34" charset="0"/>
                          <a:cs typeface="Arial" charset="0"/>
                        </a:rPr>
                        <a:t>?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15371" name="Rectangle 18"/>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636947" name="Group 19"/>
          <p:cNvGraphicFramePr>
            <a:graphicFrameLocks noGrp="1"/>
          </p:cNvGraphicFramePr>
          <p:nvPr/>
        </p:nvGraphicFramePr>
        <p:xfrm>
          <a:off x="1914525" y="4687888"/>
          <a:ext cx="760413" cy="228024"/>
        </p:xfrm>
        <a:graphic>
          <a:graphicData uri="http://schemas.openxmlformats.org/drawingml/2006/table">
            <a:tbl>
              <a:tblPr/>
              <a:tblGrid>
                <a:gridCol w="495300"/>
                <a:gridCol w="265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Encuestados</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36957" name="Group 29"/>
          <p:cNvGraphicFramePr>
            <a:graphicFrameLocks noGrp="1"/>
          </p:cNvGraphicFramePr>
          <p:nvPr/>
        </p:nvGraphicFramePr>
        <p:xfrm>
          <a:off x="2686050" y="2668588"/>
          <a:ext cx="519113" cy="296604"/>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chemeClr val="bg1"/>
                          </a:solidFill>
                          <a:effectLst/>
                          <a:latin typeface="Cambria" pitchFamily="18" charset="0"/>
                          <a:cs typeface="Arial" charset="0"/>
                        </a:rPr>
                        <a:t>66</a:t>
                      </a:r>
                      <a:r>
                        <a:rPr kumimoji="0" lang="es-ES" sz="13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7012" name="Group 84"/>
          <p:cNvGraphicFramePr>
            <a:graphicFrameLocks noGrp="1"/>
          </p:cNvGraphicFramePr>
          <p:nvPr/>
        </p:nvGraphicFramePr>
        <p:xfrm>
          <a:off x="1458913" y="2241550"/>
          <a:ext cx="476250" cy="269172"/>
        </p:xfrm>
        <a:graphic>
          <a:graphicData uri="http://schemas.openxmlformats.org/drawingml/2006/table">
            <a:tbl>
              <a:tblPr/>
              <a:tblGrid>
                <a:gridCol w="4762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chemeClr val="bg1"/>
                          </a:solidFill>
                          <a:effectLst/>
                          <a:latin typeface="Cambria" pitchFamily="18" charset="0"/>
                          <a:cs typeface="Arial" charset="0"/>
                        </a:rPr>
                        <a:t>34</a:t>
                      </a:r>
                      <a:r>
                        <a:rPr kumimoji="0" lang="es-ES" sz="12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6969" name="Group 41"/>
          <p:cNvGraphicFramePr>
            <a:graphicFrameLocks noGrp="1"/>
          </p:cNvGraphicFramePr>
          <p:nvPr/>
        </p:nvGraphicFramePr>
        <p:xfrm>
          <a:off x="3313113" y="2076450"/>
          <a:ext cx="519112" cy="296604"/>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rgbClr val="622280"/>
                          </a:solidFill>
                          <a:effectLst/>
                          <a:latin typeface="Cambria" pitchFamily="18" charset="0"/>
                          <a:cs typeface="Arial" charset="0"/>
                        </a:rPr>
                        <a:t>Si</a:t>
                      </a:r>
                      <a:r>
                        <a:rPr kumimoji="0" lang="es-ES" sz="1300" b="1" i="0" u="none" strike="noStrike" cap="none" normalizeH="0" baseline="0" dirty="0" smtClean="0">
                          <a:ln>
                            <a:noFill/>
                          </a:ln>
                          <a:solidFill>
                            <a:srgbClr val="622280"/>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6975" name="Group 47"/>
          <p:cNvGraphicFramePr>
            <a:graphicFrameLocks noGrp="1"/>
          </p:cNvGraphicFramePr>
          <p:nvPr/>
        </p:nvGraphicFramePr>
        <p:xfrm>
          <a:off x="673100" y="2840038"/>
          <a:ext cx="519113" cy="269172"/>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No</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15390" name="AutoShape 53"/>
          <p:cNvCxnSpPr>
            <a:cxnSpLocks noChangeShapeType="1"/>
          </p:cNvCxnSpPr>
          <p:nvPr/>
        </p:nvCxnSpPr>
        <p:spPr bwMode="auto">
          <a:xfrm flipV="1">
            <a:off x="3205163" y="2371725"/>
            <a:ext cx="368300" cy="444500"/>
          </a:xfrm>
          <a:prstGeom prst="bentConnector2">
            <a:avLst/>
          </a:prstGeom>
          <a:noFill/>
          <a:ln w="3175">
            <a:solidFill>
              <a:schemeClr val="tx1"/>
            </a:solidFill>
            <a:miter lim="800000"/>
            <a:headEnd/>
            <a:tailEnd type="oval" w="med" len="med"/>
          </a:ln>
        </p:spPr>
      </p:cxnSp>
      <p:cxnSp>
        <p:nvCxnSpPr>
          <p:cNvPr id="15391" name="AutoShape 54"/>
          <p:cNvCxnSpPr>
            <a:cxnSpLocks noChangeShapeType="1"/>
          </p:cNvCxnSpPr>
          <p:nvPr/>
        </p:nvCxnSpPr>
        <p:spPr bwMode="auto">
          <a:xfrm rot="10800000" flipV="1">
            <a:off x="933450" y="2376488"/>
            <a:ext cx="525463" cy="463550"/>
          </a:xfrm>
          <a:prstGeom prst="bentConnector2">
            <a:avLst/>
          </a:prstGeom>
          <a:noFill/>
          <a:ln w="3175">
            <a:solidFill>
              <a:schemeClr val="tx1"/>
            </a:solidFill>
            <a:miter lim="800000"/>
            <a:headEnd/>
            <a:tailEnd type="oval" w="med" len="med"/>
          </a:ln>
        </p:spPr>
      </p:cxnSp>
      <p:graphicFrame>
        <p:nvGraphicFramePr>
          <p:cNvPr id="15362" name="Object 5"/>
          <p:cNvGraphicFramePr>
            <a:graphicFrameLocks noChangeAspect="1"/>
          </p:cNvGraphicFramePr>
          <p:nvPr/>
        </p:nvGraphicFramePr>
        <p:xfrm>
          <a:off x="6994525" y="2052638"/>
          <a:ext cx="2085975" cy="3568700"/>
        </p:xfrm>
        <a:graphic>
          <a:graphicData uri="http://schemas.openxmlformats.org/presentationml/2006/ole">
            <p:oleObj spid="_x0000_s15362" name="Gráfico" r:id="rId5" imgW="2086103" imgH="3571761" progId="MSGraph.Chart.8">
              <p:embed followColorScheme="full"/>
            </p:oleObj>
          </a:graphicData>
        </a:graphic>
      </p:graphicFrame>
      <p:graphicFrame>
        <p:nvGraphicFramePr>
          <p:cNvPr id="637047" name="Group 119"/>
          <p:cNvGraphicFramePr>
            <a:graphicFrameLocks noGrp="1"/>
          </p:cNvGraphicFramePr>
          <p:nvPr/>
        </p:nvGraphicFramePr>
        <p:xfrm>
          <a:off x="4572000" y="2138363"/>
          <a:ext cx="2538413" cy="1250952"/>
        </p:xfrm>
        <a:graphic>
          <a:graphicData uri="http://schemas.openxmlformats.org/drawingml/2006/table">
            <a:tbl>
              <a:tblPr/>
              <a:tblGrid>
                <a:gridCol w="2538413"/>
              </a:tblGrid>
              <a:tr h="312738">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Cementerio Central (Carrera 20 # 24 - 80) </a:t>
                      </a:r>
                      <a:endParaRPr kumimoji="0" lang="es-ES" sz="9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cap="flat">
                      <a:noFill/>
                    </a:lnT>
                    <a:lnB>
                      <a:noFill/>
                    </a:lnB>
                    <a:lnTlToBr>
                      <a:noFill/>
                    </a:lnTlToBr>
                    <a:lnBlToTr>
                      <a:noFill/>
                    </a:lnBlToTr>
                    <a:noFill/>
                  </a:tcPr>
                </a:tc>
              </a:tr>
              <a:tr h="312738">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Cementerio Sur (Avenida Calle 27 SUR # 37 - 83) </a:t>
                      </a:r>
                      <a:endParaRPr kumimoji="0" lang="es-ES" sz="9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2738">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Cementerio Norte (Carrera 36 # 68 - 10) </a:t>
                      </a:r>
                      <a:endParaRPr kumimoji="0" lang="es-ES" sz="9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2738">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Cementerio Serafín (Avenida Calle 71 Sur # 4 - 09) </a:t>
                      </a:r>
                      <a:endParaRPr kumimoji="0" lang="es-ES" sz="9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bl>
          </a:graphicData>
        </a:graphic>
      </p:graphicFrame>
      <p:graphicFrame>
        <p:nvGraphicFramePr>
          <p:cNvPr id="637000" name="Group 72"/>
          <p:cNvGraphicFramePr>
            <a:graphicFrameLocks noGrp="1"/>
          </p:cNvGraphicFramePr>
          <p:nvPr/>
        </p:nvGraphicFramePr>
        <p:xfrm>
          <a:off x="5373688" y="3738563"/>
          <a:ext cx="3001962" cy="145728"/>
        </p:xfrm>
        <a:graphic>
          <a:graphicData uri="http://schemas.openxmlformats.org/drawingml/2006/table">
            <a:tbl>
              <a:tblPr/>
              <a:tblGrid>
                <a:gridCol w="2736850"/>
                <a:gridCol w="265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CO" sz="700" b="1" i="0" u="none" strike="noStrike" cap="none" normalizeH="0" baseline="0" dirty="0" smtClean="0">
                          <a:ln>
                            <a:noFill/>
                          </a:ln>
                          <a:solidFill>
                            <a:schemeClr val="tx1"/>
                          </a:solidFill>
                          <a:effectLst/>
                          <a:latin typeface="Calibri" pitchFamily="34" charset="0"/>
                          <a:cs typeface="Arial" charset="0"/>
                        </a:rPr>
                        <a:t> Base: Los que saben cuales son los cementerios de propiedad del distrito</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468</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pSp>
        <p:nvGrpSpPr>
          <p:cNvPr id="15414" name="Group 120"/>
          <p:cNvGrpSpPr>
            <a:grpSpLocks/>
          </p:cNvGrpSpPr>
          <p:nvPr/>
        </p:nvGrpSpPr>
        <p:grpSpPr bwMode="auto">
          <a:xfrm>
            <a:off x="8175625" y="152400"/>
            <a:ext cx="969963" cy="255588"/>
            <a:chOff x="5150" y="96"/>
            <a:chExt cx="611" cy="161"/>
          </a:xfrm>
        </p:grpSpPr>
        <p:pic>
          <p:nvPicPr>
            <p:cNvPr id="15416" name="Picture 121" descr="GHJK"/>
            <p:cNvPicPr>
              <a:picLocks noChangeAspect="1" noChangeArrowheads="1"/>
            </p:cNvPicPr>
            <p:nvPr/>
          </p:nvPicPr>
          <p:blipFill>
            <a:blip r:embed="rId6" cstate="print"/>
            <a:srcRect/>
            <a:stretch>
              <a:fillRect/>
            </a:stretch>
          </p:blipFill>
          <p:spPr bwMode="auto">
            <a:xfrm>
              <a:off x="5150" y="101"/>
              <a:ext cx="611" cy="156"/>
            </a:xfrm>
            <a:prstGeom prst="rect">
              <a:avLst/>
            </a:prstGeom>
            <a:noFill/>
            <a:ln w="9525">
              <a:noFill/>
              <a:miter lim="800000"/>
              <a:headEnd/>
              <a:tailEnd/>
            </a:ln>
          </p:spPr>
        </p:pic>
        <p:sp>
          <p:nvSpPr>
            <p:cNvPr id="15417" name="Rectangle 122"/>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pic>
        <p:nvPicPr>
          <p:cNvPr id="15415" name="Picture 123" descr="fgdfh"/>
          <p:cNvPicPr>
            <a:picLocks noChangeAspect="1" noChangeArrowheads="1"/>
          </p:cNvPicPr>
          <p:nvPr/>
        </p:nvPicPr>
        <p:blipFill>
          <a:blip r:embed="rId7" cstate="print"/>
          <a:srcRect/>
          <a:stretch>
            <a:fillRect/>
          </a:stretch>
        </p:blipFill>
        <p:spPr bwMode="auto">
          <a:xfrm>
            <a:off x="2033588" y="2432050"/>
            <a:ext cx="506412" cy="53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s-CO" dirty="0" smtClean="0"/>
              <a:t>Cementerios del Distrito</a:t>
            </a:r>
          </a:p>
        </p:txBody>
      </p:sp>
      <p:sp>
        <p:nvSpPr>
          <p:cNvPr id="76803"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71A419E5-01C8-4ECE-9F54-7760AA8DF870}" type="slidenum">
              <a:rPr lang="es-ES" sz="900" i="1">
                <a:solidFill>
                  <a:schemeClr val="bg1"/>
                </a:solidFill>
              </a:rPr>
              <a:pPr algn="ctr"/>
              <a:t>42</a:t>
            </a:fld>
            <a:endParaRPr lang="es-ES" sz="900" i="1" dirty="0">
              <a:solidFill>
                <a:schemeClr val="bg1"/>
              </a:solidFill>
            </a:endParaRPr>
          </a:p>
        </p:txBody>
      </p:sp>
      <p:sp>
        <p:nvSpPr>
          <p:cNvPr id="76804"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769029" name="Group 5"/>
          <p:cNvGraphicFramePr>
            <a:graphicFrameLocks noGrp="1"/>
          </p:cNvGraphicFramePr>
          <p:nvPr/>
        </p:nvGraphicFramePr>
        <p:xfrm>
          <a:off x="892175" y="971550"/>
          <a:ext cx="7362825" cy="2440056"/>
        </p:xfrm>
        <a:graphic>
          <a:graphicData uri="http://schemas.openxmlformats.org/drawingml/2006/table">
            <a:tbl>
              <a:tblPr/>
              <a:tblGrid>
                <a:gridCol w="4148138"/>
                <a:gridCol w="642937"/>
                <a:gridCol w="642938"/>
                <a:gridCol w="642937"/>
                <a:gridCol w="642938"/>
                <a:gridCol w="642937"/>
              </a:tblGrid>
              <a:tr h="0">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8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a:noFill/>
                    </a:lnB>
                    <a:lnTlToBr>
                      <a:noFill/>
                    </a:lnTlToBr>
                    <a:lnBlToTr>
                      <a:noFill/>
                    </a:lnBlToTr>
                    <a:noFill/>
                  </a:tcPr>
                </a:tc>
                <a:tc gridSpan="5">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rgbClr val="333333"/>
                          </a:solidFill>
                          <a:effectLst/>
                          <a:latin typeface="Calibri" pitchFamily="34" charset="0"/>
                          <a:cs typeface="Arial" charset="0"/>
                        </a:rPr>
                        <a:t>FAMILIARES DE DOLIENTES</a:t>
                      </a:r>
                      <a:endParaRPr kumimoji="0" lang="es-ES" sz="800" b="0" i="1" u="none" strike="noStrike" cap="none" normalizeH="0" baseline="0" dirty="0" smtClean="0">
                        <a:ln>
                          <a:noFill/>
                        </a:ln>
                        <a:solidFill>
                          <a:srgbClr val="333333"/>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Serafín</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Total Encuestados</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202</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3. ¿Sabe cuáles son los cementerios propiedad del Distrito?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SI</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NO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 Base = Los Que Saben Cuales Son Los Cementerios De Propiedad Del Distrito</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468</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142</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118</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151</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57</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Cementerio Central (Carrera 20 # 24 - 80)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Cementerio Sur (Avenida Calle 27 SUR # 37 - 83)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Cementerio Norte (Carrera 36 # 68 - 10)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Cementerio Serafín (Avenida Calle 71 Sur # 4 - 09)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r>
            </a:tbl>
          </a:graphicData>
        </a:graphic>
      </p:graphicFrame>
      <p:grpSp>
        <p:nvGrpSpPr>
          <p:cNvPr id="76963" name="Group 172"/>
          <p:cNvGrpSpPr>
            <a:grpSpLocks/>
          </p:cNvGrpSpPr>
          <p:nvPr/>
        </p:nvGrpSpPr>
        <p:grpSpPr bwMode="auto">
          <a:xfrm>
            <a:off x="8175625" y="152400"/>
            <a:ext cx="969963" cy="255588"/>
            <a:chOff x="5150" y="96"/>
            <a:chExt cx="611" cy="161"/>
          </a:xfrm>
        </p:grpSpPr>
        <p:pic>
          <p:nvPicPr>
            <p:cNvPr id="76964" name="Picture 173"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76965" name="Rectangle 174"/>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 descr="sdfsgdh"/>
          <p:cNvPicPr>
            <a:picLocks noChangeAspect="1" noChangeArrowheads="1"/>
          </p:cNvPicPr>
          <p:nvPr/>
        </p:nvPicPr>
        <p:blipFill>
          <a:blip r:embed="rId3" cstate="print"/>
          <a:srcRect/>
          <a:stretch>
            <a:fillRect/>
          </a:stretch>
        </p:blipFill>
        <p:spPr bwMode="auto">
          <a:xfrm>
            <a:off x="1206500" y="1660525"/>
            <a:ext cx="2178050" cy="2373313"/>
          </a:xfrm>
          <a:prstGeom prst="rect">
            <a:avLst/>
          </a:prstGeom>
          <a:noFill/>
          <a:ln w="9525">
            <a:noFill/>
            <a:miter lim="800000"/>
            <a:headEnd/>
            <a:tailEnd/>
          </a:ln>
        </p:spPr>
      </p:pic>
      <p:sp>
        <p:nvSpPr>
          <p:cNvPr id="16389" name="Rectangle 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FF0CAE93-5EF0-4481-A612-7E68B053A17A}" type="slidenum">
              <a:rPr lang="es-ES" sz="900" i="1">
                <a:solidFill>
                  <a:schemeClr val="bg1"/>
                </a:solidFill>
              </a:rPr>
              <a:pPr algn="ctr"/>
              <a:t>43</a:t>
            </a:fld>
            <a:endParaRPr lang="es-ES" sz="900" i="1" dirty="0">
              <a:solidFill>
                <a:schemeClr val="bg1"/>
              </a:solidFill>
            </a:endParaRPr>
          </a:p>
        </p:txBody>
      </p:sp>
      <p:graphicFrame>
        <p:nvGraphicFramePr>
          <p:cNvPr id="637957" name="Group 5"/>
          <p:cNvGraphicFramePr>
            <a:graphicFrameLocks noGrp="1"/>
          </p:cNvGraphicFramePr>
          <p:nvPr/>
        </p:nvGraphicFramePr>
        <p:xfrm>
          <a:off x="852488" y="877888"/>
          <a:ext cx="2886075" cy="371280"/>
        </p:xfrm>
        <a:graphic>
          <a:graphicData uri="http://schemas.openxmlformats.org/drawingml/2006/table">
            <a:tbl>
              <a:tblPr/>
              <a:tblGrid>
                <a:gridCol w="2886075"/>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 5. ¿Conoce la </a:t>
                      </a:r>
                      <a:r>
                        <a:rPr kumimoji="0" lang="es-CO" sz="1100" b="1" i="0" u="none" strike="noStrike" cap="none" normalizeH="0" baseline="0" dirty="0" smtClean="0">
                          <a:ln>
                            <a:noFill/>
                          </a:ln>
                          <a:solidFill>
                            <a:srgbClr val="622280"/>
                          </a:solidFill>
                          <a:effectLst/>
                          <a:latin typeface="Calibri" pitchFamily="34" charset="0"/>
                          <a:cs typeface="Arial" charset="0"/>
                        </a:rPr>
                        <a:t>diferencia de tarifas</a:t>
                      </a:r>
                      <a:r>
                        <a:rPr kumimoji="0" lang="es-CO" sz="1100" b="1" i="0" u="none" strike="noStrike" cap="none" normalizeH="0" baseline="0" dirty="0" smtClean="0">
                          <a:ln>
                            <a:noFill/>
                          </a:ln>
                          <a:solidFill>
                            <a:srgbClr val="333333"/>
                          </a:solidFill>
                          <a:effectLst/>
                          <a:latin typeface="Calibri" pitchFamily="34" charset="0"/>
                          <a:cs typeface="Arial" charset="0"/>
                        </a:rPr>
                        <a:t> existente entre los cementerios públicos y privados?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7963" name="Group 11"/>
          <p:cNvGraphicFramePr>
            <a:graphicFrameLocks noGrp="1"/>
          </p:cNvGraphicFramePr>
          <p:nvPr/>
        </p:nvGraphicFramePr>
        <p:xfrm>
          <a:off x="4605338" y="685800"/>
          <a:ext cx="4540250" cy="523680"/>
        </p:xfrm>
        <a:graphic>
          <a:graphicData uri="http://schemas.openxmlformats.org/drawingml/2006/table">
            <a:tbl>
              <a:tblPr/>
              <a:tblGrid>
                <a:gridCol w="4540250"/>
              </a:tblGrid>
              <a:tr h="23018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6.</a:t>
                      </a:r>
                      <a:r>
                        <a:rPr kumimoji="0" lang="es-CO" sz="1100" b="1" i="0" u="none" strike="noStrike" cap="none" normalizeH="0" baseline="0" dirty="0" smtClean="0">
                          <a:ln>
                            <a:noFill/>
                          </a:ln>
                          <a:solidFill>
                            <a:srgbClr val="333333"/>
                          </a:solidFill>
                          <a:effectLst/>
                          <a:latin typeface="Calibri" pitchFamily="34" charset="0"/>
                          <a:cs typeface="Arial" charset="0"/>
                        </a:rPr>
                        <a:t> </a:t>
                      </a:r>
                      <a:r>
                        <a:rPr kumimoji="0" lang="es-CO" sz="1000" b="0" i="0" u="none" strike="noStrike" cap="none" normalizeH="0" baseline="0" dirty="0" smtClean="0">
                          <a:ln>
                            <a:noFill/>
                          </a:ln>
                          <a:solidFill>
                            <a:srgbClr val="333333"/>
                          </a:solidFill>
                          <a:effectLst/>
                          <a:latin typeface="Calibri" pitchFamily="34" charset="0"/>
                          <a:cs typeface="Arial" charset="0"/>
                        </a:rPr>
                        <a:t>Si usted tuviera que comparar el costo de los servicios de bóveda o cremación en los cementerios distritales frente al costo en los cementerios privados,</a:t>
                      </a:r>
                    </a:p>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 ¿Usted diría que los </a:t>
                      </a:r>
                      <a:r>
                        <a:rPr kumimoji="0" lang="es-CO" sz="1100" b="1" i="0" u="none" strike="noStrike" cap="none" normalizeH="0" baseline="0" dirty="0" smtClean="0">
                          <a:ln>
                            <a:noFill/>
                          </a:ln>
                          <a:solidFill>
                            <a:srgbClr val="622280"/>
                          </a:solidFill>
                          <a:effectLst/>
                          <a:latin typeface="Calibri" pitchFamily="34" charset="0"/>
                          <a:cs typeface="Arial" charset="0"/>
                        </a:rPr>
                        <a:t>costos</a:t>
                      </a:r>
                      <a:r>
                        <a:rPr kumimoji="0" lang="es-CO" sz="1100" b="1" i="0" u="none" strike="noStrike" cap="none" normalizeH="0" baseline="0" dirty="0" smtClean="0">
                          <a:ln>
                            <a:noFill/>
                          </a:ln>
                          <a:solidFill>
                            <a:srgbClr val="333333"/>
                          </a:solidFill>
                          <a:effectLst/>
                          <a:latin typeface="Calibri" pitchFamily="34" charset="0"/>
                          <a:cs typeface="Arial" charset="0"/>
                        </a:rPr>
                        <a:t> en los cementerios distritales son:</a:t>
                      </a:r>
                    </a:p>
                  </a:txBody>
                  <a:tcPr marL="54000" marR="54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16394" name="Rectangle 17"/>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637970" name="Group 18"/>
          <p:cNvGraphicFramePr>
            <a:graphicFrameLocks noGrp="1"/>
          </p:cNvGraphicFramePr>
          <p:nvPr/>
        </p:nvGraphicFramePr>
        <p:xfrm>
          <a:off x="1914525" y="4687888"/>
          <a:ext cx="760413" cy="228024"/>
        </p:xfrm>
        <a:graphic>
          <a:graphicData uri="http://schemas.openxmlformats.org/drawingml/2006/table">
            <a:tbl>
              <a:tblPr/>
              <a:tblGrid>
                <a:gridCol w="495300"/>
                <a:gridCol w="265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Encuestados</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37980" name="Group 28"/>
          <p:cNvGraphicFramePr>
            <a:graphicFrameLocks noGrp="1"/>
          </p:cNvGraphicFramePr>
          <p:nvPr/>
        </p:nvGraphicFramePr>
        <p:xfrm>
          <a:off x="2411413" y="2025650"/>
          <a:ext cx="519112" cy="296604"/>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chemeClr val="bg1"/>
                          </a:solidFill>
                          <a:effectLst/>
                          <a:latin typeface="Cambria" pitchFamily="18" charset="0"/>
                          <a:cs typeface="Arial" charset="0"/>
                        </a:rPr>
                        <a:t>20</a:t>
                      </a:r>
                      <a:r>
                        <a:rPr kumimoji="0" lang="es-ES" sz="13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7986" name="Group 34"/>
          <p:cNvGraphicFramePr>
            <a:graphicFrameLocks noGrp="1"/>
          </p:cNvGraphicFramePr>
          <p:nvPr/>
        </p:nvGraphicFramePr>
        <p:xfrm>
          <a:off x="2030413" y="3260725"/>
          <a:ext cx="527050" cy="269172"/>
        </p:xfrm>
        <a:graphic>
          <a:graphicData uri="http://schemas.openxmlformats.org/drawingml/2006/table">
            <a:tbl>
              <a:tblPr/>
              <a:tblGrid>
                <a:gridCol w="5270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chemeClr val="bg1"/>
                          </a:solidFill>
                          <a:effectLst/>
                          <a:latin typeface="Cambria" pitchFamily="18" charset="0"/>
                          <a:cs typeface="Arial" charset="0"/>
                        </a:rPr>
                        <a:t>80</a:t>
                      </a:r>
                      <a:r>
                        <a:rPr kumimoji="0" lang="es-ES" sz="12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7992" name="Group 40"/>
          <p:cNvGraphicFramePr>
            <a:graphicFrameLocks noGrp="1"/>
          </p:cNvGraphicFramePr>
          <p:nvPr/>
        </p:nvGraphicFramePr>
        <p:xfrm>
          <a:off x="3344863" y="2700338"/>
          <a:ext cx="519112" cy="296604"/>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rgbClr val="622280"/>
                          </a:solidFill>
                          <a:effectLst/>
                          <a:latin typeface="Cambria" pitchFamily="18" charset="0"/>
                          <a:cs typeface="Arial" charset="0"/>
                        </a:rPr>
                        <a:t>Si</a:t>
                      </a:r>
                      <a:r>
                        <a:rPr kumimoji="0" lang="es-ES" sz="1300" b="1" i="0" u="none" strike="noStrike" cap="none" normalizeH="0" baseline="0" dirty="0" smtClean="0">
                          <a:ln>
                            <a:noFill/>
                          </a:ln>
                          <a:solidFill>
                            <a:srgbClr val="622280"/>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7998" name="Group 46"/>
          <p:cNvGraphicFramePr>
            <a:graphicFrameLocks noGrp="1"/>
          </p:cNvGraphicFramePr>
          <p:nvPr/>
        </p:nvGraphicFramePr>
        <p:xfrm>
          <a:off x="704850" y="2713038"/>
          <a:ext cx="519113" cy="269172"/>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No</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16413" name="AutoShape 52"/>
          <p:cNvCxnSpPr>
            <a:cxnSpLocks noChangeShapeType="1"/>
          </p:cNvCxnSpPr>
          <p:nvPr/>
        </p:nvCxnSpPr>
        <p:spPr bwMode="auto">
          <a:xfrm>
            <a:off x="2930525" y="2173288"/>
            <a:ext cx="674688" cy="527050"/>
          </a:xfrm>
          <a:prstGeom prst="bentConnector2">
            <a:avLst/>
          </a:prstGeom>
          <a:noFill/>
          <a:ln w="3175">
            <a:solidFill>
              <a:schemeClr val="tx1"/>
            </a:solidFill>
            <a:miter lim="800000"/>
            <a:headEnd/>
            <a:tailEnd type="oval" w="med" len="med"/>
          </a:ln>
        </p:spPr>
      </p:cxnSp>
      <p:cxnSp>
        <p:nvCxnSpPr>
          <p:cNvPr id="16414" name="AutoShape 53"/>
          <p:cNvCxnSpPr>
            <a:cxnSpLocks noChangeShapeType="1"/>
          </p:cNvCxnSpPr>
          <p:nvPr/>
        </p:nvCxnSpPr>
        <p:spPr bwMode="auto">
          <a:xfrm rot="10800000">
            <a:off x="965200" y="2981325"/>
            <a:ext cx="1065213" cy="414338"/>
          </a:xfrm>
          <a:prstGeom prst="bentConnector2">
            <a:avLst/>
          </a:prstGeom>
          <a:noFill/>
          <a:ln w="3175">
            <a:solidFill>
              <a:schemeClr val="tx1"/>
            </a:solidFill>
            <a:miter lim="800000"/>
            <a:headEnd/>
            <a:tailEnd type="oval" w="med" len="med"/>
          </a:ln>
        </p:spPr>
      </p:cxnSp>
      <p:graphicFrame>
        <p:nvGraphicFramePr>
          <p:cNvPr id="16386" name="Object 5"/>
          <p:cNvGraphicFramePr>
            <a:graphicFrameLocks noChangeAspect="1"/>
          </p:cNvGraphicFramePr>
          <p:nvPr/>
        </p:nvGraphicFramePr>
        <p:xfrm>
          <a:off x="6176963" y="1966913"/>
          <a:ext cx="1476375" cy="2405062"/>
        </p:xfrm>
        <a:graphic>
          <a:graphicData uri="http://schemas.openxmlformats.org/presentationml/2006/ole">
            <p:oleObj spid="_x0000_s16386" name="Gráfico" r:id="rId4" imgW="1476443" imgH="2409735" progId="MSGraph.Chart.8">
              <p:embed followColorScheme="full"/>
            </p:oleObj>
          </a:graphicData>
        </a:graphic>
      </p:graphicFrame>
      <p:graphicFrame>
        <p:nvGraphicFramePr>
          <p:cNvPr id="638007" name="Group 55"/>
          <p:cNvGraphicFramePr>
            <a:graphicFrameLocks noGrp="1"/>
          </p:cNvGraphicFramePr>
          <p:nvPr/>
        </p:nvGraphicFramePr>
        <p:xfrm>
          <a:off x="5954713" y="1358900"/>
          <a:ext cx="1920875" cy="381953"/>
        </p:xfrm>
        <a:graphic>
          <a:graphicData uri="http://schemas.openxmlformats.org/drawingml/2006/table">
            <a:tbl>
              <a:tblPr/>
              <a:tblGrid>
                <a:gridCol w="623887"/>
                <a:gridCol w="555625"/>
                <a:gridCol w="741363"/>
              </a:tblGrid>
              <a:tr h="26988">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1"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Justas</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1"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1"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noFill/>
                  </a:tcPr>
                </a:tc>
              </a:tr>
              <a:tr h="138113">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w="3175" cap="flat" cmpd="sng" algn="ctr">
                      <a:solidFill>
                        <a:srgbClr val="FFFFFF"/>
                      </a:solidFill>
                      <a:prstDash val="solid"/>
                      <a:round/>
                      <a:headEnd type="none" w="med" len="med"/>
                      <a:tailEnd type="none" w="med" len="med"/>
                    </a:lnB>
                    <a:lnTlToBr>
                      <a:noFill/>
                    </a:lnTlToBr>
                    <a:lnBlToTr>
                      <a:noFill/>
                    </a:lnBlToTr>
                    <a:blipFill dpi="0" rotWithShape="0">
                      <a:blip r:embed="rId5"/>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6"/>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7"/>
                      <a:srcRect/>
                      <a:stretch>
                        <a:fillRect/>
                      </a:stretch>
                    </a:blipFill>
                  </a:tcPr>
                </a:tc>
              </a:tr>
            </a:tbl>
          </a:graphicData>
        </a:graphic>
      </p:graphicFrame>
      <p:sp>
        <p:nvSpPr>
          <p:cNvPr id="16426" name="Line 68"/>
          <p:cNvSpPr>
            <a:spLocks noChangeShapeType="1"/>
          </p:cNvSpPr>
          <p:nvPr/>
        </p:nvSpPr>
        <p:spPr bwMode="auto">
          <a:xfrm>
            <a:off x="5440363" y="1835150"/>
            <a:ext cx="2870200" cy="0"/>
          </a:xfrm>
          <a:prstGeom prst="line">
            <a:avLst/>
          </a:prstGeom>
          <a:noFill/>
          <a:ln w="3175">
            <a:solidFill>
              <a:srgbClr val="969696"/>
            </a:solidFill>
            <a:round/>
            <a:headEnd/>
            <a:tailEnd/>
          </a:ln>
        </p:spPr>
        <p:txBody>
          <a:bodyPr/>
          <a:lstStyle/>
          <a:p>
            <a:endParaRPr lang="es-MX" dirty="0"/>
          </a:p>
        </p:txBody>
      </p:sp>
      <p:graphicFrame>
        <p:nvGraphicFramePr>
          <p:cNvPr id="638021" name="Group 69"/>
          <p:cNvGraphicFramePr>
            <a:graphicFrameLocks noGrp="1"/>
          </p:cNvGraphicFramePr>
          <p:nvPr/>
        </p:nvGraphicFramePr>
        <p:xfrm>
          <a:off x="6446838" y="4410075"/>
          <a:ext cx="857250" cy="159444"/>
        </p:xfrm>
        <a:graphic>
          <a:graphicData uri="http://schemas.openxmlformats.org/drawingml/2006/table">
            <a:tbl>
              <a:tblPr/>
              <a:tblGrid>
                <a:gridCol w="649287"/>
                <a:gridCol w="2079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Calificaron</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502</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38031" name="Group 79"/>
          <p:cNvGraphicFramePr>
            <a:graphicFrameLocks noGrp="1"/>
          </p:cNvGraphicFramePr>
          <p:nvPr/>
        </p:nvGraphicFramePr>
        <p:xfrm>
          <a:off x="5140325" y="4681538"/>
          <a:ext cx="3467100" cy="228600"/>
        </p:xfrm>
        <a:graphic>
          <a:graphicData uri="http://schemas.openxmlformats.org/drawingml/2006/table">
            <a:tbl>
              <a:tblPr/>
              <a:tblGrid>
                <a:gridCol w="3467100"/>
              </a:tblGrid>
              <a:tr h="180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900" b="1" i="0"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900" b="1"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[5]</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Bajas,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[4]</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bajas,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[3]</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Justas,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[2]</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Altas,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[1]</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Altas</a:t>
                      </a:r>
                    </a:p>
                  </a:txBody>
                  <a:tcPr anchor="ctr" horzOverflow="overflow">
                    <a:lnL cap="flat">
                      <a:noFill/>
                    </a:lnL>
                    <a:lnR cap="flat">
                      <a:noFill/>
                    </a:lnR>
                    <a:lnT cap="flat">
                      <a:noFill/>
                    </a:lnT>
                    <a:lnB cap="flat">
                      <a:noFill/>
                    </a:lnB>
                    <a:lnTlToBr>
                      <a:noFill/>
                    </a:lnTlToBr>
                    <a:lnBlToTr>
                      <a:noFill/>
                    </a:lnBlToTr>
                    <a:noFill/>
                  </a:tcPr>
                </a:tc>
              </a:tr>
            </a:tbl>
          </a:graphicData>
        </a:graphic>
      </p:graphicFrame>
      <p:grpSp>
        <p:nvGrpSpPr>
          <p:cNvPr id="16438" name="Group 85"/>
          <p:cNvGrpSpPr>
            <a:grpSpLocks/>
          </p:cNvGrpSpPr>
          <p:nvPr/>
        </p:nvGrpSpPr>
        <p:grpSpPr bwMode="auto">
          <a:xfrm>
            <a:off x="8175625" y="152400"/>
            <a:ext cx="969963" cy="255588"/>
            <a:chOff x="5150" y="96"/>
            <a:chExt cx="611" cy="161"/>
          </a:xfrm>
        </p:grpSpPr>
        <p:pic>
          <p:nvPicPr>
            <p:cNvPr id="16441" name="Picture 86" descr="GHJK"/>
            <p:cNvPicPr>
              <a:picLocks noChangeAspect="1" noChangeArrowheads="1"/>
            </p:cNvPicPr>
            <p:nvPr/>
          </p:nvPicPr>
          <p:blipFill>
            <a:blip r:embed="rId8" cstate="print"/>
            <a:srcRect/>
            <a:stretch>
              <a:fillRect/>
            </a:stretch>
          </p:blipFill>
          <p:spPr bwMode="auto">
            <a:xfrm>
              <a:off x="5150" y="101"/>
              <a:ext cx="611" cy="156"/>
            </a:xfrm>
            <a:prstGeom prst="rect">
              <a:avLst/>
            </a:prstGeom>
            <a:noFill/>
            <a:ln w="9525">
              <a:noFill/>
              <a:miter lim="800000"/>
              <a:headEnd/>
              <a:tailEnd/>
            </a:ln>
          </p:spPr>
        </p:pic>
        <p:sp>
          <p:nvSpPr>
            <p:cNvPr id="16442" name="Rectangle 87"/>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pic>
        <p:nvPicPr>
          <p:cNvPr id="16439" name="Picture 88" descr="dsfg"/>
          <p:cNvPicPr>
            <a:picLocks noChangeAspect="1" noChangeArrowheads="1"/>
          </p:cNvPicPr>
          <p:nvPr/>
        </p:nvPicPr>
        <p:blipFill>
          <a:blip r:embed="rId9" cstate="print"/>
          <a:srcRect/>
          <a:stretch>
            <a:fillRect/>
          </a:stretch>
        </p:blipFill>
        <p:spPr bwMode="auto">
          <a:xfrm>
            <a:off x="2105025" y="2381250"/>
            <a:ext cx="379413" cy="671513"/>
          </a:xfrm>
          <a:prstGeom prst="rect">
            <a:avLst/>
          </a:prstGeom>
          <a:noFill/>
          <a:ln w="9525">
            <a:noFill/>
            <a:miter lim="800000"/>
            <a:headEnd/>
            <a:tailEnd/>
          </a:ln>
        </p:spPr>
      </p:pic>
      <p:pic>
        <p:nvPicPr>
          <p:cNvPr id="16440" name="Picture 89" descr="sfgdh"/>
          <p:cNvPicPr>
            <a:picLocks noChangeAspect="1" noChangeArrowheads="1"/>
          </p:cNvPicPr>
          <p:nvPr/>
        </p:nvPicPr>
        <p:blipFill>
          <a:blip r:embed="rId10" cstate="print"/>
          <a:srcRect/>
          <a:stretch>
            <a:fillRect/>
          </a:stretch>
        </p:blipFill>
        <p:spPr bwMode="auto">
          <a:xfrm>
            <a:off x="7229475" y="2855913"/>
            <a:ext cx="1201738" cy="1465262"/>
          </a:xfrm>
          <a:prstGeom prst="rect">
            <a:avLst/>
          </a:prstGeom>
          <a:noFill/>
          <a:ln w="9525">
            <a:noFill/>
            <a:miter lim="800000"/>
            <a:headEnd/>
            <a:tailEnd/>
          </a:ln>
        </p:spPr>
      </p:pic>
      <p:sp>
        <p:nvSpPr>
          <p:cNvPr id="25" name="24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7"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6224F3D8-25A9-4F46-96C4-C654686DFE37}" type="slidenum">
              <a:rPr lang="es-ES" sz="900" i="1">
                <a:solidFill>
                  <a:schemeClr val="bg1"/>
                </a:solidFill>
              </a:rPr>
              <a:pPr algn="ctr"/>
              <a:t>44</a:t>
            </a:fld>
            <a:endParaRPr lang="es-ES" sz="900" i="1" dirty="0">
              <a:solidFill>
                <a:schemeClr val="bg1"/>
              </a:solidFill>
            </a:endParaRPr>
          </a:p>
        </p:txBody>
      </p:sp>
      <p:sp>
        <p:nvSpPr>
          <p:cNvPr id="77828"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770053" name="Group 5"/>
          <p:cNvGraphicFramePr>
            <a:graphicFrameLocks noGrp="1"/>
          </p:cNvGraphicFramePr>
          <p:nvPr/>
        </p:nvGraphicFramePr>
        <p:xfrm>
          <a:off x="892175" y="1501775"/>
          <a:ext cx="7362825" cy="2388816"/>
        </p:xfrm>
        <a:graphic>
          <a:graphicData uri="http://schemas.openxmlformats.org/drawingml/2006/table">
            <a:tbl>
              <a:tblPr/>
              <a:tblGrid>
                <a:gridCol w="4148138"/>
                <a:gridCol w="642937"/>
                <a:gridCol w="642938"/>
                <a:gridCol w="642937"/>
                <a:gridCol w="642938"/>
                <a:gridCol w="642937"/>
              </a:tblGrid>
              <a:tr h="0">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8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a:noFill/>
                    </a:lnB>
                    <a:lnTlToBr>
                      <a:noFill/>
                    </a:lnTlToBr>
                    <a:lnBlToTr>
                      <a:noFill/>
                    </a:lnBlToTr>
                    <a:noFill/>
                  </a:tcPr>
                </a:tc>
                <a:tc gridSpan="5">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rgbClr val="333333"/>
                          </a:solidFill>
                          <a:effectLst/>
                          <a:latin typeface="Calibri" pitchFamily="34" charset="0"/>
                          <a:cs typeface="Arial" charset="0"/>
                        </a:rPr>
                        <a:t>FAMILIARES DE DOLIENTES</a:t>
                      </a:r>
                      <a:endParaRPr kumimoji="0" lang="es-ES" sz="800" b="0" i="1" u="none" strike="noStrike" cap="none" normalizeH="0" baseline="0" dirty="0" smtClean="0">
                        <a:ln>
                          <a:noFill/>
                        </a:ln>
                        <a:solidFill>
                          <a:srgbClr val="333333"/>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Serafín</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Total Encuestados</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202</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gridSpan="6">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5. ¿Conoce la diferencia de tarifas existente entre los cementerios públicos y privados?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SI</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NO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gridSpan="6">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622280"/>
                          </a:solidFill>
                          <a:effectLst/>
                          <a:latin typeface="Calibri" pitchFamily="34" charset="0"/>
                          <a:cs typeface="Arial" charset="0"/>
                        </a:rPr>
                        <a:t> 6. Si usted tuviera que comparar el costo de los servicios de bóveda o cremación en los cementerios distritales frente al costo en los cementerios privados, ¿usted diría que los costos en los cementerios distritales son: </a:t>
                      </a:r>
                      <a:endParaRPr kumimoji="0" lang="es-ES" sz="9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Base: Los que calificaron de 1 a 5</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502</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145</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119</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158</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 Top Two Boxes</a:t>
                      </a:r>
                      <a:endParaRPr kumimoji="0" lang="es-ES" sz="1000" b="1"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Justas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Bottom two Boxes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grpSp>
        <p:nvGrpSpPr>
          <p:cNvPr id="77918" name="Group 103"/>
          <p:cNvGrpSpPr>
            <a:grpSpLocks/>
          </p:cNvGrpSpPr>
          <p:nvPr/>
        </p:nvGrpSpPr>
        <p:grpSpPr bwMode="auto">
          <a:xfrm>
            <a:off x="8175625" y="152400"/>
            <a:ext cx="969963" cy="255588"/>
            <a:chOff x="5150" y="96"/>
            <a:chExt cx="611" cy="161"/>
          </a:xfrm>
        </p:grpSpPr>
        <p:pic>
          <p:nvPicPr>
            <p:cNvPr id="77919" name="Picture 104"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77920" name="Rectangle 105"/>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sp>
        <p:nvSpPr>
          <p:cNvPr id="9" name="8 Título"/>
          <p:cNvSpPr>
            <a:spLocks noGrp="1"/>
          </p:cNvSpPr>
          <p:nvPr>
            <p:ph type="title"/>
          </p:nvPr>
        </p:nvSpPr>
        <p:spPr/>
        <p:txBody>
          <a:bodyPr/>
          <a:lstStyle/>
          <a:p>
            <a:endParaRPr lang="es-MX"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54" descr="hjkl"/>
          <p:cNvPicPr>
            <a:picLocks noChangeAspect="1" noChangeArrowheads="1"/>
          </p:cNvPicPr>
          <p:nvPr/>
        </p:nvPicPr>
        <p:blipFill>
          <a:blip r:embed="rId2" cstate="print"/>
          <a:srcRect/>
          <a:stretch>
            <a:fillRect/>
          </a:stretch>
        </p:blipFill>
        <p:spPr bwMode="auto">
          <a:xfrm>
            <a:off x="5540375" y="1795463"/>
            <a:ext cx="2300288" cy="2925762"/>
          </a:xfrm>
          <a:prstGeom prst="rect">
            <a:avLst/>
          </a:prstGeom>
          <a:noFill/>
          <a:ln w="9525">
            <a:noFill/>
            <a:miter lim="800000"/>
            <a:headEnd/>
            <a:tailEnd/>
          </a:ln>
        </p:spPr>
      </p:pic>
      <p:pic>
        <p:nvPicPr>
          <p:cNvPr id="78851" name="Picture 114" descr="hjkl"/>
          <p:cNvPicPr>
            <a:picLocks noChangeAspect="1" noChangeArrowheads="1"/>
          </p:cNvPicPr>
          <p:nvPr/>
        </p:nvPicPr>
        <p:blipFill>
          <a:blip r:embed="rId3" cstate="print"/>
          <a:srcRect/>
          <a:stretch>
            <a:fillRect/>
          </a:stretch>
        </p:blipFill>
        <p:spPr bwMode="auto">
          <a:xfrm>
            <a:off x="2033588" y="1219200"/>
            <a:ext cx="1839912" cy="3695700"/>
          </a:xfrm>
          <a:prstGeom prst="rect">
            <a:avLst/>
          </a:prstGeom>
          <a:noFill/>
          <a:ln w="9525">
            <a:noFill/>
            <a:miter lim="800000"/>
            <a:headEnd/>
            <a:tailEnd/>
          </a:ln>
        </p:spPr>
      </p:pic>
      <p:graphicFrame>
        <p:nvGraphicFramePr>
          <p:cNvPr id="639120" name="Group 144"/>
          <p:cNvGraphicFramePr>
            <a:graphicFrameLocks noGrp="1"/>
          </p:cNvGraphicFramePr>
          <p:nvPr/>
        </p:nvGraphicFramePr>
        <p:xfrm>
          <a:off x="363538" y="1285875"/>
          <a:ext cx="2163762" cy="3486152"/>
        </p:xfrm>
        <a:graphic>
          <a:graphicData uri="http://schemas.openxmlformats.org/drawingml/2006/table">
            <a:tbl>
              <a:tblPr/>
              <a:tblGrid>
                <a:gridCol w="1671637"/>
                <a:gridCol w="492125"/>
              </a:tblGrid>
              <a:tr h="436563">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Menos Costoso </a:t>
                      </a:r>
                      <a:endParaRPr kumimoji="0" lang="es-ES" sz="900" b="1" i="0" u="none" strike="noStrike" cap="none" normalizeH="0" baseline="0" dirty="0" smtClean="0">
                        <a:ln>
                          <a:noFill/>
                        </a:ln>
                        <a:solidFill>
                          <a:srgbClr val="333333"/>
                        </a:solidFill>
                        <a:effectLst/>
                        <a:latin typeface="Arial" charset="0"/>
                        <a:cs typeface="Arial" charset="0"/>
                      </a:endParaRPr>
                    </a:p>
                  </a:txBody>
                  <a:tcPr marL="90000" marR="36000" marT="46800" marB="46800" anchor="ctr" horzOverflow="overflow">
                    <a:lnL cap="flat">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8</a:t>
                      </a:r>
                      <a:r>
                        <a:rPr kumimoji="0" lang="es-CO" sz="8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cap="flat">
                      <a:noFill/>
                    </a:lnT>
                    <a:lnB>
                      <a:noFill/>
                    </a:lnB>
                    <a:lnTlToBr>
                      <a:noFill/>
                    </a:lnTlToBr>
                    <a:lnBlToTr>
                      <a:noFill/>
                    </a:lnBlToTr>
                    <a:noFill/>
                  </a:tcPr>
                </a:tc>
              </a:tr>
              <a:tr h="434975">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Cercanía a los hogares </a:t>
                      </a:r>
                      <a:endParaRPr kumimoji="0" lang="es-ES" sz="900" b="1" i="0" u="none" strike="noStrike" cap="none" normalizeH="0" baseline="0" dirty="0" smtClean="0">
                        <a:ln>
                          <a:noFill/>
                        </a:ln>
                        <a:solidFill>
                          <a:srgbClr val="333333"/>
                        </a:solidFill>
                        <a:effectLst/>
                        <a:latin typeface="Arial" charset="0"/>
                        <a:cs typeface="Arial" charset="0"/>
                      </a:endParaRPr>
                    </a:p>
                  </a:txBody>
                  <a:tcPr marL="90000" marR="36000" marT="46800" marB="46800"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36</a:t>
                      </a:r>
                      <a:r>
                        <a:rPr kumimoji="0" lang="es-CO" sz="8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34975">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Por recomendación de la funeraria </a:t>
                      </a:r>
                      <a:endParaRPr kumimoji="0" lang="es-ES" sz="900" b="1" i="0" u="none" strike="noStrike" cap="none" normalizeH="0" baseline="0" dirty="0" smtClean="0">
                        <a:ln>
                          <a:noFill/>
                        </a:ln>
                        <a:solidFill>
                          <a:srgbClr val="333333"/>
                        </a:solidFill>
                        <a:effectLst/>
                        <a:latin typeface="Arial" charset="0"/>
                        <a:cs typeface="Arial" charset="0"/>
                      </a:endParaRPr>
                    </a:p>
                  </a:txBody>
                  <a:tcPr marL="90000" marR="36000" marT="46800" marB="46800"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26</a:t>
                      </a:r>
                      <a:r>
                        <a:rPr kumimoji="0" lang="es-CO" sz="8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34975">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No sabe / ha estado siempre en su familia </a:t>
                      </a:r>
                      <a:endParaRPr kumimoji="0" lang="es-ES" sz="900" b="1" i="0" u="none" strike="noStrike" cap="none" normalizeH="0" baseline="0" dirty="0" smtClean="0">
                        <a:ln>
                          <a:noFill/>
                        </a:ln>
                        <a:solidFill>
                          <a:srgbClr val="333333"/>
                        </a:solidFill>
                        <a:effectLst/>
                        <a:latin typeface="Arial" charset="0"/>
                        <a:cs typeface="Arial" charset="0"/>
                      </a:endParaRPr>
                    </a:p>
                  </a:txBody>
                  <a:tcPr marL="90000" marR="36000" marT="46800" marB="46800"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1</a:t>
                      </a:r>
                      <a:r>
                        <a:rPr kumimoji="0" lang="es-CO" sz="8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38150">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Convenio /plan / seguro exequial</a:t>
                      </a:r>
                      <a:endParaRPr kumimoji="0" lang="es-ES" sz="900" b="1" i="0" u="none" strike="noStrike" cap="none" normalizeH="0" baseline="0" dirty="0" smtClean="0">
                        <a:ln>
                          <a:noFill/>
                        </a:ln>
                        <a:solidFill>
                          <a:srgbClr val="333333"/>
                        </a:solidFill>
                        <a:effectLst/>
                        <a:latin typeface="Arial" charset="0"/>
                        <a:cs typeface="Arial" charset="0"/>
                      </a:endParaRPr>
                    </a:p>
                  </a:txBody>
                  <a:tcPr marL="90000" marR="36000" marT="46800" marB="46800"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5</a:t>
                      </a:r>
                      <a:r>
                        <a:rPr kumimoji="0" lang="es-CO" sz="8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36563">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Tradición familiar / tiene familiares allí</a:t>
                      </a:r>
                      <a:endParaRPr kumimoji="0" lang="es-ES" sz="900" b="1" i="0" u="none" strike="noStrike" cap="none" normalizeH="0" baseline="0" dirty="0" smtClean="0">
                        <a:ln>
                          <a:noFill/>
                        </a:ln>
                        <a:solidFill>
                          <a:srgbClr val="333333"/>
                        </a:solidFill>
                        <a:effectLst/>
                        <a:latin typeface="Arial" charset="0"/>
                        <a:cs typeface="Arial" charset="0"/>
                      </a:endParaRPr>
                    </a:p>
                  </a:txBody>
                  <a:tcPr marL="90000" marR="36000" marT="46800" marB="46800"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15%</a:t>
                      </a:r>
                    </a:p>
                  </a:txBody>
                  <a:tcPr anchor="ctr" horzOverflow="overflow">
                    <a:lnL>
                      <a:noFill/>
                    </a:lnL>
                    <a:lnR cap="flat">
                      <a:noFill/>
                    </a:lnR>
                    <a:lnT>
                      <a:noFill/>
                    </a:lnT>
                    <a:lnB>
                      <a:noFill/>
                    </a:lnB>
                    <a:lnTlToBr>
                      <a:noFill/>
                    </a:lnTlToBr>
                    <a:lnBlToTr>
                      <a:noFill/>
                    </a:lnBlToTr>
                    <a:noFill/>
                  </a:tcPr>
                </a:tc>
              </a:tr>
              <a:tr h="433388">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Por referencias </a:t>
                      </a:r>
                      <a:endParaRPr kumimoji="0" lang="es-ES" sz="900" b="1" i="0" u="none" strike="noStrike" cap="none" normalizeH="0" baseline="0" dirty="0" smtClean="0">
                        <a:ln>
                          <a:noFill/>
                        </a:ln>
                        <a:solidFill>
                          <a:srgbClr val="333333"/>
                        </a:solidFill>
                        <a:effectLst/>
                        <a:latin typeface="Arial" charset="0"/>
                        <a:cs typeface="Arial" charset="0"/>
                      </a:endParaRPr>
                    </a:p>
                  </a:txBody>
                  <a:tcPr marL="90000" marR="36000" marT="46800" marB="46800"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4</a:t>
                      </a:r>
                      <a:r>
                        <a:rPr kumimoji="0" lang="es-CO" sz="8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36563">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Falta de recursos / situación económica</a:t>
                      </a:r>
                      <a:endParaRPr kumimoji="0" lang="es-ES" sz="900" b="1" i="0" u="none" strike="noStrike" cap="none" normalizeH="0" baseline="0" dirty="0" smtClean="0">
                        <a:ln>
                          <a:noFill/>
                        </a:ln>
                        <a:solidFill>
                          <a:srgbClr val="333333"/>
                        </a:solidFill>
                        <a:effectLst/>
                        <a:latin typeface="Arial" charset="0"/>
                        <a:cs typeface="Arial" charset="0"/>
                      </a:endParaRPr>
                    </a:p>
                  </a:txBody>
                  <a:tcPr marL="90000" marR="36000" marT="46800" marB="46800" anchor="ctr" horzOverflow="overflow">
                    <a:lnL cap="flat">
                      <a:noFill/>
                    </a:lnL>
                    <a:lnR>
                      <a:noFill/>
                    </a:lnR>
                    <a:lnT>
                      <a:noFill/>
                    </a:lnT>
                    <a:lnB cap="flat">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endParaRPr kumimoji="0" lang="es-CO" sz="800" b="1" i="0" u="none" strike="noStrike" cap="none" normalizeH="0" baseline="0" dirty="0" smtClean="0">
                        <a:ln>
                          <a:noFill/>
                        </a:ln>
                        <a:solidFill>
                          <a:schemeClr val="tx1"/>
                        </a:solidFill>
                        <a:effectLst/>
                        <a:latin typeface="Cambria" pitchFamily="18" charset="0"/>
                        <a:ea typeface="Calibri" pitchFamily="34" charset="0"/>
                        <a:cs typeface="Tahoma" pitchFamily="34" charset="0"/>
                      </a:endParaRPr>
                    </a:p>
                  </a:txBody>
                  <a:tcPr anchor="ctr" horzOverflow="overflow">
                    <a:lnL>
                      <a:noFill/>
                    </a:lnL>
                    <a:lnR cap="flat">
                      <a:noFill/>
                    </a:lnR>
                    <a:lnT>
                      <a:noFill/>
                    </a:lnT>
                    <a:lnB cap="flat">
                      <a:noFill/>
                    </a:lnB>
                    <a:lnTlToBr>
                      <a:noFill/>
                    </a:lnTlToBr>
                    <a:lnBlToTr>
                      <a:noFill/>
                    </a:lnBlToTr>
                    <a:noFill/>
                  </a:tcPr>
                </a:tc>
              </a:tr>
            </a:tbl>
          </a:graphicData>
        </a:graphic>
      </p:graphicFrame>
      <p:sp>
        <p:nvSpPr>
          <p:cNvPr id="78870" name="Rectangle 5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EBDFA5F3-E280-4C0C-8EEF-97D0D81A841A}" type="slidenum">
              <a:rPr lang="es-ES" sz="900" i="1">
                <a:solidFill>
                  <a:schemeClr val="bg1"/>
                </a:solidFill>
              </a:rPr>
              <a:pPr algn="ctr"/>
              <a:t>45</a:t>
            </a:fld>
            <a:endParaRPr lang="es-ES" sz="900" i="1" dirty="0">
              <a:solidFill>
                <a:schemeClr val="bg1"/>
              </a:solidFill>
            </a:endParaRPr>
          </a:p>
        </p:txBody>
      </p:sp>
      <p:graphicFrame>
        <p:nvGraphicFramePr>
          <p:cNvPr id="639030" name="Group 54"/>
          <p:cNvGraphicFramePr>
            <a:graphicFrameLocks noGrp="1"/>
          </p:cNvGraphicFramePr>
          <p:nvPr/>
        </p:nvGraphicFramePr>
        <p:xfrm>
          <a:off x="434975" y="660400"/>
          <a:ext cx="3721100" cy="404808"/>
        </p:xfrm>
        <a:graphic>
          <a:graphicData uri="http://schemas.openxmlformats.org/drawingml/2006/table">
            <a:tbl>
              <a:tblPr/>
              <a:tblGrid>
                <a:gridCol w="3721100"/>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7.</a:t>
                      </a:r>
                      <a:r>
                        <a:rPr kumimoji="0" lang="es-CO" sz="1100" b="1" i="0" u="none" strike="noStrike" cap="none" normalizeH="0" baseline="0" dirty="0" smtClean="0">
                          <a:ln>
                            <a:noFill/>
                          </a:ln>
                          <a:solidFill>
                            <a:srgbClr val="333333"/>
                          </a:solidFill>
                          <a:effectLst/>
                          <a:latin typeface="Calibri" pitchFamily="34" charset="0"/>
                          <a:cs typeface="Arial" charset="0"/>
                        </a:rPr>
                        <a:t> ¿Por qué la familia escogió los </a:t>
                      </a:r>
                      <a:r>
                        <a:rPr kumimoji="0" lang="es-CO" sz="1100" b="1" i="0" u="none" strike="noStrike" cap="none" normalizeH="0" baseline="0" dirty="0" smtClean="0">
                          <a:ln>
                            <a:noFill/>
                          </a:ln>
                          <a:solidFill>
                            <a:srgbClr val="622280"/>
                          </a:solidFill>
                          <a:effectLst/>
                          <a:latin typeface="Calibri" pitchFamily="34" charset="0"/>
                          <a:cs typeface="Arial" charset="0"/>
                        </a:rPr>
                        <a:t>servicios de los Cementerios</a:t>
                      </a:r>
                      <a:r>
                        <a:rPr kumimoji="0" lang="es-CO" sz="1100" b="1" i="0" u="none" strike="noStrike" cap="none" normalizeH="0" baseline="0" dirty="0" smtClean="0">
                          <a:ln>
                            <a:noFill/>
                          </a:ln>
                          <a:solidFill>
                            <a:srgbClr val="333333"/>
                          </a:solidFill>
                          <a:effectLst/>
                          <a:latin typeface="Calibri" pitchFamily="34" charset="0"/>
                          <a:cs typeface="Arial" charset="0"/>
                        </a:rPr>
                        <a:t> que son propiedad del Distrito? </a:t>
                      </a:r>
                      <a:r>
                        <a:rPr kumimoji="0" lang="es-CO" sz="1100" b="0" i="0" u="none" strike="noStrike" cap="none" normalizeH="0" baseline="0" dirty="0" smtClean="0">
                          <a:ln>
                            <a:noFill/>
                          </a:ln>
                          <a:solidFill>
                            <a:schemeClr val="tx1">
                              <a:lumMod val="50000"/>
                              <a:lumOff val="50000"/>
                            </a:schemeClr>
                          </a:solidFill>
                          <a:effectLst/>
                          <a:latin typeface="Calibri" pitchFamily="34" charset="0"/>
                          <a:cs typeface="Arial" charset="0"/>
                        </a:rPr>
                        <a:t>(Espontánea)</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78873" name="Rectangle 60"/>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639037" name="Group 61"/>
          <p:cNvGraphicFramePr>
            <a:graphicFrameLocks noGrp="1"/>
          </p:cNvGraphicFramePr>
          <p:nvPr/>
        </p:nvGraphicFramePr>
        <p:xfrm>
          <a:off x="4192588" y="4687888"/>
          <a:ext cx="760412" cy="228024"/>
        </p:xfrm>
        <a:graphic>
          <a:graphicData uri="http://schemas.openxmlformats.org/drawingml/2006/table">
            <a:tbl>
              <a:tblPr/>
              <a:tblGrid>
                <a:gridCol w="495300"/>
                <a:gridCol w="265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Encuestados</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39048" name="Group 72"/>
          <p:cNvGraphicFramePr>
            <a:graphicFrameLocks noGrp="1"/>
          </p:cNvGraphicFramePr>
          <p:nvPr/>
        </p:nvGraphicFramePr>
        <p:xfrm>
          <a:off x="6713538" y="1525588"/>
          <a:ext cx="522287" cy="296604"/>
        </p:xfrm>
        <a:graphic>
          <a:graphicData uri="http://schemas.openxmlformats.org/drawingml/2006/table">
            <a:tbl>
              <a:tblPr/>
              <a:tblGrid>
                <a:gridCol w="52228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rgbClr val="333333"/>
                          </a:solidFill>
                          <a:effectLst/>
                          <a:latin typeface="Cambria" pitchFamily="18" charset="0"/>
                          <a:cs typeface="Arial" charset="0"/>
                        </a:rPr>
                        <a:t>87</a:t>
                      </a:r>
                      <a:r>
                        <a:rPr kumimoji="0" lang="es-ES" sz="1300" b="1" i="0" u="none" strike="noStrike" cap="none" normalizeH="0" baseline="0" dirty="0" smtClean="0">
                          <a:ln>
                            <a:noFill/>
                          </a:ln>
                          <a:solidFill>
                            <a:srgbClr val="333333"/>
                          </a:solidFill>
                          <a:effectLst/>
                          <a:latin typeface="Cambria" pitchFamily="18" charset="0"/>
                          <a:cs typeface="Arial" charset="0"/>
                        </a:rPr>
                        <a:t>%</a:t>
                      </a:r>
                      <a:r>
                        <a:rPr kumimoji="0" lang="es-ES" sz="14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9054" name="Group 78"/>
          <p:cNvGraphicFramePr>
            <a:graphicFrameLocks noGrp="1"/>
          </p:cNvGraphicFramePr>
          <p:nvPr/>
        </p:nvGraphicFramePr>
        <p:xfrm>
          <a:off x="6072188" y="2201863"/>
          <a:ext cx="522287" cy="269172"/>
        </p:xfrm>
        <a:graphic>
          <a:graphicData uri="http://schemas.openxmlformats.org/drawingml/2006/table">
            <a:tbl>
              <a:tblPr/>
              <a:tblGrid>
                <a:gridCol w="52228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49</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9060" name="Group 84"/>
          <p:cNvGraphicFramePr>
            <a:graphicFrameLocks noGrp="1"/>
          </p:cNvGraphicFramePr>
          <p:nvPr/>
        </p:nvGraphicFramePr>
        <p:xfrm>
          <a:off x="7275513" y="2306638"/>
          <a:ext cx="522287" cy="269172"/>
        </p:xfrm>
        <a:graphic>
          <a:graphicData uri="http://schemas.openxmlformats.org/drawingml/2006/table">
            <a:tbl>
              <a:tblPr/>
              <a:tblGrid>
                <a:gridCol w="52228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46</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9066" name="Group 90"/>
          <p:cNvGraphicFramePr>
            <a:graphicFrameLocks noGrp="1"/>
          </p:cNvGraphicFramePr>
          <p:nvPr/>
        </p:nvGraphicFramePr>
        <p:xfrm>
          <a:off x="5962650" y="1311275"/>
          <a:ext cx="1920875" cy="203640"/>
        </p:xfrm>
        <a:graphic>
          <a:graphicData uri="http://schemas.openxmlformats.org/drawingml/2006/table">
            <a:tbl>
              <a:tblPr/>
              <a:tblGrid>
                <a:gridCol w="19208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Inhumación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9072" name="Group 96"/>
          <p:cNvGraphicFramePr>
            <a:graphicFrameLocks noGrp="1"/>
          </p:cNvGraphicFramePr>
          <p:nvPr/>
        </p:nvGraphicFramePr>
        <p:xfrm>
          <a:off x="7793038" y="2341563"/>
          <a:ext cx="1214437" cy="203640"/>
        </p:xfrm>
        <a:graphic>
          <a:graphicData uri="http://schemas.openxmlformats.org/drawingml/2006/table">
            <a:tbl>
              <a:tblPr/>
              <a:tblGrid>
                <a:gridCol w="1214437"/>
              </a:tblGrid>
              <a:tr h="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Cremación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9078" name="Group 102"/>
          <p:cNvGraphicFramePr>
            <a:graphicFrameLocks noGrp="1"/>
          </p:cNvGraphicFramePr>
          <p:nvPr/>
        </p:nvGraphicFramePr>
        <p:xfrm>
          <a:off x="4695825" y="860425"/>
          <a:ext cx="4229099" cy="220404"/>
        </p:xfrm>
        <a:graphic>
          <a:graphicData uri="http://schemas.openxmlformats.org/drawingml/2006/table">
            <a:tbl>
              <a:tblPr/>
              <a:tblGrid>
                <a:gridCol w="4229099"/>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8.</a:t>
                      </a:r>
                      <a:r>
                        <a:rPr kumimoji="0" lang="es-CO" sz="1100" b="1" i="0" u="none" strike="noStrike" cap="none" normalizeH="0" baseline="0" dirty="0" smtClean="0">
                          <a:ln>
                            <a:noFill/>
                          </a:ln>
                          <a:solidFill>
                            <a:srgbClr val="333333"/>
                          </a:solidFill>
                          <a:effectLst/>
                          <a:latin typeface="Calibri" pitchFamily="34" charset="0"/>
                          <a:cs typeface="Arial" charset="0"/>
                        </a:rPr>
                        <a:t> ¿Cuál o cuáles </a:t>
                      </a:r>
                      <a:r>
                        <a:rPr kumimoji="0" lang="es-CO" sz="1100" b="1" i="0" u="none" strike="noStrike" cap="none" normalizeH="0" baseline="0" dirty="0" smtClean="0">
                          <a:ln>
                            <a:noFill/>
                          </a:ln>
                          <a:solidFill>
                            <a:srgbClr val="622280"/>
                          </a:solidFill>
                          <a:effectLst/>
                          <a:latin typeface="Calibri" pitchFamily="34" charset="0"/>
                          <a:cs typeface="Arial" charset="0"/>
                        </a:rPr>
                        <a:t>servicios</a:t>
                      </a:r>
                      <a:r>
                        <a:rPr kumimoji="0" lang="es-CO" sz="1100" b="1" i="0" u="none" strike="noStrike" cap="none" normalizeH="0" baseline="0" dirty="0" smtClean="0">
                          <a:ln>
                            <a:noFill/>
                          </a:ln>
                          <a:solidFill>
                            <a:srgbClr val="333333"/>
                          </a:solidFill>
                          <a:effectLst/>
                          <a:latin typeface="Calibri" pitchFamily="34" charset="0"/>
                          <a:cs typeface="Arial" charset="0"/>
                        </a:rPr>
                        <a:t> usted recibió por el Cementerio?  </a:t>
                      </a:r>
                      <a:endParaRPr kumimoji="0" lang="es-CO" sz="1100" b="0" i="0" u="none" strike="noStrike" cap="none" normalizeH="0" baseline="0" dirty="0" smtClean="0">
                        <a:ln>
                          <a:noFill/>
                        </a:ln>
                        <a:solidFill>
                          <a:schemeClr val="tx1">
                            <a:lumMod val="50000"/>
                            <a:lumOff val="50000"/>
                          </a:schemeClr>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9084" name="Group 108"/>
          <p:cNvGraphicFramePr>
            <a:graphicFrameLocks noGrp="1"/>
          </p:cNvGraphicFramePr>
          <p:nvPr/>
        </p:nvGraphicFramePr>
        <p:xfrm>
          <a:off x="4613275" y="2241550"/>
          <a:ext cx="1449388" cy="203640"/>
        </p:xfrm>
        <a:graphic>
          <a:graphicData uri="http://schemas.openxmlformats.org/drawingml/2006/table">
            <a:tbl>
              <a:tblPr/>
              <a:tblGrid>
                <a:gridCol w="1449388"/>
              </a:tblGrid>
              <a:tr h="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Exhumación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9121" name="Group 145"/>
          <p:cNvGraphicFramePr>
            <a:graphicFrameLocks noGrp="1"/>
          </p:cNvGraphicFramePr>
          <p:nvPr/>
        </p:nvGraphicFramePr>
        <p:xfrm>
          <a:off x="2062163" y="1095375"/>
          <a:ext cx="384175" cy="18840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5E4EB0"/>
                          </a:solidFill>
                          <a:effectLst/>
                          <a:latin typeface="Calibri" pitchFamily="34" charset="0"/>
                          <a:cs typeface="Arial" charset="0"/>
                        </a:rPr>
                        <a:t>2010</a:t>
                      </a:r>
                      <a:endParaRPr kumimoji="0" lang="es-ES" sz="1000" b="0" i="0" u="none" strike="noStrike" cap="none" normalizeH="0" baseline="0" dirty="0" smtClean="0">
                        <a:ln>
                          <a:noFill/>
                        </a:ln>
                        <a:solidFill>
                          <a:srgbClr val="5E4EB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9127" name="Group 151"/>
          <p:cNvGraphicFramePr>
            <a:graphicFrameLocks noGrp="1"/>
          </p:cNvGraphicFramePr>
          <p:nvPr/>
        </p:nvGraphicFramePr>
        <p:xfrm>
          <a:off x="3440113" y="1150938"/>
          <a:ext cx="384175" cy="20364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2016</a:t>
                      </a:r>
                      <a:endParaRPr kumimoji="0" lang="es-ES" sz="11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78902" name="Line 157"/>
          <p:cNvSpPr>
            <a:spLocks noChangeShapeType="1"/>
          </p:cNvSpPr>
          <p:nvPr/>
        </p:nvSpPr>
        <p:spPr bwMode="auto">
          <a:xfrm>
            <a:off x="2014538" y="1265238"/>
            <a:ext cx="815975" cy="0"/>
          </a:xfrm>
          <a:prstGeom prst="line">
            <a:avLst/>
          </a:prstGeom>
          <a:noFill/>
          <a:ln w="3175">
            <a:solidFill>
              <a:srgbClr val="969696"/>
            </a:solidFill>
            <a:round/>
            <a:headEnd/>
            <a:tailEnd/>
          </a:ln>
        </p:spPr>
        <p:txBody>
          <a:bodyPr/>
          <a:lstStyle/>
          <a:p>
            <a:endParaRPr lang="es-MX" dirty="0"/>
          </a:p>
        </p:txBody>
      </p:sp>
      <p:sp>
        <p:nvSpPr>
          <p:cNvPr id="78903" name="Line 158"/>
          <p:cNvSpPr>
            <a:spLocks noChangeShapeType="1"/>
          </p:cNvSpPr>
          <p:nvPr/>
        </p:nvSpPr>
        <p:spPr bwMode="auto">
          <a:xfrm>
            <a:off x="3049588" y="1362075"/>
            <a:ext cx="839787" cy="0"/>
          </a:xfrm>
          <a:prstGeom prst="line">
            <a:avLst/>
          </a:prstGeom>
          <a:noFill/>
          <a:ln w="3175">
            <a:solidFill>
              <a:srgbClr val="969696"/>
            </a:solidFill>
            <a:round/>
            <a:headEnd/>
            <a:tailEnd/>
          </a:ln>
        </p:spPr>
        <p:txBody>
          <a:bodyPr/>
          <a:lstStyle/>
          <a:p>
            <a:endParaRPr lang="es-MX" dirty="0"/>
          </a:p>
        </p:txBody>
      </p:sp>
      <p:graphicFrame>
        <p:nvGraphicFramePr>
          <p:cNvPr id="639170" name="Group 194"/>
          <p:cNvGraphicFramePr>
            <a:graphicFrameLocks noGrp="1"/>
          </p:cNvGraphicFramePr>
          <p:nvPr/>
        </p:nvGraphicFramePr>
        <p:xfrm>
          <a:off x="3395663" y="1350963"/>
          <a:ext cx="492125" cy="3486152"/>
        </p:xfrm>
        <a:graphic>
          <a:graphicData uri="http://schemas.openxmlformats.org/drawingml/2006/table">
            <a:tbl>
              <a:tblPr/>
              <a:tblGrid>
                <a:gridCol w="492125"/>
              </a:tblGrid>
              <a:tr h="4365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31</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cap="flat">
                      <a:noFill/>
                    </a:lnL>
                    <a:lnR cap="flat">
                      <a:noFill/>
                    </a:lnR>
                    <a:lnT cap="flat">
                      <a:noFill/>
                    </a:lnT>
                    <a:lnB>
                      <a:noFill/>
                    </a:lnB>
                    <a:lnTlToBr>
                      <a:noFill/>
                    </a:lnTlToBr>
                    <a:lnBlToTr>
                      <a:noFill/>
                    </a:lnBlToTr>
                    <a:noFill/>
                  </a:tcPr>
                </a:tc>
              </a:tr>
              <a:tr h="434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30</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cap="flat">
                      <a:noFill/>
                    </a:lnL>
                    <a:lnR cap="flat">
                      <a:noFill/>
                    </a:lnR>
                    <a:lnT>
                      <a:noFill/>
                    </a:lnT>
                    <a:lnB>
                      <a:noFill/>
                    </a:lnB>
                    <a:lnTlToBr>
                      <a:noFill/>
                    </a:lnTlToBr>
                    <a:lnBlToTr>
                      <a:noFill/>
                    </a:lnBlToTr>
                    <a:noFill/>
                  </a:tcPr>
                </a:tc>
              </a:tr>
              <a:tr h="434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15</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cap="flat">
                      <a:noFill/>
                    </a:lnL>
                    <a:lnR cap="flat">
                      <a:noFill/>
                    </a:lnR>
                    <a:lnT>
                      <a:noFill/>
                    </a:lnT>
                    <a:lnB>
                      <a:noFill/>
                    </a:lnB>
                    <a:lnTlToBr>
                      <a:noFill/>
                    </a:lnTlToBr>
                    <a:lnBlToTr>
                      <a:noFill/>
                    </a:lnBlToTr>
                    <a:noFill/>
                  </a:tcPr>
                </a:tc>
              </a:tr>
              <a:tr h="434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12</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cap="flat">
                      <a:noFill/>
                    </a:lnL>
                    <a:lnR cap="flat">
                      <a:noFill/>
                    </a:lnR>
                    <a:lnT>
                      <a:noFill/>
                    </a:lnT>
                    <a:lnB>
                      <a:noFill/>
                    </a:lnB>
                    <a:lnTlToBr>
                      <a:noFill/>
                    </a:lnTlToBr>
                    <a:lnBlToTr>
                      <a:noFill/>
                    </a:lnBlToTr>
                    <a:noFill/>
                  </a:tcPr>
                </a:tc>
              </a:tr>
              <a:tr h="4381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12</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cap="flat">
                      <a:noFill/>
                    </a:lnL>
                    <a:lnR cap="flat">
                      <a:noFill/>
                    </a:lnR>
                    <a:lnT>
                      <a:noFill/>
                    </a:lnT>
                    <a:lnB>
                      <a:noFill/>
                    </a:lnB>
                    <a:lnTlToBr>
                      <a:noFill/>
                    </a:lnTlToBr>
                    <a:lnBlToTr>
                      <a:noFill/>
                    </a:lnBlToTr>
                    <a:noFill/>
                  </a:tcPr>
                </a:tc>
              </a:tr>
              <a:tr h="4365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7</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cap="flat">
                      <a:noFill/>
                    </a:lnL>
                    <a:lnR cap="flat">
                      <a:noFill/>
                    </a:lnR>
                    <a:lnT>
                      <a:noFill/>
                    </a:lnT>
                    <a:lnB>
                      <a:noFill/>
                    </a:lnB>
                    <a:lnTlToBr>
                      <a:noFill/>
                    </a:lnTlToBr>
                    <a:lnBlToTr>
                      <a:noFill/>
                    </a:lnBlToTr>
                    <a:noFill/>
                  </a:tcPr>
                </a:tc>
              </a:tr>
              <a:tr h="4333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5</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cap="flat">
                      <a:noFill/>
                    </a:lnL>
                    <a:lnR cap="flat">
                      <a:noFill/>
                    </a:lnR>
                    <a:lnT>
                      <a:noFill/>
                    </a:lnT>
                    <a:lnB>
                      <a:noFill/>
                    </a:lnB>
                    <a:lnTlToBr>
                      <a:noFill/>
                    </a:lnTlToBr>
                    <a:lnBlToTr>
                      <a:noFill/>
                    </a:lnBlToTr>
                    <a:noFill/>
                  </a:tcPr>
                </a:tc>
              </a:tr>
              <a:tr h="4365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3</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cap="flat">
                      <a:noFill/>
                    </a:lnL>
                    <a:lnR cap="flat">
                      <a:noFill/>
                    </a:lnR>
                    <a:lnT>
                      <a:noFill/>
                    </a:lnT>
                    <a:lnB cap="flat">
                      <a:noFill/>
                    </a:lnB>
                    <a:lnTlToBr>
                      <a:noFill/>
                    </a:lnTlToBr>
                    <a:lnBlToTr>
                      <a:noFill/>
                    </a:lnBlToTr>
                    <a:noFill/>
                  </a:tcPr>
                </a:tc>
              </a:tr>
            </a:tbl>
          </a:graphicData>
        </a:graphic>
      </p:graphicFrame>
      <p:grpSp>
        <p:nvGrpSpPr>
          <p:cNvPr id="78913" name="Group 243"/>
          <p:cNvGrpSpPr>
            <a:grpSpLocks/>
          </p:cNvGrpSpPr>
          <p:nvPr/>
        </p:nvGrpSpPr>
        <p:grpSpPr bwMode="auto">
          <a:xfrm>
            <a:off x="-95250" y="4714875"/>
            <a:ext cx="1701800" cy="265113"/>
            <a:chOff x="-60" y="2970"/>
            <a:chExt cx="1072" cy="167"/>
          </a:xfrm>
        </p:grpSpPr>
        <p:sp>
          <p:nvSpPr>
            <p:cNvPr id="78926" name="Text Box 244"/>
            <p:cNvSpPr txBox="1">
              <a:spLocks noChangeArrowheads="1"/>
            </p:cNvSpPr>
            <p:nvPr/>
          </p:nvSpPr>
          <p:spPr bwMode="auto">
            <a:xfrm>
              <a:off x="-1" y="3006"/>
              <a:ext cx="81" cy="104"/>
            </a:xfrm>
            <a:prstGeom prst="rect">
              <a:avLst/>
            </a:prstGeom>
            <a:noFill/>
            <a:ln w="9525">
              <a:noFill/>
              <a:miter lim="800000"/>
              <a:headEnd/>
              <a:tailEnd/>
            </a:ln>
          </p:spPr>
          <p:txBody>
            <a:bodyPr lIns="0" tIns="0" rIns="0" bIns="0" anchor="ctr">
              <a:spAutoFit/>
            </a:bodyPr>
            <a:lstStyle/>
            <a:p>
              <a:pPr algn="ctr">
                <a:lnSpc>
                  <a:spcPct val="60000"/>
                </a:lnSpc>
              </a:pPr>
              <a:r>
                <a:rPr lang="es-ES" b="0" dirty="0">
                  <a:solidFill>
                    <a:srgbClr val="CC3300"/>
                  </a:solidFill>
                </a:rPr>
                <a:t>*</a:t>
              </a:r>
            </a:p>
          </p:txBody>
        </p:sp>
        <p:sp>
          <p:nvSpPr>
            <p:cNvPr id="78927" name="Rectangle 245"/>
            <p:cNvSpPr>
              <a:spLocks noChangeArrowheads="1"/>
            </p:cNvSpPr>
            <p:nvPr/>
          </p:nvSpPr>
          <p:spPr bwMode="auto">
            <a:xfrm>
              <a:off x="65" y="2995"/>
              <a:ext cx="947" cy="142"/>
            </a:xfrm>
            <a:prstGeom prst="rect">
              <a:avLst/>
            </a:prstGeom>
            <a:noFill/>
            <a:ln w="9525">
              <a:noFill/>
              <a:miter lim="800000"/>
              <a:headEnd/>
              <a:tailEnd/>
            </a:ln>
          </p:spPr>
          <p:txBody>
            <a:bodyPr lIns="18000" tIns="18000" rIns="18000" bIns="18000" anchor="ctr"/>
            <a:lstStyle/>
            <a:p>
              <a:pPr fontAlgn="b">
                <a:lnSpc>
                  <a:spcPct val="90000"/>
                </a:lnSpc>
              </a:pPr>
              <a:r>
                <a:rPr lang="es-ES" sz="700" dirty="0">
                  <a:solidFill>
                    <a:srgbClr val="333333"/>
                  </a:solidFill>
                  <a:latin typeface="Calibri" pitchFamily="34" charset="0"/>
                </a:rPr>
                <a:t>Datos tomados de la encuesta de percepción del servicio de aseo / 2010</a:t>
              </a:r>
            </a:p>
            <a:p>
              <a:pPr fontAlgn="b">
                <a:lnSpc>
                  <a:spcPct val="90000"/>
                </a:lnSpc>
              </a:pPr>
              <a:r>
                <a:rPr lang="es-ES" sz="700" i="1" dirty="0">
                  <a:solidFill>
                    <a:srgbClr val="333333"/>
                  </a:solidFill>
                  <a:latin typeface="Calibri" pitchFamily="34" charset="0"/>
                </a:rPr>
                <a:t>CONSORCIO ASITEC - NEXIA</a:t>
              </a:r>
            </a:p>
          </p:txBody>
        </p:sp>
        <p:sp>
          <p:nvSpPr>
            <p:cNvPr id="78928" name="Line 246"/>
            <p:cNvSpPr>
              <a:spLocks noChangeShapeType="1"/>
            </p:cNvSpPr>
            <p:nvPr/>
          </p:nvSpPr>
          <p:spPr bwMode="auto">
            <a:xfrm>
              <a:off x="65" y="3137"/>
              <a:ext cx="947" cy="0"/>
            </a:xfrm>
            <a:prstGeom prst="line">
              <a:avLst/>
            </a:prstGeom>
            <a:noFill/>
            <a:ln w="9525">
              <a:noFill/>
              <a:round/>
              <a:headEnd/>
              <a:tailEnd/>
            </a:ln>
          </p:spPr>
          <p:txBody>
            <a:bodyPr lIns="18000" tIns="18000" rIns="18000" bIns="18000" anchor="ctr"/>
            <a:lstStyle/>
            <a:p>
              <a:endParaRPr lang="es-MX" dirty="0"/>
            </a:p>
          </p:txBody>
        </p:sp>
        <p:sp>
          <p:nvSpPr>
            <p:cNvPr id="78929" name="Line 247"/>
            <p:cNvSpPr>
              <a:spLocks noChangeShapeType="1"/>
            </p:cNvSpPr>
            <p:nvPr/>
          </p:nvSpPr>
          <p:spPr bwMode="auto">
            <a:xfrm>
              <a:off x="-60" y="2970"/>
              <a:ext cx="0" cy="142"/>
            </a:xfrm>
            <a:prstGeom prst="line">
              <a:avLst/>
            </a:prstGeom>
            <a:noFill/>
            <a:ln w="9525">
              <a:noFill/>
              <a:round/>
              <a:headEnd/>
              <a:tailEnd/>
            </a:ln>
          </p:spPr>
          <p:txBody>
            <a:bodyPr lIns="18000" tIns="18000" rIns="18000" bIns="18000" anchor="ctr"/>
            <a:lstStyle/>
            <a:p>
              <a:endParaRPr lang="es-MX" dirty="0"/>
            </a:p>
          </p:txBody>
        </p:sp>
        <p:sp>
          <p:nvSpPr>
            <p:cNvPr id="78930" name="Line 248"/>
            <p:cNvSpPr>
              <a:spLocks noChangeShapeType="1"/>
            </p:cNvSpPr>
            <p:nvPr/>
          </p:nvSpPr>
          <p:spPr bwMode="auto">
            <a:xfrm>
              <a:off x="1012" y="2995"/>
              <a:ext cx="0" cy="142"/>
            </a:xfrm>
            <a:prstGeom prst="line">
              <a:avLst/>
            </a:prstGeom>
            <a:noFill/>
            <a:ln w="9525">
              <a:noFill/>
              <a:round/>
              <a:headEnd/>
              <a:tailEnd/>
            </a:ln>
          </p:spPr>
          <p:txBody>
            <a:bodyPr lIns="18000" tIns="18000" rIns="18000" bIns="18000" anchor="ctr"/>
            <a:lstStyle/>
            <a:p>
              <a:endParaRPr lang="es-MX" dirty="0"/>
            </a:p>
          </p:txBody>
        </p:sp>
      </p:grpSp>
      <p:sp>
        <p:nvSpPr>
          <p:cNvPr id="78914" name="Text Box 249"/>
          <p:cNvSpPr txBox="1">
            <a:spLocks noChangeArrowheads="1"/>
          </p:cNvSpPr>
          <p:nvPr/>
        </p:nvSpPr>
        <p:spPr bwMode="auto">
          <a:xfrm>
            <a:off x="2063750" y="1508125"/>
            <a:ext cx="128588"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78915" name="Text Box 250"/>
          <p:cNvSpPr txBox="1">
            <a:spLocks noChangeArrowheads="1"/>
          </p:cNvSpPr>
          <p:nvPr/>
        </p:nvSpPr>
        <p:spPr bwMode="auto">
          <a:xfrm>
            <a:off x="2055813" y="1955800"/>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78916" name="Text Box 251"/>
          <p:cNvSpPr txBox="1">
            <a:spLocks noChangeArrowheads="1"/>
          </p:cNvSpPr>
          <p:nvPr/>
        </p:nvSpPr>
        <p:spPr bwMode="auto">
          <a:xfrm>
            <a:off x="2055813" y="2395538"/>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78917" name="Text Box 252"/>
          <p:cNvSpPr txBox="1">
            <a:spLocks noChangeArrowheads="1"/>
          </p:cNvSpPr>
          <p:nvPr/>
        </p:nvSpPr>
        <p:spPr bwMode="auto">
          <a:xfrm>
            <a:off x="2062163" y="2832100"/>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78918" name="Text Box 253"/>
          <p:cNvSpPr txBox="1">
            <a:spLocks noChangeArrowheads="1"/>
          </p:cNvSpPr>
          <p:nvPr/>
        </p:nvSpPr>
        <p:spPr bwMode="auto">
          <a:xfrm>
            <a:off x="2062163" y="4138613"/>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grpSp>
        <p:nvGrpSpPr>
          <p:cNvPr id="78919" name="Group 255"/>
          <p:cNvGrpSpPr>
            <a:grpSpLocks/>
          </p:cNvGrpSpPr>
          <p:nvPr/>
        </p:nvGrpSpPr>
        <p:grpSpPr bwMode="auto">
          <a:xfrm>
            <a:off x="8175625" y="152400"/>
            <a:ext cx="969963" cy="255588"/>
            <a:chOff x="5150" y="96"/>
            <a:chExt cx="611" cy="161"/>
          </a:xfrm>
        </p:grpSpPr>
        <p:pic>
          <p:nvPicPr>
            <p:cNvPr id="78924" name="Picture 256" descr="GHJK"/>
            <p:cNvPicPr>
              <a:picLocks noChangeAspect="1" noChangeArrowheads="1"/>
            </p:cNvPicPr>
            <p:nvPr/>
          </p:nvPicPr>
          <p:blipFill>
            <a:blip r:embed="rId4" cstate="print"/>
            <a:srcRect/>
            <a:stretch>
              <a:fillRect/>
            </a:stretch>
          </p:blipFill>
          <p:spPr bwMode="auto">
            <a:xfrm>
              <a:off x="5150" y="101"/>
              <a:ext cx="611" cy="156"/>
            </a:xfrm>
            <a:prstGeom prst="rect">
              <a:avLst/>
            </a:prstGeom>
            <a:noFill/>
            <a:ln w="9525">
              <a:noFill/>
              <a:miter lim="800000"/>
              <a:headEnd/>
              <a:tailEnd/>
            </a:ln>
          </p:spPr>
        </p:pic>
        <p:sp>
          <p:nvSpPr>
            <p:cNvPr id="78925" name="Rectangle 257"/>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pic>
        <p:nvPicPr>
          <p:cNvPr id="78920" name="Picture 258" descr="Flechita"/>
          <p:cNvPicPr>
            <a:picLocks noChangeAspect="1" noChangeArrowheads="1"/>
          </p:cNvPicPr>
          <p:nvPr/>
        </p:nvPicPr>
        <p:blipFill>
          <a:blip r:embed="rId5" cstate="print"/>
          <a:srcRect/>
          <a:stretch>
            <a:fillRect/>
          </a:stretch>
        </p:blipFill>
        <p:spPr bwMode="auto">
          <a:xfrm>
            <a:off x="4138613" y="2406650"/>
            <a:ext cx="1044575" cy="866775"/>
          </a:xfrm>
          <a:prstGeom prst="rect">
            <a:avLst/>
          </a:prstGeom>
          <a:noFill/>
          <a:ln w="9525">
            <a:noFill/>
            <a:miter lim="800000"/>
            <a:headEnd/>
            <a:tailEnd/>
          </a:ln>
        </p:spPr>
      </p:pic>
      <p:pic>
        <p:nvPicPr>
          <p:cNvPr id="78921" name="Picture 261" descr="fgh"/>
          <p:cNvPicPr>
            <a:picLocks noChangeAspect="1" noChangeArrowheads="1"/>
          </p:cNvPicPr>
          <p:nvPr/>
        </p:nvPicPr>
        <p:blipFill>
          <a:blip r:embed="rId6" cstate="print"/>
          <a:srcRect/>
          <a:stretch>
            <a:fillRect/>
          </a:stretch>
        </p:blipFill>
        <p:spPr bwMode="auto">
          <a:xfrm>
            <a:off x="4265613" y="1806575"/>
            <a:ext cx="711200" cy="600075"/>
          </a:xfrm>
          <a:prstGeom prst="rect">
            <a:avLst/>
          </a:prstGeom>
          <a:noFill/>
          <a:ln w="9525">
            <a:noFill/>
            <a:miter lim="800000"/>
            <a:headEnd/>
            <a:tailEnd/>
          </a:ln>
        </p:spPr>
      </p:pic>
      <p:sp>
        <p:nvSpPr>
          <p:cNvPr id="78922" name="Text Box 252"/>
          <p:cNvSpPr txBox="1">
            <a:spLocks noChangeArrowheads="1"/>
          </p:cNvSpPr>
          <p:nvPr/>
        </p:nvSpPr>
        <p:spPr bwMode="auto">
          <a:xfrm>
            <a:off x="2058988" y="3254375"/>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78923" name="Text Box 252"/>
          <p:cNvSpPr txBox="1">
            <a:spLocks noChangeArrowheads="1"/>
          </p:cNvSpPr>
          <p:nvPr/>
        </p:nvSpPr>
        <p:spPr bwMode="auto">
          <a:xfrm>
            <a:off x="2055813" y="3697288"/>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40" name="39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5"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74EB6EAF-81D5-4B34-95F7-7BA80E1EA1DF}" type="slidenum">
              <a:rPr lang="es-ES" sz="900" i="1">
                <a:solidFill>
                  <a:schemeClr val="bg1"/>
                </a:solidFill>
              </a:rPr>
              <a:pPr algn="ctr"/>
              <a:t>46</a:t>
            </a:fld>
            <a:endParaRPr lang="es-ES" sz="900" i="1" dirty="0">
              <a:solidFill>
                <a:schemeClr val="bg1"/>
              </a:solidFill>
            </a:endParaRPr>
          </a:p>
        </p:txBody>
      </p:sp>
      <p:sp>
        <p:nvSpPr>
          <p:cNvPr id="79876"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771077" name="Group 5"/>
          <p:cNvGraphicFramePr>
            <a:graphicFrameLocks noGrp="1"/>
          </p:cNvGraphicFramePr>
          <p:nvPr/>
        </p:nvGraphicFramePr>
        <p:xfrm>
          <a:off x="892175" y="739775"/>
          <a:ext cx="7362825" cy="4238136"/>
        </p:xfrm>
        <a:graphic>
          <a:graphicData uri="http://schemas.openxmlformats.org/drawingml/2006/table">
            <a:tbl>
              <a:tblPr/>
              <a:tblGrid>
                <a:gridCol w="4148138"/>
                <a:gridCol w="642937"/>
                <a:gridCol w="642938"/>
                <a:gridCol w="642937"/>
                <a:gridCol w="642938"/>
                <a:gridCol w="642937"/>
              </a:tblGrid>
              <a:tr h="0">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8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a:noFill/>
                    </a:lnB>
                    <a:lnTlToBr>
                      <a:noFill/>
                    </a:lnTlToBr>
                    <a:lnBlToTr>
                      <a:noFill/>
                    </a:lnBlToTr>
                    <a:noFill/>
                  </a:tcPr>
                </a:tc>
                <a:tc gridSpan="5">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rgbClr val="333333"/>
                          </a:solidFill>
                          <a:effectLst/>
                          <a:latin typeface="Calibri" pitchFamily="34" charset="0"/>
                          <a:cs typeface="Arial" charset="0"/>
                        </a:rPr>
                        <a:t>FAMILIARES DE DOLIENTES</a:t>
                      </a:r>
                      <a:endParaRPr kumimoji="0" lang="es-ES" sz="800" b="0" i="1" u="none" strike="noStrike" cap="none" normalizeH="0" baseline="0" dirty="0" smtClean="0">
                        <a:ln>
                          <a:noFill/>
                        </a:ln>
                        <a:solidFill>
                          <a:srgbClr val="333333"/>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Serafín</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Total Encuestados</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202</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gridSpan="6">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7. ¿Por qué la familia escogió los servicios de los Cementerios que son propiedad del Distrito? </a:t>
                      </a:r>
                      <a:endParaRPr kumimoji="0" lang="es-ES" sz="1000" b="1"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Menos Costoso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Cercanía a los hogares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Por recomendación de la funeraria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sabe / ha estado siempre en su familia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Convenio /plan / seguro exequial</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Tradición familiar / tiene familiares allí</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Por referencias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Falta de recursos / situación económica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Necesidad / no había otra opción</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Ubicación / sitio central</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Herencia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Preferencia / gusto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Cumplir con la voluntad del difunto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El orden / la limpieza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Ninguna en especial / se lo asignaron</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8. ¿Cuál o cuáles servicios usted recibió por el Cementerio?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Inhumación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Exhumación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Cremación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grpSp>
        <p:nvGrpSpPr>
          <p:cNvPr id="80055" name="Group 192"/>
          <p:cNvGrpSpPr>
            <a:grpSpLocks/>
          </p:cNvGrpSpPr>
          <p:nvPr/>
        </p:nvGrpSpPr>
        <p:grpSpPr bwMode="auto">
          <a:xfrm>
            <a:off x="8175625" y="152400"/>
            <a:ext cx="969963" cy="255588"/>
            <a:chOff x="5150" y="96"/>
            <a:chExt cx="611" cy="161"/>
          </a:xfrm>
        </p:grpSpPr>
        <p:pic>
          <p:nvPicPr>
            <p:cNvPr id="80056" name="Picture 193"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80057" name="Rectangle 194"/>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sp>
        <p:nvSpPr>
          <p:cNvPr id="9" name="8 Título"/>
          <p:cNvSpPr>
            <a:spLocks noGrp="1"/>
          </p:cNvSpPr>
          <p:nvPr>
            <p:ph type="title"/>
          </p:nvPr>
        </p:nvSpPr>
        <p:spPr/>
        <p:txBody>
          <a:bodyPr/>
          <a:lstStyle/>
          <a:p>
            <a:endParaRPr lang="es-MX"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128" descr="sdfg-19"/>
          <p:cNvPicPr>
            <a:picLocks noChangeAspect="1" noChangeArrowheads="1"/>
          </p:cNvPicPr>
          <p:nvPr/>
        </p:nvPicPr>
        <p:blipFill>
          <a:blip r:embed="rId3" cstate="print"/>
          <a:srcRect r="22110"/>
          <a:stretch>
            <a:fillRect/>
          </a:stretch>
        </p:blipFill>
        <p:spPr bwMode="auto">
          <a:xfrm>
            <a:off x="6684963" y="1425575"/>
            <a:ext cx="2460625" cy="3359150"/>
          </a:xfrm>
          <a:prstGeom prst="rect">
            <a:avLst/>
          </a:prstGeom>
          <a:noFill/>
          <a:ln w="9525">
            <a:noFill/>
            <a:miter lim="800000"/>
            <a:headEnd/>
            <a:tailEnd/>
          </a:ln>
        </p:spPr>
      </p:pic>
      <p:graphicFrame>
        <p:nvGraphicFramePr>
          <p:cNvPr id="640002" name="Group 2"/>
          <p:cNvGraphicFramePr>
            <a:graphicFrameLocks noGrp="1"/>
          </p:cNvGraphicFramePr>
          <p:nvPr/>
        </p:nvGraphicFramePr>
        <p:xfrm>
          <a:off x="1108075" y="1265238"/>
          <a:ext cx="2179638" cy="396240"/>
        </p:xfrm>
        <a:graphic>
          <a:graphicData uri="http://schemas.openxmlformats.org/drawingml/2006/table">
            <a:tbl>
              <a:tblPr/>
              <a:tblGrid>
                <a:gridCol w="479425"/>
                <a:gridCol w="479425"/>
                <a:gridCol w="479425"/>
                <a:gridCol w="741363"/>
              </a:tblGrid>
              <a:tr h="0">
                <a:tc gridSpan="2">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cap="flat">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s-CO"/>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noFill/>
                  </a:tcPr>
                </a:tc>
              </a:tr>
              <a:tr h="0">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4"/>
                      <a:srcRect/>
                      <a:stretch>
                        <a:fillRect/>
                      </a:stretch>
                    </a:blip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5"/>
                      <a:srcRect/>
                      <a:stretch>
                        <a:fillRect/>
                      </a:stretch>
                    </a:blip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6"/>
                      <a:srcRect/>
                      <a:stretch>
                        <a:fillRect/>
                      </a:stretch>
                    </a:blip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7"/>
                      <a:srcRect/>
                      <a:stretch>
                        <a:fillRect/>
                      </a:stretch>
                    </a:blipFill>
                  </a:tcPr>
                </a:tc>
              </a:tr>
            </a:tbl>
          </a:graphicData>
        </a:graphic>
      </p:graphicFrame>
      <p:sp>
        <p:nvSpPr>
          <p:cNvPr id="17427" name="Rectangle 19"/>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4BBA6CDB-5C38-444F-B075-9BB22AFE114A}" type="slidenum">
              <a:rPr lang="es-ES" sz="900" i="1">
                <a:solidFill>
                  <a:schemeClr val="bg1"/>
                </a:solidFill>
              </a:rPr>
              <a:pPr algn="ctr"/>
              <a:t>47</a:t>
            </a:fld>
            <a:endParaRPr lang="es-ES" sz="900" i="1" dirty="0">
              <a:solidFill>
                <a:schemeClr val="bg1"/>
              </a:solidFill>
            </a:endParaRPr>
          </a:p>
        </p:txBody>
      </p:sp>
      <p:graphicFrame>
        <p:nvGraphicFramePr>
          <p:cNvPr id="640020" name="Group 20"/>
          <p:cNvGraphicFramePr>
            <a:graphicFrameLocks noGrp="1"/>
          </p:cNvGraphicFramePr>
          <p:nvPr/>
        </p:nvGraphicFramePr>
        <p:xfrm>
          <a:off x="460375" y="757238"/>
          <a:ext cx="3670300" cy="404808"/>
        </p:xfrm>
        <a:graphic>
          <a:graphicData uri="http://schemas.openxmlformats.org/drawingml/2006/table">
            <a:tbl>
              <a:tblPr/>
              <a:tblGrid>
                <a:gridCol w="3670300"/>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defRPr/>
                      </a:pPr>
                      <a:r>
                        <a:rPr kumimoji="0" lang="es-CO" sz="1100" b="1" i="0" u="none" strike="noStrike" cap="none" normalizeH="0" baseline="0" dirty="0" smtClean="0">
                          <a:ln>
                            <a:noFill/>
                          </a:ln>
                          <a:solidFill>
                            <a:srgbClr val="622280"/>
                          </a:solidFill>
                          <a:effectLst/>
                          <a:latin typeface="Calibri" pitchFamily="34" charset="0"/>
                          <a:cs typeface="Arial" charset="0"/>
                        </a:rPr>
                        <a:t> 9.</a:t>
                      </a:r>
                      <a:r>
                        <a:rPr kumimoji="0" lang="es-CO" sz="1100" b="1" i="0" u="none" strike="noStrike" cap="none" normalizeH="0" baseline="0" dirty="0" smtClean="0">
                          <a:ln>
                            <a:noFill/>
                          </a:ln>
                          <a:solidFill>
                            <a:srgbClr val="333333"/>
                          </a:solidFill>
                          <a:effectLst/>
                          <a:latin typeface="Calibri" pitchFamily="34" charset="0"/>
                          <a:cs typeface="Arial" charset="0"/>
                        </a:rPr>
                        <a:t> ¿Cómo califica la </a:t>
                      </a:r>
                      <a:r>
                        <a:rPr kumimoji="0" lang="es-CO" sz="1100" b="1" i="0" u="none" strike="noStrike" cap="none" normalizeH="0" baseline="0" dirty="0" smtClean="0">
                          <a:ln>
                            <a:noFill/>
                          </a:ln>
                          <a:solidFill>
                            <a:srgbClr val="622280"/>
                          </a:solidFill>
                          <a:effectLst/>
                          <a:latin typeface="Calibri" pitchFamily="34" charset="0"/>
                          <a:cs typeface="Arial" charset="0"/>
                        </a:rPr>
                        <a:t>calidad del servicio</a:t>
                      </a:r>
                      <a:r>
                        <a:rPr kumimoji="0" lang="es-CO" sz="1100" b="1" i="0" u="none" strike="noStrike" cap="none" normalizeH="0" baseline="0" dirty="0" smtClean="0">
                          <a:ln>
                            <a:noFill/>
                          </a:ln>
                          <a:solidFill>
                            <a:srgbClr val="333333"/>
                          </a:solidFill>
                          <a:effectLst/>
                          <a:latin typeface="Calibri" pitchFamily="34" charset="0"/>
                          <a:cs typeface="Arial" charset="0"/>
                        </a:rPr>
                        <a:t> prestado por el Cementerio?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0026" name="Group 26"/>
          <p:cNvGraphicFramePr>
            <a:graphicFrameLocks noGrp="1"/>
          </p:cNvGraphicFramePr>
          <p:nvPr/>
        </p:nvGraphicFramePr>
        <p:xfrm>
          <a:off x="4895850" y="1062038"/>
          <a:ext cx="3973513" cy="404808"/>
        </p:xfrm>
        <a:graphic>
          <a:graphicData uri="http://schemas.openxmlformats.org/drawingml/2006/table">
            <a:tbl>
              <a:tblPr/>
              <a:tblGrid>
                <a:gridCol w="3973513"/>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defRPr/>
                      </a:pPr>
                      <a:r>
                        <a:rPr kumimoji="0" lang="es-CO" sz="1100" b="1" i="0" u="none" strike="noStrike" cap="none" normalizeH="0" baseline="0" dirty="0" smtClean="0">
                          <a:ln>
                            <a:noFill/>
                          </a:ln>
                          <a:solidFill>
                            <a:srgbClr val="622280"/>
                          </a:solidFill>
                          <a:effectLst/>
                          <a:latin typeface="Calibri" pitchFamily="34" charset="0"/>
                          <a:cs typeface="Arial" charset="0"/>
                        </a:rPr>
                        <a:t> 10.</a:t>
                      </a:r>
                      <a:r>
                        <a:rPr kumimoji="0" lang="es-CO" sz="1100" b="1" i="0" u="none" strike="noStrike" cap="none" normalizeH="0" baseline="0" dirty="0" smtClean="0">
                          <a:ln>
                            <a:noFill/>
                          </a:ln>
                          <a:solidFill>
                            <a:srgbClr val="333333"/>
                          </a:solidFill>
                          <a:effectLst/>
                          <a:latin typeface="Calibri" pitchFamily="34" charset="0"/>
                          <a:cs typeface="Arial" charset="0"/>
                        </a:rPr>
                        <a:t> ¿Por qué dice usted que la calidad del servicio prestado por el cementerio es </a:t>
                      </a:r>
                      <a:r>
                        <a:rPr kumimoji="0" lang="es-CO" sz="1100" b="1" i="0" u="none" strike="noStrike" cap="none" normalizeH="0" baseline="0" dirty="0" smtClean="0">
                          <a:ln>
                            <a:noFill/>
                          </a:ln>
                          <a:solidFill>
                            <a:srgbClr val="622280"/>
                          </a:solidFill>
                          <a:effectLst/>
                          <a:latin typeface="Calibri" pitchFamily="34" charset="0"/>
                          <a:cs typeface="Arial" charset="0"/>
                        </a:rPr>
                        <a:t>REGULAR, MALA o MUY MALA</a:t>
                      </a:r>
                      <a:r>
                        <a:rPr kumimoji="0" lang="es-CO" sz="1100" b="1" i="0" u="none" strike="noStrike" cap="none" normalizeH="0" baseline="0" dirty="0" smtClean="0">
                          <a:ln>
                            <a:noFill/>
                          </a:ln>
                          <a:solidFill>
                            <a:srgbClr val="333333"/>
                          </a:solidFill>
                          <a:effectLst/>
                          <a:latin typeface="Calibri" pitchFamily="34" charset="0"/>
                          <a:cs typeface="Arial" charset="0"/>
                        </a:rPr>
                        <a:t> </a:t>
                      </a:r>
                      <a:r>
                        <a:rPr kumimoji="0" lang="es-CO" sz="1100" b="0" i="0" u="none" strike="noStrike" cap="none" normalizeH="0" baseline="0" dirty="0" smtClean="0">
                          <a:ln>
                            <a:noFill/>
                          </a:ln>
                          <a:solidFill>
                            <a:schemeClr val="tx1">
                              <a:lumMod val="50000"/>
                              <a:lumOff val="50000"/>
                            </a:schemeClr>
                          </a:solidFill>
                          <a:effectLst/>
                          <a:latin typeface="Calibri" pitchFamily="34" charset="0"/>
                          <a:cs typeface="Arial" charset="0"/>
                        </a:rPr>
                        <a:t>(Espontánea)</a:t>
                      </a:r>
                      <a:r>
                        <a:rPr kumimoji="0" lang="es-CO" sz="1100" b="1" i="0" u="none" strike="noStrike" cap="none" normalizeH="0" baseline="0" dirty="0" smtClean="0">
                          <a:ln>
                            <a:noFill/>
                          </a:ln>
                          <a:solidFill>
                            <a:srgbClr val="333333"/>
                          </a:solidFill>
                          <a:effectLst/>
                          <a:latin typeface="Calibri" pitchFamily="34" charset="0"/>
                          <a:cs typeface="Arial" charset="0"/>
                        </a:rPr>
                        <a:t>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17432" name="Rectangle 32"/>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640033" name="Group 33"/>
          <p:cNvGraphicFramePr>
            <a:graphicFrameLocks noGrp="1"/>
          </p:cNvGraphicFramePr>
          <p:nvPr/>
        </p:nvGraphicFramePr>
        <p:xfrm>
          <a:off x="2009775" y="4641850"/>
          <a:ext cx="2103438" cy="350520"/>
        </p:xfrm>
        <a:graphic>
          <a:graphicData uri="http://schemas.openxmlformats.org/drawingml/2006/table">
            <a:tbl>
              <a:tblPr/>
              <a:tblGrid>
                <a:gridCol w="2103438"/>
              </a:tblGrid>
              <a:tr h="180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900" b="1" i="0"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900" b="1"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[5]</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[4]</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Buena,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[3]</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Regular,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[2]</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Mala,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[1]</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Mala</a:t>
                      </a:r>
                    </a:p>
                  </a:txBody>
                  <a:tcPr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17410" name="Object 5"/>
          <p:cNvGraphicFramePr>
            <a:graphicFrameLocks noChangeAspect="1"/>
          </p:cNvGraphicFramePr>
          <p:nvPr/>
        </p:nvGraphicFramePr>
        <p:xfrm>
          <a:off x="863600" y="1968500"/>
          <a:ext cx="2862263" cy="2403475"/>
        </p:xfrm>
        <a:graphic>
          <a:graphicData uri="http://schemas.openxmlformats.org/presentationml/2006/ole">
            <p:oleObj spid="_x0000_s17410" name="Gráfico" r:id="rId8" imgW="2866957" imgH="2409735" progId="MSGraph.Chart.8">
              <p:embed followColorScheme="full"/>
            </p:oleObj>
          </a:graphicData>
        </a:graphic>
      </p:graphicFrame>
      <p:graphicFrame>
        <p:nvGraphicFramePr>
          <p:cNvPr id="640040" name="Group 40"/>
          <p:cNvGraphicFramePr>
            <a:graphicFrameLocks noGrp="1"/>
          </p:cNvGraphicFramePr>
          <p:nvPr/>
        </p:nvGraphicFramePr>
        <p:xfrm>
          <a:off x="1165225" y="1741488"/>
          <a:ext cx="384175" cy="21888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5E4EB0"/>
                          </a:solidFill>
                          <a:effectLst/>
                          <a:latin typeface="Calibri" pitchFamily="34" charset="0"/>
                          <a:cs typeface="Arial" charset="0"/>
                        </a:rPr>
                        <a:t>2010</a:t>
                      </a:r>
                      <a:endParaRPr kumimoji="0" lang="es-ES" sz="1200" b="0" i="0" u="none" strike="noStrike" cap="none" normalizeH="0" baseline="0" dirty="0" smtClean="0">
                        <a:ln>
                          <a:noFill/>
                        </a:ln>
                        <a:solidFill>
                          <a:srgbClr val="5E4EB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0046" name="Group 46"/>
          <p:cNvGraphicFramePr>
            <a:graphicFrameLocks noGrp="1"/>
          </p:cNvGraphicFramePr>
          <p:nvPr/>
        </p:nvGraphicFramePr>
        <p:xfrm>
          <a:off x="2921000" y="1741488"/>
          <a:ext cx="384175" cy="21888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622280"/>
                          </a:solidFill>
                          <a:effectLst/>
                          <a:latin typeface="Calibri" pitchFamily="34" charset="0"/>
                          <a:cs typeface="Arial" charset="0"/>
                        </a:rPr>
                        <a:t>2016</a:t>
                      </a:r>
                      <a:endParaRPr kumimoji="0" lang="es-ES" sz="12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17439" name="Line 52"/>
          <p:cNvSpPr>
            <a:spLocks noChangeShapeType="1"/>
          </p:cNvSpPr>
          <p:nvPr/>
        </p:nvSpPr>
        <p:spPr bwMode="auto">
          <a:xfrm>
            <a:off x="868363" y="1951038"/>
            <a:ext cx="2870200" cy="0"/>
          </a:xfrm>
          <a:prstGeom prst="line">
            <a:avLst/>
          </a:prstGeom>
          <a:noFill/>
          <a:ln w="3175">
            <a:solidFill>
              <a:srgbClr val="969696"/>
            </a:solidFill>
            <a:round/>
            <a:headEnd/>
            <a:tailEnd/>
          </a:ln>
        </p:spPr>
        <p:txBody>
          <a:bodyPr/>
          <a:lstStyle/>
          <a:p>
            <a:endParaRPr lang="es-MX" dirty="0"/>
          </a:p>
        </p:txBody>
      </p:sp>
      <p:sp>
        <p:nvSpPr>
          <p:cNvPr id="17440" name="Line 53"/>
          <p:cNvSpPr>
            <a:spLocks noChangeShapeType="1"/>
          </p:cNvSpPr>
          <p:nvPr/>
        </p:nvSpPr>
        <p:spPr bwMode="auto">
          <a:xfrm>
            <a:off x="592138" y="1727200"/>
            <a:ext cx="3238500" cy="0"/>
          </a:xfrm>
          <a:prstGeom prst="line">
            <a:avLst/>
          </a:prstGeom>
          <a:noFill/>
          <a:ln w="3175">
            <a:solidFill>
              <a:srgbClr val="969696"/>
            </a:solidFill>
            <a:round/>
            <a:headEnd/>
            <a:tailEnd/>
          </a:ln>
        </p:spPr>
        <p:txBody>
          <a:bodyPr/>
          <a:lstStyle/>
          <a:p>
            <a:endParaRPr lang="es-MX" dirty="0"/>
          </a:p>
        </p:txBody>
      </p:sp>
      <p:sp>
        <p:nvSpPr>
          <p:cNvPr id="17441" name="Line 54"/>
          <p:cNvSpPr>
            <a:spLocks noChangeShapeType="1"/>
          </p:cNvSpPr>
          <p:nvPr/>
        </p:nvSpPr>
        <p:spPr bwMode="auto">
          <a:xfrm rot="5400000">
            <a:off x="2035968" y="1989932"/>
            <a:ext cx="519113" cy="0"/>
          </a:xfrm>
          <a:prstGeom prst="line">
            <a:avLst/>
          </a:prstGeom>
          <a:noFill/>
          <a:ln w="3175">
            <a:solidFill>
              <a:srgbClr val="969696"/>
            </a:solidFill>
            <a:round/>
            <a:headEnd/>
            <a:tailEnd/>
          </a:ln>
        </p:spPr>
        <p:txBody>
          <a:bodyPr/>
          <a:lstStyle/>
          <a:p>
            <a:endParaRPr lang="es-MX" dirty="0"/>
          </a:p>
        </p:txBody>
      </p:sp>
      <p:sp>
        <p:nvSpPr>
          <p:cNvPr id="17442" name="Text Box 55"/>
          <p:cNvSpPr txBox="1">
            <a:spLocks noChangeArrowheads="1"/>
          </p:cNvSpPr>
          <p:nvPr/>
        </p:nvSpPr>
        <p:spPr bwMode="auto">
          <a:xfrm>
            <a:off x="1655763" y="2925763"/>
            <a:ext cx="128587" cy="165100"/>
          </a:xfrm>
          <a:prstGeom prst="rect">
            <a:avLst/>
          </a:prstGeom>
          <a:noFill/>
          <a:ln w="9525">
            <a:noFill/>
            <a:miter lim="800000"/>
            <a:headEnd/>
            <a:tailEnd/>
          </a:ln>
        </p:spPr>
        <p:txBody>
          <a:bodyPr lIns="0" tIns="0" rIns="0" bIns="0" anchor="ctr">
            <a:spAutoFit/>
          </a:bodyPr>
          <a:lstStyle/>
          <a:p>
            <a:pPr algn="ctr">
              <a:lnSpc>
                <a:spcPct val="60000"/>
              </a:lnSpc>
            </a:pPr>
            <a:r>
              <a:rPr lang="es-ES" b="0" dirty="0">
                <a:solidFill>
                  <a:srgbClr val="CC3300"/>
                </a:solidFill>
              </a:rPr>
              <a:t>*</a:t>
            </a:r>
          </a:p>
        </p:txBody>
      </p:sp>
      <p:graphicFrame>
        <p:nvGraphicFramePr>
          <p:cNvPr id="640056" name="Group 56"/>
          <p:cNvGraphicFramePr>
            <a:graphicFrameLocks noGrp="1"/>
          </p:cNvGraphicFramePr>
          <p:nvPr/>
        </p:nvGraphicFramePr>
        <p:xfrm>
          <a:off x="2717800" y="4371975"/>
          <a:ext cx="857250" cy="159444"/>
        </p:xfrm>
        <a:graphic>
          <a:graphicData uri="http://schemas.openxmlformats.org/drawingml/2006/table">
            <a:tbl>
              <a:tblPr/>
              <a:tblGrid>
                <a:gridCol w="649288"/>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Calificaron</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707</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pic>
        <p:nvPicPr>
          <p:cNvPr id="17452" name="Picture 66" descr="Flechita"/>
          <p:cNvPicPr>
            <a:picLocks noChangeAspect="1" noChangeArrowheads="1"/>
          </p:cNvPicPr>
          <p:nvPr/>
        </p:nvPicPr>
        <p:blipFill>
          <a:blip r:embed="rId9" cstate="print"/>
          <a:srcRect/>
          <a:stretch>
            <a:fillRect/>
          </a:stretch>
        </p:blipFill>
        <p:spPr bwMode="auto">
          <a:xfrm>
            <a:off x="3841750" y="3602038"/>
            <a:ext cx="1044575" cy="866775"/>
          </a:xfrm>
          <a:prstGeom prst="rect">
            <a:avLst/>
          </a:prstGeom>
          <a:noFill/>
          <a:ln w="9525">
            <a:noFill/>
            <a:miter lim="800000"/>
            <a:headEnd/>
            <a:tailEnd/>
          </a:ln>
        </p:spPr>
      </p:pic>
      <p:sp>
        <p:nvSpPr>
          <p:cNvPr id="17453" name="AutoShape 67"/>
          <p:cNvSpPr>
            <a:spLocks/>
          </p:cNvSpPr>
          <p:nvPr/>
        </p:nvSpPr>
        <p:spPr bwMode="auto">
          <a:xfrm>
            <a:off x="3522663" y="3802063"/>
            <a:ext cx="152400" cy="465137"/>
          </a:xfrm>
          <a:prstGeom prst="rightBrace">
            <a:avLst>
              <a:gd name="adj1" fmla="val 25434"/>
              <a:gd name="adj2" fmla="val 50000"/>
            </a:avLst>
          </a:prstGeom>
          <a:noFill/>
          <a:ln w="9525">
            <a:solidFill>
              <a:schemeClr val="tx1"/>
            </a:solidFill>
            <a:round/>
            <a:headEnd/>
            <a:tailEnd/>
          </a:ln>
        </p:spPr>
        <p:txBody>
          <a:bodyPr wrap="none" anchor="ctr"/>
          <a:lstStyle/>
          <a:p>
            <a:endParaRPr lang="es-CO" dirty="0"/>
          </a:p>
        </p:txBody>
      </p:sp>
      <p:graphicFrame>
        <p:nvGraphicFramePr>
          <p:cNvPr id="640131" name="Group 131"/>
          <p:cNvGraphicFramePr>
            <a:graphicFrameLocks noGrp="1"/>
          </p:cNvGraphicFramePr>
          <p:nvPr/>
        </p:nvGraphicFramePr>
        <p:xfrm>
          <a:off x="4892675" y="1530350"/>
          <a:ext cx="2657475" cy="3157538"/>
        </p:xfrm>
        <a:graphic>
          <a:graphicData uri="http://schemas.openxmlformats.org/drawingml/2006/table">
            <a:tbl>
              <a:tblPr/>
              <a:tblGrid>
                <a:gridCol w="2047875"/>
                <a:gridCol w="609600"/>
              </a:tblGrid>
              <a:tr h="4508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Mala atención / no son amables</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bg1"/>
                          </a:solidFill>
                          <a:effectLst/>
                          <a:latin typeface="Cambria" pitchFamily="18" charset="0"/>
                          <a:cs typeface="Arial" charset="0"/>
                        </a:rPr>
                        <a:t>24</a:t>
                      </a:r>
                      <a:r>
                        <a:rPr kumimoji="0" lang="es-ES" sz="900" b="1" i="0" u="none" strike="noStrike" cap="none" normalizeH="0" baseline="0" dirty="0" smtClean="0">
                          <a:ln>
                            <a:noFill/>
                          </a:ln>
                          <a:solidFill>
                            <a:schemeClr val="bg1"/>
                          </a:solidFill>
                          <a:effectLst/>
                          <a:latin typeface="Cambria" pitchFamily="18" charset="0"/>
                          <a:cs typeface="Arial" charset="0"/>
                        </a:rPr>
                        <a:t>%</a:t>
                      </a:r>
                      <a:endParaRPr kumimoji="0" lang="es-ES" sz="9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cap="flat">
                      <a:noFill/>
                    </a:lnT>
                    <a:lnB>
                      <a:noFill/>
                    </a:lnB>
                    <a:lnTlToBr>
                      <a:noFill/>
                    </a:lnTlToBr>
                    <a:lnBlToTr>
                      <a:noFill/>
                    </a:lnBlToTr>
                    <a:noFill/>
                  </a:tcPr>
                </a:tc>
              </a:tr>
              <a:tr h="4508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Inseguridad / no hay vigilancia</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bg1"/>
                          </a:solidFill>
                          <a:effectLst/>
                          <a:latin typeface="Cambria" pitchFamily="18" charset="0"/>
                          <a:cs typeface="Arial" charset="0"/>
                        </a:rPr>
                        <a:t>23</a:t>
                      </a:r>
                      <a:r>
                        <a:rPr kumimoji="0" lang="es-ES" sz="900" b="1" i="0" u="none" strike="noStrike" cap="none" normalizeH="0" baseline="0" dirty="0" smtClean="0">
                          <a:ln>
                            <a:noFill/>
                          </a:ln>
                          <a:solidFill>
                            <a:schemeClr val="bg1"/>
                          </a:solidFill>
                          <a:effectLst/>
                          <a:latin typeface="Cambria" pitchFamily="18" charset="0"/>
                          <a:cs typeface="Arial" charset="0"/>
                        </a:rPr>
                        <a:t>%</a:t>
                      </a:r>
                      <a:endParaRPr kumimoji="0" lang="es-ES" sz="9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4508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Desaseo / desorden</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bg1"/>
                          </a:solidFill>
                          <a:effectLst/>
                          <a:latin typeface="Cambria" pitchFamily="18" charset="0"/>
                          <a:cs typeface="Arial" charset="0"/>
                        </a:rPr>
                        <a:t>15</a:t>
                      </a:r>
                      <a:r>
                        <a:rPr kumimoji="0" lang="es-ES" sz="900" b="1" i="0" u="none" strike="noStrike" cap="none" normalizeH="0" baseline="0" dirty="0" smtClean="0">
                          <a:ln>
                            <a:noFill/>
                          </a:ln>
                          <a:solidFill>
                            <a:schemeClr val="bg1"/>
                          </a:solidFill>
                          <a:effectLst/>
                          <a:latin typeface="Cambria" pitchFamily="18" charset="0"/>
                          <a:cs typeface="Arial" charset="0"/>
                        </a:rPr>
                        <a:t>%</a:t>
                      </a:r>
                      <a:endParaRPr kumimoji="0" lang="es-ES" sz="9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4524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realizan mantenimiento / abandono / descuido</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bg1"/>
                          </a:solidFill>
                          <a:effectLst/>
                          <a:latin typeface="Cambria" pitchFamily="18" charset="0"/>
                          <a:cs typeface="Arial" charset="0"/>
                        </a:rPr>
                        <a:t>15</a:t>
                      </a:r>
                      <a:r>
                        <a:rPr kumimoji="0" lang="es-ES" sz="900" b="1" i="0" u="none" strike="noStrike" cap="none" normalizeH="0" baseline="0" dirty="0" smtClean="0">
                          <a:ln>
                            <a:noFill/>
                          </a:ln>
                          <a:solidFill>
                            <a:schemeClr val="bg1"/>
                          </a:solidFill>
                          <a:effectLst/>
                          <a:latin typeface="Cambria" pitchFamily="18" charset="0"/>
                          <a:cs typeface="Arial" charset="0"/>
                        </a:rPr>
                        <a:t>%</a:t>
                      </a:r>
                      <a:endParaRPr kumimoji="0" lang="es-ES" sz="9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4508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dan una buena información / no son claros</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bg1"/>
                          </a:solidFill>
                          <a:effectLst/>
                          <a:latin typeface="Cambria" pitchFamily="18" charset="0"/>
                          <a:cs typeface="Arial" charset="0"/>
                        </a:rPr>
                        <a:t>9</a:t>
                      </a:r>
                      <a:r>
                        <a:rPr kumimoji="0" lang="es-ES" sz="900" b="1" i="0" u="none" strike="noStrike" cap="none" normalizeH="0" baseline="0" dirty="0" smtClean="0">
                          <a:ln>
                            <a:noFill/>
                          </a:ln>
                          <a:solidFill>
                            <a:schemeClr val="bg1"/>
                          </a:solidFill>
                          <a:effectLst/>
                          <a:latin typeface="Cambria" pitchFamily="18" charset="0"/>
                          <a:cs typeface="Arial" charset="0"/>
                        </a:rPr>
                        <a:t>%</a:t>
                      </a:r>
                      <a:endParaRPr kumimoji="0" lang="es-ES" sz="9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4508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Cobran por todo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bg1"/>
                          </a:solidFill>
                          <a:effectLst/>
                          <a:latin typeface="Cambria" pitchFamily="18" charset="0"/>
                          <a:cs typeface="Arial" charset="0"/>
                        </a:rPr>
                        <a:t>9</a:t>
                      </a:r>
                      <a:r>
                        <a:rPr kumimoji="0" lang="es-ES" sz="900" b="1" i="0" u="none" strike="noStrike" cap="none" normalizeH="0" baseline="0" dirty="0" smtClean="0">
                          <a:ln>
                            <a:noFill/>
                          </a:ln>
                          <a:solidFill>
                            <a:schemeClr val="bg1"/>
                          </a:solidFill>
                          <a:effectLst/>
                          <a:latin typeface="Cambria" pitchFamily="18" charset="0"/>
                          <a:cs typeface="Arial" charset="0"/>
                        </a:rPr>
                        <a:t>%</a:t>
                      </a:r>
                      <a:endParaRPr kumimoji="0" lang="es-ES" sz="9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4508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realizan tramites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bg1"/>
                          </a:solidFill>
                          <a:effectLst/>
                          <a:latin typeface="Cambria" pitchFamily="18" charset="0"/>
                          <a:cs typeface="Arial" charset="0"/>
                        </a:rPr>
                        <a:t>7</a:t>
                      </a:r>
                      <a:r>
                        <a:rPr kumimoji="0" lang="es-ES" sz="900" b="1" i="0" u="none" strike="noStrike" cap="none" normalizeH="0" baseline="0" dirty="0" smtClean="0">
                          <a:ln>
                            <a:noFill/>
                          </a:ln>
                          <a:solidFill>
                            <a:schemeClr val="bg1"/>
                          </a:solidFill>
                          <a:effectLst/>
                          <a:latin typeface="Cambria" pitchFamily="18" charset="0"/>
                          <a:cs typeface="Arial" charset="0"/>
                        </a:rPr>
                        <a:t>%</a:t>
                      </a:r>
                      <a:endParaRPr kumimoji="0" lang="es-ES" sz="9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cap="flat">
                      <a:noFill/>
                    </a:lnB>
                    <a:lnTlToBr>
                      <a:noFill/>
                    </a:lnTlToBr>
                    <a:lnBlToTr>
                      <a:noFill/>
                    </a:lnBlToTr>
                    <a:noFill/>
                  </a:tcPr>
                </a:tc>
              </a:tr>
            </a:tbl>
          </a:graphicData>
        </a:graphic>
      </p:graphicFrame>
      <p:graphicFrame>
        <p:nvGraphicFramePr>
          <p:cNvPr id="640086" name="Group 86"/>
          <p:cNvGraphicFramePr>
            <a:graphicFrameLocks noGrp="1"/>
          </p:cNvGraphicFramePr>
          <p:nvPr/>
        </p:nvGraphicFramePr>
        <p:xfrm>
          <a:off x="5724525" y="4767263"/>
          <a:ext cx="2301875" cy="145728"/>
        </p:xfrm>
        <a:graphic>
          <a:graphicData uri="http://schemas.openxmlformats.org/drawingml/2006/table">
            <a:tbl>
              <a:tblPr/>
              <a:tblGrid>
                <a:gridCol w="2036763"/>
                <a:gridCol w="265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CO" sz="700" b="1" i="0" u="none" strike="noStrike" cap="none" normalizeH="0" baseline="0" dirty="0" smtClean="0">
                          <a:ln>
                            <a:noFill/>
                          </a:ln>
                          <a:solidFill>
                            <a:schemeClr val="tx1"/>
                          </a:solidFill>
                          <a:effectLst/>
                          <a:latin typeface="Calibri" pitchFamily="34" charset="0"/>
                          <a:cs typeface="Arial" charset="0"/>
                        </a:rPr>
                        <a:t> Base: Los que respondieron regular, mala y muy mala</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86</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40096" name="Group 96"/>
          <p:cNvGraphicFramePr>
            <a:graphicFrameLocks noGrp="1"/>
          </p:cNvGraphicFramePr>
          <p:nvPr/>
        </p:nvGraphicFramePr>
        <p:xfrm>
          <a:off x="8143875" y="5013325"/>
          <a:ext cx="1011238" cy="152400"/>
        </p:xfrm>
        <a:graphic>
          <a:graphicData uri="http://schemas.openxmlformats.org/drawingml/2006/table">
            <a:tbl>
              <a:tblPr/>
              <a:tblGrid>
                <a:gridCol w="1011238"/>
              </a:tblGrid>
              <a:tr h="428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chemeClr val="bg1"/>
                          </a:solidFill>
                          <a:effectLst/>
                          <a:latin typeface="Calibri" pitchFamily="34" charset="0"/>
                          <a:cs typeface="Arial" charset="0"/>
                        </a:rPr>
                        <a:t>Continua…</a:t>
                      </a: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grpSp>
        <p:nvGrpSpPr>
          <p:cNvPr id="17481" name="Group 102"/>
          <p:cNvGrpSpPr>
            <a:grpSpLocks/>
          </p:cNvGrpSpPr>
          <p:nvPr/>
        </p:nvGrpSpPr>
        <p:grpSpPr bwMode="auto">
          <a:xfrm>
            <a:off x="-95250" y="4714875"/>
            <a:ext cx="1701800" cy="265113"/>
            <a:chOff x="-60" y="2970"/>
            <a:chExt cx="1072" cy="167"/>
          </a:xfrm>
        </p:grpSpPr>
        <p:sp>
          <p:nvSpPr>
            <p:cNvPr id="17487" name="Text Box 103"/>
            <p:cNvSpPr txBox="1">
              <a:spLocks noChangeArrowheads="1"/>
            </p:cNvSpPr>
            <p:nvPr/>
          </p:nvSpPr>
          <p:spPr bwMode="auto">
            <a:xfrm>
              <a:off x="-1" y="3006"/>
              <a:ext cx="81" cy="104"/>
            </a:xfrm>
            <a:prstGeom prst="rect">
              <a:avLst/>
            </a:prstGeom>
            <a:noFill/>
            <a:ln w="9525">
              <a:noFill/>
              <a:miter lim="800000"/>
              <a:headEnd/>
              <a:tailEnd/>
            </a:ln>
          </p:spPr>
          <p:txBody>
            <a:bodyPr lIns="0" tIns="0" rIns="0" bIns="0" anchor="ctr">
              <a:spAutoFit/>
            </a:bodyPr>
            <a:lstStyle/>
            <a:p>
              <a:pPr algn="ctr">
                <a:lnSpc>
                  <a:spcPct val="60000"/>
                </a:lnSpc>
              </a:pPr>
              <a:r>
                <a:rPr lang="es-ES" b="0" dirty="0">
                  <a:solidFill>
                    <a:srgbClr val="CC3300"/>
                  </a:solidFill>
                </a:rPr>
                <a:t>*</a:t>
              </a:r>
            </a:p>
          </p:txBody>
        </p:sp>
        <p:sp>
          <p:nvSpPr>
            <p:cNvPr id="17488" name="Rectangle 104"/>
            <p:cNvSpPr>
              <a:spLocks noChangeArrowheads="1"/>
            </p:cNvSpPr>
            <p:nvPr/>
          </p:nvSpPr>
          <p:spPr bwMode="auto">
            <a:xfrm>
              <a:off x="65" y="2995"/>
              <a:ext cx="947" cy="142"/>
            </a:xfrm>
            <a:prstGeom prst="rect">
              <a:avLst/>
            </a:prstGeom>
            <a:noFill/>
            <a:ln w="9525">
              <a:noFill/>
              <a:miter lim="800000"/>
              <a:headEnd/>
              <a:tailEnd/>
            </a:ln>
          </p:spPr>
          <p:txBody>
            <a:bodyPr lIns="18000" tIns="18000" rIns="18000" bIns="18000" anchor="ctr"/>
            <a:lstStyle/>
            <a:p>
              <a:pPr fontAlgn="b">
                <a:lnSpc>
                  <a:spcPct val="90000"/>
                </a:lnSpc>
              </a:pPr>
              <a:r>
                <a:rPr lang="es-ES" sz="700" dirty="0">
                  <a:solidFill>
                    <a:srgbClr val="333333"/>
                  </a:solidFill>
                  <a:latin typeface="Calibri" pitchFamily="34" charset="0"/>
                </a:rPr>
                <a:t>Datos tomados de la encuesta de percepción del servicio de aseo / 2010</a:t>
              </a:r>
            </a:p>
            <a:p>
              <a:pPr fontAlgn="b">
                <a:lnSpc>
                  <a:spcPct val="90000"/>
                </a:lnSpc>
              </a:pPr>
              <a:r>
                <a:rPr lang="es-ES" sz="700" i="1" dirty="0">
                  <a:solidFill>
                    <a:srgbClr val="333333"/>
                  </a:solidFill>
                  <a:latin typeface="Calibri" pitchFamily="34" charset="0"/>
                </a:rPr>
                <a:t>CONSORCIO ASITEC - NEXIA</a:t>
              </a:r>
            </a:p>
          </p:txBody>
        </p:sp>
        <p:sp>
          <p:nvSpPr>
            <p:cNvPr id="17489" name="Line 105"/>
            <p:cNvSpPr>
              <a:spLocks noChangeShapeType="1"/>
            </p:cNvSpPr>
            <p:nvPr/>
          </p:nvSpPr>
          <p:spPr bwMode="auto">
            <a:xfrm>
              <a:off x="65" y="3137"/>
              <a:ext cx="947" cy="0"/>
            </a:xfrm>
            <a:prstGeom prst="line">
              <a:avLst/>
            </a:prstGeom>
            <a:noFill/>
            <a:ln w="9525">
              <a:noFill/>
              <a:round/>
              <a:headEnd/>
              <a:tailEnd/>
            </a:ln>
          </p:spPr>
          <p:txBody>
            <a:bodyPr lIns="18000" tIns="18000" rIns="18000" bIns="18000" anchor="ctr"/>
            <a:lstStyle/>
            <a:p>
              <a:endParaRPr lang="es-MX" dirty="0"/>
            </a:p>
          </p:txBody>
        </p:sp>
        <p:sp>
          <p:nvSpPr>
            <p:cNvPr id="17490" name="Line 106"/>
            <p:cNvSpPr>
              <a:spLocks noChangeShapeType="1"/>
            </p:cNvSpPr>
            <p:nvPr/>
          </p:nvSpPr>
          <p:spPr bwMode="auto">
            <a:xfrm>
              <a:off x="-60" y="2970"/>
              <a:ext cx="0" cy="142"/>
            </a:xfrm>
            <a:prstGeom prst="line">
              <a:avLst/>
            </a:prstGeom>
            <a:noFill/>
            <a:ln w="9525">
              <a:noFill/>
              <a:round/>
              <a:headEnd/>
              <a:tailEnd/>
            </a:ln>
          </p:spPr>
          <p:txBody>
            <a:bodyPr lIns="18000" tIns="18000" rIns="18000" bIns="18000" anchor="ctr"/>
            <a:lstStyle/>
            <a:p>
              <a:endParaRPr lang="es-MX" dirty="0"/>
            </a:p>
          </p:txBody>
        </p:sp>
        <p:sp>
          <p:nvSpPr>
            <p:cNvPr id="17491" name="Line 107"/>
            <p:cNvSpPr>
              <a:spLocks noChangeShapeType="1"/>
            </p:cNvSpPr>
            <p:nvPr/>
          </p:nvSpPr>
          <p:spPr bwMode="auto">
            <a:xfrm>
              <a:off x="1012" y="2995"/>
              <a:ext cx="0" cy="142"/>
            </a:xfrm>
            <a:prstGeom prst="line">
              <a:avLst/>
            </a:prstGeom>
            <a:noFill/>
            <a:ln w="9525">
              <a:noFill/>
              <a:round/>
              <a:headEnd/>
              <a:tailEnd/>
            </a:ln>
          </p:spPr>
          <p:txBody>
            <a:bodyPr lIns="18000" tIns="18000" rIns="18000" bIns="18000" anchor="ctr"/>
            <a:lstStyle/>
            <a:p>
              <a:endParaRPr lang="es-MX" dirty="0"/>
            </a:p>
          </p:txBody>
        </p:sp>
      </p:grpSp>
      <p:grpSp>
        <p:nvGrpSpPr>
          <p:cNvPr id="17482" name="Group 168"/>
          <p:cNvGrpSpPr>
            <a:grpSpLocks/>
          </p:cNvGrpSpPr>
          <p:nvPr/>
        </p:nvGrpSpPr>
        <p:grpSpPr bwMode="auto">
          <a:xfrm>
            <a:off x="8175625" y="152400"/>
            <a:ext cx="969963" cy="255588"/>
            <a:chOff x="5150" y="96"/>
            <a:chExt cx="611" cy="161"/>
          </a:xfrm>
        </p:grpSpPr>
        <p:pic>
          <p:nvPicPr>
            <p:cNvPr id="17485" name="Picture 169" descr="GHJK"/>
            <p:cNvPicPr>
              <a:picLocks noChangeAspect="1" noChangeArrowheads="1"/>
            </p:cNvPicPr>
            <p:nvPr/>
          </p:nvPicPr>
          <p:blipFill>
            <a:blip r:embed="rId10" cstate="print"/>
            <a:srcRect/>
            <a:stretch>
              <a:fillRect/>
            </a:stretch>
          </p:blipFill>
          <p:spPr bwMode="auto">
            <a:xfrm>
              <a:off x="5150" y="101"/>
              <a:ext cx="611" cy="156"/>
            </a:xfrm>
            <a:prstGeom prst="rect">
              <a:avLst/>
            </a:prstGeom>
            <a:noFill/>
            <a:ln w="9525">
              <a:noFill/>
              <a:miter lim="800000"/>
              <a:headEnd/>
              <a:tailEnd/>
            </a:ln>
          </p:spPr>
        </p:pic>
        <p:sp>
          <p:nvSpPr>
            <p:cNvPr id="17486" name="Rectangle 170"/>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pic>
        <p:nvPicPr>
          <p:cNvPr id="17483" name="Picture 171" descr="dfghdhfj"/>
          <p:cNvPicPr>
            <a:picLocks noChangeAspect="1" noChangeArrowheads="1"/>
          </p:cNvPicPr>
          <p:nvPr/>
        </p:nvPicPr>
        <p:blipFill>
          <a:blip r:embed="rId11" cstate="print"/>
          <a:srcRect/>
          <a:stretch>
            <a:fillRect/>
          </a:stretch>
        </p:blipFill>
        <p:spPr bwMode="auto">
          <a:xfrm>
            <a:off x="1925638" y="2887663"/>
            <a:ext cx="1046162" cy="1381125"/>
          </a:xfrm>
          <a:prstGeom prst="rect">
            <a:avLst/>
          </a:prstGeom>
          <a:noFill/>
          <a:ln w="9525">
            <a:noFill/>
            <a:miter lim="800000"/>
            <a:headEnd/>
            <a:tailEnd/>
          </a:ln>
        </p:spPr>
      </p:pic>
      <p:pic>
        <p:nvPicPr>
          <p:cNvPr id="17484" name="Picture 172" descr="sdfgdfhh"/>
          <p:cNvPicPr>
            <a:picLocks noChangeAspect="1" noChangeArrowheads="1"/>
          </p:cNvPicPr>
          <p:nvPr/>
        </p:nvPicPr>
        <p:blipFill>
          <a:blip r:embed="rId12" cstate="print"/>
          <a:srcRect/>
          <a:stretch>
            <a:fillRect/>
          </a:stretch>
        </p:blipFill>
        <p:spPr bwMode="auto">
          <a:xfrm>
            <a:off x="8394700" y="4019550"/>
            <a:ext cx="622300" cy="554038"/>
          </a:xfrm>
          <a:prstGeom prst="rect">
            <a:avLst/>
          </a:prstGeom>
          <a:noFill/>
          <a:ln w="9525">
            <a:noFill/>
            <a:miter lim="800000"/>
            <a:headEnd/>
            <a:tailEnd/>
          </a:ln>
        </p:spPr>
      </p:pic>
      <p:sp>
        <p:nvSpPr>
          <p:cNvPr id="34" name="33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8434" name="Object 5"/>
          <p:cNvGraphicFramePr>
            <a:graphicFrameLocks noChangeAspect="1"/>
          </p:cNvGraphicFramePr>
          <p:nvPr/>
        </p:nvGraphicFramePr>
        <p:xfrm>
          <a:off x="1438275" y="1436688"/>
          <a:ext cx="2551113" cy="3341687"/>
        </p:xfrm>
        <a:graphic>
          <a:graphicData uri="http://schemas.openxmlformats.org/presentationml/2006/ole">
            <p:oleObj spid="_x0000_s18434" name="Gráfico" r:id="rId3" imgW="2552700" imgH="3343275" progId="MSGraph.Chart.8">
              <p:embed followColorScheme="full"/>
            </p:oleObj>
          </a:graphicData>
        </a:graphic>
      </p:graphicFrame>
      <p:sp>
        <p:nvSpPr>
          <p:cNvPr id="18436" name="Rectangle 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8DF60847-9388-4A2E-A6CC-4F14F8DC3CF2}" type="slidenum">
              <a:rPr lang="es-ES" sz="900" i="1">
                <a:solidFill>
                  <a:schemeClr val="bg1"/>
                </a:solidFill>
              </a:rPr>
              <a:pPr algn="ctr"/>
              <a:t>48</a:t>
            </a:fld>
            <a:endParaRPr lang="es-ES" sz="900" i="1" dirty="0">
              <a:solidFill>
                <a:schemeClr val="bg1"/>
              </a:solidFill>
            </a:endParaRPr>
          </a:p>
        </p:txBody>
      </p:sp>
      <p:sp>
        <p:nvSpPr>
          <p:cNvPr id="18437" name="Rectangle 5"/>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641333" name="Group 309"/>
          <p:cNvGraphicFramePr>
            <a:graphicFrameLocks noGrp="1"/>
          </p:cNvGraphicFramePr>
          <p:nvPr/>
        </p:nvGraphicFramePr>
        <p:xfrm>
          <a:off x="1138238" y="938213"/>
          <a:ext cx="2659062" cy="390144"/>
        </p:xfrm>
        <a:graphic>
          <a:graphicData uri="http://schemas.openxmlformats.org/drawingml/2006/table">
            <a:tbl>
              <a:tblPr/>
              <a:tblGrid>
                <a:gridCol w="479425"/>
                <a:gridCol w="479425"/>
                <a:gridCol w="479425"/>
                <a:gridCol w="479425"/>
                <a:gridCol w="741362"/>
              </a:tblGrid>
              <a:tr h="0">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endParaRPr kumimoji="0" lang="es-CO" sz="900" b="0"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cap="flat">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s-CO"/>
                    </a:p>
                  </a:txBody>
                  <a:tcPr/>
                </a:tc>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noFill/>
                  </a:tcPr>
                </a:tc>
              </a:tr>
              <a:tr h="0">
                <a:tc>
                  <a:txBody>
                    <a:bodyPr/>
                    <a:lstStyle/>
                    <a:p>
                      <a:pPr marL="0" marR="0" lvl="0" indent="0" algn="r" defTabSz="914400" rtl="0" eaLnBrk="1" fontAlgn="b" latinLnBrk="0" hangingPunct="1">
                        <a:lnSpc>
                          <a:spcPct val="80000"/>
                        </a:lnSpc>
                        <a:spcBef>
                          <a:spcPct val="0"/>
                        </a:spcBef>
                        <a:spcAft>
                          <a:spcPct val="0"/>
                        </a:spcAft>
                        <a:buClrTx/>
                        <a:buSzTx/>
                        <a:buFont typeface="Wingdings" pitchFamily="2" charset="2"/>
                        <a:buNone/>
                        <a:tabLst/>
                      </a:pPr>
                      <a:r>
                        <a:rPr kumimoji="0" lang="es-CO" sz="800" b="1" i="0" u="none" strike="noStrike" cap="none" normalizeH="0" baseline="0" dirty="0" smtClean="0">
                          <a:ln>
                            <a:noFill/>
                          </a:ln>
                          <a:solidFill>
                            <a:schemeClr val="tx1"/>
                          </a:solidFill>
                          <a:effectLst/>
                          <a:latin typeface="Calibri" pitchFamily="34" charset="0"/>
                          <a:cs typeface="Arial" charset="0"/>
                        </a:rPr>
                        <a:t>2010</a:t>
                      </a:r>
                    </a:p>
                  </a:txBody>
                  <a:tcPr marL="0" marR="36000" marT="0" marB="0" anchor="ctr" horzOverflow="overflow">
                    <a:lnL w="3175"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blipFill dpi="0" rotWithShape="0">
                      <a:blip r:embed="rId4"/>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blipFill dpi="0" rotWithShape="0">
                      <a:blip r:embed="rId5"/>
                      <a:srcRect/>
                      <a:stretch>
                        <a:fillRect/>
                      </a:stretch>
                    </a:blipFill>
                  </a:tcPr>
                </a:tc>
                <a:tc rowSpan="2">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6"/>
                      <a:srcRect/>
                      <a:stretch>
                        <a:fillRect/>
                      </a:stretch>
                    </a:blipFill>
                  </a:tcPr>
                </a:tc>
                <a:tc rowSpan="2">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7"/>
                      <a:srcRect/>
                      <a:stretch>
                        <a:fillRect/>
                      </a:stretch>
                    </a:blipFill>
                  </a:tcPr>
                </a:tc>
              </a:tr>
              <a:tr h="0">
                <a:tc>
                  <a:txBody>
                    <a:bodyPr/>
                    <a:lstStyle/>
                    <a:p>
                      <a:pPr marL="0" marR="0" lvl="0" indent="0" algn="r" defTabSz="914400" rtl="0" eaLnBrk="1" fontAlgn="b" latinLnBrk="0" hangingPunct="1">
                        <a:lnSpc>
                          <a:spcPct val="80000"/>
                        </a:lnSpc>
                        <a:spcBef>
                          <a:spcPct val="0"/>
                        </a:spcBef>
                        <a:spcAft>
                          <a:spcPct val="0"/>
                        </a:spcAft>
                        <a:buClrTx/>
                        <a:buSzTx/>
                        <a:buFont typeface="Wingdings" pitchFamily="2" charset="2"/>
                        <a:buNone/>
                        <a:tabLst/>
                      </a:pPr>
                      <a:r>
                        <a:rPr kumimoji="0" lang="es-CO" sz="800" b="1" i="0" u="none" strike="noStrike" cap="none" normalizeH="0" baseline="0" dirty="0" smtClean="0">
                          <a:ln>
                            <a:noFill/>
                          </a:ln>
                          <a:solidFill>
                            <a:schemeClr val="tx1"/>
                          </a:solidFill>
                          <a:effectLst/>
                          <a:latin typeface="Calibri" pitchFamily="34" charset="0"/>
                          <a:cs typeface="Arial" charset="0"/>
                        </a:rPr>
                        <a:t>2016</a:t>
                      </a:r>
                    </a:p>
                  </a:txBody>
                  <a:tcPr marL="0" marR="36000" marT="0" marB="0" anchor="ctr" horzOverflow="overflow">
                    <a:lnL w="3175"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8"/>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9"/>
                      <a:srcRect/>
                      <a:stretch>
                        <a:fillRect/>
                      </a:stretch>
                    </a:blipFill>
                  </a:tcPr>
                </a:tc>
                <a:tc vMerge="1">
                  <a:txBody>
                    <a:bodyPr/>
                    <a:lstStyle/>
                    <a:p>
                      <a:endParaRPr lang="es-CO"/>
                    </a:p>
                  </a:txBody>
                  <a:tcPr/>
                </a:tc>
                <a:tc vMerge="1">
                  <a:txBody>
                    <a:bodyPr/>
                    <a:lstStyle/>
                    <a:p>
                      <a:endParaRPr lang="es-CO"/>
                    </a:p>
                  </a:txBody>
                  <a:tcPr/>
                </a:tc>
              </a:tr>
            </a:tbl>
          </a:graphicData>
        </a:graphic>
      </p:graphicFrame>
      <p:graphicFrame>
        <p:nvGraphicFramePr>
          <p:cNvPr id="641233" name="Group 209"/>
          <p:cNvGraphicFramePr>
            <a:graphicFrameLocks noGrp="1"/>
          </p:cNvGraphicFramePr>
          <p:nvPr/>
        </p:nvGraphicFramePr>
        <p:xfrm>
          <a:off x="238125" y="596900"/>
          <a:ext cx="4113213" cy="203640"/>
        </p:xfrm>
        <a:graphic>
          <a:graphicData uri="http://schemas.openxmlformats.org/drawingml/2006/table">
            <a:tbl>
              <a:tblPr/>
              <a:tblGrid>
                <a:gridCol w="4113213"/>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pPr>
                      <a:r>
                        <a:rPr kumimoji="0" lang="es-CO" sz="1000" b="1" i="0" u="none" strike="noStrike" cap="none" normalizeH="0" baseline="0" dirty="0" smtClean="0">
                          <a:ln>
                            <a:noFill/>
                          </a:ln>
                          <a:solidFill>
                            <a:srgbClr val="622280"/>
                          </a:solidFill>
                          <a:effectLst/>
                          <a:latin typeface="Calibri" pitchFamily="34" charset="0"/>
                          <a:cs typeface="Arial" charset="0"/>
                        </a:rPr>
                        <a:t> 9.</a:t>
                      </a:r>
                      <a:r>
                        <a:rPr kumimoji="0" lang="es-CO" sz="1000" b="1" i="0" u="none" strike="noStrike" cap="none" normalizeH="0" baseline="0" dirty="0" smtClean="0">
                          <a:ln>
                            <a:noFill/>
                          </a:ln>
                          <a:solidFill>
                            <a:srgbClr val="333333"/>
                          </a:solidFill>
                          <a:effectLst/>
                          <a:latin typeface="Calibri" pitchFamily="34" charset="0"/>
                          <a:cs typeface="Arial" charset="0"/>
                        </a:rPr>
                        <a:t> ¿Cómo califica la </a:t>
                      </a:r>
                      <a:r>
                        <a:rPr kumimoji="0" lang="es-CO" sz="1000" b="1" i="0" u="none" strike="noStrike" cap="none" normalizeH="0" baseline="0" dirty="0" smtClean="0">
                          <a:ln>
                            <a:noFill/>
                          </a:ln>
                          <a:solidFill>
                            <a:srgbClr val="622280"/>
                          </a:solidFill>
                          <a:effectLst/>
                          <a:latin typeface="Calibri" pitchFamily="34" charset="0"/>
                          <a:cs typeface="Arial" charset="0"/>
                        </a:rPr>
                        <a:t>calidad del servicio</a:t>
                      </a:r>
                      <a:r>
                        <a:rPr kumimoji="0" lang="es-CO" sz="1000" b="1" i="0" u="none" strike="noStrike" cap="none" normalizeH="0" baseline="0" dirty="0" smtClean="0">
                          <a:ln>
                            <a:noFill/>
                          </a:ln>
                          <a:solidFill>
                            <a:srgbClr val="333333"/>
                          </a:solidFill>
                          <a:effectLst/>
                          <a:latin typeface="Calibri" pitchFamily="34" charset="0"/>
                          <a:cs typeface="Arial" charset="0"/>
                        </a:rPr>
                        <a:t> prestado por el Cementerio?  </a:t>
                      </a:r>
                      <a:endParaRPr kumimoji="0" lang="es-CO" sz="1000" b="0" i="0" u="none" strike="noStrike" cap="none" normalizeH="0" baseline="0" dirty="0" smtClean="0">
                        <a:ln>
                          <a:noFill/>
                        </a:ln>
                        <a:solidFill>
                          <a:schemeClr val="tx1">
                            <a:lumMod val="50000"/>
                            <a:lumOff val="50000"/>
                          </a:schemeClr>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1059" name="Group 35"/>
          <p:cNvGraphicFramePr>
            <a:graphicFrameLocks noGrp="1"/>
          </p:cNvGraphicFramePr>
          <p:nvPr/>
        </p:nvGraphicFramePr>
        <p:xfrm>
          <a:off x="206375" y="1338263"/>
          <a:ext cx="463550" cy="110676"/>
        </p:xfrm>
        <a:graphic>
          <a:graphicData uri="http://schemas.openxmlformats.org/drawingml/2006/table">
            <a:tbl>
              <a:tblPr/>
              <a:tblGrid>
                <a:gridCol w="463550"/>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r>
            </a:tbl>
          </a:graphicData>
        </a:graphic>
      </p:graphicFrame>
      <p:graphicFrame>
        <p:nvGraphicFramePr>
          <p:cNvPr id="641338" name="Group 314"/>
          <p:cNvGraphicFramePr>
            <a:graphicFrameLocks noGrp="1"/>
          </p:cNvGraphicFramePr>
          <p:nvPr/>
        </p:nvGraphicFramePr>
        <p:xfrm>
          <a:off x="5014913" y="598488"/>
          <a:ext cx="3721100" cy="371280"/>
        </p:xfrm>
        <a:graphic>
          <a:graphicData uri="http://schemas.openxmlformats.org/drawingml/2006/table">
            <a:tbl>
              <a:tblPr/>
              <a:tblGrid>
                <a:gridCol w="3721100"/>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defRPr/>
                      </a:pPr>
                      <a:r>
                        <a:rPr kumimoji="0" lang="es-CO" sz="1000" b="1" i="0" u="none" strike="noStrike" cap="none" normalizeH="0" baseline="0" dirty="0" smtClean="0">
                          <a:ln>
                            <a:noFill/>
                          </a:ln>
                          <a:solidFill>
                            <a:srgbClr val="622280"/>
                          </a:solidFill>
                          <a:effectLst/>
                          <a:latin typeface="Calibri" pitchFamily="34" charset="0"/>
                          <a:cs typeface="Arial" charset="0"/>
                        </a:rPr>
                        <a:t> 10.</a:t>
                      </a:r>
                      <a:r>
                        <a:rPr kumimoji="0" lang="es-CO" sz="1000" b="1" i="0" u="none" strike="noStrike" cap="none" normalizeH="0" baseline="0" dirty="0" smtClean="0">
                          <a:ln>
                            <a:noFill/>
                          </a:ln>
                          <a:solidFill>
                            <a:srgbClr val="333333"/>
                          </a:solidFill>
                          <a:effectLst/>
                          <a:latin typeface="Calibri" pitchFamily="34" charset="0"/>
                          <a:cs typeface="Arial" charset="0"/>
                        </a:rPr>
                        <a:t> ¿Por qué dice usted que la calidad del servicio prestado por el cementerio es </a:t>
                      </a:r>
                      <a:r>
                        <a:rPr kumimoji="0" lang="es-CO" sz="1000" b="1" i="0" u="none" strike="noStrike" cap="none" normalizeH="0" baseline="0" dirty="0" smtClean="0">
                          <a:ln>
                            <a:noFill/>
                          </a:ln>
                          <a:solidFill>
                            <a:srgbClr val="622280"/>
                          </a:solidFill>
                          <a:effectLst/>
                          <a:latin typeface="Calibri" pitchFamily="34" charset="0"/>
                          <a:cs typeface="Arial" charset="0"/>
                        </a:rPr>
                        <a:t>REGULAR, MALA o MUY MALA </a:t>
                      </a:r>
                      <a:r>
                        <a:rPr kumimoji="0" lang="es-CO" sz="1000" b="0" i="0" u="none" strike="noStrike" cap="none" normalizeH="0" baseline="0" dirty="0" smtClean="0">
                          <a:ln>
                            <a:noFill/>
                          </a:ln>
                          <a:solidFill>
                            <a:schemeClr val="tx1">
                              <a:lumMod val="50000"/>
                              <a:lumOff val="50000"/>
                            </a:schemeClr>
                          </a:solidFill>
                          <a:effectLst/>
                          <a:latin typeface="Calibri" pitchFamily="34" charset="0"/>
                          <a:cs typeface="Arial" charset="0"/>
                        </a:rPr>
                        <a:t>(Espontánea)</a:t>
                      </a:r>
                      <a:r>
                        <a:rPr kumimoji="0" lang="es-CO" sz="1000" b="1" i="0" u="none" strike="noStrike" cap="none" normalizeH="0" baseline="0" dirty="0" smtClean="0">
                          <a:ln>
                            <a:noFill/>
                          </a:ln>
                          <a:solidFill>
                            <a:srgbClr val="333333"/>
                          </a:solidFill>
                          <a:effectLst/>
                          <a:latin typeface="Calibri" pitchFamily="34" charset="0"/>
                          <a:cs typeface="Arial" charset="0"/>
                        </a:rPr>
                        <a:t>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1332" name="Group 308"/>
          <p:cNvGraphicFramePr>
            <a:graphicFrameLocks noGrp="1"/>
          </p:cNvGraphicFramePr>
          <p:nvPr/>
        </p:nvGraphicFramePr>
        <p:xfrm>
          <a:off x="280988" y="1533525"/>
          <a:ext cx="1200150" cy="2994025"/>
        </p:xfrm>
        <a:graphic>
          <a:graphicData uri="http://schemas.openxmlformats.org/drawingml/2006/table">
            <a:tbl>
              <a:tblPr/>
              <a:tblGrid>
                <a:gridCol w="304800"/>
                <a:gridCol w="547687"/>
                <a:gridCol w="347663"/>
              </a:tblGrid>
              <a:tr h="206375">
                <a:tc rowSpan="2">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p>
                  </a:txBody>
                  <a:tcPr marL="72000" marR="72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rowSpan="2">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72000" marR="72000" marT="18000" marB="18000" anchor="ctr" horzOverflow="overflow">
                    <a:lnL w="3175" cap="flat" cmpd="sng" algn="ctr">
                      <a:solidFill>
                        <a:srgbClr val="DDDDDD"/>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0" u="none" strike="noStrike" cap="none" normalizeH="0" baseline="0" dirty="0" smtClean="0">
                          <a:ln>
                            <a:noFill/>
                          </a:ln>
                          <a:solidFill>
                            <a:srgbClr val="5E4EB0"/>
                          </a:solidFill>
                          <a:effectLst/>
                          <a:latin typeface="Calibri" pitchFamily="34" charset="0"/>
                          <a:cs typeface="Arial" charset="0"/>
                        </a:rPr>
                        <a:t>2010</a:t>
                      </a:r>
                    </a:p>
                  </a:txBody>
                  <a:tcPr marL="72000" marR="72000" marT="18000" marB="18000" anchor="ctr" horzOverflow="overflow">
                    <a:lnL w="3175" cap="flat" cmpd="sng" algn="ctr">
                      <a:solidFill>
                        <a:srgbClr val="B2B2B2"/>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06375">
                <a:tc vMerge="1">
                  <a:txBody>
                    <a:bodyPr/>
                    <a:lstStyle/>
                    <a:p>
                      <a:endParaRPr lang="es-CO"/>
                    </a:p>
                  </a:txBody>
                  <a:tcPr/>
                </a:tc>
                <a:tc vMerge="1">
                  <a:txBody>
                    <a:bodyPr/>
                    <a:lstStyle/>
                    <a:p>
                      <a:endParaRPr lang="es-CO"/>
                    </a:p>
                  </a:txBody>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0" u="none" strike="noStrike" cap="none" normalizeH="0" baseline="0" dirty="0" smtClean="0">
                          <a:ln>
                            <a:noFill/>
                          </a:ln>
                          <a:solidFill>
                            <a:srgbClr val="622280"/>
                          </a:solidFill>
                          <a:effectLst/>
                          <a:latin typeface="Calibri" pitchFamily="34" charset="0"/>
                          <a:cs typeface="Arial" charset="0"/>
                        </a:rPr>
                        <a:t>2016</a:t>
                      </a:r>
                    </a:p>
                  </a:txBody>
                  <a:tcPr marL="72000" marR="72000" marT="18000" marB="18000" anchor="ctr" horzOverflow="overflow">
                    <a:lnL w="3175" cap="flat" cmpd="sng" algn="ctr">
                      <a:solidFill>
                        <a:srgbClr val="B2B2B2"/>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41300">
                <a:tc>
                  <a:txBody>
                    <a:bodyPr/>
                    <a:lstStyle/>
                    <a:p>
                      <a:pPr marL="0" marR="0" lvl="0" indent="0" algn="ctr" defTabSz="914400" rtl="0" eaLnBrk="1" fontAlgn="b" latinLnBrk="0" hangingPunct="1">
                        <a:lnSpc>
                          <a:spcPct val="70000"/>
                        </a:lnSpc>
                        <a:spcBef>
                          <a:spcPct val="0"/>
                        </a:spcBef>
                        <a:spcAft>
                          <a:spcPct val="0"/>
                        </a:spcAft>
                        <a:buClrTx/>
                        <a:buSzTx/>
                        <a:buFontTx/>
                        <a:buNone/>
                        <a:tabLst/>
                      </a:pPr>
                      <a:endParaRPr kumimoji="0" lang="es-CO" sz="800" b="1" i="1" u="none" strike="noStrike" cap="none" normalizeH="0" baseline="0" dirty="0" smtClean="0">
                        <a:ln>
                          <a:noFill/>
                        </a:ln>
                        <a:solidFill>
                          <a:schemeClr val="tx1"/>
                        </a:solidFill>
                        <a:effectLst/>
                        <a:latin typeface="Calibri" pitchFamily="34" charset="0"/>
                        <a:cs typeface="Arial" charset="0"/>
                      </a:endParaRPr>
                    </a:p>
                  </a:txBody>
                  <a:tcPr marL="72000" marR="72000" marT="18000" marB="18000" anchor="ctr" horzOverflow="overflow">
                    <a:lnL cap="flat">
                      <a:noFill/>
                    </a:lnL>
                    <a:lnR>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72000" marR="72000" marT="18000" marB="18000" anchor="ctr" horzOverflow="overflow">
                    <a:lnL>
                      <a:noFill/>
                    </a:lnL>
                    <a:lnR>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endParaRPr kumimoji="0" lang="es-CO" sz="800" b="1" i="0" u="none" strike="noStrike" cap="none" normalizeH="0" baseline="0" dirty="0" smtClean="0">
                        <a:ln>
                          <a:noFill/>
                        </a:ln>
                        <a:solidFill>
                          <a:srgbClr val="622280"/>
                        </a:solidFill>
                        <a:effectLst/>
                        <a:latin typeface="Calibri" pitchFamily="34" charset="0"/>
                        <a:cs typeface="Arial" charset="0"/>
                      </a:endParaRPr>
                    </a:p>
                  </a:txBody>
                  <a:tcPr marL="72000" marR="72000" marT="18000" marB="18000" anchor="ctr" horzOverflow="overflow">
                    <a:lnL>
                      <a:noFill/>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06375">
                <a:tc rowSpan="2">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200</a:t>
                      </a:r>
                    </a:p>
                  </a:txBody>
                  <a:tcPr marL="72000" marR="72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rowSpan="2">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72000" marR="72000" marT="18000" marB="18000" anchor="ctr" horzOverflow="overflow">
                    <a:lnL w="3175" cap="flat" cmpd="sng" algn="ctr">
                      <a:solidFill>
                        <a:srgbClr val="DDDDDD"/>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0" u="none" strike="noStrike" cap="none" normalizeH="0" baseline="0" dirty="0" smtClean="0">
                          <a:ln>
                            <a:noFill/>
                          </a:ln>
                          <a:solidFill>
                            <a:srgbClr val="0099CC"/>
                          </a:solidFill>
                          <a:effectLst/>
                          <a:latin typeface="Calibri" pitchFamily="34" charset="0"/>
                          <a:cs typeface="Arial" charset="0"/>
                        </a:rPr>
                        <a:t>2010</a:t>
                      </a:r>
                    </a:p>
                  </a:txBody>
                  <a:tcPr marL="72000" marR="72000" marT="18000" marB="18000" anchor="ctr" horzOverflow="overflow">
                    <a:lnL w="3175" cap="flat" cmpd="sng" algn="ctr">
                      <a:solidFill>
                        <a:srgbClr val="B2B2B2"/>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06375">
                <a:tc vMerge="1">
                  <a:txBody>
                    <a:bodyPr/>
                    <a:lstStyle/>
                    <a:p>
                      <a:endParaRPr lang="es-CO"/>
                    </a:p>
                  </a:txBody>
                  <a:tcPr/>
                </a:tc>
                <a:tc vMerge="1">
                  <a:txBody>
                    <a:bodyPr/>
                    <a:lstStyle/>
                    <a:p>
                      <a:endParaRPr lang="es-CO"/>
                    </a:p>
                  </a:txBody>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0" u="none" strike="noStrike" cap="none" normalizeH="0" baseline="0" dirty="0" smtClean="0">
                          <a:ln>
                            <a:noFill/>
                          </a:ln>
                          <a:solidFill>
                            <a:srgbClr val="0099CC"/>
                          </a:solidFill>
                          <a:effectLst/>
                          <a:latin typeface="Calibri" pitchFamily="34" charset="0"/>
                          <a:cs typeface="Arial" charset="0"/>
                        </a:rPr>
                        <a:t>2016</a:t>
                      </a:r>
                    </a:p>
                  </a:txBody>
                  <a:tcPr marL="72000" marR="72000" marT="18000" marB="18000" anchor="ctr" horzOverflow="overflow">
                    <a:lnL w="3175" cap="flat" cmpd="sng" algn="ctr">
                      <a:solidFill>
                        <a:srgbClr val="B2B2B2"/>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41300">
                <a:tc>
                  <a:txBody>
                    <a:bodyPr/>
                    <a:lstStyle/>
                    <a:p>
                      <a:pPr marL="0" marR="0" lvl="0" indent="0" algn="ctr" defTabSz="914400" rtl="0" eaLnBrk="1" fontAlgn="b" latinLnBrk="0" hangingPunct="1">
                        <a:lnSpc>
                          <a:spcPct val="70000"/>
                        </a:lnSpc>
                        <a:spcBef>
                          <a:spcPct val="0"/>
                        </a:spcBef>
                        <a:spcAft>
                          <a:spcPct val="0"/>
                        </a:spcAft>
                        <a:buClrTx/>
                        <a:buSzTx/>
                        <a:buFontTx/>
                        <a:buNone/>
                        <a:tabLst/>
                      </a:pPr>
                      <a:endParaRPr kumimoji="0" lang="es-CO" sz="800" b="1" i="1" u="none" strike="noStrike" cap="none" normalizeH="0" baseline="0" dirty="0" smtClean="0">
                        <a:ln>
                          <a:noFill/>
                        </a:ln>
                        <a:solidFill>
                          <a:schemeClr val="tx1"/>
                        </a:solidFill>
                        <a:effectLst/>
                        <a:latin typeface="Calibri" pitchFamily="34" charset="0"/>
                        <a:cs typeface="Arial" charset="0"/>
                      </a:endParaRPr>
                    </a:p>
                  </a:txBody>
                  <a:tcPr marL="72000" marR="72000" marT="18000" marB="18000" anchor="ctr" horzOverflow="overflow">
                    <a:lnL cap="flat">
                      <a:noFill/>
                    </a:lnL>
                    <a:lnR>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72000" marR="72000" marT="18000" marB="18000" anchor="ctr" horzOverflow="overflow">
                    <a:lnL>
                      <a:noFill/>
                    </a:lnL>
                    <a:lnR>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endParaRPr kumimoji="0" lang="es-CO" sz="800" b="1" i="0" u="none" strike="noStrike" cap="none" normalizeH="0" baseline="0" dirty="0" smtClean="0">
                        <a:ln>
                          <a:noFill/>
                        </a:ln>
                        <a:solidFill>
                          <a:srgbClr val="0099CC"/>
                        </a:solidFill>
                        <a:effectLst/>
                        <a:latin typeface="Calibri" pitchFamily="34" charset="0"/>
                        <a:cs typeface="Arial" charset="0"/>
                      </a:endParaRPr>
                    </a:p>
                  </a:txBody>
                  <a:tcPr marL="72000" marR="72000" marT="18000" marB="18000" anchor="ctr" horzOverflow="overflow">
                    <a:lnL>
                      <a:noFill/>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06375">
                <a:tc rowSpan="2">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201</a:t>
                      </a:r>
                    </a:p>
                  </a:txBody>
                  <a:tcPr marL="72000" marR="72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rowSpan="2">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72000" marR="72000" marT="18000" marB="18000" anchor="ctr" horzOverflow="overflow">
                    <a:lnL w="3175" cap="flat" cmpd="sng" algn="ctr">
                      <a:solidFill>
                        <a:srgbClr val="DDDDDD"/>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0" u="none" strike="noStrike" cap="none" normalizeH="0" baseline="0" dirty="0" smtClean="0">
                          <a:ln>
                            <a:noFill/>
                          </a:ln>
                          <a:solidFill>
                            <a:srgbClr val="0099CC"/>
                          </a:solidFill>
                          <a:effectLst/>
                          <a:latin typeface="Calibri" pitchFamily="34" charset="0"/>
                          <a:cs typeface="Arial" charset="0"/>
                        </a:rPr>
                        <a:t>2010</a:t>
                      </a:r>
                    </a:p>
                  </a:txBody>
                  <a:tcPr marL="72000" marR="72000" marT="18000" marB="18000" anchor="ctr" horzOverflow="overflow">
                    <a:lnL w="3175" cap="flat" cmpd="sng" algn="ctr">
                      <a:solidFill>
                        <a:srgbClr val="B2B2B2"/>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06375">
                <a:tc vMerge="1">
                  <a:txBody>
                    <a:bodyPr/>
                    <a:lstStyle/>
                    <a:p>
                      <a:endParaRPr lang="es-CO"/>
                    </a:p>
                  </a:txBody>
                  <a:tcPr/>
                </a:tc>
                <a:tc vMerge="1">
                  <a:txBody>
                    <a:bodyPr/>
                    <a:lstStyle/>
                    <a:p>
                      <a:endParaRPr lang="es-CO"/>
                    </a:p>
                  </a:txBody>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0" u="none" strike="noStrike" cap="none" normalizeH="0" baseline="0" dirty="0" smtClean="0">
                          <a:ln>
                            <a:noFill/>
                          </a:ln>
                          <a:solidFill>
                            <a:srgbClr val="0099CC"/>
                          </a:solidFill>
                          <a:effectLst/>
                          <a:latin typeface="Calibri" pitchFamily="34" charset="0"/>
                          <a:cs typeface="Arial" charset="0"/>
                        </a:rPr>
                        <a:t>2016</a:t>
                      </a:r>
                    </a:p>
                  </a:txBody>
                  <a:tcPr marL="72000" marR="72000" marT="18000" marB="18000" anchor="ctr" horzOverflow="overflow">
                    <a:lnL w="3175" cap="flat" cmpd="sng" algn="ctr">
                      <a:solidFill>
                        <a:srgbClr val="B2B2B2"/>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41300">
                <a:tc>
                  <a:txBody>
                    <a:bodyPr/>
                    <a:lstStyle/>
                    <a:p>
                      <a:pPr marL="0" marR="0" lvl="0" indent="0" algn="ctr" defTabSz="914400" rtl="0" eaLnBrk="1" fontAlgn="b" latinLnBrk="0" hangingPunct="1">
                        <a:lnSpc>
                          <a:spcPct val="70000"/>
                        </a:lnSpc>
                        <a:spcBef>
                          <a:spcPct val="0"/>
                        </a:spcBef>
                        <a:spcAft>
                          <a:spcPct val="0"/>
                        </a:spcAft>
                        <a:buClrTx/>
                        <a:buSzTx/>
                        <a:buFontTx/>
                        <a:buNone/>
                        <a:tabLst/>
                      </a:pPr>
                      <a:endParaRPr kumimoji="0" lang="es-CO" sz="800" b="1" i="1" u="none" strike="noStrike" cap="none" normalizeH="0" baseline="0" dirty="0" smtClean="0">
                        <a:ln>
                          <a:noFill/>
                        </a:ln>
                        <a:solidFill>
                          <a:schemeClr val="tx1"/>
                        </a:solidFill>
                        <a:effectLst/>
                        <a:latin typeface="Calibri" pitchFamily="34" charset="0"/>
                        <a:cs typeface="Arial" charset="0"/>
                      </a:endParaRPr>
                    </a:p>
                  </a:txBody>
                  <a:tcPr marL="72000" marR="72000" marT="18000" marB="18000" anchor="ctr" horzOverflow="overflow">
                    <a:lnL cap="flat">
                      <a:noFill/>
                    </a:lnL>
                    <a:lnR>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72000" marR="72000" marT="18000" marB="18000" anchor="ctr" horzOverflow="overflow">
                    <a:lnL>
                      <a:noFill/>
                    </a:lnL>
                    <a:lnR>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endParaRPr kumimoji="0" lang="es-CO" sz="800" b="1" i="0" u="none" strike="noStrike" cap="none" normalizeH="0" baseline="0" dirty="0" smtClean="0">
                        <a:ln>
                          <a:noFill/>
                        </a:ln>
                        <a:solidFill>
                          <a:srgbClr val="0099CC"/>
                        </a:solidFill>
                        <a:effectLst/>
                        <a:latin typeface="Calibri" pitchFamily="34" charset="0"/>
                        <a:cs typeface="Arial" charset="0"/>
                      </a:endParaRPr>
                    </a:p>
                  </a:txBody>
                  <a:tcPr marL="72000" marR="72000" marT="18000" marB="18000" anchor="ctr" horzOverflow="overflow">
                    <a:lnL>
                      <a:noFill/>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06375">
                <a:tc rowSpan="2">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202</a:t>
                      </a:r>
                    </a:p>
                  </a:txBody>
                  <a:tcPr marL="72000" marR="72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rowSpan="2">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72000" marR="72000" marT="18000" marB="18000" anchor="ctr" horzOverflow="overflow">
                    <a:lnL w="3175" cap="flat" cmpd="sng" algn="ctr">
                      <a:solidFill>
                        <a:srgbClr val="DDDDDD"/>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0" u="none" strike="noStrike" cap="none" normalizeH="0" baseline="0" dirty="0" smtClean="0">
                          <a:ln>
                            <a:noFill/>
                          </a:ln>
                          <a:solidFill>
                            <a:srgbClr val="0099CC"/>
                          </a:solidFill>
                          <a:effectLst/>
                          <a:latin typeface="Calibri" pitchFamily="34" charset="0"/>
                          <a:cs typeface="Arial" charset="0"/>
                        </a:rPr>
                        <a:t>2010</a:t>
                      </a:r>
                    </a:p>
                  </a:txBody>
                  <a:tcPr marL="72000" marR="72000" marT="18000" marB="18000" anchor="ctr" horzOverflow="overflow">
                    <a:lnL w="3175" cap="flat" cmpd="sng" algn="ctr">
                      <a:solidFill>
                        <a:srgbClr val="B2B2B2"/>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06375">
                <a:tc vMerge="1">
                  <a:txBody>
                    <a:bodyPr/>
                    <a:lstStyle/>
                    <a:p>
                      <a:endParaRPr lang="es-CO"/>
                    </a:p>
                  </a:txBody>
                  <a:tcPr/>
                </a:tc>
                <a:tc vMerge="1">
                  <a:txBody>
                    <a:bodyPr/>
                    <a:lstStyle/>
                    <a:p>
                      <a:endParaRPr lang="es-CO"/>
                    </a:p>
                  </a:txBody>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0" u="none" strike="noStrike" cap="none" normalizeH="0" baseline="0" dirty="0" smtClean="0">
                          <a:ln>
                            <a:noFill/>
                          </a:ln>
                          <a:solidFill>
                            <a:srgbClr val="0099CC"/>
                          </a:solidFill>
                          <a:effectLst/>
                          <a:latin typeface="Calibri" pitchFamily="34" charset="0"/>
                          <a:cs typeface="Arial" charset="0"/>
                        </a:rPr>
                        <a:t>2016</a:t>
                      </a:r>
                    </a:p>
                  </a:txBody>
                  <a:tcPr marL="72000" marR="72000" marT="18000" marB="18000" anchor="ctr" horzOverflow="overflow">
                    <a:lnL w="3175" cap="flat" cmpd="sng" algn="ctr">
                      <a:solidFill>
                        <a:srgbClr val="B2B2B2"/>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 latinLnBrk="0" hangingPunct="1">
                        <a:lnSpc>
                          <a:spcPct val="70000"/>
                        </a:lnSpc>
                        <a:spcBef>
                          <a:spcPct val="0"/>
                        </a:spcBef>
                        <a:spcAft>
                          <a:spcPct val="0"/>
                        </a:spcAft>
                        <a:buClrTx/>
                        <a:buSzTx/>
                        <a:buFontTx/>
                        <a:buNone/>
                        <a:tabLst/>
                      </a:pPr>
                      <a:endParaRPr kumimoji="0" lang="es-CO" sz="800" b="1" i="1" u="none" strike="noStrike" cap="none" normalizeH="0" baseline="0" dirty="0" smtClean="0">
                        <a:ln>
                          <a:noFill/>
                        </a:ln>
                        <a:solidFill>
                          <a:schemeClr val="tx1"/>
                        </a:solidFill>
                        <a:effectLst/>
                        <a:latin typeface="Calibri" pitchFamily="34" charset="0"/>
                        <a:cs typeface="Arial" charset="0"/>
                      </a:endParaRPr>
                    </a:p>
                  </a:txBody>
                  <a:tcPr marL="72000" marR="72000" marT="18000" marB="18000" anchor="ctr" horzOverflow="overflow">
                    <a:lnL cap="flat">
                      <a:noFill/>
                    </a:lnL>
                    <a:lnR>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72000" marR="72000" marT="18000" marB="18000" anchor="ctr" horzOverflow="overflow">
                    <a:lnL>
                      <a:noFill/>
                    </a:lnL>
                    <a:lnR>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endParaRPr kumimoji="0" lang="es-CO" sz="800" b="1" i="0" u="none" strike="noStrike" cap="none" normalizeH="0" baseline="0" dirty="0" smtClean="0">
                        <a:ln>
                          <a:noFill/>
                        </a:ln>
                        <a:solidFill>
                          <a:srgbClr val="0099CC"/>
                        </a:solidFill>
                        <a:effectLst/>
                        <a:latin typeface="Calibri" pitchFamily="34" charset="0"/>
                        <a:cs typeface="Arial" charset="0"/>
                      </a:endParaRPr>
                    </a:p>
                  </a:txBody>
                  <a:tcPr marL="72000" marR="72000" marT="18000" marB="18000" anchor="ctr" horzOverflow="overflow">
                    <a:lnL>
                      <a:noFill/>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06375">
                <a:tc rowSpan="2">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p>
                  </a:txBody>
                  <a:tcPr marL="72000" marR="72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rowSpan="2">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Serafín</a:t>
                      </a:r>
                    </a:p>
                  </a:txBody>
                  <a:tcPr marL="72000" marR="72000" marT="18000" marB="18000" anchor="ctr" horzOverflow="overflow">
                    <a:lnL w="3175" cap="flat" cmpd="sng" algn="ctr">
                      <a:solidFill>
                        <a:srgbClr val="DDDDDD"/>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0" u="none" strike="noStrike" cap="none" normalizeH="0" baseline="0" dirty="0" smtClean="0">
                          <a:ln>
                            <a:noFill/>
                          </a:ln>
                          <a:solidFill>
                            <a:srgbClr val="0099CC"/>
                          </a:solidFill>
                          <a:effectLst/>
                          <a:latin typeface="Calibri" pitchFamily="34" charset="0"/>
                          <a:cs typeface="Arial" charset="0"/>
                        </a:rPr>
                        <a:t>2010</a:t>
                      </a:r>
                    </a:p>
                  </a:txBody>
                  <a:tcPr marL="72000" marR="72000" marT="18000" marB="18000" anchor="ctr" horzOverflow="overflow">
                    <a:lnL w="3175" cap="flat" cmpd="sng" algn="ctr">
                      <a:solidFill>
                        <a:srgbClr val="B2B2B2"/>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06375">
                <a:tc vMerge="1">
                  <a:txBody>
                    <a:bodyPr/>
                    <a:lstStyle/>
                    <a:p>
                      <a:endParaRPr lang="es-CO"/>
                    </a:p>
                  </a:txBody>
                  <a:tcPr/>
                </a:tc>
                <a:tc vMerge="1">
                  <a:txBody>
                    <a:bodyPr/>
                    <a:lstStyle/>
                    <a:p>
                      <a:endParaRPr lang="es-CO"/>
                    </a:p>
                  </a:txBody>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0" u="none" strike="noStrike" cap="none" normalizeH="0" baseline="0" dirty="0" smtClean="0">
                          <a:ln>
                            <a:noFill/>
                          </a:ln>
                          <a:solidFill>
                            <a:srgbClr val="0099CC"/>
                          </a:solidFill>
                          <a:effectLst/>
                          <a:latin typeface="Calibri" pitchFamily="34" charset="0"/>
                          <a:cs typeface="Arial" charset="0"/>
                        </a:rPr>
                        <a:t>2016</a:t>
                      </a:r>
                    </a:p>
                  </a:txBody>
                  <a:tcPr marL="72000" marR="72000" marT="18000" marB="18000" anchor="ctr" horzOverflow="overflow">
                    <a:lnL w="3175" cap="flat" cmpd="sng" algn="ctr">
                      <a:solidFill>
                        <a:srgbClr val="B2B2B2"/>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bl>
          </a:graphicData>
        </a:graphic>
      </p:graphicFrame>
      <p:pic>
        <p:nvPicPr>
          <p:cNvPr id="18526" name="Picture 99" descr="gfgh"/>
          <p:cNvPicPr>
            <a:picLocks noChangeAspect="1" noChangeArrowheads="1"/>
          </p:cNvPicPr>
          <p:nvPr/>
        </p:nvPicPr>
        <p:blipFill>
          <a:blip r:embed="rId10" cstate="print"/>
          <a:srcRect/>
          <a:stretch>
            <a:fillRect/>
          </a:stretch>
        </p:blipFill>
        <p:spPr bwMode="auto">
          <a:xfrm>
            <a:off x="5484813" y="1001713"/>
            <a:ext cx="2781300" cy="915987"/>
          </a:xfrm>
          <a:prstGeom prst="rect">
            <a:avLst/>
          </a:prstGeom>
          <a:noFill/>
          <a:ln w="9525">
            <a:noFill/>
            <a:miter lim="800000"/>
            <a:headEnd/>
            <a:tailEnd/>
          </a:ln>
        </p:spPr>
      </p:pic>
      <p:graphicFrame>
        <p:nvGraphicFramePr>
          <p:cNvPr id="641458" name="Group 434"/>
          <p:cNvGraphicFramePr>
            <a:graphicFrameLocks noGrp="1"/>
          </p:cNvGraphicFramePr>
          <p:nvPr/>
        </p:nvGraphicFramePr>
        <p:xfrm>
          <a:off x="5772150" y="1358900"/>
          <a:ext cx="2235200" cy="473760"/>
        </p:xfrm>
        <a:graphic>
          <a:graphicData uri="http://schemas.openxmlformats.org/drawingml/2006/table">
            <a:tbl>
              <a:tblPr/>
              <a:tblGrid>
                <a:gridCol w="1828800"/>
                <a:gridCol w="406400"/>
              </a:tblGrid>
              <a:tr h="65088">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Inseguridad / no hay vigilancia</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30%</a:t>
                      </a:r>
                      <a:endParaRPr kumimoji="0" lang="es-ES" sz="1800" b="1"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66675">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Mala atención / no son amables</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27%</a:t>
                      </a:r>
                      <a:endParaRPr kumimoji="0" lang="es-ES" sz="1800" b="1"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65088">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Desaseo / desorden</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16%</a:t>
                      </a:r>
                      <a:endParaRPr kumimoji="0" lang="es-ES" sz="1800" b="1"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641140" name="Group 116"/>
          <p:cNvGraphicFramePr>
            <a:graphicFrameLocks noGrp="1"/>
          </p:cNvGraphicFramePr>
          <p:nvPr/>
        </p:nvGraphicFramePr>
        <p:xfrm>
          <a:off x="6146800" y="1130300"/>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Central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18539" name="Text Box 166"/>
          <p:cNvSpPr txBox="1">
            <a:spLocks noChangeArrowheads="1"/>
          </p:cNvSpPr>
          <p:nvPr/>
        </p:nvSpPr>
        <p:spPr bwMode="auto">
          <a:xfrm>
            <a:off x="2387600" y="1485900"/>
            <a:ext cx="128588"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graphicFrame>
        <p:nvGraphicFramePr>
          <p:cNvPr id="641191" name="Group 167"/>
          <p:cNvGraphicFramePr>
            <a:graphicFrameLocks noGrp="1"/>
          </p:cNvGraphicFramePr>
          <p:nvPr/>
        </p:nvGraphicFramePr>
        <p:xfrm>
          <a:off x="8429625" y="1465263"/>
          <a:ext cx="441325" cy="159444"/>
        </p:xfrm>
        <a:graphic>
          <a:graphicData uri="http://schemas.openxmlformats.org/drawingml/2006/table">
            <a:tbl>
              <a:tblPr/>
              <a:tblGrid>
                <a:gridCol w="23336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37</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pSp>
        <p:nvGrpSpPr>
          <p:cNvPr id="18549" name="Group 197"/>
          <p:cNvGrpSpPr>
            <a:grpSpLocks/>
          </p:cNvGrpSpPr>
          <p:nvPr/>
        </p:nvGrpSpPr>
        <p:grpSpPr bwMode="auto">
          <a:xfrm>
            <a:off x="-95250" y="4714875"/>
            <a:ext cx="1701800" cy="265113"/>
            <a:chOff x="-60" y="2970"/>
            <a:chExt cx="1072" cy="167"/>
          </a:xfrm>
        </p:grpSpPr>
        <p:sp>
          <p:nvSpPr>
            <p:cNvPr id="18628" name="Text Box 198"/>
            <p:cNvSpPr txBox="1">
              <a:spLocks noChangeArrowheads="1"/>
            </p:cNvSpPr>
            <p:nvPr/>
          </p:nvSpPr>
          <p:spPr bwMode="auto">
            <a:xfrm>
              <a:off x="-1" y="3006"/>
              <a:ext cx="81" cy="104"/>
            </a:xfrm>
            <a:prstGeom prst="rect">
              <a:avLst/>
            </a:prstGeom>
            <a:noFill/>
            <a:ln w="9525">
              <a:noFill/>
              <a:miter lim="800000"/>
              <a:headEnd/>
              <a:tailEnd/>
            </a:ln>
          </p:spPr>
          <p:txBody>
            <a:bodyPr lIns="0" tIns="0" rIns="0" bIns="0" anchor="ctr">
              <a:spAutoFit/>
            </a:bodyPr>
            <a:lstStyle/>
            <a:p>
              <a:pPr algn="ctr">
                <a:lnSpc>
                  <a:spcPct val="60000"/>
                </a:lnSpc>
              </a:pPr>
              <a:r>
                <a:rPr lang="es-ES" b="0" dirty="0">
                  <a:solidFill>
                    <a:srgbClr val="CC3300"/>
                  </a:solidFill>
                </a:rPr>
                <a:t>*</a:t>
              </a:r>
            </a:p>
          </p:txBody>
        </p:sp>
        <p:sp>
          <p:nvSpPr>
            <p:cNvPr id="18629" name="Rectangle 199"/>
            <p:cNvSpPr>
              <a:spLocks noChangeArrowheads="1"/>
            </p:cNvSpPr>
            <p:nvPr/>
          </p:nvSpPr>
          <p:spPr bwMode="auto">
            <a:xfrm>
              <a:off x="65" y="2995"/>
              <a:ext cx="947" cy="142"/>
            </a:xfrm>
            <a:prstGeom prst="rect">
              <a:avLst/>
            </a:prstGeom>
            <a:noFill/>
            <a:ln w="9525">
              <a:noFill/>
              <a:miter lim="800000"/>
              <a:headEnd/>
              <a:tailEnd/>
            </a:ln>
          </p:spPr>
          <p:txBody>
            <a:bodyPr lIns="18000" tIns="18000" rIns="18000" bIns="18000" anchor="ctr"/>
            <a:lstStyle/>
            <a:p>
              <a:pPr fontAlgn="b">
                <a:lnSpc>
                  <a:spcPct val="90000"/>
                </a:lnSpc>
              </a:pPr>
              <a:r>
                <a:rPr lang="es-ES" sz="700" dirty="0">
                  <a:solidFill>
                    <a:srgbClr val="333333"/>
                  </a:solidFill>
                  <a:latin typeface="Calibri" pitchFamily="34" charset="0"/>
                </a:rPr>
                <a:t>Datos tomados de la encuesta de percepción del servicio de aseo / 2010</a:t>
              </a:r>
            </a:p>
            <a:p>
              <a:pPr fontAlgn="b">
                <a:lnSpc>
                  <a:spcPct val="90000"/>
                </a:lnSpc>
              </a:pPr>
              <a:r>
                <a:rPr lang="es-ES" sz="700" i="1" dirty="0">
                  <a:solidFill>
                    <a:srgbClr val="333333"/>
                  </a:solidFill>
                  <a:latin typeface="Calibri" pitchFamily="34" charset="0"/>
                </a:rPr>
                <a:t>CONSORCIO ASITEC - NEXIA</a:t>
              </a:r>
            </a:p>
          </p:txBody>
        </p:sp>
        <p:sp>
          <p:nvSpPr>
            <p:cNvPr id="18630" name="Line 200"/>
            <p:cNvSpPr>
              <a:spLocks noChangeShapeType="1"/>
            </p:cNvSpPr>
            <p:nvPr/>
          </p:nvSpPr>
          <p:spPr bwMode="auto">
            <a:xfrm>
              <a:off x="65" y="3137"/>
              <a:ext cx="947" cy="0"/>
            </a:xfrm>
            <a:prstGeom prst="line">
              <a:avLst/>
            </a:prstGeom>
            <a:noFill/>
            <a:ln w="9525">
              <a:noFill/>
              <a:round/>
              <a:headEnd/>
              <a:tailEnd/>
            </a:ln>
          </p:spPr>
          <p:txBody>
            <a:bodyPr lIns="18000" tIns="18000" rIns="18000" bIns="18000" anchor="ctr"/>
            <a:lstStyle/>
            <a:p>
              <a:endParaRPr lang="es-MX" dirty="0"/>
            </a:p>
          </p:txBody>
        </p:sp>
        <p:sp>
          <p:nvSpPr>
            <p:cNvPr id="18631" name="Line 201"/>
            <p:cNvSpPr>
              <a:spLocks noChangeShapeType="1"/>
            </p:cNvSpPr>
            <p:nvPr/>
          </p:nvSpPr>
          <p:spPr bwMode="auto">
            <a:xfrm>
              <a:off x="-60" y="2970"/>
              <a:ext cx="0" cy="142"/>
            </a:xfrm>
            <a:prstGeom prst="line">
              <a:avLst/>
            </a:prstGeom>
            <a:noFill/>
            <a:ln w="9525">
              <a:noFill/>
              <a:round/>
              <a:headEnd/>
              <a:tailEnd/>
            </a:ln>
          </p:spPr>
          <p:txBody>
            <a:bodyPr lIns="18000" tIns="18000" rIns="18000" bIns="18000" anchor="ctr"/>
            <a:lstStyle/>
            <a:p>
              <a:endParaRPr lang="es-MX" dirty="0"/>
            </a:p>
          </p:txBody>
        </p:sp>
        <p:sp>
          <p:nvSpPr>
            <p:cNvPr id="18632" name="Line 202"/>
            <p:cNvSpPr>
              <a:spLocks noChangeShapeType="1"/>
            </p:cNvSpPr>
            <p:nvPr/>
          </p:nvSpPr>
          <p:spPr bwMode="auto">
            <a:xfrm>
              <a:off x="1012" y="2995"/>
              <a:ext cx="0" cy="142"/>
            </a:xfrm>
            <a:prstGeom prst="line">
              <a:avLst/>
            </a:prstGeom>
            <a:noFill/>
            <a:ln w="9525">
              <a:noFill/>
              <a:round/>
              <a:headEnd/>
              <a:tailEnd/>
            </a:ln>
          </p:spPr>
          <p:txBody>
            <a:bodyPr lIns="18000" tIns="18000" rIns="18000" bIns="18000" anchor="ctr"/>
            <a:lstStyle/>
            <a:p>
              <a:endParaRPr lang="es-MX" dirty="0"/>
            </a:p>
          </p:txBody>
        </p:sp>
      </p:grpSp>
      <p:graphicFrame>
        <p:nvGraphicFramePr>
          <p:cNvPr id="641239" name="Group 215"/>
          <p:cNvGraphicFramePr>
            <a:graphicFrameLocks noGrp="1"/>
          </p:cNvGraphicFramePr>
          <p:nvPr/>
        </p:nvGraphicFramePr>
        <p:xfrm>
          <a:off x="2009775" y="4776788"/>
          <a:ext cx="2103438" cy="298704"/>
        </p:xfrm>
        <a:graphic>
          <a:graphicData uri="http://schemas.openxmlformats.org/drawingml/2006/table">
            <a:tbl>
              <a:tblPr/>
              <a:tblGrid>
                <a:gridCol w="2103438"/>
              </a:tblGrid>
              <a:tr h="180975">
                <a:tc>
                  <a:txBody>
                    <a:bodyPr/>
                    <a:lstStyle/>
                    <a:p>
                      <a:pPr marL="342900" marR="0" lvl="0" indent="-342900" algn="ctr" defTabSz="914400" rtl="0" eaLnBrk="1" fontAlgn="base" latinLnBrk="0" hangingPunct="1">
                        <a:lnSpc>
                          <a:spcPct val="80000"/>
                        </a:lnSpc>
                        <a:spcBef>
                          <a:spcPct val="0"/>
                        </a:spcBef>
                        <a:spcAft>
                          <a:spcPct val="0"/>
                        </a:spcAft>
                        <a:buClrTx/>
                        <a:buSzTx/>
                        <a:buFontTx/>
                        <a:buNone/>
                        <a:tabLst/>
                      </a:pPr>
                      <a:r>
                        <a:rPr kumimoji="0" lang="es-CO" sz="900" b="1" i="0"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900" b="1"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[5]</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[4]</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Buena, </a:t>
                      </a:r>
                    </a:p>
                    <a:p>
                      <a:pPr marL="342900" marR="0" lvl="0" indent="-342900" algn="ctr" defTabSz="914400" rtl="0" eaLnBrk="1" fontAlgn="base" latinLnBrk="0" hangingPunct="1">
                        <a:lnSpc>
                          <a:spcPct val="80000"/>
                        </a:lnSpc>
                        <a:spcBef>
                          <a:spcPct val="0"/>
                        </a:spcBef>
                        <a:spcAft>
                          <a:spcPct val="0"/>
                        </a:spcAft>
                        <a:buClrTx/>
                        <a:buSzTx/>
                        <a:buFontTx/>
                        <a:buNone/>
                        <a:tabLst/>
                      </a:pP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[3]</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Regular,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[2]</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Mala,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[1]</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Mala</a:t>
                      </a:r>
                    </a:p>
                  </a:txBody>
                  <a:tcPr anchor="ctr" horzOverflow="overflow">
                    <a:lnL cap="flat">
                      <a:noFill/>
                    </a:lnL>
                    <a:lnR cap="flat">
                      <a:noFill/>
                    </a:lnR>
                    <a:lnT cap="flat">
                      <a:noFill/>
                    </a:lnT>
                    <a:lnB cap="flat">
                      <a:noFill/>
                    </a:lnB>
                    <a:lnTlToBr>
                      <a:noFill/>
                    </a:lnTlToBr>
                    <a:lnBlToTr>
                      <a:noFill/>
                    </a:lnBlToTr>
                    <a:noFill/>
                  </a:tcPr>
                </a:tc>
              </a:tr>
            </a:tbl>
          </a:graphicData>
        </a:graphic>
      </p:graphicFrame>
      <p:sp>
        <p:nvSpPr>
          <p:cNvPr id="18552" name="Text Box 310"/>
          <p:cNvSpPr txBox="1">
            <a:spLocks noChangeArrowheads="1"/>
          </p:cNvSpPr>
          <p:nvPr/>
        </p:nvSpPr>
        <p:spPr bwMode="auto">
          <a:xfrm>
            <a:off x="2286000" y="2127250"/>
            <a:ext cx="128588"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18553" name="Text Box 311"/>
          <p:cNvSpPr txBox="1">
            <a:spLocks noChangeArrowheads="1"/>
          </p:cNvSpPr>
          <p:nvPr/>
        </p:nvSpPr>
        <p:spPr bwMode="auto">
          <a:xfrm>
            <a:off x="2374900" y="2776538"/>
            <a:ext cx="128588"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18554" name="Text Box 312"/>
          <p:cNvSpPr txBox="1">
            <a:spLocks noChangeArrowheads="1"/>
          </p:cNvSpPr>
          <p:nvPr/>
        </p:nvSpPr>
        <p:spPr bwMode="auto">
          <a:xfrm>
            <a:off x="2351088" y="3433763"/>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18555" name="Text Box 313"/>
          <p:cNvSpPr txBox="1">
            <a:spLocks noChangeArrowheads="1"/>
          </p:cNvSpPr>
          <p:nvPr/>
        </p:nvSpPr>
        <p:spPr bwMode="auto">
          <a:xfrm>
            <a:off x="2511425" y="4098925"/>
            <a:ext cx="128588"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pic>
        <p:nvPicPr>
          <p:cNvPr id="18556" name="Picture 318" descr="gfgh"/>
          <p:cNvPicPr>
            <a:picLocks noChangeAspect="1" noChangeArrowheads="1"/>
          </p:cNvPicPr>
          <p:nvPr/>
        </p:nvPicPr>
        <p:blipFill>
          <a:blip r:embed="rId10" cstate="print"/>
          <a:srcRect/>
          <a:stretch>
            <a:fillRect/>
          </a:stretch>
        </p:blipFill>
        <p:spPr bwMode="auto">
          <a:xfrm>
            <a:off x="5484813" y="1971675"/>
            <a:ext cx="2781300" cy="915988"/>
          </a:xfrm>
          <a:prstGeom prst="rect">
            <a:avLst/>
          </a:prstGeom>
          <a:noFill/>
          <a:ln w="9525">
            <a:noFill/>
            <a:miter lim="800000"/>
            <a:headEnd/>
            <a:tailEnd/>
          </a:ln>
        </p:spPr>
      </p:pic>
      <p:graphicFrame>
        <p:nvGraphicFramePr>
          <p:cNvPr id="641357" name="Group 333"/>
          <p:cNvGraphicFramePr>
            <a:graphicFrameLocks noGrp="1"/>
          </p:cNvGraphicFramePr>
          <p:nvPr/>
        </p:nvGraphicFramePr>
        <p:xfrm>
          <a:off x="6146800" y="2100263"/>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Norte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1363" name="Group 339"/>
          <p:cNvGraphicFramePr>
            <a:graphicFrameLocks noGrp="1"/>
          </p:cNvGraphicFramePr>
          <p:nvPr/>
        </p:nvGraphicFramePr>
        <p:xfrm>
          <a:off x="8429625" y="2435225"/>
          <a:ext cx="441325" cy="159444"/>
        </p:xfrm>
        <a:graphic>
          <a:graphicData uri="http://schemas.openxmlformats.org/drawingml/2006/table">
            <a:tbl>
              <a:tblPr/>
              <a:tblGrid>
                <a:gridCol w="23336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30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pic>
        <p:nvPicPr>
          <p:cNvPr id="18568" name="Picture 349" descr="gfgh"/>
          <p:cNvPicPr>
            <a:picLocks noChangeAspect="1" noChangeArrowheads="1"/>
          </p:cNvPicPr>
          <p:nvPr/>
        </p:nvPicPr>
        <p:blipFill>
          <a:blip r:embed="rId10" cstate="print"/>
          <a:srcRect/>
          <a:stretch>
            <a:fillRect/>
          </a:stretch>
        </p:blipFill>
        <p:spPr bwMode="auto">
          <a:xfrm>
            <a:off x="5484813" y="2957513"/>
            <a:ext cx="2781300" cy="915987"/>
          </a:xfrm>
          <a:prstGeom prst="rect">
            <a:avLst/>
          </a:prstGeom>
          <a:noFill/>
          <a:ln w="9525">
            <a:noFill/>
            <a:miter lim="800000"/>
            <a:headEnd/>
            <a:tailEnd/>
          </a:ln>
        </p:spPr>
      </p:pic>
      <p:graphicFrame>
        <p:nvGraphicFramePr>
          <p:cNvPr id="641388" name="Group 364"/>
          <p:cNvGraphicFramePr>
            <a:graphicFrameLocks noGrp="1"/>
          </p:cNvGraphicFramePr>
          <p:nvPr/>
        </p:nvGraphicFramePr>
        <p:xfrm>
          <a:off x="6146800" y="3078163"/>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Sur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1394" name="Group 370"/>
          <p:cNvGraphicFramePr>
            <a:graphicFrameLocks noGrp="1"/>
          </p:cNvGraphicFramePr>
          <p:nvPr/>
        </p:nvGraphicFramePr>
        <p:xfrm>
          <a:off x="8429625" y="3405188"/>
          <a:ext cx="441325" cy="159444"/>
        </p:xfrm>
        <a:graphic>
          <a:graphicData uri="http://schemas.openxmlformats.org/drawingml/2006/table">
            <a:tbl>
              <a:tblPr/>
              <a:tblGrid>
                <a:gridCol w="23336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17</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pic>
        <p:nvPicPr>
          <p:cNvPr id="18580" name="Picture 380" descr="gfgh"/>
          <p:cNvPicPr>
            <a:picLocks noChangeAspect="1" noChangeArrowheads="1"/>
          </p:cNvPicPr>
          <p:nvPr/>
        </p:nvPicPr>
        <p:blipFill>
          <a:blip r:embed="rId10" cstate="print"/>
          <a:srcRect/>
          <a:stretch>
            <a:fillRect/>
          </a:stretch>
        </p:blipFill>
        <p:spPr bwMode="auto">
          <a:xfrm>
            <a:off x="5484813" y="4033838"/>
            <a:ext cx="2781300" cy="915987"/>
          </a:xfrm>
          <a:prstGeom prst="rect">
            <a:avLst/>
          </a:prstGeom>
          <a:noFill/>
          <a:ln w="9525">
            <a:noFill/>
            <a:miter lim="800000"/>
            <a:headEnd/>
            <a:tailEnd/>
          </a:ln>
        </p:spPr>
      </p:pic>
      <p:graphicFrame>
        <p:nvGraphicFramePr>
          <p:cNvPr id="641419" name="Group 395"/>
          <p:cNvGraphicFramePr>
            <a:graphicFrameLocks noGrp="1"/>
          </p:cNvGraphicFramePr>
          <p:nvPr/>
        </p:nvGraphicFramePr>
        <p:xfrm>
          <a:off x="6146800" y="4154488"/>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SERAFÍN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1425" name="Group 401"/>
          <p:cNvGraphicFramePr>
            <a:graphicFrameLocks noGrp="1"/>
          </p:cNvGraphicFramePr>
          <p:nvPr/>
        </p:nvGraphicFramePr>
        <p:xfrm>
          <a:off x="8429625" y="4497388"/>
          <a:ext cx="441325" cy="159444"/>
        </p:xfrm>
        <a:graphic>
          <a:graphicData uri="http://schemas.openxmlformats.org/drawingml/2006/table">
            <a:tbl>
              <a:tblPr/>
              <a:tblGrid>
                <a:gridCol w="23336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2</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pSp>
        <p:nvGrpSpPr>
          <p:cNvPr id="18592" name="Group 412"/>
          <p:cNvGrpSpPr>
            <a:grpSpLocks/>
          </p:cNvGrpSpPr>
          <p:nvPr/>
        </p:nvGrpSpPr>
        <p:grpSpPr bwMode="auto">
          <a:xfrm>
            <a:off x="3963988" y="1385888"/>
            <a:ext cx="1419225" cy="3251200"/>
            <a:chOff x="2497" y="873"/>
            <a:chExt cx="894" cy="2048"/>
          </a:xfrm>
        </p:grpSpPr>
        <p:pic>
          <p:nvPicPr>
            <p:cNvPr id="18626" name="Picture 162" descr="ghj"/>
            <p:cNvPicPr>
              <a:picLocks noChangeAspect="1" noChangeArrowheads="1"/>
            </p:cNvPicPr>
            <p:nvPr/>
          </p:nvPicPr>
          <p:blipFill>
            <a:blip r:embed="rId11" cstate="print">
              <a:lum bright="12000"/>
            </a:blip>
            <a:srcRect/>
            <a:stretch>
              <a:fillRect/>
            </a:stretch>
          </p:blipFill>
          <p:spPr bwMode="auto">
            <a:xfrm>
              <a:off x="2497" y="1455"/>
              <a:ext cx="870" cy="1466"/>
            </a:xfrm>
            <a:prstGeom prst="rect">
              <a:avLst/>
            </a:prstGeom>
            <a:noFill/>
            <a:ln w="9525">
              <a:noFill/>
              <a:miter lim="800000"/>
              <a:headEnd/>
              <a:tailEnd/>
            </a:ln>
          </p:spPr>
        </p:pic>
        <p:pic>
          <p:nvPicPr>
            <p:cNvPr id="18627" name="Picture 411" descr="ghj"/>
            <p:cNvPicPr>
              <a:picLocks noChangeAspect="1" noChangeArrowheads="1"/>
            </p:cNvPicPr>
            <p:nvPr/>
          </p:nvPicPr>
          <p:blipFill>
            <a:blip r:embed="rId11" cstate="print">
              <a:lum bright="12000"/>
            </a:blip>
            <a:srcRect b="57994"/>
            <a:stretch>
              <a:fillRect/>
            </a:stretch>
          </p:blipFill>
          <p:spPr bwMode="auto">
            <a:xfrm>
              <a:off x="2521" y="873"/>
              <a:ext cx="870" cy="706"/>
            </a:xfrm>
            <a:prstGeom prst="rect">
              <a:avLst/>
            </a:prstGeom>
            <a:noFill/>
            <a:ln w="9525">
              <a:noFill/>
              <a:miter lim="800000"/>
              <a:headEnd/>
              <a:tailEnd/>
            </a:ln>
          </p:spPr>
        </p:pic>
      </p:grpSp>
      <p:graphicFrame>
        <p:nvGraphicFramePr>
          <p:cNvPr id="641572" name="Group 548"/>
          <p:cNvGraphicFramePr>
            <a:graphicFrameLocks noGrp="1"/>
          </p:cNvGraphicFramePr>
          <p:nvPr/>
        </p:nvGraphicFramePr>
        <p:xfrm>
          <a:off x="5772150" y="3314700"/>
          <a:ext cx="2235200" cy="473760"/>
        </p:xfrm>
        <a:graphic>
          <a:graphicData uri="http://schemas.openxmlformats.org/drawingml/2006/table">
            <a:tbl>
              <a:tblPr/>
              <a:tblGrid>
                <a:gridCol w="1828800"/>
                <a:gridCol w="406400"/>
              </a:tblGrid>
              <a:tr h="65088">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Mala atención / no son amables</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29%</a:t>
                      </a:r>
                      <a:endParaRPr kumimoji="0" lang="es-ES" sz="1800" b="1"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66675">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cumplen con lo ofrecido</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12%</a:t>
                      </a:r>
                      <a:endParaRPr kumimoji="0" lang="es-ES" sz="1800" b="1"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65088">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Inseguridad / no hay vigilancia</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12%</a:t>
                      </a:r>
                      <a:endParaRPr kumimoji="0" lang="es-ES" sz="1800" b="1"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641593" name="Group 569"/>
          <p:cNvGraphicFramePr>
            <a:graphicFrameLocks noGrp="1"/>
          </p:cNvGraphicFramePr>
          <p:nvPr/>
        </p:nvGraphicFramePr>
        <p:xfrm>
          <a:off x="5772150" y="4387850"/>
          <a:ext cx="2235200" cy="513384"/>
        </p:xfrm>
        <a:graphic>
          <a:graphicData uri="http://schemas.openxmlformats.org/drawingml/2006/table">
            <a:tbl>
              <a:tblPr/>
              <a:tblGrid>
                <a:gridCol w="1828800"/>
                <a:gridCol w="406400"/>
              </a:tblGrid>
              <a:tr h="65088">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Inseguridad / no hay vigilancia</a:t>
                      </a:r>
                      <a:endParaRPr kumimoji="0" lang="es-ES" sz="900" b="0"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50%</a:t>
                      </a:r>
                      <a:endParaRPr kumimoji="0" lang="es-ES" sz="1800" b="1"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66675">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No dan una buena información / no son claros</a:t>
                      </a:r>
                      <a:endParaRPr kumimoji="0" lang="es-ES" sz="900" b="0"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50%</a:t>
                      </a:r>
                      <a:endParaRPr kumimoji="0" lang="es-ES" sz="1800" b="1"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65088">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No realizan tramites </a:t>
                      </a:r>
                      <a:endParaRPr kumimoji="0" lang="es-ES" sz="900" b="0"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50%</a:t>
                      </a:r>
                      <a:endParaRPr kumimoji="0" lang="es-ES" sz="1800" b="1"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641554" name="Group 530"/>
          <p:cNvGraphicFramePr>
            <a:graphicFrameLocks noGrp="1"/>
          </p:cNvGraphicFramePr>
          <p:nvPr/>
        </p:nvGraphicFramePr>
        <p:xfrm>
          <a:off x="5772150" y="2336800"/>
          <a:ext cx="2235200" cy="473760"/>
        </p:xfrm>
        <a:graphic>
          <a:graphicData uri="http://schemas.openxmlformats.org/drawingml/2006/table">
            <a:tbl>
              <a:tblPr/>
              <a:tblGrid>
                <a:gridCol w="1828800"/>
                <a:gridCol w="406400"/>
              </a:tblGrid>
              <a:tr h="65088">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Inseguridad / no hay vigilancia</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20%</a:t>
                      </a:r>
                      <a:endParaRPr kumimoji="0" lang="es-ES" sz="1800" b="1"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66675">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Mala atención / no son amables</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20%</a:t>
                      </a:r>
                      <a:endParaRPr kumimoji="0" lang="es-ES" sz="1800" b="1"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65088">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Cobran por todo </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20%</a:t>
                      </a:r>
                      <a:endParaRPr kumimoji="0" lang="es-ES" sz="1800" b="1" i="0" u="none" strike="noStrike" cap="none" normalizeH="0" baseline="0" dirty="0" smtClean="0">
                        <a:ln>
                          <a:noFill/>
                        </a:ln>
                        <a:solidFill>
                          <a:schemeClr val="tx1"/>
                        </a:solidFill>
                        <a:effectLst/>
                        <a:latin typeface="Arial" charset="0"/>
                        <a:cs typeface="Arial" charset="0"/>
                      </a:endParaRPr>
                    </a:p>
                  </a:txBody>
                  <a:tcPr marL="90000" marR="90000" marT="18000" marB="180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pSp>
        <p:nvGrpSpPr>
          <p:cNvPr id="18623" name="Group 570"/>
          <p:cNvGrpSpPr>
            <a:grpSpLocks/>
          </p:cNvGrpSpPr>
          <p:nvPr/>
        </p:nvGrpSpPr>
        <p:grpSpPr bwMode="auto">
          <a:xfrm>
            <a:off x="8175625" y="152400"/>
            <a:ext cx="969963" cy="255588"/>
            <a:chOff x="5150" y="96"/>
            <a:chExt cx="611" cy="161"/>
          </a:xfrm>
        </p:grpSpPr>
        <p:pic>
          <p:nvPicPr>
            <p:cNvPr id="18624" name="Picture 571" descr="GHJK"/>
            <p:cNvPicPr>
              <a:picLocks noChangeAspect="1" noChangeArrowheads="1"/>
            </p:cNvPicPr>
            <p:nvPr/>
          </p:nvPicPr>
          <p:blipFill>
            <a:blip r:embed="rId12" cstate="print"/>
            <a:srcRect/>
            <a:stretch>
              <a:fillRect/>
            </a:stretch>
          </p:blipFill>
          <p:spPr bwMode="auto">
            <a:xfrm>
              <a:off x="5150" y="101"/>
              <a:ext cx="611" cy="156"/>
            </a:xfrm>
            <a:prstGeom prst="rect">
              <a:avLst/>
            </a:prstGeom>
            <a:noFill/>
            <a:ln w="9525">
              <a:noFill/>
              <a:miter lim="800000"/>
              <a:headEnd/>
              <a:tailEnd/>
            </a:ln>
          </p:spPr>
        </p:pic>
        <p:sp>
          <p:nvSpPr>
            <p:cNvPr id="18625" name="Rectangle 572"/>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sp>
        <p:nvSpPr>
          <p:cNvPr id="45" name="44 Título"/>
          <p:cNvSpPr>
            <a:spLocks noGrp="1"/>
          </p:cNvSpPr>
          <p:nvPr>
            <p:ph type="title"/>
          </p:nvPr>
        </p:nvSpPr>
        <p:spPr/>
        <p:txBody>
          <a:bodyPr/>
          <a:lstStyle/>
          <a:p>
            <a:endParaRPr lang="es-MX"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58" descr="fgj"/>
          <p:cNvPicPr>
            <a:picLocks noChangeAspect="1" noChangeArrowheads="1"/>
          </p:cNvPicPr>
          <p:nvPr/>
        </p:nvPicPr>
        <p:blipFill>
          <a:blip r:embed="rId2" cstate="print"/>
          <a:srcRect/>
          <a:stretch>
            <a:fillRect/>
          </a:stretch>
        </p:blipFill>
        <p:spPr bwMode="auto">
          <a:xfrm>
            <a:off x="287338" y="1444625"/>
            <a:ext cx="8572500" cy="3013075"/>
          </a:xfrm>
          <a:prstGeom prst="rect">
            <a:avLst/>
          </a:prstGeom>
          <a:noFill/>
          <a:ln w="9525">
            <a:noFill/>
            <a:miter lim="800000"/>
            <a:headEnd/>
            <a:tailEnd/>
          </a:ln>
        </p:spPr>
      </p:pic>
      <p:sp>
        <p:nvSpPr>
          <p:cNvPr id="80899" name="Rectangle 3"/>
          <p:cNvSpPr>
            <a:spLocks noGrp="1" noChangeArrowheads="1"/>
          </p:cNvSpPr>
          <p:nvPr>
            <p:ph type="title"/>
          </p:nvPr>
        </p:nvSpPr>
        <p:spPr/>
        <p:txBody>
          <a:bodyPr/>
          <a:lstStyle/>
          <a:p>
            <a:pPr eaLnBrk="1" hangingPunct="1"/>
            <a:endParaRPr lang="es-CO" dirty="0" smtClean="0"/>
          </a:p>
        </p:txBody>
      </p:sp>
      <p:sp>
        <p:nvSpPr>
          <p:cNvPr id="80900" name="Rectangle 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CBEE2B7C-DB2C-46F5-AC6C-F910D0E533DF}" type="slidenum">
              <a:rPr lang="es-ES" sz="900" i="1">
                <a:solidFill>
                  <a:schemeClr val="bg1"/>
                </a:solidFill>
              </a:rPr>
              <a:pPr algn="ctr"/>
              <a:t>49</a:t>
            </a:fld>
            <a:endParaRPr lang="es-ES" sz="900" i="1" dirty="0">
              <a:solidFill>
                <a:schemeClr val="bg1"/>
              </a:solidFill>
            </a:endParaRPr>
          </a:p>
        </p:txBody>
      </p:sp>
      <p:graphicFrame>
        <p:nvGraphicFramePr>
          <p:cNvPr id="642053" name="Group 5"/>
          <p:cNvGraphicFramePr>
            <a:graphicFrameLocks noGrp="1"/>
          </p:cNvGraphicFramePr>
          <p:nvPr/>
        </p:nvGraphicFramePr>
        <p:xfrm>
          <a:off x="2876550" y="830263"/>
          <a:ext cx="3140075" cy="371280"/>
        </p:xfrm>
        <a:graphic>
          <a:graphicData uri="http://schemas.openxmlformats.org/drawingml/2006/table">
            <a:tbl>
              <a:tblPr/>
              <a:tblGrid>
                <a:gridCol w="3140075"/>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s-CO" sz="1100" b="1" i="0" u="none" strike="noStrike" cap="none" normalizeH="0" baseline="0" dirty="0" smtClean="0">
                          <a:ln>
                            <a:noFill/>
                          </a:ln>
                          <a:solidFill>
                            <a:srgbClr val="622280"/>
                          </a:solidFill>
                          <a:effectLst/>
                          <a:latin typeface="Calibri" pitchFamily="34" charset="0"/>
                          <a:cs typeface="Arial" charset="0"/>
                        </a:rPr>
                        <a:t> C01.</a:t>
                      </a:r>
                      <a:r>
                        <a:rPr kumimoji="0" lang="es-CO" sz="1100" b="1" i="0" u="none" strike="noStrike" cap="none" normalizeH="0" baseline="0" dirty="0" smtClean="0">
                          <a:ln>
                            <a:noFill/>
                          </a:ln>
                          <a:solidFill>
                            <a:srgbClr val="333333"/>
                          </a:solidFill>
                          <a:effectLst/>
                          <a:latin typeface="Calibri" pitchFamily="34" charset="0"/>
                          <a:cs typeface="Arial" charset="0"/>
                        </a:rPr>
                        <a:t> ¿Qué espera y no ha encontrado en el </a:t>
                      </a:r>
                      <a:r>
                        <a:rPr kumimoji="0" lang="es-CO" sz="1100" b="1" i="0" u="none" strike="noStrike" cap="none" normalizeH="0" baseline="0" dirty="0" smtClean="0">
                          <a:ln>
                            <a:noFill/>
                          </a:ln>
                          <a:solidFill>
                            <a:srgbClr val="622280"/>
                          </a:solidFill>
                          <a:effectLst/>
                          <a:latin typeface="Calibri" pitchFamily="34" charset="0"/>
                          <a:cs typeface="Arial" charset="0"/>
                        </a:rPr>
                        <a:t>servicio prestado</a:t>
                      </a:r>
                      <a:r>
                        <a:rPr kumimoji="0" lang="es-CO" sz="1100" b="1" i="0" u="none" strike="noStrike" cap="none" normalizeH="0" baseline="0" dirty="0" smtClean="0">
                          <a:ln>
                            <a:noFill/>
                          </a:ln>
                          <a:solidFill>
                            <a:srgbClr val="333333"/>
                          </a:solidFill>
                          <a:effectLst/>
                          <a:latin typeface="Calibri" pitchFamily="34" charset="0"/>
                          <a:cs typeface="Arial" charset="0"/>
                        </a:rPr>
                        <a:t> por el cementerio? </a:t>
                      </a:r>
                      <a:r>
                        <a:rPr kumimoji="0" lang="es-CO" sz="1100" b="0" i="0" u="none" strike="noStrike" cap="none" normalizeH="0" baseline="0" dirty="0" smtClean="0">
                          <a:ln>
                            <a:noFill/>
                          </a:ln>
                          <a:solidFill>
                            <a:schemeClr val="tx1">
                              <a:lumMod val="50000"/>
                              <a:lumOff val="50000"/>
                            </a:schemeClr>
                          </a:solidFill>
                          <a:effectLst/>
                          <a:latin typeface="Calibri" pitchFamily="34" charset="0"/>
                          <a:cs typeface="Arial" charset="0"/>
                        </a:rPr>
                        <a:t>(Espontánea)</a:t>
                      </a:r>
                      <a:r>
                        <a:rPr kumimoji="0" lang="es-CO" sz="1100" b="1" i="0" u="none" strike="noStrike" cap="none" normalizeH="0" baseline="0" dirty="0" smtClean="0">
                          <a:ln>
                            <a:noFill/>
                          </a:ln>
                          <a:solidFill>
                            <a:srgbClr val="333333"/>
                          </a:solidFill>
                          <a:effectLst/>
                          <a:latin typeface="Calibri" pitchFamily="34" charset="0"/>
                          <a:cs typeface="Arial" charset="0"/>
                        </a:rPr>
                        <a:t>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80903" name="Rectangle 11"/>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642255" name="Group 207"/>
          <p:cNvGraphicFramePr>
            <a:graphicFrameLocks noGrp="1"/>
          </p:cNvGraphicFramePr>
          <p:nvPr/>
        </p:nvGraphicFramePr>
        <p:xfrm>
          <a:off x="373063" y="2006600"/>
          <a:ext cx="1347787" cy="1981655"/>
        </p:xfrm>
        <a:graphic>
          <a:graphicData uri="http://schemas.openxmlformats.org/drawingml/2006/table">
            <a:tbl>
              <a:tblPr/>
              <a:tblGrid>
                <a:gridCol w="1120775"/>
                <a:gridCol w="227012"/>
              </a:tblGrid>
              <a:tr h="17371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Seguridad /vigilancia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14</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17514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Aseo / limpieza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94752">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Mantenimiento / arreglo / pintura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511481">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Buena atención / trato amable / consideración con los dolientes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96176">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Información clara / detallada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96176">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Mantener las flores / no quitar las flores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73718">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Nada / todo está bien</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32</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642152" name="Group 104"/>
          <p:cNvGraphicFramePr>
            <a:graphicFrameLocks noGrp="1"/>
          </p:cNvGraphicFramePr>
          <p:nvPr/>
        </p:nvGraphicFramePr>
        <p:xfrm>
          <a:off x="319088" y="1736725"/>
          <a:ext cx="1457325" cy="23412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300" b="1" i="0" u="none" strike="noStrike" cap="none" normalizeH="0" baseline="0" dirty="0" smtClean="0">
                          <a:ln>
                            <a:noFill/>
                          </a:ln>
                          <a:solidFill>
                            <a:schemeClr val="tx1"/>
                          </a:solidFill>
                          <a:effectLst/>
                          <a:latin typeface="Cambria" pitchFamily="18" charset="0"/>
                          <a:cs typeface="Arial" charset="0"/>
                        </a:rPr>
                        <a:t>TOTAL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2158" name="Group 110"/>
          <p:cNvGraphicFramePr>
            <a:graphicFrameLocks noGrp="1"/>
          </p:cNvGraphicFramePr>
          <p:nvPr/>
        </p:nvGraphicFramePr>
        <p:xfrm>
          <a:off x="2071688" y="1744663"/>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Central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2164" name="Group 116"/>
          <p:cNvGraphicFramePr>
            <a:graphicFrameLocks noGrp="1"/>
          </p:cNvGraphicFramePr>
          <p:nvPr/>
        </p:nvGraphicFramePr>
        <p:xfrm>
          <a:off x="3833813" y="1744663"/>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Norte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2170" name="Group 122"/>
          <p:cNvGraphicFramePr>
            <a:graphicFrameLocks noGrp="1"/>
          </p:cNvGraphicFramePr>
          <p:nvPr/>
        </p:nvGraphicFramePr>
        <p:xfrm>
          <a:off x="5611813" y="1744663"/>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Sur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2176" name="Group 128"/>
          <p:cNvGraphicFramePr>
            <a:graphicFrameLocks noGrp="1"/>
          </p:cNvGraphicFramePr>
          <p:nvPr/>
        </p:nvGraphicFramePr>
        <p:xfrm>
          <a:off x="714375" y="4613275"/>
          <a:ext cx="650875" cy="159444"/>
        </p:xfrm>
        <a:graphic>
          <a:graphicData uri="http://schemas.openxmlformats.org/drawingml/2006/table">
            <a:tbl>
              <a:tblPr/>
              <a:tblGrid>
                <a:gridCol w="44291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707</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42186" name="Group 138"/>
          <p:cNvGraphicFramePr>
            <a:graphicFrameLocks noGrp="1"/>
          </p:cNvGraphicFramePr>
          <p:nvPr/>
        </p:nvGraphicFramePr>
        <p:xfrm>
          <a:off x="2474913" y="4613275"/>
          <a:ext cx="650875" cy="159444"/>
        </p:xfrm>
        <a:graphic>
          <a:graphicData uri="http://schemas.openxmlformats.org/drawingml/2006/table">
            <a:tbl>
              <a:tblPr/>
              <a:tblGrid>
                <a:gridCol w="442912"/>
                <a:gridCol w="2079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200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42196" name="Group 148"/>
          <p:cNvGraphicFramePr>
            <a:graphicFrameLocks noGrp="1"/>
          </p:cNvGraphicFramePr>
          <p:nvPr/>
        </p:nvGraphicFramePr>
        <p:xfrm>
          <a:off x="4244975" y="4613275"/>
          <a:ext cx="650875" cy="159444"/>
        </p:xfrm>
        <a:graphic>
          <a:graphicData uri="http://schemas.openxmlformats.org/drawingml/2006/table">
            <a:tbl>
              <a:tblPr/>
              <a:tblGrid>
                <a:gridCol w="44291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201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42206" name="Group 158"/>
          <p:cNvGraphicFramePr>
            <a:graphicFrameLocks noGrp="1"/>
          </p:cNvGraphicFramePr>
          <p:nvPr/>
        </p:nvGraphicFramePr>
        <p:xfrm>
          <a:off x="5988050" y="4613275"/>
          <a:ext cx="650875" cy="159444"/>
        </p:xfrm>
        <a:graphic>
          <a:graphicData uri="http://schemas.openxmlformats.org/drawingml/2006/table">
            <a:tbl>
              <a:tblPr/>
              <a:tblGrid>
                <a:gridCol w="44291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202</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42430" name="Group 382"/>
          <p:cNvGraphicFramePr>
            <a:graphicFrameLocks noGrp="1"/>
          </p:cNvGraphicFramePr>
          <p:nvPr/>
        </p:nvGraphicFramePr>
        <p:xfrm>
          <a:off x="2130425" y="2006600"/>
          <a:ext cx="1347788" cy="1990922"/>
        </p:xfrm>
        <a:graphic>
          <a:graphicData uri="http://schemas.openxmlformats.org/drawingml/2006/table">
            <a:tbl>
              <a:tblPr/>
              <a:tblGrid>
                <a:gridCol w="1120775"/>
                <a:gridCol w="227013"/>
              </a:tblGrid>
              <a:tr h="17559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Seguridad /vigilancia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33</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17559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Aseo / limpieza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10</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52126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Buena atención / trato amable / consideración con los dolientes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97487">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Mantenimiento / arreglo / pintura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989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Información clara / detallada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97487">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Mantener las flores / no quitar las flores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7559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Nada / todo está bien</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30</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642475" name="Group 427"/>
          <p:cNvGraphicFramePr>
            <a:graphicFrameLocks noGrp="1"/>
          </p:cNvGraphicFramePr>
          <p:nvPr/>
        </p:nvGraphicFramePr>
        <p:xfrm>
          <a:off x="3890963" y="2006600"/>
          <a:ext cx="1347787" cy="2041219"/>
        </p:xfrm>
        <a:graphic>
          <a:graphicData uri="http://schemas.openxmlformats.org/drawingml/2006/table">
            <a:tbl>
              <a:tblPr/>
              <a:tblGrid>
                <a:gridCol w="1120775"/>
                <a:gridCol w="227012"/>
              </a:tblGrid>
              <a:tr h="18097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Aseo / limpieza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13</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18256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Seguridad /vigilancia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063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Mantenimiento / arreglo / pintura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44926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Información clara / detallada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0797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Mantener las flores / no quitar las flores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302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Fumigación / eliminación de insectos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80975">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Nada / todo está bien</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30</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642518" name="Group 470"/>
          <p:cNvGraphicFramePr>
            <a:graphicFrameLocks noGrp="1"/>
          </p:cNvGraphicFramePr>
          <p:nvPr/>
        </p:nvGraphicFramePr>
        <p:xfrm>
          <a:off x="5654675" y="2006600"/>
          <a:ext cx="1347788" cy="2056160"/>
        </p:xfrm>
        <a:graphic>
          <a:graphicData uri="http://schemas.openxmlformats.org/drawingml/2006/table">
            <a:tbl>
              <a:tblPr/>
              <a:tblGrid>
                <a:gridCol w="1120775"/>
                <a:gridCol w="227013"/>
              </a:tblGrid>
              <a:tr h="2921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Seguridad /vigilancia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2921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Aseo / limpieza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921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Mantenimiento / arreglo / pintura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921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Mantener las flores / no quitar las flores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921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Información clara / detallada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921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Buenos precios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9210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Nada / todo está bien</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41</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642565" name="Group 517"/>
          <p:cNvGraphicFramePr>
            <a:graphicFrameLocks noGrp="1"/>
          </p:cNvGraphicFramePr>
          <p:nvPr/>
        </p:nvGraphicFramePr>
        <p:xfrm>
          <a:off x="7404100" y="2006600"/>
          <a:ext cx="1347788" cy="2045703"/>
        </p:xfrm>
        <a:graphic>
          <a:graphicData uri="http://schemas.openxmlformats.org/drawingml/2006/table">
            <a:tbl>
              <a:tblPr/>
              <a:tblGrid>
                <a:gridCol w="1120775"/>
                <a:gridCol w="227013"/>
              </a:tblGrid>
              <a:tr h="19367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Permitir adornar la bóveda / poner flores artificiales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12</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19526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Servicio de capilla / misa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3336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Mantenimiento / arreglo / pintura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2702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Información clara / detallada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238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Buenos precios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349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Ampliar el tiempo de exhumación</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38113">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Nada / todo está bien</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34</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642395" name="Group 347"/>
          <p:cNvGraphicFramePr>
            <a:graphicFrameLocks noGrp="1"/>
          </p:cNvGraphicFramePr>
          <p:nvPr/>
        </p:nvGraphicFramePr>
        <p:xfrm>
          <a:off x="7361238" y="1744663"/>
          <a:ext cx="1457325" cy="203640"/>
        </p:xfrm>
        <a:graphic>
          <a:graphicData uri="http://schemas.openxmlformats.org/drawingml/2006/table">
            <a:tbl>
              <a:tblPr/>
              <a:tblGrid>
                <a:gridCol w="1457325"/>
              </a:tblGrid>
              <a:tr h="1889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Serafín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2396" name="Group 348"/>
          <p:cNvGraphicFramePr>
            <a:graphicFrameLocks noGrp="1"/>
          </p:cNvGraphicFramePr>
          <p:nvPr/>
        </p:nvGraphicFramePr>
        <p:xfrm>
          <a:off x="7793038" y="4613275"/>
          <a:ext cx="650875" cy="159444"/>
        </p:xfrm>
        <a:graphic>
          <a:graphicData uri="http://schemas.openxmlformats.org/drawingml/2006/table">
            <a:tbl>
              <a:tblPr/>
              <a:tblGrid>
                <a:gridCol w="442912"/>
                <a:gridCol w="2079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104</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pSp>
        <p:nvGrpSpPr>
          <p:cNvPr id="81069" name="Group 539"/>
          <p:cNvGrpSpPr>
            <a:grpSpLocks/>
          </p:cNvGrpSpPr>
          <p:nvPr/>
        </p:nvGrpSpPr>
        <p:grpSpPr bwMode="auto">
          <a:xfrm>
            <a:off x="8175625" y="152400"/>
            <a:ext cx="969963" cy="255588"/>
            <a:chOff x="5150" y="96"/>
            <a:chExt cx="611" cy="161"/>
          </a:xfrm>
        </p:grpSpPr>
        <p:pic>
          <p:nvPicPr>
            <p:cNvPr id="81070" name="Picture 540" descr="GHJK"/>
            <p:cNvPicPr>
              <a:picLocks noChangeAspect="1" noChangeArrowheads="1"/>
            </p:cNvPicPr>
            <p:nvPr/>
          </p:nvPicPr>
          <p:blipFill>
            <a:blip r:embed="rId3" cstate="print"/>
            <a:srcRect/>
            <a:stretch>
              <a:fillRect/>
            </a:stretch>
          </p:blipFill>
          <p:spPr bwMode="auto">
            <a:xfrm>
              <a:off x="5150" y="101"/>
              <a:ext cx="611" cy="156"/>
            </a:xfrm>
            <a:prstGeom prst="rect">
              <a:avLst/>
            </a:prstGeom>
            <a:noFill/>
            <a:ln w="9525">
              <a:noFill/>
              <a:miter lim="800000"/>
              <a:headEnd/>
              <a:tailEnd/>
            </a:ln>
          </p:spPr>
        </p:pic>
        <p:sp>
          <p:nvSpPr>
            <p:cNvPr id="81071" name="Rectangle 541"/>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499730" y="802636"/>
            <a:ext cx="8208335" cy="4098974"/>
          </a:xfrm>
          <a:prstGeom prst="rect">
            <a:avLst/>
          </a:prstGeom>
        </p:spPr>
        <p:txBody>
          <a:bodyPr wrap="square">
            <a:spAutoFit/>
          </a:bodyPr>
          <a:lstStyle/>
          <a:p>
            <a:pPr marL="273050" indent="-273050">
              <a:buFont typeface="Arial" pitchFamily="34" charset="0"/>
              <a:buChar char="•"/>
              <a:defRPr/>
            </a:pPr>
            <a:r>
              <a:rPr lang="es-MX" altLang="es-CO" sz="1400" b="0" dirty="0">
                <a:solidFill>
                  <a:srgbClr val="000000"/>
                </a:solidFill>
                <a:latin typeface="Calibri"/>
                <a:cs typeface="Arial"/>
              </a:rPr>
              <a:t>En la fase inicial del estudio, se hicieron reuniones entre el </a:t>
            </a:r>
            <a:r>
              <a:rPr lang="es-ES" altLang="es-CO" sz="1400" b="0" dirty="0">
                <a:solidFill>
                  <a:srgbClr val="000000"/>
                </a:solidFill>
                <a:latin typeface="Calibri"/>
                <a:cs typeface="Arial"/>
              </a:rPr>
              <a:t>equipo de planeación de la UAESP y reunión con las subdirecciones para entender el contexto del servicio a evaluar, temas considerados fundamentales a incluir en la encuesta y revisión de las preguntas realizadas en el estudio del año 2010.</a:t>
            </a:r>
          </a:p>
          <a:p>
            <a:pPr marL="273050" indent="-273050">
              <a:buFont typeface="Arial" pitchFamily="34" charset="0"/>
              <a:buChar char="•"/>
              <a:defRPr/>
            </a:pPr>
            <a:endParaRPr lang="es-ES" altLang="es-CO" sz="1400" b="0" dirty="0">
              <a:solidFill>
                <a:srgbClr val="000000"/>
              </a:solidFill>
              <a:latin typeface="Calibri"/>
              <a:cs typeface="Arial"/>
            </a:endParaRPr>
          </a:p>
          <a:p>
            <a:pPr marL="273050" indent="-273050">
              <a:buFont typeface="Arial" pitchFamily="34" charset="0"/>
              <a:buChar char="•"/>
              <a:defRPr/>
            </a:pPr>
            <a:r>
              <a:rPr lang="es-ES" altLang="es-CO" sz="1400" b="0" dirty="0">
                <a:solidFill>
                  <a:srgbClr val="000000"/>
                </a:solidFill>
                <a:latin typeface="Calibri"/>
                <a:cs typeface="Arial"/>
              </a:rPr>
              <a:t>Entre el 26 de Enero hasta el 4 de Febrero, se realizó una prueba piloto del 10% de la muestra contratada con el objetivo de </a:t>
            </a:r>
            <a:r>
              <a:rPr lang="es-MX" altLang="es-CO" sz="1400" b="0" dirty="0">
                <a:solidFill>
                  <a:srgbClr val="000000"/>
                </a:solidFill>
                <a:latin typeface="Calibri"/>
                <a:cs typeface="Arial"/>
              </a:rPr>
              <a:t>determinarla comprensión de las preguntas, la claridad y pertinencia del lenguaje, la capacidad de los informantes para responder y la consistencia de los formularios.</a:t>
            </a:r>
          </a:p>
          <a:p>
            <a:pPr marL="273050" indent="-273050">
              <a:buFont typeface="Arial" pitchFamily="34" charset="0"/>
              <a:buChar char="•"/>
              <a:defRPr/>
            </a:pPr>
            <a:endParaRPr lang="es-MX" altLang="es-CO" sz="1400" b="0" dirty="0">
              <a:solidFill>
                <a:srgbClr val="000000"/>
              </a:solidFill>
              <a:latin typeface="Calibri"/>
              <a:cs typeface="Arial"/>
            </a:endParaRPr>
          </a:p>
          <a:p>
            <a:pPr marL="273050" indent="-273050">
              <a:buFont typeface="Arial" pitchFamily="34" charset="0"/>
              <a:buChar char="•"/>
              <a:defRPr/>
            </a:pPr>
            <a:r>
              <a:rPr lang="es-MX" altLang="es-CO" sz="1400" b="0" dirty="0">
                <a:solidFill>
                  <a:srgbClr val="000000"/>
                </a:solidFill>
                <a:latin typeface="Calibri"/>
                <a:cs typeface="Arial"/>
              </a:rPr>
              <a:t>Una vez socializada la prueba piloto se hicieron los ajustes pertinentes a los formularios y fueron aprobados por parte del área de planeación de la UAESP para iniciar formalmente la fase de campo desde el 12 de Febrero hasta el 15 de Marzo.   </a:t>
            </a:r>
          </a:p>
          <a:p>
            <a:pPr marL="273050" indent="-273050">
              <a:buFont typeface="Arial" pitchFamily="34" charset="0"/>
              <a:buChar char="•"/>
              <a:defRPr/>
            </a:pPr>
            <a:endParaRPr lang="es-MX" altLang="es-CO" sz="1400" b="0" dirty="0" smtClean="0">
              <a:solidFill>
                <a:srgbClr val="000000"/>
              </a:solidFill>
              <a:latin typeface="Calibri"/>
              <a:cs typeface="Arial"/>
            </a:endParaRPr>
          </a:p>
          <a:p>
            <a:pPr marL="273050" indent="-273050">
              <a:buFont typeface="Arial" pitchFamily="34" charset="0"/>
              <a:buChar char="•"/>
              <a:defRPr/>
            </a:pPr>
            <a:r>
              <a:rPr lang="es-MX" altLang="es-CO" sz="1400" b="0" dirty="0" smtClean="0">
                <a:solidFill>
                  <a:srgbClr val="000000"/>
                </a:solidFill>
                <a:latin typeface="Calibri"/>
                <a:cs typeface="Arial"/>
              </a:rPr>
              <a:t>La técnica de recolección para el segmento de servicios funerarios fue presencial en punto localizado (Cementerios), Cita previa utilizando las bases de datos suministradas por UAESP y Telefónica en los casos que así lo solicitara el entrevistado.</a:t>
            </a:r>
          </a:p>
          <a:p>
            <a:pPr marL="273050" indent="-273050">
              <a:buFont typeface="Arial" pitchFamily="34" charset="0"/>
              <a:buChar char="•"/>
              <a:defRPr/>
            </a:pPr>
            <a:endParaRPr lang="es-MX" altLang="es-CO" sz="1400" b="0" dirty="0">
              <a:solidFill>
                <a:srgbClr val="000000"/>
              </a:solidFill>
              <a:latin typeface="Calibri"/>
              <a:cs typeface="Arial"/>
            </a:endParaRPr>
          </a:p>
          <a:p>
            <a:pPr marL="273050" indent="-273050">
              <a:buFont typeface="Arial" pitchFamily="34" charset="0"/>
              <a:buChar char="•"/>
              <a:defRPr/>
            </a:pPr>
            <a:r>
              <a:rPr lang="es-MX" altLang="es-CO" sz="1400" b="0" dirty="0">
                <a:solidFill>
                  <a:srgbClr val="000000"/>
                </a:solidFill>
                <a:latin typeface="Calibri"/>
                <a:cs typeface="Arial"/>
              </a:rPr>
              <a:t>Las encuestas realizadas por segmento fueron:  Residuos Sólidos: </a:t>
            </a:r>
            <a:r>
              <a:rPr lang="es-MX" altLang="es-CO" sz="1400" b="0" dirty="0" smtClean="0">
                <a:solidFill>
                  <a:srgbClr val="000000"/>
                </a:solidFill>
                <a:latin typeface="Calibri"/>
                <a:cs typeface="Arial"/>
              </a:rPr>
              <a:t>2035</a:t>
            </a:r>
            <a:r>
              <a:rPr lang="es-MX" altLang="es-CO" sz="1400" b="0" dirty="0">
                <a:solidFill>
                  <a:srgbClr val="000000"/>
                </a:solidFill>
                <a:latin typeface="Calibri"/>
                <a:cs typeface="Arial"/>
              </a:rPr>
              <a:t>, Alumbrado Público:  1879, Servicios Funerarios: 848.</a:t>
            </a:r>
          </a:p>
        </p:txBody>
      </p:sp>
      <p:sp>
        <p:nvSpPr>
          <p:cNvPr id="4" name="3 Título"/>
          <p:cNvSpPr>
            <a:spLocks noGrp="1"/>
          </p:cNvSpPr>
          <p:nvPr>
            <p:ph type="title"/>
          </p:nvPr>
        </p:nvSpPr>
        <p:spPr/>
        <p:txBody>
          <a:bodyPr/>
          <a:lstStyle/>
          <a:p>
            <a:r>
              <a:rPr lang="es-MX" dirty="0" smtClean="0"/>
              <a:t>Contexto del trabajo</a:t>
            </a:r>
            <a:endParaRPr lang="es-MX"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3302" name="Group 230"/>
          <p:cNvGraphicFramePr>
            <a:graphicFrameLocks noGrp="1"/>
          </p:cNvGraphicFramePr>
          <p:nvPr/>
        </p:nvGraphicFramePr>
        <p:xfrm>
          <a:off x="5799138" y="1476375"/>
          <a:ext cx="3167062" cy="1484313"/>
        </p:xfrm>
        <a:graphic>
          <a:graphicData uri="http://schemas.openxmlformats.org/drawingml/2006/table">
            <a:tbl>
              <a:tblPr/>
              <a:tblGrid>
                <a:gridCol w="633412"/>
                <a:gridCol w="633413"/>
                <a:gridCol w="633412"/>
                <a:gridCol w="633413"/>
                <a:gridCol w="633412"/>
              </a:tblGrid>
              <a:tr h="1295400">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Serafín</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graphicFrame>
        <p:nvGraphicFramePr>
          <p:cNvPr id="643281" name="Group 209"/>
          <p:cNvGraphicFramePr>
            <a:graphicFrameLocks noGrp="1"/>
          </p:cNvGraphicFramePr>
          <p:nvPr/>
        </p:nvGraphicFramePr>
        <p:xfrm>
          <a:off x="5799138" y="3448050"/>
          <a:ext cx="3167062" cy="1484313"/>
        </p:xfrm>
        <a:graphic>
          <a:graphicData uri="http://schemas.openxmlformats.org/drawingml/2006/table">
            <a:tbl>
              <a:tblPr/>
              <a:tblGrid>
                <a:gridCol w="633412"/>
                <a:gridCol w="633413"/>
                <a:gridCol w="633412"/>
                <a:gridCol w="633413"/>
                <a:gridCol w="633412"/>
              </a:tblGrid>
              <a:tr h="1295400">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Serafín</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graphicFrame>
        <p:nvGraphicFramePr>
          <p:cNvPr id="19458" name="Object 5"/>
          <p:cNvGraphicFramePr>
            <a:graphicFrameLocks noChangeAspect="1"/>
          </p:cNvGraphicFramePr>
          <p:nvPr/>
        </p:nvGraphicFramePr>
        <p:xfrm>
          <a:off x="5761038" y="3368675"/>
          <a:ext cx="3398837" cy="1428750"/>
        </p:xfrm>
        <a:graphic>
          <a:graphicData uri="http://schemas.openxmlformats.org/presentationml/2006/ole">
            <p:oleObj spid="_x0000_s19458" name="Gráfico" r:id="rId3" imgW="3400357" imgH="1428750" progId="MSGraph.Chart.8">
              <p:embed followColorScheme="full"/>
            </p:oleObj>
          </a:graphicData>
        </a:graphic>
      </p:graphicFrame>
      <p:graphicFrame>
        <p:nvGraphicFramePr>
          <p:cNvPr id="643260" name="Group 188"/>
          <p:cNvGraphicFramePr>
            <a:graphicFrameLocks noGrp="1"/>
          </p:cNvGraphicFramePr>
          <p:nvPr/>
        </p:nvGraphicFramePr>
        <p:xfrm>
          <a:off x="1211263" y="3440113"/>
          <a:ext cx="3167062" cy="1484313"/>
        </p:xfrm>
        <a:graphic>
          <a:graphicData uri="http://schemas.openxmlformats.org/drawingml/2006/table">
            <a:tbl>
              <a:tblPr/>
              <a:tblGrid>
                <a:gridCol w="633412"/>
                <a:gridCol w="633413"/>
                <a:gridCol w="633412"/>
                <a:gridCol w="633413"/>
                <a:gridCol w="633412"/>
              </a:tblGrid>
              <a:tr h="1295400">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Serafín</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graphicFrame>
        <p:nvGraphicFramePr>
          <p:cNvPr id="19459" name="Object 5"/>
          <p:cNvGraphicFramePr>
            <a:graphicFrameLocks noChangeAspect="1"/>
          </p:cNvGraphicFramePr>
          <p:nvPr/>
        </p:nvGraphicFramePr>
        <p:xfrm>
          <a:off x="1174750" y="3368675"/>
          <a:ext cx="3398838" cy="1428750"/>
        </p:xfrm>
        <a:graphic>
          <a:graphicData uri="http://schemas.openxmlformats.org/presentationml/2006/ole">
            <p:oleObj spid="_x0000_s19459" name="Gráfico" r:id="rId4" imgW="3400357" imgH="1428750" progId="MSGraph.Chart.8">
              <p:embed followColorScheme="full"/>
            </p:oleObj>
          </a:graphicData>
        </a:graphic>
      </p:graphicFrame>
      <p:graphicFrame>
        <p:nvGraphicFramePr>
          <p:cNvPr id="19460" name="Object 5"/>
          <p:cNvGraphicFramePr>
            <a:graphicFrameLocks noChangeAspect="1"/>
          </p:cNvGraphicFramePr>
          <p:nvPr/>
        </p:nvGraphicFramePr>
        <p:xfrm>
          <a:off x="5761038" y="1411288"/>
          <a:ext cx="3398837" cy="1428750"/>
        </p:xfrm>
        <a:graphic>
          <a:graphicData uri="http://schemas.openxmlformats.org/presentationml/2006/ole">
            <p:oleObj spid="_x0000_s19460" name="Gráfico" r:id="rId5" imgW="3400357" imgH="1428750" progId="MSGraph.Chart.8">
              <p:embed followColorScheme="full"/>
            </p:oleObj>
          </a:graphicData>
        </a:graphic>
      </p:graphicFrame>
      <p:graphicFrame>
        <p:nvGraphicFramePr>
          <p:cNvPr id="643237" name="Group 165"/>
          <p:cNvGraphicFramePr>
            <a:graphicFrameLocks noGrp="1"/>
          </p:cNvGraphicFramePr>
          <p:nvPr/>
        </p:nvGraphicFramePr>
        <p:xfrm>
          <a:off x="1211263" y="1482725"/>
          <a:ext cx="3167062" cy="1484313"/>
        </p:xfrm>
        <a:graphic>
          <a:graphicData uri="http://schemas.openxmlformats.org/drawingml/2006/table">
            <a:tbl>
              <a:tblPr/>
              <a:tblGrid>
                <a:gridCol w="633412"/>
                <a:gridCol w="633413"/>
                <a:gridCol w="633412"/>
                <a:gridCol w="633413"/>
                <a:gridCol w="633412"/>
              </a:tblGrid>
              <a:tr h="1295400">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Serafín</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graphicFrame>
        <p:nvGraphicFramePr>
          <p:cNvPr id="643321" name="Group 249"/>
          <p:cNvGraphicFramePr>
            <a:graphicFrameLocks noGrp="1"/>
          </p:cNvGraphicFramePr>
          <p:nvPr/>
        </p:nvGraphicFramePr>
        <p:xfrm>
          <a:off x="7596188" y="828675"/>
          <a:ext cx="1482725" cy="232020"/>
        </p:xfrm>
        <a:graphic>
          <a:graphicData uri="http://schemas.openxmlformats.org/drawingml/2006/table">
            <a:tbl>
              <a:tblPr/>
              <a:tblGrid>
                <a:gridCol w="254000"/>
                <a:gridCol w="225425"/>
                <a:gridCol w="304800"/>
                <a:gridCol w="249237"/>
                <a:gridCol w="188913"/>
                <a:gridCol w="260350"/>
              </a:tblGrid>
              <a:tr h="0">
                <a:tc rowSpan="2">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Total</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Central</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Norte</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Sur</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600" b="1" i="0" u="none" strike="noStrike" cap="none" normalizeH="0" baseline="0" dirty="0" smtClean="0">
                          <a:ln>
                            <a:noFill/>
                          </a:ln>
                          <a:solidFill>
                            <a:schemeClr val="bg1"/>
                          </a:solidFill>
                          <a:effectLst/>
                          <a:latin typeface="Calibri" pitchFamily="34" charset="0"/>
                          <a:cs typeface="Arial" charset="0"/>
                        </a:rPr>
                        <a:t>Serafín</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r>
              <a:tr h="0">
                <a:tc vMerge="1">
                  <a:txBody>
                    <a:bodyPr/>
                    <a:lstStyle/>
                    <a:p>
                      <a:endParaRPr lang="es-CO"/>
                    </a:p>
                  </a:txBody>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202</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sp>
        <p:nvSpPr>
          <p:cNvPr id="19545" name="Line 229"/>
          <p:cNvSpPr>
            <a:spLocks noChangeShapeType="1"/>
          </p:cNvSpPr>
          <p:nvPr/>
        </p:nvSpPr>
        <p:spPr bwMode="auto">
          <a:xfrm rot="5400000">
            <a:off x="5427663" y="2054225"/>
            <a:ext cx="857250" cy="0"/>
          </a:xfrm>
          <a:prstGeom prst="line">
            <a:avLst/>
          </a:prstGeom>
          <a:noFill/>
          <a:ln w="3175">
            <a:solidFill>
              <a:srgbClr val="969696"/>
            </a:solidFill>
            <a:round/>
            <a:headEnd/>
            <a:tailEnd/>
          </a:ln>
        </p:spPr>
        <p:txBody>
          <a:bodyPr/>
          <a:lstStyle/>
          <a:p>
            <a:endParaRPr lang="es-MX" dirty="0"/>
          </a:p>
        </p:txBody>
      </p:sp>
      <p:sp>
        <p:nvSpPr>
          <p:cNvPr id="19547" name="Rectangle 67"/>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DE36790E-4CF9-4525-AA20-C8705BEA5CBC}" type="slidenum">
              <a:rPr lang="es-ES" sz="900" i="1">
                <a:solidFill>
                  <a:schemeClr val="bg1"/>
                </a:solidFill>
              </a:rPr>
              <a:pPr algn="ctr"/>
              <a:t>50</a:t>
            </a:fld>
            <a:endParaRPr lang="es-ES" sz="900" i="1" dirty="0">
              <a:solidFill>
                <a:schemeClr val="bg1"/>
              </a:solidFill>
            </a:endParaRPr>
          </a:p>
        </p:txBody>
      </p:sp>
      <p:graphicFrame>
        <p:nvGraphicFramePr>
          <p:cNvPr id="643140" name="Group 68"/>
          <p:cNvGraphicFramePr>
            <a:graphicFrameLocks noGrp="1"/>
          </p:cNvGraphicFramePr>
          <p:nvPr/>
        </p:nvGraphicFramePr>
        <p:xfrm>
          <a:off x="752475" y="636588"/>
          <a:ext cx="7008813" cy="203640"/>
        </p:xfrm>
        <a:graphic>
          <a:graphicData uri="http://schemas.openxmlformats.org/drawingml/2006/table">
            <a:tbl>
              <a:tblPr/>
              <a:tblGrid>
                <a:gridCol w="7008813"/>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pPr>
                      <a:r>
                        <a:rPr kumimoji="0" lang="es-CO" sz="1000" b="1" i="0" u="none" strike="noStrike" cap="none" normalizeH="0" baseline="0" dirty="0" smtClean="0">
                          <a:ln>
                            <a:noFill/>
                          </a:ln>
                          <a:solidFill>
                            <a:srgbClr val="622280"/>
                          </a:solidFill>
                          <a:effectLst/>
                          <a:latin typeface="Calibri" pitchFamily="34" charset="0"/>
                          <a:cs typeface="Arial" charset="0"/>
                        </a:rPr>
                        <a:t> 11.</a:t>
                      </a:r>
                      <a:r>
                        <a:rPr kumimoji="0" lang="es-CO" sz="1000" b="1" i="0" u="none" strike="noStrike" cap="none" normalizeH="0" baseline="0" dirty="0" smtClean="0">
                          <a:ln>
                            <a:noFill/>
                          </a:ln>
                          <a:solidFill>
                            <a:srgbClr val="333333"/>
                          </a:solidFill>
                          <a:effectLst/>
                          <a:latin typeface="Calibri" pitchFamily="34" charset="0"/>
                          <a:cs typeface="Arial" charset="0"/>
                        </a:rPr>
                        <a:t> </a:t>
                      </a:r>
                      <a:r>
                        <a:rPr kumimoji="0" lang="es-CO" sz="1000" b="0" i="0" u="none" strike="noStrike" cap="none" normalizeH="0" baseline="0" dirty="0" smtClean="0">
                          <a:ln>
                            <a:noFill/>
                          </a:ln>
                          <a:solidFill>
                            <a:srgbClr val="333333"/>
                          </a:solidFill>
                          <a:effectLst/>
                          <a:latin typeface="Calibri" pitchFamily="34" charset="0"/>
                          <a:cs typeface="Arial" charset="0"/>
                        </a:rPr>
                        <a:t>Continuando con la evaluación en detalle del servicio prestado por el cementerio,</a:t>
                      </a:r>
                      <a:r>
                        <a:rPr kumimoji="0" lang="es-CO" sz="1000" b="1" i="0" u="none" strike="noStrike" cap="none" normalizeH="0" baseline="0" dirty="0" smtClean="0">
                          <a:ln>
                            <a:noFill/>
                          </a:ln>
                          <a:solidFill>
                            <a:srgbClr val="333333"/>
                          </a:solidFill>
                          <a:effectLst/>
                          <a:latin typeface="Calibri" pitchFamily="34" charset="0"/>
                          <a:cs typeface="Arial" charset="0"/>
                        </a:rPr>
                        <a:t> ¿Cómo lo califica en cuanto a… </a:t>
                      </a:r>
                      <a:endParaRPr kumimoji="0" lang="es-CO" sz="1000" b="0" i="0" u="none" strike="noStrike" cap="none" normalizeH="0" baseline="0" dirty="0" smtClean="0">
                        <a:ln>
                          <a:noFill/>
                        </a:ln>
                        <a:solidFill>
                          <a:schemeClr val="tx1">
                            <a:lumMod val="50000"/>
                            <a:lumOff val="50000"/>
                          </a:schemeClr>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19550" name="Rectangle 7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19461" name="Object 5"/>
          <p:cNvGraphicFramePr>
            <a:graphicFrameLocks noChangeAspect="1"/>
          </p:cNvGraphicFramePr>
          <p:nvPr/>
        </p:nvGraphicFramePr>
        <p:xfrm>
          <a:off x="1174750" y="1411288"/>
          <a:ext cx="3398838" cy="1428750"/>
        </p:xfrm>
        <a:graphic>
          <a:graphicData uri="http://schemas.openxmlformats.org/presentationml/2006/ole">
            <p:oleObj spid="_x0000_s19461" name="Gráfico" r:id="rId6" imgW="3400357" imgH="1428750" progId="MSGraph.Chart.8">
              <p:embed followColorScheme="full"/>
            </p:oleObj>
          </a:graphicData>
        </a:graphic>
      </p:graphicFrame>
      <p:sp>
        <p:nvSpPr>
          <p:cNvPr id="19551" name="Line 76"/>
          <p:cNvSpPr>
            <a:spLocks noChangeShapeType="1"/>
          </p:cNvSpPr>
          <p:nvPr/>
        </p:nvSpPr>
        <p:spPr bwMode="auto">
          <a:xfrm>
            <a:off x="246063" y="3044825"/>
            <a:ext cx="4098925" cy="0"/>
          </a:xfrm>
          <a:prstGeom prst="line">
            <a:avLst/>
          </a:prstGeom>
          <a:noFill/>
          <a:ln w="3175">
            <a:solidFill>
              <a:srgbClr val="808080"/>
            </a:solidFill>
            <a:round/>
            <a:headEnd/>
            <a:tailEnd/>
          </a:ln>
        </p:spPr>
        <p:txBody>
          <a:bodyPr/>
          <a:lstStyle/>
          <a:p>
            <a:endParaRPr lang="es-MX" dirty="0"/>
          </a:p>
        </p:txBody>
      </p:sp>
      <p:sp>
        <p:nvSpPr>
          <p:cNvPr id="19552" name="Line 77"/>
          <p:cNvSpPr>
            <a:spLocks noChangeShapeType="1"/>
          </p:cNvSpPr>
          <p:nvPr/>
        </p:nvSpPr>
        <p:spPr bwMode="auto">
          <a:xfrm rot="5400000">
            <a:off x="2524125" y="2936876"/>
            <a:ext cx="4098925" cy="0"/>
          </a:xfrm>
          <a:prstGeom prst="line">
            <a:avLst/>
          </a:prstGeom>
          <a:noFill/>
          <a:ln w="3175">
            <a:solidFill>
              <a:srgbClr val="808080"/>
            </a:solidFill>
            <a:round/>
            <a:headEnd/>
            <a:tailEnd/>
          </a:ln>
        </p:spPr>
        <p:txBody>
          <a:bodyPr/>
          <a:lstStyle/>
          <a:p>
            <a:endParaRPr lang="es-MX" dirty="0"/>
          </a:p>
        </p:txBody>
      </p:sp>
      <p:graphicFrame>
        <p:nvGraphicFramePr>
          <p:cNvPr id="643150" name="Group 78"/>
          <p:cNvGraphicFramePr>
            <a:graphicFrameLocks noGrp="1"/>
          </p:cNvGraphicFramePr>
          <p:nvPr/>
        </p:nvGraphicFramePr>
        <p:xfrm>
          <a:off x="155575" y="1697038"/>
          <a:ext cx="1066800" cy="645600"/>
        </p:xfrm>
        <a:graphic>
          <a:graphicData uri="http://schemas.openxmlformats.org/drawingml/2006/table">
            <a:tbl>
              <a:tblPr/>
              <a:tblGrid>
                <a:gridCol w="1066800"/>
              </a:tblGrid>
              <a:tr h="2190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 a. La atención recibida por parte de los empleados del cementerio </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3156" name="Group 84"/>
          <p:cNvGraphicFramePr>
            <a:graphicFrameLocks noGrp="1"/>
          </p:cNvGraphicFramePr>
          <p:nvPr/>
        </p:nvGraphicFramePr>
        <p:xfrm>
          <a:off x="41275" y="890588"/>
          <a:ext cx="1358900" cy="259080"/>
        </p:xfrm>
        <a:graphic>
          <a:graphicData uri="http://schemas.openxmlformats.org/drawingml/2006/table">
            <a:tbl>
              <a:tblPr/>
              <a:tblGrid>
                <a:gridCol w="1358900"/>
              </a:tblGrid>
              <a:tr h="76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800" b="0" i="1"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1000" b="1" i="0" u="none" strike="noStrike" cap="none" normalizeH="0" baseline="0" dirty="0" smtClean="0">
                          <a:ln>
                            <a:noFill/>
                          </a:ln>
                          <a:solidFill>
                            <a:srgbClr val="333333"/>
                          </a:solidFill>
                          <a:effectLst/>
                          <a:latin typeface="Tahoma" pitchFamily="34" charset="0"/>
                          <a:ea typeface="Calibri" pitchFamily="34" charset="0"/>
                          <a:cs typeface="Tahoma" pitchFamily="34" charset="0"/>
                        </a:rPr>
                        <a:t> </a:t>
                      </a:r>
                      <a:r>
                        <a:rPr kumimoji="0" lang="es-CO" sz="700" b="1" i="0" u="none" strike="noStrike" cap="none" normalizeH="0" baseline="0" dirty="0" smtClean="0">
                          <a:ln>
                            <a:noFill/>
                          </a:ln>
                          <a:solidFill>
                            <a:srgbClr val="333333"/>
                          </a:solidFill>
                          <a:effectLst/>
                          <a:latin typeface="Calibri" pitchFamily="34" charset="0"/>
                          <a:ea typeface="Calibri" pitchFamily="34" charset="0"/>
                          <a:cs typeface="Tahoma" pitchFamily="34" charset="0"/>
                        </a:rPr>
                        <a:t>[5] Muy Buena, [4] Buena, </a:t>
                      </a:r>
                    </a:p>
                    <a:p>
                      <a:pPr marL="0" marR="0" lvl="0" indent="0" algn="l" defTabSz="914400" rtl="0" eaLnBrk="1" fontAlgn="base" latinLnBrk="0" hangingPunct="1">
                        <a:lnSpc>
                          <a:spcPct val="100000"/>
                        </a:lnSpc>
                        <a:spcBef>
                          <a:spcPct val="0"/>
                        </a:spcBef>
                        <a:spcAft>
                          <a:spcPct val="0"/>
                        </a:spcAft>
                        <a:buClrTx/>
                        <a:buSzTx/>
                        <a:buFontTx/>
                        <a:buNone/>
                        <a:tabLst/>
                      </a:pPr>
                      <a:r>
                        <a:rPr kumimoji="0" lang="es-CO" sz="700" b="1" i="0" u="none" strike="noStrike" cap="none" normalizeH="0" baseline="0" dirty="0" smtClean="0">
                          <a:ln>
                            <a:noFill/>
                          </a:ln>
                          <a:solidFill>
                            <a:srgbClr val="333333"/>
                          </a:solidFill>
                          <a:effectLst/>
                          <a:latin typeface="Calibri" pitchFamily="34" charset="0"/>
                          <a:ea typeface="Calibri" pitchFamily="34" charset="0"/>
                          <a:cs typeface="Tahoma" pitchFamily="34" charset="0"/>
                        </a:rPr>
                        <a:t>[3] Regular, [2] Mala, [1] Muy Mala.</a:t>
                      </a: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sp>
        <p:nvSpPr>
          <p:cNvPr id="19557" name="Line 113"/>
          <p:cNvSpPr>
            <a:spLocks noChangeShapeType="1"/>
          </p:cNvSpPr>
          <p:nvPr/>
        </p:nvSpPr>
        <p:spPr bwMode="auto">
          <a:xfrm>
            <a:off x="4768850" y="3044825"/>
            <a:ext cx="4098925" cy="0"/>
          </a:xfrm>
          <a:prstGeom prst="line">
            <a:avLst/>
          </a:prstGeom>
          <a:noFill/>
          <a:ln w="3175">
            <a:solidFill>
              <a:srgbClr val="808080"/>
            </a:solidFill>
            <a:round/>
            <a:headEnd/>
            <a:tailEnd/>
          </a:ln>
        </p:spPr>
        <p:txBody>
          <a:bodyPr/>
          <a:lstStyle/>
          <a:p>
            <a:endParaRPr lang="es-MX" dirty="0"/>
          </a:p>
        </p:txBody>
      </p:sp>
      <p:graphicFrame>
        <p:nvGraphicFramePr>
          <p:cNvPr id="643186" name="Group 114"/>
          <p:cNvGraphicFramePr>
            <a:graphicFrameLocks noGrp="1"/>
          </p:cNvGraphicFramePr>
          <p:nvPr/>
        </p:nvGraphicFramePr>
        <p:xfrm>
          <a:off x="4668838" y="1641475"/>
          <a:ext cx="1171575" cy="798000"/>
        </p:xfrm>
        <a:graphic>
          <a:graphicData uri="http://schemas.openxmlformats.org/drawingml/2006/table">
            <a:tbl>
              <a:tblPr/>
              <a:tblGrid>
                <a:gridCol w="1171575"/>
              </a:tblGrid>
              <a:tr h="2190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 b. Acompañamiento y asistencia permanente durante la prestación del servicio </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19560" name="Line 128"/>
          <p:cNvSpPr>
            <a:spLocks noChangeShapeType="1"/>
          </p:cNvSpPr>
          <p:nvPr/>
        </p:nvSpPr>
        <p:spPr bwMode="auto">
          <a:xfrm rot="5400000">
            <a:off x="839788" y="2060575"/>
            <a:ext cx="857250" cy="0"/>
          </a:xfrm>
          <a:prstGeom prst="line">
            <a:avLst/>
          </a:prstGeom>
          <a:noFill/>
          <a:ln w="3175">
            <a:solidFill>
              <a:srgbClr val="969696"/>
            </a:solidFill>
            <a:round/>
            <a:headEnd/>
            <a:tailEnd/>
          </a:ln>
        </p:spPr>
        <p:txBody>
          <a:bodyPr/>
          <a:lstStyle/>
          <a:p>
            <a:endParaRPr lang="es-MX" dirty="0"/>
          </a:p>
        </p:txBody>
      </p:sp>
      <p:graphicFrame>
        <p:nvGraphicFramePr>
          <p:cNvPr id="643349" name="Group 277"/>
          <p:cNvGraphicFramePr>
            <a:graphicFrameLocks noGrp="1"/>
          </p:cNvGraphicFramePr>
          <p:nvPr/>
        </p:nvGraphicFramePr>
        <p:xfrm>
          <a:off x="0" y="3879850"/>
          <a:ext cx="1222375" cy="340800"/>
        </p:xfrm>
        <a:graphic>
          <a:graphicData uri="http://schemas.openxmlformats.org/drawingml/2006/table">
            <a:tbl>
              <a:tblPr/>
              <a:tblGrid>
                <a:gridCol w="1222375"/>
              </a:tblGrid>
              <a:tr h="2190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 e. El mantenimiento de las instalaciones </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19563" name="Line 135"/>
          <p:cNvSpPr>
            <a:spLocks noChangeShapeType="1"/>
          </p:cNvSpPr>
          <p:nvPr/>
        </p:nvSpPr>
        <p:spPr bwMode="auto">
          <a:xfrm rot="5400000">
            <a:off x="839788" y="4067175"/>
            <a:ext cx="857250" cy="0"/>
          </a:xfrm>
          <a:prstGeom prst="line">
            <a:avLst/>
          </a:prstGeom>
          <a:noFill/>
          <a:ln w="3175">
            <a:solidFill>
              <a:srgbClr val="969696"/>
            </a:solidFill>
            <a:round/>
            <a:headEnd/>
            <a:tailEnd/>
          </a:ln>
        </p:spPr>
        <p:txBody>
          <a:bodyPr/>
          <a:lstStyle/>
          <a:p>
            <a:endParaRPr lang="es-MX" dirty="0"/>
          </a:p>
        </p:txBody>
      </p:sp>
      <p:graphicFrame>
        <p:nvGraphicFramePr>
          <p:cNvPr id="643208" name="Group 136"/>
          <p:cNvGraphicFramePr>
            <a:graphicFrameLocks noGrp="1"/>
          </p:cNvGraphicFramePr>
          <p:nvPr/>
        </p:nvGraphicFramePr>
        <p:xfrm>
          <a:off x="4668838" y="3840163"/>
          <a:ext cx="1171575" cy="340800"/>
        </p:xfrm>
        <a:graphic>
          <a:graphicData uri="http://schemas.openxmlformats.org/drawingml/2006/table">
            <a:tbl>
              <a:tblPr/>
              <a:tblGrid>
                <a:gridCol w="1171575"/>
              </a:tblGrid>
              <a:tr h="2190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 d. El manejo de </a:t>
                      </a:r>
                    </a:p>
                    <a:p>
                      <a:pPr marL="0" marR="0" lvl="0" indent="0" algn="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los olores </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19566" name="Line 142"/>
          <p:cNvSpPr>
            <a:spLocks noChangeShapeType="1"/>
          </p:cNvSpPr>
          <p:nvPr/>
        </p:nvSpPr>
        <p:spPr bwMode="auto">
          <a:xfrm rot="5400000">
            <a:off x="5427663" y="4083050"/>
            <a:ext cx="857250" cy="0"/>
          </a:xfrm>
          <a:prstGeom prst="line">
            <a:avLst/>
          </a:prstGeom>
          <a:noFill/>
          <a:ln w="3175">
            <a:solidFill>
              <a:srgbClr val="969696"/>
            </a:solidFill>
            <a:round/>
            <a:headEnd/>
            <a:tailEnd/>
          </a:ln>
        </p:spPr>
        <p:txBody>
          <a:bodyPr/>
          <a:lstStyle/>
          <a:p>
            <a:endParaRPr lang="es-MX" dirty="0"/>
          </a:p>
        </p:txBody>
      </p:sp>
      <p:graphicFrame>
        <p:nvGraphicFramePr>
          <p:cNvPr id="643215" name="Group 143"/>
          <p:cNvGraphicFramePr>
            <a:graphicFrameLocks noGrp="1"/>
          </p:cNvGraphicFramePr>
          <p:nvPr/>
        </p:nvGraphicFramePr>
        <p:xfrm>
          <a:off x="3379788" y="881063"/>
          <a:ext cx="2179637" cy="341376"/>
        </p:xfrm>
        <a:graphic>
          <a:graphicData uri="http://schemas.openxmlformats.org/drawingml/2006/table">
            <a:tbl>
              <a:tblPr/>
              <a:tblGrid>
                <a:gridCol w="479425"/>
                <a:gridCol w="479425"/>
                <a:gridCol w="479425"/>
                <a:gridCol w="741362"/>
              </a:tblGrid>
              <a:tr h="0">
                <a:tc gridSpan="2">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cap="flat">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solidFill>
                      <a:schemeClr val="bg1"/>
                    </a:solidFill>
                  </a:tcPr>
                </a:tc>
                <a:tc hMerge="1">
                  <a:txBody>
                    <a:bodyPr/>
                    <a:lstStyle/>
                    <a:p>
                      <a:endParaRPr lang="es-CO"/>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solidFill>
                      <a:schemeClr val="bg1"/>
                    </a:solidFill>
                  </a:tcPr>
                </a:tc>
              </a:tr>
              <a:tr h="38100">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7"/>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8"/>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9"/>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10"/>
                      <a:srcRect/>
                      <a:stretch>
                        <a:fillRect/>
                      </a:stretch>
                    </a:blipFill>
                  </a:tcPr>
                </a:tc>
              </a:tr>
            </a:tbl>
          </a:graphicData>
        </a:graphic>
      </p:graphicFrame>
      <p:sp>
        <p:nvSpPr>
          <p:cNvPr id="19581" name="Line 187"/>
          <p:cNvSpPr>
            <a:spLocks noChangeShapeType="1"/>
          </p:cNvSpPr>
          <p:nvPr/>
        </p:nvSpPr>
        <p:spPr bwMode="auto">
          <a:xfrm rot="5400000">
            <a:off x="839788" y="4041775"/>
            <a:ext cx="857250" cy="0"/>
          </a:xfrm>
          <a:prstGeom prst="line">
            <a:avLst/>
          </a:prstGeom>
          <a:noFill/>
          <a:ln w="3175">
            <a:solidFill>
              <a:srgbClr val="969696"/>
            </a:solidFill>
            <a:round/>
            <a:headEnd/>
            <a:tailEnd/>
          </a:ln>
        </p:spPr>
        <p:txBody>
          <a:bodyPr/>
          <a:lstStyle/>
          <a:p>
            <a:endParaRPr lang="es-MX" dirty="0"/>
          </a:p>
        </p:txBody>
      </p:sp>
      <p:sp>
        <p:nvSpPr>
          <p:cNvPr id="19582" name="Line 208"/>
          <p:cNvSpPr>
            <a:spLocks noChangeShapeType="1"/>
          </p:cNvSpPr>
          <p:nvPr/>
        </p:nvSpPr>
        <p:spPr bwMode="auto">
          <a:xfrm rot="5400000">
            <a:off x="5427663" y="4041775"/>
            <a:ext cx="857250" cy="0"/>
          </a:xfrm>
          <a:prstGeom prst="line">
            <a:avLst/>
          </a:prstGeom>
          <a:noFill/>
          <a:ln w="3175">
            <a:solidFill>
              <a:srgbClr val="969696"/>
            </a:solidFill>
            <a:round/>
            <a:headEnd/>
            <a:tailEnd/>
          </a:ln>
        </p:spPr>
        <p:txBody>
          <a:bodyPr/>
          <a:lstStyle/>
          <a:p>
            <a:endParaRPr lang="es-MX" dirty="0"/>
          </a:p>
        </p:txBody>
      </p:sp>
      <p:graphicFrame>
        <p:nvGraphicFramePr>
          <p:cNvPr id="643350" name="Group 278"/>
          <p:cNvGraphicFramePr>
            <a:graphicFrameLocks noGrp="1"/>
          </p:cNvGraphicFramePr>
          <p:nvPr/>
        </p:nvGraphicFramePr>
        <p:xfrm>
          <a:off x="8143875" y="5013325"/>
          <a:ext cx="1011238" cy="152400"/>
        </p:xfrm>
        <a:graphic>
          <a:graphicData uri="http://schemas.openxmlformats.org/drawingml/2006/table">
            <a:tbl>
              <a:tblPr/>
              <a:tblGrid>
                <a:gridCol w="1011238"/>
              </a:tblGrid>
              <a:tr h="428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chemeClr val="bg1"/>
                          </a:solidFill>
                          <a:effectLst/>
                          <a:latin typeface="Calibri" pitchFamily="34" charset="0"/>
                          <a:cs typeface="Arial" charset="0"/>
                        </a:rPr>
                        <a:t>Continua…</a:t>
                      </a: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grpSp>
        <p:nvGrpSpPr>
          <p:cNvPr id="19585" name="Group 284"/>
          <p:cNvGrpSpPr>
            <a:grpSpLocks/>
          </p:cNvGrpSpPr>
          <p:nvPr/>
        </p:nvGrpSpPr>
        <p:grpSpPr bwMode="auto">
          <a:xfrm>
            <a:off x="8175625" y="152400"/>
            <a:ext cx="969963" cy="255588"/>
            <a:chOff x="5150" y="96"/>
            <a:chExt cx="611" cy="161"/>
          </a:xfrm>
        </p:grpSpPr>
        <p:pic>
          <p:nvPicPr>
            <p:cNvPr id="19590" name="Picture 285" descr="GHJK"/>
            <p:cNvPicPr>
              <a:picLocks noChangeAspect="1" noChangeArrowheads="1"/>
            </p:cNvPicPr>
            <p:nvPr/>
          </p:nvPicPr>
          <p:blipFill>
            <a:blip r:embed="rId11" cstate="print"/>
            <a:srcRect/>
            <a:stretch>
              <a:fillRect/>
            </a:stretch>
          </p:blipFill>
          <p:spPr bwMode="auto">
            <a:xfrm>
              <a:off x="5150" y="101"/>
              <a:ext cx="611" cy="156"/>
            </a:xfrm>
            <a:prstGeom prst="rect">
              <a:avLst/>
            </a:prstGeom>
            <a:noFill/>
            <a:ln w="9525">
              <a:noFill/>
              <a:miter lim="800000"/>
              <a:headEnd/>
              <a:tailEnd/>
            </a:ln>
          </p:spPr>
        </p:pic>
        <p:sp>
          <p:nvSpPr>
            <p:cNvPr id="19591" name="Rectangle 286"/>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pic>
        <p:nvPicPr>
          <p:cNvPr id="19586" name="Picture 288" descr="sfgdfh"/>
          <p:cNvPicPr>
            <a:picLocks noChangeAspect="1" noChangeArrowheads="1"/>
          </p:cNvPicPr>
          <p:nvPr/>
        </p:nvPicPr>
        <p:blipFill>
          <a:blip r:embed="rId12" cstate="print"/>
          <a:srcRect/>
          <a:stretch>
            <a:fillRect/>
          </a:stretch>
        </p:blipFill>
        <p:spPr bwMode="auto">
          <a:xfrm>
            <a:off x="431800" y="2460625"/>
            <a:ext cx="638175" cy="371475"/>
          </a:xfrm>
          <a:prstGeom prst="rect">
            <a:avLst/>
          </a:prstGeom>
          <a:noFill/>
          <a:ln w="9525">
            <a:noFill/>
            <a:miter lim="800000"/>
            <a:headEnd/>
            <a:tailEnd/>
          </a:ln>
        </p:spPr>
      </p:pic>
      <p:pic>
        <p:nvPicPr>
          <p:cNvPr id="19587" name="Picture 289" descr="gfdfh"/>
          <p:cNvPicPr>
            <a:picLocks noChangeAspect="1" noChangeArrowheads="1"/>
          </p:cNvPicPr>
          <p:nvPr/>
        </p:nvPicPr>
        <p:blipFill>
          <a:blip r:embed="rId13" cstate="print"/>
          <a:srcRect/>
          <a:stretch>
            <a:fillRect/>
          </a:stretch>
        </p:blipFill>
        <p:spPr bwMode="auto">
          <a:xfrm>
            <a:off x="5005388" y="2506663"/>
            <a:ext cx="620712" cy="333375"/>
          </a:xfrm>
          <a:prstGeom prst="rect">
            <a:avLst/>
          </a:prstGeom>
          <a:noFill/>
          <a:ln w="9525">
            <a:noFill/>
            <a:miter lim="800000"/>
            <a:headEnd/>
            <a:tailEnd/>
          </a:ln>
        </p:spPr>
      </p:pic>
      <p:pic>
        <p:nvPicPr>
          <p:cNvPr id="19588" name="Picture 290" descr="gfdgh"/>
          <p:cNvPicPr>
            <a:picLocks noChangeAspect="1" noChangeArrowheads="1"/>
          </p:cNvPicPr>
          <p:nvPr/>
        </p:nvPicPr>
        <p:blipFill>
          <a:blip r:embed="rId14" cstate="print"/>
          <a:srcRect/>
          <a:stretch>
            <a:fillRect/>
          </a:stretch>
        </p:blipFill>
        <p:spPr bwMode="auto">
          <a:xfrm>
            <a:off x="447675" y="4310063"/>
            <a:ext cx="495300" cy="541337"/>
          </a:xfrm>
          <a:prstGeom prst="rect">
            <a:avLst/>
          </a:prstGeom>
          <a:noFill/>
          <a:ln w="9525">
            <a:noFill/>
            <a:miter lim="800000"/>
            <a:headEnd/>
            <a:tailEnd/>
          </a:ln>
        </p:spPr>
      </p:pic>
      <p:pic>
        <p:nvPicPr>
          <p:cNvPr id="19589" name="Picture 291" descr="fgfj"/>
          <p:cNvPicPr>
            <a:picLocks noChangeAspect="1" noChangeArrowheads="1"/>
          </p:cNvPicPr>
          <p:nvPr/>
        </p:nvPicPr>
        <p:blipFill>
          <a:blip r:embed="rId15" cstate="print"/>
          <a:srcRect/>
          <a:stretch>
            <a:fillRect/>
          </a:stretch>
        </p:blipFill>
        <p:spPr bwMode="auto">
          <a:xfrm>
            <a:off x="5162550" y="4254500"/>
            <a:ext cx="541338" cy="479425"/>
          </a:xfrm>
          <a:prstGeom prst="rect">
            <a:avLst/>
          </a:prstGeom>
          <a:noFill/>
          <a:ln w="9525">
            <a:noFill/>
            <a:miter lim="800000"/>
            <a:headEnd/>
            <a:tailEnd/>
          </a:ln>
        </p:spPr>
      </p:pic>
      <p:sp>
        <p:nvSpPr>
          <p:cNvPr id="38" name="37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Line 35"/>
          <p:cNvSpPr>
            <a:spLocks noChangeShapeType="1"/>
          </p:cNvSpPr>
          <p:nvPr/>
        </p:nvSpPr>
        <p:spPr bwMode="auto">
          <a:xfrm>
            <a:off x="246063" y="3044825"/>
            <a:ext cx="5326062" cy="0"/>
          </a:xfrm>
          <a:prstGeom prst="line">
            <a:avLst/>
          </a:prstGeom>
          <a:noFill/>
          <a:ln w="3175">
            <a:solidFill>
              <a:srgbClr val="808080"/>
            </a:solidFill>
            <a:round/>
            <a:headEnd/>
            <a:tailEnd/>
          </a:ln>
        </p:spPr>
        <p:txBody>
          <a:bodyPr/>
          <a:lstStyle/>
          <a:p>
            <a:endParaRPr lang="es-MX" dirty="0"/>
          </a:p>
        </p:txBody>
      </p:sp>
      <p:graphicFrame>
        <p:nvGraphicFramePr>
          <p:cNvPr id="660591" name="Group 111"/>
          <p:cNvGraphicFramePr>
            <a:graphicFrameLocks noGrp="1"/>
          </p:cNvGraphicFramePr>
          <p:nvPr/>
        </p:nvGraphicFramePr>
        <p:xfrm>
          <a:off x="6329363" y="1943100"/>
          <a:ext cx="2179637" cy="292608"/>
        </p:xfrm>
        <a:graphic>
          <a:graphicData uri="http://schemas.openxmlformats.org/drawingml/2006/table">
            <a:tbl>
              <a:tblPr/>
              <a:tblGrid>
                <a:gridCol w="479425"/>
                <a:gridCol w="479425"/>
                <a:gridCol w="479425"/>
                <a:gridCol w="741362"/>
              </a:tblGrid>
              <a:tr h="0">
                <a:tc gridSpan="2">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cap="flat">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s-CO"/>
                    </a:p>
                  </a:txBody>
                  <a:tcPr/>
                </a:tc>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noFill/>
                  </a:tcPr>
                </a:tc>
              </a:tr>
              <a:tr h="38100">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3"/>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4"/>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5"/>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6"/>
                      <a:srcRect/>
                      <a:stretch>
                        <a:fillRect/>
                      </a:stretch>
                    </a:blipFill>
                  </a:tcPr>
                </a:tc>
              </a:tr>
            </a:tbl>
          </a:graphicData>
        </a:graphic>
      </p:graphicFrame>
      <p:sp>
        <p:nvSpPr>
          <p:cNvPr id="20501" name="Rectangle 128"/>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68D9559B-8603-4216-AE69-3983D0F86085}" type="slidenum">
              <a:rPr lang="es-ES" sz="900" i="1">
                <a:solidFill>
                  <a:schemeClr val="bg1"/>
                </a:solidFill>
              </a:rPr>
              <a:pPr algn="ctr"/>
              <a:t>51</a:t>
            </a:fld>
            <a:endParaRPr lang="es-ES" sz="900" i="1" dirty="0">
              <a:solidFill>
                <a:schemeClr val="bg1"/>
              </a:solidFill>
            </a:endParaRPr>
          </a:p>
        </p:txBody>
      </p:sp>
      <p:graphicFrame>
        <p:nvGraphicFramePr>
          <p:cNvPr id="660609" name="Group 129"/>
          <p:cNvGraphicFramePr>
            <a:graphicFrameLocks noGrp="1"/>
          </p:cNvGraphicFramePr>
          <p:nvPr/>
        </p:nvGraphicFramePr>
        <p:xfrm>
          <a:off x="931863" y="636588"/>
          <a:ext cx="6829425" cy="203640"/>
        </p:xfrm>
        <a:graphic>
          <a:graphicData uri="http://schemas.openxmlformats.org/drawingml/2006/table">
            <a:tbl>
              <a:tblPr/>
              <a:tblGrid>
                <a:gridCol w="6829425"/>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defRPr/>
                      </a:pPr>
                      <a:r>
                        <a:rPr kumimoji="0" lang="es-CO" sz="1000" b="1" i="0" u="none" strike="noStrike" cap="none" normalizeH="0" baseline="0" dirty="0" smtClean="0">
                          <a:ln>
                            <a:noFill/>
                          </a:ln>
                          <a:solidFill>
                            <a:srgbClr val="622280"/>
                          </a:solidFill>
                          <a:effectLst/>
                          <a:latin typeface="Calibri" pitchFamily="34" charset="0"/>
                          <a:cs typeface="Arial" charset="0"/>
                        </a:rPr>
                        <a:t> 11.</a:t>
                      </a:r>
                      <a:r>
                        <a:rPr kumimoji="0" lang="es-CO" sz="1000" b="1" i="0" u="none" strike="noStrike" cap="none" normalizeH="0" baseline="0" dirty="0" smtClean="0">
                          <a:ln>
                            <a:noFill/>
                          </a:ln>
                          <a:solidFill>
                            <a:srgbClr val="333333"/>
                          </a:solidFill>
                          <a:effectLst/>
                          <a:latin typeface="Calibri" pitchFamily="34" charset="0"/>
                          <a:cs typeface="Arial" charset="0"/>
                        </a:rPr>
                        <a:t> </a:t>
                      </a:r>
                      <a:r>
                        <a:rPr kumimoji="0" lang="es-CO" sz="1000" b="0" i="0" u="none" strike="noStrike" cap="none" normalizeH="0" baseline="0" dirty="0" smtClean="0">
                          <a:ln>
                            <a:noFill/>
                          </a:ln>
                          <a:solidFill>
                            <a:srgbClr val="333333"/>
                          </a:solidFill>
                          <a:effectLst/>
                          <a:latin typeface="Calibri" pitchFamily="34" charset="0"/>
                          <a:cs typeface="Arial" charset="0"/>
                        </a:rPr>
                        <a:t>Continuando con la evaluación en detalle del servicio prestado por el cementerio,</a:t>
                      </a:r>
                      <a:r>
                        <a:rPr kumimoji="0" lang="es-CO" sz="1000" b="1" i="0" u="none" strike="noStrike" cap="none" normalizeH="0" baseline="0" dirty="0" smtClean="0">
                          <a:ln>
                            <a:noFill/>
                          </a:ln>
                          <a:solidFill>
                            <a:srgbClr val="333333"/>
                          </a:solidFill>
                          <a:effectLst/>
                          <a:latin typeface="Calibri" pitchFamily="34" charset="0"/>
                          <a:cs typeface="Arial" charset="0"/>
                        </a:rPr>
                        <a:t> ¿Cómo lo califica en cuanto a… </a:t>
                      </a:r>
                      <a:endParaRPr kumimoji="0" lang="es-CO" sz="1000" b="0" i="0" u="none" strike="noStrike" cap="none" normalizeH="0" baseline="0" dirty="0" smtClean="0">
                        <a:ln>
                          <a:noFill/>
                        </a:ln>
                        <a:solidFill>
                          <a:schemeClr val="tx1">
                            <a:lumMod val="50000"/>
                            <a:lumOff val="50000"/>
                          </a:schemeClr>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20504" name="Rectangle 135"/>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sp>
        <p:nvSpPr>
          <p:cNvPr id="20505" name="Line 137"/>
          <p:cNvSpPr>
            <a:spLocks noChangeShapeType="1"/>
          </p:cNvSpPr>
          <p:nvPr/>
        </p:nvSpPr>
        <p:spPr bwMode="auto">
          <a:xfrm rot="5400000">
            <a:off x="3679825" y="2936876"/>
            <a:ext cx="4098925" cy="0"/>
          </a:xfrm>
          <a:prstGeom prst="line">
            <a:avLst/>
          </a:prstGeom>
          <a:noFill/>
          <a:ln w="3175">
            <a:solidFill>
              <a:srgbClr val="808080"/>
            </a:solidFill>
            <a:round/>
            <a:headEnd/>
            <a:tailEnd/>
          </a:ln>
        </p:spPr>
        <p:txBody>
          <a:bodyPr/>
          <a:lstStyle/>
          <a:p>
            <a:endParaRPr lang="es-MX" dirty="0"/>
          </a:p>
        </p:txBody>
      </p:sp>
      <p:graphicFrame>
        <p:nvGraphicFramePr>
          <p:cNvPr id="660618" name="Group 138"/>
          <p:cNvGraphicFramePr>
            <a:graphicFrameLocks noGrp="1"/>
          </p:cNvGraphicFramePr>
          <p:nvPr/>
        </p:nvGraphicFramePr>
        <p:xfrm>
          <a:off x="6731000" y="1439863"/>
          <a:ext cx="1371600" cy="340800"/>
        </p:xfrm>
        <a:graphic>
          <a:graphicData uri="http://schemas.openxmlformats.org/drawingml/2006/table">
            <a:tbl>
              <a:tblPr/>
              <a:tblGrid>
                <a:gridCol w="1371600"/>
              </a:tblGrid>
              <a:tr h="219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 f. La eliminación de vectores e insectos </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0624" name="Group 144"/>
          <p:cNvGraphicFramePr>
            <a:graphicFrameLocks noGrp="1"/>
          </p:cNvGraphicFramePr>
          <p:nvPr/>
        </p:nvGraphicFramePr>
        <p:xfrm>
          <a:off x="2055813" y="925513"/>
          <a:ext cx="2659062" cy="390144"/>
        </p:xfrm>
        <a:graphic>
          <a:graphicData uri="http://schemas.openxmlformats.org/drawingml/2006/table">
            <a:tbl>
              <a:tblPr/>
              <a:tblGrid>
                <a:gridCol w="479425"/>
                <a:gridCol w="479425"/>
                <a:gridCol w="479425"/>
                <a:gridCol w="479425"/>
                <a:gridCol w="741362"/>
              </a:tblGrid>
              <a:tr h="0">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endParaRPr kumimoji="0" lang="es-CO" sz="900" b="0"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cap="flat">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s-CO"/>
                    </a:p>
                  </a:txBody>
                  <a:tcPr/>
                </a:tc>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noFill/>
                  </a:tcPr>
                </a:tc>
              </a:tr>
              <a:tr h="66675">
                <a:tc>
                  <a:txBody>
                    <a:bodyPr/>
                    <a:lstStyle/>
                    <a:p>
                      <a:pPr marL="0" marR="0" lvl="0" indent="0" algn="r" defTabSz="914400" rtl="0" eaLnBrk="1" fontAlgn="b" latinLnBrk="0" hangingPunct="1">
                        <a:lnSpc>
                          <a:spcPct val="80000"/>
                        </a:lnSpc>
                        <a:spcBef>
                          <a:spcPct val="0"/>
                        </a:spcBef>
                        <a:spcAft>
                          <a:spcPct val="0"/>
                        </a:spcAft>
                        <a:buClrTx/>
                        <a:buSzTx/>
                        <a:buFont typeface="Wingdings" pitchFamily="2" charset="2"/>
                        <a:buNone/>
                        <a:tabLst/>
                      </a:pPr>
                      <a:r>
                        <a:rPr kumimoji="0" lang="es-CO" sz="800" b="1" i="0" u="none" strike="noStrike" cap="none" normalizeH="0" baseline="0" dirty="0" smtClean="0">
                          <a:ln>
                            <a:noFill/>
                          </a:ln>
                          <a:solidFill>
                            <a:schemeClr val="tx1"/>
                          </a:solidFill>
                          <a:effectLst/>
                          <a:latin typeface="Calibri" pitchFamily="34" charset="0"/>
                          <a:cs typeface="Arial" charset="0"/>
                        </a:rPr>
                        <a:t>2010</a:t>
                      </a:r>
                    </a:p>
                  </a:txBody>
                  <a:tcPr marL="0" marR="36000" marT="0" marB="0" anchor="ctr" horzOverflow="overflow">
                    <a:lnL w="3175"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blipFill dpi="0" rotWithShape="0">
                      <a:blip r:embed="rId7"/>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blipFill dpi="0" rotWithShape="0">
                      <a:blip r:embed="rId8"/>
                      <a:srcRect/>
                      <a:stretch>
                        <a:fillRect/>
                      </a:stretch>
                    </a:blipFill>
                  </a:tcPr>
                </a:tc>
                <a:tc rowSpan="2">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5"/>
                      <a:srcRect/>
                      <a:stretch>
                        <a:fillRect/>
                      </a:stretch>
                    </a:blipFill>
                  </a:tcPr>
                </a:tc>
                <a:tc rowSpan="2">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6"/>
                      <a:srcRect/>
                      <a:stretch>
                        <a:fillRect/>
                      </a:stretch>
                    </a:blipFill>
                  </a:tcPr>
                </a:tc>
              </a:tr>
              <a:tr h="38100">
                <a:tc>
                  <a:txBody>
                    <a:bodyPr/>
                    <a:lstStyle/>
                    <a:p>
                      <a:pPr marL="0" marR="0" lvl="0" indent="0" algn="r" defTabSz="914400" rtl="0" eaLnBrk="1" fontAlgn="b" latinLnBrk="0" hangingPunct="1">
                        <a:lnSpc>
                          <a:spcPct val="80000"/>
                        </a:lnSpc>
                        <a:spcBef>
                          <a:spcPct val="0"/>
                        </a:spcBef>
                        <a:spcAft>
                          <a:spcPct val="0"/>
                        </a:spcAft>
                        <a:buClrTx/>
                        <a:buSzTx/>
                        <a:buFont typeface="Wingdings" pitchFamily="2" charset="2"/>
                        <a:buNone/>
                        <a:tabLst/>
                      </a:pPr>
                      <a:r>
                        <a:rPr kumimoji="0" lang="es-CO" sz="800" b="1" i="0" u="none" strike="noStrike" cap="none" normalizeH="0" baseline="0" dirty="0" smtClean="0">
                          <a:ln>
                            <a:noFill/>
                          </a:ln>
                          <a:solidFill>
                            <a:schemeClr val="tx1"/>
                          </a:solidFill>
                          <a:effectLst/>
                          <a:latin typeface="Calibri" pitchFamily="34" charset="0"/>
                          <a:cs typeface="Arial" charset="0"/>
                        </a:rPr>
                        <a:t>2016</a:t>
                      </a:r>
                    </a:p>
                  </a:txBody>
                  <a:tcPr marL="0" marR="36000" marT="0" marB="0" anchor="ctr" horzOverflow="overflow">
                    <a:lnL w="3175"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3"/>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4"/>
                      <a:srcRect/>
                      <a:stretch>
                        <a:fillRect/>
                      </a:stretch>
                    </a:blipFill>
                  </a:tcPr>
                </a:tc>
                <a:tc vMerge="1">
                  <a:txBody>
                    <a:bodyPr/>
                    <a:lstStyle/>
                    <a:p>
                      <a:endParaRPr lang="es-CO"/>
                    </a:p>
                  </a:txBody>
                  <a:tcPr/>
                </a:tc>
                <a:tc vMerge="1">
                  <a:txBody>
                    <a:bodyPr/>
                    <a:lstStyle/>
                    <a:p>
                      <a:endParaRPr lang="es-CO"/>
                    </a:p>
                  </a:txBody>
                  <a:tcPr/>
                </a:tc>
              </a:tr>
            </a:tbl>
          </a:graphicData>
        </a:graphic>
      </p:graphicFrame>
      <p:graphicFrame>
        <p:nvGraphicFramePr>
          <p:cNvPr id="660728" name="Group 248"/>
          <p:cNvGraphicFramePr>
            <a:graphicFrameLocks noGrp="1"/>
          </p:cNvGraphicFramePr>
          <p:nvPr/>
        </p:nvGraphicFramePr>
        <p:xfrm>
          <a:off x="41275" y="890588"/>
          <a:ext cx="1358900" cy="259080"/>
        </p:xfrm>
        <a:graphic>
          <a:graphicData uri="http://schemas.openxmlformats.org/drawingml/2006/table">
            <a:tbl>
              <a:tblPr/>
              <a:tblGrid>
                <a:gridCol w="1358900"/>
              </a:tblGrid>
              <a:tr h="76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800" b="0" i="1"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1000" b="1" i="0" u="none" strike="noStrike" cap="none" normalizeH="0" baseline="0" dirty="0" smtClean="0">
                          <a:ln>
                            <a:noFill/>
                          </a:ln>
                          <a:solidFill>
                            <a:srgbClr val="333333"/>
                          </a:solidFill>
                          <a:effectLst/>
                          <a:latin typeface="Tahoma" pitchFamily="34" charset="0"/>
                          <a:ea typeface="Calibri" pitchFamily="34" charset="0"/>
                          <a:cs typeface="Tahoma" pitchFamily="34" charset="0"/>
                        </a:rPr>
                        <a:t> </a:t>
                      </a:r>
                      <a:r>
                        <a:rPr kumimoji="0" lang="es-CO" sz="700" b="1" i="0" u="none" strike="noStrike" cap="none" normalizeH="0" baseline="0" dirty="0" smtClean="0">
                          <a:ln>
                            <a:noFill/>
                          </a:ln>
                          <a:solidFill>
                            <a:srgbClr val="333333"/>
                          </a:solidFill>
                          <a:effectLst/>
                          <a:latin typeface="Calibri" pitchFamily="34" charset="0"/>
                          <a:ea typeface="Calibri" pitchFamily="34" charset="0"/>
                          <a:cs typeface="Tahoma" pitchFamily="34" charset="0"/>
                        </a:rPr>
                        <a:t>[5] Muy Buena, [4] Buena, </a:t>
                      </a:r>
                    </a:p>
                    <a:p>
                      <a:pPr marL="0" marR="0" lvl="0" indent="0" algn="l" defTabSz="914400" rtl="0" eaLnBrk="1" fontAlgn="base" latinLnBrk="0" hangingPunct="1">
                        <a:lnSpc>
                          <a:spcPct val="100000"/>
                        </a:lnSpc>
                        <a:spcBef>
                          <a:spcPct val="0"/>
                        </a:spcBef>
                        <a:spcAft>
                          <a:spcPct val="0"/>
                        </a:spcAft>
                        <a:buClrTx/>
                        <a:buSzTx/>
                        <a:buFontTx/>
                        <a:buNone/>
                        <a:tabLst/>
                      </a:pPr>
                      <a:r>
                        <a:rPr kumimoji="0" lang="es-CO" sz="700" b="1" i="0" u="none" strike="noStrike" cap="none" normalizeH="0" baseline="0" dirty="0" smtClean="0">
                          <a:ln>
                            <a:noFill/>
                          </a:ln>
                          <a:solidFill>
                            <a:srgbClr val="333333"/>
                          </a:solidFill>
                          <a:effectLst/>
                          <a:latin typeface="Calibri" pitchFamily="34" charset="0"/>
                          <a:ea typeface="Calibri" pitchFamily="34" charset="0"/>
                          <a:cs typeface="Tahoma" pitchFamily="34" charset="0"/>
                        </a:rPr>
                        <a:t>[3] Regular, [2] Mala, [1] Muy Mala.</a:t>
                      </a: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grpSp>
        <p:nvGrpSpPr>
          <p:cNvPr id="20531" name="Group 254"/>
          <p:cNvGrpSpPr>
            <a:grpSpLocks/>
          </p:cNvGrpSpPr>
          <p:nvPr/>
        </p:nvGrpSpPr>
        <p:grpSpPr bwMode="auto">
          <a:xfrm>
            <a:off x="-95250" y="4714875"/>
            <a:ext cx="1701800" cy="265113"/>
            <a:chOff x="-60" y="2970"/>
            <a:chExt cx="1072" cy="167"/>
          </a:xfrm>
        </p:grpSpPr>
        <p:sp>
          <p:nvSpPr>
            <p:cNvPr id="20662" name="Text Box 255"/>
            <p:cNvSpPr txBox="1">
              <a:spLocks noChangeArrowheads="1"/>
            </p:cNvSpPr>
            <p:nvPr/>
          </p:nvSpPr>
          <p:spPr bwMode="auto">
            <a:xfrm>
              <a:off x="-1" y="3006"/>
              <a:ext cx="81" cy="104"/>
            </a:xfrm>
            <a:prstGeom prst="rect">
              <a:avLst/>
            </a:prstGeom>
            <a:noFill/>
            <a:ln w="9525">
              <a:noFill/>
              <a:miter lim="800000"/>
              <a:headEnd/>
              <a:tailEnd/>
            </a:ln>
          </p:spPr>
          <p:txBody>
            <a:bodyPr lIns="0" tIns="0" rIns="0" bIns="0" anchor="ctr">
              <a:spAutoFit/>
            </a:bodyPr>
            <a:lstStyle/>
            <a:p>
              <a:pPr algn="ctr">
                <a:lnSpc>
                  <a:spcPct val="60000"/>
                </a:lnSpc>
              </a:pPr>
              <a:r>
                <a:rPr lang="es-ES" b="0" dirty="0">
                  <a:solidFill>
                    <a:srgbClr val="CC3300"/>
                  </a:solidFill>
                </a:rPr>
                <a:t>*</a:t>
              </a:r>
            </a:p>
          </p:txBody>
        </p:sp>
        <p:sp>
          <p:nvSpPr>
            <p:cNvPr id="20663" name="Rectangle 256"/>
            <p:cNvSpPr>
              <a:spLocks noChangeArrowheads="1"/>
            </p:cNvSpPr>
            <p:nvPr/>
          </p:nvSpPr>
          <p:spPr bwMode="auto">
            <a:xfrm>
              <a:off x="65" y="2995"/>
              <a:ext cx="947" cy="142"/>
            </a:xfrm>
            <a:prstGeom prst="rect">
              <a:avLst/>
            </a:prstGeom>
            <a:noFill/>
            <a:ln w="9525">
              <a:noFill/>
              <a:miter lim="800000"/>
              <a:headEnd/>
              <a:tailEnd/>
            </a:ln>
          </p:spPr>
          <p:txBody>
            <a:bodyPr lIns="18000" tIns="18000" rIns="18000" bIns="18000" anchor="ctr"/>
            <a:lstStyle/>
            <a:p>
              <a:pPr fontAlgn="b">
                <a:lnSpc>
                  <a:spcPct val="90000"/>
                </a:lnSpc>
              </a:pPr>
              <a:r>
                <a:rPr lang="es-ES" sz="700" dirty="0">
                  <a:solidFill>
                    <a:srgbClr val="333333"/>
                  </a:solidFill>
                  <a:latin typeface="Calibri" pitchFamily="34" charset="0"/>
                </a:rPr>
                <a:t>Datos tomados de la encuesta de percepción del servicio de aseo / 2010</a:t>
              </a:r>
            </a:p>
            <a:p>
              <a:pPr fontAlgn="b">
                <a:lnSpc>
                  <a:spcPct val="90000"/>
                </a:lnSpc>
              </a:pPr>
              <a:r>
                <a:rPr lang="es-ES" sz="700" i="1" dirty="0">
                  <a:solidFill>
                    <a:srgbClr val="333333"/>
                  </a:solidFill>
                  <a:latin typeface="Calibri" pitchFamily="34" charset="0"/>
                </a:rPr>
                <a:t>CONSORCIO ASITEC - NEXIA</a:t>
              </a:r>
            </a:p>
          </p:txBody>
        </p:sp>
        <p:sp>
          <p:nvSpPr>
            <p:cNvPr id="20664" name="Line 257"/>
            <p:cNvSpPr>
              <a:spLocks noChangeShapeType="1"/>
            </p:cNvSpPr>
            <p:nvPr/>
          </p:nvSpPr>
          <p:spPr bwMode="auto">
            <a:xfrm>
              <a:off x="65" y="3137"/>
              <a:ext cx="947" cy="0"/>
            </a:xfrm>
            <a:prstGeom prst="line">
              <a:avLst/>
            </a:prstGeom>
            <a:noFill/>
            <a:ln w="9525">
              <a:noFill/>
              <a:round/>
              <a:headEnd/>
              <a:tailEnd/>
            </a:ln>
          </p:spPr>
          <p:txBody>
            <a:bodyPr lIns="18000" tIns="18000" rIns="18000" bIns="18000" anchor="ctr"/>
            <a:lstStyle/>
            <a:p>
              <a:endParaRPr lang="es-MX" dirty="0"/>
            </a:p>
          </p:txBody>
        </p:sp>
        <p:sp>
          <p:nvSpPr>
            <p:cNvPr id="20665" name="Line 258"/>
            <p:cNvSpPr>
              <a:spLocks noChangeShapeType="1"/>
            </p:cNvSpPr>
            <p:nvPr/>
          </p:nvSpPr>
          <p:spPr bwMode="auto">
            <a:xfrm>
              <a:off x="-60" y="2970"/>
              <a:ext cx="0" cy="142"/>
            </a:xfrm>
            <a:prstGeom prst="line">
              <a:avLst/>
            </a:prstGeom>
            <a:noFill/>
            <a:ln w="9525">
              <a:noFill/>
              <a:round/>
              <a:headEnd/>
              <a:tailEnd/>
            </a:ln>
          </p:spPr>
          <p:txBody>
            <a:bodyPr lIns="18000" tIns="18000" rIns="18000" bIns="18000" anchor="ctr"/>
            <a:lstStyle/>
            <a:p>
              <a:endParaRPr lang="es-MX" dirty="0"/>
            </a:p>
          </p:txBody>
        </p:sp>
        <p:sp>
          <p:nvSpPr>
            <p:cNvPr id="20666" name="Line 259"/>
            <p:cNvSpPr>
              <a:spLocks noChangeShapeType="1"/>
            </p:cNvSpPr>
            <p:nvPr/>
          </p:nvSpPr>
          <p:spPr bwMode="auto">
            <a:xfrm>
              <a:off x="1012" y="2995"/>
              <a:ext cx="0" cy="142"/>
            </a:xfrm>
            <a:prstGeom prst="line">
              <a:avLst/>
            </a:prstGeom>
            <a:noFill/>
            <a:ln w="9525">
              <a:noFill/>
              <a:round/>
              <a:headEnd/>
              <a:tailEnd/>
            </a:ln>
          </p:spPr>
          <p:txBody>
            <a:bodyPr lIns="18000" tIns="18000" rIns="18000" bIns="18000" anchor="ctr"/>
            <a:lstStyle/>
            <a:p>
              <a:endParaRPr lang="es-MX" dirty="0"/>
            </a:p>
          </p:txBody>
        </p:sp>
      </p:grpSp>
      <p:graphicFrame>
        <p:nvGraphicFramePr>
          <p:cNvPr id="660746" name="Group 266"/>
          <p:cNvGraphicFramePr>
            <a:graphicFrameLocks noGrp="1"/>
          </p:cNvGraphicFramePr>
          <p:nvPr/>
        </p:nvGraphicFramePr>
        <p:xfrm>
          <a:off x="1138238" y="1531938"/>
          <a:ext cx="4429125" cy="1466851"/>
        </p:xfrm>
        <a:graphic>
          <a:graphicData uri="http://schemas.openxmlformats.org/drawingml/2006/table">
            <a:tbl>
              <a:tblPr/>
              <a:tblGrid>
                <a:gridCol w="885825"/>
                <a:gridCol w="885825"/>
                <a:gridCol w="885825"/>
                <a:gridCol w="885825"/>
                <a:gridCol w="885825"/>
              </a:tblGrid>
              <a:tr h="1277938">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Serafín</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graphicFrame>
        <p:nvGraphicFramePr>
          <p:cNvPr id="20482" name="Object 5"/>
          <p:cNvGraphicFramePr>
            <a:graphicFrameLocks noChangeAspect="1"/>
          </p:cNvGraphicFramePr>
          <p:nvPr/>
        </p:nvGraphicFramePr>
        <p:xfrm>
          <a:off x="1255713" y="1552575"/>
          <a:ext cx="4387850" cy="1304925"/>
        </p:xfrm>
        <a:graphic>
          <a:graphicData uri="http://schemas.openxmlformats.org/presentationml/2006/ole">
            <p:oleObj spid="_x0000_s20482" name="Gráfico" r:id="rId9" imgW="4390957" imgH="1305015" progId="MSGraph.Chart.8">
              <p:embed followColorScheme="full"/>
            </p:oleObj>
          </a:graphicData>
        </a:graphic>
      </p:graphicFrame>
      <p:graphicFrame>
        <p:nvGraphicFramePr>
          <p:cNvPr id="660766" name="Group 286"/>
          <p:cNvGraphicFramePr>
            <a:graphicFrameLocks noGrp="1"/>
          </p:cNvGraphicFramePr>
          <p:nvPr/>
        </p:nvGraphicFramePr>
        <p:xfrm>
          <a:off x="30163" y="1731963"/>
          <a:ext cx="1066800" cy="493200"/>
        </p:xfrm>
        <a:graphic>
          <a:graphicData uri="http://schemas.openxmlformats.org/drawingml/2006/table">
            <a:tbl>
              <a:tblPr/>
              <a:tblGrid>
                <a:gridCol w="1066800"/>
              </a:tblGrid>
              <a:tr h="2190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 g. La vigilancia y seguridad del cementerio </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20549" name="Line 292"/>
          <p:cNvSpPr>
            <a:spLocks noChangeShapeType="1"/>
          </p:cNvSpPr>
          <p:nvPr/>
        </p:nvSpPr>
        <p:spPr bwMode="auto">
          <a:xfrm rot="5400000">
            <a:off x="714375" y="2093913"/>
            <a:ext cx="857250" cy="0"/>
          </a:xfrm>
          <a:prstGeom prst="line">
            <a:avLst/>
          </a:prstGeom>
          <a:noFill/>
          <a:ln w="3175">
            <a:solidFill>
              <a:srgbClr val="969696"/>
            </a:solidFill>
            <a:round/>
            <a:headEnd/>
            <a:tailEnd/>
          </a:ln>
        </p:spPr>
        <p:txBody>
          <a:bodyPr/>
          <a:lstStyle/>
          <a:p>
            <a:endParaRPr lang="es-MX" dirty="0"/>
          </a:p>
        </p:txBody>
      </p:sp>
      <p:graphicFrame>
        <p:nvGraphicFramePr>
          <p:cNvPr id="660773" name="Group 293"/>
          <p:cNvGraphicFramePr>
            <a:graphicFrameLocks noGrp="1"/>
          </p:cNvGraphicFramePr>
          <p:nvPr/>
        </p:nvGraphicFramePr>
        <p:xfrm>
          <a:off x="1243013" y="1460500"/>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5E4EB0"/>
                          </a:solidFill>
                          <a:effectLst/>
                          <a:latin typeface="Calibri" pitchFamily="34" charset="0"/>
                          <a:cs typeface="Arial" charset="0"/>
                        </a:rPr>
                        <a:t>2010</a:t>
                      </a:r>
                      <a:endParaRPr kumimoji="0" lang="es-ES" sz="900" b="0" i="0" u="none" strike="noStrike" cap="none" normalizeH="0" baseline="0" dirty="0" smtClean="0">
                        <a:ln>
                          <a:noFill/>
                        </a:ln>
                        <a:solidFill>
                          <a:srgbClr val="5E4EB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0779" name="Group 299"/>
          <p:cNvGraphicFramePr>
            <a:graphicFrameLocks noGrp="1"/>
          </p:cNvGraphicFramePr>
          <p:nvPr/>
        </p:nvGraphicFramePr>
        <p:xfrm>
          <a:off x="1547813" y="1460500"/>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622280"/>
                          </a:solidFill>
                          <a:effectLst/>
                          <a:latin typeface="Calibri" pitchFamily="34" charset="0"/>
                          <a:cs typeface="Arial" charset="0"/>
                        </a:rPr>
                        <a:t>2016</a:t>
                      </a:r>
                      <a:endParaRPr kumimoji="0" lang="es-ES" sz="9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20554" name="Text Box 305"/>
          <p:cNvSpPr txBox="1">
            <a:spLocks noChangeArrowheads="1"/>
          </p:cNvSpPr>
          <p:nvPr/>
        </p:nvSpPr>
        <p:spPr bwMode="auto">
          <a:xfrm>
            <a:off x="1209675" y="1984375"/>
            <a:ext cx="128588"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graphicFrame>
        <p:nvGraphicFramePr>
          <p:cNvPr id="660786" name="Group 306"/>
          <p:cNvGraphicFramePr>
            <a:graphicFrameLocks noGrp="1"/>
          </p:cNvGraphicFramePr>
          <p:nvPr/>
        </p:nvGraphicFramePr>
        <p:xfrm>
          <a:off x="2141538" y="1460500"/>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2010</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0792" name="Group 312"/>
          <p:cNvGraphicFramePr>
            <a:graphicFrameLocks noGrp="1"/>
          </p:cNvGraphicFramePr>
          <p:nvPr/>
        </p:nvGraphicFramePr>
        <p:xfrm>
          <a:off x="2438400" y="1460500"/>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2016</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0798" name="Group 318"/>
          <p:cNvGraphicFramePr>
            <a:graphicFrameLocks noGrp="1"/>
          </p:cNvGraphicFramePr>
          <p:nvPr/>
        </p:nvGraphicFramePr>
        <p:xfrm>
          <a:off x="3040063" y="1460500"/>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2010</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0804" name="Group 324"/>
          <p:cNvGraphicFramePr>
            <a:graphicFrameLocks noGrp="1"/>
          </p:cNvGraphicFramePr>
          <p:nvPr/>
        </p:nvGraphicFramePr>
        <p:xfrm>
          <a:off x="3328988" y="1460500"/>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2016</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0810" name="Group 330"/>
          <p:cNvGraphicFramePr>
            <a:graphicFrameLocks noGrp="1"/>
          </p:cNvGraphicFramePr>
          <p:nvPr/>
        </p:nvGraphicFramePr>
        <p:xfrm>
          <a:off x="3930650" y="1460500"/>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2010</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0816" name="Group 336"/>
          <p:cNvGraphicFramePr>
            <a:graphicFrameLocks noGrp="1"/>
          </p:cNvGraphicFramePr>
          <p:nvPr/>
        </p:nvGraphicFramePr>
        <p:xfrm>
          <a:off x="4219575" y="1460500"/>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2016</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0822" name="Group 342"/>
          <p:cNvGraphicFramePr>
            <a:graphicFrameLocks noGrp="1"/>
          </p:cNvGraphicFramePr>
          <p:nvPr/>
        </p:nvGraphicFramePr>
        <p:xfrm>
          <a:off x="4819650" y="1460500"/>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2010</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0828" name="Group 348"/>
          <p:cNvGraphicFramePr>
            <a:graphicFrameLocks noGrp="1"/>
          </p:cNvGraphicFramePr>
          <p:nvPr/>
        </p:nvGraphicFramePr>
        <p:xfrm>
          <a:off x="5108575" y="1460500"/>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2016</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20571" name="Text Box 354"/>
          <p:cNvSpPr txBox="1">
            <a:spLocks noChangeArrowheads="1"/>
          </p:cNvSpPr>
          <p:nvPr/>
        </p:nvSpPr>
        <p:spPr bwMode="auto">
          <a:xfrm>
            <a:off x="2108200" y="1927225"/>
            <a:ext cx="128588"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20572" name="Text Box 355"/>
          <p:cNvSpPr txBox="1">
            <a:spLocks noChangeArrowheads="1"/>
          </p:cNvSpPr>
          <p:nvPr/>
        </p:nvSpPr>
        <p:spPr bwMode="auto">
          <a:xfrm>
            <a:off x="2998788" y="1984375"/>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20573" name="Text Box 356"/>
          <p:cNvSpPr txBox="1">
            <a:spLocks noChangeArrowheads="1"/>
          </p:cNvSpPr>
          <p:nvPr/>
        </p:nvSpPr>
        <p:spPr bwMode="auto">
          <a:xfrm>
            <a:off x="3889375" y="1958975"/>
            <a:ext cx="128588"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20574" name="Text Box 357"/>
          <p:cNvSpPr txBox="1">
            <a:spLocks noChangeArrowheads="1"/>
          </p:cNvSpPr>
          <p:nvPr/>
        </p:nvSpPr>
        <p:spPr bwMode="auto">
          <a:xfrm>
            <a:off x="4779963" y="2071688"/>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graphicFrame>
        <p:nvGraphicFramePr>
          <p:cNvPr id="660838" name="Group 358"/>
          <p:cNvGraphicFramePr>
            <a:graphicFrameLocks noGrp="1"/>
          </p:cNvGraphicFramePr>
          <p:nvPr/>
        </p:nvGraphicFramePr>
        <p:xfrm>
          <a:off x="1138238" y="3279775"/>
          <a:ext cx="4429125" cy="1466851"/>
        </p:xfrm>
        <a:graphic>
          <a:graphicData uri="http://schemas.openxmlformats.org/drawingml/2006/table">
            <a:tbl>
              <a:tblPr/>
              <a:tblGrid>
                <a:gridCol w="885825"/>
                <a:gridCol w="885825"/>
                <a:gridCol w="885825"/>
                <a:gridCol w="885825"/>
                <a:gridCol w="885825"/>
              </a:tblGrid>
              <a:tr h="1277938">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Serafín</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graphicFrame>
        <p:nvGraphicFramePr>
          <p:cNvPr id="20483" name="Object 5"/>
          <p:cNvGraphicFramePr>
            <a:graphicFrameLocks noChangeAspect="1"/>
          </p:cNvGraphicFramePr>
          <p:nvPr/>
        </p:nvGraphicFramePr>
        <p:xfrm>
          <a:off x="1255713" y="3300413"/>
          <a:ext cx="4387850" cy="1304925"/>
        </p:xfrm>
        <a:graphic>
          <a:graphicData uri="http://schemas.openxmlformats.org/presentationml/2006/ole">
            <p:oleObj spid="_x0000_s20483" name="Gráfico" r:id="rId10" imgW="4390957" imgH="1305015" progId="MSGraph.Chart.8">
              <p:embed followColorScheme="full"/>
            </p:oleObj>
          </a:graphicData>
        </a:graphic>
      </p:graphicFrame>
      <p:graphicFrame>
        <p:nvGraphicFramePr>
          <p:cNvPr id="660858" name="Group 378"/>
          <p:cNvGraphicFramePr>
            <a:graphicFrameLocks noGrp="1"/>
          </p:cNvGraphicFramePr>
          <p:nvPr/>
        </p:nvGraphicFramePr>
        <p:xfrm>
          <a:off x="7938" y="3503613"/>
          <a:ext cx="1066800" cy="493200"/>
        </p:xfrm>
        <a:graphic>
          <a:graphicData uri="http://schemas.openxmlformats.org/drawingml/2006/table">
            <a:tbl>
              <a:tblPr/>
              <a:tblGrid>
                <a:gridCol w="1066800"/>
              </a:tblGrid>
              <a:tr h="2190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 c. El aseo de los pabellones y sus áreas comunes </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20592" name="Line 384"/>
          <p:cNvSpPr>
            <a:spLocks noChangeShapeType="1"/>
          </p:cNvSpPr>
          <p:nvPr/>
        </p:nvSpPr>
        <p:spPr bwMode="auto">
          <a:xfrm rot="5400000">
            <a:off x="714375" y="3841750"/>
            <a:ext cx="857250" cy="0"/>
          </a:xfrm>
          <a:prstGeom prst="line">
            <a:avLst/>
          </a:prstGeom>
          <a:noFill/>
          <a:ln w="3175">
            <a:solidFill>
              <a:srgbClr val="969696"/>
            </a:solidFill>
            <a:round/>
            <a:headEnd/>
            <a:tailEnd/>
          </a:ln>
        </p:spPr>
        <p:txBody>
          <a:bodyPr/>
          <a:lstStyle/>
          <a:p>
            <a:endParaRPr lang="es-MX" dirty="0"/>
          </a:p>
        </p:txBody>
      </p:sp>
      <p:graphicFrame>
        <p:nvGraphicFramePr>
          <p:cNvPr id="660865" name="Group 385"/>
          <p:cNvGraphicFramePr>
            <a:graphicFrameLocks noGrp="1"/>
          </p:cNvGraphicFramePr>
          <p:nvPr/>
        </p:nvGraphicFramePr>
        <p:xfrm>
          <a:off x="1243013" y="3208338"/>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5E4EB0"/>
                          </a:solidFill>
                          <a:effectLst/>
                          <a:latin typeface="Calibri" pitchFamily="34" charset="0"/>
                          <a:cs typeface="Arial" charset="0"/>
                        </a:rPr>
                        <a:t>2010</a:t>
                      </a:r>
                      <a:endParaRPr kumimoji="0" lang="es-ES" sz="900" b="0" i="0" u="none" strike="noStrike" cap="none" normalizeH="0" baseline="0" dirty="0" smtClean="0">
                        <a:ln>
                          <a:noFill/>
                        </a:ln>
                        <a:solidFill>
                          <a:srgbClr val="5E4EB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0871" name="Group 391"/>
          <p:cNvGraphicFramePr>
            <a:graphicFrameLocks noGrp="1"/>
          </p:cNvGraphicFramePr>
          <p:nvPr/>
        </p:nvGraphicFramePr>
        <p:xfrm>
          <a:off x="1547813" y="3208338"/>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622280"/>
                          </a:solidFill>
                          <a:effectLst/>
                          <a:latin typeface="Calibri" pitchFamily="34" charset="0"/>
                          <a:cs typeface="Arial" charset="0"/>
                        </a:rPr>
                        <a:t>2016</a:t>
                      </a:r>
                      <a:endParaRPr kumimoji="0" lang="es-ES" sz="9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20597" name="Text Box 397"/>
          <p:cNvSpPr txBox="1">
            <a:spLocks noChangeArrowheads="1"/>
          </p:cNvSpPr>
          <p:nvPr/>
        </p:nvSpPr>
        <p:spPr bwMode="auto">
          <a:xfrm>
            <a:off x="1209675" y="3732213"/>
            <a:ext cx="128588"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graphicFrame>
        <p:nvGraphicFramePr>
          <p:cNvPr id="660878" name="Group 398"/>
          <p:cNvGraphicFramePr>
            <a:graphicFrameLocks noGrp="1"/>
          </p:cNvGraphicFramePr>
          <p:nvPr/>
        </p:nvGraphicFramePr>
        <p:xfrm>
          <a:off x="2141538" y="3208338"/>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2010</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0884" name="Group 404"/>
          <p:cNvGraphicFramePr>
            <a:graphicFrameLocks noGrp="1"/>
          </p:cNvGraphicFramePr>
          <p:nvPr/>
        </p:nvGraphicFramePr>
        <p:xfrm>
          <a:off x="2438400" y="3208338"/>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2016</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0890" name="Group 410"/>
          <p:cNvGraphicFramePr>
            <a:graphicFrameLocks noGrp="1"/>
          </p:cNvGraphicFramePr>
          <p:nvPr/>
        </p:nvGraphicFramePr>
        <p:xfrm>
          <a:off x="3040063" y="3208338"/>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2010</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0896" name="Group 416"/>
          <p:cNvGraphicFramePr>
            <a:graphicFrameLocks noGrp="1"/>
          </p:cNvGraphicFramePr>
          <p:nvPr/>
        </p:nvGraphicFramePr>
        <p:xfrm>
          <a:off x="3328988" y="3208338"/>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2016</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0902" name="Group 422"/>
          <p:cNvGraphicFramePr>
            <a:graphicFrameLocks noGrp="1"/>
          </p:cNvGraphicFramePr>
          <p:nvPr/>
        </p:nvGraphicFramePr>
        <p:xfrm>
          <a:off x="3930650" y="3208338"/>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2010</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0908" name="Group 428"/>
          <p:cNvGraphicFramePr>
            <a:graphicFrameLocks noGrp="1"/>
          </p:cNvGraphicFramePr>
          <p:nvPr/>
        </p:nvGraphicFramePr>
        <p:xfrm>
          <a:off x="4219575" y="3208338"/>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2016</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0914" name="Group 434"/>
          <p:cNvGraphicFramePr>
            <a:graphicFrameLocks noGrp="1"/>
          </p:cNvGraphicFramePr>
          <p:nvPr/>
        </p:nvGraphicFramePr>
        <p:xfrm>
          <a:off x="4819650" y="3208338"/>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2010</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0920" name="Group 440"/>
          <p:cNvGraphicFramePr>
            <a:graphicFrameLocks noGrp="1"/>
          </p:cNvGraphicFramePr>
          <p:nvPr/>
        </p:nvGraphicFramePr>
        <p:xfrm>
          <a:off x="5108575" y="3208338"/>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2016</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20614" name="Text Box 446"/>
          <p:cNvSpPr txBox="1">
            <a:spLocks noChangeArrowheads="1"/>
          </p:cNvSpPr>
          <p:nvPr/>
        </p:nvSpPr>
        <p:spPr bwMode="auto">
          <a:xfrm>
            <a:off x="2108200" y="3675063"/>
            <a:ext cx="128588"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20615" name="Text Box 447"/>
          <p:cNvSpPr txBox="1">
            <a:spLocks noChangeArrowheads="1"/>
          </p:cNvSpPr>
          <p:nvPr/>
        </p:nvSpPr>
        <p:spPr bwMode="auto">
          <a:xfrm>
            <a:off x="2998788" y="3700463"/>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20616" name="Text Box 448"/>
          <p:cNvSpPr txBox="1">
            <a:spLocks noChangeArrowheads="1"/>
          </p:cNvSpPr>
          <p:nvPr/>
        </p:nvSpPr>
        <p:spPr bwMode="auto">
          <a:xfrm>
            <a:off x="3889375" y="3659188"/>
            <a:ext cx="128588"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20617" name="Text Box 449"/>
          <p:cNvSpPr txBox="1">
            <a:spLocks noChangeArrowheads="1"/>
          </p:cNvSpPr>
          <p:nvPr/>
        </p:nvSpPr>
        <p:spPr bwMode="auto">
          <a:xfrm>
            <a:off x="4779963" y="3819525"/>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graphicFrame>
        <p:nvGraphicFramePr>
          <p:cNvPr id="660930" name="Group 450"/>
          <p:cNvGraphicFramePr>
            <a:graphicFrameLocks noGrp="1"/>
          </p:cNvGraphicFramePr>
          <p:nvPr/>
        </p:nvGraphicFramePr>
        <p:xfrm>
          <a:off x="5818188" y="2433638"/>
          <a:ext cx="3167062" cy="1484313"/>
        </p:xfrm>
        <a:graphic>
          <a:graphicData uri="http://schemas.openxmlformats.org/drawingml/2006/table">
            <a:tbl>
              <a:tblPr/>
              <a:tblGrid>
                <a:gridCol w="633412"/>
                <a:gridCol w="633413"/>
                <a:gridCol w="633412"/>
                <a:gridCol w="633413"/>
                <a:gridCol w="633412"/>
              </a:tblGrid>
              <a:tr h="1295400">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Serafín</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graphicFrame>
        <p:nvGraphicFramePr>
          <p:cNvPr id="20484" name="Object 5"/>
          <p:cNvGraphicFramePr>
            <a:graphicFrameLocks noChangeAspect="1"/>
          </p:cNvGraphicFramePr>
          <p:nvPr/>
        </p:nvGraphicFramePr>
        <p:xfrm>
          <a:off x="5780088" y="2343150"/>
          <a:ext cx="3400425" cy="1423988"/>
        </p:xfrm>
        <a:graphic>
          <a:graphicData uri="http://schemas.openxmlformats.org/presentationml/2006/ole">
            <p:oleObj spid="_x0000_s20484" name="Gráfico" r:id="rId11" imgW="3400357" imgH="1428750" progId="MSGraph.Chart.8">
              <p:embed followColorScheme="full"/>
            </p:oleObj>
          </a:graphicData>
        </a:graphic>
      </p:graphicFrame>
      <p:graphicFrame>
        <p:nvGraphicFramePr>
          <p:cNvPr id="660950" name="Group 470"/>
          <p:cNvGraphicFramePr>
            <a:graphicFrameLocks noGrp="1"/>
          </p:cNvGraphicFramePr>
          <p:nvPr/>
        </p:nvGraphicFramePr>
        <p:xfrm>
          <a:off x="7596188" y="828675"/>
          <a:ext cx="1482725" cy="232020"/>
        </p:xfrm>
        <a:graphic>
          <a:graphicData uri="http://schemas.openxmlformats.org/drawingml/2006/table">
            <a:tbl>
              <a:tblPr/>
              <a:tblGrid>
                <a:gridCol w="254000"/>
                <a:gridCol w="225425"/>
                <a:gridCol w="304800"/>
                <a:gridCol w="249237"/>
                <a:gridCol w="188913"/>
                <a:gridCol w="260350"/>
              </a:tblGrid>
              <a:tr h="0">
                <a:tc rowSpan="2">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Total</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Central</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Norte</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Sur</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600" b="1" i="0" u="none" strike="noStrike" cap="none" normalizeH="0" baseline="0" dirty="0" smtClean="0">
                          <a:ln>
                            <a:noFill/>
                          </a:ln>
                          <a:solidFill>
                            <a:schemeClr val="bg1"/>
                          </a:solidFill>
                          <a:effectLst/>
                          <a:latin typeface="Calibri" pitchFamily="34" charset="0"/>
                          <a:cs typeface="Arial" charset="0"/>
                        </a:rPr>
                        <a:t>Serafín</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r>
              <a:tr h="0">
                <a:tc vMerge="1">
                  <a:txBody>
                    <a:bodyPr/>
                    <a:lstStyle/>
                    <a:p>
                      <a:endParaRPr lang="es-CO"/>
                    </a:p>
                  </a:txBody>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202</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pSp>
        <p:nvGrpSpPr>
          <p:cNvPr id="20656" name="Group 494"/>
          <p:cNvGrpSpPr>
            <a:grpSpLocks/>
          </p:cNvGrpSpPr>
          <p:nvPr/>
        </p:nvGrpSpPr>
        <p:grpSpPr bwMode="auto">
          <a:xfrm>
            <a:off x="8175625" y="152400"/>
            <a:ext cx="969963" cy="255588"/>
            <a:chOff x="5150" y="96"/>
            <a:chExt cx="611" cy="161"/>
          </a:xfrm>
        </p:grpSpPr>
        <p:pic>
          <p:nvPicPr>
            <p:cNvPr id="20660" name="Picture 495" descr="GHJK"/>
            <p:cNvPicPr>
              <a:picLocks noChangeAspect="1" noChangeArrowheads="1"/>
            </p:cNvPicPr>
            <p:nvPr/>
          </p:nvPicPr>
          <p:blipFill>
            <a:blip r:embed="rId12" cstate="print"/>
            <a:srcRect/>
            <a:stretch>
              <a:fillRect/>
            </a:stretch>
          </p:blipFill>
          <p:spPr bwMode="auto">
            <a:xfrm>
              <a:off x="5150" y="101"/>
              <a:ext cx="611" cy="156"/>
            </a:xfrm>
            <a:prstGeom prst="rect">
              <a:avLst/>
            </a:prstGeom>
            <a:noFill/>
            <a:ln w="9525">
              <a:noFill/>
              <a:miter lim="800000"/>
              <a:headEnd/>
              <a:tailEnd/>
            </a:ln>
          </p:spPr>
        </p:pic>
        <p:sp>
          <p:nvSpPr>
            <p:cNvPr id="20661" name="Rectangle 496"/>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pic>
        <p:nvPicPr>
          <p:cNvPr id="20657" name="Picture 497" descr="dfgdfh"/>
          <p:cNvPicPr>
            <a:picLocks noChangeAspect="1" noChangeArrowheads="1"/>
          </p:cNvPicPr>
          <p:nvPr/>
        </p:nvPicPr>
        <p:blipFill>
          <a:blip r:embed="rId13" cstate="print"/>
          <a:srcRect/>
          <a:stretch>
            <a:fillRect/>
          </a:stretch>
        </p:blipFill>
        <p:spPr bwMode="auto">
          <a:xfrm>
            <a:off x="487363" y="2298700"/>
            <a:ext cx="506412" cy="541338"/>
          </a:xfrm>
          <a:prstGeom prst="rect">
            <a:avLst/>
          </a:prstGeom>
          <a:noFill/>
          <a:ln w="9525">
            <a:noFill/>
            <a:miter lim="800000"/>
            <a:headEnd/>
            <a:tailEnd/>
          </a:ln>
        </p:spPr>
      </p:pic>
      <p:pic>
        <p:nvPicPr>
          <p:cNvPr id="20658" name="Picture 498" descr="jgkljlñkñ{"/>
          <p:cNvPicPr>
            <a:picLocks noChangeAspect="1" noChangeArrowheads="1"/>
          </p:cNvPicPr>
          <p:nvPr/>
        </p:nvPicPr>
        <p:blipFill>
          <a:blip r:embed="rId14" cstate="print"/>
          <a:srcRect/>
          <a:stretch>
            <a:fillRect/>
          </a:stretch>
        </p:blipFill>
        <p:spPr bwMode="auto">
          <a:xfrm>
            <a:off x="344488" y="3994150"/>
            <a:ext cx="571500" cy="579438"/>
          </a:xfrm>
          <a:prstGeom prst="rect">
            <a:avLst/>
          </a:prstGeom>
          <a:noFill/>
          <a:ln w="9525">
            <a:noFill/>
            <a:miter lim="800000"/>
            <a:headEnd/>
            <a:tailEnd/>
          </a:ln>
        </p:spPr>
      </p:pic>
      <p:pic>
        <p:nvPicPr>
          <p:cNvPr id="20659" name="Picture 500" descr="dfsg"/>
          <p:cNvPicPr>
            <a:picLocks noChangeAspect="1" noChangeArrowheads="1"/>
          </p:cNvPicPr>
          <p:nvPr/>
        </p:nvPicPr>
        <p:blipFill>
          <a:blip r:embed="rId15" cstate="print"/>
          <a:srcRect/>
          <a:stretch>
            <a:fillRect/>
          </a:stretch>
        </p:blipFill>
        <p:spPr bwMode="auto">
          <a:xfrm>
            <a:off x="6261100" y="1336675"/>
            <a:ext cx="493713" cy="493713"/>
          </a:xfrm>
          <a:prstGeom prst="rect">
            <a:avLst/>
          </a:prstGeom>
          <a:noFill/>
          <a:ln w="9525">
            <a:noFill/>
            <a:miter lim="800000"/>
            <a:headEnd/>
            <a:tailEnd/>
          </a:ln>
        </p:spPr>
      </p:pic>
      <p:sp>
        <p:nvSpPr>
          <p:cNvPr id="65" name="64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414" descr="hjkk"/>
          <p:cNvPicPr>
            <a:picLocks noChangeAspect="1" noChangeArrowheads="1"/>
          </p:cNvPicPr>
          <p:nvPr/>
        </p:nvPicPr>
        <p:blipFill>
          <a:blip r:embed="rId3" cstate="print"/>
          <a:srcRect/>
          <a:stretch>
            <a:fillRect/>
          </a:stretch>
        </p:blipFill>
        <p:spPr bwMode="auto">
          <a:xfrm>
            <a:off x="1016000" y="3792538"/>
            <a:ext cx="1184275" cy="1290637"/>
          </a:xfrm>
          <a:prstGeom prst="rect">
            <a:avLst/>
          </a:prstGeom>
          <a:noFill/>
          <a:ln w="9525">
            <a:noFill/>
            <a:miter lim="800000"/>
            <a:headEnd/>
            <a:tailEnd/>
          </a:ln>
        </p:spPr>
      </p:pic>
      <p:pic>
        <p:nvPicPr>
          <p:cNvPr id="21508" name="Picture 413" descr="ghjk"/>
          <p:cNvPicPr>
            <a:picLocks noChangeAspect="1" noChangeArrowheads="1"/>
          </p:cNvPicPr>
          <p:nvPr/>
        </p:nvPicPr>
        <p:blipFill>
          <a:blip r:embed="rId4" cstate="print"/>
          <a:srcRect/>
          <a:stretch>
            <a:fillRect/>
          </a:stretch>
        </p:blipFill>
        <p:spPr bwMode="auto">
          <a:xfrm>
            <a:off x="2301875" y="2547938"/>
            <a:ext cx="1184275" cy="1290637"/>
          </a:xfrm>
          <a:prstGeom prst="rect">
            <a:avLst/>
          </a:prstGeom>
          <a:noFill/>
          <a:ln w="9525">
            <a:noFill/>
            <a:miter lim="800000"/>
            <a:headEnd/>
            <a:tailEnd/>
          </a:ln>
        </p:spPr>
      </p:pic>
      <p:pic>
        <p:nvPicPr>
          <p:cNvPr id="21509" name="Picture 412" descr="ghjk"/>
          <p:cNvPicPr>
            <a:picLocks noChangeAspect="1" noChangeArrowheads="1"/>
          </p:cNvPicPr>
          <p:nvPr/>
        </p:nvPicPr>
        <p:blipFill>
          <a:blip r:embed="rId4" cstate="print"/>
          <a:srcRect/>
          <a:stretch>
            <a:fillRect/>
          </a:stretch>
        </p:blipFill>
        <p:spPr bwMode="auto">
          <a:xfrm>
            <a:off x="3030538" y="3798888"/>
            <a:ext cx="1184275" cy="1290637"/>
          </a:xfrm>
          <a:prstGeom prst="rect">
            <a:avLst/>
          </a:prstGeom>
          <a:noFill/>
          <a:ln w="9525">
            <a:noFill/>
            <a:miter lim="800000"/>
            <a:headEnd/>
            <a:tailEnd/>
          </a:ln>
        </p:spPr>
      </p:pic>
      <p:pic>
        <p:nvPicPr>
          <p:cNvPr id="21510" name="Picture 411" descr="gffhj"/>
          <p:cNvPicPr>
            <a:picLocks noChangeAspect="1" noChangeArrowheads="1"/>
          </p:cNvPicPr>
          <p:nvPr/>
        </p:nvPicPr>
        <p:blipFill>
          <a:blip r:embed="rId5" cstate="print"/>
          <a:srcRect/>
          <a:stretch>
            <a:fillRect/>
          </a:stretch>
        </p:blipFill>
        <p:spPr bwMode="auto">
          <a:xfrm>
            <a:off x="255588" y="2549525"/>
            <a:ext cx="1184275" cy="1290638"/>
          </a:xfrm>
          <a:prstGeom prst="rect">
            <a:avLst/>
          </a:prstGeom>
          <a:noFill/>
          <a:ln w="9525">
            <a:noFill/>
            <a:miter lim="800000"/>
            <a:headEnd/>
            <a:tailEnd/>
          </a:ln>
        </p:spPr>
      </p:pic>
      <p:pic>
        <p:nvPicPr>
          <p:cNvPr id="21511" name="Picture 410" descr="jkjhl"/>
          <p:cNvPicPr>
            <a:picLocks noChangeAspect="1" noChangeArrowheads="1"/>
          </p:cNvPicPr>
          <p:nvPr/>
        </p:nvPicPr>
        <p:blipFill>
          <a:blip r:embed="rId6" cstate="print"/>
          <a:srcRect/>
          <a:stretch>
            <a:fillRect/>
          </a:stretch>
        </p:blipFill>
        <p:spPr bwMode="auto">
          <a:xfrm>
            <a:off x="1573213" y="962025"/>
            <a:ext cx="1443037" cy="1573213"/>
          </a:xfrm>
          <a:prstGeom prst="rect">
            <a:avLst/>
          </a:prstGeom>
          <a:noFill/>
          <a:ln w="9525">
            <a:noFill/>
            <a:miter lim="800000"/>
            <a:headEnd/>
            <a:tailEnd/>
          </a:ln>
        </p:spPr>
      </p:pic>
      <p:graphicFrame>
        <p:nvGraphicFramePr>
          <p:cNvPr id="645545" name="Group 425"/>
          <p:cNvGraphicFramePr>
            <a:graphicFrameLocks noGrp="1"/>
          </p:cNvGraphicFramePr>
          <p:nvPr/>
        </p:nvGraphicFramePr>
        <p:xfrm>
          <a:off x="4854575" y="1965325"/>
          <a:ext cx="3841750" cy="1878013"/>
        </p:xfrm>
        <a:graphic>
          <a:graphicData uri="http://schemas.openxmlformats.org/drawingml/2006/table">
            <a:tbl>
              <a:tblPr/>
              <a:tblGrid>
                <a:gridCol w="768350"/>
                <a:gridCol w="768350"/>
                <a:gridCol w="768350"/>
                <a:gridCol w="768350"/>
                <a:gridCol w="768350"/>
              </a:tblGrid>
              <a:tr h="1689100">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Serafín</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graphicFrame>
        <p:nvGraphicFramePr>
          <p:cNvPr id="21506" name="Object 5"/>
          <p:cNvGraphicFramePr>
            <a:graphicFrameLocks noChangeAspect="1"/>
          </p:cNvGraphicFramePr>
          <p:nvPr/>
        </p:nvGraphicFramePr>
        <p:xfrm>
          <a:off x="4824413" y="1984375"/>
          <a:ext cx="4100512" cy="1717675"/>
        </p:xfrm>
        <a:graphic>
          <a:graphicData uri="http://schemas.openxmlformats.org/presentationml/2006/ole">
            <p:oleObj spid="_x0000_s21506" name="Gráfico" r:id="rId7" imgW="4105343" imgH="1723935" progId="MSGraph.Chart.8">
              <p:embed followColorScheme="full"/>
            </p:oleObj>
          </a:graphicData>
        </a:graphic>
      </p:graphicFrame>
      <p:sp>
        <p:nvSpPr>
          <p:cNvPr id="21528" name="Rectangle 2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3FFFA9BC-1BC6-4615-8582-2F9A66EE360B}" type="slidenum">
              <a:rPr lang="es-ES" sz="900" i="1">
                <a:solidFill>
                  <a:schemeClr val="bg1"/>
                </a:solidFill>
              </a:rPr>
              <a:pPr algn="ctr"/>
              <a:t>52</a:t>
            </a:fld>
            <a:endParaRPr lang="es-ES" sz="900" i="1" dirty="0">
              <a:solidFill>
                <a:schemeClr val="bg1"/>
              </a:solidFill>
            </a:endParaRPr>
          </a:p>
        </p:txBody>
      </p:sp>
      <p:graphicFrame>
        <p:nvGraphicFramePr>
          <p:cNvPr id="645145" name="Group 25"/>
          <p:cNvGraphicFramePr>
            <a:graphicFrameLocks noGrp="1"/>
          </p:cNvGraphicFramePr>
          <p:nvPr/>
        </p:nvGraphicFramePr>
        <p:xfrm>
          <a:off x="852488" y="598488"/>
          <a:ext cx="2886075" cy="371280"/>
        </p:xfrm>
        <a:graphic>
          <a:graphicData uri="http://schemas.openxmlformats.org/drawingml/2006/table">
            <a:tbl>
              <a:tblPr/>
              <a:tblGrid>
                <a:gridCol w="2886075"/>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12.</a:t>
                      </a:r>
                      <a:r>
                        <a:rPr kumimoji="0" lang="es-CO" sz="1100" b="1" i="0" u="none" strike="noStrike" cap="none" normalizeH="0" baseline="0" dirty="0" smtClean="0">
                          <a:ln>
                            <a:noFill/>
                          </a:ln>
                          <a:solidFill>
                            <a:srgbClr val="333333"/>
                          </a:solidFill>
                          <a:effectLst/>
                          <a:latin typeface="Calibri" pitchFamily="34" charset="0"/>
                          <a:cs typeface="Arial" charset="0"/>
                        </a:rPr>
                        <a:t> ¿Tuvo </a:t>
                      </a:r>
                      <a:r>
                        <a:rPr kumimoji="0" lang="es-CO" sz="1100" b="1" i="0" u="none" strike="noStrike" cap="none" normalizeH="0" baseline="0" dirty="0" smtClean="0">
                          <a:ln>
                            <a:noFill/>
                          </a:ln>
                          <a:solidFill>
                            <a:srgbClr val="622280"/>
                          </a:solidFill>
                          <a:effectLst/>
                          <a:latin typeface="Calibri" pitchFamily="34" charset="0"/>
                          <a:cs typeface="Arial" charset="0"/>
                        </a:rPr>
                        <a:t>apoyo psicosocial</a:t>
                      </a:r>
                      <a:r>
                        <a:rPr kumimoji="0" lang="es-CO" sz="1100" b="1" i="0" u="none" strike="noStrike" cap="none" normalizeH="0" baseline="0" dirty="0" smtClean="0">
                          <a:ln>
                            <a:noFill/>
                          </a:ln>
                          <a:solidFill>
                            <a:srgbClr val="333333"/>
                          </a:solidFill>
                          <a:effectLst/>
                          <a:latin typeface="Calibri" pitchFamily="34" charset="0"/>
                          <a:cs typeface="Arial" charset="0"/>
                        </a:rPr>
                        <a:t> dentro del servicio que adquirió con el Cementerio?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5151" name="Group 31"/>
          <p:cNvGraphicFramePr>
            <a:graphicFrameLocks noGrp="1"/>
          </p:cNvGraphicFramePr>
          <p:nvPr/>
        </p:nvGraphicFramePr>
        <p:xfrm>
          <a:off x="4324350" y="919163"/>
          <a:ext cx="4897438" cy="230188"/>
        </p:xfrm>
        <a:graphic>
          <a:graphicData uri="http://schemas.openxmlformats.org/drawingml/2006/table">
            <a:tbl>
              <a:tblPr/>
              <a:tblGrid>
                <a:gridCol w="4897438"/>
              </a:tblGrid>
              <a:tr h="230188">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s-CO" sz="1100" b="1" i="0" u="none" strike="noStrike" cap="none" normalizeH="0" baseline="0" dirty="0" smtClean="0">
                          <a:ln>
                            <a:noFill/>
                          </a:ln>
                          <a:solidFill>
                            <a:srgbClr val="622280"/>
                          </a:solidFill>
                          <a:effectLst/>
                          <a:latin typeface="Calibri" pitchFamily="34" charset="0"/>
                          <a:cs typeface="Arial" charset="0"/>
                        </a:rPr>
                        <a:t>13.</a:t>
                      </a:r>
                      <a:r>
                        <a:rPr kumimoji="0" lang="es-CO" sz="1100" b="1" i="0" u="none" strike="noStrike" cap="none" normalizeH="0" baseline="0" dirty="0" smtClean="0">
                          <a:ln>
                            <a:noFill/>
                          </a:ln>
                          <a:solidFill>
                            <a:srgbClr val="333333"/>
                          </a:solidFill>
                          <a:effectLst/>
                          <a:latin typeface="Calibri" pitchFamily="34" charset="0"/>
                          <a:cs typeface="Arial" charset="0"/>
                        </a:rPr>
                        <a:t> ¿Cómo califica la calidad del </a:t>
                      </a:r>
                      <a:r>
                        <a:rPr kumimoji="0" lang="es-CO" sz="1100" b="1" i="0" u="none" strike="noStrike" cap="none" normalizeH="0" baseline="0" dirty="0" smtClean="0">
                          <a:ln>
                            <a:noFill/>
                          </a:ln>
                          <a:solidFill>
                            <a:srgbClr val="622280"/>
                          </a:solidFill>
                          <a:effectLst/>
                          <a:latin typeface="Calibri" pitchFamily="34" charset="0"/>
                          <a:cs typeface="Arial" charset="0"/>
                        </a:rPr>
                        <a:t>servicio psicosocial</a:t>
                      </a:r>
                      <a:r>
                        <a:rPr kumimoji="0" lang="es-CO" sz="1100" b="1" i="0" u="none" strike="noStrike" cap="none" normalizeH="0" baseline="0" dirty="0" smtClean="0">
                          <a:ln>
                            <a:noFill/>
                          </a:ln>
                          <a:solidFill>
                            <a:srgbClr val="333333"/>
                          </a:solidFill>
                          <a:effectLst/>
                          <a:latin typeface="Calibri" pitchFamily="34" charset="0"/>
                          <a:cs typeface="Arial" charset="0"/>
                        </a:rPr>
                        <a:t> del Cementerio? </a:t>
                      </a:r>
                    </a:p>
                  </a:txBody>
                  <a:tcPr marL="54000" marR="54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21533" name="Rectangle 37"/>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645168" name="Group 48"/>
          <p:cNvGraphicFramePr>
            <a:graphicFrameLocks noGrp="1"/>
          </p:cNvGraphicFramePr>
          <p:nvPr/>
        </p:nvGraphicFramePr>
        <p:xfrm>
          <a:off x="2303463" y="1123950"/>
          <a:ext cx="261937" cy="241740"/>
        </p:xfrm>
        <a:graphic>
          <a:graphicData uri="http://schemas.openxmlformats.org/drawingml/2006/table">
            <a:tbl>
              <a:tblPr/>
              <a:tblGrid>
                <a:gridCol w="26193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chemeClr val="bg1"/>
                          </a:solidFill>
                          <a:effectLst/>
                          <a:latin typeface="Cambria" pitchFamily="18" charset="0"/>
                          <a:cs typeface="Arial" charset="0"/>
                        </a:rPr>
                        <a:t>13</a:t>
                      </a:r>
                      <a:endParaRPr kumimoji="0" lang="es-ES" sz="10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5174" name="Group 54"/>
          <p:cNvGraphicFramePr>
            <a:graphicFrameLocks noGrp="1"/>
          </p:cNvGraphicFramePr>
          <p:nvPr/>
        </p:nvGraphicFramePr>
        <p:xfrm>
          <a:off x="2039938" y="2005013"/>
          <a:ext cx="527050" cy="214308"/>
        </p:xfrm>
        <a:graphic>
          <a:graphicData uri="http://schemas.openxmlformats.org/drawingml/2006/table">
            <a:tbl>
              <a:tblPr/>
              <a:tblGrid>
                <a:gridCol w="5270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87</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5180" name="Group 60"/>
          <p:cNvGraphicFramePr>
            <a:graphicFrameLocks noGrp="1"/>
          </p:cNvGraphicFramePr>
          <p:nvPr/>
        </p:nvGraphicFramePr>
        <p:xfrm>
          <a:off x="2863850" y="1373188"/>
          <a:ext cx="519113" cy="296604"/>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rgbClr val="622280"/>
                          </a:solidFill>
                          <a:effectLst/>
                          <a:latin typeface="Cambria" pitchFamily="18" charset="0"/>
                          <a:cs typeface="Arial" charset="0"/>
                        </a:rPr>
                        <a:t>Si</a:t>
                      </a:r>
                      <a:r>
                        <a:rPr kumimoji="0" lang="es-ES" sz="1300" b="1" i="0" u="none" strike="noStrike" cap="none" normalizeH="0" baseline="0" dirty="0" smtClean="0">
                          <a:ln>
                            <a:noFill/>
                          </a:ln>
                          <a:solidFill>
                            <a:srgbClr val="622280"/>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5186" name="Group 66"/>
          <p:cNvGraphicFramePr>
            <a:graphicFrameLocks noGrp="1"/>
          </p:cNvGraphicFramePr>
          <p:nvPr/>
        </p:nvGraphicFramePr>
        <p:xfrm>
          <a:off x="1122363" y="1627188"/>
          <a:ext cx="519112" cy="269172"/>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No</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21542" name="AutoShape 72"/>
          <p:cNvCxnSpPr>
            <a:cxnSpLocks noChangeShapeType="1"/>
          </p:cNvCxnSpPr>
          <p:nvPr/>
        </p:nvCxnSpPr>
        <p:spPr bwMode="auto">
          <a:xfrm>
            <a:off x="2565400" y="1244600"/>
            <a:ext cx="558800" cy="128588"/>
          </a:xfrm>
          <a:prstGeom prst="bentConnector2">
            <a:avLst/>
          </a:prstGeom>
          <a:noFill/>
          <a:ln w="3175">
            <a:solidFill>
              <a:srgbClr val="333333"/>
            </a:solidFill>
            <a:miter lim="800000"/>
            <a:headEnd/>
            <a:tailEnd type="oval" w="med" len="med"/>
          </a:ln>
        </p:spPr>
      </p:cxnSp>
      <p:cxnSp>
        <p:nvCxnSpPr>
          <p:cNvPr id="21543" name="AutoShape 73"/>
          <p:cNvCxnSpPr>
            <a:cxnSpLocks noChangeShapeType="1"/>
          </p:cNvCxnSpPr>
          <p:nvPr/>
        </p:nvCxnSpPr>
        <p:spPr bwMode="auto">
          <a:xfrm rot="10800000">
            <a:off x="1382713" y="1895475"/>
            <a:ext cx="657225" cy="217488"/>
          </a:xfrm>
          <a:prstGeom prst="bentConnector2">
            <a:avLst/>
          </a:prstGeom>
          <a:noFill/>
          <a:ln w="3175">
            <a:solidFill>
              <a:srgbClr val="333333"/>
            </a:solidFill>
            <a:miter lim="800000"/>
            <a:headEnd/>
            <a:tailEnd type="oval" w="med" len="med"/>
          </a:ln>
        </p:spPr>
      </p:cxnSp>
      <p:graphicFrame>
        <p:nvGraphicFramePr>
          <p:cNvPr id="645546" name="Group 426"/>
          <p:cNvGraphicFramePr>
            <a:graphicFrameLocks noGrp="1"/>
          </p:cNvGraphicFramePr>
          <p:nvPr/>
        </p:nvGraphicFramePr>
        <p:xfrm>
          <a:off x="4933950" y="4002088"/>
          <a:ext cx="639763" cy="185352"/>
        </p:xfrm>
        <a:graphic>
          <a:graphicData uri="http://schemas.openxmlformats.org/drawingml/2006/table">
            <a:tbl>
              <a:tblPr/>
              <a:tblGrid>
                <a:gridCol w="431800"/>
                <a:gridCol w="207963"/>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Calificaron</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94</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45204" name="Group 84"/>
          <p:cNvGraphicFramePr>
            <a:graphicFrameLocks noGrp="1"/>
          </p:cNvGraphicFramePr>
          <p:nvPr/>
        </p:nvGraphicFramePr>
        <p:xfrm>
          <a:off x="2017713" y="1565275"/>
          <a:ext cx="520700" cy="219075"/>
        </p:xfrm>
        <a:graphic>
          <a:graphicData uri="http://schemas.openxmlformats.org/drawingml/2006/table">
            <a:tbl>
              <a:tblPr/>
              <a:tblGrid>
                <a:gridCol w="520700"/>
              </a:tblGrid>
              <a:tr h="219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200" b="1" i="0" u="none" strike="noStrike" cap="none" normalizeH="0" baseline="0" dirty="0" smtClean="0">
                          <a:ln>
                            <a:noFill/>
                          </a:ln>
                          <a:solidFill>
                            <a:srgbClr val="333333"/>
                          </a:solidFill>
                          <a:effectLst/>
                          <a:latin typeface="Calibri" pitchFamily="34" charset="0"/>
                          <a:cs typeface="Arial" charset="0"/>
                        </a:rPr>
                        <a:t> TOTAL</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5210" name="Group 90"/>
          <p:cNvGraphicFramePr>
            <a:graphicFrameLocks noGrp="1"/>
          </p:cNvGraphicFramePr>
          <p:nvPr/>
        </p:nvGraphicFramePr>
        <p:xfrm>
          <a:off x="596900" y="3028950"/>
          <a:ext cx="520700" cy="219075"/>
        </p:xfrm>
        <a:graphic>
          <a:graphicData uri="http://schemas.openxmlformats.org/drawingml/2006/table">
            <a:tbl>
              <a:tblPr/>
              <a:tblGrid>
                <a:gridCol w="520700"/>
              </a:tblGrid>
              <a:tr h="219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Central</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5228" name="Group 108"/>
          <p:cNvGraphicFramePr>
            <a:graphicFrameLocks noGrp="1"/>
          </p:cNvGraphicFramePr>
          <p:nvPr/>
        </p:nvGraphicFramePr>
        <p:xfrm>
          <a:off x="825500" y="2676525"/>
          <a:ext cx="233363" cy="214308"/>
        </p:xfrm>
        <a:graphic>
          <a:graphicData uri="http://schemas.openxmlformats.org/drawingml/2006/table">
            <a:tbl>
              <a:tblPr/>
              <a:tblGrid>
                <a:gridCol w="2333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10</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5246" name="Group 126"/>
          <p:cNvGraphicFramePr>
            <a:graphicFrameLocks noGrp="1"/>
          </p:cNvGraphicFramePr>
          <p:nvPr/>
        </p:nvGraphicFramePr>
        <p:xfrm>
          <a:off x="746125" y="3395663"/>
          <a:ext cx="233363" cy="214308"/>
        </p:xfrm>
        <a:graphic>
          <a:graphicData uri="http://schemas.openxmlformats.org/drawingml/2006/table">
            <a:tbl>
              <a:tblPr/>
              <a:tblGrid>
                <a:gridCol w="2333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90</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5264" name="Group 144"/>
          <p:cNvGraphicFramePr>
            <a:graphicFrameLocks noGrp="1"/>
          </p:cNvGraphicFramePr>
          <p:nvPr/>
        </p:nvGraphicFramePr>
        <p:xfrm>
          <a:off x="1289050" y="2513013"/>
          <a:ext cx="311150" cy="222250"/>
        </p:xfrm>
        <a:graphic>
          <a:graphicData uri="http://schemas.openxmlformats.org/drawingml/2006/table">
            <a:tbl>
              <a:tblPr/>
              <a:tblGrid>
                <a:gridCol w="311150"/>
              </a:tblGrid>
              <a:tr h="2222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0099CC"/>
                          </a:solidFill>
                          <a:effectLst/>
                          <a:latin typeface="Cambria" pitchFamily="18" charset="0"/>
                          <a:cs typeface="Arial" charset="0"/>
                        </a:rPr>
                        <a:t>Si</a:t>
                      </a:r>
                      <a:r>
                        <a:rPr kumimoji="0" lang="es-ES" sz="9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21563" name="AutoShape 150"/>
          <p:cNvCxnSpPr>
            <a:cxnSpLocks noChangeShapeType="1"/>
          </p:cNvCxnSpPr>
          <p:nvPr/>
        </p:nvCxnSpPr>
        <p:spPr bwMode="auto">
          <a:xfrm flipV="1">
            <a:off x="1058863" y="2624138"/>
            <a:ext cx="230187" cy="160337"/>
          </a:xfrm>
          <a:prstGeom prst="bentConnector3">
            <a:avLst>
              <a:gd name="adj1" fmla="val 49657"/>
            </a:avLst>
          </a:prstGeom>
          <a:noFill/>
          <a:ln w="3175">
            <a:solidFill>
              <a:srgbClr val="333333"/>
            </a:solidFill>
            <a:miter lim="800000"/>
            <a:headEnd/>
            <a:tailEnd type="oval" w="sm" len="sm"/>
          </a:ln>
        </p:spPr>
      </p:cxnSp>
      <p:graphicFrame>
        <p:nvGraphicFramePr>
          <p:cNvPr id="645285" name="Group 165"/>
          <p:cNvGraphicFramePr>
            <a:graphicFrameLocks noGrp="1"/>
          </p:cNvGraphicFramePr>
          <p:nvPr/>
        </p:nvGraphicFramePr>
        <p:xfrm>
          <a:off x="309563" y="3586163"/>
          <a:ext cx="311150" cy="214308"/>
        </p:xfrm>
        <a:graphic>
          <a:graphicData uri="http://schemas.openxmlformats.org/drawingml/2006/table">
            <a:tbl>
              <a:tblPr/>
              <a:tblGrid>
                <a:gridCol w="311150"/>
              </a:tblGrid>
              <a:tr h="2095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tx1"/>
                          </a:solidFill>
                          <a:effectLst/>
                          <a:latin typeface="Cambria" pitchFamily="18" charset="0"/>
                          <a:cs typeface="Arial" charset="0"/>
                        </a:rPr>
                        <a:t>No</a:t>
                      </a:r>
                      <a:r>
                        <a:rPr kumimoji="0" lang="es-ES" sz="900" b="1" i="0" u="none" strike="noStrike" cap="none" normalizeH="0" baseline="0" dirty="0" smtClean="0">
                          <a:ln>
                            <a:noFill/>
                          </a:ln>
                          <a:solidFill>
                            <a:schemeClr val="tx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21566" name="AutoShape 171"/>
          <p:cNvCxnSpPr>
            <a:cxnSpLocks noChangeShapeType="1"/>
          </p:cNvCxnSpPr>
          <p:nvPr/>
        </p:nvCxnSpPr>
        <p:spPr bwMode="auto">
          <a:xfrm rot="5400000">
            <a:off x="700088" y="3530600"/>
            <a:ext cx="84138" cy="242887"/>
          </a:xfrm>
          <a:prstGeom prst="bentConnector2">
            <a:avLst/>
          </a:prstGeom>
          <a:noFill/>
          <a:ln w="3175">
            <a:solidFill>
              <a:srgbClr val="333333"/>
            </a:solidFill>
            <a:miter lim="800000"/>
            <a:headEnd/>
            <a:tailEnd type="oval" w="sm" len="sm"/>
          </a:ln>
        </p:spPr>
      </p:cxnSp>
      <p:graphicFrame>
        <p:nvGraphicFramePr>
          <p:cNvPr id="645326" name="Group 206"/>
          <p:cNvGraphicFramePr>
            <a:graphicFrameLocks noGrp="1"/>
          </p:cNvGraphicFramePr>
          <p:nvPr/>
        </p:nvGraphicFramePr>
        <p:xfrm>
          <a:off x="180975" y="1700213"/>
          <a:ext cx="760413" cy="145728"/>
        </p:xfrm>
        <a:graphic>
          <a:graphicData uri="http://schemas.openxmlformats.org/drawingml/2006/table">
            <a:tbl>
              <a:tblPr/>
              <a:tblGrid>
                <a:gridCol w="495300"/>
                <a:gridCol w="265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45337" name="Group 217"/>
          <p:cNvGraphicFramePr>
            <a:graphicFrameLocks noGrp="1"/>
          </p:cNvGraphicFramePr>
          <p:nvPr/>
        </p:nvGraphicFramePr>
        <p:xfrm>
          <a:off x="5697538" y="1346200"/>
          <a:ext cx="2179637" cy="292608"/>
        </p:xfrm>
        <a:graphic>
          <a:graphicData uri="http://schemas.openxmlformats.org/drawingml/2006/table">
            <a:tbl>
              <a:tblPr/>
              <a:tblGrid>
                <a:gridCol w="479425"/>
                <a:gridCol w="479425"/>
                <a:gridCol w="479425"/>
                <a:gridCol w="741362"/>
              </a:tblGrid>
              <a:tr h="0">
                <a:tc gridSpan="2">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cap="flat">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s-CO"/>
                    </a:p>
                  </a:txBody>
                  <a:tcPr/>
                </a:tc>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noFill/>
                  </a:tcPr>
                </a:tc>
              </a:tr>
              <a:tr h="38100">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8"/>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9"/>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10"/>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11"/>
                      <a:srcRect/>
                      <a:stretch>
                        <a:fillRect/>
                      </a:stretch>
                    </a:blipFill>
                  </a:tcPr>
                </a:tc>
              </a:tr>
            </a:tbl>
          </a:graphicData>
        </a:graphic>
      </p:graphicFrame>
      <p:graphicFrame>
        <p:nvGraphicFramePr>
          <p:cNvPr id="645383" name="Group 263"/>
          <p:cNvGraphicFramePr>
            <a:graphicFrameLocks noGrp="1"/>
          </p:cNvGraphicFramePr>
          <p:nvPr/>
        </p:nvGraphicFramePr>
        <p:xfrm>
          <a:off x="5141913" y="4683125"/>
          <a:ext cx="3467100" cy="228600"/>
        </p:xfrm>
        <a:graphic>
          <a:graphicData uri="http://schemas.openxmlformats.org/drawingml/2006/table">
            <a:tbl>
              <a:tblPr/>
              <a:tblGrid>
                <a:gridCol w="3467100"/>
              </a:tblGrid>
              <a:tr h="180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900" b="1" i="0"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900" b="1"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[5]</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[4]</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[3]</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Regular,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[2]</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Mala,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[1]</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Mala</a:t>
                      </a:r>
                    </a:p>
                  </a:txBody>
                  <a:tcPr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5390" name="Group 270"/>
          <p:cNvGraphicFramePr>
            <a:graphicFrameLocks noGrp="1"/>
          </p:cNvGraphicFramePr>
          <p:nvPr/>
        </p:nvGraphicFramePr>
        <p:xfrm>
          <a:off x="1335088" y="4267200"/>
          <a:ext cx="520700" cy="219075"/>
        </p:xfrm>
        <a:graphic>
          <a:graphicData uri="http://schemas.openxmlformats.org/drawingml/2006/table">
            <a:tbl>
              <a:tblPr/>
              <a:tblGrid>
                <a:gridCol w="520700"/>
              </a:tblGrid>
              <a:tr h="219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Sur</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5396" name="Group 276"/>
          <p:cNvGraphicFramePr>
            <a:graphicFrameLocks noGrp="1"/>
          </p:cNvGraphicFramePr>
          <p:nvPr/>
        </p:nvGraphicFramePr>
        <p:xfrm>
          <a:off x="1674813" y="3970338"/>
          <a:ext cx="233362" cy="214308"/>
        </p:xfrm>
        <a:graphic>
          <a:graphicData uri="http://schemas.openxmlformats.org/drawingml/2006/table">
            <a:tbl>
              <a:tblPr/>
              <a:tblGrid>
                <a:gridCol w="2333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20</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5402" name="Group 282"/>
          <p:cNvGraphicFramePr>
            <a:graphicFrameLocks noGrp="1"/>
          </p:cNvGraphicFramePr>
          <p:nvPr/>
        </p:nvGraphicFramePr>
        <p:xfrm>
          <a:off x="1484313" y="4633913"/>
          <a:ext cx="233362" cy="214308"/>
        </p:xfrm>
        <a:graphic>
          <a:graphicData uri="http://schemas.openxmlformats.org/drawingml/2006/table">
            <a:tbl>
              <a:tblPr/>
              <a:tblGrid>
                <a:gridCol w="2333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80</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5408" name="Group 288"/>
          <p:cNvGraphicFramePr>
            <a:graphicFrameLocks noGrp="1"/>
          </p:cNvGraphicFramePr>
          <p:nvPr/>
        </p:nvGraphicFramePr>
        <p:xfrm>
          <a:off x="2027238" y="3751263"/>
          <a:ext cx="311150" cy="222250"/>
        </p:xfrm>
        <a:graphic>
          <a:graphicData uri="http://schemas.openxmlformats.org/drawingml/2006/table">
            <a:tbl>
              <a:tblPr/>
              <a:tblGrid>
                <a:gridCol w="311150"/>
              </a:tblGrid>
              <a:tr h="2222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0099CC"/>
                          </a:solidFill>
                          <a:effectLst/>
                          <a:latin typeface="Cambria" pitchFamily="18" charset="0"/>
                          <a:cs typeface="Arial" charset="0"/>
                        </a:rPr>
                        <a:t>Si</a:t>
                      </a:r>
                      <a:r>
                        <a:rPr kumimoji="0" lang="es-ES" sz="9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21601" name="AutoShape 294"/>
          <p:cNvCxnSpPr>
            <a:cxnSpLocks noChangeShapeType="1"/>
          </p:cNvCxnSpPr>
          <p:nvPr/>
        </p:nvCxnSpPr>
        <p:spPr bwMode="auto">
          <a:xfrm flipV="1">
            <a:off x="1908175" y="3862388"/>
            <a:ext cx="119063" cy="215900"/>
          </a:xfrm>
          <a:prstGeom prst="bentConnector3">
            <a:avLst>
              <a:gd name="adj1" fmla="val 49333"/>
            </a:avLst>
          </a:prstGeom>
          <a:noFill/>
          <a:ln w="3175">
            <a:solidFill>
              <a:srgbClr val="333333"/>
            </a:solidFill>
            <a:miter lim="800000"/>
            <a:headEnd/>
            <a:tailEnd type="oval" w="sm" len="sm"/>
          </a:ln>
        </p:spPr>
      </p:cxnSp>
      <p:graphicFrame>
        <p:nvGraphicFramePr>
          <p:cNvPr id="645415" name="Group 295"/>
          <p:cNvGraphicFramePr>
            <a:graphicFrameLocks noGrp="1"/>
          </p:cNvGraphicFramePr>
          <p:nvPr/>
        </p:nvGraphicFramePr>
        <p:xfrm>
          <a:off x="1000125" y="4840288"/>
          <a:ext cx="311150" cy="214308"/>
        </p:xfrm>
        <a:graphic>
          <a:graphicData uri="http://schemas.openxmlformats.org/drawingml/2006/table">
            <a:tbl>
              <a:tblPr/>
              <a:tblGrid>
                <a:gridCol w="311150"/>
              </a:tblGrid>
              <a:tr h="2095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tx1"/>
                          </a:solidFill>
                          <a:effectLst/>
                          <a:latin typeface="Cambria" pitchFamily="18" charset="0"/>
                          <a:cs typeface="Arial" charset="0"/>
                        </a:rPr>
                        <a:t>No</a:t>
                      </a:r>
                      <a:r>
                        <a:rPr kumimoji="0" lang="es-ES" sz="900" b="1" i="0" u="none" strike="noStrike" cap="none" normalizeH="0" baseline="0" dirty="0" smtClean="0">
                          <a:ln>
                            <a:noFill/>
                          </a:ln>
                          <a:solidFill>
                            <a:schemeClr val="tx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21604" name="AutoShape 301"/>
          <p:cNvCxnSpPr>
            <a:cxnSpLocks noChangeShapeType="1"/>
          </p:cNvCxnSpPr>
          <p:nvPr/>
        </p:nvCxnSpPr>
        <p:spPr bwMode="auto">
          <a:xfrm rot="5400000">
            <a:off x="1406525" y="4752975"/>
            <a:ext cx="100013" cy="290513"/>
          </a:xfrm>
          <a:prstGeom prst="bentConnector2">
            <a:avLst/>
          </a:prstGeom>
          <a:noFill/>
          <a:ln w="3175">
            <a:solidFill>
              <a:srgbClr val="333333"/>
            </a:solidFill>
            <a:miter lim="800000"/>
            <a:headEnd/>
            <a:tailEnd type="oval" w="sm" len="sm"/>
          </a:ln>
        </p:spPr>
      </p:cxnSp>
      <p:graphicFrame>
        <p:nvGraphicFramePr>
          <p:cNvPr id="645423" name="Group 303"/>
          <p:cNvGraphicFramePr>
            <a:graphicFrameLocks noGrp="1"/>
          </p:cNvGraphicFramePr>
          <p:nvPr/>
        </p:nvGraphicFramePr>
        <p:xfrm>
          <a:off x="2633663" y="3028950"/>
          <a:ext cx="520700" cy="219075"/>
        </p:xfrm>
        <a:graphic>
          <a:graphicData uri="http://schemas.openxmlformats.org/drawingml/2006/table">
            <a:tbl>
              <a:tblPr/>
              <a:tblGrid>
                <a:gridCol w="520700"/>
              </a:tblGrid>
              <a:tr h="219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Norte</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5429" name="Group 309"/>
          <p:cNvGraphicFramePr>
            <a:graphicFrameLocks noGrp="1"/>
          </p:cNvGraphicFramePr>
          <p:nvPr/>
        </p:nvGraphicFramePr>
        <p:xfrm>
          <a:off x="2886075" y="2684463"/>
          <a:ext cx="233363" cy="214308"/>
        </p:xfrm>
        <a:graphic>
          <a:graphicData uri="http://schemas.openxmlformats.org/drawingml/2006/table">
            <a:tbl>
              <a:tblPr/>
              <a:tblGrid>
                <a:gridCol w="2333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12</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5435" name="Group 315"/>
          <p:cNvGraphicFramePr>
            <a:graphicFrameLocks noGrp="1"/>
          </p:cNvGraphicFramePr>
          <p:nvPr/>
        </p:nvGraphicFramePr>
        <p:xfrm>
          <a:off x="2782888" y="3395663"/>
          <a:ext cx="233362" cy="214308"/>
        </p:xfrm>
        <a:graphic>
          <a:graphicData uri="http://schemas.openxmlformats.org/drawingml/2006/table">
            <a:tbl>
              <a:tblPr/>
              <a:tblGrid>
                <a:gridCol w="2333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88</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5441" name="Group 321"/>
          <p:cNvGraphicFramePr>
            <a:graphicFrameLocks noGrp="1"/>
          </p:cNvGraphicFramePr>
          <p:nvPr/>
        </p:nvGraphicFramePr>
        <p:xfrm>
          <a:off x="3325813" y="2513013"/>
          <a:ext cx="311150" cy="222250"/>
        </p:xfrm>
        <a:graphic>
          <a:graphicData uri="http://schemas.openxmlformats.org/drawingml/2006/table">
            <a:tbl>
              <a:tblPr/>
              <a:tblGrid>
                <a:gridCol w="311150"/>
              </a:tblGrid>
              <a:tr h="2222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0099CC"/>
                          </a:solidFill>
                          <a:effectLst/>
                          <a:latin typeface="Cambria" pitchFamily="18" charset="0"/>
                          <a:cs typeface="Arial" charset="0"/>
                        </a:rPr>
                        <a:t>Si</a:t>
                      </a:r>
                      <a:r>
                        <a:rPr kumimoji="0" lang="es-ES" sz="9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21613" name="AutoShape 327"/>
          <p:cNvCxnSpPr>
            <a:cxnSpLocks noChangeShapeType="1"/>
          </p:cNvCxnSpPr>
          <p:nvPr/>
        </p:nvCxnSpPr>
        <p:spPr bwMode="auto">
          <a:xfrm flipV="1">
            <a:off x="3119438" y="2624138"/>
            <a:ext cx="206375" cy="168275"/>
          </a:xfrm>
          <a:prstGeom prst="bentConnector3">
            <a:avLst>
              <a:gd name="adj1" fmla="val 49231"/>
            </a:avLst>
          </a:prstGeom>
          <a:noFill/>
          <a:ln w="3175">
            <a:solidFill>
              <a:srgbClr val="333333"/>
            </a:solidFill>
            <a:miter lim="800000"/>
            <a:headEnd/>
            <a:tailEnd type="oval" w="sm" len="sm"/>
          </a:ln>
        </p:spPr>
      </p:cxnSp>
      <p:graphicFrame>
        <p:nvGraphicFramePr>
          <p:cNvPr id="645448" name="Group 328"/>
          <p:cNvGraphicFramePr>
            <a:graphicFrameLocks noGrp="1"/>
          </p:cNvGraphicFramePr>
          <p:nvPr/>
        </p:nvGraphicFramePr>
        <p:xfrm>
          <a:off x="2378075" y="3594100"/>
          <a:ext cx="311150" cy="214308"/>
        </p:xfrm>
        <a:graphic>
          <a:graphicData uri="http://schemas.openxmlformats.org/drawingml/2006/table">
            <a:tbl>
              <a:tblPr/>
              <a:tblGrid>
                <a:gridCol w="311150"/>
              </a:tblGrid>
              <a:tr h="2095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tx1"/>
                          </a:solidFill>
                          <a:effectLst/>
                          <a:latin typeface="Cambria" pitchFamily="18" charset="0"/>
                          <a:cs typeface="Arial" charset="0"/>
                        </a:rPr>
                        <a:t>No</a:t>
                      </a:r>
                      <a:r>
                        <a:rPr kumimoji="0" lang="es-ES" sz="900" b="1" i="0" u="none" strike="noStrike" cap="none" normalizeH="0" baseline="0" dirty="0" smtClean="0">
                          <a:ln>
                            <a:noFill/>
                          </a:ln>
                          <a:solidFill>
                            <a:schemeClr val="tx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21616" name="AutoShape 334"/>
          <p:cNvCxnSpPr>
            <a:cxnSpLocks noChangeShapeType="1"/>
          </p:cNvCxnSpPr>
          <p:nvPr/>
        </p:nvCxnSpPr>
        <p:spPr bwMode="auto">
          <a:xfrm rot="5400000">
            <a:off x="2748756" y="3550444"/>
            <a:ext cx="92075" cy="211138"/>
          </a:xfrm>
          <a:prstGeom prst="bentConnector2">
            <a:avLst/>
          </a:prstGeom>
          <a:noFill/>
          <a:ln w="3175">
            <a:solidFill>
              <a:srgbClr val="333333"/>
            </a:solidFill>
            <a:miter lim="800000"/>
            <a:headEnd/>
            <a:tailEnd type="oval" w="sm" len="sm"/>
          </a:ln>
        </p:spPr>
      </p:cxnSp>
      <p:graphicFrame>
        <p:nvGraphicFramePr>
          <p:cNvPr id="645456" name="Group 336"/>
          <p:cNvGraphicFramePr>
            <a:graphicFrameLocks noGrp="1"/>
          </p:cNvGraphicFramePr>
          <p:nvPr/>
        </p:nvGraphicFramePr>
        <p:xfrm>
          <a:off x="3371850" y="4267200"/>
          <a:ext cx="520700" cy="219075"/>
        </p:xfrm>
        <a:graphic>
          <a:graphicData uri="http://schemas.openxmlformats.org/drawingml/2006/table">
            <a:tbl>
              <a:tblPr/>
              <a:tblGrid>
                <a:gridCol w="520700"/>
              </a:tblGrid>
              <a:tr h="219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Serafín</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5462" name="Group 342"/>
          <p:cNvGraphicFramePr>
            <a:graphicFrameLocks noGrp="1"/>
          </p:cNvGraphicFramePr>
          <p:nvPr/>
        </p:nvGraphicFramePr>
        <p:xfrm>
          <a:off x="3608388" y="3930650"/>
          <a:ext cx="233362" cy="214308"/>
        </p:xfrm>
        <a:graphic>
          <a:graphicData uri="http://schemas.openxmlformats.org/drawingml/2006/table">
            <a:tbl>
              <a:tblPr/>
              <a:tblGrid>
                <a:gridCol w="2333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12</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5468" name="Group 348"/>
          <p:cNvGraphicFramePr>
            <a:graphicFrameLocks noGrp="1"/>
          </p:cNvGraphicFramePr>
          <p:nvPr/>
        </p:nvGraphicFramePr>
        <p:xfrm>
          <a:off x="3521075" y="4633913"/>
          <a:ext cx="233363" cy="214308"/>
        </p:xfrm>
        <a:graphic>
          <a:graphicData uri="http://schemas.openxmlformats.org/drawingml/2006/table">
            <a:tbl>
              <a:tblPr/>
              <a:tblGrid>
                <a:gridCol w="2333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88</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5474" name="Group 354"/>
          <p:cNvGraphicFramePr>
            <a:graphicFrameLocks noGrp="1"/>
          </p:cNvGraphicFramePr>
          <p:nvPr/>
        </p:nvGraphicFramePr>
        <p:xfrm>
          <a:off x="4064000" y="3751263"/>
          <a:ext cx="311150" cy="222250"/>
        </p:xfrm>
        <a:graphic>
          <a:graphicData uri="http://schemas.openxmlformats.org/drawingml/2006/table">
            <a:tbl>
              <a:tblPr/>
              <a:tblGrid>
                <a:gridCol w="311150"/>
              </a:tblGrid>
              <a:tr h="2222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0099CC"/>
                          </a:solidFill>
                          <a:effectLst/>
                          <a:latin typeface="Cambria" pitchFamily="18" charset="0"/>
                          <a:cs typeface="Arial" charset="0"/>
                        </a:rPr>
                        <a:t>Si</a:t>
                      </a:r>
                      <a:r>
                        <a:rPr kumimoji="0" lang="es-ES" sz="9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21625" name="AutoShape 360"/>
          <p:cNvCxnSpPr>
            <a:cxnSpLocks noChangeShapeType="1"/>
          </p:cNvCxnSpPr>
          <p:nvPr/>
        </p:nvCxnSpPr>
        <p:spPr bwMode="auto">
          <a:xfrm flipV="1">
            <a:off x="3841750" y="3862388"/>
            <a:ext cx="222250" cy="176212"/>
          </a:xfrm>
          <a:prstGeom prst="bentConnector3">
            <a:avLst>
              <a:gd name="adj1" fmla="val 49287"/>
            </a:avLst>
          </a:prstGeom>
          <a:noFill/>
          <a:ln w="3175">
            <a:solidFill>
              <a:srgbClr val="333333"/>
            </a:solidFill>
            <a:miter lim="800000"/>
            <a:headEnd/>
            <a:tailEnd type="oval" w="sm" len="sm"/>
          </a:ln>
        </p:spPr>
      </p:cxnSp>
      <p:graphicFrame>
        <p:nvGraphicFramePr>
          <p:cNvPr id="645481" name="Group 361"/>
          <p:cNvGraphicFramePr>
            <a:graphicFrameLocks noGrp="1"/>
          </p:cNvGraphicFramePr>
          <p:nvPr/>
        </p:nvGraphicFramePr>
        <p:xfrm>
          <a:off x="3036888" y="4840288"/>
          <a:ext cx="311150" cy="214308"/>
        </p:xfrm>
        <a:graphic>
          <a:graphicData uri="http://schemas.openxmlformats.org/drawingml/2006/table">
            <a:tbl>
              <a:tblPr/>
              <a:tblGrid>
                <a:gridCol w="311150"/>
              </a:tblGrid>
              <a:tr h="2095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tx1"/>
                          </a:solidFill>
                          <a:effectLst/>
                          <a:latin typeface="Cambria" pitchFamily="18" charset="0"/>
                          <a:cs typeface="Arial" charset="0"/>
                        </a:rPr>
                        <a:t>No</a:t>
                      </a:r>
                      <a:r>
                        <a:rPr kumimoji="0" lang="es-ES" sz="900" b="1" i="0" u="none" strike="noStrike" cap="none" normalizeH="0" baseline="0" dirty="0" smtClean="0">
                          <a:ln>
                            <a:noFill/>
                          </a:ln>
                          <a:solidFill>
                            <a:schemeClr val="tx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21628" name="AutoShape 367"/>
          <p:cNvCxnSpPr>
            <a:cxnSpLocks noChangeShapeType="1"/>
          </p:cNvCxnSpPr>
          <p:nvPr/>
        </p:nvCxnSpPr>
        <p:spPr bwMode="auto">
          <a:xfrm rot="5400000">
            <a:off x="3443287" y="4752976"/>
            <a:ext cx="100013" cy="290512"/>
          </a:xfrm>
          <a:prstGeom prst="bentConnector2">
            <a:avLst/>
          </a:prstGeom>
          <a:noFill/>
          <a:ln w="3175">
            <a:solidFill>
              <a:srgbClr val="333333"/>
            </a:solidFill>
            <a:miter lim="800000"/>
            <a:headEnd/>
            <a:tailEnd type="oval" w="sm" len="sm"/>
          </a:ln>
        </p:spPr>
      </p:cxnSp>
      <p:graphicFrame>
        <p:nvGraphicFramePr>
          <p:cNvPr id="645499" name="Group 379"/>
          <p:cNvGraphicFramePr>
            <a:graphicFrameLocks noGrp="1"/>
          </p:cNvGraphicFramePr>
          <p:nvPr/>
        </p:nvGraphicFramePr>
        <p:xfrm>
          <a:off x="1428750" y="3087688"/>
          <a:ext cx="422275" cy="145728"/>
        </p:xfrm>
        <a:graphic>
          <a:graphicData uri="http://schemas.openxmlformats.org/drawingml/2006/table">
            <a:tbl>
              <a:tblPr/>
              <a:tblGrid>
                <a:gridCol w="233363"/>
                <a:gridCol w="1889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45500" name="Group 380"/>
          <p:cNvGraphicFramePr>
            <a:graphicFrameLocks noGrp="1"/>
          </p:cNvGraphicFramePr>
          <p:nvPr/>
        </p:nvGraphicFramePr>
        <p:xfrm>
          <a:off x="3490913" y="3087688"/>
          <a:ext cx="422275" cy="145728"/>
        </p:xfrm>
        <a:graphic>
          <a:graphicData uri="http://schemas.openxmlformats.org/drawingml/2006/table">
            <a:tbl>
              <a:tblPr/>
              <a:tblGrid>
                <a:gridCol w="233362"/>
                <a:gridCol w="1889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45510" name="Group 390"/>
          <p:cNvGraphicFramePr>
            <a:graphicFrameLocks noGrp="1"/>
          </p:cNvGraphicFramePr>
          <p:nvPr/>
        </p:nvGraphicFramePr>
        <p:xfrm>
          <a:off x="2630488" y="4322763"/>
          <a:ext cx="422275" cy="145728"/>
        </p:xfrm>
        <a:graphic>
          <a:graphicData uri="http://schemas.openxmlformats.org/drawingml/2006/table">
            <a:tbl>
              <a:tblPr/>
              <a:tblGrid>
                <a:gridCol w="233362"/>
                <a:gridCol w="1889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45536" name="Group 416"/>
          <p:cNvGraphicFramePr>
            <a:graphicFrameLocks noGrp="1"/>
          </p:cNvGraphicFramePr>
          <p:nvPr/>
        </p:nvGraphicFramePr>
        <p:xfrm>
          <a:off x="576263" y="4322763"/>
          <a:ext cx="422275" cy="145728"/>
        </p:xfrm>
        <a:graphic>
          <a:graphicData uri="http://schemas.openxmlformats.org/drawingml/2006/table">
            <a:tbl>
              <a:tblPr/>
              <a:tblGrid>
                <a:gridCol w="233362"/>
                <a:gridCol w="1889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202</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45547" name="Group 427"/>
          <p:cNvGraphicFramePr>
            <a:graphicFrameLocks noGrp="1"/>
          </p:cNvGraphicFramePr>
          <p:nvPr/>
        </p:nvGraphicFramePr>
        <p:xfrm>
          <a:off x="5703888" y="4002088"/>
          <a:ext cx="639762" cy="185352"/>
        </p:xfrm>
        <a:graphic>
          <a:graphicData uri="http://schemas.openxmlformats.org/drawingml/2006/table">
            <a:tbl>
              <a:tblPr/>
              <a:tblGrid>
                <a:gridCol w="431800"/>
                <a:gridCol w="207962"/>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Calificaron</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19</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45557" name="Group 437"/>
          <p:cNvGraphicFramePr>
            <a:graphicFrameLocks noGrp="1"/>
          </p:cNvGraphicFramePr>
          <p:nvPr/>
        </p:nvGraphicFramePr>
        <p:xfrm>
          <a:off x="6465888" y="4002088"/>
          <a:ext cx="639762" cy="185352"/>
        </p:xfrm>
        <a:graphic>
          <a:graphicData uri="http://schemas.openxmlformats.org/drawingml/2006/table">
            <a:tbl>
              <a:tblPr/>
              <a:tblGrid>
                <a:gridCol w="431800"/>
                <a:gridCol w="207962"/>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Calificaron</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23</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45567" name="Group 447"/>
          <p:cNvGraphicFramePr>
            <a:graphicFrameLocks noGrp="1"/>
          </p:cNvGraphicFramePr>
          <p:nvPr/>
        </p:nvGraphicFramePr>
        <p:xfrm>
          <a:off x="7243763" y="4002088"/>
          <a:ext cx="639762" cy="185352"/>
        </p:xfrm>
        <a:graphic>
          <a:graphicData uri="http://schemas.openxmlformats.org/drawingml/2006/table">
            <a:tbl>
              <a:tblPr/>
              <a:tblGrid>
                <a:gridCol w="431800"/>
                <a:gridCol w="207962"/>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Calificaron</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40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45577" name="Group 457"/>
          <p:cNvGraphicFramePr>
            <a:graphicFrameLocks noGrp="1"/>
          </p:cNvGraphicFramePr>
          <p:nvPr/>
        </p:nvGraphicFramePr>
        <p:xfrm>
          <a:off x="8021638" y="4002088"/>
          <a:ext cx="639762" cy="185352"/>
        </p:xfrm>
        <a:graphic>
          <a:graphicData uri="http://schemas.openxmlformats.org/drawingml/2006/table">
            <a:tbl>
              <a:tblPr/>
              <a:tblGrid>
                <a:gridCol w="431800"/>
                <a:gridCol w="207962"/>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Calificaron</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12</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pSp>
        <p:nvGrpSpPr>
          <p:cNvPr id="21705" name="Group 467"/>
          <p:cNvGrpSpPr>
            <a:grpSpLocks/>
          </p:cNvGrpSpPr>
          <p:nvPr/>
        </p:nvGrpSpPr>
        <p:grpSpPr bwMode="auto">
          <a:xfrm>
            <a:off x="8175625" y="152400"/>
            <a:ext cx="969963" cy="255588"/>
            <a:chOff x="5150" y="96"/>
            <a:chExt cx="611" cy="161"/>
          </a:xfrm>
        </p:grpSpPr>
        <p:pic>
          <p:nvPicPr>
            <p:cNvPr id="21708" name="Picture 468" descr="GHJK"/>
            <p:cNvPicPr>
              <a:picLocks noChangeAspect="1" noChangeArrowheads="1"/>
            </p:cNvPicPr>
            <p:nvPr/>
          </p:nvPicPr>
          <p:blipFill>
            <a:blip r:embed="rId12" cstate="print"/>
            <a:srcRect/>
            <a:stretch>
              <a:fillRect/>
            </a:stretch>
          </p:blipFill>
          <p:spPr bwMode="auto">
            <a:xfrm>
              <a:off x="5150" y="101"/>
              <a:ext cx="611" cy="156"/>
            </a:xfrm>
            <a:prstGeom prst="rect">
              <a:avLst/>
            </a:prstGeom>
            <a:noFill/>
            <a:ln w="9525">
              <a:noFill/>
              <a:miter lim="800000"/>
              <a:headEnd/>
              <a:tailEnd/>
            </a:ln>
          </p:spPr>
        </p:pic>
        <p:sp>
          <p:nvSpPr>
            <p:cNvPr id="21709" name="Rectangle 469"/>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sp>
        <p:nvSpPr>
          <p:cNvPr id="21706" name="Line 470"/>
          <p:cNvSpPr>
            <a:spLocks noChangeShapeType="1"/>
          </p:cNvSpPr>
          <p:nvPr/>
        </p:nvSpPr>
        <p:spPr bwMode="auto">
          <a:xfrm rot="5400000">
            <a:off x="2817813" y="3214688"/>
            <a:ext cx="3448050" cy="0"/>
          </a:xfrm>
          <a:prstGeom prst="line">
            <a:avLst/>
          </a:prstGeom>
          <a:noFill/>
          <a:ln w="3175">
            <a:solidFill>
              <a:srgbClr val="808080"/>
            </a:solidFill>
            <a:round/>
            <a:headEnd/>
            <a:tailEnd/>
          </a:ln>
        </p:spPr>
        <p:txBody>
          <a:bodyPr/>
          <a:lstStyle/>
          <a:p>
            <a:endParaRPr lang="es-MX" dirty="0"/>
          </a:p>
        </p:txBody>
      </p:sp>
      <p:pic>
        <p:nvPicPr>
          <p:cNvPr id="21707" name="Picture 471" descr="ghhfj"/>
          <p:cNvPicPr>
            <a:picLocks noChangeAspect="1" noChangeArrowheads="1"/>
          </p:cNvPicPr>
          <p:nvPr/>
        </p:nvPicPr>
        <p:blipFill>
          <a:blip r:embed="rId13" cstate="print"/>
          <a:srcRect/>
          <a:stretch>
            <a:fillRect/>
          </a:stretch>
        </p:blipFill>
        <p:spPr bwMode="auto">
          <a:xfrm>
            <a:off x="4264025" y="1084263"/>
            <a:ext cx="555625" cy="552450"/>
          </a:xfrm>
          <a:prstGeom prst="rect">
            <a:avLst/>
          </a:prstGeom>
          <a:noFill/>
          <a:ln w="9525">
            <a:noFill/>
            <a:miter lim="800000"/>
            <a:headEnd/>
            <a:tailEnd/>
          </a:ln>
        </p:spPr>
      </p:pic>
      <p:sp>
        <p:nvSpPr>
          <p:cNvPr id="66" name="65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151" descr="gfhgjhkll"/>
          <p:cNvPicPr>
            <a:picLocks noChangeAspect="1" noChangeArrowheads="1"/>
          </p:cNvPicPr>
          <p:nvPr/>
        </p:nvPicPr>
        <p:blipFill>
          <a:blip r:embed="rId3" cstate="print"/>
          <a:srcRect/>
          <a:stretch>
            <a:fillRect/>
          </a:stretch>
        </p:blipFill>
        <p:spPr bwMode="auto">
          <a:xfrm>
            <a:off x="1593850" y="3567113"/>
            <a:ext cx="1227138" cy="1458912"/>
          </a:xfrm>
          <a:prstGeom prst="rect">
            <a:avLst/>
          </a:prstGeom>
          <a:noFill/>
          <a:ln w="9525">
            <a:noFill/>
            <a:miter lim="800000"/>
            <a:headEnd/>
            <a:tailEnd/>
          </a:ln>
        </p:spPr>
      </p:pic>
      <p:pic>
        <p:nvPicPr>
          <p:cNvPr id="22532" name="Picture 142" descr="hjhhjkl"/>
          <p:cNvPicPr>
            <a:picLocks noChangeAspect="1" noChangeArrowheads="1"/>
          </p:cNvPicPr>
          <p:nvPr/>
        </p:nvPicPr>
        <p:blipFill>
          <a:blip r:embed="rId4" cstate="print"/>
          <a:srcRect/>
          <a:stretch>
            <a:fillRect/>
          </a:stretch>
        </p:blipFill>
        <p:spPr bwMode="auto">
          <a:xfrm>
            <a:off x="1547813" y="1168400"/>
            <a:ext cx="1490662" cy="1624013"/>
          </a:xfrm>
          <a:prstGeom prst="rect">
            <a:avLst/>
          </a:prstGeom>
          <a:noFill/>
          <a:ln w="9525">
            <a:noFill/>
            <a:miter lim="800000"/>
            <a:headEnd/>
            <a:tailEnd/>
          </a:ln>
        </p:spPr>
      </p:pic>
      <p:sp>
        <p:nvSpPr>
          <p:cNvPr id="22534" name="Rectangle 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F6729E49-95A1-44F3-806C-9C5D3980E425}" type="slidenum">
              <a:rPr lang="es-ES" sz="900" i="1">
                <a:solidFill>
                  <a:schemeClr val="bg1"/>
                </a:solidFill>
              </a:rPr>
              <a:pPr algn="ctr"/>
              <a:t>53</a:t>
            </a:fld>
            <a:endParaRPr lang="es-ES" sz="900" i="1" dirty="0">
              <a:solidFill>
                <a:schemeClr val="bg1"/>
              </a:solidFill>
            </a:endParaRPr>
          </a:p>
        </p:txBody>
      </p:sp>
      <p:graphicFrame>
        <p:nvGraphicFramePr>
          <p:cNvPr id="646149" name="Group 5"/>
          <p:cNvGraphicFramePr>
            <a:graphicFrameLocks noGrp="1"/>
          </p:cNvGraphicFramePr>
          <p:nvPr/>
        </p:nvGraphicFramePr>
        <p:xfrm>
          <a:off x="852488" y="701675"/>
          <a:ext cx="2886075" cy="371280"/>
        </p:xfrm>
        <a:graphic>
          <a:graphicData uri="http://schemas.openxmlformats.org/drawingml/2006/table">
            <a:tbl>
              <a:tblPr/>
              <a:tblGrid>
                <a:gridCol w="2886075"/>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14.</a:t>
                      </a:r>
                      <a:r>
                        <a:rPr kumimoji="0" lang="es-CO" sz="1100" b="1" i="0" u="none" strike="noStrike" cap="none" normalizeH="0" baseline="0" dirty="0" smtClean="0">
                          <a:ln>
                            <a:noFill/>
                          </a:ln>
                          <a:solidFill>
                            <a:srgbClr val="333333"/>
                          </a:solidFill>
                          <a:effectLst/>
                          <a:latin typeface="Calibri" pitchFamily="34" charset="0"/>
                          <a:cs typeface="Arial" charset="0"/>
                        </a:rPr>
                        <a:t> ¿Usted tuvo </a:t>
                      </a:r>
                      <a:r>
                        <a:rPr kumimoji="0" lang="es-CO" sz="1100" b="1" i="0" u="none" strike="noStrike" cap="none" normalizeH="0" baseline="0" dirty="0" smtClean="0">
                          <a:ln>
                            <a:noFill/>
                          </a:ln>
                          <a:solidFill>
                            <a:srgbClr val="622280"/>
                          </a:solidFill>
                          <a:effectLst/>
                          <a:latin typeface="Calibri" pitchFamily="34" charset="0"/>
                          <a:cs typeface="Arial" charset="0"/>
                        </a:rPr>
                        <a:t>subsidio</a:t>
                      </a:r>
                      <a:r>
                        <a:rPr kumimoji="0" lang="es-CO" sz="1100" b="1" i="0" u="none" strike="noStrike" cap="none" normalizeH="0" baseline="0" dirty="0" smtClean="0">
                          <a:ln>
                            <a:noFill/>
                          </a:ln>
                          <a:solidFill>
                            <a:srgbClr val="333333"/>
                          </a:solidFill>
                          <a:effectLst/>
                          <a:latin typeface="Calibri" pitchFamily="34" charset="0"/>
                          <a:cs typeface="Arial" charset="0"/>
                        </a:rPr>
                        <a:t> por alguno de los servicios que adquirió?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6155" name="Group 11"/>
          <p:cNvGraphicFramePr>
            <a:graphicFrameLocks noGrp="1"/>
          </p:cNvGraphicFramePr>
          <p:nvPr/>
        </p:nvGraphicFramePr>
        <p:xfrm>
          <a:off x="4391025" y="919163"/>
          <a:ext cx="4916488" cy="230188"/>
        </p:xfrm>
        <a:graphic>
          <a:graphicData uri="http://schemas.openxmlformats.org/drawingml/2006/table">
            <a:tbl>
              <a:tblPr/>
              <a:tblGrid>
                <a:gridCol w="4916488"/>
              </a:tblGrid>
              <a:tr h="230188">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s-CO" sz="1100" b="1" i="0" u="none" strike="noStrike" cap="none" normalizeH="0" baseline="0" dirty="0" smtClean="0">
                          <a:ln>
                            <a:noFill/>
                          </a:ln>
                          <a:solidFill>
                            <a:srgbClr val="622280"/>
                          </a:solidFill>
                          <a:effectLst/>
                          <a:latin typeface="Calibri" pitchFamily="34" charset="0"/>
                          <a:cs typeface="Arial" charset="0"/>
                        </a:rPr>
                        <a:t> 16.</a:t>
                      </a:r>
                      <a:r>
                        <a:rPr kumimoji="0" lang="es-CO" sz="1100" b="1" i="0" u="none" strike="noStrike" cap="none" normalizeH="0" baseline="0" dirty="0" smtClean="0">
                          <a:ln>
                            <a:noFill/>
                          </a:ln>
                          <a:solidFill>
                            <a:srgbClr val="333333"/>
                          </a:solidFill>
                          <a:effectLst/>
                          <a:latin typeface="Calibri" pitchFamily="34" charset="0"/>
                          <a:cs typeface="Arial" charset="0"/>
                        </a:rPr>
                        <a:t> ¿Cómo califica el </a:t>
                      </a:r>
                      <a:r>
                        <a:rPr kumimoji="0" lang="es-CO" sz="1100" b="1" i="0" u="none" strike="noStrike" cap="none" normalizeH="0" baseline="0" dirty="0" smtClean="0">
                          <a:ln>
                            <a:noFill/>
                          </a:ln>
                          <a:solidFill>
                            <a:srgbClr val="622280"/>
                          </a:solidFill>
                          <a:effectLst/>
                          <a:latin typeface="Calibri" pitchFamily="34" charset="0"/>
                          <a:cs typeface="Arial" charset="0"/>
                        </a:rPr>
                        <a:t>servicio subsidiado</a:t>
                      </a:r>
                      <a:r>
                        <a:rPr kumimoji="0" lang="es-CO" sz="1100" b="1" i="0" u="none" strike="noStrike" cap="none" normalizeH="0" baseline="0" dirty="0" smtClean="0">
                          <a:ln>
                            <a:noFill/>
                          </a:ln>
                          <a:solidFill>
                            <a:srgbClr val="333333"/>
                          </a:solidFill>
                          <a:effectLst/>
                          <a:latin typeface="Calibri" pitchFamily="34" charset="0"/>
                          <a:cs typeface="Arial" charset="0"/>
                        </a:rPr>
                        <a:t> que recibió en cuanto a…</a:t>
                      </a:r>
                    </a:p>
                  </a:txBody>
                  <a:tcPr marL="54000" marR="54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22539" name="Rectangle 17"/>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646162" name="Group 18"/>
          <p:cNvGraphicFramePr>
            <a:graphicFrameLocks noGrp="1"/>
          </p:cNvGraphicFramePr>
          <p:nvPr/>
        </p:nvGraphicFramePr>
        <p:xfrm>
          <a:off x="2112963" y="1266825"/>
          <a:ext cx="261937" cy="173160"/>
        </p:xfrm>
        <a:graphic>
          <a:graphicData uri="http://schemas.openxmlformats.org/drawingml/2006/table">
            <a:tbl>
              <a:tblPr/>
              <a:tblGrid>
                <a:gridCol w="26193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endParaRPr kumimoji="0" lang="es-CO" sz="10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6168" name="Group 24"/>
          <p:cNvGraphicFramePr>
            <a:graphicFrameLocks noGrp="1"/>
          </p:cNvGraphicFramePr>
          <p:nvPr/>
        </p:nvGraphicFramePr>
        <p:xfrm>
          <a:off x="2032000" y="2251075"/>
          <a:ext cx="527050" cy="214308"/>
        </p:xfrm>
        <a:graphic>
          <a:graphicData uri="http://schemas.openxmlformats.org/drawingml/2006/table">
            <a:tbl>
              <a:tblPr/>
              <a:tblGrid>
                <a:gridCol w="5270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71</a:t>
                      </a:r>
                      <a:r>
                        <a:rPr kumimoji="0" lang="es-ES" sz="9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6287" name="Group 143"/>
          <p:cNvGraphicFramePr>
            <a:graphicFrameLocks noGrp="1"/>
          </p:cNvGraphicFramePr>
          <p:nvPr/>
        </p:nvGraphicFramePr>
        <p:xfrm>
          <a:off x="2984500" y="1700213"/>
          <a:ext cx="519113" cy="269172"/>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622280"/>
                          </a:solidFill>
                          <a:effectLst/>
                          <a:latin typeface="Cambria" pitchFamily="18" charset="0"/>
                          <a:cs typeface="Arial" charset="0"/>
                        </a:rPr>
                        <a:t>Si</a:t>
                      </a:r>
                      <a:r>
                        <a:rPr kumimoji="0" lang="es-ES" sz="1300" b="1" i="0" u="none" strike="noStrike" cap="none" normalizeH="0" baseline="0" dirty="0" smtClean="0">
                          <a:ln>
                            <a:noFill/>
                          </a:ln>
                          <a:solidFill>
                            <a:srgbClr val="622280"/>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6180" name="Group 36"/>
          <p:cNvGraphicFramePr>
            <a:graphicFrameLocks noGrp="1"/>
          </p:cNvGraphicFramePr>
          <p:nvPr/>
        </p:nvGraphicFramePr>
        <p:xfrm>
          <a:off x="1065213" y="1808163"/>
          <a:ext cx="519112" cy="269172"/>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No</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22548" name="AutoShape 42"/>
          <p:cNvCxnSpPr>
            <a:cxnSpLocks noChangeShapeType="1"/>
          </p:cNvCxnSpPr>
          <p:nvPr/>
        </p:nvCxnSpPr>
        <p:spPr bwMode="auto">
          <a:xfrm>
            <a:off x="2838450" y="1544638"/>
            <a:ext cx="406400" cy="155575"/>
          </a:xfrm>
          <a:prstGeom prst="bentConnector2">
            <a:avLst/>
          </a:prstGeom>
          <a:noFill/>
          <a:ln w="3175">
            <a:solidFill>
              <a:schemeClr val="tx1"/>
            </a:solidFill>
            <a:miter lim="800000"/>
            <a:headEnd/>
            <a:tailEnd type="oval" w="med" len="med"/>
          </a:ln>
        </p:spPr>
      </p:cxnSp>
      <p:cxnSp>
        <p:nvCxnSpPr>
          <p:cNvPr id="22549" name="AutoShape 43"/>
          <p:cNvCxnSpPr>
            <a:cxnSpLocks noChangeShapeType="1"/>
          </p:cNvCxnSpPr>
          <p:nvPr/>
        </p:nvCxnSpPr>
        <p:spPr bwMode="auto">
          <a:xfrm rot="10800000">
            <a:off x="1325563" y="2076450"/>
            <a:ext cx="706437" cy="282575"/>
          </a:xfrm>
          <a:prstGeom prst="bentConnector2">
            <a:avLst/>
          </a:prstGeom>
          <a:noFill/>
          <a:ln w="3175">
            <a:solidFill>
              <a:schemeClr val="tx1"/>
            </a:solidFill>
            <a:miter lim="800000"/>
            <a:headEnd/>
            <a:tailEnd type="oval" w="med" len="med"/>
          </a:ln>
        </p:spPr>
      </p:cxnSp>
      <p:graphicFrame>
        <p:nvGraphicFramePr>
          <p:cNvPr id="646188" name="Group 44"/>
          <p:cNvGraphicFramePr>
            <a:graphicFrameLocks noGrp="1"/>
          </p:cNvGraphicFramePr>
          <p:nvPr/>
        </p:nvGraphicFramePr>
        <p:xfrm>
          <a:off x="3236913" y="2155825"/>
          <a:ext cx="760412" cy="145728"/>
        </p:xfrm>
        <a:graphic>
          <a:graphicData uri="http://schemas.openxmlformats.org/drawingml/2006/table">
            <a:tbl>
              <a:tblPr/>
              <a:tblGrid>
                <a:gridCol w="495300"/>
                <a:gridCol w="265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46199" name="Group 55"/>
          <p:cNvGraphicFramePr>
            <a:graphicFrameLocks noGrp="1"/>
          </p:cNvGraphicFramePr>
          <p:nvPr/>
        </p:nvGraphicFramePr>
        <p:xfrm>
          <a:off x="5141913" y="4683125"/>
          <a:ext cx="3467100" cy="228600"/>
        </p:xfrm>
        <a:graphic>
          <a:graphicData uri="http://schemas.openxmlformats.org/drawingml/2006/table">
            <a:tbl>
              <a:tblPr/>
              <a:tblGrid>
                <a:gridCol w="3467100"/>
              </a:tblGrid>
              <a:tr h="180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900" b="1" i="0"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900" b="1"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[5]</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[4]</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[3]</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Regular,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[2]</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Mala,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[1]</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Mala</a:t>
                      </a:r>
                    </a:p>
                  </a:txBody>
                  <a:tcPr anchor="ctr" horzOverflow="overflow">
                    <a:lnL cap="flat">
                      <a:noFill/>
                    </a:lnL>
                    <a:lnR cap="flat">
                      <a:noFill/>
                    </a:lnR>
                    <a:lnT cap="flat">
                      <a:noFill/>
                    </a:lnT>
                    <a:lnB cap="flat">
                      <a:noFill/>
                    </a:lnB>
                    <a:lnTlToBr>
                      <a:noFill/>
                    </a:lnTlToBr>
                    <a:lnBlToTr>
                      <a:noFill/>
                    </a:lnBlToTr>
                    <a:noFill/>
                  </a:tcPr>
                </a:tc>
              </a:tr>
            </a:tbl>
          </a:graphicData>
        </a:graphic>
      </p:graphicFrame>
      <p:sp>
        <p:nvSpPr>
          <p:cNvPr id="22562" name="Line 61"/>
          <p:cNvSpPr>
            <a:spLocks noChangeShapeType="1"/>
          </p:cNvSpPr>
          <p:nvPr/>
        </p:nvSpPr>
        <p:spPr bwMode="auto">
          <a:xfrm>
            <a:off x="246063" y="2808288"/>
            <a:ext cx="4098925" cy="0"/>
          </a:xfrm>
          <a:prstGeom prst="line">
            <a:avLst/>
          </a:prstGeom>
          <a:noFill/>
          <a:ln w="3175">
            <a:solidFill>
              <a:srgbClr val="808080"/>
            </a:solidFill>
            <a:round/>
            <a:headEnd/>
            <a:tailEnd/>
          </a:ln>
        </p:spPr>
        <p:txBody>
          <a:bodyPr/>
          <a:lstStyle/>
          <a:p>
            <a:endParaRPr lang="es-MX" dirty="0"/>
          </a:p>
        </p:txBody>
      </p:sp>
      <p:graphicFrame>
        <p:nvGraphicFramePr>
          <p:cNvPr id="646206" name="Group 62"/>
          <p:cNvGraphicFramePr>
            <a:graphicFrameLocks noGrp="1"/>
          </p:cNvGraphicFramePr>
          <p:nvPr/>
        </p:nvGraphicFramePr>
        <p:xfrm>
          <a:off x="714376" y="2852738"/>
          <a:ext cx="3024188" cy="371280"/>
        </p:xfrm>
        <a:graphic>
          <a:graphicData uri="http://schemas.openxmlformats.org/drawingml/2006/table">
            <a:tbl>
              <a:tblPr/>
              <a:tblGrid>
                <a:gridCol w="3024188"/>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15.</a:t>
                      </a:r>
                      <a:r>
                        <a:rPr kumimoji="0" lang="es-CO" sz="1100" b="1" i="0" u="none" strike="noStrike" cap="none" normalizeH="0" baseline="0" dirty="0" smtClean="0">
                          <a:ln>
                            <a:noFill/>
                          </a:ln>
                          <a:solidFill>
                            <a:srgbClr val="333333"/>
                          </a:solidFill>
                          <a:effectLst/>
                          <a:latin typeface="Calibri" pitchFamily="34" charset="0"/>
                          <a:cs typeface="Arial" charset="0"/>
                        </a:rPr>
                        <a:t> ¿Cuál fue el </a:t>
                      </a:r>
                      <a:r>
                        <a:rPr kumimoji="0" lang="es-CO" sz="1100" b="1" i="0" u="none" strike="noStrike" cap="none" normalizeH="0" baseline="0" dirty="0" smtClean="0">
                          <a:ln>
                            <a:noFill/>
                          </a:ln>
                          <a:solidFill>
                            <a:srgbClr val="622280"/>
                          </a:solidFill>
                          <a:effectLst/>
                          <a:latin typeface="Calibri" pitchFamily="34" charset="0"/>
                          <a:cs typeface="Arial" charset="0"/>
                        </a:rPr>
                        <a:t>servicio subsidiado</a:t>
                      </a:r>
                      <a:r>
                        <a:rPr kumimoji="0" lang="es-CO" sz="1100" b="1" i="0" u="none" strike="noStrike" cap="none" normalizeH="0" baseline="0" dirty="0" smtClean="0">
                          <a:ln>
                            <a:noFill/>
                          </a:ln>
                          <a:solidFill>
                            <a:srgbClr val="333333"/>
                          </a:solidFill>
                          <a:effectLst/>
                          <a:latin typeface="Calibri" pitchFamily="34" charset="0"/>
                          <a:cs typeface="Arial" charset="0"/>
                        </a:rPr>
                        <a:t> que recibió en el cementerio de propiedad del Distrito? </a:t>
                      </a:r>
                      <a:endParaRPr kumimoji="0" lang="es-CO" sz="1100" b="0" i="0" u="none" strike="noStrike" cap="none" normalizeH="0" baseline="0" dirty="0" smtClean="0">
                        <a:ln>
                          <a:noFill/>
                        </a:ln>
                        <a:solidFill>
                          <a:schemeClr val="tx1">
                            <a:lumMod val="50000"/>
                            <a:lumOff val="50000"/>
                          </a:schemeClr>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6213" name="Group 69"/>
          <p:cNvGraphicFramePr>
            <a:graphicFrameLocks noGrp="1"/>
          </p:cNvGraphicFramePr>
          <p:nvPr/>
        </p:nvGraphicFramePr>
        <p:xfrm>
          <a:off x="1711325" y="3546475"/>
          <a:ext cx="522288" cy="241740"/>
        </p:xfrm>
        <a:graphic>
          <a:graphicData uri="http://schemas.openxmlformats.org/drawingml/2006/table">
            <a:tbl>
              <a:tblPr/>
              <a:tblGrid>
                <a:gridCol w="522288"/>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333333"/>
                          </a:solidFill>
                          <a:effectLst/>
                          <a:latin typeface="Cambria" pitchFamily="18" charset="0"/>
                          <a:cs typeface="Arial" charset="0"/>
                        </a:rPr>
                        <a:t>67</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6321" name="Group 177"/>
          <p:cNvGraphicFramePr>
            <a:graphicFrameLocks noGrp="1"/>
          </p:cNvGraphicFramePr>
          <p:nvPr/>
        </p:nvGraphicFramePr>
        <p:xfrm>
          <a:off x="2870200" y="3678238"/>
          <a:ext cx="908050" cy="203640"/>
        </p:xfrm>
        <a:graphic>
          <a:graphicData uri="http://schemas.openxmlformats.org/drawingml/2006/table">
            <a:tbl>
              <a:tblPr/>
              <a:tblGrid>
                <a:gridCol w="908050"/>
              </a:tblGrid>
              <a:tr h="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Inhumación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6225" name="Group 81"/>
          <p:cNvGraphicFramePr>
            <a:graphicFrameLocks noGrp="1"/>
          </p:cNvGraphicFramePr>
          <p:nvPr/>
        </p:nvGraphicFramePr>
        <p:xfrm>
          <a:off x="2414588" y="3659188"/>
          <a:ext cx="522287" cy="241740"/>
        </p:xfrm>
        <a:graphic>
          <a:graphicData uri="http://schemas.openxmlformats.org/drawingml/2006/table">
            <a:tbl>
              <a:tblPr/>
              <a:tblGrid>
                <a:gridCol w="52228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333333"/>
                          </a:solidFill>
                          <a:effectLst/>
                          <a:latin typeface="Cambria" pitchFamily="18" charset="0"/>
                          <a:cs typeface="Arial" charset="0"/>
                        </a:rPr>
                        <a:t>42</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6319" name="Group 175"/>
          <p:cNvGraphicFramePr>
            <a:graphicFrameLocks noGrp="1"/>
          </p:cNvGraphicFramePr>
          <p:nvPr/>
        </p:nvGraphicFramePr>
        <p:xfrm>
          <a:off x="876300" y="3563938"/>
          <a:ext cx="908050" cy="203640"/>
        </p:xfrm>
        <a:graphic>
          <a:graphicData uri="http://schemas.openxmlformats.org/drawingml/2006/table">
            <a:tbl>
              <a:tblPr/>
              <a:tblGrid>
                <a:gridCol w="908050"/>
              </a:tblGrid>
              <a:tr h="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Exhumación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6309" name="Group 165"/>
          <p:cNvGraphicFramePr>
            <a:graphicFrameLocks noGrp="1"/>
          </p:cNvGraphicFramePr>
          <p:nvPr/>
        </p:nvGraphicFramePr>
        <p:xfrm>
          <a:off x="2982913" y="4670425"/>
          <a:ext cx="1473200" cy="228024"/>
        </p:xfrm>
        <a:graphic>
          <a:graphicData uri="http://schemas.openxmlformats.org/drawingml/2006/table">
            <a:tbl>
              <a:tblPr/>
              <a:tblGrid>
                <a:gridCol w="1284287"/>
                <a:gridCol w="1889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CO" sz="700" b="1" i="0" u="none" strike="noStrike" cap="none" normalizeH="0" baseline="0" dirty="0" smtClean="0">
                          <a:ln>
                            <a:noFill/>
                          </a:ln>
                          <a:solidFill>
                            <a:schemeClr val="tx1"/>
                          </a:solidFill>
                          <a:effectLst/>
                          <a:latin typeface="Calibri" pitchFamily="34" charset="0"/>
                          <a:cs typeface="Arial" charset="0"/>
                        </a:rPr>
                        <a:t> Base: Los que tuvieron subsidio de los servicios que adquirió</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203</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22530" name="Object 5"/>
          <p:cNvGraphicFramePr>
            <a:graphicFrameLocks noChangeAspect="1"/>
          </p:cNvGraphicFramePr>
          <p:nvPr/>
        </p:nvGraphicFramePr>
        <p:xfrm>
          <a:off x="6570663" y="1966913"/>
          <a:ext cx="2308225" cy="3576637"/>
        </p:xfrm>
        <a:graphic>
          <a:graphicData uri="http://schemas.openxmlformats.org/presentationml/2006/ole">
            <p:oleObj spid="_x0000_s22530" name="Gráfico" r:id="rId5" imgW="2314643" imgH="3581310" progId="MSGraph.Chart.8">
              <p:embed followColorScheme="full"/>
            </p:oleObj>
          </a:graphicData>
        </a:graphic>
      </p:graphicFrame>
      <p:graphicFrame>
        <p:nvGraphicFramePr>
          <p:cNvPr id="646248" name="Group 104"/>
          <p:cNvGraphicFramePr>
            <a:graphicFrameLocks noGrp="1"/>
          </p:cNvGraphicFramePr>
          <p:nvPr/>
        </p:nvGraphicFramePr>
        <p:xfrm>
          <a:off x="5838825" y="1346200"/>
          <a:ext cx="2038350" cy="387731"/>
        </p:xfrm>
        <a:graphic>
          <a:graphicData uri="http://schemas.openxmlformats.org/drawingml/2006/table">
            <a:tbl>
              <a:tblPr/>
              <a:tblGrid>
                <a:gridCol w="817563"/>
                <a:gridCol w="479425"/>
                <a:gridCol w="741362"/>
              </a:tblGrid>
              <a:tr h="0">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cap="flat">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noFill/>
                  </a:tcPr>
                </a:tc>
              </a:tr>
              <a:tr h="168275">
                <a:tc>
                  <a:txBody>
                    <a:bodyPr/>
                    <a:lstStyle/>
                    <a:p>
                      <a:pPr marL="0" marR="0" lvl="0" indent="0" algn="ctr" defTabSz="914400" rtl="0" eaLnBrk="1" fontAlgn="b" latinLnBrk="0" hangingPunct="1">
                        <a:lnSpc>
                          <a:spcPct val="9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6"/>
                      <a:srcRect/>
                      <a:stretch>
                        <a:fillRect/>
                      </a:stretch>
                    </a:blipFill>
                  </a:tcPr>
                </a:tc>
                <a:tc>
                  <a:txBody>
                    <a:bodyPr/>
                    <a:lstStyle/>
                    <a:p>
                      <a:pPr marL="0" marR="0" lvl="0" indent="0" algn="ctr" defTabSz="914400" rtl="0" eaLnBrk="1" fontAlgn="b" latinLnBrk="0" hangingPunct="1">
                        <a:lnSpc>
                          <a:spcPct val="9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7"/>
                      <a:srcRect/>
                      <a:stretch>
                        <a:fillRect/>
                      </a:stretch>
                    </a:blipFill>
                  </a:tcPr>
                </a:tc>
                <a:tc>
                  <a:txBody>
                    <a:bodyPr/>
                    <a:lstStyle/>
                    <a:p>
                      <a:pPr marL="0" marR="0" lvl="0" indent="0" algn="ctr" defTabSz="914400" rtl="0" eaLnBrk="1" fontAlgn="b" latinLnBrk="0" hangingPunct="1">
                        <a:lnSpc>
                          <a:spcPct val="9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8"/>
                      <a:srcRect/>
                      <a:stretch>
                        <a:fillRect/>
                      </a:stretch>
                    </a:blipFill>
                  </a:tcPr>
                </a:tc>
              </a:tr>
            </a:tbl>
          </a:graphicData>
        </a:graphic>
      </p:graphicFrame>
      <p:graphicFrame>
        <p:nvGraphicFramePr>
          <p:cNvPr id="646311" name="Group 167"/>
          <p:cNvGraphicFramePr>
            <a:graphicFrameLocks noGrp="1"/>
          </p:cNvGraphicFramePr>
          <p:nvPr/>
        </p:nvGraphicFramePr>
        <p:xfrm>
          <a:off x="4732338" y="2038350"/>
          <a:ext cx="1933575" cy="2290764"/>
        </p:xfrm>
        <a:graphic>
          <a:graphicData uri="http://schemas.openxmlformats.org/drawingml/2006/table">
            <a:tbl>
              <a:tblPr/>
              <a:tblGrid>
                <a:gridCol w="1933575"/>
              </a:tblGrid>
              <a:tr h="5730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 d. La calidad del servicio que le fue subsidiado </a:t>
                      </a:r>
                      <a:endParaRPr kumimoji="0" lang="es-ES" sz="900" b="0" i="0" u="none" strike="noStrike" cap="none" normalizeH="0" baseline="0" dirty="0" smtClean="0">
                        <a:ln>
                          <a:noFill/>
                        </a:ln>
                        <a:solidFill>
                          <a:srgbClr val="333333"/>
                        </a:solidFill>
                        <a:effectLst/>
                        <a:latin typeface="Calibri" pitchFamily="34" charset="0"/>
                        <a:cs typeface="Arial" charset="0"/>
                      </a:endParaRPr>
                    </a:p>
                  </a:txBody>
                  <a:tcPr anchor="ctr" horzOverflow="overflow">
                    <a:lnL cap="flat">
                      <a:noFill/>
                    </a:lnL>
                    <a:lnR cap="flat">
                      <a:noFill/>
                    </a:lnR>
                    <a:lnT cap="flat">
                      <a:noFill/>
                    </a:lnT>
                    <a:lnB>
                      <a:noFill/>
                    </a:lnB>
                    <a:lnTlToBr>
                      <a:noFill/>
                    </a:lnTlToBr>
                    <a:lnBlToTr>
                      <a:noFill/>
                    </a:lnBlToTr>
                    <a:noFill/>
                  </a:tcPr>
                </a:tc>
              </a:tr>
              <a:tr h="5730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 a. La facilidad para realizar la solicitud del subsidio </a:t>
                      </a:r>
                    </a:p>
                  </a:txBody>
                  <a:tcPr anchor="ctr" horzOverflow="overflow">
                    <a:lnL cap="flat">
                      <a:noFill/>
                    </a:lnL>
                    <a:lnR cap="flat">
                      <a:noFill/>
                    </a:lnR>
                    <a:lnT>
                      <a:noFill/>
                    </a:lnT>
                    <a:lnB>
                      <a:noFill/>
                    </a:lnB>
                    <a:lnTlToBr>
                      <a:noFill/>
                    </a:lnTlToBr>
                    <a:lnBlToTr>
                      <a:noFill/>
                    </a:lnBlToTr>
                    <a:noFill/>
                  </a:tcPr>
                </a:tc>
              </a:tr>
              <a:tr h="5715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 b. La información suministrada por los funcionarios para realizar el trámite </a:t>
                      </a:r>
                      <a:endParaRPr kumimoji="0" lang="es-ES" sz="900" b="0" i="0" u="none" strike="noStrike" cap="none" normalizeH="0" baseline="0" dirty="0" smtClean="0">
                        <a:ln>
                          <a:noFill/>
                        </a:ln>
                        <a:solidFill>
                          <a:srgbClr val="333333"/>
                        </a:solidFill>
                        <a:effectLst/>
                        <a:latin typeface="Calibri" pitchFamily="34" charset="0"/>
                        <a:cs typeface="Arial" charset="0"/>
                      </a:endParaRPr>
                    </a:p>
                  </a:txBody>
                  <a:tcPr anchor="ctr" horzOverflow="overflow">
                    <a:lnL cap="flat">
                      <a:noFill/>
                    </a:lnL>
                    <a:lnR cap="flat">
                      <a:noFill/>
                    </a:lnR>
                    <a:lnT>
                      <a:noFill/>
                    </a:lnT>
                    <a:lnB>
                      <a:noFill/>
                    </a:lnB>
                    <a:lnTlToBr>
                      <a:noFill/>
                    </a:lnTlToBr>
                    <a:lnBlToTr>
                      <a:noFill/>
                    </a:lnBlToTr>
                    <a:noFill/>
                  </a:tcPr>
                </a:tc>
              </a:tr>
              <a:tr h="5730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 c. El tiempo en que se tramito su solicitud </a:t>
                      </a:r>
                      <a:endParaRPr kumimoji="0" lang="es-ES" sz="900" b="0" i="0" u="none" strike="noStrike" cap="none" normalizeH="0" baseline="0" dirty="0" smtClean="0">
                        <a:ln>
                          <a:noFill/>
                        </a:ln>
                        <a:solidFill>
                          <a:srgbClr val="333333"/>
                        </a:solidFill>
                        <a:effectLst/>
                        <a:latin typeface="Calibri" pitchFamily="34" charset="0"/>
                        <a:cs typeface="Arial" charset="0"/>
                      </a:endParaRPr>
                    </a:p>
                  </a:txBody>
                  <a:tcPr anchor="ctr" horzOverflow="overflow">
                    <a:lnL cap="flat">
                      <a:noFill/>
                    </a:lnL>
                    <a:lnR cap="flat">
                      <a:noFill/>
                    </a:lnR>
                    <a:lnT>
                      <a:noFill/>
                    </a:lnT>
                    <a:lnB cap="flat">
                      <a:noFill/>
                    </a:lnB>
                    <a:lnTlToBr>
                      <a:noFill/>
                    </a:lnTlToBr>
                    <a:lnBlToTr>
                      <a:noFill/>
                    </a:lnBlToTr>
                    <a:noFill/>
                  </a:tcPr>
                </a:tc>
              </a:tr>
            </a:tbl>
          </a:graphicData>
        </a:graphic>
      </p:graphicFrame>
      <p:graphicFrame>
        <p:nvGraphicFramePr>
          <p:cNvPr id="646312" name="Group 168"/>
          <p:cNvGraphicFramePr>
            <a:graphicFrameLocks noGrp="1"/>
          </p:cNvGraphicFramePr>
          <p:nvPr/>
        </p:nvGraphicFramePr>
        <p:xfrm>
          <a:off x="8853488" y="2119313"/>
          <a:ext cx="188912" cy="2203452"/>
        </p:xfrm>
        <a:graphic>
          <a:graphicData uri="http://schemas.openxmlformats.org/drawingml/2006/table">
            <a:tbl>
              <a:tblPr/>
              <a:tblGrid>
                <a:gridCol w="188912"/>
              </a:tblGrid>
              <a:tr h="5508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201</a:t>
                      </a:r>
                      <a:endParaRPr kumimoji="0" lang="es-ES" sz="800" b="0" i="1" u="none" strike="noStrike" cap="none" normalizeH="0" baseline="0" dirty="0" smtClean="0">
                        <a:ln>
                          <a:noFill/>
                        </a:ln>
                        <a:solidFill>
                          <a:schemeClr val="tx1"/>
                        </a:solidFill>
                        <a:effectLst/>
                        <a:latin typeface="Arial" charset="0"/>
                        <a:cs typeface="Arial" charset="0"/>
                      </a:endParaRPr>
                    </a:p>
                  </a:txBody>
                  <a:tcPr marL="18000" marR="18000" marT="0" marB="0" anchor="ctr" horzOverflow="overflow">
                    <a:lnL cap="flat">
                      <a:noFill/>
                    </a:lnL>
                    <a:lnR cap="flat">
                      <a:noFill/>
                    </a:lnR>
                    <a:lnT cap="flat">
                      <a:noFill/>
                    </a:lnT>
                    <a:lnB>
                      <a:noFill/>
                    </a:lnB>
                    <a:lnTlToBr>
                      <a:noFill/>
                    </a:lnTlToBr>
                    <a:lnBlToTr>
                      <a:noFill/>
                    </a:lnBlToTr>
                    <a:solidFill>
                      <a:srgbClr val="EAEAEA"/>
                    </a:solidFill>
                  </a:tcPr>
                </a:tc>
              </a:tr>
              <a:tr h="5508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202</a:t>
                      </a:r>
                      <a:endParaRPr kumimoji="0" lang="es-ES" sz="800" b="0" i="1" u="none" strike="noStrike" cap="none" normalizeH="0" baseline="0" dirty="0" smtClean="0">
                        <a:ln>
                          <a:noFill/>
                        </a:ln>
                        <a:solidFill>
                          <a:schemeClr val="tx1"/>
                        </a:solidFill>
                        <a:effectLst/>
                        <a:latin typeface="Arial" charset="0"/>
                        <a:cs typeface="Arial" charset="0"/>
                      </a:endParaRPr>
                    </a:p>
                  </a:txBody>
                  <a:tcPr marL="18000" marR="18000" marT="0" marB="0" anchor="ctr" horzOverflow="overflow">
                    <a:lnL cap="flat">
                      <a:noFill/>
                    </a:lnL>
                    <a:lnR cap="flat">
                      <a:noFill/>
                    </a:lnR>
                    <a:lnT>
                      <a:noFill/>
                    </a:lnT>
                    <a:lnB>
                      <a:noFill/>
                    </a:lnB>
                    <a:lnTlToBr>
                      <a:noFill/>
                    </a:lnTlToBr>
                    <a:lnBlToTr>
                      <a:noFill/>
                    </a:lnBlToTr>
                    <a:solidFill>
                      <a:srgbClr val="EAEAEA"/>
                    </a:solidFill>
                  </a:tcPr>
                </a:tc>
              </a:tr>
              <a:tr h="5508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202</a:t>
                      </a:r>
                      <a:endParaRPr kumimoji="0" lang="es-ES" sz="800" b="0" i="1" u="none" strike="noStrike" cap="none" normalizeH="0" baseline="0" dirty="0" smtClean="0">
                        <a:ln>
                          <a:noFill/>
                        </a:ln>
                        <a:solidFill>
                          <a:schemeClr val="tx1"/>
                        </a:solidFill>
                        <a:effectLst/>
                        <a:latin typeface="Arial" charset="0"/>
                        <a:cs typeface="Arial" charset="0"/>
                      </a:endParaRPr>
                    </a:p>
                  </a:txBody>
                  <a:tcPr marL="18000" marR="18000" marT="0" marB="0" anchor="ctr" horzOverflow="overflow">
                    <a:lnL cap="flat">
                      <a:noFill/>
                    </a:lnL>
                    <a:lnR cap="flat">
                      <a:noFill/>
                    </a:lnR>
                    <a:lnT>
                      <a:noFill/>
                    </a:lnT>
                    <a:lnB>
                      <a:noFill/>
                    </a:lnB>
                    <a:lnTlToBr>
                      <a:noFill/>
                    </a:lnTlToBr>
                    <a:lnBlToTr>
                      <a:noFill/>
                    </a:lnBlToTr>
                    <a:solidFill>
                      <a:srgbClr val="EAEAEA"/>
                    </a:solidFill>
                  </a:tcPr>
                </a:tc>
              </a:tr>
              <a:tr h="5508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202</a:t>
                      </a:r>
                      <a:endParaRPr kumimoji="0" lang="es-ES" sz="800" b="0" i="1" u="none" strike="noStrike" cap="none" normalizeH="0" baseline="0" dirty="0" smtClean="0">
                        <a:ln>
                          <a:noFill/>
                        </a:ln>
                        <a:solidFill>
                          <a:schemeClr val="tx1"/>
                        </a:solidFill>
                        <a:effectLst/>
                        <a:latin typeface="Arial" charset="0"/>
                        <a:cs typeface="Arial" charset="0"/>
                      </a:endParaRPr>
                    </a:p>
                  </a:txBody>
                  <a:tcPr marL="18000" marR="18000" marT="0" marB="0" anchor="ctr" horzOverflow="overflow">
                    <a:lnL cap="flat">
                      <a:noFill/>
                    </a:lnL>
                    <a:lnR cap="flat">
                      <a:noFill/>
                    </a:lnR>
                    <a:lnT>
                      <a:noFill/>
                    </a:lnT>
                    <a:lnB cap="flat">
                      <a:noFill/>
                    </a:lnB>
                    <a:lnTlToBr>
                      <a:noFill/>
                    </a:lnTlToBr>
                    <a:lnBlToTr>
                      <a:noFill/>
                    </a:lnBlToTr>
                    <a:solidFill>
                      <a:srgbClr val="EAEAEA"/>
                    </a:solidFill>
                  </a:tcPr>
                </a:tc>
              </a:tr>
            </a:tbl>
          </a:graphicData>
        </a:graphic>
      </p:graphicFrame>
      <p:graphicFrame>
        <p:nvGraphicFramePr>
          <p:cNvPr id="646280" name="Group 136"/>
          <p:cNvGraphicFramePr>
            <a:graphicFrameLocks noGrp="1"/>
          </p:cNvGraphicFramePr>
          <p:nvPr/>
        </p:nvGraphicFramePr>
        <p:xfrm>
          <a:off x="8745538" y="1922463"/>
          <a:ext cx="341312" cy="157163"/>
        </p:xfrm>
        <a:graphic>
          <a:graphicData uri="http://schemas.openxmlformats.org/drawingml/2006/table">
            <a:tbl>
              <a:tblPr/>
              <a:tblGrid>
                <a:gridCol w="341312"/>
              </a:tblGrid>
              <a:tr h="157163">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r>
            </a:tbl>
          </a:graphicData>
        </a:graphic>
      </p:graphicFrame>
      <p:graphicFrame>
        <p:nvGraphicFramePr>
          <p:cNvPr id="646294" name="Group 150"/>
          <p:cNvGraphicFramePr>
            <a:graphicFrameLocks noGrp="1"/>
          </p:cNvGraphicFramePr>
          <p:nvPr/>
        </p:nvGraphicFramePr>
        <p:xfrm>
          <a:off x="2311400" y="1423988"/>
          <a:ext cx="527050" cy="241740"/>
        </p:xfrm>
        <a:graphic>
          <a:graphicData uri="http://schemas.openxmlformats.org/drawingml/2006/table">
            <a:tbl>
              <a:tblPr/>
              <a:tblGrid>
                <a:gridCol w="5270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chemeClr val="bg1"/>
                          </a:solidFill>
                          <a:effectLst/>
                          <a:latin typeface="Cambria" pitchFamily="18" charset="0"/>
                          <a:cs typeface="Arial" charset="0"/>
                        </a:rPr>
                        <a:t>29</a:t>
                      </a:r>
                      <a:r>
                        <a:rPr kumimoji="0" lang="es-ES" sz="10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6296" name="Group 152"/>
          <p:cNvGraphicFramePr>
            <a:graphicFrameLocks noGrp="1"/>
          </p:cNvGraphicFramePr>
          <p:nvPr/>
        </p:nvGraphicFramePr>
        <p:xfrm>
          <a:off x="2065338" y="3321050"/>
          <a:ext cx="522287" cy="241740"/>
        </p:xfrm>
        <a:graphic>
          <a:graphicData uri="http://schemas.openxmlformats.org/drawingml/2006/table">
            <a:tbl>
              <a:tblPr/>
              <a:tblGrid>
                <a:gridCol w="52228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333333"/>
                          </a:solidFill>
                          <a:effectLst/>
                          <a:latin typeface="Cambria" pitchFamily="18" charset="0"/>
                          <a:cs typeface="Arial" charset="0"/>
                        </a:rPr>
                        <a:t>71</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6302" name="Group 158"/>
          <p:cNvGraphicFramePr>
            <a:graphicFrameLocks noGrp="1"/>
          </p:cNvGraphicFramePr>
          <p:nvPr/>
        </p:nvGraphicFramePr>
        <p:xfrm>
          <a:off x="1220788" y="3322638"/>
          <a:ext cx="908050" cy="203640"/>
        </p:xfrm>
        <a:graphic>
          <a:graphicData uri="http://schemas.openxmlformats.org/drawingml/2006/table">
            <a:tbl>
              <a:tblPr/>
              <a:tblGrid>
                <a:gridCol w="908050"/>
              </a:tblGrid>
              <a:tr h="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Cremación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pSp>
        <p:nvGrpSpPr>
          <p:cNvPr id="22616" name="Group 169"/>
          <p:cNvGrpSpPr>
            <a:grpSpLocks/>
          </p:cNvGrpSpPr>
          <p:nvPr/>
        </p:nvGrpSpPr>
        <p:grpSpPr bwMode="auto">
          <a:xfrm>
            <a:off x="8175625" y="152400"/>
            <a:ext cx="969963" cy="255588"/>
            <a:chOff x="5150" y="96"/>
            <a:chExt cx="611" cy="161"/>
          </a:xfrm>
        </p:grpSpPr>
        <p:pic>
          <p:nvPicPr>
            <p:cNvPr id="22619" name="Picture 170" descr="GHJK"/>
            <p:cNvPicPr>
              <a:picLocks noChangeAspect="1" noChangeArrowheads="1"/>
            </p:cNvPicPr>
            <p:nvPr/>
          </p:nvPicPr>
          <p:blipFill>
            <a:blip r:embed="rId9" cstate="print"/>
            <a:srcRect/>
            <a:stretch>
              <a:fillRect/>
            </a:stretch>
          </p:blipFill>
          <p:spPr bwMode="auto">
            <a:xfrm>
              <a:off x="5150" y="101"/>
              <a:ext cx="611" cy="156"/>
            </a:xfrm>
            <a:prstGeom prst="rect">
              <a:avLst/>
            </a:prstGeom>
            <a:noFill/>
            <a:ln w="9525">
              <a:noFill/>
              <a:miter lim="800000"/>
              <a:headEnd/>
              <a:tailEnd/>
            </a:ln>
          </p:spPr>
        </p:pic>
        <p:sp>
          <p:nvSpPr>
            <p:cNvPr id="22620" name="Rectangle 171"/>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sp>
        <p:nvSpPr>
          <p:cNvPr id="22617" name="Line 172"/>
          <p:cNvSpPr>
            <a:spLocks noChangeShapeType="1"/>
          </p:cNvSpPr>
          <p:nvPr/>
        </p:nvSpPr>
        <p:spPr bwMode="auto">
          <a:xfrm rot="5400000">
            <a:off x="2869406" y="3266282"/>
            <a:ext cx="3344863" cy="0"/>
          </a:xfrm>
          <a:prstGeom prst="line">
            <a:avLst/>
          </a:prstGeom>
          <a:noFill/>
          <a:ln w="3175">
            <a:solidFill>
              <a:srgbClr val="808080"/>
            </a:solidFill>
            <a:round/>
            <a:headEnd/>
            <a:tailEnd/>
          </a:ln>
        </p:spPr>
        <p:txBody>
          <a:bodyPr/>
          <a:lstStyle/>
          <a:p>
            <a:endParaRPr lang="es-MX" dirty="0"/>
          </a:p>
        </p:txBody>
      </p:sp>
      <p:pic>
        <p:nvPicPr>
          <p:cNvPr id="22618" name="Picture 173" descr="ghfj"/>
          <p:cNvPicPr>
            <a:picLocks noChangeAspect="1" noChangeArrowheads="1"/>
          </p:cNvPicPr>
          <p:nvPr/>
        </p:nvPicPr>
        <p:blipFill>
          <a:blip r:embed="rId10" cstate="print"/>
          <a:srcRect/>
          <a:stretch>
            <a:fillRect/>
          </a:stretch>
        </p:blipFill>
        <p:spPr bwMode="auto">
          <a:xfrm>
            <a:off x="4279900" y="1084263"/>
            <a:ext cx="523875" cy="527050"/>
          </a:xfrm>
          <a:prstGeom prst="rect">
            <a:avLst/>
          </a:prstGeom>
          <a:noFill/>
          <a:ln w="9525">
            <a:noFill/>
            <a:miter lim="800000"/>
            <a:headEnd/>
            <a:tailEnd/>
          </a:ln>
        </p:spPr>
      </p:pic>
      <p:sp>
        <p:nvSpPr>
          <p:cNvPr id="37" name="36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3"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A1BD01A2-E6D7-404C-AE4F-94D5CF528BC1}" type="slidenum">
              <a:rPr lang="es-ES" sz="900" i="1">
                <a:solidFill>
                  <a:schemeClr val="bg1"/>
                </a:solidFill>
              </a:rPr>
              <a:pPr algn="ctr"/>
              <a:t>54</a:t>
            </a:fld>
            <a:endParaRPr lang="es-ES" sz="900" i="1" dirty="0">
              <a:solidFill>
                <a:schemeClr val="bg1"/>
              </a:solidFill>
            </a:endParaRPr>
          </a:p>
        </p:txBody>
      </p:sp>
      <p:sp>
        <p:nvSpPr>
          <p:cNvPr id="81924"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772101" name="Group 5"/>
          <p:cNvGraphicFramePr>
            <a:graphicFrameLocks noGrp="1"/>
          </p:cNvGraphicFramePr>
          <p:nvPr/>
        </p:nvGraphicFramePr>
        <p:xfrm>
          <a:off x="892175" y="1057275"/>
          <a:ext cx="7362825" cy="3585696"/>
        </p:xfrm>
        <a:graphic>
          <a:graphicData uri="http://schemas.openxmlformats.org/drawingml/2006/table">
            <a:tbl>
              <a:tblPr/>
              <a:tblGrid>
                <a:gridCol w="4148138"/>
                <a:gridCol w="642937"/>
                <a:gridCol w="642938"/>
                <a:gridCol w="642937"/>
                <a:gridCol w="642938"/>
                <a:gridCol w="642937"/>
              </a:tblGrid>
              <a:tr h="0">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8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a:noFill/>
                    </a:lnB>
                    <a:lnTlToBr>
                      <a:noFill/>
                    </a:lnTlToBr>
                    <a:lnBlToTr>
                      <a:noFill/>
                    </a:lnBlToTr>
                    <a:noFill/>
                  </a:tcPr>
                </a:tc>
                <a:tc gridSpan="5">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rgbClr val="333333"/>
                          </a:solidFill>
                          <a:effectLst/>
                          <a:latin typeface="Calibri" pitchFamily="34" charset="0"/>
                          <a:cs typeface="Arial" charset="0"/>
                        </a:rPr>
                        <a:t>FAMILIARES DE DOLIENTES</a:t>
                      </a:r>
                      <a:endParaRPr kumimoji="0" lang="es-ES" sz="800" b="0" i="1" u="none" strike="noStrike" cap="none" normalizeH="0" baseline="0" dirty="0" smtClean="0">
                        <a:ln>
                          <a:noFill/>
                        </a:ln>
                        <a:solidFill>
                          <a:srgbClr val="333333"/>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Serafín</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Total Encuestados</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202</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14. ¿Usted tuvo subsidio por alguno de los servicios que adquirió?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SI</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NO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Los que tuvieron subsidio de los servicios que adquirió</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203</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39</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92</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42</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0">
                <a:tc gridSpan="6">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15. ¿Cuál fue el servicio subsidiado que recibió en el cementerio de propiedad del Distrito? </a:t>
                      </a:r>
                      <a:endParaRPr kumimoji="0" lang="es-ES" sz="1000" b="1"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Cremación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Exhumación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Inhumación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rgbClr val="622280"/>
                          </a:solidFill>
                          <a:effectLst/>
                          <a:latin typeface="Calibri" pitchFamily="34" charset="0"/>
                          <a:cs typeface="Arial" charset="0"/>
                        </a:rPr>
                        <a:t> </a:t>
                      </a:r>
                      <a:r>
                        <a:rPr kumimoji="0" lang="es-ES" sz="1000" b="1" i="0" u="none" strike="noStrike" cap="none" normalizeH="0" baseline="0" dirty="0" smtClean="0">
                          <a:ln>
                            <a:noFill/>
                          </a:ln>
                          <a:solidFill>
                            <a:srgbClr val="622280"/>
                          </a:solidFill>
                          <a:effectLst/>
                          <a:latin typeface="Calibri" pitchFamily="34" charset="0"/>
                          <a:cs typeface="Arial" charset="0"/>
                        </a:rPr>
                        <a:t>16. ¿Cómo califica el servicio subsidiado que recibió en cuanto a .</a:t>
                      </a:r>
                      <a:r>
                        <a:rPr kumimoji="0" lang="es-ES" sz="1000" b="0" i="0" u="none" strike="noStrike" cap="none" normalizeH="0" baseline="0" dirty="0" smtClean="0">
                          <a:ln>
                            <a:noFill/>
                          </a:ln>
                          <a:solidFill>
                            <a:srgbClr val="622280"/>
                          </a:solidFill>
                          <a:effectLst/>
                          <a:latin typeface="Calibri" pitchFamily="34" charset="0"/>
                          <a:cs typeface="Arial" charset="0"/>
                        </a:rPr>
                        <a:t> </a:t>
                      </a: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d. La calidad del servicio que le fue subsidiado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98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 La facilidad para realizar la solicitud del subsidio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94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b. La información suministrada por los funcionarios para realizar el trámite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93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c. El tiempo en que se tramito su solicitud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grpSp>
        <p:nvGrpSpPr>
          <p:cNvPr id="82078" name="Group 169"/>
          <p:cNvGrpSpPr>
            <a:grpSpLocks/>
          </p:cNvGrpSpPr>
          <p:nvPr/>
        </p:nvGrpSpPr>
        <p:grpSpPr bwMode="auto">
          <a:xfrm>
            <a:off x="8175625" y="152400"/>
            <a:ext cx="969963" cy="255588"/>
            <a:chOff x="5150" y="96"/>
            <a:chExt cx="611" cy="161"/>
          </a:xfrm>
        </p:grpSpPr>
        <p:pic>
          <p:nvPicPr>
            <p:cNvPr id="82082" name="Picture 170"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82083" name="Rectangle 171"/>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graphicFrame>
        <p:nvGraphicFramePr>
          <p:cNvPr id="772269" name="Group 173"/>
          <p:cNvGraphicFramePr>
            <a:graphicFrameLocks noGrp="1"/>
          </p:cNvGraphicFramePr>
          <p:nvPr/>
        </p:nvGraphicFramePr>
        <p:xfrm>
          <a:off x="3130550" y="3519488"/>
          <a:ext cx="1882775" cy="137160"/>
        </p:xfrm>
        <a:graphic>
          <a:graphicData uri="http://schemas.openxmlformats.org/drawingml/2006/table">
            <a:tbl>
              <a:tblPr/>
              <a:tblGrid>
                <a:gridCol w="1882775"/>
              </a:tblGrid>
              <a:tr h="0">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900" b="1" i="0" u="none" strike="noStrike" cap="none" normalizeH="0" baseline="0" dirty="0" smtClean="0">
                          <a:ln>
                            <a:noFill/>
                          </a:ln>
                          <a:solidFill>
                            <a:srgbClr val="622280"/>
                          </a:solidFill>
                          <a:effectLst/>
                          <a:latin typeface="Calibri" pitchFamily="34" charset="0"/>
                          <a:cs typeface="Arial" charset="0"/>
                        </a:rPr>
                        <a:t> Top Two Boxes:</a:t>
                      </a:r>
                      <a:r>
                        <a:rPr kumimoji="0" lang="es-ES" sz="900" b="1" i="0" u="none" strike="noStrike" cap="none" normalizeH="0" baseline="0" dirty="0" smtClean="0">
                          <a:ln>
                            <a:noFill/>
                          </a:ln>
                          <a:solidFill>
                            <a:schemeClr val="tx1"/>
                          </a:solidFill>
                          <a:effectLst/>
                          <a:latin typeface="Calibri" pitchFamily="34" charset="0"/>
                          <a:cs typeface="Arial" charset="0"/>
                        </a:rPr>
                        <a:t> </a:t>
                      </a:r>
                      <a:r>
                        <a:rPr kumimoji="0" lang="es-ES" sz="1000" b="1" i="0" u="none" strike="noStrike" cap="none" normalizeH="0" baseline="0" dirty="0" smtClean="0">
                          <a:ln>
                            <a:noFill/>
                          </a:ln>
                          <a:solidFill>
                            <a:schemeClr val="tx1"/>
                          </a:solidFill>
                          <a:effectLst/>
                          <a:latin typeface="Calibri" pitchFamily="34" charset="0"/>
                          <a:cs typeface="Arial" charset="0"/>
                        </a:rPr>
                        <a:t>Muy Buena + Buena</a:t>
                      </a:r>
                    </a:p>
                  </a:txBody>
                  <a:tcPr marL="0" marR="0" marT="0" marB="0" anchor="ctr" horzOverflow="overflow">
                    <a:lnL cap="flat">
                      <a:noFill/>
                    </a:lnL>
                    <a:lnR>
                      <a:noFill/>
                    </a:lnR>
                    <a:lnT cap="flat">
                      <a:noFill/>
                    </a:lnT>
                    <a:lnB w="3175" cap="flat" cmpd="sng" algn="ctr">
                      <a:solidFill>
                        <a:srgbClr val="FFFFFF"/>
                      </a:solidFill>
                      <a:prstDash val="solid"/>
                      <a:round/>
                      <a:headEnd type="none" w="med" len="med"/>
                      <a:tailEnd type="none" w="med" len="med"/>
                    </a:lnB>
                    <a:lnTlToBr>
                      <a:noFill/>
                    </a:lnTlToBr>
                    <a:lnBlToTr>
                      <a:noFill/>
                    </a:lnBlToTr>
                    <a:noFill/>
                  </a:tcPr>
                </a:tc>
              </a:tr>
            </a:tbl>
          </a:graphicData>
        </a:graphic>
      </p:graphicFrame>
      <p:sp>
        <p:nvSpPr>
          <p:cNvPr id="10" name="9 Título"/>
          <p:cNvSpPr>
            <a:spLocks noGrp="1"/>
          </p:cNvSpPr>
          <p:nvPr>
            <p:ph type="title"/>
          </p:nvPr>
        </p:nvSpPr>
        <p:spPr/>
        <p:txBody>
          <a:bodyPr/>
          <a:lstStyle/>
          <a:p>
            <a:endParaRPr lang="es-MX" dirty="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4384" name="Group 832"/>
          <p:cNvGraphicFramePr>
            <a:graphicFrameLocks noGrp="1"/>
          </p:cNvGraphicFramePr>
          <p:nvPr/>
        </p:nvGraphicFramePr>
        <p:xfrm>
          <a:off x="4645025" y="1181100"/>
          <a:ext cx="4421188" cy="3445952"/>
        </p:xfrm>
        <a:graphic>
          <a:graphicData uri="http://schemas.openxmlformats.org/drawingml/2006/table">
            <a:tbl>
              <a:tblPr/>
              <a:tblGrid>
                <a:gridCol w="930275"/>
                <a:gridCol w="855663"/>
                <a:gridCol w="658812"/>
                <a:gridCol w="658813"/>
                <a:gridCol w="658812"/>
                <a:gridCol w="658813"/>
              </a:tblGrid>
              <a:tr h="69850">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333333"/>
                      </a:solidFill>
                      <a:prstDash val="solid"/>
                      <a:round/>
                      <a:headEnd type="none" w="med" len="med"/>
                      <a:tailEnd type="none" w="med" len="med"/>
                    </a:lnR>
                    <a:lnT cap="fla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TOTAL</a:t>
                      </a:r>
                    </a:p>
                  </a:txBody>
                  <a:tcPr marL="36000" marR="36000" marT="18000" marB="18000" anchor="ctr" horzOverflow="overflow">
                    <a:lnL w="3175" cap="flat" cmpd="sng" algn="ctr">
                      <a:solidFill>
                        <a:srgbClr val="333333"/>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 Central</a:t>
                      </a:r>
                    </a:p>
                  </a:txBody>
                  <a:tcPr marL="36000" marR="36000" marT="18000" marB="180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 Norte</a:t>
                      </a:r>
                    </a:p>
                  </a:txBody>
                  <a:tcPr marL="36000" marR="36000" marT="18000" marB="180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 Sur</a:t>
                      </a:r>
                    </a:p>
                  </a:txBody>
                  <a:tcPr marL="36000" marR="36000" marT="18000" marB="180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 Serafín</a:t>
                      </a:r>
                    </a:p>
                  </a:txBody>
                  <a:tcPr marL="36000" marR="36000" marT="18000" marB="180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8143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Por falta de atención oportuna </a:t>
                      </a:r>
                      <a:endParaRPr kumimoji="0" lang="es-ES" sz="1000" b="1" i="0" u="none" strike="noStrike" cap="none" normalizeH="0" baseline="0" dirty="0" smtClean="0">
                        <a:ln>
                          <a:noFill/>
                        </a:ln>
                        <a:solidFill>
                          <a:srgbClr val="333333"/>
                        </a:solidFill>
                        <a:effectLst/>
                        <a:latin typeface="Arial" charset="0"/>
                        <a:cs typeface="Arial" charset="0"/>
                      </a:endParaRPr>
                    </a:p>
                  </a:txBody>
                  <a:tcPr marL="36000" marR="72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rgbClr val="C0C0C0"/>
                      </a:solidFill>
                      <a:prstDash val="dash"/>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r>
              <a:tr h="8143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Por falta de seguridad </a:t>
                      </a:r>
                      <a:endParaRPr kumimoji="0" lang="es-ES" sz="1000" b="1" i="0" u="none" strike="noStrike" cap="none" normalizeH="0" baseline="0" dirty="0" smtClean="0">
                        <a:ln>
                          <a:noFill/>
                        </a:ln>
                        <a:solidFill>
                          <a:srgbClr val="333333"/>
                        </a:solidFill>
                        <a:effectLst/>
                        <a:latin typeface="Arial" charset="0"/>
                        <a:cs typeface="Arial" charset="0"/>
                      </a:endParaRPr>
                    </a:p>
                  </a:txBody>
                  <a:tcPr marL="36000" marR="72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rgbClr val="C0C0C0"/>
                      </a:solidFill>
                      <a:prstDash val="dash"/>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r>
              <a:tr h="8143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Por el personal del Cementerio </a:t>
                      </a:r>
                      <a:endParaRPr kumimoji="0" lang="es-ES" sz="1000" b="1" i="0" u="none" strike="noStrike" cap="none" normalizeH="0" baseline="0" dirty="0" smtClean="0">
                        <a:ln>
                          <a:noFill/>
                        </a:ln>
                        <a:solidFill>
                          <a:srgbClr val="333333"/>
                        </a:solidFill>
                        <a:effectLst/>
                        <a:latin typeface="Arial" charset="0"/>
                        <a:cs typeface="Arial" charset="0"/>
                      </a:endParaRPr>
                    </a:p>
                  </a:txBody>
                  <a:tcPr marL="36000" marR="72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rgbClr val="C0C0C0"/>
                      </a:solidFill>
                      <a:prstDash val="dash"/>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r>
              <a:tr h="8143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Otros</a:t>
                      </a:r>
                      <a:endParaRPr kumimoji="0" lang="es-ES" sz="1000" b="1" i="0" u="none" strike="noStrike" cap="none" normalizeH="0" baseline="0" dirty="0" smtClean="0">
                        <a:ln>
                          <a:noFill/>
                        </a:ln>
                        <a:solidFill>
                          <a:srgbClr val="333333"/>
                        </a:solidFill>
                        <a:effectLst/>
                        <a:latin typeface="Arial" charset="0"/>
                        <a:cs typeface="Arial" charset="0"/>
                      </a:endParaRPr>
                    </a:p>
                  </a:txBody>
                  <a:tcPr marL="36000" marR="72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rgbClr val="C0C0C0"/>
                      </a:solidFill>
                      <a:prstDash val="dash"/>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chemeClr val="bg1"/>
                      </a:solidFill>
                      <a:prstDash val="solid"/>
                      <a:round/>
                      <a:headEnd type="none" w="med" len="med"/>
                      <a:tailEnd type="none" w="med" len="med"/>
                    </a:lnBlToTr>
                    <a:noFill/>
                  </a:tcPr>
                </a:tc>
              </a:tr>
            </a:tbl>
          </a:graphicData>
        </a:graphic>
      </p:graphicFrame>
      <p:pic>
        <p:nvPicPr>
          <p:cNvPr id="23622" name="Picture 946" descr="gbhj"/>
          <p:cNvPicPr>
            <a:picLocks noChangeAspect="1" noChangeArrowheads="1"/>
          </p:cNvPicPr>
          <p:nvPr/>
        </p:nvPicPr>
        <p:blipFill>
          <a:blip r:embed="rId3" cstate="print"/>
          <a:srcRect/>
          <a:stretch>
            <a:fillRect/>
          </a:stretch>
        </p:blipFill>
        <p:spPr bwMode="auto">
          <a:xfrm>
            <a:off x="5589588" y="1414463"/>
            <a:ext cx="3389312" cy="3213100"/>
          </a:xfrm>
          <a:prstGeom prst="rect">
            <a:avLst/>
          </a:prstGeom>
          <a:noFill/>
          <a:ln w="9525">
            <a:noFill/>
            <a:miter lim="800000"/>
            <a:headEnd/>
            <a:tailEnd/>
          </a:ln>
        </p:spPr>
      </p:pic>
      <p:pic>
        <p:nvPicPr>
          <p:cNvPr id="23623" name="Picture 389" descr="dfgh"/>
          <p:cNvPicPr>
            <a:picLocks noChangeAspect="1" noChangeArrowheads="1"/>
          </p:cNvPicPr>
          <p:nvPr/>
        </p:nvPicPr>
        <p:blipFill>
          <a:blip r:embed="rId4" cstate="print"/>
          <a:srcRect/>
          <a:stretch>
            <a:fillRect/>
          </a:stretch>
        </p:blipFill>
        <p:spPr bwMode="auto">
          <a:xfrm>
            <a:off x="582613" y="1154113"/>
            <a:ext cx="1420812" cy="1547812"/>
          </a:xfrm>
          <a:prstGeom prst="rect">
            <a:avLst/>
          </a:prstGeom>
          <a:noFill/>
          <a:ln w="9525">
            <a:noFill/>
            <a:miter lim="800000"/>
            <a:headEnd/>
            <a:tailEnd/>
          </a:ln>
        </p:spPr>
      </p:pic>
      <p:pic>
        <p:nvPicPr>
          <p:cNvPr id="23624" name="Picture 400" descr="gghgjhl"/>
          <p:cNvPicPr>
            <a:picLocks noChangeAspect="1" noChangeArrowheads="1"/>
          </p:cNvPicPr>
          <p:nvPr/>
        </p:nvPicPr>
        <p:blipFill>
          <a:blip r:embed="rId5" cstate="print"/>
          <a:srcRect/>
          <a:stretch>
            <a:fillRect/>
          </a:stretch>
        </p:blipFill>
        <p:spPr bwMode="auto">
          <a:xfrm>
            <a:off x="2752725" y="1154113"/>
            <a:ext cx="1420813" cy="1547812"/>
          </a:xfrm>
          <a:prstGeom prst="rect">
            <a:avLst/>
          </a:prstGeom>
          <a:noFill/>
          <a:ln w="9525">
            <a:noFill/>
            <a:miter lim="800000"/>
            <a:headEnd/>
            <a:tailEnd/>
          </a:ln>
        </p:spPr>
      </p:pic>
      <p:graphicFrame>
        <p:nvGraphicFramePr>
          <p:cNvPr id="663942" name="Group 390"/>
          <p:cNvGraphicFramePr>
            <a:graphicFrameLocks noGrp="1"/>
          </p:cNvGraphicFramePr>
          <p:nvPr/>
        </p:nvGraphicFramePr>
        <p:xfrm>
          <a:off x="1098550" y="1306513"/>
          <a:ext cx="261938" cy="173160"/>
        </p:xfrm>
        <a:graphic>
          <a:graphicData uri="http://schemas.openxmlformats.org/drawingml/2006/table">
            <a:tbl>
              <a:tblPr/>
              <a:tblGrid>
                <a:gridCol w="261938"/>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endParaRPr kumimoji="0" lang="es-CO" sz="10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3951" name="Group 399"/>
          <p:cNvGraphicFramePr>
            <a:graphicFrameLocks noGrp="1"/>
          </p:cNvGraphicFramePr>
          <p:nvPr/>
        </p:nvGraphicFramePr>
        <p:xfrm>
          <a:off x="1120775" y="2195513"/>
          <a:ext cx="344488" cy="214308"/>
        </p:xfrm>
        <a:graphic>
          <a:graphicData uri="http://schemas.openxmlformats.org/drawingml/2006/table">
            <a:tbl>
              <a:tblPr/>
              <a:tblGrid>
                <a:gridCol w="344488"/>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96</a:t>
                      </a:r>
                      <a:r>
                        <a:rPr kumimoji="0" lang="es-ES" sz="9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3947" name="Group 395"/>
          <p:cNvGraphicFramePr>
            <a:graphicFrameLocks noGrp="1"/>
          </p:cNvGraphicFramePr>
          <p:nvPr/>
        </p:nvGraphicFramePr>
        <p:xfrm>
          <a:off x="1974850" y="1547813"/>
          <a:ext cx="273050" cy="474912"/>
        </p:xfrm>
        <a:graphic>
          <a:graphicData uri="http://schemas.openxmlformats.org/drawingml/2006/table">
            <a:tbl>
              <a:tblPr/>
              <a:tblGrid>
                <a:gridCol w="2730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5E4EB0"/>
                          </a:solidFill>
                          <a:effectLst/>
                          <a:latin typeface="Cambria" pitchFamily="18" charset="0"/>
                          <a:cs typeface="Arial" charset="0"/>
                        </a:rPr>
                        <a:t>4</a:t>
                      </a:r>
                      <a:r>
                        <a:rPr kumimoji="0" lang="es-ES" sz="1000" b="1" i="0" u="none" strike="noStrike" cap="none" normalizeH="0" baseline="0" dirty="0" smtClean="0">
                          <a:ln>
                            <a:noFill/>
                          </a:ln>
                          <a:solidFill>
                            <a:srgbClr val="5E4EB0"/>
                          </a:solidFill>
                          <a:effectLst/>
                          <a:latin typeface="Cambria" pitchFamily="18" charset="0"/>
                          <a:cs typeface="Arial" charset="0"/>
                        </a:rPr>
                        <a:t>%</a:t>
                      </a:r>
                    </a:p>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5E4EB0"/>
                          </a:solidFill>
                          <a:effectLst/>
                          <a:latin typeface="Cambria" pitchFamily="18" charset="0"/>
                          <a:cs typeface="Arial" charset="0"/>
                        </a:rPr>
                        <a:t>Si</a:t>
                      </a:r>
                      <a:r>
                        <a:rPr kumimoji="0" lang="es-ES" sz="1300" b="1" i="0" u="none" strike="noStrike" cap="none" normalizeH="0" baseline="0" dirty="0" smtClean="0">
                          <a:ln>
                            <a:noFill/>
                          </a:ln>
                          <a:solidFill>
                            <a:srgbClr val="5E4EB0"/>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3953" name="Group 401"/>
          <p:cNvGraphicFramePr>
            <a:graphicFrameLocks noGrp="1"/>
          </p:cNvGraphicFramePr>
          <p:nvPr/>
        </p:nvGraphicFramePr>
        <p:xfrm>
          <a:off x="290513" y="1970088"/>
          <a:ext cx="519112" cy="241740"/>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333333"/>
                          </a:solidFill>
                          <a:effectLst/>
                          <a:latin typeface="Cambria" pitchFamily="18" charset="0"/>
                          <a:cs typeface="Arial" charset="0"/>
                        </a:rPr>
                        <a:t>No</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23633" name="AutoShape 66"/>
          <p:cNvCxnSpPr>
            <a:cxnSpLocks noChangeShapeType="1"/>
          </p:cNvCxnSpPr>
          <p:nvPr/>
        </p:nvCxnSpPr>
        <p:spPr bwMode="auto">
          <a:xfrm>
            <a:off x="1360488" y="1392238"/>
            <a:ext cx="750887" cy="155575"/>
          </a:xfrm>
          <a:prstGeom prst="bentConnector2">
            <a:avLst/>
          </a:prstGeom>
          <a:noFill/>
          <a:ln w="3175">
            <a:solidFill>
              <a:srgbClr val="333333"/>
            </a:solidFill>
            <a:miter lim="800000"/>
            <a:headEnd/>
            <a:tailEnd type="oval" w="med" len="med"/>
          </a:ln>
        </p:spPr>
      </p:cxnSp>
      <p:cxnSp>
        <p:nvCxnSpPr>
          <p:cNvPr id="23634" name="AutoShape 67"/>
          <p:cNvCxnSpPr>
            <a:cxnSpLocks noChangeShapeType="1"/>
          </p:cNvCxnSpPr>
          <p:nvPr/>
        </p:nvCxnSpPr>
        <p:spPr bwMode="auto">
          <a:xfrm rot="10800000">
            <a:off x="550863" y="2211388"/>
            <a:ext cx="569912" cy="92075"/>
          </a:xfrm>
          <a:prstGeom prst="bentConnector2">
            <a:avLst/>
          </a:prstGeom>
          <a:noFill/>
          <a:ln w="3175">
            <a:solidFill>
              <a:srgbClr val="333333"/>
            </a:solidFill>
            <a:miter lim="800000"/>
            <a:headEnd/>
            <a:tailEnd type="oval" w="med" len="med"/>
          </a:ln>
        </p:spPr>
      </p:cxnSp>
      <p:graphicFrame>
        <p:nvGraphicFramePr>
          <p:cNvPr id="663630" name="Group 78"/>
          <p:cNvGraphicFramePr>
            <a:graphicFrameLocks noGrp="1"/>
          </p:cNvGraphicFramePr>
          <p:nvPr/>
        </p:nvGraphicFramePr>
        <p:xfrm>
          <a:off x="1027113" y="1763713"/>
          <a:ext cx="520700" cy="219075"/>
        </p:xfrm>
        <a:graphic>
          <a:graphicData uri="http://schemas.openxmlformats.org/drawingml/2006/table">
            <a:tbl>
              <a:tblPr/>
              <a:tblGrid>
                <a:gridCol w="520700"/>
              </a:tblGrid>
              <a:tr h="219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200" b="1" i="0" u="none" strike="noStrike" cap="none" normalizeH="0" baseline="0" dirty="0" smtClean="0">
                          <a:ln>
                            <a:noFill/>
                          </a:ln>
                          <a:solidFill>
                            <a:srgbClr val="333333"/>
                          </a:solidFill>
                          <a:effectLst/>
                          <a:latin typeface="Calibri" pitchFamily="34" charset="0"/>
                          <a:cs typeface="Arial" charset="0"/>
                        </a:rPr>
                        <a:t> 2010</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3668" name="Group 116"/>
          <p:cNvGraphicFramePr>
            <a:graphicFrameLocks noGrp="1"/>
          </p:cNvGraphicFramePr>
          <p:nvPr/>
        </p:nvGraphicFramePr>
        <p:xfrm>
          <a:off x="3086100" y="2687638"/>
          <a:ext cx="760413" cy="145728"/>
        </p:xfrm>
        <a:graphic>
          <a:graphicData uri="http://schemas.openxmlformats.org/drawingml/2006/table">
            <a:tbl>
              <a:tblPr/>
              <a:tblGrid>
                <a:gridCol w="495300"/>
                <a:gridCol w="265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sp>
        <p:nvSpPr>
          <p:cNvPr id="23647" name="Rectangle 27"/>
          <p:cNvSpPr>
            <a:spLocks noGrp="1" noChangeArrowheads="1"/>
          </p:cNvSpPr>
          <p:nvPr>
            <p:ph type="title"/>
          </p:nvPr>
        </p:nvSpPr>
        <p:spPr/>
        <p:txBody>
          <a:bodyPr/>
          <a:lstStyle/>
          <a:p>
            <a:pPr eaLnBrk="1" hangingPunct="1"/>
            <a:r>
              <a:rPr lang="es-CO" dirty="0" smtClean="0"/>
              <a:t>Petición, queja, reclamo y/o sugerencia </a:t>
            </a:r>
          </a:p>
        </p:txBody>
      </p:sp>
      <p:sp>
        <p:nvSpPr>
          <p:cNvPr id="23648" name="Rectangle 28"/>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E657F719-8F04-428F-8FE6-BA84996CB954}" type="slidenum">
              <a:rPr lang="es-ES" sz="900" i="1">
                <a:solidFill>
                  <a:schemeClr val="bg1"/>
                </a:solidFill>
              </a:rPr>
              <a:pPr algn="ctr"/>
              <a:t>55</a:t>
            </a:fld>
            <a:endParaRPr lang="es-ES" sz="900" i="1" dirty="0">
              <a:solidFill>
                <a:schemeClr val="bg1"/>
              </a:solidFill>
            </a:endParaRPr>
          </a:p>
        </p:txBody>
      </p:sp>
      <p:graphicFrame>
        <p:nvGraphicFramePr>
          <p:cNvPr id="663880" name="Group 328"/>
          <p:cNvGraphicFramePr>
            <a:graphicFrameLocks noGrp="1"/>
          </p:cNvGraphicFramePr>
          <p:nvPr/>
        </p:nvGraphicFramePr>
        <p:xfrm>
          <a:off x="284163" y="654050"/>
          <a:ext cx="4022725" cy="340800"/>
        </p:xfrm>
        <a:graphic>
          <a:graphicData uri="http://schemas.openxmlformats.org/drawingml/2006/table">
            <a:tbl>
              <a:tblPr/>
              <a:tblGrid>
                <a:gridCol w="4022725"/>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 17. ¿La familia ha presentado alguna </a:t>
                      </a:r>
                      <a:r>
                        <a:rPr kumimoji="0" lang="es-CO" sz="1000" b="1" i="0" u="none" strike="noStrike" cap="none" normalizeH="0" baseline="0" dirty="0" smtClean="0">
                          <a:ln>
                            <a:noFill/>
                          </a:ln>
                          <a:solidFill>
                            <a:srgbClr val="622280"/>
                          </a:solidFill>
                          <a:effectLst/>
                          <a:latin typeface="Calibri" pitchFamily="34" charset="0"/>
                          <a:cs typeface="Arial" charset="0"/>
                        </a:rPr>
                        <a:t>petición, queja, reclamo o sugerencia</a:t>
                      </a:r>
                      <a:r>
                        <a:rPr kumimoji="0" lang="es-CO" sz="1000" b="1" i="0" u="none" strike="noStrike" cap="none" normalizeH="0" baseline="0" dirty="0" smtClean="0">
                          <a:ln>
                            <a:noFill/>
                          </a:ln>
                          <a:solidFill>
                            <a:srgbClr val="333333"/>
                          </a:solidFill>
                          <a:effectLst/>
                          <a:latin typeface="Calibri" pitchFamily="34" charset="0"/>
                          <a:cs typeface="Arial" charset="0"/>
                        </a:rPr>
                        <a:t> por los servicios prestados del Cementerio?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23651" name="Rectangle 41"/>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sp>
        <p:nvSpPr>
          <p:cNvPr id="23652" name="Line 126"/>
          <p:cNvSpPr>
            <a:spLocks noChangeShapeType="1"/>
          </p:cNvSpPr>
          <p:nvPr/>
        </p:nvSpPr>
        <p:spPr bwMode="auto">
          <a:xfrm rot="5400000">
            <a:off x="2492375" y="2889251"/>
            <a:ext cx="4098925" cy="0"/>
          </a:xfrm>
          <a:prstGeom prst="line">
            <a:avLst/>
          </a:prstGeom>
          <a:noFill/>
          <a:ln w="3175">
            <a:solidFill>
              <a:srgbClr val="808080"/>
            </a:solidFill>
            <a:round/>
            <a:headEnd/>
            <a:tailEnd/>
          </a:ln>
        </p:spPr>
        <p:txBody>
          <a:bodyPr/>
          <a:lstStyle/>
          <a:p>
            <a:endParaRPr lang="es-MX" dirty="0"/>
          </a:p>
        </p:txBody>
      </p:sp>
      <p:graphicFrame>
        <p:nvGraphicFramePr>
          <p:cNvPr id="664033" name="Group 481"/>
          <p:cNvGraphicFramePr>
            <a:graphicFrameLocks noGrp="1"/>
          </p:cNvGraphicFramePr>
          <p:nvPr/>
        </p:nvGraphicFramePr>
        <p:xfrm>
          <a:off x="1027113" y="3022600"/>
          <a:ext cx="3178175" cy="1997149"/>
        </p:xfrm>
        <a:graphic>
          <a:graphicData uri="http://schemas.openxmlformats.org/drawingml/2006/table">
            <a:tbl>
              <a:tblPr/>
              <a:tblGrid>
                <a:gridCol w="795337"/>
                <a:gridCol w="793750"/>
                <a:gridCol w="795338"/>
                <a:gridCol w="793750"/>
              </a:tblGrid>
              <a:tr h="1689100">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Serafín</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a:noFill/>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200</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solidFill>
                      <a:srgbClr val="EAEAEA"/>
                    </a:solid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201</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solidFill>
                      <a:srgbClr val="EAEAEA"/>
                    </a:solid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202</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solidFill>
                      <a:srgbClr val="EAEAEA"/>
                    </a:solid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solidFill>
                      <a:srgbClr val="EAEAEA"/>
                    </a:solidFill>
                  </a:tcPr>
                </a:tc>
              </a:tr>
            </a:tbl>
          </a:graphicData>
        </a:graphic>
      </p:graphicFrame>
      <p:graphicFrame>
        <p:nvGraphicFramePr>
          <p:cNvPr id="23554" name="Object 5"/>
          <p:cNvGraphicFramePr>
            <a:graphicFrameLocks noChangeAspect="1"/>
          </p:cNvGraphicFramePr>
          <p:nvPr/>
        </p:nvGraphicFramePr>
        <p:xfrm>
          <a:off x="981075" y="3090863"/>
          <a:ext cx="3436938" cy="1719262"/>
        </p:xfrm>
        <a:graphic>
          <a:graphicData uri="http://schemas.openxmlformats.org/presentationml/2006/ole">
            <p:oleObj spid="_x0000_s23554" name="Gráfico" r:id="rId6" imgW="3438457" imgH="1723935" progId="MSGraph.Chart.8">
              <p:embed followColorScheme="full"/>
            </p:oleObj>
          </a:graphicData>
        </a:graphic>
      </p:graphicFrame>
      <p:graphicFrame>
        <p:nvGraphicFramePr>
          <p:cNvPr id="663934" name="Group 382"/>
          <p:cNvGraphicFramePr>
            <a:graphicFrameLocks noGrp="1"/>
          </p:cNvGraphicFramePr>
          <p:nvPr/>
        </p:nvGraphicFramePr>
        <p:xfrm>
          <a:off x="15875" y="1177925"/>
          <a:ext cx="520700" cy="219075"/>
        </p:xfrm>
        <a:graphic>
          <a:graphicData uri="http://schemas.openxmlformats.org/drawingml/2006/table">
            <a:tbl>
              <a:tblPr/>
              <a:tblGrid>
                <a:gridCol w="520700"/>
              </a:tblGrid>
              <a:tr h="219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200" b="1" i="0" u="none" strike="noStrike" cap="none" normalizeH="0" baseline="0" dirty="0" smtClean="0">
                          <a:ln>
                            <a:noFill/>
                          </a:ln>
                          <a:solidFill>
                            <a:srgbClr val="622280"/>
                          </a:solidFill>
                          <a:effectLst/>
                          <a:latin typeface="Calibri" pitchFamily="34" charset="0"/>
                          <a:cs typeface="Arial" charset="0"/>
                        </a:rPr>
                        <a:t> TOTAL</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3954" name="Group 402"/>
          <p:cNvGraphicFramePr>
            <a:graphicFrameLocks noGrp="1"/>
          </p:cNvGraphicFramePr>
          <p:nvPr/>
        </p:nvGraphicFramePr>
        <p:xfrm>
          <a:off x="3249613" y="1306513"/>
          <a:ext cx="261937" cy="173160"/>
        </p:xfrm>
        <a:graphic>
          <a:graphicData uri="http://schemas.openxmlformats.org/drawingml/2006/table">
            <a:tbl>
              <a:tblPr/>
              <a:tblGrid>
                <a:gridCol w="26193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endParaRPr kumimoji="0" lang="es-CO" sz="10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3960" name="Group 408"/>
          <p:cNvGraphicFramePr>
            <a:graphicFrameLocks noGrp="1"/>
          </p:cNvGraphicFramePr>
          <p:nvPr/>
        </p:nvGraphicFramePr>
        <p:xfrm>
          <a:off x="3271838" y="2195513"/>
          <a:ext cx="344487" cy="214308"/>
        </p:xfrm>
        <a:graphic>
          <a:graphicData uri="http://schemas.openxmlformats.org/drawingml/2006/table">
            <a:tbl>
              <a:tblPr/>
              <a:tblGrid>
                <a:gridCol w="34448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96</a:t>
                      </a:r>
                      <a:r>
                        <a:rPr kumimoji="0" lang="es-ES" sz="9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3966" name="Group 414"/>
          <p:cNvGraphicFramePr>
            <a:graphicFrameLocks noGrp="1"/>
          </p:cNvGraphicFramePr>
          <p:nvPr/>
        </p:nvGraphicFramePr>
        <p:xfrm>
          <a:off x="4125913" y="1547813"/>
          <a:ext cx="273050" cy="474912"/>
        </p:xfrm>
        <a:graphic>
          <a:graphicData uri="http://schemas.openxmlformats.org/drawingml/2006/table">
            <a:tbl>
              <a:tblPr/>
              <a:tblGrid>
                <a:gridCol w="2730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622280"/>
                          </a:solidFill>
                          <a:effectLst/>
                          <a:latin typeface="Cambria" pitchFamily="18" charset="0"/>
                          <a:cs typeface="Arial" charset="0"/>
                        </a:rPr>
                        <a:t>4</a:t>
                      </a:r>
                      <a:r>
                        <a:rPr kumimoji="0" lang="es-ES" sz="1000" b="1" i="0" u="none" strike="noStrike" cap="none" normalizeH="0" baseline="0" dirty="0" smtClean="0">
                          <a:ln>
                            <a:noFill/>
                          </a:ln>
                          <a:solidFill>
                            <a:srgbClr val="622280"/>
                          </a:solidFill>
                          <a:effectLst/>
                          <a:latin typeface="Cambria" pitchFamily="18" charset="0"/>
                          <a:cs typeface="Arial" charset="0"/>
                        </a:rPr>
                        <a:t>%</a:t>
                      </a:r>
                    </a:p>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622280"/>
                          </a:solidFill>
                          <a:effectLst/>
                          <a:latin typeface="Cambria" pitchFamily="18" charset="0"/>
                          <a:cs typeface="Arial" charset="0"/>
                        </a:rPr>
                        <a:t>Si</a:t>
                      </a:r>
                      <a:r>
                        <a:rPr kumimoji="0" lang="es-ES" sz="1300" b="1" i="0" u="none" strike="noStrike" cap="none" normalizeH="0" baseline="0" dirty="0" smtClean="0">
                          <a:ln>
                            <a:noFill/>
                          </a:ln>
                          <a:solidFill>
                            <a:srgbClr val="622280"/>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3972" name="Group 420"/>
          <p:cNvGraphicFramePr>
            <a:graphicFrameLocks noGrp="1"/>
          </p:cNvGraphicFramePr>
          <p:nvPr/>
        </p:nvGraphicFramePr>
        <p:xfrm>
          <a:off x="2441575" y="1970088"/>
          <a:ext cx="519113" cy="241740"/>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333333"/>
                          </a:solidFill>
                          <a:effectLst/>
                          <a:latin typeface="Cambria" pitchFamily="18" charset="0"/>
                          <a:cs typeface="Arial" charset="0"/>
                        </a:rPr>
                        <a:t>No</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23679" name="AutoShape 426"/>
          <p:cNvCxnSpPr>
            <a:cxnSpLocks noChangeShapeType="1"/>
          </p:cNvCxnSpPr>
          <p:nvPr/>
        </p:nvCxnSpPr>
        <p:spPr bwMode="auto">
          <a:xfrm>
            <a:off x="3511550" y="1392238"/>
            <a:ext cx="750888" cy="155575"/>
          </a:xfrm>
          <a:prstGeom prst="bentConnector2">
            <a:avLst/>
          </a:prstGeom>
          <a:noFill/>
          <a:ln w="3175">
            <a:solidFill>
              <a:srgbClr val="333333"/>
            </a:solidFill>
            <a:miter lim="800000"/>
            <a:headEnd/>
            <a:tailEnd type="oval" w="med" len="med"/>
          </a:ln>
        </p:spPr>
      </p:cxnSp>
      <p:cxnSp>
        <p:nvCxnSpPr>
          <p:cNvPr id="23680" name="AutoShape 427"/>
          <p:cNvCxnSpPr>
            <a:cxnSpLocks noChangeShapeType="1"/>
          </p:cNvCxnSpPr>
          <p:nvPr/>
        </p:nvCxnSpPr>
        <p:spPr bwMode="auto">
          <a:xfrm rot="10800000">
            <a:off x="2701925" y="2211388"/>
            <a:ext cx="569913" cy="92075"/>
          </a:xfrm>
          <a:prstGeom prst="bentConnector2">
            <a:avLst/>
          </a:prstGeom>
          <a:noFill/>
          <a:ln w="3175">
            <a:solidFill>
              <a:srgbClr val="333333"/>
            </a:solidFill>
            <a:miter lim="800000"/>
            <a:headEnd/>
            <a:tailEnd type="oval" w="med" len="med"/>
          </a:ln>
        </p:spPr>
      </p:cxnSp>
      <p:graphicFrame>
        <p:nvGraphicFramePr>
          <p:cNvPr id="663980" name="Group 428"/>
          <p:cNvGraphicFramePr>
            <a:graphicFrameLocks noGrp="1"/>
          </p:cNvGraphicFramePr>
          <p:nvPr/>
        </p:nvGraphicFramePr>
        <p:xfrm>
          <a:off x="3178175" y="1763713"/>
          <a:ext cx="520700" cy="219075"/>
        </p:xfrm>
        <a:graphic>
          <a:graphicData uri="http://schemas.openxmlformats.org/drawingml/2006/table">
            <a:tbl>
              <a:tblPr/>
              <a:tblGrid>
                <a:gridCol w="520700"/>
              </a:tblGrid>
              <a:tr h="219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200" b="1" i="0" u="none" strike="noStrike" cap="none" normalizeH="0" baseline="0" dirty="0" smtClean="0">
                          <a:ln>
                            <a:noFill/>
                          </a:ln>
                          <a:solidFill>
                            <a:srgbClr val="333333"/>
                          </a:solidFill>
                          <a:effectLst/>
                          <a:latin typeface="Calibri" pitchFamily="34" charset="0"/>
                          <a:cs typeface="Arial" charset="0"/>
                        </a:rPr>
                        <a:t> 2016</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024" name="Group 472"/>
          <p:cNvGraphicFramePr>
            <a:graphicFrameLocks noGrp="1"/>
          </p:cNvGraphicFramePr>
          <p:nvPr/>
        </p:nvGraphicFramePr>
        <p:xfrm>
          <a:off x="198438" y="3498850"/>
          <a:ext cx="784225" cy="268224"/>
        </p:xfrm>
        <a:graphic>
          <a:graphicData uri="http://schemas.openxmlformats.org/drawingml/2006/table">
            <a:tbl>
              <a:tblPr/>
              <a:tblGrid>
                <a:gridCol w="392112"/>
                <a:gridCol w="392113"/>
              </a:tblGrid>
              <a:tr h="0">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1400" b="1" i="0" u="none" strike="noStrike" cap="none" normalizeH="0" baseline="0" dirty="0" smtClean="0">
                          <a:ln>
                            <a:noFill/>
                          </a:ln>
                          <a:solidFill>
                            <a:schemeClr val="tx1"/>
                          </a:solidFill>
                          <a:effectLst/>
                          <a:latin typeface="Calibri" pitchFamily="34" charset="0"/>
                          <a:cs typeface="Arial" charset="0"/>
                        </a:rPr>
                        <a:t>SI</a:t>
                      </a:r>
                    </a:p>
                  </a:txBody>
                  <a:tcPr marL="0" marR="0" marT="0" marB="0" anchor="ctr" horzOverflow="overflow">
                    <a:lnL cap="flat">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1400" b="1" i="0" u="none" strike="noStrike" cap="none" normalizeH="0" baseline="0" dirty="0" smtClean="0">
                          <a:ln>
                            <a:noFill/>
                          </a:ln>
                          <a:solidFill>
                            <a:schemeClr val="tx1"/>
                          </a:solidFill>
                          <a:effectLst/>
                          <a:latin typeface="Calibri" pitchFamily="34" charset="0"/>
                          <a:cs typeface="Arial" charset="0"/>
                        </a:rPr>
                        <a:t>No</a:t>
                      </a:r>
                      <a:endParaRPr kumimoji="0" lang="es-ES" sz="1800" b="0"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a:noFill/>
                    </a:lnL>
                    <a:lnR>
                      <a:noFill/>
                    </a:lnR>
                    <a:lnT>
                      <a:noFill/>
                    </a:lnT>
                    <a:lnB>
                      <a:noFill/>
                    </a:lnB>
                    <a:lnTlToBr>
                      <a:noFill/>
                    </a:lnTlToBr>
                    <a:lnBlToTr>
                      <a:noFill/>
                    </a:lnBlToTr>
                    <a:noFill/>
                  </a:tcPr>
                </a:tc>
              </a:tr>
              <a:tr h="38100">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7"/>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8"/>
                      <a:srcRect/>
                      <a:stretch>
                        <a:fillRect/>
                      </a:stretch>
                    </a:blipFill>
                  </a:tcPr>
                </a:tc>
              </a:tr>
            </a:tbl>
          </a:graphicData>
        </a:graphic>
      </p:graphicFrame>
      <p:graphicFrame>
        <p:nvGraphicFramePr>
          <p:cNvPr id="664045" name="Group 493"/>
          <p:cNvGraphicFramePr>
            <a:graphicFrameLocks noGrp="1"/>
          </p:cNvGraphicFramePr>
          <p:nvPr/>
        </p:nvGraphicFramePr>
        <p:xfrm>
          <a:off x="495300" y="4900613"/>
          <a:ext cx="495300" cy="132012"/>
        </p:xfrm>
        <a:graphic>
          <a:graphicData uri="http://schemas.openxmlformats.org/drawingml/2006/table">
            <a:tbl>
              <a:tblPr/>
              <a:tblGrid>
                <a:gridCol w="49530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r>
            </a:tbl>
          </a:graphicData>
        </a:graphic>
      </p:graphicFrame>
      <p:sp>
        <p:nvSpPr>
          <p:cNvPr id="23698" name="Line 497"/>
          <p:cNvSpPr>
            <a:spLocks noChangeShapeType="1"/>
          </p:cNvSpPr>
          <p:nvPr/>
        </p:nvSpPr>
        <p:spPr bwMode="auto">
          <a:xfrm>
            <a:off x="115888" y="4824413"/>
            <a:ext cx="1114425" cy="0"/>
          </a:xfrm>
          <a:prstGeom prst="line">
            <a:avLst/>
          </a:prstGeom>
          <a:noFill/>
          <a:ln w="9525">
            <a:noFill/>
            <a:round/>
            <a:headEnd/>
            <a:tailEnd/>
          </a:ln>
        </p:spPr>
        <p:txBody>
          <a:bodyPr lIns="18000" tIns="18000" rIns="18000" bIns="18000" anchor="ctr"/>
          <a:lstStyle/>
          <a:p>
            <a:endParaRPr lang="es-MX" dirty="0"/>
          </a:p>
        </p:txBody>
      </p:sp>
      <p:grpSp>
        <p:nvGrpSpPr>
          <p:cNvPr id="23699" name="Group 501"/>
          <p:cNvGrpSpPr>
            <a:grpSpLocks/>
          </p:cNvGrpSpPr>
          <p:nvPr/>
        </p:nvGrpSpPr>
        <p:grpSpPr bwMode="auto">
          <a:xfrm>
            <a:off x="0" y="2687638"/>
            <a:ext cx="1206500" cy="368300"/>
            <a:chOff x="-30" y="2807"/>
            <a:chExt cx="760" cy="232"/>
          </a:xfrm>
        </p:grpSpPr>
        <p:sp>
          <p:nvSpPr>
            <p:cNvPr id="23789" name="Text Box 495"/>
            <p:cNvSpPr txBox="1">
              <a:spLocks noChangeArrowheads="1"/>
            </p:cNvSpPr>
            <p:nvPr/>
          </p:nvSpPr>
          <p:spPr bwMode="auto">
            <a:xfrm>
              <a:off x="14" y="2826"/>
              <a:ext cx="60" cy="138"/>
            </a:xfrm>
            <a:prstGeom prst="rect">
              <a:avLst/>
            </a:prstGeom>
            <a:noFill/>
            <a:ln w="9525">
              <a:noFill/>
              <a:miter lim="800000"/>
              <a:headEnd/>
              <a:tailEnd/>
            </a:ln>
          </p:spPr>
          <p:txBody>
            <a:bodyPr lIns="0" tIns="0" rIns="0" bIns="0" anchor="ctr">
              <a:spAutoFit/>
            </a:bodyPr>
            <a:lstStyle/>
            <a:p>
              <a:pPr algn="ctr">
                <a:lnSpc>
                  <a:spcPct val="80000"/>
                </a:lnSpc>
              </a:pPr>
              <a:r>
                <a:rPr lang="es-ES" b="0" dirty="0">
                  <a:solidFill>
                    <a:srgbClr val="CC3300"/>
                  </a:solidFill>
                </a:rPr>
                <a:t>*</a:t>
              </a:r>
            </a:p>
          </p:txBody>
        </p:sp>
        <p:sp>
          <p:nvSpPr>
            <p:cNvPr id="23790" name="Rectangle 496"/>
            <p:cNvSpPr>
              <a:spLocks noChangeArrowheads="1"/>
            </p:cNvSpPr>
            <p:nvPr/>
          </p:nvSpPr>
          <p:spPr bwMode="auto">
            <a:xfrm>
              <a:off x="73" y="2897"/>
              <a:ext cx="657" cy="142"/>
            </a:xfrm>
            <a:prstGeom prst="rect">
              <a:avLst/>
            </a:prstGeom>
            <a:noFill/>
            <a:ln w="9525">
              <a:noFill/>
              <a:miter lim="800000"/>
              <a:headEnd/>
              <a:tailEnd/>
            </a:ln>
          </p:spPr>
          <p:txBody>
            <a:bodyPr lIns="18000" tIns="18000" rIns="18000" bIns="18000" anchor="ctr"/>
            <a:lstStyle/>
            <a:p>
              <a:pPr fontAlgn="b">
                <a:lnSpc>
                  <a:spcPct val="80000"/>
                </a:lnSpc>
              </a:pPr>
              <a:r>
                <a:rPr lang="es-ES" sz="700" dirty="0">
                  <a:solidFill>
                    <a:srgbClr val="333333"/>
                  </a:solidFill>
                  <a:latin typeface="Calibri" pitchFamily="34" charset="0"/>
                </a:rPr>
                <a:t>Datos tomados de la encuesta de percepción del servicio de aseo / 2010</a:t>
              </a:r>
            </a:p>
            <a:p>
              <a:pPr fontAlgn="b">
                <a:lnSpc>
                  <a:spcPct val="80000"/>
                </a:lnSpc>
              </a:pPr>
              <a:r>
                <a:rPr lang="es-ES" sz="700" i="1" dirty="0">
                  <a:solidFill>
                    <a:srgbClr val="333333"/>
                  </a:solidFill>
                  <a:latin typeface="Calibri" pitchFamily="34" charset="0"/>
                </a:rPr>
                <a:t>CONSORCIO ASITEC - NEXIA</a:t>
              </a:r>
            </a:p>
          </p:txBody>
        </p:sp>
        <p:sp>
          <p:nvSpPr>
            <p:cNvPr id="23791" name="Line 498"/>
            <p:cNvSpPr>
              <a:spLocks noChangeShapeType="1"/>
            </p:cNvSpPr>
            <p:nvPr/>
          </p:nvSpPr>
          <p:spPr bwMode="auto">
            <a:xfrm>
              <a:off x="-30" y="2807"/>
              <a:ext cx="0" cy="142"/>
            </a:xfrm>
            <a:prstGeom prst="line">
              <a:avLst/>
            </a:prstGeom>
            <a:noFill/>
            <a:ln w="9525">
              <a:noFill/>
              <a:round/>
              <a:headEnd/>
              <a:tailEnd/>
            </a:ln>
          </p:spPr>
          <p:txBody>
            <a:bodyPr lIns="18000" tIns="18000" rIns="18000" bIns="18000" anchor="ctr"/>
            <a:lstStyle/>
            <a:p>
              <a:endParaRPr lang="es-MX" dirty="0"/>
            </a:p>
          </p:txBody>
        </p:sp>
      </p:grpSp>
      <p:sp>
        <p:nvSpPr>
          <p:cNvPr id="23700" name="Line 499"/>
          <p:cNvSpPr>
            <a:spLocks noChangeShapeType="1"/>
          </p:cNvSpPr>
          <p:nvPr/>
        </p:nvSpPr>
        <p:spPr bwMode="auto">
          <a:xfrm>
            <a:off x="1230313" y="4598988"/>
            <a:ext cx="0" cy="225425"/>
          </a:xfrm>
          <a:prstGeom prst="line">
            <a:avLst/>
          </a:prstGeom>
          <a:noFill/>
          <a:ln w="9525">
            <a:noFill/>
            <a:round/>
            <a:headEnd/>
            <a:tailEnd/>
          </a:ln>
        </p:spPr>
        <p:txBody>
          <a:bodyPr lIns="18000" tIns="18000" rIns="18000" bIns="18000" anchor="ctr"/>
          <a:lstStyle/>
          <a:p>
            <a:endParaRPr lang="es-MX" dirty="0"/>
          </a:p>
        </p:txBody>
      </p:sp>
      <p:sp>
        <p:nvSpPr>
          <p:cNvPr id="23701" name="Text Box 502"/>
          <p:cNvSpPr txBox="1">
            <a:spLocks noChangeArrowheads="1"/>
          </p:cNvSpPr>
          <p:nvPr/>
        </p:nvSpPr>
        <p:spPr bwMode="auto">
          <a:xfrm>
            <a:off x="2166938" y="1608138"/>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23702" name="Text Box 503"/>
          <p:cNvSpPr txBox="1">
            <a:spLocks noChangeArrowheads="1"/>
          </p:cNvSpPr>
          <p:nvPr/>
        </p:nvSpPr>
        <p:spPr bwMode="auto">
          <a:xfrm>
            <a:off x="1317625" y="2217738"/>
            <a:ext cx="128588"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graphicFrame>
        <p:nvGraphicFramePr>
          <p:cNvPr id="664116" name="Group 564"/>
          <p:cNvGraphicFramePr>
            <a:graphicFrameLocks noGrp="1"/>
          </p:cNvGraphicFramePr>
          <p:nvPr/>
        </p:nvGraphicFramePr>
        <p:xfrm>
          <a:off x="4967288" y="701675"/>
          <a:ext cx="3816350" cy="371280"/>
        </p:xfrm>
        <a:graphic>
          <a:graphicData uri="http://schemas.openxmlformats.org/drawingml/2006/table">
            <a:tbl>
              <a:tblPr/>
              <a:tblGrid>
                <a:gridCol w="381635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s-CO" sz="1100" b="1" i="0" u="none" strike="noStrike" cap="none" normalizeH="0" baseline="0" dirty="0" smtClean="0">
                          <a:ln>
                            <a:noFill/>
                          </a:ln>
                          <a:solidFill>
                            <a:srgbClr val="622280"/>
                          </a:solidFill>
                          <a:effectLst/>
                          <a:latin typeface="Calibri" pitchFamily="34" charset="0"/>
                          <a:cs typeface="Arial" charset="0"/>
                        </a:rPr>
                        <a:t> 18.</a:t>
                      </a:r>
                      <a:r>
                        <a:rPr kumimoji="0" lang="es-CO" sz="1100" b="1" i="0" u="none" strike="noStrike" cap="none" normalizeH="0" baseline="0" dirty="0" smtClean="0">
                          <a:ln>
                            <a:noFill/>
                          </a:ln>
                          <a:solidFill>
                            <a:srgbClr val="333333"/>
                          </a:solidFill>
                          <a:effectLst/>
                          <a:latin typeface="Calibri" pitchFamily="34" charset="0"/>
                          <a:cs typeface="Arial" charset="0"/>
                        </a:rPr>
                        <a:t> ¿Por qué la familia ha presentado alguna </a:t>
                      </a:r>
                      <a:r>
                        <a:rPr kumimoji="0" lang="es-CO" sz="1100" b="1" i="0" u="none" strike="noStrike" cap="none" normalizeH="0" baseline="0" dirty="0" smtClean="0">
                          <a:ln>
                            <a:noFill/>
                          </a:ln>
                          <a:solidFill>
                            <a:srgbClr val="622280"/>
                          </a:solidFill>
                          <a:effectLst/>
                          <a:latin typeface="Calibri" pitchFamily="34" charset="0"/>
                          <a:cs typeface="Arial" charset="0"/>
                        </a:rPr>
                        <a:t>petición, queja, reclamo o sugerencia</a:t>
                      </a:r>
                      <a:r>
                        <a:rPr kumimoji="0" lang="es-CO" sz="1100" b="1" i="0" u="none" strike="noStrike" cap="none" normalizeH="0" baseline="0" dirty="0" smtClean="0">
                          <a:ln>
                            <a:noFill/>
                          </a:ln>
                          <a:solidFill>
                            <a:srgbClr val="333333"/>
                          </a:solidFill>
                          <a:effectLst/>
                          <a:latin typeface="Calibri" pitchFamily="34" charset="0"/>
                          <a:cs typeface="Arial" charset="0"/>
                        </a:rPr>
                        <a:t>? </a:t>
                      </a:r>
                      <a:r>
                        <a:rPr kumimoji="0" lang="es-CO" sz="1100" b="0" i="0" u="none" strike="noStrike" cap="none" normalizeH="0" baseline="0" dirty="0" smtClean="0">
                          <a:ln>
                            <a:noFill/>
                          </a:ln>
                          <a:solidFill>
                            <a:schemeClr val="tx1">
                              <a:lumMod val="50000"/>
                              <a:lumOff val="50000"/>
                            </a:schemeClr>
                          </a:solidFill>
                          <a:effectLst/>
                          <a:latin typeface="Calibri" pitchFamily="34" charset="0"/>
                          <a:cs typeface="Arial" charset="0"/>
                        </a:rPr>
                        <a:t>(Espontánea)</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493" name="Group 941"/>
          <p:cNvGraphicFramePr>
            <a:graphicFrameLocks noGrp="1"/>
          </p:cNvGraphicFramePr>
          <p:nvPr/>
        </p:nvGraphicFramePr>
        <p:xfrm>
          <a:off x="5588000" y="4767263"/>
          <a:ext cx="2870200" cy="232020"/>
        </p:xfrm>
        <a:graphic>
          <a:graphicData uri="http://schemas.openxmlformats.org/drawingml/2006/table">
            <a:tbl>
              <a:tblPr/>
              <a:tblGrid>
                <a:gridCol w="1406525"/>
                <a:gridCol w="287338"/>
                <a:gridCol w="304800"/>
                <a:gridCol w="287337"/>
                <a:gridCol w="287338"/>
                <a:gridCol w="296862"/>
              </a:tblGrid>
              <a:tr h="0">
                <a:tc rowSpan="2">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tx1"/>
                          </a:solidFill>
                          <a:effectLst/>
                          <a:latin typeface="Calibri" pitchFamily="34" charset="0"/>
                          <a:cs typeface="Arial" charset="0"/>
                        </a:rPr>
                        <a:t>Base: Los que han presentado queja, </a:t>
                      </a:r>
                    </a:p>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tx1"/>
                          </a:solidFill>
                          <a:effectLst/>
                          <a:latin typeface="Calibri" pitchFamily="34" charset="0"/>
                          <a:cs typeface="Arial" charset="0"/>
                        </a:rPr>
                        <a:t>petición o reclamo por los servicios</a:t>
                      </a:r>
                      <a:endParaRPr kumimoji="0" lang="es-ES" sz="700" b="1" i="0" u="none" strike="noStrike" cap="none" normalizeH="0" baseline="0" dirty="0" smtClean="0">
                        <a:ln>
                          <a:noFill/>
                        </a:ln>
                        <a:solidFill>
                          <a:schemeClr val="tx1"/>
                        </a:solidFill>
                        <a:effectLst/>
                        <a:latin typeface="Calibri" pitchFamily="34" charset="0"/>
                        <a:cs typeface="Arial" charset="0"/>
                      </a:endParaRP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Total</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Central</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Norte</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Sur</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bg1"/>
                          </a:solidFill>
                          <a:effectLst/>
                          <a:latin typeface="Calibri" pitchFamily="34" charset="0"/>
                          <a:cs typeface="Arial" charset="0"/>
                        </a:rPr>
                        <a:t>Serafín</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r>
              <a:tr h="0">
                <a:tc vMerge="1">
                  <a:txBody>
                    <a:bodyPr/>
                    <a:lstStyle/>
                    <a:p>
                      <a:endParaRPr lang="es-CO"/>
                    </a:p>
                  </a:txBody>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29</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13</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6</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64143" name="Group 591"/>
          <p:cNvGraphicFramePr>
            <a:graphicFrameLocks noGrp="1"/>
          </p:cNvGraphicFramePr>
          <p:nvPr/>
        </p:nvGraphicFramePr>
        <p:xfrm>
          <a:off x="5926138" y="1365250"/>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5E4EB0"/>
                          </a:solidFill>
                          <a:effectLst/>
                          <a:latin typeface="Calibri" pitchFamily="34" charset="0"/>
                          <a:cs typeface="Arial" charset="0"/>
                        </a:rPr>
                        <a:t>2010</a:t>
                      </a:r>
                      <a:endParaRPr kumimoji="0" lang="es-ES" sz="700" b="0" i="0" u="none" strike="noStrike" cap="none" normalizeH="0" baseline="0" dirty="0" smtClean="0">
                        <a:ln>
                          <a:noFill/>
                        </a:ln>
                        <a:solidFill>
                          <a:srgbClr val="5E4EB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149" name="Group 597"/>
          <p:cNvGraphicFramePr>
            <a:graphicFrameLocks noGrp="1"/>
          </p:cNvGraphicFramePr>
          <p:nvPr/>
        </p:nvGraphicFramePr>
        <p:xfrm>
          <a:off x="5926138" y="2168525"/>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5E4EB0"/>
                          </a:solidFill>
                          <a:effectLst/>
                          <a:latin typeface="Calibri" pitchFamily="34" charset="0"/>
                          <a:cs typeface="Arial" charset="0"/>
                        </a:rPr>
                        <a:t>2010</a:t>
                      </a:r>
                      <a:endParaRPr kumimoji="0" lang="es-ES" sz="700" b="0" i="0" u="none" strike="noStrike" cap="none" normalizeH="0" baseline="0" dirty="0" smtClean="0">
                        <a:ln>
                          <a:noFill/>
                        </a:ln>
                        <a:solidFill>
                          <a:srgbClr val="5E4EB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155" name="Group 603"/>
          <p:cNvGraphicFramePr>
            <a:graphicFrameLocks noGrp="1"/>
          </p:cNvGraphicFramePr>
          <p:nvPr/>
        </p:nvGraphicFramePr>
        <p:xfrm>
          <a:off x="5926138" y="2970213"/>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5E4EB0"/>
                          </a:solidFill>
                          <a:effectLst/>
                          <a:latin typeface="Calibri" pitchFamily="34" charset="0"/>
                          <a:cs typeface="Arial" charset="0"/>
                        </a:rPr>
                        <a:t>2010</a:t>
                      </a:r>
                      <a:endParaRPr kumimoji="0" lang="es-ES" sz="700" b="0" i="0" u="none" strike="noStrike" cap="none" normalizeH="0" baseline="0" dirty="0" smtClean="0">
                        <a:ln>
                          <a:noFill/>
                        </a:ln>
                        <a:solidFill>
                          <a:srgbClr val="5E4EB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161" name="Group 609"/>
          <p:cNvGraphicFramePr>
            <a:graphicFrameLocks noGrp="1"/>
          </p:cNvGraphicFramePr>
          <p:nvPr/>
        </p:nvGraphicFramePr>
        <p:xfrm>
          <a:off x="5926138" y="3813175"/>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5E4EB0"/>
                          </a:solidFill>
                          <a:effectLst/>
                          <a:latin typeface="Calibri" pitchFamily="34" charset="0"/>
                          <a:cs typeface="Arial" charset="0"/>
                        </a:rPr>
                        <a:t>2010</a:t>
                      </a:r>
                      <a:endParaRPr kumimoji="0" lang="es-ES" sz="700" b="0" i="0" u="none" strike="noStrike" cap="none" normalizeH="0" baseline="0" dirty="0" smtClean="0">
                        <a:ln>
                          <a:noFill/>
                        </a:ln>
                        <a:solidFill>
                          <a:srgbClr val="5E4EB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167" name="Group 615"/>
          <p:cNvGraphicFramePr>
            <a:graphicFrameLocks noGrp="1"/>
          </p:cNvGraphicFramePr>
          <p:nvPr/>
        </p:nvGraphicFramePr>
        <p:xfrm>
          <a:off x="5740400" y="2039938"/>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622280"/>
                          </a:solidFill>
                          <a:effectLst/>
                          <a:latin typeface="Calibri" pitchFamily="34" charset="0"/>
                          <a:cs typeface="Arial" charset="0"/>
                        </a:rPr>
                        <a:t>2016</a:t>
                      </a:r>
                      <a:endParaRPr kumimoji="0" lang="es-ES" sz="7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173" name="Group 621"/>
          <p:cNvGraphicFramePr>
            <a:graphicFrameLocks noGrp="1"/>
          </p:cNvGraphicFramePr>
          <p:nvPr/>
        </p:nvGraphicFramePr>
        <p:xfrm>
          <a:off x="5740400" y="2847975"/>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622280"/>
                          </a:solidFill>
                          <a:effectLst/>
                          <a:latin typeface="Calibri" pitchFamily="34" charset="0"/>
                          <a:cs typeface="Arial" charset="0"/>
                        </a:rPr>
                        <a:t>2016</a:t>
                      </a:r>
                      <a:endParaRPr kumimoji="0" lang="es-ES" sz="7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179" name="Group 627"/>
          <p:cNvGraphicFramePr>
            <a:graphicFrameLocks noGrp="1"/>
          </p:cNvGraphicFramePr>
          <p:nvPr/>
        </p:nvGraphicFramePr>
        <p:xfrm>
          <a:off x="5740400" y="3675063"/>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622280"/>
                          </a:solidFill>
                          <a:effectLst/>
                          <a:latin typeface="Calibri" pitchFamily="34" charset="0"/>
                          <a:cs typeface="Arial" charset="0"/>
                        </a:rPr>
                        <a:t>2016</a:t>
                      </a:r>
                      <a:endParaRPr kumimoji="0" lang="es-ES" sz="7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185" name="Group 633"/>
          <p:cNvGraphicFramePr>
            <a:graphicFrameLocks noGrp="1"/>
          </p:cNvGraphicFramePr>
          <p:nvPr/>
        </p:nvGraphicFramePr>
        <p:xfrm>
          <a:off x="5740400" y="4486275"/>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622280"/>
                          </a:solidFill>
                          <a:effectLst/>
                          <a:latin typeface="Calibri" pitchFamily="34" charset="0"/>
                          <a:cs typeface="Arial" charset="0"/>
                        </a:rPr>
                        <a:t>2016</a:t>
                      </a:r>
                      <a:endParaRPr kumimoji="0" lang="es-ES" sz="7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191" name="Group 639"/>
          <p:cNvGraphicFramePr>
            <a:graphicFrameLocks noGrp="1"/>
          </p:cNvGraphicFramePr>
          <p:nvPr/>
        </p:nvGraphicFramePr>
        <p:xfrm>
          <a:off x="6062663" y="1543050"/>
          <a:ext cx="182562" cy="3249613"/>
        </p:xfrm>
        <a:graphic>
          <a:graphicData uri="http://schemas.openxmlformats.org/drawingml/2006/table">
            <a:tbl>
              <a:tblPr/>
              <a:tblGrid>
                <a:gridCol w="182562"/>
              </a:tblGrid>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24</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cap="fla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28</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12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7</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52</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cap="flat">
                      <a:noFill/>
                    </a:lnB>
                    <a:lnTlToBr>
                      <a:noFill/>
                    </a:lnTlToBr>
                    <a:lnBlToTr>
                      <a:noFill/>
                    </a:lnBlToTr>
                    <a:noFill/>
                  </a:tcPr>
                </a:tc>
              </a:tr>
            </a:tbl>
          </a:graphicData>
        </a:graphic>
      </p:graphicFrame>
      <p:graphicFrame>
        <p:nvGraphicFramePr>
          <p:cNvPr id="664200" name="Group 648"/>
          <p:cNvGraphicFramePr>
            <a:graphicFrameLocks noGrp="1"/>
          </p:cNvGraphicFramePr>
          <p:nvPr/>
        </p:nvGraphicFramePr>
        <p:xfrm>
          <a:off x="5686425" y="1184275"/>
          <a:ext cx="182563" cy="3249613"/>
        </p:xfrm>
        <a:graphic>
          <a:graphicData uri="http://schemas.openxmlformats.org/drawingml/2006/table">
            <a:tbl>
              <a:tblPr/>
              <a:tblGrid>
                <a:gridCol w="182563"/>
              </a:tblGrid>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mbria" pitchFamily="18" charset="0"/>
                          <a:cs typeface="Arial" charset="0"/>
                        </a:rPr>
                        <a:t>8</a:t>
                      </a:r>
                      <a:endParaRPr kumimoji="0" lang="es-ES" sz="10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cap="fla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mbria" pitchFamily="18" charset="0"/>
                          <a:cs typeface="Arial" charset="0"/>
                        </a:rPr>
                        <a:t>31</a:t>
                      </a:r>
                      <a:endParaRPr kumimoji="0" lang="es-ES" sz="10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12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mbria" pitchFamily="18" charset="0"/>
                          <a:cs typeface="Arial" charset="0"/>
                        </a:rPr>
                        <a:t>21</a:t>
                      </a:r>
                      <a:endParaRPr kumimoji="0" lang="es-ES" sz="10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mbria" pitchFamily="18" charset="0"/>
                          <a:cs typeface="Arial" charset="0"/>
                        </a:rPr>
                        <a:t>40</a:t>
                      </a:r>
                      <a:endParaRPr kumimoji="0" lang="es-ES" sz="10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cap="flat">
                      <a:noFill/>
                    </a:lnB>
                    <a:lnTlToBr>
                      <a:noFill/>
                    </a:lnTlToBr>
                    <a:lnBlToTr>
                      <a:noFill/>
                    </a:lnBlToTr>
                    <a:noFill/>
                  </a:tcPr>
                </a:tc>
              </a:tr>
            </a:tbl>
          </a:graphicData>
        </a:graphic>
      </p:graphicFrame>
      <p:sp>
        <p:nvSpPr>
          <p:cNvPr id="23754" name="Text Box 795"/>
          <p:cNvSpPr txBox="1">
            <a:spLocks noChangeArrowheads="1"/>
          </p:cNvSpPr>
          <p:nvPr/>
        </p:nvSpPr>
        <p:spPr bwMode="auto">
          <a:xfrm>
            <a:off x="5722938" y="1687513"/>
            <a:ext cx="128587" cy="109537"/>
          </a:xfrm>
          <a:prstGeom prst="rect">
            <a:avLst/>
          </a:prstGeom>
          <a:noFill/>
          <a:ln w="9525">
            <a:noFill/>
            <a:miter lim="800000"/>
            <a:headEnd/>
            <a:tailEnd/>
          </a:ln>
        </p:spPr>
        <p:txBody>
          <a:bodyPr lIns="0" tIns="0" rIns="0" bIns="0" anchor="ctr">
            <a:spAutoFit/>
          </a:bodyPr>
          <a:lstStyle/>
          <a:p>
            <a:pPr algn="ctr">
              <a:lnSpc>
                <a:spcPct val="60000"/>
              </a:lnSpc>
            </a:pPr>
            <a:r>
              <a:rPr lang="es-ES" sz="1200" b="0" dirty="0">
                <a:solidFill>
                  <a:srgbClr val="CC3300"/>
                </a:solidFill>
              </a:rPr>
              <a:t>*</a:t>
            </a:r>
          </a:p>
        </p:txBody>
      </p:sp>
      <p:sp>
        <p:nvSpPr>
          <p:cNvPr id="23755" name="Text Box 796"/>
          <p:cNvSpPr txBox="1">
            <a:spLocks noChangeArrowheads="1"/>
          </p:cNvSpPr>
          <p:nvPr/>
        </p:nvSpPr>
        <p:spPr bwMode="auto">
          <a:xfrm>
            <a:off x="5722938" y="2489200"/>
            <a:ext cx="128587" cy="109538"/>
          </a:xfrm>
          <a:prstGeom prst="rect">
            <a:avLst/>
          </a:prstGeom>
          <a:noFill/>
          <a:ln w="9525">
            <a:noFill/>
            <a:miter lim="800000"/>
            <a:headEnd/>
            <a:tailEnd/>
          </a:ln>
        </p:spPr>
        <p:txBody>
          <a:bodyPr lIns="0" tIns="0" rIns="0" bIns="0" anchor="ctr">
            <a:spAutoFit/>
          </a:bodyPr>
          <a:lstStyle/>
          <a:p>
            <a:pPr algn="ctr">
              <a:lnSpc>
                <a:spcPct val="60000"/>
              </a:lnSpc>
            </a:pPr>
            <a:r>
              <a:rPr lang="es-ES" sz="1200" b="0" dirty="0">
                <a:solidFill>
                  <a:srgbClr val="CC3300"/>
                </a:solidFill>
              </a:rPr>
              <a:t>*</a:t>
            </a:r>
          </a:p>
        </p:txBody>
      </p:sp>
      <p:sp>
        <p:nvSpPr>
          <p:cNvPr id="23756" name="Text Box 797"/>
          <p:cNvSpPr txBox="1">
            <a:spLocks noChangeArrowheads="1"/>
          </p:cNvSpPr>
          <p:nvPr/>
        </p:nvSpPr>
        <p:spPr bwMode="auto">
          <a:xfrm>
            <a:off x="5722938" y="3308350"/>
            <a:ext cx="128587" cy="109538"/>
          </a:xfrm>
          <a:prstGeom prst="rect">
            <a:avLst/>
          </a:prstGeom>
          <a:noFill/>
          <a:ln w="9525">
            <a:noFill/>
            <a:miter lim="800000"/>
            <a:headEnd/>
            <a:tailEnd/>
          </a:ln>
        </p:spPr>
        <p:txBody>
          <a:bodyPr lIns="0" tIns="0" rIns="0" bIns="0" anchor="ctr">
            <a:spAutoFit/>
          </a:bodyPr>
          <a:lstStyle/>
          <a:p>
            <a:pPr algn="ctr">
              <a:lnSpc>
                <a:spcPct val="60000"/>
              </a:lnSpc>
            </a:pPr>
            <a:r>
              <a:rPr lang="es-ES" sz="1200" b="0" dirty="0">
                <a:solidFill>
                  <a:srgbClr val="CC3300"/>
                </a:solidFill>
              </a:rPr>
              <a:t>*</a:t>
            </a:r>
          </a:p>
        </p:txBody>
      </p:sp>
      <p:sp>
        <p:nvSpPr>
          <p:cNvPr id="23757" name="Text Box 798"/>
          <p:cNvSpPr txBox="1">
            <a:spLocks noChangeArrowheads="1"/>
          </p:cNvSpPr>
          <p:nvPr/>
        </p:nvSpPr>
        <p:spPr bwMode="auto">
          <a:xfrm>
            <a:off x="5722938" y="4117975"/>
            <a:ext cx="128587" cy="109538"/>
          </a:xfrm>
          <a:prstGeom prst="rect">
            <a:avLst/>
          </a:prstGeom>
          <a:noFill/>
          <a:ln w="9525">
            <a:noFill/>
            <a:miter lim="800000"/>
            <a:headEnd/>
            <a:tailEnd/>
          </a:ln>
        </p:spPr>
        <p:txBody>
          <a:bodyPr lIns="0" tIns="0" rIns="0" bIns="0" anchor="ctr">
            <a:spAutoFit/>
          </a:bodyPr>
          <a:lstStyle/>
          <a:p>
            <a:pPr algn="ctr">
              <a:lnSpc>
                <a:spcPct val="60000"/>
              </a:lnSpc>
            </a:pPr>
            <a:r>
              <a:rPr lang="es-ES" sz="1200" b="0" dirty="0">
                <a:solidFill>
                  <a:srgbClr val="CC3300"/>
                </a:solidFill>
              </a:rPr>
              <a:t>*</a:t>
            </a:r>
          </a:p>
        </p:txBody>
      </p:sp>
      <p:graphicFrame>
        <p:nvGraphicFramePr>
          <p:cNvPr id="664387" name="Group 835"/>
          <p:cNvGraphicFramePr>
            <a:graphicFrameLocks noGrp="1"/>
          </p:cNvGraphicFramePr>
          <p:nvPr/>
        </p:nvGraphicFramePr>
        <p:xfrm>
          <a:off x="6640513" y="1366838"/>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0099CC"/>
                          </a:solidFill>
                          <a:effectLst/>
                          <a:latin typeface="Calibri" pitchFamily="34" charset="0"/>
                          <a:cs typeface="Arial" charset="0"/>
                        </a:rPr>
                        <a:t>2016</a:t>
                      </a:r>
                      <a:endParaRPr kumimoji="0" lang="es-ES" sz="7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393" name="Group 841"/>
          <p:cNvGraphicFramePr>
            <a:graphicFrameLocks noGrp="1"/>
          </p:cNvGraphicFramePr>
          <p:nvPr/>
        </p:nvGraphicFramePr>
        <p:xfrm>
          <a:off x="7307263" y="1366838"/>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0099CC"/>
                          </a:solidFill>
                          <a:effectLst/>
                          <a:latin typeface="Calibri" pitchFamily="34" charset="0"/>
                          <a:cs typeface="Arial" charset="0"/>
                        </a:rPr>
                        <a:t>2016</a:t>
                      </a:r>
                      <a:endParaRPr kumimoji="0" lang="es-ES" sz="7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399" name="Group 847"/>
          <p:cNvGraphicFramePr>
            <a:graphicFrameLocks noGrp="1"/>
          </p:cNvGraphicFramePr>
          <p:nvPr/>
        </p:nvGraphicFramePr>
        <p:xfrm>
          <a:off x="7980363" y="1366838"/>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0099CC"/>
                          </a:solidFill>
                          <a:effectLst/>
                          <a:latin typeface="Calibri" pitchFamily="34" charset="0"/>
                          <a:cs typeface="Arial" charset="0"/>
                        </a:rPr>
                        <a:t>2016</a:t>
                      </a:r>
                      <a:endParaRPr kumimoji="0" lang="es-ES" sz="7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405" name="Group 853"/>
          <p:cNvGraphicFramePr>
            <a:graphicFrameLocks noGrp="1"/>
          </p:cNvGraphicFramePr>
          <p:nvPr/>
        </p:nvGraphicFramePr>
        <p:xfrm>
          <a:off x="8621713" y="1366838"/>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0099CC"/>
                          </a:solidFill>
                          <a:effectLst/>
                          <a:latin typeface="Calibri" pitchFamily="34" charset="0"/>
                          <a:cs typeface="Arial" charset="0"/>
                        </a:rPr>
                        <a:t>2016</a:t>
                      </a:r>
                      <a:endParaRPr kumimoji="0" lang="es-ES" sz="7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411" name="Group 859"/>
          <p:cNvGraphicFramePr>
            <a:graphicFrameLocks noGrp="1"/>
          </p:cNvGraphicFramePr>
          <p:nvPr/>
        </p:nvGraphicFramePr>
        <p:xfrm>
          <a:off x="6677025" y="1416050"/>
          <a:ext cx="182563" cy="3249613"/>
        </p:xfrm>
        <a:graphic>
          <a:graphicData uri="http://schemas.openxmlformats.org/drawingml/2006/table">
            <a:tbl>
              <a:tblPr/>
              <a:tblGrid>
                <a:gridCol w="182563"/>
              </a:tblGrid>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15</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cap="fla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31</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12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mbria" pitchFamily="18" charset="0"/>
                          <a:cs typeface="Arial" charset="0"/>
                        </a:rPr>
                        <a:t>-</a:t>
                      </a:r>
                      <a:endParaRPr kumimoji="0" lang="es-ES" sz="9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69</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cap="flat">
                      <a:noFill/>
                    </a:lnB>
                    <a:lnTlToBr>
                      <a:noFill/>
                    </a:lnTlToBr>
                    <a:lnBlToTr>
                      <a:noFill/>
                    </a:lnBlToTr>
                    <a:noFill/>
                  </a:tcPr>
                </a:tc>
              </a:tr>
            </a:tbl>
          </a:graphicData>
        </a:graphic>
      </p:graphicFrame>
      <p:graphicFrame>
        <p:nvGraphicFramePr>
          <p:cNvPr id="664420" name="Group 868"/>
          <p:cNvGraphicFramePr>
            <a:graphicFrameLocks noGrp="1"/>
          </p:cNvGraphicFramePr>
          <p:nvPr/>
        </p:nvGraphicFramePr>
        <p:xfrm>
          <a:off x="7351713" y="1416050"/>
          <a:ext cx="182562" cy="3249613"/>
        </p:xfrm>
        <a:graphic>
          <a:graphicData uri="http://schemas.openxmlformats.org/drawingml/2006/table">
            <a:tbl>
              <a:tblPr/>
              <a:tblGrid>
                <a:gridCol w="182562"/>
              </a:tblGrid>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34</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cap="fla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33</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12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mbria" pitchFamily="18" charset="0"/>
                          <a:cs typeface="Arial" charset="0"/>
                        </a:rPr>
                        <a:t>-</a:t>
                      </a:r>
                      <a:endParaRPr kumimoji="0" lang="es-ES" sz="9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33</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cap="flat">
                      <a:noFill/>
                    </a:lnB>
                    <a:lnTlToBr>
                      <a:noFill/>
                    </a:lnTlToBr>
                    <a:lnBlToTr>
                      <a:noFill/>
                    </a:lnBlToTr>
                    <a:noFill/>
                  </a:tcPr>
                </a:tc>
              </a:tr>
            </a:tbl>
          </a:graphicData>
        </a:graphic>
      </p:graphicFrame>
      <p:graphicFrame>
        <p:nvGraphicFramePr>
          <p:cNvPr id="664429" name="Group 877"/>
          <p:cNvGraphicFramePr>
            <a:graphicFrameLocks noGrp="1"/>
          </p:cNvGraphicFramePr>
          <p:nvPr/>
        </p:nvGraphicFramePr>
        <p:xfrm>
          <a:off x="8008938" y="1416050"/>
          <a:ext cx="182562" cy="3249613"/>
        </p:xfrm>
        <a:graphic>
          <a:graphicData uri="http://schemas.openxmlformats.org/drawingml/2006/table">
            <a:tbl>
              <a:tblPr/>
              <a:tblGrid>
                <a:gridCol w="182562"/>
              </a:tblGrid>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17</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cap="fla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17</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12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33</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50</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cap="flat">
                      <a:noFill/>
                    </a:lnB>
                    <a:lnTlToBr>
                      <a:noFill/>
                    </a:lnTlToBr>
                    <a:lnBlToTr>
                      <a:noFill/>
                    </a:lnBlToTr>
                    <a:noFill/>
                  </a:tcPr>
                </a:tc>
              </a:tr>
            </a:tbl>
          </a:graphicData>
        </a:graphic>
      </p:graphicFrame>
      <p:graphicFrame>
        <p:nvGraphicFramePr>
          <p:cNvPr id="664486" name="Group 934"/>
          <p:cNvGraphicFramePr>
            <a:graphicFrameLocks noGrp="1"/>
          </p:cNvGraphicFramePr>
          <p:nvPr/>
        </p:nvGraphicFramePr>
        <p:xfrm>
          <a:off x="8626475" y="1416050"/>
          <a:ext cx="273050" cy="3249613"/>
        </p:xfrm>
        <a:graphic>
          <a:graphicData uri="http://schemas.openxmlformats.org/drawingml/2006/table">
            <a:tbl>
              <a:tblPr/>
              <a:tblGrid>
                <a:gridCol w="273050"/>
              </a:tblGrid>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100</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cap="fla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mbria" pitchFamily="18" charset="0"/>
                          <a:cs typeface="Arial" charset="0"/>
                        </a:rPr>
                        <a:t>-</a:t>
                      </a:r>
                      <a:endParaRPr kumimoji="0" lang="es-ES" sz="9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12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mbria" pitchFamily="18" charset="0"/>
                          <a:cs typeface="Arial" charset="0"/>
                        </a:rPr>
                        <a:t>-</a:t>
                      </a:r>
                      <a:endParaRPr kumimoji="0" lang="es-ES" sz="9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mbria" pitchFamily="18" charset="0"/>
                          <a:cs typeface="Arial" charset="0"/>
                        </a:rPr>
                        <a:t>-</a:t>
                      </a:r>
                      <a:endParaRPr kumimoji="0" lang="es-ES" sz="9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cap="flat">
                      <a:noFill/>
                    </a:lnB>
                    <a:lnTlToBr>
                      <a:noFill/>
                    </a:lnTlToBr>
                    <a:lnBlToTr>
                      <a:noFill/>
                    </a:lnBlToTr>
                    <a:noFill/>
                  </a:tcPr>
                </a:tc>
              </a:tr>
            </a:tbl>
          </a:graphicData>
        </a:graphic>
      </p:graphicFrame>
      <p:grpSp>
        <p:nvGrpSpPr>
          <p:cNvPr id="23786" name="Group 942"/>
          <p:cNvGrpSpPr>
            <a:grpSpLocks/>
          </p:cNvGrpSpPr>
          <p:nvPr/>
        </p:nvGrpSpPr>
        <p:grpSpPr bwMode="auto">
          <a:xfrm>
            <a:off x="8175625" y="152400"/>
            <a:ext cx="969963" cy="255588"/>
            <a:chOff x="5150" y="96"/>
            <a:chExt cx="611" cy="161"/>
          </a:xfrm>
        </p:grpSpPr>
        <p:pic>
          <p:nvPicPr>
            <p:cNvPr id="23787" name="Picture 943" descr="GHJK"/>
            <p:cNvPicPr>
              <a:picLocks noChangeAspect="1" noChangeArrowheads="1"/>
            </p:cNvPicPr>
            <p:nvPr/>
          </p:nvPicPr>
          <p:blipFill>
            <a:blip r:embed="rId9" cstate="print"/>
            <a:srcRect/>
            <a:stretch>
              <a:fillRect/>
            </a:stretch>
          </p:blipFill>
          <p:spPr bwMode="auto">
            <a:xfrm>
              <a:off x="5150" y="101"/>
              <a:ext cx="611" cy="156"/>
            </a:xfrm>
            <a:prstGeom prst="rect">
              <a:avLst/>
            </a:prstGeom>
            <a:noFill/>
            <a:ln w="9525">
              <a:noFill/>
              <a:miter lim="800000"/>
              <a:headEnd/>
              <a:tailEnd/>
            </a:ln>
          </p:spPr>
        </p:pic>
        <p:sp>
          <p:nvSpPr>
            <p:cNvPr id="23788" name="Rectangle 944"/>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8373" name="Group 181"/>
          <p:cNvGraphicFramePr>
            <a:graphicFrameLocks noGrp="1"/>
          </p:cNvGraphicFramePr>
          <p:nvPr/>
        </p:nvGraphicFramePr>
        <p:xfrm>
          <a:off x="192088" y="1598613"/>
          <a:ext cx="8863012" cy="2923860"/>
        </p:xfrm>
        <a:graphic>
          <a:graphicData uri="http://schemas.openxmlformats.org/drawingml/2006/table">
            <a:tbl>
              <a:tblPr/>
              <a:tblGrid>
                <a:gridCol w="1933575"/>
                <a:gridCol w="1385887"/>
                <a:gridCol w="1385888"/>
                <a:gridCol w="1385887"/>
                <a:gridCol w="1385888"/>
                <a:gridCol w="1385887"/>
              </a:tblGrid>
              <a:tr h="4841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 c. La calidad de la atención suministrada por el funcionario que lo atendió </a:t>
                      </a:r>
                      <a:endParaRPr kumimoji="0" lang="es-ES" sz="900" b="0" i="0" u="none" strike="noStrike" cap="none" normalizeH="0" baseline="0" dirty="0" smtClean="0">
                        <a:ln>
                          <a:noFill/>
                        </a:ln>
                        <a:solidFill>
                          <a:srgbClr val="333333"/>
                        </a:solidFill>
                        <a:effectLst/>
                        <a:latin typeface="Calibri" pitchFamily="34" charset="0"/>
                        <a:cs typeface="Arial" charset="0"/>
                      </a:endParaRPr>
                    </a:p>
                  </a:txBody>
                  <a:tcPr anchor="ctr" horzOverflow="overflow">
                    <a:lnL cap="flat">
                      <a:noFill/>
                    </a:lnL>
                    <a:lnR w="3175" cap="flat" cmpd="sng" algn="ctr">
                      <a:solidFill>
                        <a:srgbClr val="C0C0C0"/>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C0C0C0"/>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4841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 d. La claridad de la información suministrada </a:t>
                      </a:r>
                      <a:endParaRPr kumimoji="0" lang="es-ES" sz="900" b="0" i="0" u="none" strike="noStrike" cap="none" normalizeH="0" baseline="0" dirty="0" smtClean="0">
                        <a:ln>
                          <a:noFill/>
                        </a:ln>
                        <a:solidFill>
                          <a:srgbClr val="333333"/>
                        </a:solidFill>
                        <a:effectLst/>
                        <a:latin typeface="Calibri" pitchFamily="34" charset="0"/>
                        <a:cs typeface="Arial" charset="0"/>
                      </a:endParaRPr>
                    </a:p>
                  </a:txBody>
                  <a:tcPr anchor="ctr" horzOverflow="overflow">
                    <a:lnL cap="flat">
                      <a:noFill/>
                    </a:lnL>
                    <a:lnR w="3175" cap="flat" cmpd="sng" algn="ctr">
                      <a:solidFill>
                        <a:srgbClr val="C0C0C0"/>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C0C0C0"/>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4841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 a. La facilidad para contactarse y registrar su queja </a:t>
                      </a:r>
                      <a:endParaRPr kumimoji="0" lang="es-ES" sz="900" b="0" i="0" u="none" strike="noStrike" cap="none" normalizeH="0" baseline="0" dirty="0" smtClean="0">
                        <a:ln>
                          <a:noFill/>
                        </a:ln>
                        <a:solidFill>
                          <a:srgbClr val="333333"/>
                        </a:solidFill>
                        <a:effectLst/>
                        <a:latin typeface="Calibri" pitchFamily="34" charset="0"/>
                        <a:cs typeface="Arial" charset="0"/>
                      </a:endParaRPr>
                    </a:p>
                  </a:txBody>
                  <a:tcPr anchor="ctr" horzOverflow="overflow">
                    <a:lnL cap="flat">
                      <a:noFill/>
                    </a:lnL>
                    <a:lnR w="3175" cap="flat" cmpd="sng" algn="ctr">
                      <a:solidFill>
                        <a:srgbClr val="C0C0C0"/>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C0C0C0"/>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4841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b. La agilidad en la recepción de su queja </a:t>
                      </a:r>
                    </a:p>
                  </a:txBody>
                  <a:tcPr anchor="ctr" horzOverflow="overflow">
                    <a:lnL cap="flat">
                      <a:noFill/>
                    </a:lnL>
                    <a:lnR w="3175" cap="flat" cmpd="sng" algn="ctr">
                      <a:solidFill>
                        <a:srgbClr val="C0C0C0"/>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C0C0C0"/>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4841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 e. La solución dada a su queja </a:t>
                      </a:r>
                    </a:p>
                  </a:txBody>
                  <a:tcPr anchor="ctr" horzOverflow="overflow">
                    <a:lnL cap="flat">
                      <a:noFill/>
                    </a:lnL>
                    <a:lnR w="3175" cap="flat" cmpd="sng" algn="ctr">
                      <a:solidFill>
                        <a:srgbClr val="C0C0C0"/>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C0C0C0"/>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4841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 f. El tiempo de respuesta </a:t>
                      </a:r>
                      <a:endParaRPr kumimoji="0" lang="es-ES" sz="900" b="0" i="0" u="none" strike="noStrike" cap="none" normalizeH="0" baseline="0" dirty="0" smtClean="0">
                        <a:ln>
                          <a:noFill/>
                        </a:ln>
                        <a:solidFill>
                          <a:srgbClr val="333333"/>
                        </a:solidFill>
                        <a:effectLst/>
                        <a:latin typeface="Calibri" pitchFamily="34" charset="0"/>
                        <a:cs typeface="Arial" charset="0"/>
                      </a:endParaRPr>
                    </a:p>
                  </a:txBody>
                  <a:tcPr anchor="ctr" horzOverflow="overflow">
                    <a:lnL cap="flat">
                      <a:noFill/>
                    </a:lnL>
                    <a:lnR w="3175" cap="flat" cmpd="sng" algn="ctr">
                      <a:solidFill>
                        <a:srgbClr val="C0C0C0"/>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C0C0C0"/>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sp>
        <p:nvSpPr>
          <p:cNvPr id="24630" name="Rectangle 46"/>
          <p:cNvSpPr>
            <a:spLocks noGrp="1" noChangeArrowheads="1"/>
          </p:cNvSpPr>
          <p:nvPr>
            <p:ph type="title"/>
          </p:nvPr>
        </p:nvSpPr>
        <p:spPr/>
        <p:txBody>
          <a:bodyPr/>
          <a:lstStyle/>
          <a:p>
            <a:pPr eaLnBrk="1" hangingPunct="1"/>
            <a:r>
              <a:rPr lang="es-CO" dirty="0" smtClean="0"/>
              <a:t>Calidad en la atención a la petición, queja, reclamo y/o sugerencia</a:t>
            </a:r>
          </a:p>
        </p:txBody>
      </p:sp>
      <p:sp>
        <p:nvSpPr>
          <p:cNvPr id="24631" name="Rectangle 47"/>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356C8745-21BF-4F72-9B73-8555BED3A6F7}" type="slidenum">
              <a:rPr lang="es-ES" sz="900" i="1">
                <a:solidFill>
                  <a:schemeClr val="bg1"/>
                </a:solidFill>
              </a:rPr>
              <a:pPr algn="ctr"/>
              <a:t>56</a:t>
            </a:fld>
            <a:endParaRPr lang="es-ES" sz="900" i="1" dirty="0">
              <a:solidFill>
                <a:schemeClr val="bg1"/>
              </a:solidFill>
            </a:endParaRPr>
          </a:p>
        </p:txBody>
      </p:sp>
      <p:sp>
        <p:nvSpPr>
          <p:cNvPr id="24632" name="Rectangle 48"/>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24578" name="Object 5"/>
          <p:cNvGraphicFramePr>
            <a:graphicFrameLocks noChangeAspect="1"/>
          </p:cNvGraphicFramePr>
          <p:nvPr/>
        </p:nvGraphicFramePr>
        <p:xfrm>
          <a:off x="2152650" y="1527175"/>
          <a:ext cx="1379538" cy="3575050"/>
        </p:xfrm>
        <a:graphic>
          <a:graphicData uri="http://schemas.openxmlformats.org/presentationml/2006/ole">
            <p:oleObj spid="_x0000_s24578" name="Gráfico" r:id="rId3" imgW="1381057" imgH="3581310" progId="MSGraph.Chart.8">
              <p:embed followColorScheme="full"/>
            </p:oleObj>
          </a:graphicData>
        </a:graphic>
      </p:graphicFrame>
      <p:graphicFrame>
        <p:nvGraphicFramePr>
          <p:cNvPr id="648242" name="Group 50"/>
          <p:cNvGraphicFramePr>
            <a:graphicFrameLocks noGrp="1"/>
          </p:cNvGraphicFramePr>
          <p:nvPr/>
        </p:nvGraphicFramePr>
        <p:xfrm>
          <a:off x="931863" y="636588"/>
          <a:ext cx="6829425" cy="203640"/>
        </p:xfrm>
        <a:graphic>
          <a:graphicData uri="http://schemas.openxmlformats.org/drawingml/2006/table">
            <a:tbl>
              <a:tblPr/>
              <a:tblGrid>
                <a:gridCol w="6829425"/>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defRPr/>
                      </a:pPr>
                      <a:r>
                        <a:rPr kumimoji="0" lang="es-CO" sz="1000" b="1" i="0" u="none" strike="noStrike" cap="none" normalizeH="0" baseline="0" dirty="0" smtClean="0">
                          <a:ln>
                            <a:noFill/>
                          </a:ln>
                          <a:solidFill>
                            <a:srgbClr val="622280"/>
                          </a:solidFill>
                          <a:effectLst/>
                          <a:latin typeface="Calibri" pitchFamily="34" charset="0"/>
                          <a:cs typeface="Arial" charset="0"/>
                        </a:rPr>
                        <a:t> 19.</a:t>
                      </a:r>
                      <a:r>
                        <a:rPr kumimoji="0" lang="es-CO" sz="1000" b="1" i="0" u="none" strike="noStrike" cap="none" normalizeH="0" baseline="0" dirty="0" smtClean="0">
                          <a:ln>
                            <a:noFill/>
                          </a:ln>
                          <a:solidFill>
                            <a:srgbClr val="333333"/>
                          </a:solidFill>
                          <a:effectLst/>
                          <a:latin typeface="Calibri" pitchFamily="34" charset="0"/>
                          <a:cs typeface="Arial" charset="0"/>
                        </a:rPr>
                        <a:t> Pensando en la </a:t>
                      </a:r>
                      <a:r>
                        <a:rPr kumimoji="0" lang="es-CO" sz="1000" b="1" i="0" u="none" strike="noStrike" cap="none" normalizeH="0" baseline="0" dirty="0" smtClean="0">
                          <a:ln>
                            <a:noFill/>
                          </a:ln>
                          <a:solidFill>
                            <a:srgbClr val="622280"/>
                          </a:solidFill>
                          <a:effectLst/>
                          <a:latin typeface="Calibri" pitchFamily="34" charset="0"/>
                          <a:cs typeface="Arial" charset="0"/>
                        </a:rPr>
                        <a:t>petición, queja, reclamo o sugerencia</a:t>
                      </a:r>
                      <a:r>
                        <a:rPr kumimoji="0" lang="es-CO" sz="1000" b="1" i="0" u="none" strike="noStrike" cap="none" normalizeH="0" baseline="0" dirty="0" smtClean="0">
                          <a:ln>
                            <a:noFill/>
                          </a:ln>
                          <a:solidFill>
                            <a:srgbClr val="333333"/>
                          </a:solidFill>
                          <a:effectLst/>
                          <a:latin typeface="Calibri" pitchFamily="34" charset="0"/>
                          <a:cs typeface="Arial" charset="0"/>
                        </a:rPr>
                        <a:t> que presentó ¿Cómo califica...</a:t>
                      </a:r>
                      <a:endParaRPr kumimoji="0" lang="es-CO" sz="1000" b="0" i="0" u="none" strike="noStrike" cap="none" normalizeH="0" baseline="0" dirty="0" smtClean="0">
                        <a:ln>
                          <a:noFill/>
                        </a:ln>
                        <a:solidFill>
                          <a:schemeClr val="tx1">
                            <a:lumMod val="50000"/>
                            <a:lumOff val="50000"/>
                          </a:schemeClr>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8248" name="Group 56"/>
          <p:cNvGraphicFramePr>
            <a:graphicFrameLocks noGrp="1"/>
          </p:cNvGraphicFramePr>
          <p:nvPr/>
        </p:nvGraphicFramePr>
        <p:xfrm>
          <a:off x="3482975" y="936625"/>
          <a:ext cx="2179638" cy="316992"/>
        </p:xfrm>
        <a:graphic>
          <a:graphicData uri="http://schemas.openxmlformats.org/drawingml/2006/table">
            <a:tbl>
              <a:tblPr/>
              <a:tblGrid>
                <a:gridCol w="479425"/>
                <a:gridCol w="479425"/>
                <a:gridCol w="479425"/>
                <a:gridCol w="741363"/>
              </a:tblGrid>
              <a:tr h="0">
                <a:tc gridSpan="2">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cap="flat">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s-CO"/>
                    </a:p>
                  </a:txBody>
                  <a:tcPr/>
                </a:tc>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noFill/>
                  </a:tcPr>
                </a:tc>
              </a:tr>
              <a:tr h="38100">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4"/>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5"/>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6"/>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7"/>
                      <a:srcRect/>
                      <a:stretch>
                        <a:fillRect/>
                      </a:stretch>
                    </a:blipFill>
                  </a:tcPr>
                </a:tc>
              </a:tr>
            </a:tbl>
          </a:graphicData>
        </a:graphic>
      </p:graphicFrame>
      <p:graphicFrame>
        <p:nvGraphicFramePr>
          <p:cNvPr id="648355" name="Group 163"/>
          <p:cNvGraphicFramePr>
            <a:graphicFrameLocks noGrp="1"/>
          </p:cNvGraphicFramePr>
          <p:nvPr/>
        </p:nvGraphicFramePr>
        <p:xfrm>
          <a:off x="2157413" y="1466850"/>
          <a:ext cx="6896100" cy="188913"/>
        </p:xfrm>
        <a:graphic>
          <a:graphicData uri="http://schemas.openxmlformats.org/drawingml/2006/table">
            <a:tbl>
              <a:tblPr/>
              <a:tblGrid>
                <a:gridCol w="1354137"/>
                <a:gridCol w="1384300"/>
                <a:gridCol w="1387475"/>
                <a:gridCol w="1384300"/>
                <a:gridCol w="1385888"/>
              </a:tblGrid>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Cementerio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Cementerio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Cementerio Sur</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Cementerio Serafín</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cap="flat">
                      <a:noFill/>
                    </a:lnB>
                    <a:lnTlToBr>
                      <a:noFill/>
                    </a:lnTlToBr>
                    <a:lnBlToTr>
                      <a:noFill/>
                    </a:lnBlToTr>
                    <a:noFill/>
                  </a:tcPr>
                </a:tc>
              </a:tr>
            </a:tbl>
          </a:graphicData>
        </a:graphic>
      </p:graphicFrame>
      <p:graphicFrame>
        <p:nvGraphicFramePr>
          <p:cNvPr id="24579" name="Object 5"/>
          <p:cNvGraphicFramePr>
            <a:graphicFrameLocks noChangeAspect="1"/>
          </p:cNvGraphicFramePr>
          <p:nvPr/>
        </p:nvGraphicFramePr>
        <p:xfrm>
          <a:off x="3559175" y="1527175"/>
          <a:ext cx="1379538" cy="3575050"/>
        </p:xfrm>
        <a:graphic>
          <a:graphicData uri="http://schemas.openxmlformats.org/presentationml/2006/ole">
            <p:oleObj spid="_x0000_s24579" name="Gráfico" r:id="rId8" imgW="1381057" imgH="3581310" progId="MSGraph.Chart.8">
              <p:embed followColorScheme="full"/>
            </p:oleObj>
          </a:graphicData>
        </a:graphic>
      </p:graphicFrame>
      <p:graphicFrame>
        <p:nvGraphicFramePr>
          <p:cNvPr id="24580" name="Object 5"/>
          <p:cNvGraphicFramePr>
            <a:graphicFrameLocks noChangeAspect="1"/>
          </p:cNvGraphicFramePr>
          <p:nvPr/>
        </p:nvGraphicFramePr>
        <p:xfrm>
          <a:off x="4949825" y="1527175"/>
          <a:ext cx="1379538" cy="3575050"/>
        </p:xfrm>
        <a:graphic>
          <a:graphicData uri="http://schemas.openxmlformats.org/presentationml/2006/ole">
            <p:oleObj spid="_x0000_s24580" name="Gráfico" r:id="rId9" imgW="1381057" imgH="3581310" progId="MSGraph.Chart.8">
              <p:embed followColorScheme="full"/>
            </p:oleObj>
          </a:graphicData>
        </a:graphic>
      </p:graphicFrame>
      <p:graphicFrame>
        <p:nvGraphicFramePr>
          <p:cNvPr id="24581" name="Object 5"/>
          <p:cNvGraphicFramePr>
            <a:graphicFrameLocks noChangeAspect="1"/>
          </p:cNvGraphicFramePr>
          <p:nvPr/>
        </p:nvGraphicFramePr>
        <p:xfrm>
          <a:off x="6337300" y="1527175"/>
          <a:ext cx="1379538" cy="3575050"/>
        </p:xfrm>
        <a:graphic>
          <a:graphicData uri="http://schemas.openxmlformats.org/presentationml/2006/ole">
            <p:oleObj spid="_x0000_s24581" name="Gráfico" r:id="rId10" imgW="1381057" imgH="3581310" progId="MSGraph.Chart.8">
              <p:embed followColorScheme="full"/>
            </p:oleObj>
          </a:graphicData>
        </a:graphic>
      </p:graphicFrame>
      <p:graphicFrame>
        <p:nvGraphicFramePr>
          <p:cNvPr id="24582" name="Object 5"/>
          <p:cNvGraphicFramePr>
            <a:graphicFrameLocks noChangeAspect="1"/>
          </p:cNvGraphicFramePr>
          <p:nvPr/>
        </p:nvGraphicFramePr>
        <p:xfrm>
          <a:off x="7726363" y="1527175"/>
          <a:ext cx="1379537" cy="3575050"/>
        </p:xfrm>
        <a:graphic>
          <a:graphicData uri="http://schemas.openxmlformats.org/presentationml/2006/ole">
            <p:oleObj spid="_x0000_s24582" name="Gráfico" r:id="rId11" imgW="1381057" imgH="3581310" progId="MSGraph.Chart.8">
              <p:embed followColorScheme="full"/>
            </p:oleObj>
          </a:graphicData>
        </a:graphic>
      </p:graphicFrame>
      <p:graphicFrame>
        <p:nvGraphicFramePr>
          <p:cNvPr id="648265" name="Group 73"/>
          <p:cNvGraphicFramePr>
            <a:graphicFrameLocks noGrp="1"/>
          </p:cNvGraphicFramePr>
          <p:nvPr/>
        </p:nvGraphicFramePr>
        <p:xfrm>
          <a:off x="2840038" y="4764088"/>
          <a:ext cx="3467100" cy="228600"/>
        </p:xfrm>
        <a:graphic>
          <a:graphicData uri="http://schemas.openxmlformats.org/drawingml/2006/table">
            <a:tbl>
              <a:tblPr/>
              <a:tblGrid>
                <a:gridCol w="3467100"/>
              </a:tblGrid>
              <a:tr h="180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900" b="1" i="0"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900" b="1"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[5]</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[4]</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[3]</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Regular,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[2]</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Mala,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[1]</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Mala</a:t>
                      </a:r>
                    </a:p>
                  </a:txBody>
                  <a:tcPr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8273" name="Group 81"/>
          <p:cNvGraphicFramePr>
            <a:graphicFrameLocks noGrp="1"/>
          </p:cNvGraphicFramePr>
          <p:nvPr/>
        </p:nvGraphicFramePr>
        <p:xfrm>
          <a:off x="2216150" y="4537075"/>
          <a:ext cx="461963" cy="132012"/>
        </p:xfrm>
        <a:graphic>
          <a:graphicData uri="http://schemas.openxmlformats.org/drawingml/2006/table">
            <a:tbl>
              <a:tblPr/>
              <a:tblGrid>
                <a:gridCol w="254000"/>
                <a:gridCol w="207963"/>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28</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48283" name="Group 91"/>
          <p:cNvGraphicFramePr>
            <a:graphicFrameLocks noGrp="1"/>
          </p:cNvGraphicFramePr>
          <p:nvPr/>
        </p:nvGraphicFramePr>
        <p:xfrm>
          <a:off x="3630613" y="4537075"/>
          <a:ext cx="461962" cy="132012"/>
        </p:xfrm>
        <a:graphic>
          <a:graphicData uri="http://schemas.openxmlformats.org/drawingml/2006/table">
            <a:tbl>
              <a:tblPr/>
              <a:tblGrid>
                <a:gridCol w="254000"/>
                <a:gridCol w="207962"/>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12</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48293" name="Group 101"/>
          <p:cNvGraphicFramePr>
            <a:graphicFrameLocks noGrp="1"/>
          </p:cNvGraphicFramePr>
          <p:nvPr/>
        </p:nvGraphicFramePr>
        <p:xfrm>
          <a:off x="5013325" y="4537075"/>
          <a:ext cx="461963" cy="132012"/>
        </p:xfrm>
        <a:graphic>
          <a:graphicData uri="http://schemas.openxmlformats.org/drawingml/2006/table">
            <a:tbl>
              <a:tblPr/>
              <a:tblGrid>
                <a:gridCol w="254000"/>
                <a:gridCol w="207963"/>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9</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48303" name="Group 111"/>
          <p:cNvGraphicFramePr>
            <a:graphicFrameLocks noGrp="1"/>
          </p:cNvGraphicFramePr>
          <p:nvPr/>
        </p:nvGraphicFramePr>
        <p:xfrm>
          <a:off x="6413500" y="4537075"/>
          <a:ext cx="461963" cy="132012"/>
        </p:xfrm>
        <a:graphic>
          <a:graphicData uri="http://schemas.openxmlformats.org/drawingml/2006/table">
            <a:tbl>
              <a:tblPr/>
              <a:tblGrid>
                <a:gridCol w="254000"/>
                <a:gridCol w="207963"/>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6</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48360" name="Group 168"/>
          <p:cNvGraphicFramePr>
            <a:graphicFrameLocks noGrp="1"/>
          </p:cNvGraphicFramePr>
          <p:nvPr/>
        </p:nvGraphicFramePr>
        <p:xfrm>
          <a:off x="7807325" y="4537075"/>
          <a:ext cx="461963" cy="132012"/>
        </p:xfrm>
        <a:graphic>
          <a:graphicData uri="http://schemas.openxmlformats.org/drawingml/2006/table">
            <a:tbl>
              <a:tblPr/>
              <a:tblGrid>
                <a:gridCol w="254000"/>
                <a:gridCol w="207963"/>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pSp>
        <p:nvGrpSpPr>
          <p:cNvPr id="24706" name="Group 182"/>
          <p:cNvGrpSpPr>
            <a:grpSpLocks/>
          </p:cNvGrpSpPr>
          <p:nvPr/>
        </p:nvGrpSpPr>
        <p:grpSpPr bwMode="auto">
          <a:xfrm>
            <a:off x="8175625" y="152400"/>
            <a:ext cx="969963" cy="255588"/>
            <a:chOff x="5150" y="96"/>
            <a:chExt cx="611" cy="161"/>
          </a:xfrm>
        </p:grpSpPr>
        <p:pic>
          <p:nvPicPr>
            <p:cNvPr id="24707" name="Picture 183" descr="GHJK"/>
            <p:cNvPicPr>
              <a:picLocks noChangeAspect="1" noChangeArrowheads="1"/>
            </p:cNvPicPr>
            <p:nvPr/>
          </p:nvPicPr>
          <p:blipFill>
            <a:blip r:embed="rId12" cstate="print"/>
            <a:srcRect/>
            <a:stretch>
              <a:fillRect/>
            </a:stretch>
          </p:blipFill>
          <p:spPr bwMode="auto">
            <a:xfrm>
              <a:off x="5150" y="101"/>
              <a:ext cx="611" cy="156"/>
            </a:xfrm>
            <a:prstGeom prst="rect">
              <a:avLst/>
            </a:prstGeom>
            <a:noFill/>
            <a:ln w="9525">
              <a:noFill/>
              <a:miter lim="800000"/>
              <a:headEnd/>
              <a:tailEnd/>
            </a:ln>
          </p:spPr>
        </p:pic>
        <p:sp>
          <p:nvSpPr>
            <p:cNvPr id="24708" name="Rectangle 184"/>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46" descr="jj"/>
          <p:cNvPicPr>
            <a:picLocks noChangeAspect="1" noChangeArrowheads="1"/>
          </p:cNvPicPr>
          <p:nvPr/>
        </p:nvPicPr>
        <p:blipFill>
          <a:blip r:embed="rId2" cstate="print"/>
          <a:srcRect/>
          <a:stretch>
            <a:fillRect/>
          </a:stretch>
        </p:blipFill>
        <p:spPr bwMode="auto">
          <a:xfrm>
            <a:off x="7466013" y="2106613"/>
            <a:ext cx="1539875" cy="1677987"/>
          </a:xfrm>
          <a:prstGeom prst="rect">
            <a:avLst/>
          </a:prstGeom>
          <a:noFill/>
          <a:ln w="9525">
            <a:noFill/>
            <a:miter lim="800000"/>
            <a:headEnd/>
            <a:tailEnd/>
          </a:ln>
        </p:spPr>
      </p:pic>
      <p:pic>
        <p:nvPicPr>
          <p:cNvPr id="82947" name="Picture 345" descr="890"/>
          <p:cNvPicPr>
            <a:picLocks noChangeAspect="1" noChangeArrowheads="1"/>
          </p:cNvPicPr>
          <p:nvPr/>
        </p:nvPicPr>
        <p:blipFill>
          <a:blip r:embed="rId3" cstate="print"/>
          <a:srcRect/>
          <a:stretch>
            <a:fillRect/>
          </a:stretch>
        </p:blipFill>
        <p:spPr bwMode="auto">
          <a:xfrm>
            <a:off x="5634038" y="2106613"/>
            <a:ext cx="1539875" cy="1677987"/>
          </a:xfrm>
          <a:prstGeom prst="rect">
            <a:avLst/>
          </a:prstGeom>
          <a:noFill/>
          <a:ln w="9525">
            <a:noFill/>
            <a:miter lim="800000"/>
            <a:headEnd/>
            <a:tailEnd/>
          </a:ln>
        </p:spPr>
      </p:pic>
      <p:pic>
        <p:nvPicPr>
          <p:cNvPr id="82948" name="Picture 344" descr="56768"/>
          <p:cNvPicPr>
            <a:picLocks noChangeAspect="1" noChangeArrowheads="1"/>
          </p:cNvPicPr>
          <p:nvPr/>
        </p:nvPicPr>
        <p:blipFill>
          <a:blip r:embed="rId4" cstate="print"/>
          <a:srcRect/>
          <a:stretch>
            <a:fillRect/>
          </a:stretch>
        </p:blipFill>
        <p:spPr bwMode="auto">
          <a:xfrm>
            <a:off x="3803650" y="2106613"/>
            <a:ext cx="1539875" cy="1677987"/>
          </a:xfrm>
          <a:prstGeom prst="rect">
            <a:avLst/>
          </a:prstGeom>
          <a:noFill/>
          <a:ln w="9525">
            <a:noFill/>
            <a:miter lim="800000"/>
            <a:headEnd/>
            <a:tailEnd/>
          </a:ln>
        </p:spPr>
      </p:pic>
      <p:pic>
        <p:nvPicPr>
          <p:cNvPr id="82949" name="Picture 343" descr="tyry"/>
          <p:cNvPicPr>
            <a:picLocks noChangeAspect="1" noChangeArrowheads="1"/>
          </p:cNvPicPr>
          <p:nvPr/>
        </p:nvPicPr>
        <p:blipFill>
          <a:blip r:embed="rId5" cstate="print"/>
          <a:srcRect/>
          <a:stretch>
            <a:fillRect/>
          </a:stretch>
        </p:blipFill>
        <p:spPr bwMode="auto">
          <a:xfrm>
            <a:off x="1973263" y="2106613"/>
            <a:ext cx="1539875" cy="1677987"/>
          </a:xfrm>
          <a:prstGeom prst="rect">
            <a:avLst/>
          </a:prstGeom>
          <a:noFill/>
          <a:ln w="9525">
            <a:noFill/>
            <a:miter lim="800000"/>
            <a:headEnd/>
            <a:tailEnd/>
          </a:ln>
        </p:spPr>
      </p:pic>
      <p:pic>
        <p:nvPicPr>
          <p:cNvPr id="82950" name="Picture 342" descr="5647"/>
          <p:cNvPicPr>
            <a:picLocks noChangeAspect="1" noChangeArrowheads="1"/>
          </p:cNvPicPr>
          <p:nvPr/>
        </p:nvPicPr>
        <p:blipFill>
          <a:blip r:embed="rId6" cstate="print"/>
          <a:srcRect/>
          <a:stretch>
            <a:fillRect/>
          </a:stretch>
        </p:blipFill>
        <p:spPr bwMode="auto">
          <a:xfrm>
            <a:off x="142875" y="2106613"/>
            <a:ext cx="1539875" cy="1677987"/>
          </a:xfrm>
          <a:prstGeom prst="rect">
            <a:avLst/>
          </a:prstGeom>
          <a:noFill/>
          <a:ln w="9525">
            <a:noFill/>
            <a:miter lim="800000"/>
            <a:headEnd/>
            <a:tailEnd/>
          </a:ln>
        </p:spPr>
      </p:pic>
      <p:graphicFrame>
        <p:nvGraphicFramePr>
          <p:cNvPr id="664882" name="Group 306"/>
          <p:cNvGraphicFramePr>
            <a:graphicFrameLocks noGrp="1"/>
          </p:cNvGraphicFramePr>
          <p:nvPr/>
        </p:nvGraphicFramePr>
        <p:xfrm>
          <a:off x="7931150" y="4235450"/>
          <a:ext cx="650875" cy="159444"/>
        </p:xfrm>
        <a:graphic>
          <a:graphicData uri="http://schemas.openxmlformats.org/drawingml/2006/table">
            <a:tbl>
              <a:tblPr/>
              <a:tblGrid>
                <a:gridCol w="44291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104</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64898" name="Group 322"/>
          <p:cNvGraphicFramePr>
            <a:graphicFrameLocks noGrp="1"/>
          </p:cNvGraphicFramePr>
          <p:nvPr/>
        </p:nvGraphicFramePr>
        <p:xfrm>
          <a:off x="8026400" y="3213100"/>
          <a:ext cx="434975" cy="228024"/>
        </p:xfrm>
        <a:graphic>
          <a:graphicData uri="http://schemas.openxmlformats.org/drawingml/2006/table">
            <a:tbl>
              <a:tblPr/>
              <a:tblGrid>
                <a:gridCol w="434975"/>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Cambria" pitchFamily="18" charset="0"/>
                          <a:cs typeface="Arial" charset="0"/>
                        </a:rPr>
                        <a:t>97</a:t>
                      </a:r>
                      <a:r>
                        <a:rPr kumimoji="0" lang="es-ES" sz="10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910" name="Group 334"/>
          <p:cNvGraphicFramePr>
            <a:graphicFrameLocks noGrp="1"/>
          </p:cNvGraphicFramePr>
          <p:nvPr/>
        </p:nvGraphicFramePr>
        <p:xfrm>
          <a:off x="7481888" y="3556000"/>
          <a:ext cx="519112" cy="214308"/>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333333"/>
                          </a:solidFill>
                          <a:effectLst/>
                          <a:latin typeface="Cambria" pitchFamily="18" charset="0"/>
                          <a:cs typeface="Arial" charset="0"/>
                        </a:rPr>
                        <a:t>No</a:t>
                      </a:r>
                      <a:r>
                        <a:rPr kumimoji="0" lang="es-ES" sz="9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82964" name="AutoShape 341"/>
          <p:cNvCxnSpPr>
            <a:cxnSpLocks noChangeShapeType="1"/>
          </p:cNvCxnSpPr>
          <p:nvPr/>
        </p:nvCxnSpPr>
        <p:spPr bwMode="auto">
          <a:xfrm rot="10800000" flipV="1">
            <a:off x="7742238" y="3327400"/>
            <a:ext cx="284162" cy="228600"/>
          </a:xfrm>
          <a:prstGeom prst="bentConnector2">
            <a:avLst/>
          </a:prstGeom>
          <a:noFill/>
          <a:ln w="3175">
            <a:solidFill>
              <a:schemeClr val="tx1"/>
            </a:solidFill>
            <a:miter lim="800000"/>
            <a:headEnd/>
            <a:tailEnd type="oval" w="med" len="med"/>
          </a:ln>
        </p:spPr>
      </p:cxnSp>
      <p:graphicFrame>
        <p:nvGraphicFramePr>
          <p:cNvPr id="664845" name="Group 269"/>
          <p:cNvGraphicFramePr>
            <a:graphicFrameLocks noGrp="1"/>
          </p:cNvGraphicFramePr>
          <p:nvPr/>
        </p:nvGraphicFramePr>
        <p:xfrm>
          <a:off x="6092825" y="4235450"/>
          <a:ext cx="650875" cy="159444"/>
        </p:xfrm>
        <a:graphic>
          <a:graphicData uri="http://schemas.openxmlformats.org/drawingml/2006/table">
            <a:tbl>
              <a:tblPr/>
              <a:tblGrid>
                <a:gridCol w="44291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202</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64924" name="Group 348"/>
          <p:cNvGraphicFramePr>
            <a:graphicFrameLocks noGrp="1"/>
          </p:cNvGraphicFramePr>
          <p:nvPr/>
        </p:nvGraphicFramePr>
        <p:xfrm>
          <a:off x="6477000" y="2286000"/>
          <a:ext cx="61400" cy="186876"/>
        </p:xfrm>
        <a:graphic>
          <a:graphicData uri="http://schemas.openxmlformats.org/drawingml/2006/table">
            <a:tbl>
              <a:tblPr/>
              <a:tblGrid>
                <a:gridCol w="6140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endParaRPr kumimoji="0" lang="es-CO" sz="11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861" name="Group 285"/>
          <p:cNvGraphicFramePr>
            <a:graphicFrameLocks noGrp="1"/>
          </p:cNvGraphicFramePr>
          <p:nvPr/>
        </p:nvGraphicFramePr>
        <p:xfrm>
          <a:off x="6188075" y="3213100"/>
          <a:ext cx="434975" cy="228024"/>
        </p:xfrm>
        <a:graphic>
          <a:graphicData uri="http://schemas.openxmlformats.org/drawingml/2006/table">
            <a:tbl>
              <a:tblPr/>
              <a:tblGrid>
                <a:gridCol w="434975"/>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Cambria" pitchFamily="18" charset="0"/>
                          <a:cs typeface="Arial" charset="0"/>
                        </a:rPr>
                        <a:t>94</a:t>
                      </a:r>
                      <a:r>
                        <a:rPr kumimoji="0" lang="es-ES" sz="10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930" name="Group 354"/>
          <p:cNvGraphicFramePr>
            <a:graphicFrameLocks noGrp="1"/>
          </p:cNvGraphicFramePr>
          <p:nvPr/>
        </p:nvGraphicFramePr>
        <p:xfrm>
          <a:off x="6700838" y="1949450"/>
          <a:ext cx="519112" cy="356040"/>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1500" b="1" i="0" u="none" strike="noStrike" cap="none" normalizeH="0" baseline="0" dirty="0" smtClean="0">
                          <a:ln>
                            <a:noFill/>
                          </a:ln>
                          <a:solidFill>
                            <a:srgbClr val="0099CC"/>
                          </a:solidFill>
                          <a:effectLst/>
                          <a:latin typeface="Cambria" pitchFamily="18" charset="0"/>
                          <a:cs typeface="Arial" charset="0"/>
                        </a:rPr>
                        <a:t>6</a:t>
                      </a:r>
                      <a:r>
                        <a:rPr kumimoji="0" lang="es-ES" sz="1000" b="1" i="0" u="none" strike="noStrike" cap="none" normalizeH="0" baseline="0" dirty="0" smtClean="0">
                          <a:ln>
                            <a:noFill/>
                          </a:ln>
                          <a:solidFill>
                            <a:srgbClr val="0099CC"/>
                          </a:solidFill>
                          <a:effectLst/>
                          <a:latin typeface="Cambria" pitchFamily="18" charset="0"/>
                          <a:cs typeface="Arial" charset="0"/>
                        </a:rPr>
                        <a:t>%</a:t>
                      </a:r>
                      <a:r>
                        <a:rPr kumimoji="0" lang="es-ES" sz="1500" b="1" i="0" u="none" strike="noStrike" cap="none" normalizeH="0" baseline="0" dirty="0" smtClean="0">
                          <a:ln>
                            <a:noFill/>
                          </a:ln>
                          <a:solidFill>
                            <a:srgbClr val="0099CC"/>
                          </a:solidFill>
                          <a:effectLst/>
                          <a:latin typeface="Cambria" pitchFamily="18" charset="0"/>
                          <a:cs typeface="Arial" charset="0"/>
                        </a:rPr>
                        <a:t> </a:t>
                      </a:r>
                    </a:p>
                    <a:p>
                      <a:pPr marL="0" marR="0" lvl="0" indent="0" algn="ctr" defTabSz="914400" rtl="0" eaLnBrk="1" fontAlgn="b" latinLnBrk="0" hangingPunct="1">
                        <a:lnSpc>
                          <a:spcPct val="70000"/>
                        </a:lnSpc>
                        <a:spcBef>
                          <a:spcPct val="0"/>
                        </a:spcBef>
                        <a:spcAft>
                          <a:spcPct val="0"/>
                        </a:spcAft>
                        <a:buClrTx/>
                        <a:buSzTx/>
                        <a:buFontTx/>
                        <a:buNone/>
                        <a:tabLst/>
                      </a:pPr>
                      <a:r>
                        <a:rPr kumimoji="0" lang="es-ES" sz="1500" b="1" i="0" u="none" strike="noStrike" cap="none" normalizeH="0" baseline="0" dirty="0" smtClean="0">
                          <a:ln>
                            <a:noFill/>
                          </a:ln>
                          <a:solidFill>
                            <a:srgbClr val="0099CC"/>
                          </a:solidFill>
                          <a:effectLst/>
                          <a:latin typeface="Cambria" pitchFamily="18" charset="0"/>
                          <a:cs typeface="Arial" charset="0"/>
                        </a:rPr>
                        <a:t>Si</a:t>
                      </a:r>
                      <a:r>
                        <a:rPr kumimoji="0" lang="es-ES" sz="10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873" name="Group 297"/>
          <p:cNvGraphicFramePr>
            <a:graphicFrameLocks noGrp="1"/>
          </p:cNvGraphicFramePr>
          <p:nvPr/>
        </p:nvGraphicFramePr>
        <p:xfrm>
          <a:off x="5643563" y="3556000"/>
          <a:ext cx="519112" cy="214308"/>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333333"/>
                          </a:solidFill>
                          <a:effectLst/>
                          <a:latin typeface="Cambria" pitchFamily="18" charset="0"/>
                          <a:cs typeface="Arial" charset="0"/>
                        </a:rPr>
                        <a:t>No</a:t>
                      </a:r>
                      <a:r>
                        <a:rPr kumimoji="0" lang="es-ES" sz="9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82982" name="AutoShape 303"/>
          <p:cNvCxnSpPr>
            <a:cxnSpLocks noChangeShapeType="1"/>
          </p:cNvCxnSpPr>
          <p:nvPr/>
        </p:nvCxnSpPr>
        <p:spPr bwMode="auto">
          <a:xfrm flipV="1">
            <a:off x="6513513" y="2305050"/>
            <a:ext cx="447675" cy="74613"/>
          </a:xfrm>
          <a:prstGeom prst="bentConnector2">
            <a:avLst/>
          </a:prstGeom>
          <a:noFill/>
          <a:ln w="3175">
            <a:solidFill>
              <a:schemeClr val="tx1"/>
            </a:solidFill>
            <a:miter lim="800000"/>
            <a:headEnd/>
            <a:tailEnd type="oval" w="med" len="med"/>
          </a:ln>
        </p:spPr>
      </p:cxnSp>
      <p:cxnSp>
        <p:nvCxnSpPr>
          <p:cNvPr id="82983" name="AutoShape 304"/>
          <p:cNvCxnSpPr>
            <a:cxnSpLocks noChangeShapeType="1"/>
          </p:cNvCxnSpPr>
          <p:nvPr/>
        </p:nvCxnSpPr>
        <p:spPr bwMode="auto">
          <a:xfrm rot="10800000" flipV="1">
            <a:off x="5903913" y="3327400"/>
            <a:ext cx="284162" cy="228600"/>
          </a:xfrm>
          <a:prstGeom prst="bentConnector2">
            <a:avLst/>
          </a:prstGeom>
          <a:noFill/>
          <a:ln w="3175">
            <a:solidFill>
              <a:schemeClr val="tx1"/>
            </a:solidFill>
            <a:miter lim="800000"/>
            <a:headEnd/>
            <a:tailEnd type="oval" w="med" len="med"/>
          </a:ln>
        </p:spPr>
      </p:cxnSp>
      <p:graphicFrame>
        <p:nvGraphicFramePr>
          <p:cNvPr id="664808" name="Group 232"/>
          <p:cNvGraphicFramePr>
            <a:graphicFrameLocks noGrp="1"/>
          </p:cNvGraphicFramePr>
          <p:nvPr/>
        </p:nvGraphicFramePr>
        <p:xfrm>
          <a:off x="4267200" y="4235450"/>
          <a:ext cx="650875" cy="159444"/>
        </p:xfrm>
        <a:graphic>
          <a:graphicData uri="http://schemas.openxmlformats.org/drawingml/2006/table">
            <a:tbl>
              <a:tblPr/>
              <a:tblGrid>
                <a:gridCol w="44291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201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64818" name="Group 242"/>
          <p:cNvGraphicFramePr>
            <a:graphicFrameLocks noGrp="1"/>
          </p:cNvGraphicFramePr>
          <p:nvPr/>
        </p:nvGraphicFramePr>
        <p:xfrm>
          <a:off x="4581525" y="2332038"/>
          <a:ext cx="414338" cy="255456"/>
        </p:xfrm>
        <a:graphic>
          <a:graphicData uri="http://schemas.openxmlformats.org/drawingml/2006/table">
            <a:tbl>
              <a:tblPr/>
              <a:tblGrid>
                <a:gridCol w="414338"/>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mbria" pitchFamily="18" charset="0"/>
                          <a:cs typeface="Arial" charset="0"/>
                        </a:rPr>
                        <a:t>15</a:t>
                      </a:r>
                      <a:r>
                        <a:rPr kumimoji="0" lang="es-ES" sz="11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824" name="Group 248"/>
          <p:cNvGraphicFramePr>
            <a:graphicFrameLocks noGrp="1"/>
          </p:cNvGraphicFramePr>
          <p:nvPr/>
        </p:nvGraphicFramePr>
        <p:xfrm>
          <a:off x="4362450" y="3213100"/>
          <a:ext cx="434975" cy="228024"/>
        </p:xfrm>
        <a:graphic>
          <a:graphicData uri="http://schemas.openxmlformats.org/drawingml/2006/table">
            <a:tbl>
              <a:tblPr/>
              <a:tblGrid>
                <a:gridCol w="434975"/>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Cambria" pitchFamily="18" charset="0"/>
                          <a:cs typeface="Arial" charset="0"/>
                        </a:rPr>
                        <a:t>85</a:t>
                      </a:r>
                      <a:r>
                        <a:rPr kumimoji="0" lang="es-ES" sz="10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830" name="Group 254"/>
          <p:cNvGraphicFramePr>
            <a:graphicFrameLocks noGrp="1"/>
          </p:cNvGraphicFramePr>
          <p:nvPr/>
        </p:nvGraphicFramePr>
        <p:xfrm>
          <a:off x="5018088" y="2039938"/>
          <a:ext cx="519112" cy="241740"/>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0099CC"/>
                          </a:solidFill>
                          <a:effectLst/>
                          <a:latin typeface="Cambria" pitchFamily="18" charset="0"/>
                          <a:cs typeface="Arial" charset="0"/>
                        </a:rPr>
                        <a:t>Si</a:t>
                      </a:r>
                      <a:r>
                        <a:rPr kumimoji="0" lang="es-ES" sz="10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836" name="Group 260"/>
          <p:cNvGraphicFramePr>
            <a:graphicFrameLocks noGrp="1"/>
          </p:cNvGraphicFramePr>
          <p:nvPr/>
        </p:nvGraphicFramePr>
        <p:xfrm>
          <a:off x="3817938" y="3556000"/>
          <a:ext cx="519112" cy="214308"/>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333333"/>
                          </a:solidFill>
                          <a:effectLst/>
                          <a:latin typeface="Cambria" pitchFamily="18" charset="0"/>
                          <a:cs typeface="Arial" charset="0"/>
                        </a:rPr>
                        <a:t>No</a:t>
                      </a:r>
                      <a:r>
                        <a:rPr kumimoji="0" lang="es-ES" sz="9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83001" name="AutoShape 266"/>
          <p:cNvCxnSpPr>
            <a:cxnSpLocks noChangeShapeType="1"/>
          </p:cNvCxnSpPr>
          <p:nvPr/>
        </p:nvCxnSpPr>
        <p:spPr bwMode="auto">
          <a:xfrm flipV="1">
            <a:off x="4995863" y="2281238"/>
            <a:ext cx="282575" cy="179387"/>
          </a:xfrm>
          <a:prstGeom prst="bentConnector2">
            <a:avLst/>
          </a:prstGeom>
          <a:noFill/>
          <a:ln w="3175">
            <a:solidFill>
              <a:schemeClr val="tx1"/>
            </a:solidFill>
            <a:miter lim="800000"/>
            <a:headEnd/>
            <a:tailEnd type="oval" w="med" len="med"/>
          </a:ln>
        </p:spPr>
      </p:cxnSp>
      <p:cxnSp>
        <p:nvCxnSpPr>
          <p:cNvPr id="83002" name="AutoShape 267"/>
          <p:cNvCxnSpPr>
            <a:cxnSpLocks noChangeShapeType="1"/>
          </p:cNvCxnSpPr>
          <p:nvPr/>
        </p:nvCxnSpPr>
        <p:spPr bwMode="auto">
          <a:xfrm rot="10800000" flipV="1">
            <a:off x="4078288" y="3327400"/>
            <a:ext cx="284162" cy="228600"/>
          </a:xfrm>
          <a:prstGeom prst="bentConnector2">
            <a:avLst/>
          </a:prstGeom>
          <a:noFill/>
          <a:ln w="3175">
            <a:solidFill>
              <a:schemeClr val="tx1"/>
            </a:solidFill>
            <a:miter lim="800000"/>
            <a:headEnd/>
            <a:tailEnd type="oval" w="med" len="med"/>
          </a:ln>
        </p:spPr>
      </p:cxnSp>
      <p:graphicFrame>
        <p:nvGraphicFramePr>
          <p:cNvPr id="664771" name="Group 195"/>
          <p:cNvGraphicFramePr>
            <a:graphicFrameLocks noGrp="1"/>
          </p:cNvGraphicFramePr>
          <p:nvPr/>
        </p:nvGraphicFramePr>
        <p:xfrm>
          <a:off x="2438400" y="4235450"/>
          <a:ext cx="650875" cy="159444"/>
        </p:xfrm>
        <a:graphic>
          <a:graphicData uri="http://schemas.openxmlformats.org/drawingml/2006/table">
            <a:tbl>
              <a:tblPr/>
              <a:tblGrid>
                <a:gridCol w="44291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200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64781" name="Group 205"/>
          <p:cNvGraphicFramePr>
            <a:graphicFrameLocks noGrp="1"/>
          </p:cNvGraphicFramePr>
          <p:nvPr/>
        </p:nvGraphicFramePr>
        <p:xfrm>
          <a:off x="2878138" y="2389188"/>
          <a:ext cx="414337" cy="255456"/>
        </p:xfrm>
        <a:graphic>
          <a:graphicData uri="http://schemas.openxmlformats.org/drawingml/2006/table">
            <a:tbl>
              <a:tblPr/>
              <a:tblGrid>
                <a:gridCol w="41433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mbria" pitchFamily="18" charset="0"/>
                          <a:cs typeface="Arial" charset="0"/>
                        </a:rPr>
                        <a:t>28</a:t>
                      </a:r>
                      <a:r>
                        <a:rPr kumimoji="0" lang="es-ES" sz="11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787" name="Group 211"/>
          <p:cNvGraphicFramePr>
            <a:graphicFrameLocks noGrp="1"/>
          </p:cNvGraphicFramePr>
          <p:nvPr/>
        </p:nvGraphicFramePr>
        <p:xfrm>
          <a:off x="2533650" y="3213100"/>
          <a:ext cx="434975" cy="228024"/>
        </p:xfrm>
        <a:graphic>
          <a:graphicData uri="http://schemas.openxmlformats.org/drawingml/2006/table">
            <a:tbl>
              <a:tblPr/>
              <a:tblGrid>
                <a:gridCol w="434975"/>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Cambria" pitchFamily="18" charset="0"/>
                          <a:cs typeface="Arial" charset="0"/>
                        </a:rPr>
                        <a:t>72</a:t>
                      </a:r>
                      <a:r>
                        <a:rPr kumimoji="0" lang="es-ES" sz="10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793" name="Group 217"/>
          <p:cNvGraphicFramePr>
            <a:graphicFrameLocks noGrp="1"/>
          </p:cNvGraphicFramePr>
          <p:nvPr/>
        </p:nvGraphicFramePr>
        <p:xfrm>
          <a:off x="3189288" y="2039938"/>
          <a:ext cx="519112" cy="241740"/>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0099CC"/>
                          </a:solidFill>
                          <a:effectLst/>
                          <a:latin typeface="Cambria" pitchFamily="18" charset="0"/>
                          <a:cs typeface="Arial" charset="0"/>
                        </a:rPr>
                        <a:t>Si</a:t>
                      </a:r>
                      <a:r>
                        <a:rPr kumimoji="0" lang="es-ES" sz="10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799" name="Group 223"/>
          <p:cNvGraphicFramePr>
            <a:graphicFrameLocks noGrp="1"/>
          </p:cNvGraphicFramePr>
          <p:nvPr/>
        </p:nvGraphicFramePr>
        <p:xfrm>
          <a:off x="1989138" y="3556000"/>
          <a:ext cx="519112" cy="214308"/>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333333"/>
                          </a:solidFill>
                          <a:effectLst/>
                          <a:latin typeface="Cambria" pitchFamily="18" charset="0"/>
                          <a:cs typeface="Arial" charset="0"/>
                        </a:rPr>
                        <a:t>No</a:t>
                      </a:r>
                      <a:r>
                        <a:rPr kumimoji="0" lang="es-ES" sz="9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83020" name="AutoShape 229"/>
          <p:cNvCxnSpPr>
            <a:cxnSpLocks noChangeShapeType="1"/>
          </p:cNvCxnSpPr>
          <p:nvPr/>
        </p:nvCxnSpPr>
        <p:spPr bwMode="auto">
          <a:xfrm flipV="1">
            <a:off x="3292475" y="2281238"/>
            <a:ext cx="157163" cy="236537"/>
          </a:xfrm>
          <a:prstGeom prst="bentConnector2">
            <a:avLst/>
          </a:prstGeom>
          <a:noFill/>
          <a:ln w="3175">
            <a:solidFill>
              <a:schemeClr val="tx1"/>
            </a:solidFill>
            <a:miter lim="800000"/>
            <a:headEnd/>
            <a:tailEnd type="oval" w="med" len="med"/>
          </a:ln>
        </p:spPr>
      </p:cxnSp>
      <p:cxnSp>
        <p:nvCxnSpPr>
          <p:cNvPr id="83021" name="AutoShape 230"/>
          <p:cNvCxnSpPr>
            <a:cxnSpLocks noChangeShapeType="1"/>
          </p:cNvCxnSpPr>
          <p:nvPr/>
        </p:nvCxnSpPr>
        <p:spPr bwMode="auto">
          <a:xfrm rot="10800000" flipV="1">
            <a:off x="2249488" y="3327400"/>
            <a:ext cx="284162" cy="228600"/>
          </a:xfrm>
          <a:prstGeom prst="bentConnector2">
            <a:avLst/>
          </a:prstGeom>
          <a:noFill/>
          <a:ln w="3175">
            <a:solidFill>
              <a:schemeClr val="tx1"/>
            </a:solidFill>
            <a:miter lim="800000"/>
            <a:headEnd/>
            <a:tailEnd type="oval" w="med" len="med"/>
          </a:ln>
        </p:spPr>
      </p:cxnSp>
      <p:sp>
        <p:nvSpPr>
          <p:cNvPr id="83022" name="Rectangle 3"/>
          <p:cNvSpPr>
            <a:spLocks noGrp="1" noChangeArrowheads="1"/>
          </p:cNvSpPr>
          <p:nvPr>
            <p:ph type="title"/>
          </p:nvPr>
        </p:nvSpPr>
        <p:spPr/>
        <p:txBody>
          <a:bodyPr/>
          <a:lstStyle/>
          <a:p>
            <a:pPr eaLnBrk="1" hangingPunct="1"/>
            <a:r>
              <a:rPr lang="es-CO" dirty="0" smtClean="0"/>
              <a:t>Víctima de daños por vandalismo</a:t>
            </a:r>
          </a:p>
        </p:txBody>
      </p:sp>
      <p:sp>
        <p:nvSpPr>
          <p:cNvPr id="83023" name="Rectangle 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2F9CACD0-261C-490B-8853-84CF9A1CAEE8}" type="slidenum">
              <a:rPr lang="es-ES" sz="900" i="1">
                <a:solidFill>
                  <a:schemeClr val="bg1"/>
                </a:solidFill>
              </a:rPr>
              <a:pPr algn="ctr"/>
              <a:t>57</a:t>
            </a:fld>
            <a:endParaRPr lang="es-ES" sz="900" i="1" dirty="0">
              <a:solidFill>
                <a:schemeClr val="bg1"/>
              </a:solidFill>
            </a:endParaRPr>
          </a:p>
        </p:txBody>
      </p:sp>
      <p:graphicFrame>
        <p:nvGraphicFramePr>
          <p:cNvPr id="664581" name="Group 5"/>
          <p:cNvGraphicFramePr>
            <a:graphicFrameLocks noGrp="1"/>
          </p:cNvGraphicFramePr>
          <p:nvPr/>
        </p:nvGraphicFramePr>
        <p:xfrm>
          <a:off x="2481263" y="830263"/>
          <a:ext cx="4184650" cy="371280"/>
        </p:xfrm>
        <a:graphic>
          <a:graphicData uri="http://schemas.openxmlformats.org/drawingml/2006/table">
            <a:tbl>
              <a:tblPr/>
              <a:tblGrid>
                <a:gridCol w="418465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20.</a:t>
                      </a:r>
                      <a:r>
                        <a:rPr kumimoji="0" lang="es-CO" sz="1100" b="1" i="0" u="none" strike="noStrike" cap="none" normalizeH="0" baseline="0" dirty="0" smtClean="0">
                          <a:ln>
                            <a:noFill/>
                          </a:ln>
                          <a:solidFill>
                            <a:srgbClr val="333333"/>
                          </a:solidFill>
                          <a:effectLst/>
                          <a:latin typeface="Calibri" pitchFamily="34" charset="0"/>
                          <a:cs typeface="Arial" charset="0"/>
                        </a:rPr>
                        <a:t> ¿Ha sido víctima de </a:t>
                      </a:r>
                      <a:r>
                        <a:rPr kumimoji="0" lang="es-CO" sz="1100" b="1" i="0" u="none" strike="noStrike" cap="none" normalizeH="0" baseline="0" dirty="0" smtClean="0">
                          <a:ln>
                            <a:noFill/>
                          </a:ln>
                          <a:solidFill>
                            <a:srgbClr val="622280"/>
                          </a:solidFill>
                          <a:effectLst/>
                          <a:latin typeface="Calibri" pitchFamily="34" charset="0"/>
                          <a:cs typeface="Arial" charset="0"/>
                        </a:rPr>
                        <a:t>daños por vandalismo</a:t>
                      </a:r>
                      <a:r>
                        <a:rPr kumimoji="0" lang="es-CO" sz="1100" b="1" i="0" u="none" strike="noStrike" cap="none" normalizeH="0" baseline="0" dirty="0" smtClean="0">
                          <a:ln>
                            <a:noFill/>
                          </a:ln>
                          <a:solidFill>
                            <a:srgbClr val="333333"/>
                          </a:solidFill>
                          <a:effectLst/>
                          <a:latin typeface="Calibri" pitchFamily="34" charset="0"/>
                          <a:cs typeface="Arial" charset="0"/>
                        </a:rPr>
                        <a:t> en los equipamientos relacionados en los Cementerios Distritales?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83026" name="Rectangle 11"/>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664588" name="Group 12"/>
          <p:cNvGraphicFramePr>
            <a:graphicFrameLocks noGrp="1"/>
          </p:cNvGraphicFramePr>
          <p:nvPr/>
        </p:nvGraphicFramePr>
        <p:xfrm>
          <a:off x="212725" y="1538288"/>
          <a:ext cx="1457325" cy="23412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300" b="1" i="0" u="none" strike="noStrike" cap="none" normalizeH="0" baseline="0" dirty="0" smtClean="0">
                          <a:ln>
                            <a:noFill/>
                          </a:ln>
                          <a:solidFill>
                            <a:schemeClr val="tx1"/>
                          </a:solidFill>
                          <a:effectLst/>
                          <a:latin typeface="Cambria" pitchFamily="18" charset="0"/>
                          <a:cs typeface="Arial" charset="0"/>
                        </a:rPr>
                        <a:t>TOTAL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594" name="Group 18"/>
          <p:cNvGraphicFramePr>
            <a:graphicFrameLocks noGrp="1"/>
          </p:cNvGraphicFramePr>
          <p:nvPr/>
        </p:nvGraphicFramePr>
        <p:xfrm>
          <a:off x="2001838" y="1546225"/>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Central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600" name="Group 24"/>
          <p:cNvGraphicFramePr>
            <a:graphicFrameLocks noGrp="1"/>
          </p:cNvGraphicFramePr>
          <p:nvPr/>
        </p:nvGraphicFramePr>
        <p:xfrm>
          <a:off x="3844925" y="1546225"/>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Norte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606" name="Group 30"/>
          <p:cNvGraphicFramePr>
            <a:graphicFrameLocks noGrp="1"/>
          </p:cNvGraphicFramePr>
          <p:nvPr/>
        </p:nvGraphicFramePr>
        <p:xfrm>
          <a:off x="5661025" y="1546225"/>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Sur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612" name="Group 36"/>
          <p:cNvGraphicFramePr>
            <a:graphicFrameLocks noGrp="1"/>
          </p:cNvGraphicFramePr>
          <p:nvPr/>
        </p:nvGraphicFramePr>
        <p:xfrm>
          <a:off x="600075" y="4235450"/>
          <a:ext cx="650875" cy="159444"/>
        </p:xfrm>
        <a:graphic>
          <a:graphicData uri="http://schemas.openxmlformats.org/drawingml/2006/table">
            <a:tbl>
              <a:tblPr/>
              <a:tblGrid>
                <a:gridCol w="44291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707</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64652" name="Group 76"/>
          <p:cNvGraphicFramePr>
            <a:graphicFrameLocks noGrp="1"/>
          </p:cNvGraphicFramePr>
          <p:nvPr/>
        </p:nvGraphicFramePr>
        <p:xfrm>
          <a:off x="936625" y="2286000"/>
          <a:ext cx="414338" cy="255456"/>
        </p:xfrm>
        <a:graphic>
          <a:graphicData uri="http://schemas.openxmlformats.org/drawingml/2006/table">
            <a:tbl>
              <a:tblPr/>
              <a:tblGrid>
                <a:gridCol w="414338"/>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mbria" pitchFamily="18" charset="0"/>
                          <a:cs typeface="Arial" charset="0"/>
                        </a:rPr>
                        <a:t>14</a:t>
                      </a:r>
                      <a:r>
                        <a:rPr kumimoji="0" lang="es-ES" sz="11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658" name="Group 82"/>
          <p:cNvGraphicFramePr>
            <a:graphicFrameLocks noGrp="1"/>
          </p:cNvGraphicFramePr>
          <p:nvPr/>
        </p:nvGraphicFramePr>
        <p:xfrm>
          <a:off x="695325" y="3213100"/>
          <a:ext cx="434975" cy="228024"/>
        </p:xfrm>
        <a:graphic>
          <a:graphicData uri="http://schemas.openxmlformats.org/drawingml/2006/table">
            <a:tbl>
              <a:tblPr/>
              <a:tblGrid>
                <a:gridCol w="434975"/>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Cambria" pitchFamily="18" charset="0"/>
                          <a:cs typeface="Arial" charset="0"/>
                        </a:rPr>
                        <a:t>86</a:t>
                      </a:r>
                      <a:r>
                        <a:rPr kumimoji="0" lang="es-ES" sz="10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664" name="Group 88"/>
          <p:cNvGraphicFramePr>
            <a:graphicFrameLocks noGrp="1"/>
          </p:cNvGraphicFramePr>
          <p:nvPr/>
        </p:nvGraphicFramePr>
        <p:xfrm>
          <a:off x="1350963" y="2039938"/>
          <a:ext cx="519112" cy="241740"/>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622280"/>
                          </a:solidFill>
                          <a:effectLst/>
                          <a:latin typeface="Cambria" pitchFamily="18" charset="0"/>
                          <a:cs typeface="Arial" charset="0"/>
                        </a:rPr>
                        <a:t>Si</a:t>
                      </a:r>
                      <a:r>
                        <a:rPr kumimoji="0" lang="es-ES" sz="1000" b="1" i="0" u="none" strike="noStrike" cap="none" normalizeH="0" baseline="0" dirty="0" smtClean="0">
                          <a:ln>
                            <a:noFill/>
                          </a:ln>
                          <a:solidFill>
                            <a:srgbClr val="622280"/>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670" name="Group 94"/>
          <p:cNvGraphicFramePr>
            <a:graphicFrameLocks noGrp="1"/>
          </p:cNvGraphicFramePr>
          <p:nvPr/>
        </p:nvGraphicFramePr>
        <p:xfrm>
          <a:off x="150813" y="3556000"/>
          <a:ext cx="519112" cy="214308"/>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333333"/>
                          </a:solidFill>
                          <a:effectLst/>
                          <a:latin typeface="Cambria" pitchFamily="18" charset="0"/>
                          <a:cs typeface="Arial" charset="0"/>
                        </a:rPr>
                        <a:t>No</a:t>
                      </a:r>
                      <a:r>
                        <a:rPr kumimoji="0" lang="es-ES" sz="9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83052" name="AutoShape 100"/>
          <p:cNvCxnSpPr>
            <a:cxnSpLocks noChangeShapeType="1"/>
          </p:cNvCxnSpPr>
          <p:nvPr/>
        </p:nvCxnSpPr>
        <p:spPr bwMode="auto">
          <a:xfrm flipV="1">
            <a:off x="1350963" y="2281238"/>
            <a:ext cx="260350" cy="133350"/>
          </a:xfrm>
          <a:prstGeom prst="bentConnector2">
            <a:avLst/>
          </a:prstGeom>
          <a:noFill/>
          <a:ln w="3175">
            <a:solidFill>
              <a:schemeClr val="tx1"/>
            </a:solidFill>
            <a:miter lim="800000"/>
            <a:headEnd/>
            <a:tailEnd type="oval" w="med" len="med"/>
          </a:ln>
        </p:spPr>
      </p:cxnSp>
      <p:cxnSp>
        <p:nvCxnSpPr>
          <p:cNvPr id="83053" name="AutoShape 101"/>
          <p:cNvCxnSpPr>
            <a:cxnSpLocks noChangeShapeType="1"/>
          </p:cNvCxnSpPr>
          <p:nvPr/>
        </p:nvCxnSpPr>
        <p:spPr bwMode="auto">
          <a:xfrm rot="10800000" flipV="1">
            <a:off x="411163" y="3327400"/>
            <a:ext cx="284162" cy="228600"/>
          </a:xfrm>
          <a:prstGeom prst="bentConnector2">
            <a:avLst/>
          </a:prstGeom>
          <a:noFill/>
          <a:ln w="3175">
            <a:solidFill>
              <a:schemeClr val="tx1"/>
            </a:solidFill>
            <a:miter lim="800000"/>
            <a:headEnd/>
            <a:tailEnd type="oval" w="med" len="med"/>
          </a:ln>
        </p:spPr>
      </p:cxnSp>
      <p:graphicFrame>
        <p:nvGraphicFramePr>
          <p:cNvPr id="664764" name="Group 188"/>
          <p:cNvGraphicFramePr>
            <a:graphicFrameLocks noGrp="1"/>
          </p:cNvGraphicFramePr>
          <p:nvPr/>
        </p:nvGraphicFramePr>
        <p:xfrm>
          <a:off x="7481888" y="1546225"/>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Serafín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931" name="Group 355"/>
          <p:cNvGraphicFramePr>
            <a:graphicFrameLocks noGrp="1"/>
          </p:cNvGraphicFramePr>
          <p:nvPr/>
        </p:nvGraphicFramePr>
        <p:xfrm>
          <a:off x="8266113" y="2286000"/>
          <a:ext cx="61400" cy="186876"/>
        </p:xfrm>
        <a:graphic>
          <a:graphicData uri="http://schemas.openxmlformats.org/drawingml/2006/table">
            <a:tbl>
              <a:tblPr/>
              <a:tblGrid>
                <a:gridCol w="6140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endParaRPr kumimoji="0" lang="es-CO" sz="11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64937" name="Group 361"/>
          <p:cNvGraphicFramePr>
            <a:graphicFrameLocks noGrp="1"/>
          </p:cNvGraphicFramePr>
          <p:nvPr/>
        </p:nvGraphicFramePr>
        <p:xfrm>
          <a:off x="8489950" y="1949450"/>
          <a:ext cx="519113" cy="356040"/>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1500" b="1" i="0" u="none" strike="noStrike" cap="none" normalizeH="0" baseline="0" dirty="0" smtClean="0">
                          <a:ln>
                            <a:noFill/>
                          </a:ln>
                          <a:solidFill>
                            <a:srgbClr val="0099CC"/>
                          </a:solidFill>
                          <a:effectLst/>
                          <a:latin typeface="Cambria" pitchFamily="18" charset="0"/>
                          <a:cs typeface="Arial" charset="0"/>
                        </a:rPr>
                        <a:t>3</a:t>
                      </a:r>
                      <a:r>
                        <a:rPr kumimoji="0" lang="es-ES" sz="1000" b="1" i="0" u="none" strike="noStrike" cap="none" normalizeH="0" baseline="0" dirty="0" smtClean="0">
                          <a:ln>
                            <a:noFill/>
                          </a:ln>
                          <a:solidFill>
                            <a:srgbClr val="0099CC"/>
                          </a:solidFill>
                          <a:effectLst/>
                          <a:latin typeface="Cambria" pitchFamily="18" charset="0"/>
                          <a:cs typeface="Arial" charset="0"/>
                        </a:rPr>
                        <a:t>%</a:t>
                      </a:r>
                      <a:r>
                        <a:rPr kumimoji="0" lang="es-ES" sz="1500" b="1" i="0" u="none" strike="noStrike" cap="none" normalizeH="0" baseline="0" dirty="0" smtClean="0">
                          <a:ln>
                            <a:noFill/>
                          </a:ln>
                          <a:solidFill>
                            <a:srgbClr val="0099CC"/>
                          </a:solidFill>
                          <a:effectLst/>
                          <a:latin typeface="Cambria" pitchFamily="18" charset="0"/>
                          <a:cs typeface="Arial" charset="0"/>
                        </a:rPr>
                        <a:t> </a:t>
                      </a:r>
                    </a:p>
                    <a:p>
                      <a:pPr marL="0" marR="0" lvl="0" indent="0" algn="ctr" defTabSz="914400" rtl="0" eaLnBrk="1" fontAlgn="b" latinLnBrk="0" hangingPunct="1">
                        <a:lnSpc>
                          <a:spcPct val="70000"/>
                        </a:lnSpc>
                        <a:spcBef>
                          <a:spcPct val="0"/>
                        </a:spcBef>
                        <a:spcAft>
                          <a:spcPct val="0"/>
                        </a:spcAft>
                        <a:buClrTx/>
                        <a:buSzTx/>
                        <a:buFontTx/>
                        <a:buNone/>
                        <a:tabLst/>
                      </a:pPr>
                      <a:r>
                        <a:rPr kumimoji="0" lang="es-ES" sz="1500" b="1" i="0" u="none" strike="noStrike" cap="none" normalizeH="0" baseline="0" dirty="0" smtClean="0">
                          <a:ln>
                            <a:noFill/>
                          </a:ln>
                          <a:solidFill>
                            <a:srgbClr val="0099CC"/>
                          </a:solidFill>
                          <a:effectLst/>
                          <a:latin typeface="Cambria" pitchFamily="18" charset="0"/>
                          <a:cs typeface="Arial" charset="0"/>
                        </a:rPr>
                        <a:t>Si</a:t>
                      </a:r>
                      <a:r>
                        <a:rPr kumimoji="0" lang="es-ES" sz="10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83060" name="AutoShape 367"/>
          <p:cNvCxnSpPr>
            <a:cxnSpLocks noChangeShapeType="1"/>
          </p:cNvCxnSpPr>
          <p:nvPr/>
        </p:nvCxnSpPr>
        <p:spPr bwMode="auto">
          <a:xfrm flipV="1">
            <a:off x="8302625" y="2305050"/>
            <a:ext cx="447675" cy="74613"/>
          </a:xfrm>
          <a:prstGeom prst="bentConnector2">
            <a:avLst/>
          </a:prstGeom>
          <a:noFill/>
          <a:ln w="3175">
            <a:solidFill>
              <a:schemeClr val="tx1"/>
            </a:solidFill>
            <a:miter lim="800000"/>
            <a:headEnd/>
            <a:tailEnd type="oval" w="med" len="med"/>
          </a:ln>
        </p:spPr>
      </p:cxnSp>
      <p:grpSp>
        <p:nvGrpSpPr>
          <p:cNvPr id="83061" name="Group 368"/>
          <p:cNvGrpSpPr>
            <a:grpSpLocks/>
          </p:cNvGrpSpPr>
          <p:nvPr/>
        </p:nvGrpSpPr>
        <p:grpSpPr bwMode="auto">
          <a:xfrm>
            <a:off x="8175625" y="152400"/>
            <a:ext cx="969963" cy="255588"/>
            <a:chOff x="5150" y="96"/>
            <a:chExt cx="611" cy="161"/>
          </a:xfrm>
        </p:grpSpPr>
        <p:pic>
          <p:nvPicPr>
            <p:cNvPr id="83063" name="Picture 369" descr="GHJK"/>
            <p:cNvPicPr>
              <a:picLocks noChangeAspect="1" noChangeArrowheads="1"/>
            </p:cNvPicPr>
            <p:nvPr/>
          </p:nvPicPr>
          <p:blipFill>
            <a:blip r:embed="rId7" cstate="print"/>
            <a:srcRect/>
            <a:stretch>
              <a:fillRect/>
            </a:stretch>
          </p:blipFill>
          <p:spPr bwMode="auto">
            <a:xfrm>
              <a:off x="5150" y="101"/>
              <a:ext cx="611" cy="156"/>
            </a:xfrm>
            <a:prstGeom prst="rect">
              <a:avLst/>
            </a:prstGeom>
            <a:noFill/>
            <a:ln w="9525">
              <a:noFill/>
              <a:miter lim="800000"/>
              <a:headEnd/>
              <a:tailEnd/>
            </a:ln>
          </p:spPr>
        </p:pic>
        <p:sp>
          <p:nvSpPr>
            <p:cNvPr id="83064" name="Rectangle 370"/>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pic>
        <p:nvPicPr>
          <p:cNvPr id="83062" name="Picture 371" descr="fgh"/>
          <p:cNvPicPr>
            <a:picLocks noChangeAspect="1" noChangeArrowheads="1"/>
          </p:cNvPicPr>
          <p:nvPr/>
        </p:nvPicPr>
        <p:blipFill>
          <a:blip r:embed="rId8" cstate="print"/>
          <a:srcRect/>
          <a:stretch>
            <a:fillRect/>
          </a:stretch>
        </p:blipFill>
        <p:spPr bwMode="auto">
          <a:xfrm>
            <a:off x="6875463" y="668338"/>
            <a:ext cx="695325" cy="631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05" descr="gfygfyhfj"/>
          <p:cNvPicPr>
            <a:picLocks noChangeArrowheads="1"/>
          </p:cNvPicPr>
          <p:nvPr/>
        </p:nvPicPr>
        <p:blipFill>
          <a:blip r:embed="rId2" cstate="print"/>
          <a:srcRect/>
          <a:stretch>
            <a:fillRect/>
          </a:stretch>
        </p:blipFill>
        <p:spPr bwMode="auto">
          <a:xfrm>
            <a:off x="5699125" y="3440113"/>
            <a:ext cx="2335213" cy="1497012"/>
          </a:xfrm>
          <a:prstGeom prst="rect">
            <a:avLst/>
          </a:prstGeom>
          <a:noFill/>
          <a:ln w="9525">
            <a:noFill/>
            <a:miter lim="800000"/>
            <a:headEnd/>
            <a:tailEnd/>
          </a:ln>
        </p:spPr>
      </p:pic>
      <p:pic>
        <p:nvPicPr>
          <p:cNvPr id="83971" name="Picture 224" descr="tyru"/>
          <p:cNvPicPr>
            <a:picLocks noChangeAspect="1" noChangeArrowheads="1"/>
          </p:cNvPicPr>
          <p:nvPr/>
        </p:nvPicPr>
        <p:blipFill>
          <a:blip r:embed="rId3" cstate="print"/>
          <a:srcRect/>
          <a:stretch>
            <a:fillRect/>
          </a:stretch>
        </p:blipFill>
        <p:spPr bwMode="auto">
          <a:xfrm>
            <a:off x="1206500" y="1652588"/>
            <a:ext cx="2178050" cy="2373312"/>
          </a:xfrm>
          <a:prstGeom prst="rect">
            <a:avLst/>
          </a:prstGeom>
          <a:noFill/>
          <a:ln w="9525">
            <a:noFill/>
            <a:miter lim="800000"/>
            <a:headEnd/>
            <a:tailEnd/>
          </a:ln>
        </p:spPr>
      </p:pic>
      <p:graphicFrame>
        <p:nvGraphicFramePr>
          <p:cNvPr id="651268" name="Group 4"/>
          <p:cNvGraphicFramePr>
            <a:graphicFrameLocks noGrp="1"/>
          </p:cNvGraphicFramePr>
          <p:nvPr/>
        </p:nvGraphicFramePr>
        <p:xfrm>
          <a:off x="387350" y="763588"/>
          <a:ext cx="3816350" cy="371280"/>
        </p:xfrm>
        <a:graphic>
          <a:graphicData uri="http://schemas.openxmlformats.org/drawingml/2006/table">
            <a:tbl>
              <a:tblPr/>
              <a:tblGrid>
                <a:gridCol w="381635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24.</a:t>
                      </a:r>
                      <a:r>
                        <a:rPr kumimoji="0" lang="es-CO" sz="1100" b="1" i="0" u="none" strike="noStrike" cap="none" normalizeH="0" baseline="0" dirty="0" smtClean="0">
                          <a:ln>
                            <a:noFill/>
                          </a:ln>
                          <a:solidFill>
                            <a:srgbClr val="333333"/>
                          </a:solidFill>
                          <a:effectLst/>
                          <a:latin typeface="Calibri" pitchFamily="34" charset="0"/>
                          <a:cs typeface="Arial" charset="0"/>
                        </a:rPr>
                        <a:t> ¿Estaría de acuerdo con la </a:t>
                      </a:r>
                      <a:r>
                        <a:rPr kumimoji="0" lang="es-CO" sz="1100" b="1" i="0" u="none" strike="noStrike" cap="none" normalizeH="0" baseline="0" dirty="0" smtClean="0">
                          <a:ln>
                            <a:noFill/>
                          </a:ln>
                          <a:solidFill>
                            <a:srgbClr val="622280"/>
                          </a:solidFill>
                          <a:effectLst/>
                          <a:latin typeface="Calibri" pitchFamily="34" charset="0"/>
                          <a:cs typeface="Arial" charset="0"/>
                        </a:rPr>
                        <a:t>remodelación arquitectónica</a:t>
                      </a:r>
                      <a:r>
                        <a:rPr kumimoji="0" lang="es-CO" sz="1100" b="1" i="0" u="none" strike="noStrike" cap="none" normalizeH="0" baseline="0" dirty="0" smtClean="0">
                          <a:ln>
                            <a:noFill/>
                          </a:ln>
                          <a:solidFill>
                            <a:srgbClr val="333333"/>
                          </a:solidFill>
                          <a:effectLst/>
                          <a:latin typeface="Calibri" pitchFamily="34" charset="0"/>
                          <a:cs typeface="Arial" charset="0"/>
                        </a:rPr>
                        <a:t> tipo museo de los cementerios distritales?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83974" name="Rectangle 11"/>
          <p:cNvSpPr>
            <a:spLocks noGrp="1" noChangeArrowheads="1"/>
          </p:cNvSpPr>
          <p:nvPr>
            <p:ph type="title"/>
          </p:nvPr>
        </p:nvSpPr>
        <p:spPr/>
        <p:txBody>
          <a:bodyPr/>
          <a:lstStyle/>
          <a:p>
            <a:pPr eaLnBrk="1" hangingPunct="1"/>
            <a:r>
              <a:rPr lang="es-CO" dirty="0" smtClean="0"/>
              <a:t>Remodelación arquitectónica</a:t>
            </a:r>
          </a:p>
        </p:txBody>
      </p:sp>
      <p:sp>
        <p:nvSpPr>
          <p:cNvPr id="83975" name="Rectangle 12"/>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A944C440-7F44-410A-808C-0D8DEA8AC21F}" type="slidenum">
              <a:rPr lang="es-ES" sz="900" i="1">
                <a:solidFill>
                  <a:schemeClr val="bg1"/>
                </a:solidFill>
              </a:rPr>
              <a:pPr algn="ctr"/>
              <a:t>58</a:t>
            </a:fld>
            <a:endParaRPr lang="es-ES" sz="900" i="1" dirty="0">
              <a:solidFill>
                <a:schemeClr val="bg1"/>
              </a:solidFill>
            </a:endParaRPr>
          </a:p>
        </p:txBody>
      </p:sp>
      <p:sp>
        <p:nvSpPr>
          <p:cNvPr id="83976" name="Rectangle 13"/>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651393" name="Group 129"/>
          <p:cNvGraphicFramePr>
            <a:graphicFrameLocks noGrp="1"/>
          </p:cNvGraphicFramePr>
          <p:nvPr/>
        </p:nvGraphicFramePr>
        <p:xfrm>
          <a:off x="2374900" y="3132138"/>
          <a:ext cx="519113" cy="296604"/>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chemeClr val="bg1"/>
                          </a:solidFill>
                          <a:effectLst/>
                          <a:latin typeface="Cambria" pitchFamily="18" charset="0"/>
                          <a:cs typeface="Arial" charset="0"/>
                        </a:rPr>
                        <a:t>67</a:t>
                      </a:r>
                      <a:r>
                        <a:rPr kumimoji="0" lang="es-ES" sz="13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51489" name="Group 225"/>
          <p:cNvGraphicFramePr>
            <a:graphicFrameLocks noGrp="1"/>
          </p:cNvGraphicFramePr>
          <p:nvPr/>
        </p:nvGraphicFramePr>
        <p:xfrm>
          <a:off x="1509713" y="2189163"/>
          <a:ext cx="527050" cy="269172"/>
        </p:xfrm>
        <a:graphic>
          <a:graphicData uri="http://schemas.openxmlformats.org/drawingml/2006/table">
            <a:tbl>
              <a:tblPr/>
              <a:tblGrid>
                <a:gridCol w="5270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chemeClr val="bg1"/>
                          </a:solidFill>
                          <a:effectLst/>
                          <a:latin typeface="Cambria" pitchFamily="18" charset="0"/>
                          <a:cs typeface="Arial" charset="0"/>
                        </a:rPr>
                        <a:t>33</a:t>
                      </a:r>
                      <a:r>
                        <a:rPr kumimoji="0" lang="es-ES" sz="12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51405" name="Group 141"/>
          <p:cNvGraphicFramePr>
            <a:graphicFrameLocks noGrp="1"/>
          </p:cNvGraphicFramePr>
          <p:nvPr/>
        </p:nvGraphicFramePr>
        <p:xfrm>
          <a:off x="3344863" y="2700338"/>
          <a:ext cx="519112" cy="296604"/>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rgbClr val="622280"/>
                          </a:solidFill>
                          <a:effectLst/>
                          <a:latin typeface="Cambria" pitchFamily="18" charset="0"/>
                          <a:cs typeface="Arial" charset="0"/>
                        </a:rPr>
                        <a:t>Si</a:t>
                      </a:r>
                      <a:r>
                        <a:rPr kumimoji="0" lang="es-ES" sz="1300" b="1" i="0" u="none" strike="noStrike" cap="none" normalizeH="0" baseline="0" dirty="0" smtClean="0">
                          <a:ln>
                            <a:noFill/>
                          </a:ln>
                          <a:solidFill>
                            <a:srgbClr val="622280"/>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51411" name="Group 147"/>
          <p:cNvGraphicFramePr>
            <a:graphicFrameLocks noGrp="1"/>
          </p:cNvGraphicFramePr>
          <p:nvPr/>
        </p:nvGraphicFramePr>
        <p:xfrm>
          <a:off x="776288" y="1612900"/>
          <a:ext cx="519112" cy="269172"/>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No</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83985" name="AutoShape 153"/>
          <p:cNvCxnSpPr>
            <a:cxnSpLocks noChangeShapeType="1"/>
          </p:cNvCxnSpPr>
          <p:nvPr/>
        </p:nvCxnSpPr>
        <p:spPr bwMode="auto">
          <a:xfrm flipV="1">
            <a:off x="2894013" y="2995613"/>
            <a:ext cx="711200" cy="284162"/>
          </a:xfrm>
          <a:prstGeom prst="bentConnector2">
            <a:avLst/>
          </a:prstGeom>
          <a:noFill/>
          <a:ln w="3175">
            <a:solidFill>
              <a:schemeClr val="tx1"/>
            </a:solidFill>
            <a:miter lim="800000"/>
            <a:headEnd/>
            <a:tailEnd type="oval" w="med" len="med"/>
          </a:ln>
        </p:spPr>
      </p:cxnSp>
      <p:cxnSp>
        <p:nvCxnSpPr>
          <p:cNvPr id="83986" name="AutoShape 154"/>
          <p:cNvCxnSpPr>
            <a:cxnSpLocks noChangeShapeType="1"/>
          </p:cNvCxnSpPr>
          <p:nvPr/>
        </p:nvCxnSpPr>
        <p:spPr bwMode="auto">
          <a:xfrm rot="10800000">
            <a:off x="1036638" y="1881188"/>
            <a:ext cx="473075" cy="442912"/>
          </a:xfrm>
          <a:prstGeom prst="bentConnector2">
            <a:avLst/>
          </a:prstGeom>
          <a:noFill/>
          <a:ln w="3175">
            <a:solidFill>
              <a:schemeClr val="tx1"/>
            </a:solidFill>
            <a:miter lim="800000"/>
            <a:headEnd/>
            <a:tailEnd type="oval" w="med" len="med"/>
          </a:ln>
        </p:spPr>
      </p:cxnSp>
      <p:graphicFrame>
        <p:nvGraphicFramePr>
          <p:cNvPr id="651490" name="Group 226"/>
          <p:cNvGraphicFramePr>
            <a:graphicFrameLocks noGrp="1"/>
          </p:cNvGraphicFramePr>
          <p:nvPr/>
        </p:nvGraphicFramePr>
        <p:xfrm>
          <a:off x="1849438" y="4344988"/>
          <a:ext cx="890587" cy="249360"/>
        </p:xfrm>
        <a:graphic>
          <a:graphicData uri="http://schemas.openxmlformats.org/drawingml/2006/table">
            <a:tbl>
              <a:tblPr/>
              <a:tblGrid>
                <a:gridCol w="625475"/>
                <a:gridCol w="265112"/>
              </a:tblGrid>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 Base: Total Encuestados</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pic>
        <p:nvPicPr>
          <p:cNvPr id="83997" name="Picture 236" descr="fgh"/>
          <p:cNvPicPr>
            <a:picLocks noChangeAspect="1" noChangeArrowheads="1"/>
          </p:cNvPicPr>
          <p:nvPr/>
        </p:nvPicPr>
        <p:blipFill>
          <a:blip r:embed="rId4" cstate="print"/>
          <a:srcRect/>
          <a:stretch>
            <a:fillRect/>
          </a:stretch>
        </p:blipFill>
        <p:spPr bwMode="auto">
          <a:xfrm>
            <a:off x="5695950" y="1144588"/>
            <a:ext cx="2336800" cy="1497012"/>
          </a:xfrm>
          <a:prstGeom prst="rect">
            <a:avLst/>
          </a:prstGeom>
          <a:noFill/>
          <a:ln w="9525">
            <a:noFill/>
            <a:miter lim="800000"/>
            <a:headEnd/>
            <a:tailEnd/>
          </a:ln>
        </p:spPr>
      </p:pic>
      <p:graphicFrame>
        <p:nvGraphicFramePr>
          <p:cNvPr id="651610" name="Group 346"/>
          <p:cNvGraphicFramePr>
            <a:graphicFrameLocks noGrp="1"/>
          </p:cNvGraphicFramePr>
          <p:nvPr/>
        </p:nvGraphicFramePr>
        <p:xfrm>
          <a:off x="5888038" y="1406525"/>
          <a:ext cx="1963737" cy="1095376"/>
        </p:xfrm>
        <a:graphic>
          <a:graphicData uri="http://schemas.openxmlformats.org/drawingml/2006/table">
            <a:tbl>
              <a:tblPr/>
              <a:tblGrid>
                <a:gridCol w="1704975"/>
                <a:gridCol w="258762"/>
              </a:tblGrid>
              <a:tr h="30480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Se necesita la remodelación/ está deteriorado/ abandonado</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26%</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30480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Se vería bonito / llamativo</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24%</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06388">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Se vería mejor /buena presentación / mejor imagen</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17%</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79388">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Se vería agradable</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14%</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651518" name="Group 254"/>
          <p:cNvGraphicFramePr>
            <a:graphicFrameLocks noGrp="1"/>
          </p:cNvGraphicFramePr>
          <p:nvPr/>
        </p:nvGraphicFramePr>
        <p:xfrm>
          <a:off x="6610350" y="1217613"/>
          <a:ext cx="530225" cy="145728"/>
        </p:xfrm>
        <a:graphic>
          <a:graphicData uri="http://schemas.openxmlformats.org/drawingml/2006/table">
            <a:tbl>
              <a:tblPr/>
              <a:tblGrid>
                <a:gridCol w="265113"/>
                <a:gridCol w="265112"/>
              </a:tblGrid>
              <a:tr h="123825">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cap="flat">
                      <a:noFill/>
                    </a:lnL>
                    <a:lnR w="3175" cap="flat" cmpd="sng" algn="ctr">
                      <a:solidFill>
                        <a:schemeClr val="bg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477</a:t>
                      </a:r>
                    </a:p>
                  </a:txBody>
                  <a:tcPr marL="18000" marR="18000" marT="18000" marB="18000" anchor="ctr" horzOverflow="overflow">
                    <a:lnL w="3175" cap="flat" cmpd="sng" algn="ctr">
                      <a:solidFill>
                        <a:schemeClr val="bg1"/>
                      </a:solidFill>
                      <a:prstDash val="solid"/>
                      <a:round/>
                      <a:headEnd type="none" w="med" len="med"/>
                      <a:tailEnd type="none" w="med" len="med"/>
                    </a:lnL>
                    <a:lnR cap="flat">
                      <a:noFill/>
                    </a:lnR>
                    <a:lnT cap="flat">
                      <a:noFill/>
                    </a:lnT>
                    <a:lnB cap="flat">
                      <a:noFill/>
                    </a:lnB>
                    <a:lnTlToBr>
                      <a:noFill/>
                    </a:lnTlToBr>
                    <a:lnBlToTr>
                      <a:noFill/>
                    </a:lnBlToTr>
                    <a:noFill/>
                  </a:tcPr>
                </a:tc>
              </a:tr>
            </a:tbl>
          </a:graphicData>
        </a:graphic>
      </p:graphicFrame>
      <p:graphicFrame>
        <p:nvGraphicFramePr>
          <p:cNvPr id="651528" name="Group 264"/>
          <p:cNvGraphicFramePr>
            <a:graphicFrameLocks noGrp="1"/>
          </p:cNvGraphicFramePr>
          <p:nvPr/>
        </p:nvGraphicFramePr>
        <p:xfrm>
          <a:off x="5686425" y="733425"/>
          <a:ext cx="2378075" cy="371280"/>
        </p:xfrm>
        <a:graphic>
          <a:graphicData uri="http://schemas.openxmlformats.org/drawingml/2006/table">
            <a:tbl>
              <a:tblPr/>
              <a:tblGrid>
                <a:gridCol w="2378075"/>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 ¿Por qué están de acuerdo con la remodelación arquitectónica?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51580" name="Group 316"/>
          <p:cNvGraphicFramePr>
            <a:graphicFrameLocks noGrp="1"/>
          </p:cNvGraphicFramePr>
          <p:nvPr/>
        </p:nvGraphicFramePr>
        <p:xfrm>
          <a:off x="5888038" y="3700463"/>
          <a:ext cx="1963737" cy="1084265"/>
        </p:xfrm>
        <a:graphic>
          <a:graphicData uri="http://schemas.openxmlformats.org/drawingml/2006/table">
            <a:tbl>
              <a:tblPr/>
              <a:tblGrid>
                <a:gridCol w="1704975"/>
                <a:gridCol w="258762"/>
              </a:tblGrid>
              <a:tr h="2174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800" b="0" i="0" u="none" strike="noStrike" cap="none" normalizeH="0" baseline="0" dirty="0" smtClean="0">
                          <a:ln>
                            <a:noFill/>
                          </a:ln>
                          <a:solidFill>
                            <a:schemeClr val="tx1"/>
                          </a:solidFill>
                          <a:effectLst/>
                          <a:latin typeface="Calibri" pitchFamily="34" charset="0"/>
                          <a:cs typeface="Arial" charset="0"/>
                        </a:rPr>
                        <a:t>Así está bien / no es necesario</a:t>
                      </a:r>
                      <a:endParaRPr kumimoji="0" lang="es-ES" sz="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31%</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2174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800" b="0" i="0" u="none" strike="noStrike" cap="none" normalizeH="0" baseline="0" dirty="0" smtClean="0">
                          <a:ln>
                            <a:noFill/>
                          </a:ln>
                          <a:solidFill>
                            <a:schemeClr val="tx1"/>
                          </a:solidFill>
                          <a:effectLst/>
                          <a:latin typeface="Calibri" pitchFamily="34" charset="0"/>
                          <a:cs typeface="Arial" charset="0"/>
                        </a:rPr>
                        <a:t>Me gusta como esta / es un lugar bonito</a:t>
                      </a:r>
                      <a:endParaRPr kumimoji="0" lang="es-ES" sz="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17%</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873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800" b="0" i="0" u="none" strike="noStrike" cap="none" normalizeH="0" baseline="0" dirty="0" smtClean="0">
                          <a:ln>
                            <a:noFill/>
                          </a:ln>
                          <a:solidFill>
                            <a:schemeClr val="tx1"/>
                          </a:solidFill>
                          <a:effectLst/>
                          <a:latin typeface="Calibri" pitchFamily="34" charset="0"/>
                          <a:cs typeface="Arial" charset="0"/>
                        </a:rPr>
                        <a:t>Es un campo santo /se debe respetar a los difuntos </a:t>
                      </a:r>
                      <a:endParaRPr kumimoji="0" lang="es-ES" sz="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14%</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6986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800" b="0" i="0" u="none" strike="noStrike" cap="none" normalizeH="0" baseline="0" dirty="0" smtClean="0">
                          <a:ln>
                            <a:noFill/>
                          </a:ln>
                          <a:solidFill>
                            <a:schemeClr val="tx1"/>
                          </a:solidFill>
                          <a:effectLst/>
                          <a:latin typeface="Calibri" pitchFamily="34" charset="0"/>
                          <a:cs typeface="Arial" charset="0"/>
                        </a:rPr>
                        <a:t>Por los costos / sería más caro</a:t>
                      </a:r>
                      <a:endParaRPr kumimoji="0" lang="es-ES" sz="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10%</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920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800" b="0" i="0" u="none" strike="noStrike" cap="none" normalizeH="0" baseline="0" dirty="0" smtClean="0">
                          <a:ln>
                            <a:noFill/>
                          </a:ln>
                          <a:solidFill>
                            <a:schemeClr val="tx1"/>
                          </a:solidFill>
                          <a:effectLst/>
                          <a:latin typeface="Calibri" pitchFamily="34" charset="0"/>
                          <a:cs typeface="Arial" charset="0"/>
                        </a:rPr>
                        <a:t>No sabe / no responde</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13%</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651553" name="Group 289"/>
          <p:cNvGraphicFramePr>
            <a:graphicFrameLocks noGrp="1"/>
          </p:cNvGraphicFramePr>
          <p:nvPr/>
        </p:nvGraphicFramePr>
        <p:xfrm>
          <a:off x="6610350" y="3511550"/>
          <a:ext cx="530225" cy="145728"/>
        </p:xfrm>
        <a:graphic>
          <a:graphicData uri="http://schemas.openxmlformats.org/drawingml/2006/table">
            <a:tbl>
              <a:tblPr/>
              <a:tblGrid>
                <a:gridCol w="265113"/>
                <a:gridCol w="265112"/>
              </a:tblGrid>
              <a:tr h="123825">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cap="flat">
                      <a:noFill/>
                    </a:lnL>
                    <a:lnR w="3175" cap="flat" cmpd="sng" algn="ctr">
                      <a:solidFill>
                        <a:schemeClr val="bg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230</a:t>
                      </a:r>
                    </a:p>
                  </a:txBody>
                  <a:tcPr marL="18000" marR="18000" marT="18000" marB="18000" anchor="ctr" horzOverflow="overflow">
                    <a:lnL w="3175" cap="flat" cmpd="sng" algn="ctr">
                      <a:solidFill>
                        <a:schemeClr val="bg1"/>
                      </a:solidFill>
                      <a:prstDash val="solid"/>
                      <a:round/>
                      <a:headEnd type="none" w="med" len="med"/>
                      <a:tailEnd type="none" w="med" len="med"/>
                    </a:lnL>
                    <a:lnR cap="flat">
                      <a:noFill/>
                    </a:lnR>
                    <a:lnT cap="flat">
                      <a:noFill/>
                    </a:lnT>
                    <a:lnB cap="flat">
                      <a:noFill/>
                    </a:lnB>
                    <a:lnTlToBr>
                      <a:noFill/>
                    </a:lnTlToBr>
                    <a:lnBlToTr>
                      <a:noFill/>
                    </a:lnBlToTr>
                    <a:noFill/>
                  </a:tcPr>
                </a:tc>
              </a:tr>
            </a:tbl>
          </a:graphicData>
        </a:graphic>
      </p:graphicFrame>
      <p:graphicFrame>
        <p:nvGraphicFramePr>
          <p:cNvPr id="651563" name="Group 299"/>
          <p:cNvGraphicFramePr>
            <a:graphicFrameLocks noGrp="1"/>
          </p:cNvGraphicFramePr>
          <p:nvPr/>
        </p:nvGraphicFramePr>
        <p:xfrm>
          <a:off x="5686425" y="3027363"/>
          <a:ext cx="2378075" cy="371280"/>
        </p:xfrm>
        <a:graphic>
          <a:graphicData uri="http://schemas.openxmlformats.org/drawingml/2006/table">
            <a:tbl>
              <a:tblPr/>
              <a:tblGrid>
                <a:gridCol w="2378075"/>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 ¿Por qué </a:t>
                      </a:r>
                      <a:r>
                        <a:rPr kumimoji="0" lang="es-CO" sz="1100" b="1" i="0" u="none" strike="noStrike" cap="none" normalizeH="0" baseline="0" dirty="0" smtClean="0">
                          <a:ln>
                            <a:noFill/>
                          </a:ln>
                          <a:solidFill>
                            <a:srgbClr val="622280"/>
                          </a:solidFill>
                          <a:effectLst/>
                          <a:latin typeface="Calibri" pitchFamily="34" charset="0"/>
                          <a:cs typeface="Arial" charset="0"/>
                        </a:rPr>
                        <a:t>NO</a:t>
                      </a:r>
                      <a:r>
                        <a:rPr kumimoji="0" lang="es-CO" sz="1100" b="1" i="0" u="none" strike="noStrike" cap="none" normalizeH="0" baseline="0" dirty="0" smtClean="0">
                          <a:ln>
                            <a:noFill/>
                          </a:ln>
                          <a:solidFill>
                            <a:srgbClr val="333333"/>
                          </a:solidFill>
                          <a:effectLst/>
                          <a:latin typeface="Calibri" pitchFamily="34" charset="0"/>
                          <a:cs typeface="Arial" charset="0"/>
                        </a:rPr>
                        <a:t> están de acuerdo con la remodelación arquitectónica?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pic>
        <p:nvPicPr>
          <p:cNvPr id="84039" name="Picture 308" descr="ghj"/>
          <p:cNvPicPr>
            <a:picLocks noChangeAspect="1" noChangeArrowheads="1"/>
          </p:cNvPicPr>
          <p:nvPr/>
        </p:nvPicPr>
        <p:blipFill>
          <a:blip r:embed="rId5" cstate="print">
            <a:lum bright="12000"/>
          </a:blip>
          <a:srcRect b="57994"/>
          <a:stretch>
            <a:fillRect/>
          </a:stretch>
        </p:blipFill>
        <p:spPr bwMode="auto">
          <a:xfrm>
            <a:off x="4017963" y="1924050"/>
            <a:ext cx="1381125" cy="1120775"/>
          </a:xfrm>
          <a:prstGeom prst="rect">
            <a:avLst/>
          </a:prstGeom>
          <a:noFill/>
          <a:ln w="9525">
            <a:noFill/>
            <a:miter lim="800000"/>
            <a:headEnd/>
            <a:tailEnd/>
          </a:ln>
        </p:spPr>
      </p:pic>
      <p:grpSp>
        <p:nvGrpSpPr>
          <p:cNvPr id="84040" name="Group 317"/>
          <p:cNvGrpSpPr>
            <a:grpSpLocks/>
          </p:cNvGrpSpPr>
          <p:nvPr/>
        </p:nvGrpSpPr>
        <p:grpSpPr bwMode="auto">
          <a:xfrm>
            <a:off x="8175625" y="152400"/>
            <a:ext cx="969963" cy="255588"/>
            <a:chOff x="5150" y="96"/>
            <a:chExt cx="611" cy="161"/>
          </a:xfrm>
        </p:grpSpPr>
        <p:pic>
          <p:nvPicPr>
            <p:cNvPr id="84042" name="Picture 318" descr="GHJK"/>
            <p:cNvPicPr>
              <a:picLocks noChangeAspect="1" noChangeArrowheads="1"/>
            </p:cNvPicPr>
            <p:nvPr/>
          </p:nvPicPr>
          <p:blipFill>
            <a:blip r:embed="rId6" cstate="print"/>
            <a:srcRect/>
            <a:stretch>
              <a:fillRect/>
            </a:stretch>
          </p:blipFill>
          <p:spPr bwMode="auto">
            <a:xfrm>
              <a:off x="5150" y="101"/>
              <a:ext cx="611" cy="156"/>
            </a:xfrm>
            <a:prstGeom prst="rect">
              <a:avLst/>
            </a:prstGeom>
            <a:noFill/>
            <a:ln w="9525">
              <a:noFill/>
              <a:miter lim="800000"/>
              <a:headEnd/>
              <a:tailEnd/>
            </a:ln>
          </p:spPr>
        </p:pic>
        <p:sp>
          <p:nvSpPr>
            <p:cNvPr id="84043" name="Rectangle 319"/>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pic>
        <p:nvPicPr>
          <p:cNvPr id="84041" name="Picture 320" descr="fghfj"/>
          <p:cNvPicPr>
            <a:picLocks noChangeAspect="1" noChangeArrowheads="1"/>
          </p:cNvPicPr>
          <p:nvPr/>
        </p:nvPicPr>
        <p:blipFill>
          <a:blip r:embed="rId7" cstate="print"/>
          <a:srcRect/>
          <a:stretch>
            <a:fillRect/>
          </a:stretch>
        </p:blipFill>
        <p:spPr bwMode="auto">
          <a:xfrm>
            <a:off x="1968500" y="2487613"/>
            <a:ext cx="654050" cy="517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s-CO" dirty="0" smtClean="0"/>
              <a:t>Remodelación arquitectónica</a:t>
            </a:r>
          </a:p>
        </p:txBody>
      </p:sp>
      <p:sp>
        <p:nvSpPr>
          <p:cNvPr id="84995"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D497EED8-8BD3-4AA6-A81E-3DDF903F026A}" type="slidenum">
              <a:rPr lang="es-ES" sz="900" i="1">
                <a:solidFill>
                  <a:schemeClr val="bg1"/>
                </a:solidFill>
              </a:rPr>
              <a:pPr algn="ctr"/>
              <a:t>59</a:t>
            </a:fld>
            <a:endParaRPr lang="es-ES" sz="900" i="1" dirty="0">
              <a:solidFill>
                <a:schemeClr val="bg1"/>
              </a:solidFill>
            </a:endParaRPr>
          </a:p>
        </p:txBody>
      </p:sp>
      <p:sp>
        <p:nvSpPr>
          <p:cNvPr id="84996"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774149" name="Group 5"/>
          <p:cNvGraphicFramePr>
            <a:graphicFrameLocks noGrp="1"/>
          </p:cNvGraphicFramePr>
          <p:nvPr/>
        </p:nvGraphicFramePr>
        <p:xfrm>
          <a:off x="892175" y="620713"/>
          <a:ext cx="7362825" cy="4413565"/>
        </p:xfrm>
        <a:graphic>
          <a:graphicData uri="http://schemas.openxmlformats.org/drawingml/2006/table">
            <a:tbl>
              <a:tblPr/>
              <a:tblGrid>
                <a:gridCol w="4148138"/>
                <a:gridCol w="642937"/>
                <a:gridCol w="642938"/>
                <a:gridCol w="642937"/>
                <a:gridCol w="642938"/>
                <a:gridCol w="642937"/>
              </a:tblGrid>
              <a:tr h="0">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8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a:noFill/>
                    </a:lnB>
                    <a:lnTlToBr>
                      <a:noFill/>
                    </a:lnTlToBr>
                    <a:lnBlToTr>
                      <a:noFill/>
                    </a:lnBlToTr>
                    <a:noFill/>
                  </a:tcPr>
                </a:tc>
                <a:tc gridSpan="5">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rgbClr val="333333"/>
                          </a:solidFill>
                          <a:effectLst/>
                          <a:latin typeface="Calibri" pitchFamily="34" charset="0"/>
                          <a:cs typeface="Arial" charset="0"/>
                        </a:rPr>
                        <a:t>FAMILIARES DE DOLIENTES</a:t>
                      </a:r>
                      <a:endParaRPr kumimoji="0" lang="es-ES" sz="800" b="0" i="1" u="none" strike="noStrike" cap="none" normalizeH="0" baseline="0" dirty="0" smtClean="0">
                        <a:ln>
                          <a:noFill/>
                        </a:ln>
                        <a:solidFill>
                          <a:srgbClr val="333333"/>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Serafín</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Total Encuestados</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202</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gridSpan="6">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24. ¿Estaría de acuerdo con la remodelación arquitectónica tipo museo de los cementerios distritales? </a:t>
                      </a:r>
                      <a:endParaRPr kumimoji="0" lang="es-ES" sz="1000" b="1"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SI</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NO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4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4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4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4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4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4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Base: Los que están de acuerdo con la remodelación arquitectónica</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477</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48</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74000"/>
                        </a:lnSpc>
                        <a:spcBef>
                          <a:spcPct val="0"/>
                        </a:spcBef>
                        <a:spcAft>
                          <a:spcPct val="0"/>
                        </a:spcAft>
                        <a:buClrTx/>
                        <a:buSzTx/>
                        <a:buFontTx/>
                        <a:buNone/>
                        <a:tabLst/>
                      </a:pPr>
                      <a:r>
                        <a:rPr kumimoji="0" lang="es-ES" sz="800" b="1" i="0" u="none" strike="noStrike" cap="none" normalizeH="0" baseline="0" dirty="0" smtClean="0">
                          <a:ln>
                            <a:noFill/>
                          </a:ln>
                          <a:solidFill>
                            <a:srgbClr val="622280"/>
                          </a:solidFill>
                          <a:effectLst/>
                          <a:latin typeface="Calibri" pitchFamily="34" charset="0"/>
                          <a:cs typeface="Arial" charset="0"/>
                        </a:rPr>
                        <a:t> ¿POR QUÉ ESTÁN DE ACUERDO CON LA REMODELACIÓN ARQUITECTÓNICA? </a:t>
                      </a:r>
                      <a:endParaRPr kumimoji="0" lang="es-ES" sz="8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4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4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4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4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4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 necesita la remodelación/ está deteriorado/ abandonado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 vería bonito / llamativo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 vería mejor /buena presentación / mejor imagen</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 vería agradable</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Por conservación del patrimonio histórico/ tradición</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 vería aseado / limpio / ordenado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 vería organizado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Le daría seguridad al lugar</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 vería acogedor / tranquilo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4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4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4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4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4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4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Base: Los que no están de acuerdo con la remodelación arquitectónica</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230</a:t>
                      </a: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56</a:t>
                      </a: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57</a:t>
                      </a: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61</a:t>
                      </a: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56</a:t>
                      </a: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74000"/>
                        </a:lnSpc>
                        <a:spcBef>
                          <a:spcPct val="0"/>
                        </a:spcBef>
                        <a:spcAft>
                          <a:spcPct val="0"/>
                        </a:spcAft>
                        <a:buClrTx/>
                        <a:buSzTx/>
                        <a:buFontTx/>
                        <a:buNone/>
                        <a:tabLst/>
                      </a:pPr>
                      <a:r>
                        <a:rPr kumimoji="0" lang="es-ES" sz="800" b="1" i="0" u="none" strike="noStrike" cap="none" normalizeH="0" baseline="0" dirty="0" smtClean="0">
                          <a:ln>
                            <a:noFill/>
                          </a:ln>
                          <a:solidFill>
                            <a:srgbClr val="622280"/>
                          </a:solidFill>
                          <a:effectLst/>
                          <a:latin typeface="Calibri" pitchFamily="34" charset="0"/>
                          <a:cs typeface="Arial" charset="0"/>
                        </a:rPr>
                        <a:t> ¿POR QUÉ NO ESTÁN DE ACUERDO CON LA REMODELACIÓN ARQUITECTÓNICA? </a:t>
                      </a:r>
                      <a:endParaRPr kumimoji="0" lang="es-ES" sz="8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Así está bien / no es necesario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Me gusta como esta / es un lugar bonito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Es un campo santo /se debe respetar a los difuntos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Por los costos / sería más caro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Es un patrimonio histórico / cultural</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Sería un gasto innecesario / existen otras obras para invertir</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Otro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sabe / no responde</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4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grpSp>
        <p:nvGrpSpPr>
          <p:cNvPr id="85224" name="Group 242"/>
          <p:cNvGrpSpPr>
            <a:grpSpLocks/>
          </p:cNvGrpSpPr>
          <p:nvPr/>
        </p:nvGrpSpPr>
        <p:grpSpPr bwMode="auto">
          <a:xfrm>
            <a:off x="8175625" y="152400"/>
            <a:ext cx="969963" cy="255588"/>
            <a:chOff x="5150" y="96"/>
            <a:chExt cx="611" cy="161"/>
          </a:xfrm>
        </p:grpSpPr>
        <p:pic>
          <p:nvPicPr>
            <p:cNvPr id="85225" name="Picture 243"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85226" name="Rectangle 244"/>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Escalas Utilizadas</a:t>
            </a:r>
            <a:endParaRPr lang="es-MX" dirty="0"/>
          </a:p>
        </p:txBody>
      </p:sp>
      <p:sp>
        <p:nvSpPr>
          <p:cNvPr id="3" name="2 Marcador de contenido"/>
          <p:cNvSpPr>
            <a:spLocks noGrp="1"/>
          </p:cNvSpPr>
          <p:nvPr>
            <p:ph idx="1"/>
          </p:nvPr>
        </p:nvSpPr>
        <p:spPr>
          <a:xfrm>
            <a:off x="777154" y="920461"/>
            <a:ext cx="7613650" cy="3395663"/>
          </a:xfrm>
        </p:spPr>
        <p:txBody>
          <a:bodyPr/>
          <a:lstStyle/>
          <a:p>
            <a:pPr>
              <a:buNone/>
            </a:pPr>
            <a:r>
              <a:rPr lang="es-MX" sz="1500" dirty="0" smtClean="0"/>
              <a:t>	Para el desarrollo del contrato se propuso a la UAESP unificar la escalas de medición de los 3 segmentos evaluados: residuos sólidos,  alumbrado público y servicios funerarios, y utilizar para tal fin la escala propuesta por el DNP para investigaciones del sector público. </a:t>
            </a:r>
          </a:p>
          <a:p>
            <a:pPr>
              <a:buNone/>
            </a:pPr>
            <a:endParaRPr lang="es-MX" sz="1500" dirty="0" smtClean="0"/>
          </a:p>
          <a:p>
            <a:pPr>
              <a:buNone/>
            </a:pPr>
            <a:r>
              <a:rPr lang="es-MX" sz="1500" dirty="0" smtClean="0"/>
              <a:t>	El informe incluye los datos comparativos del año 2010 para evidenciar la tendencia, sin embargo, se aclara que el ajuste en la escala hace que la información no sea totalmente comparativa.</a:t>
            </a:r>
          </a:p>
          <a:p>
            <a:pPr>
              <a:buNone/>
            </a:pPr>
            <a:endParaRPr lang="es-MX" sz="1500" dirty="0" smtClean="0"/>
          </a:p>
          <a:p>
            <a:pPr>
              <a:buNone/>
            </a:pPr>
            <a:endParaRPr lang="es-MX" sz="1500" dirty="0" smtClean="0"/>
          </a:p>
          <a:p>
            <a:pPr>
              <a:buNone/>
            </a:pPr>
            <a:endParaRPr lang="es-MX" sz="1500" dirty="0" smtClean="0"/>
          </a:p>
          <a:p>
            <a:pPr>
              <a:buNone/>
            </a:pPr>
            <a:endParaRPr lang="es-MX" sz="1500" dirty="0" smtClean="0"/>
          </a:p>
          <a:p>
            <a:pPr>
              <a:buNone/>
            </a:pPr>
            <a:endParaRPr lang="es-MX" sz="1500" dirty="0" smtClean="0"/>
          </a:p>
          <a:p>
            <a:pPr>
              <a:buNone/>
            </a:pPr>
            <a:r>
              <a:rPr lang="es-MX" sz="1500" dirty="0" smtClean="0"/>
              <a:t>	Algunas de las escalas utilizadas en el 2010 fueron:</a:t>
            </a:r>
          </a:p>
          <a:p>
            <a:pPr lvl="1"/>
            <a:r>
              <a:rPr lang="es-CO" sz="1000" b="1" kern="1200" dirty="0" smtClean="0">
                <a:latin typeface="Calibri" pitchFamily="34" charset="0"/>
                <a:ea typeface="Calibri" pitchFamily="34" charset="0"/>
                <a:cs typeface="Tahoma" pitchFamily="34" charset="0"/>
              </a:rPr>
              <a:t>ESCALA: </a:t>
            </a:r>
            <a:r>
              <a:rPr lang="es-CO" sz="1000" kern="1200" dirty="0" smtClean="0">
                <a:latin typeface="Calibri" pitchFamily="34" charset="0"/>
                <a:ea typeface="Calibri" pitchFamily="34" charset="0"/>
                <a:cs typeface="Tahoma" pitchFamily="34" charset="0"/>
              </a:rPr>
              <a:t>Buena, Aceptable, Regular, Mala</a:t>
            </a:r>
          </a:p>
          <a:p>
            <a:pPr lvl="1"/>
            <a:r>
              <a:rPr lang="es-CO" sz="1000" b="1" kern="1200" dirty="0" smtClean="0">
                <a:latin typeface="Calibri" pitchFamily="34" charset="0"/>
                <a:ea typeface="Calibri" pitchFamily="34" charset="0"/>
                <a:cs typeface="Tahoma" pitchFamily="34" charset="0"/>
              </a:rPr>
              <a:t>ESCALA:</a:t>
            </a:r>
            <a:r>
              <a:rPr lang="es-CO" sz="1000" kern="1200" dirty="0" smtClean="0">
                <a:latin typeface="Calibri" pitchFamily="34" charset="0"/>
                <a:ea typeface="Calibri" pitchFamily="34" charset="0"/>
                <a:cs typeface="Tahoma" pitchFamily="34" charset="0"/>
              </a:rPr>
              <a:t> Muy bueno, Bueno, Aceptable, Malo, Muy Malo</a:t>
            </a:r>
          </a:p>
          <a:p>
            <a:pPr lvl="1"/>
            <a:r>
              <a:rPr lang="es-CO" sz="1000" b="1" kern="1200" dirty="0" smtClean="0">
                <a:latin typeface="Calibri" pitchFamily="34" charset="0"/>
                <a:ea typeface="Calibri" pitchFamily="34" charset="0"/>
                <a:cs typeface="Tahoma" pitchFamily="34" charset="0"/>
              </a:rPr>
              <a:t>ESCALA:</a:t>
            </a:r>
            <a:r>
              <a:rPr lang="es-CO" sz="1000" kern="1200" dirty="0" smtClean="0">
                <a:latin typeface="Calibri" pitchFamily="34" charset="0"/>
                <a:ea typeface="Calibri" pitchFamily="34" charset="0"/>
                <a:cs typeface="Tahoma" pitchFamily="34" charset="0"/>
              </a:rPr>
              <a:t> Excelente, Bueno, Aceptable, Malo, Pésimo </a:t>
            </a:r>
          </a:p>
          <a:p>
            <a:pPr>
              <a:buNone/>
            </a:pPr>
            <a:endParaRPr lang="es-CO" sz="1600" dirty="0" smtClean="0"/>
          </a:p>
          <a:p>
            <a:pPr>
              <a:buNone/>
            </a:pPr>
            <a:endParaRPr lang="es-CO" sz="1600" dirty="0" smtClean="0"/>
          </a:p>
          <a:p>
            <a:pPr>
              <a:buNone/>
            </a:pPr>
            <a:endParaRPr lang="es-MX" sz="1600" dirty="0" smtClean="0"/>
          </a:p>
          <a:p>
            <a:pPr>
              <a:buNone/>
            </a:pPr>
            <a:endParaRPr lang="es-MX" sz="1500" dirty="0" smtClean="0"/>
          </a:p>
          <a:p>
            <a:pPr>
              <a:buNone/>
            </a:pPr>
            <a:endParaRPr lang="es-MX" sz="1500" dirty="0" smtClean="0"/>
          </a:p>
          <a:p>
            <a:pPr>
              <a:buNone/>
            </a:pPr>
            <a:endParaRPr lang="es-MX" sz="1500" dirty="0" smtClean="0"/>
          </a:p>
          <a:p>
            <a:pPr>
              <a:buNone/>
            </a:pPr>
            <a:endParaRPr lang="es-MX" sz="1500" dirty="0" smtClean="0"/>
          </a:p>
          <a:p>
            <a:pPr>
              <a:buNone/>
            </a:pPr>
            <a:endParaRPr lang="es-MX" sz="1500" dirty="0" smtClean="0"/>
          </a:p>
          <a:p>
            <a:pPr>
              <a:buNone/>
            </a:pPr>
            <a:endParaRPr lang="es-MX" sz="1500" dirty="0" smtClean="0"/>
          </a:p>
          <a:p>
            <a:pPr>
              <a:buNone/>
            </a:pPr>
            <a:endParaRPr lang="es-MX" sz="1500" dirty="0" smtClean="0"/>
          </a:p>
          <a:p>
            <a:pPr>
              <a:buNone/>
            </a:pPr>
            <a:endParaRPr lang="es-MX" sz="1500" dirty="0"/>
          </a:p>
        </p:txBody>
      </p:sp>
      <p:graphicFrame>
        <p:nvGraphicFramePr>
          <p:cNvPr id="4" name="Group 176"/>
          <p:cNvGraphicFramePr>
            <a:graphicFrameLocks noGrp="1"/>
          </p:cNvGraphicFramePr>
          <p:nvPr/>
        </p:nvGraphicFramePr>
        <p:xfrm>
          <a:off x="2088860" y="2978723"/>
          <a:ext cx="4966566" cy="304800"/>
        </p:xfrm>
        <a:graphic>
          <a:graphicData uri="http://schemas.openxmlformats.org/drawingml/2006/table">
            <a:tbl>
              <a:tblPr/>
              <a:tblGrid>
                <a:gridCol w="4966566"/>
              </a:tblGrid>
              <a:tr h="1874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smtClean="0">
                          <a:ln>
                            <a:noFill/>
                          </a:ln>
                          <a:solidFill>
                            <a:srgbClr val="0075B8"/>
                          </a:solidFill>
                          <a:effectLst/>
                          <a:latin typeface="Calibri" pitchFamily="34" charset="0"/>
                          <a:ea typeface="Calibri" pitchFamily="34" charset="0"/>
                          <a:cs typeface="Tahoma" pitchFamily="34" charset="0"/>
                        </a:rPr>
                        <a:t>ESCALA:</a:t>
                      </a:r>
                      <a:r>
                        <a:rPr kumimoji="0" lang="es-CO" sz="1400" b="1"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s-CO" sz="12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[5] Muy Buena, [4] Buena, [3] Regular, [2] Mala, [1] Muy Mala</a:t>
                      </a:r>
                    </a:p>
                  </a:txBody>
                  <a:tcPr anchor="ctr" horzOverflow="overflow">
                    <a:lnL cap="flat">
                      <a:noFill/>
                    </a:lnL>
                    <a:lnR cap="flat">
                      <a:noFill/>
                    </a:lnR>
                    <a:lnT cap="flat">
                      <a:noFill/>
                    </a:lnT>
                    <a:lnB cap="flat">
                      <a:noFill/>
                    </a:lnB>
                    <a:lnTlToBr>
                      <a:noFill/>
                    </a:lnTlToBr>
                    <a:lnBlToTr>
                      <a:noFill/>
                    </a:lnBlToTr>
                    <a:noFill/>
                  </a:tcPr>
                </a:tc>
              </a:tr>
            </a:tbl>
          </a:graphicData>
        </a:graphic>
      </p:graphicFrame>
      <p:sp>
        <p:nvSpPr>
          <p:cNvPr id="7" name="6 Cerrar llave"/>
          <p:cNvSpPr/>
          <p:nvPr/>
        </p:nvSpPr>
        <p:spPr bwMode="auto">
          <a:xfrm rot="5400000">
            <a:off x="3636819" y="2660070"/>
            <a:ext cx="342896" cy="1610591"/>
          </a:xfrm>
          <a:prstGeom prst="rightBrac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s-MX" dirty="0">
              <a:solidFill>
                <a:srgbClr val="000000"/>
              </a:solidFill>
            </a:endParaRPr>
          </a:p>
        </p:txBody>
      </p:sp>
      <p:sp>
        <p:nvSpPr>
          <p:cNvPr id="8" name="7 CuadroTexto"/>
          <p:cNvSpPr txBox="1"/>
          <p:nvPr/>
        </p:nvSpPr>
        <p:spPr>
          <a:xfrm>
            <a:off x="3387435" y="3616033"/>
            <a:ext cx="825867" cy="369332"/>
          </a:xfrm>
          <a:prstGeom prst="rect">
            <a:avLst/>
          </a:prstGeom>
          <a:noFill/>
        </p:spPr>
        <p:txBody>
          <a:bodyPr wrap="none" rtlCol="0">
            <a:spAutoFit/>
          </a:bodyPr>
          <a:lstStyle/>
          <a:p>
            <a:r>
              <a:rPr lang="es-MX" dirty="0">
                <a:solidFill>
                  <a:srgbClr val="000000"/>
                </a:solidFill>
              </a:rPr>
              <a:t>%T2B</a:t>
            </a:r>
          </a:p>
        </p:txBody>
      </p:sp>
      <p:sp>
        <p:nvSpPr>
          <p:cNvPr id="9" name="8 Cerrar llave"/>
          <p:cNvSpPr/>
          <p:nvPr/>
        </p:nvSpPr>
        <p:spPr bwMode="auto">
          <a:xfrm rot="5400000">
            <a:off x="5929746" y="2635825"/>
            <a:ext cx="342896" cy="1610591"/>
          </a:xfrm>
          <a:prstGeom prst="rightBrac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s-MX" dirty="0">
              <a:solidFill>
                <a:srgbClr val="000000"/>
              </a:solidFill>
            </a:endParaRPr>
          </a:p>
        </p:txBody>
      </p:sp>
      <p:sp>
        <p:nvSpPr>
          <p:cNvPr id="10" name="9 CuadroTexto"/>
          <p:cNvSpPr txBox="1"/>
          <p:nvPr/>
        </p:nvSpPr>
        <p:spPr>
          <a:xfrm>
            <a:off x="5659581" y="3612570"/>
            <a:ext cx="851515" cy="369332"/>
          </a:xfrm>
          <a:prstGeom prst="rect">
            <a:avLst/>
          </a:prstGeom>
          <a:noFill/>
        </p:spPr>
        <p:txBody>
          <a:bodyPr wrap="none" rtlCol="0">
            <a:spAutoFit/>
          </a:bodyPr>
          <a:lstStyle/>
          <a:p>
            <a:r>
              <a:rPr lang="es-MX" dirty="0">
                <a:solidFill>
                  <a:srgbClr val="000000"/>
                </a:solidFill>
              </a:rPr>
              <a:t>%B2B</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4"/>
          <p:cNvSpPr>
            <a:spLocks noGrp="1" noChangeArrowheads="1"/>
          </p:cNvSpPr>
          <p:nvPr>
            <p:ph type="title"/>
          </p:nvPr>
        </p:nvSpPr>
        <p:spPr/>
        <p:txBody>
          <a:bodyPr/>
          <a:lstStyle/>
          <a:p>
            <a:pPr eaLnBrk="1" hangingPunct="1"/>
            <a:r>
              <a:rPr lang="es-CO" dirty="0" smtClean="0"/>
              <a:t>Evaluación de expectativas</a:t>
            </a:r>
          </a:p>
        </p:txBody>
      </p:sp>
      <p:sp>
        <p:nvSpPr>
          <p:cNvPr id="86019" name="Rectangle 5"/>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AFF944BF-A5A3-4467-87A0-3098B9682D43}" type="slidenum">
              <a:rPr lang="es-ES" sz="900" i="1">
                <a:solidFill>
                  <a:schemeClr val="bg1"/>
                </a:solidFill>
              </a:rPr>
              <a:pPr algn="ctr"/>
              <a:t>60</a:t>
            </a:fld>
            <a:endParaRPr lang="es-ES" sz="900" i="1" dirty="0">
              <a:solidFill>
                <a:schemeClr val="bg1"/>
              </a:solidFill>
            </a:endParaRPr>
          </a:p>
        </p:txBody>
      </p:sp>
      <p:sp>
        <p:nvSpPr>
          <p:cNvPr id="86020" name="Rectangle 3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pic>
        <p:nvPicPr>
          <p:cNvPr id="86021" name="Picture 35" descr="dfgfgh"/>
          <p:cNvPicPr>
            <a:picLocks noChangeAspect="1" noChangeArrowheads="1"/>
          </p:cNvPicPr>
          <p:nvPr/>
        </p:nvPicPr>
        <p:blipFill>
          <a:blip r:embed="rId2" cstate="print"/>
          <a:srcRect/>
          <a:stretch>
            <a:fillRect/>
          </a:stretch>
        </p:blipFill>
        <p:spPr bwMode="auto">
          <a:xfrm>
            <a:off x="877888" y="1997075"/>
            <a:ext cx="2833687" cy="2097088"/>
          </a:xfrm>
          <a:prstGeom prst="rect">
            <a:avLst/>
          </a:prstGeom>
          <a:noFill/>
          <a:ln w="9525">
            <a:noFill/>
            <a:miter lim="800000"/>
            <a:headEnd/>
            <a:tailEnd/>
          </a:ln>
        </p:spPr>
      </p:pic>
      <p:graphicFrame>
        <p:nvGraphicFramePr>
          <p:cNvPr id="849956" name="Group 36"/>
          <p:cNvGraphicFramePr>
            <a:graphicFrameLocks noGrp="1"/>
          </p:cNvGraphicFramePr>
          <p:nvPr/>
        </p:nvGraphicFramePr>
        <p:xfrm>
          <a:off x="209550" y="877888"/>
          <a:ext cx="3665539" cy="371280"/>
        </p:xfrm>
        <a:graphic>
          <a:graphicData uri="http://schemas.openxmlformats.org/drawingml/2006/table">
            <a:tbl>
              <a:tblPr/>
              <a:tblGrid>
                <a:gridCol w="3665539"/>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s-CO" sz="1100" b="1" i="0" u="none" strike="noStrike" cap="none" normalizeH="0" baseline="0" dirty="0" smtClean="0">
                          <a:ln>
                            <a:noFill/>
                          </a:ln>
                          <a:solidFill>
                            <a:srgbClr val="333333"/>
                          </a:solidFill>
                          <a:effectLst/>
                          <a:latin typeface="Calibri" pitchFamily="34" charset="0"/>
                          <a:cs typeface="Arial" charset="0"/>
                        </a:rPr>
                        <a:t> E01. </a:t>
                      </a:r>
                      <a:r>
                        <a:rPr kumimoji="0" lang="es-CO" sz="1100" b="0" i="0" u="none" strike="noStrike" cap="none" normalizeH="0" baseline="0" dirty="0" smtClean="0">
                          <a:ln>
                            <a:noFill/>
                          </a:ln>
                          <a:solidFill>
                            <a:srgbClr val="333333"/>
                          </a:solidFill>
                          <a:effectLst/>
                          <a:latin typeface="Calibri" pitchFamily="34" charset="0"/>
                          <a:cs typeface="Arial" charset="0"/>
                        </a:rPr>
                        <a:t>Para finalizar por favor díganos,</a:t>
                      </a:r>
                      <a:r>
                        <a:rPr kumimoji="0" lang="es-CO" sz="1100" b="1" i="0" u="none" strike="noStrike" cap="none" normalizeH="0" baseline="0" dirty="0" smtClean="0">
                          <a:ln>
                            <a:noFill/>
                          </a:ln>
                          <a:solidFill>
                            <a:srgbClr val="333333"/>
                          </a:solidFill>
                          <a:effectLst/>
                          <a:latin typeface="Calibri" pitchFamily="34" charset="0"/>
                          <a:cs typeface="Arial" charset="0"/>
                        </a:rPr>
                        <a:t> si la </a:t>
                      </a:r>
                      <a:r>
                        <a:rPr kumimoji="0" lang="es-CO" sz="1100" b="1" i="0" u="none" strike="noStrike" cap="none" normalizeH="0" baseline="0" dirty="0" smtClean="0">
                          <a:ln>
                            <a:noFill/>
                          </a:ln>
                          <a:solidFill>
                            <a:srgbClr val="622280"/>
                          </a:solidFill>
                          <a:effectLst/>
                          <a:latin typeface="Calibri" pitchFamily="34" charset="0"/>
                          <a:cs typeface="Arial" charset="0"/>
                        </a:rPr>
                        <a:t>atención  prestada</a:t>
                      </a:r>
                      <a:r>
                        <a:rPr kumimoji="0" lang="es-CO" sz="1100" b="1" i="0" u="none" strike="noStrike" cap="none" normalizeH="0" baseline="0" dirty="0" smtClean="0">
                          <a:ln>
                            <a:noFill/>
                          </a:ln>
                          <a:solidFill>
                            <a:srgbClr val="333333"/>
                          </a:solidFill>
                          <a:effectLst/>
                          <a:latin typeface="Calibri" pitchFamily="34" charset="0"/>
                          <a:cs typeface="Arial" charset="0"/>
                        </a:rPr>
                        <a:t> por el Cementerio en el último año…</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49962" name="Group 42"/>
          <p:cNvGraphicFramePr>
            <a:graphicFrameLocks noGrp="1"/>
          </p:cNvGraphicFramePr>
          <p:nvPr/>
        </p:nvGraphicFramePr>
        <p:xfrm>
          <a:off x="806450" y="1671638"/>
          <a:ext cx="1289050" cy="310320"/>
        </p:xfrm>
        <a:graphic>
          <a:graphicData uri="http://schemas.openxmlformats.org/drawingml/2006/table">
            <a:tbl>
              <a:tblPr/>
              <a:tblGrid>
                <a:gridCol w="12890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Superó sus expectativas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49968" name="Group 48"/>
          <p:cNvGraphicFramePr>
            <a:graphicFrameLocks noGrp="1"/>
          </p:cNvGraphicFramePr>
          <p:nvPr/>
        </p:nvGraphicFramePr>
        <p:xfrm>
          <a:off x="1762125" y="2239963"/>
          <a:ext cx="1066800" cy="310320"/>
        </p:xfrm>
        <a:graphic>
          <a:graphicData uri="http://schemas.openxmlformats.org/drawingml/2006/table">
            <a:tbl>
              <a:tblPr/>
              <a:tblGrid>
                <a:gridCol w="106680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Cumplió con sus expectativas</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49974" name="Group 54"/>
          <p:cNvGraphicFramePr>
            <a:graphicFrameLocks noGrp="1"/>
          </p:cNvGraphicFramePr>
          <p:nvPr/>
        </p:nvGraphicFramePr>
        <p:xfrm>
          <a:off x="2670175" y="2570163"/>
          <a:ext cx="952500" cy="447480"/>
        </p:xfrm>
        <a:graphic>
          <a:graphicData uri="http://schemas.openxmlformats.org/drawingml/2006/table">
            <a:tbl>
              <a:tblPr/>
              <a:tblGrid>
                <a:gridCol w="95250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Está por debajo de sus expectativas</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49981" name="Group 61"/>
          <p:cNvGraphicFramePr>
            <a:graphicFrameLocks noGrp="1"/>
          </p:cNvGraphicFramePr>
          <p:nvPr/>
        </p:nvGraphicFramePr>
        <p:xfrm>
          <a:off x="1192213" y="2185988"/>
          <a:ext cx="519112" cy="296604"/>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chemeClr val="bg1"/>
                          </a:solidFill>
                          <a:effectLst/>
                          <a:latin typeface="Cambria" pitchFamily="18" charset="0"/>
                          <a:cs typeface="Arial" charset="0"/>
                        </a:rPr>
                        <a:t>7</a:t>
                      </a:r>
                      <a:r>
                        <a:rPr kumimoji="0" lang="es-ES" sz="13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49987" name="Group 67"/>
          <p:cNvGraphicFramePr>
            <a:graphicFrameLocks noGrp="1"/>
          </p:cNvGraphicFramePr>
          <p:nvPr/>
        </p:nvGraphicFramePr>
        <p:xfrm>
          <a:off x="2035175" y="2824163"/>
          <a:ext cx="519113" cy="296604"/>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chemeClr val="bg1"/>
                          </a:solidFill>
                          <a:effectLst/>
                          <a:latin typeface="Cambria" pitchFamily="18" charset="0"/>
                          <a:cs typeface="Arial" charset="0"/>
                        </a:rPr>
                        <a:t>68</a:t>
                      </a:r>
                      <a:r>
                        <a:rPr kumimoji="0" lang="es-ES" sz="13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49993" name="Group 73"/>
          <p:cNvGraphicFramePr>
            <a:graphicFrameLocks noGrp="1"/>
          </p:cNvGraphicFramePr>
          <p:nvPr/>
        </p:nvGraphicFramePr>
        <p:xfrm>
          <a:off x="2894013" y="3217863"/>
          <a:ext cx="519112" cy="296604"/>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chemeClr val="bg1"/>
                          </a:solidFill>
                          <a:effectLst/>
                          <a:latin typeface="Cambria" pitchFamily="18" charset="0"/>
                          <a:cs typeface="Arial" charset="0"/>
                        </a:rPr>
                        <a:t>13</a:t>
                      </a:r>
                      <a:r>
                        <a:rPr kumimoji="0" lang="es-ES" sz="13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49999" name="Group 79"/>
          <p:cNvGraphicFramePr>
            <a:graphicFrameLocks noGrp="1"/>
          </p:cNvGraphicFramePr>
          <p:nvPr/>
        </p:nvGraphicFramePr>
        <p:xfrm>
          <a:off x="1849438" y="4586288"/>
          <a:ext cx="890587" cy="249360"/>
        </p:xfrm>
        <a:graphic>
          <a:graphicData uri="http://schemas.openxmlformats.org/drawingml/2006/table">
            <a:tbl>
              <a:tblPr/>
              <a:tblGrid>
                <a:gridCol w="625475"/>
                <a:gridCol w="265112"/>
              </a:tblGrid>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 Base: Los que informan</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50053" name="Group 133"/>
          <p:cNvGraphicFramePr>
            <a:graphicFrameLocks noGrp="1"/>
          </p:cNvGraphicFramePr>
          <p:nvPr/>
        </p:nvGraphicFramePr>
        <p:xfrm>
          <a:off x="1884363" y="4267200"/>
          <a:ext cx="820737" cy="209160"/>
        </p:xfrm>
        <a:graphic>
          <a:graphicData uri="http://schemas.openxmlformats.org/drawingml/2006/table">
            <a:tbl>
              <a:tblPr/>
              <a:tblGrid>
                <a:gridCol w="550862"/>
                <a:gridCol w="269875"/>
              </a:tblGrid>
              <a:tr h="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No aplica:</a:t>
                      </a:r>
                      <a:endParaRPr kumimoji="0" lang="es-ES" sz="900" b="1" i="1" u="none" strike="noStrike" cap="none" normalizeH="0" baseline="0" dirty="0" smtClean="0">
                        <a:ln>
                          <a:noFill/>
                        </a:ln>
                        <a:solidFill>
                          <a:schemeClr val="tx1"/>
                        </a:solidFill>
                        <a:effectLst/>
                        <a:latin typeface="Arial" charset="0"/>
                        <a:cs typeface="Arial" charset="0"/>
                      </a:endParaRPr>
                    </a:p>
                  </a:txBody>
                  <a:tcPr marL="36000" marR="36000" marT="36000" marB="36000" anchor="ctr" horzOverflow="overflow">
                    <a:lnL cap="flat">
                      <a:noFill/>
                    </a:lnL>
                    <a:lnR>
                      <a:noFill/>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12%</a:t>
                      </a:r>
                      <a:endParaRPr kumimoji="0" lang="es-ES" sz="900" b="1" i="1" u="none" strike="noStrike" cap="none" normalizeH="0" baseline="0" dirty="0" smtClean="0">
                        <a:ln>
                          <a:noFill/>
                        </a:ln>
                        <a:solidFill>
                          <a:schemeClr val="tx1"/>
                        </a:solidFill>
                        <a:effectLst/>
                        <a:latin typeface="Arial" charset="0"/>
                        <a:cs typeface="Arial" charset="0"/>
                      </a:endParaRPr>
                    </a:p>
                  </a:txBody>
                  <a:tcPr marL="36000" marR="36000" marT="36000" marB="36000" anchor="ctr" horzOverflow="overflow">
                    <a:lnL>
                      <a:noFill/>
                    </a:lnL>
                    <a:lnR cap="flat">
                      <a:noFill/>
                    </a:lnR>
                    <a:lnT cap="flat">
                      <a:noFill/>
                    </a:lnT>
                    <a:lnB cap="flat">
                      <a:noFill/>
                    </a:lnB>
                    <a:lnTlToBr>
                      <a:noFill/>
                    </a:lnTlToBr>
                    <a:lnBlToTr>
                      <a:noFill/>
                    </a:lnBlToTr>
                    <a:noFill/>
                  </a:tcPr>
                </a:tc>
              </a:tr>
            </a:tbl>
          </a:graphicData>
        </a:graphic>
      </p:graphicFrame>
      <p:grpSp>
        <p:nvGrpSpPr>
          <p:cNvPr id="86049" name="Group 140"/>
          <p:cNvGrpSpPr>
            <a:grpSpLocks/>
          </p:cNvGrpSpPr>
          <p:nvPr/>
        </p:nvGrpSpPr>
        <p:grpSpPr bwMode="auto">
          <a:xfrm>
            <a:off x="8175625" y="152400"/>
            <a:ext cx="969963" cy="255588"/>
            <a:chOff x="5150" y="96"/>
            <a:chExt cx="611" cy="161"/>
          </a:xfrm>
        </p:grpSpPr>
        <p:pic>
          <p:nvPicPr>
            <p:cNvPr id="86110" name="Picture 141" descr="GHJK"/>
            <p:cNvPicPr>
              <a:picLocks noChangeAspect="1" noChangeArrowheads="1"/>
            </p:cNvPicPr>
            <p:nvPr/>
          </p:nvPicPr>
          <p:blipFill>
            <a:blip r:embed="rId3" cstate="print"/>
            <a:srcRect/>
            <a:stretch>
              <a:fillRect/>
            </a:stretch>
          </p:blipFill>
          <p:spPr bwMode="auto">
            <a:xfrm>
              <a:off x="5150" y="101"/>
              <a:ext cx="611" cy="156"/>
            </a:xfrm>
            <a:prstGeom prst="rect">
              <a:avLst/>
            </a:prstGeom>
            <a:noFill/>
            <a:ln w="9525">
              <a:noFill/>
              <a:miter lim="800000"/>
              <a:headEnd/>
              <a:tailEnd/>
            </a:ln>
          </p:spPr>
        </p:pic>
        <p:sp>
          <p:nvSpPr>
            <p:cNvPr id="86111" name="Rectangle 142"/>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graphicFrame>
        <p:nvGraphicFramePr>
          <p:cNvPr id="850295" name="Group 375"/>
          <p:cNvGraphicFramePr>
            <a:graphicFrameLocks noGrp="1"/>
          </p:cNvGraphicFramePr>
          <p:nvPr/>
        </p:nvGraphicFramePr>
        <p:xfrm>
          <a:off x="4621213" y="1587500"/>
          <a:ext cx="4310062" cy="1851624"/>
        </p:xfrm>
        <a:graphic>
          <a:graphicData uri="http://schemas.openxmlformats.org/drawingml/2006/table">
            <a:tbl>
              <a:tblPr/>
              <a:tblGrid>
                <a:gridCol w="1095375"/>
                <a:gridCol w="642937"/>
                <a:gridCol w="642938"/>
                <a:gridCol w="642937"/>
                <a:gridCol w="642938"/>
                <a:gridCol w="642937"/>
              </a:tblGrid>
              <a:tr h="0">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8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a:noFill/>
                    </a:lnB>
                    <a:lnTlToBr>
                      <a:noFill/>
                    </a:lnTlToBr>
                    <a:lnBlToTr>
                      <a:noFill/>
                    </a:lnBlToTr>
                    <a:noFill/>
                  </a:tcPr>
                </a:tc>
                <a:tc gridSpan="5">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rgbClr val="333333"/>
                          </a:solidFill>
                          <a:effectLst/>
                          <a:latin typeface="Calibri" pitchFamily="34" charset="0"/>
                          <a:cs typeface="Arial" charset="0"/>
                        </a:rPr>
                        <a:t>FAMILIARES DE DOLIENTES</a:t>
                      </a:r>
                      <a:endParaRPr kumimoji="0" lang="es-ES" sz="800" b="0" i="1" u="none" strike="noStrike" cap="none" normalizeH="0" baseline="0" dirty="0" smtClean="0">
                        <a:ln>
                          <a:noFill/>
                        </a:ln>
                        <a:solidFill>
                          <a:srgbClr val="333333"/>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Serafín</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Los que informan</a:t>
                      </a: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202</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gridSpan="6">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E01. Para finalizar por favor díganos, si la atención prestada por el Cementerio en el último año .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Superó sus expectativas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Cumplió con sus expectativas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Está por debajo de sus expectativas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aplica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s-ES" sz="2800" dirty="0" smtClean="0"/>
              <a:t>Información Demográfica</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12" descr="dfhkl"/>
          <p:cNvPicPr>
            <a:picLocks noChangeAspect="1" noChangeArrowheads="1"/>
          </p:cNvPicPr>
          <p:nvPr/>
        </p:nvPicPr>
        <p:blipFill>
          <a:blip r:embed="rId3" cstate="print"/>
          <a:srcRect/>
          <a:stretch>
            <a:fillRect/>
          </a:stretch>
        </p:blipFill>
        <p:spPr bwMode="auto">
          <a:xfrm>
            <a:off x="4835525" y="2078038"/>
            <a:ext cx="4078288" cy="2452687"/>
          </a:xfrm>
          <a:prstGeom prst="rect">
            <a:avLst/>
          </a:prstGeom>
          <a:noFill/>
          <a:ln w="9525">
            <a:noFill/>
            <a:miter lim="800000"/>
            <a:headEnd/>
            <a:tailEnd/>
          </a:ln>
        </p:spPr>
      </p:pic>
      <p:pic>
        <p:nvPicPr>
          <p:cNvPr id="13316" name="Picture 3" descr="SDFDGHFJ"/>
          <p:cNvPicPr>
            <a:picLocks noChangeAspect="1" noChangeArrowheads="1"/>
          </p:cNvPicPr>
          <p:nvPr/>
        </p:nvPicPr>
        <p:blipFill>
          <a:blip r:embed="rId4" cstate="print"/>
          <a:srcRect/>
          <a:stretch>
            <a:fillRect/>
          </a:stretch>
        </p:blipFill>
        <p:spPr bwMode="auto">
          <a:xfrm>
            <a:off x="992188" y="1112838"/>
            <a:ext cx="2605087" cy="1454150"/>
          </a:xfrm>
          <a:prstGeom prst="rect">
            <a:avLst/>
          </a:prstGeom>
          <a:noFill/>
          <a:ln w="9525">
            <a:noFill/>
            <a:miter lim="800000"/>
            <a:headEnd/>
            <a:tailEnd/>
          </a:ln>
        </p:spPr>
      </p:pic>
      <p:sp>
        <p:nvSpPr>
          <p:cNvPr id="13318" name="Rectangle 5"/>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347F87C1-0C25-4C3A-A369-ED204F3F0A8D}" type="slidenum">
              <a:rPr lang="es-ES" sz="900" i="1">
                <a:solidFill>
                  <a:schemeClr val="bg1"/>
                </a:solidFill>
              </a:rPr>
              <a:pPr algn="ctr"/>
              <a:t>62</a:t>
            </a:fld>
            <a:endParaRPr lang="es-ES" sz="900" i="1" dirty="0">
              <a:solidFill>
                <a:schemeClr val="bg1"/>
              </a:solidFill>
            </a:endParaRPr>
          </a:p>
        </p:txBody>
      </p:sp>
      <p:sp>
        <p:nvSpPr>
          <p:cNvPr id="13319" name="Line 6"/>
          <p:cNvSpPr>
            <a:spLocks noChangeShapeType="1"/>
          </p:cNvSpPr>
          <p:nvPr/>
        </p:nvSpPr>
        <p:spPr bwMode="auto">
          <a:xfrm>
            <a:off x="200025" y="2871788"/>
            <a:ext cx="4164013" cy="0"/>
          </a:xfrm>
          <a:prstGeom prst="line">
            <a:avLst/>
          </a:prstGeom>
          <a:noFill/>
          <a:ln w="3175">
            <a:solidFill>
              <a:srgbClr val="808080"/>
            </a:solidFill>
            <a:round/>
            <a:headEnd/>
            <a:tailEnd/>
          </a:ln>
        </p:spPr>
        <p:txBody>
          <a:bodyPr/>
          <a:lstStyle/>
          <a:p>
            <a:endParaRPr lang="es-MX" dirty="0"/>
          </a:p>
        </p:txBody>
      </p:sp>
      <p:graphicFrame>
        <p:nvGraphicFramePr>
          <p:cNvPr id="632839" name="Group 7"/>
          <p:cNvGraphicFramePr>
            <a:graphicFrameLocks noGrp="1"/>
          </p:cNvGraphicFramePr>
          <p:nvPr/>
        </p:nvGraphicFramePr>
        <p:xfrm>
          <a:off x="6172200" y="690563"/>
          <a:ext cx="1406525" cy="249360"/>
        </p:xfrm>
        <a:graphic>
          <a:graphicData uri="http://schemas.openxmlformats.org/drawingml/2006/table">
            <a:tbl>
              <a:tblPr/>
              <a:tblGrid>
                <a:gridCol w="1406525"/>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libri" pitchFamily="34" charset="0"/>
                          <a:cs typeface="Arial" charset="0"/>
                        </a:rPr>
                        <a:t>Cementerio</a:t>
                      </a:r>
                      <a:endParaRPr kumimoji="0" lang="es-ES" sz="1400" b="0" i="0" u="none" strike="noStrike" cap="none" normalizeH="0" baseline="0" dirty="0" smtClean="0">
                        <a:ln>
                          <a:noFill/>
                        </a:ln>
                        <a:solidFill>
                          <a:srgbClr val="333333"/>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2845" name="Group 13"/>
          <p:cNvGraphicFramePr>
            <a:graphicFrameLocks noGrp="1"/>
          </p:cNvGraphicFramePr>
          <p:nvPr/>
        </p:nvGraphicFramePr>
        <p:xfrm>
          <a:off x="4192588" y="4687888"/>
          <a:ext cx="760412" cy="228024"/>
        </p:xfrm>
        <a:graphic>
          <a:graphicData uri="http://schemas.openxmlformats.org/drawingml/2006/table">
            <a:tbl>
              <a:tblPr/>
              <a:tblGrid>
                <a:gridCol w="495300"/>
                <a:gridCol w="265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Encuestados</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32855" name="Group 23"/>
          <p:cNvGraphicFramePr>
            <a:graphicFrameLocks noGrp="1"/>
          </p:cNvGraphicFramePr>
          <p:nvPr/>
        </p:nvGraphicFramePr>
        <p:xfrm>
          <a:off x="1816100" y="649288"/>
          <a:ext cx="958850" cy="249360"/>
        </p:xfrm>
        <a:graphic>
          <a:graphicData uri="http://schemas.openxmlformats.org/drawingml/2006/table">
            <a:tbl>
              <a:tblPr/>
              <a:tblGrid>
                <a:gridCol w="95885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libri" pitchFamily="34" charset="0"/>
                          <a:cs typeface="Arial" charset="0"/>
                        </a:rPr>
                        <a:t>Genero</a:t>
                      </a:r>
                      <a:endParaRPr kumimoji="0" lang="es-ES" sz="1400" b="0" i="0" u="none" strike="noStrike" cap="none" normalizeH="0" baseline="0" dirty="0" smtClean="0">
                        <a:ln>
                          <a:noFill/>
                        </a:ln>
                        <a:solidFill>
                          <a:srgbClr val="333333"/>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2861" name="Group 29"/>
          <p:cNvGraphicFramePr>
            <a:graphicFrameLocks noGrp="1"/>
          </p:cNvGraphicFramePr>
          <p:nvPr/>
        </p:nvGraphicFramePr>
        <p:xfrm>
          <a:off x="1354138" y="2578100"/>
          <a:ext cx="392112" cy="188400"/>
        </p:xfrm>
        <a:graphic>
          <a:graphicData uri="http://schemas.openxmlformats.org/drawingml/2006/table">
            <a:tbl>
              <a:tblPr/>
              <a:tblGrid>
                <a:gridCol w="392112"/>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Mujer</a:t>
                      </a:r>
                      <a:endParaRPr kumimoji="0" lang="es-ES" sz="1000" b="0" i="0" u="none" strike="noStrike" cap="none" normalizeH="0" baseline="0" dirty="0" smtClean="0">
                        <a:ln>
                          <a:noFill/>
                        </a:ln>
                        <a:solidFill>
                          <a:srgbClr val="333333"/>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2867" name="Group 35"/>
          <p:cNvGraphicFramePr>
            <a:graphicFrameLocks noGrp="1"/>
          </p:cNvGraphicFramePr>
          <p:nvPr/>
        </p:nvGraphicFramePr>
        <p:xfrm>
          <a:off x="2633663" y="2578100"/>
          <a:ext cx="796925" cy="188400"/>
        </p:xfrm>
        <a:graphic>
          <a:graphicData uri="http://schemas.openxmlformats.org/drawingml/2006/table">
            <a:tbl>
              <a:tblPr/>
              <a:tblGrid>
                <a:gridCol w="7969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Hombre</a:t>
                      </a:r>
                      <a:endParaRPr kumimoji="0" lang="es-ES" sz="1000" b="0" i="0" u="none" strike="noStrike" cap="none" normalizeH="0" baseline="0" dirty="0" smtClean="0">
                        <a:ln>
                          <a:noFill/>
                        </a:ln>
                        <a:solidFill>
                          <a:srgbClr val="333333"/>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2873" name="Group 41"/>
          <p:cNvGraphicFramePr>
            <a:graphicFrameLocks noGrp="1"/>
          </p:cNvGraphicFramePr>
          <p:nvPr/>
        </p:nvGraphicFramePr>
        <p:xfrm>
          <a:off x="1636713" y="1279525"/>
          <a:ext cx="450850" cy="269172"/>
        </p:xfrm>
        <a:graphic>
          <a:graphicData uri="http://schemas.openxmlformats.org/drawingml/2006/table">
            <a:tbl>
              <a:tblPr/>
              <a:tblGrid>
                <a:gridCol w="4508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73</a:t>
                      </a:r>
                      <a:r>
                        <a:rPr kumimoji="0" lang="es-ES" sz="1100" b="1" i="0" u="none" strike="noStrike" cap="none" normalizeH="0" baseline="0" dirty="0" smtClean="0">
                          <a:ln>
                            <a:noFill/>
                          </a:ln>
                          <a:solidFill>
                            <a:srgbClr val="333333"/>
                          </a:solidFill>
                          <a:effectLst/>
                          <a:latin typeface="Cambria" pitchFamily="18" charset="0"/>
                          <a:cs typeface="Arial" charset="0"/>
                        </a:rPr>
                        <a:t>%</a:t>
                      </a:r>
                      <a:r>
                        <a:rPr kumimoji="0" lang="es-ES" sz="12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2879" name="Group 47"/>
          <p:cNvGraphicFramePr>
            <a:graphicFrameLocks noGrp="1"/>
          </p:cNvGraphicFramePr>
          <p:nvPr/>
        </p:nvGraphicFramePr>
        <p:xfrm>
          <a:off x="3111500" y="1271588"/>
          <a:ext cx="450850" cy="269172"/>
        </p:xfrm>
        <a:graphic>
          <a:graphicData uri="http://schemas.openxmlformats.org/drawingml/2006/table">
            <a:tbl>
              <a:tblPr/>
              <a:tblGrid>
                <a:gridCol w="4508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27</a:t>
                      </a:r>
                      <a:r>
                        <a:rPr kumimoji="0" lang="es-ES" sz="1100" b="1" i="0" u="none" strike="noStrike" cap="none" normalizeH="0" baseline="0" dirty="0" smtClean="0">
                          <a:ln>
                            <a:noFill/>
                          </a:ln>
                          <a:solidFill>
                            <a:srgbClr val="333333"/>
                          </a:solidFill>
                          <a:effectLst/>
                          <a:latin typeface="Cambria" pitchFamily="18" charset="0"/>
                          <a:cs typeface="Arial" charset="0"/>
                        </a:rPr>
                        <a:t>%</a:t>
                      </a:r>
                      <a:r>
                        <a:rPr kumimoji="0" lang="es-ES" sz="12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13342" name="Rectangle 53"/>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13314" name="Object 5"/>
          <p:cNvGraphicFramePr>
            <a:graphicFrameLocks noChangeAspect="1"/>
          </p:cNvGraphicFramePr>
          <p:nvPr/>
        </p:nvGraphicFramePr>
        <p:xfrm>
          <a:off x="349250" y="2898775"/>
          <a:ext cx="3554413" cy="1725613"/>
        </p:xfrm>
        <a:graphic>
          <a:graphicData uri="http://schemas.openxmlformats.org/presentationml/2006/ole">
            <p:oleObj spid="_x0000_s165890" name="Gráfico" r:id="rId5" imgW="3562485" imgH="1723935" progId="MSGraph.Chart.8">
              <p:embed followColorScheme="full"/>
            </p:oleObj>
          </a:graphicData>
        </a:graphic>
      </p:graphicFrame>
      <p:graphicFrame>
        <p:nvGraphicFramePr>
          <p:cNvPr id="632887" name="Group 55"/>
          <p:cNvGraphicFramePr>
            <a:graphicFrameLocks noGrp="1"/>
          </p:cNvGraphicFramePr>
          <p:nvPr/>
        </p:nvGraphicFramePr>
        <p:xfrm>
          <a:off x="354013" y="4622800"/>
          <a:ext cx="3375025" cy="295920"/>
        </p:xfrm>
        <a:graphic>
          <a:graphicData uri="http://schemas.openxmlformats.org/drawingml/2006/table">
            <a:tbl>
              <a:tblPr/>
              <a:tblGrid>
                <a:gridCol w="561975"/>
                <a:gridCol w="563562"/>
                <a:gridCol w="561975"/>
                <a:gridCol w="561975"/>
                <a:gridCol w="563563"/>
                <a:gridCol w="561975"/>
              </a:tblGrid>
              <a:tr h="2444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libri" pitchFamily="34" charset="0"/>
                          <a:cs typeface="Arial" charset="0"/>
                        </a:rPr>
                        <a:t>18 a 25 años </a:t>
                      </a:r>
                    </a:p>
                  </a:txBody>
                  <a:tcPr marL="10800" marR="10800" marT="10800" marB="10800" anchor="ctr" horzOverflow="overflow">
                    <a:lnL cap="flat">
                      <a:noFill/>
                    </a:lnL>
                    <a:lnR w="3175" cap="flat" cmpd="sng" algn="ctr">
                      <a:solidFill>
                        <a:srgbClr val="969696"/>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libri" pitchFamily="34" charset="0"/>
                          <a:cs typeface="Arial" charset="0"/>
                        </a:rPr>
                        <a:t>26 a 35 años </a:t>
                      </a:r>
                    </a:p>
                  </a:txBody>
                  <a:tcPr marL="10800" marR="10800" marT="10800" marB="10800" anchor="ctr" horzOverflow="overflow">
                    <a:lnL w="3175" cap="flat" cmpd="sng" algn="ctr">
                      <a:solidFill>
                        <a:srgbClr val="969696"/>
                      </a:solidFill>
                      <a:prstDash val="solid"/>
                      <a:round/>
                      <a:headEnd type="none" w="med" len="med"/>
                      <a:tailEnd type="none" w="med" len="med"/>
                    </a:lnL>
                    <a:lnR w="3175" cap="flat" cmpd="sng" algn="ctr">
                      <a:solidFill>
                        <a:srgbClr val="969696"/>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libri" pitchFamily="34" charset="0"/>
                          <a:cs typeface="Arial" charset="0"/>
                        </a:rPr>
                        <a:t>36 a 45 años </a:t>
                      </a:r>
                    </a:p>
                  </a:txBody>
                  <a:tcPr marL="10800" marR="10800" marT="10800" marB="10800" anchor="ctr" horzOverflow="overflow">
                    <a:lnL w="3175" cap="flat" cmpd="sng" algn="ctr">
                      <a:solidFill>
                        <a:srgbClr val="969696"/>
                      </a:solidFill>
                      <a:prstDash val="solid"/>
                      <a:round/>
                      <a:headEnd type="none" w="med" len="med"/>
                      <a:tailEnd type="none" w="med" len="med"/>
                    </a:lnL>
                    <a:lnR w="3175" cap="flat" cmpd="sng" algn="ctr">
                      <a:solidFill>
                        <a:srgbClr val="969696"/>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libri" pitchFamily="34" charset="0"/>
                          <a:cs typeface="Arial" charset="0"/>
                        </a:rPr>
                        <a:t>46 a 55 años </a:t>
                      </a:r>
                    </a:p>
                  </a:txBody>
                  <a:tcPr marL="10800" marR="10800" marT="10800" marB="10800" anchor="ctr" horzOverflow="overflow">
                    <a:lnL w="3175" cap="flat" cmpd="sng" algn="ctr">
                      <a:solidFill>
                        <a:srgbClr val="969696"/>
                      </a:solidFill>
                      <a:prstDash val="solid"/>
                      <a:round/>
                      <a:headEnd type="none" w="med" len="med"/>
                      <a:tailEnd type="none" w="med" len="med"/>
                    </a:lnL>
                    <a:lnR w="3175" cap="flat" cmpd="sng" algn="ctr">
                      <a:solidFill>
                        <a:srgbClr val="969696"/>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libri" pitchFamily="34" charset="0"/>
                          <a:cs typeface="Arial" charset="0"/>
                        </a:rPr>
                        <a:t>56 a 64 años </a:t>
                      </a:r>
                    </a:p>
                  </a:txBody>
                  <a:tcPr marL="10800" marR="10800" marT="10800" marB="10800" anchor="ctr" horzOverflow="overflow">
                    <a:lnL w="3175" cap="flat" cmpd="sng" algn="ctr">
                      <a:solidFill>
                        <a:srgbClr val="969696"/>
                      </a:solidFill>
                      <a:prstDash val="solid"/>
                      <a:round/>
                      <a:headEnd type="none" w="med" len="med"/>
                      <a:tailEnd type="none" w="med" len="med"/>
                    </a:lnL>
                    <a:lnR w="3175" cap="flat" cmpd="sng" algn="ctr">
                      <a:solidFill>
                        <a:srgbClr val="969696"/>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libri" pitchFamily="34" charset="0"/>
                          <a:cs typeface="Arial" charset="0"/>
                        </a:rPr>
                        <a:t>Más de 64 años</a:t>
                      </a:r>
                    </a:p>
                  </a:txBody>
                  <a:tcPr marL="10800" marR="10800" marT="10800" marB="10800" anchor="ctr" horzOverflow="overflow">
                    <a:lnL w="3175" cap="flat" cmpd="sng" algn="ctr">
                      <a:solidFill>
                        <a:srgbClr val="969696"/>
                      </a:solidFill>
                      <a:prstDash val="solid"/>
                      <a:round/>
                      <a:headEnd type="none" w="med" len="med"/>
                      <a:tailEnd type="none" w="med" len="med"/>
                    </a:lnL>
                    <a:lnR cap="flat">
                      <a:noFill/>
                    </a:lnR>
                    <a:lnT cap="flat">
                      <a:noFill/>
                    </a:lnT>
                    <a:lnB cap="flat">
                      <a:noFill/>
                    </a:lnB>
                    <a:lnTlToBr>
                      <a:noFill/>
                    </a:lnTlToBr>
                    <a:lnBlToTr>
                      <a:noFill/>
                    </a:lnBlToTr>
                    <a:noFill/>
                  </a:tcPr>
                </a:tc>
              </a:tr>
            </a:tbl>
          </a:graphicData>
        </a:graphic>
      </p:graphicFrame>
      <p:graphicFrame>
        <p:nvGraphicFramePr>
          <p:cNvPr id="632903" name="Group 71"/>
          <p:cNvGraphicFramePr>
            <a:graphicFrameLocks noGrp="1"/>
          </p:cNvGraphicFramePr>
          <p:nvPr/>
        </p:nvGraphicFramePr>
        <p:xfrm>
          <a:off x="1816100" y="2959100"/>
          <a:ext cx="958850" cy="249360"/>
        </p:xfrm>
        <a:graphic>
          <a:graphicData uri="http://schemas.openxmlformats.org/drawingml/2006/table">
            <a:tbl>
              <a:tblPr/>
              <a:tblGrid>
                <a:gridCol w="95885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libri" pitchFamily="34" charset="0"/>
                          <a:cs typeface="Arial" charset="0"/>
                        </a:rPr>
                        <a:t>Edad</a:t>
                      </a:r>
                      <a:endParaRPr kumimoji="0" lang="es-ES" sz="1400" b="0" i="0" u="none" strike="noStrike" cap="none" normalizeH="0" baseline="0" dirty="0" smtClean="0">
                        <a:ln>
                          <a:noFill/>
                        </a:ln>
                        <a:solidFill>
                          <a:srgbClr val="333333"/>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pic>
        <p:nvPicPr>
          <p:cNvPr id="13357" name="Picture 77" descr="FDF"/>
          <p:cNvPicPr>
            <a:picLocks noChangeAspect="1" noChangeArrowheads="1"/>
          </p:cNvPicPr>
          <p:nvPr/>
        </p:nvPicPr>
        <p:blipFill>
          <a:blip r:embed="rId6" cstate="print">
            <a:lum bright="-6000" contrast="-18000"/>
            <a:grayscl/>
          </a:blip>
          <a:srcRect/>
          <a:stretch>
            <a:fillRect/>
          </a:stretch>
        </p:blipFill>
        <p:spPr bwMode="auto">
          <a:xfrm>
            <a:off x="3540125" y="3578225"/>
            <a:ext cx="787400" cy="1069975"/>
          </a:xfrm>
          <a:prstGeom prst="rect">
            <a:avLst/>
          </a:prstGeom>
          <a:noFill/>
          <a:ln w="9525">
            <a:noFill/>
            <a:miter lim="800000"/>
            <a:headEnd/>
            <a:tailEnd/>
          </a:ln>
        </p:spPr>
      </p:pic>
      <p:graphicFrame>
        <p:nvGraphicFramePr>
          <p:cNvPr id="632910" name="Group 78"/>
          <p:cNvGraphicFramePr>
            <a:graphicFrameLocks noGrp="1"/>
          </p:cNvGraphicFramePr>
          <p:nvPr/>
        </p:nvGraphicFramePr>
        <p:xfrm>
          <a:off x="5446713" y="2214563"/>
          <a:ext cx="398462" cy="228024"/>
        </p:xfrm>
        <a:graphic>
          <a:graphicData uri="http://schemas.openxmlformats.org/drawingml/2006/table">
            <a:tbl>
              <a:tblPr/>
              <a:tblGrid>
                <a:gridCol w="3984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29</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2916" name="Group 84"/>
          <p:cNvGraphicFramePr>
            <a:graphicFrameLocks noGrp="1"/>
          </p:cNvGraphicFramePr>
          <p:nvPr/>
        </p:nvGraphicFramePr>
        <p:xfrm>
          <a:off x="4391025" y="1824038"/>
          <a:ext cx="1920875" cy="203640"/>
        </p:xfrm>
        <a:graphic>
          <a:graphicData uri="http://schemas.openxmlformats.org/drawingml/2006/table">
            <a:tbl>
              <a:tblPr/>
              <a:tblGrid>
                <a:gridCol w="19208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Cementerio Sur</a:t>
                      </a:r>
                      <a:endParaRPr kumimoji="0" lang="es-ES" sz="11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2922" name="Group 90"/>
          <p:cNvGraphicFramePr>
            <a:graphicFrameLocks noGrp="1"/>
          </p:cNvGraphicFramePr>
          <p:nvPr/>
        </p:nvGraphicFramePr>
        <p:xfrm>
          <a:off x="4800600" y="3294063"/>
          <a:ext cx="1295400" cy="203640"/>
        </p:xfrm>
        <a:graphic>
          <a:graphicData uri="http://schemas.openxmlformats.org/drawingml/2006/table">
            <a:tbl>
              <a:tblPr/>
              <a:tblGrid>
                <a:gridCol w="1295400"/>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Cementerio Norte</a:t>
                      </a:r>
                      <a:endParaRPr kumimoji="0" lang="es-ES" sz="11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2928" name="Group 96"/>
          <p:cNvGraphicFramePr>
            <a:graphicFrameLocks noGrp="1"/>
          </p:cNvGraphicFramePr>
          <p:nvPr/>
        </p:nvGraphicFramePr>
        <p:xfrm>
          <a:off x="7810500" y="2098675"/>
          <a:ext cx="1214438" cy="203640"/>
        </p:xfrm>
        <a:graphic>
          <a:graphicData uri="http://schemas.openxmlformats.org/drawingml/2006/table">
            <a:tbl>
              <a:tblPr/>
              <a:tblGrid>
                <a:gridCol w="1214438"/>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Cementerio Central</a:t>
                      </a:r>
                      <a:endParaRPr kumimoji="0" lang="es-ES" sz="11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2934" name="Group 102"/>
          <p:cNvGraphicFramePr>
            <a:graphicFrameLocks noGrp="1"/>
          </p:cNvGraphicFramePr>
          <p:nvPr/>
        </p:nvGraphicFramePr>
        <p:xfrm>
          <a:off x="1042988" y="1287463"/>
          <a:ext cx="450850" cy="241740"/>
        </p:xfrm>
        <a:graphic>
          <a:graphicData uri="http://schemas.openxmlformats.org/drawingml/2006/table">
            <a:tbl>
              <a:tblPr/>
              <a:tblGrid>
                <a:gridCol w="4508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333333"/>
                          </a:solidFill>
                          <a:effectLst/>
                          <a:latin typeface="Cambria" pitchFamily="18" charset="0"/>
                          <a:cs typeface="Arial" charset="0"/>
                        </a:rPr>
                        <a:t>65</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2940" name="Group 108"/>
          <p:cNvGraphicFramePr>
            <a:graphicFrameLocks noGrp="1"/>
          </p:cNvGraphicFramePr>
          <p:nvPr/>
        </p:nvGraphicFramePr>
        <p:xfrm>
          <a:off x="2495550" y="1287463"/>
          <a:ext cx="450850" cy="241740"/>
        </p:xfrm>
        <a:graphic>
          <a:graphicData uri="http://schemas.openxmlformats.org/drawingml/2006/table">
            <a:tbl>
              <a:tblPr/>
              <a:tblGrid>
                <a:gridCol w="4508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333333"/>
                          </a:solidFill>
                          <a:effectLst/>
                          <a:latin typeface="Cambria" pitchFamily="18" charset="0"/>
                          <a:cs typeface="Arial" charset="0"/>
                        </a:rPr>
                        <a:t>35</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13370" name="Line 114"/>
          <p:cNvSpPr>
            <a:spLocks noChangeShapeType="1"/>
          </p:cNvSpPr>
          <p:nvPr/>
        </p:nvSpPr>
        <p:spPr bwMode="auto">
          <a:xfrm>
            <a:off x="1014413" y="1090613"/>
            <a:ext cx="1135062" cy="0"/>
          </a:xfrm>
          <a:prstGeom prst="line">
            <a:avLst/>
          </a:prstGeom>
          <a:noFill/>
          <a:ln w="3175">
            <a:solidFill>
              <a:srgbClr val="969696"/>
            </a:solidFill>
            <a:round/>
            <a:headEnd/>
            <a:tailEnd/>
          </a:ln>
        </p:spPr>
        <p:txBody>
          <a:bodyPr/>
          <a:lstStyle/>
          <a:p>
            <a:endParaRPr lang="es-MX" dirty="0"/>
          </a:p>
        </p:txBody>
      </p:sp>
      <p:graphicFrame>
        <p:nvGraphicFramePr>
          <p:cNvPr id="632947" name="Group 115"/>
          <p:cNvGraphicFramePr>
            <a:graphicFrameLocks noGrp="1"/>
          </p:cNvGraphicFramePr>
          <p:nvPr/>
        </p:nvGraphicFramePr>
        <p:xfrm>
          <a:off x="1089025" y="903288"/>
          <a:ext cx="384175" cy="18840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5E4EB0"/>
                          </a:solidFill>
                          <a:effectLst/>
                          <a:latin typeface="Calibri" pitchFamily="34" charset="0"/>
                          <a:cs typeface="Arial" charset="0"/>
                        </a:rPr>
                        <a:t>2010</a:t>
                      </a:r>
                      <a:endParaRPr kumimoji="0" lang="es-ES" sz="1000" b="0" i="0" u="none" strike="noStrike" cap="none" normalizeH="0" baseline="0" dirty="0" smtClean="0">
                        <a:ln>
                          <a:noFill/>
                        </a:ln>
                        <a:solidFill>
                          <a:srgbClr val="5E4EB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2953" name="Group 121"/>
          <p:cNvGraphicFramePr>
            <a:graphicFrameLocks noGrp="1"/>
          </p:cNvGraphicFramePr>
          <p:nvPr/>
        </p:nvGraphicFramePr>
        <p:xfrm>
          <a:off x="1674813" y="903288"/>
          <a:ext cx="384175" cy="18840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2016</a:t>
                      </a:r>
                      <a:endParaRPr kumimoji="0" lang="es-ES" sz="10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13375" name="Line 127"/>
          <p:cNvSpPr>
            <a:spLocks noChangeShapeType="1"/>
          </p:cNvSpPr>
          <p:nvPr/>
        </p:nvSpPr>
        <p:spPr bwMode="auto">
          <a:xfrm>
            <a:off x="2451100" y="1090613"/>
            <a:ext cx="1135063" cy="0"/>
          </a:xfrm>
          <a:prstGeom prst="line">
            <a:avLst/>
          </a:prstGeom>
          <a:noFill/>
          <a:ln w="3175">
            <a:solidFill>
              <a:srgbClr val="969696"/>
            </a:solidFill>
            <a:round/>
            <a:headEnd/>
            <a:tailEnd/>
          </a:ln>
        </p:spPr>
        <p:txBody>
          <a:bodyPr/>
          <a:lstStyle/>
          <a:p>
            <a:endParaRPr lang="es-MX" dirty="0"/>
          </a:p>
        </p:txBody>
      </p:sp>
      <p:graphicFrame>
        <p:nvGraphicFramePr>
          <p:cNvPr id="632960" name="Group 128"/>
          <p:cNvGraphicFramePr>
            <a:graphicFrameLocks noGrp="1"/>
          </p:cNvGraphicFramePr>
          <p:nvPr/>
        </p:nvGraphicFramePr>
        <p:xfrm>
          <a:off x="2525713" y="903288"/>
          <a:ext cx="384175" cy="18840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5E4EB0"/>
                          </a:solidFill>
                          <a:effectLst/>
                          <a:latin typeface="Calibri" pitchFamily="34" charset="0"/>
                          <a:cs typeface="Arial" charset="0"/>
                        </a:rPr>
                        <a:t>2010</a:t>
                      </a:r>
                      <a:endParaRPr kumimoji="0" lang="es-ES" sz="1000" b="0" i="0" u="none" strike="noStrike" cap="none" normalizeH="0" baseline="0" dirty="0" smtClean="0">
                        <a:ln>
                          <a:noFill/>
                        </a:ln>
                        <a:solidFill>
                          <a:srgbClr val="5E4EB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2966" name="Group 134"/>
          <p:cNvGraphicFramePr>
            <a:graphicFrameLocks noGrp="1"/>
          </p:cNvGraphicFramePr>
          <p:nvPr/>
        </p:nvGraphicFramePr>
        <p:xfrm>
          <a:off x="3111500" y="903288"/>
          <a:ext cx="384175" cy="18840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2016</a:t>
                      </a:r>
                      <a:endParaRPr kumimoji="0" lang="es-ES" sz="10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13380" name="Text Box 140"/>
          <p:cNvSpPr txBox="1">
            <a:spLocks noChangeArrowheads="1"/>
          </p:cNvSpPr>
          <p:nvPr/>
        </p:nvSpPr>
        <p:spPr bwMode="auto">
          <a:xfrm>
            <a:off x="1206500" y="1546225"/>
            <a:ext cx="128588" cy="165100"/>
          </a:xfrm>
          <a:prstGeom prst="rect">
            <a:avLst/>
          </a:prstGeom>
          <a:noFill/>
          <a:ln w="9525">
            <a:noFill/>
            <a:miter lim="800000"/>
            <a:headEnd/>
            <a:tailEnd/>
          </a:ln>
        </p:spPr>
        <p:txBody>
          <a:bodyPr lIns="0" tIns="0" rIns="0" bIns="0" anchor="ctr">
            <a:spAutoFit/>
          </a:bodyPr>
          <a:lstStyle/>
          <a:p>
            <a:pPr algn="ctr">
              <a:lnSpc>
                <a:spcPct val="60000"/>
              </a:lnSpc>
            </a:pPr>
            <a:r>
              <a:rPr lang="es-ES" b="0" dirty="0">
                <a:solidFill>
                  <a:srgbClr val="CC3300"/>
                </a:solidFill>
              </a:rPr>
              <a:t>*</a:t>
            </a:r>
          </a:p>
        </p:txBody>
      </p:sp>
      <p:sp>
        <p:nvSpPr>
          <p:cNvPr id="13381" name="Text Box 141"/>
          <p:cNvSpPr txBox="1">
            <a:spLocks noChangeArrowheads="1"/>
          </p:cNvSpPr>
          <p:nvPr/>
        </p:nvSpPr>
        <p:spPr bwMode="auto">
          <a:xfrm>
            <a:off x="2649538" y="1546225"/>
            <a:ext cx="128587" cy="165100"/>
          </a:xfrm>
          <a:prstGeom prst="rect">
            <a:avLst/>
          </a:prstGeom>
          <a:noFill/>
          <a:ln w="9525">
            <a:noFill/>
            <a:miter lim="800000"/>
            <a:headEnd/>
            <a:tailEnd/>
          </a:ln>
        </p:spPr>
        <p:txBody>
          <a:bodyPr lIns="0" tIns="0" rIns="0" bIns="0" anchor="ctr">
            <a:spAutoFit/>
          </a:bodyPr>
          <a:lstStyle/>
          <a:p>
            <a:pPr algn="ctr">
              <a:lnSpc>
                <a:spcPct val="60000"/>
              </a:lnSpc>
            </a:pPr>
            <a:r>
              <a:rPr lang="es-ES" b="0" dirty="0">
                <a:solidFill>
                  <a:srgbClr val="CC3300"/>
                </a:solidFill>
              </a:rPr>
              <a:t>*</a:t>
            </a:r>
          </a:p>
        </p:txBody>
      </p:sp>
      <p:sp>
        <p:nvSpPr>
          <p:cNvPr id="13382" name="Text Box 142"/>
          <p:cNvSpPr txBox="1">
            <a:spLocks noChangeArrowheads="1"/>
          </p:cNvSpPr>
          <p:nvPr/>
        </p:nvSpPr>
        <p:spPr bwMode="auto">
          <a:xfrm>
            <a:off x="495300" y="3987800"/>
            <a:ext cx="128588"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13383" name="Text Box 143"/>
          <p:cNvSpPr txBox="1">
            <a:spLocks noChangeArrowheads="1"/>
          </p:cNvSpPr>
          <p:nvPr/>
        </p:nvSpPr>
        <p:spPr bwMode="auto">
          <a:xfrm>
            <a:off x="1071563" y="3892550"/>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13384" name="Text Box 144"/>
          <p:cNvSpPr txBox="1">
            <a:spLocks noChangeArrowheads="1"/>
          </p:cNvSpPr>
          <p:nvPr/>
        </p:nvSpPr>
        <p:spPr bwMode="auto">
          <a:xfrm>
            <a:off x="1608138" y="3660775"/>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13385" name="Text Box 145"/>
          <p:cNvSpPr txBox="1">
            <a:spLocks noChangeArrowheads="1"/>
          </p:cNvSpPr>
          <p:nvPr/>
        </p:nvSpPr>
        <p:spPr bwMode="auto">
          <a:xfrm>
            <a:off x="2166938" y="3657600"/>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13386" name="Text Box 146"/>
          <p:cNvSpPr txBox="1">
            <a:spLocks noChangeArrowheads="1"/>
          </p:cNvSpPr>
          <p:nvPr/>
        </p:nvSpPr>
        <p:spPr bwMode="auto">
          <a:xfrm>
            <a:off x="2714625" y="3814763"/>
            <a:ext cx="128588"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graphicFrame>
        <p:nvGraphicFramePr>
          <p:cNvPr id="632979" name="Group 147"/>
          <p:cNvGraphicFramePr>
            <a:graphicFrameLocks noGrp="1"/>
          </p:cNvGraphicFramePr>
          <p:nvPr/>
        </p:nvGraphicFramePr>
        <p:xfrm>
          <a:off x="144463" y="3040063"/>
          <a:ext cx="530225" cy="413376"/>
        </p:xfrm>
        <a:graphic>
          <a:graphicData uri="http://schemas.openxmlformats.org/drawingml/2006/table">
            <a:tbl>
              <a:tblPr/>
              <a:tblGrid>
                <a:gridCol w="233362"/>
                <a:gridCol w="296863"/>
              </a:tblGrid>
              <a:tr h="0">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18000" marR="18000" marT="18000" marB="18000" anchor="ctr" horzOverflow="overflow">
                    <a:lnL cap="flat">
                      <a:noFill/>
                    </a:lnL>
                    <a:lnR>
                      <a:noFill/>
                    </a:lnR>
                    <a:lnT cap="flat">
                      <a:noFill/>
                    </a:lnT>
                    <a:lnB>
                      <a:noFill/>
                    </a:lnB>
                    <a:lnTlToBr>
                      <a:noFill/>
                    </a:lnTlToBr>
                    <a:lnBlToTr>
                      <a:noFill/>
                    </a:lnBlToTr>
                    <a:blipFill dpi="0" rotWithShape="0">
                      <a:blip r:embed="rId7"/>
                      <a:srcRect/>
                      <a:stretch>
                        <a:fillRect/>
                      </a:stretch>
                    </a:blip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r>
                        <a:rPr kumimoji="0" lang="es-ES" sz="900" b="1" i="0" u="none" strike="noStrike" cap="none" normalizeH="0" baseline="0" dirty="0" smtClean="0">
                          <a:ln>
                            <a:noFill/>
                          </a:ln>
                          <a:solidFill>
                            <a:srgbClr val="5E4EB0"/>
                          </a:solidFill>
                          <a:effectLst/>
                          <a:latin typeface="Calibri" pitchFamily="34" charset="0"/>
                          <a:cs typeface="Arial" charset="0"/>
                        </a:rPr>
                        <a:t>2010</a:t>
                      </a:r>
                    </a:p>
                  </a:txBody>
                  <a:tcPr marL="18000" marR="18000" marT="18000" marB="18000" anchor="ctr" horzOverflow="overflow">
                    <a:lnL>
                      <a:noFill/>
                    </a:lnL>
                    <a:lnR cap="flat">
                      <a:noFill/>
                    </a:lnR>
                    <a:lnT cap="flat">
                      <a:noFill/>
                    </a:lnT>
                    <a:lnB>
                      <a:noFill/>
                    </a:lnB>
                    <a:lnTlToBr>
                      <a:noFill/>
                    </a:lnTlToBr>
                    <a:lnBlToTr>
                      <a:noFill/>
                    </a:lnBlToTr>
                    <a:noFill/>
                  </a:tcPr>
                </a:tc>
              </a:tr>
              <a:tr h="0">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18000" marR="18000" marT="18000" marB="18000" anchor="ctr" horzOverflow="overflow">
                    <a:lnL cap="flat">
                      <a:noFill/>
                    </a:lnL>
                    <a:lnR>
                      <a:noFill/>
                    </a:lnR>
                    <a:lnT>
                      <a:noFill/>
                    </a:lnT>
                    <a:lnB cap="flat">
                      <a:noFill/>
                    </a:lnB>
                    <a:lnTlToBr>
                      <a:noFill/>
                    </a:lnTlToBr>
                    <a:lnBlToTr>
                      <a:noFill/>
                    </a:lnBlToTr>
                    <a:blipFill dpi="0" rotWithShape="0">
                      <a:blip r:embed="rId8"/>
                      <a:srcRect/>
                      <a:stretch>
                        <a:fillRect/>
                      </a:stretch>
                    </a:blip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2016</a:t>
                      </a:r>
                    </a:p>
                  </a:txBody>
                  <a:tcPr marL="18000" marR="18000" marT="18000" marB="18000" anchor="ctr" horzOverflow="overflow">
                    <a:lnL>
                      <a:noFill/>
                    </a:lnL>
                    <a:lnR cap="flat">
                      <a:noFill/>
                    </a:lnR>
                    <a:lnT>
                      <a:noFill/>
                    </a:lnT>
                    <a:lnB cap="flat">
                      <a:noFill/>
                    </a:lnB>
                    <a:lnTlToBr>
                      <a:noFill/>
                    </a:lnTlToBr>
                    <a:lnBlToTr>
                      <a:noFill/>
                    </a:lnBlToTr>
                    <a:noFill/>
                  </a:tcPr>
                </a:tc>
              </a:tr>
            </a:tbl>
          </a:graphicData>
        </a:graphic>
      </p:graphicFrame>
      <p:graphicFrame>
        <p:nvGraphicFramePr>
          <p:cNvPr id="632988" name="Group 156"/>
          <p:cNvGraphicFramePr>
            <a:graphicFrameLocks noGrp="1"/>
          </p:cNvGraphicFramePr>
          <p:nvPr/>
        </p:nvGraphicFramePr>
        <p:xfrm>
          <a:off x="5557838" y="2925763"/>
          <a:ext cx="398462" cy="228024"/>
        </p:xfrm>
        <a:graphic>
          <a:graphicData uri="http://schemas.openxmlformats.org/drawingml/2006/table">
            <a:tbl>
              <a:tblPr/>
              <a:tblGrid>
                <a:gridCol w="3984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28</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2994" name="Group 162"/>
          <p:cNvGraphicFramePr>
            <a:graphicFrameLocks noGrp="1"/>
          </p:cNvGraphicFramePr>
          <p:nvPr/>
        </p:nvGraphicFramePr>
        <p:xfrm>
          <a:off x="7947025" y="2484438"/>
          <a:ext cx="398463" cy="228024"/>
        </p:xfrm>
        <a:graphic>
          <a:graphicData uri="http://schemas.openxmlformats.org/drawingml/2006/table">
            <a:tbl>
              <a:tblPr/>
              <a:tblGrid>
                <a:gridCol w="3984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28</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3000" name="Group 168"/>
          <p:cNvGraphicFramePr>
            <a:graphicFrameLocks noGrp="1"/>
          </p:cNvGraphicFramePr>
          <p:nvPr/>
        </p:nvGraphicFramePr>
        <p:xfrm>
          <a:off x="8516938" y="2492375"/>
          <a:ext cx="354012" cy="200592"/>
        </p:xfrm>
        <a:graphic>
          <a:graphicData uri="http://schemas.openxmlformats.org/drawingml/2006/table">
            <a:tbl>
              <a:tblPr/>
              <a:tblGrid>
                <a:gridCol w="3540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200" b="1" i="0" u="none" strike="noStrike" cap="none" normalizeH="0" baseline="0" dirty="0" smtClean="0">
                          <a:ln>
                            <a:noFill/>
                          </a:ln>
                          <a:solidFill>
                            <a:srgbClr val="333333"/>
                          </a:solidFill>
                          <a:effectLst/>
                          <a:latin typeface="Cambria" pitchFamily="18" charset="0"/>
                          <a:cs typeface="Arial" charset="0"/>
                        </a:rPr>
                        <a:t>34</a:t>
                      </a:r>
                      <a:r>
                        <a:rPr kumimoji="0" lang="es-ES" sz="9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3006" name="Group 174"/>
          <p:cNvGraphicFramePr>
            <a:graphicFrameLocks noGrp="1"/>
          </p:cNvGraphicFramePr>
          <p:nvPr/>
        </p:nvGraphicFramePr>
        <p:xfrm>
          <a:off x="4899025" y="2235200"/>
          <a:ext cx="354013" cy="200592"/>
        </p:xfrm>
        <a:graphic>
          <a:graphicData uri="http://schemas.openxmlformats.org/drawingml/2006/table">
            <a:tbl>
              <a:tblPr/>
              <a:tblGrid>
                <a:gridCol w="3540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200" b="1" i="0" u="none" strike="noStrike" cap="none" normalizeH="0" baseline="0" dirty="0" smtClean="0">
                          <a:ln>
                            <a:noFill/>
                          </a:ln>
                          <a:solidFill>
                            <a:srgbClr val="333333"/>
                          </a:solidFill>
                          <a:effectLst/>
                          <a:latin typeface="Cambria" pitchFamily="18" charset="0"/>
                          <a:cs typeface="Arial" charset="0"/>
                        </a:rPr>
                        <a:t>25</a:t>
                      </a:r>
                      <a:r>
                        <a:rPr kumimoji="0" lang="es-ES" sz="9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3012" name="Group 180"/>
          <p:cNvGraphicFramePr>
            <a:graphicFrameLocks noGrp="1"/>
          </p:cNvGraphicFramePr>
          <p:nvPr/>
        </p:nvGraphicFramePr>
        <p:xfrm>
          <a:off x="5019675" y="2944813"/>
          <a:ext cx="354013" cy="200592"/>
        </p:xfrm>
        <a:graphic>
          <a:graphicData uri="http://schemas.openxmlformats.org/drawingml/2006/table">
            <a:tbl>
              <a:tblPr/>
              <a:tblGrid>
                <a:gridCol w="3540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200" b="1" i="0" u="none" strike="noStrike" cap="none" normalizeH="0" baseline="0" dirty="0" smtClean="0">
                          <a:ln>
                            <a:noFill/>
                          </a:ln>
                          <a:solidFill>
                            <a:srgbClr val="333333"/>
                          </a:solidFill>
                          <a:effectLst/>
                          <a:latin typeface="Cambria" pitchFamily="18" charset="0"/>
                          <a:cs typeface="Arial" charset="0"/>
                        </a:rPr>
                        <a:t>25</a:t>
                      </a:r>
                      <a:r>
                        <a:rPr kumimoji="0" lang="es-ES" sz="9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13402" name="Line 186"/>
          <p:cNvSpPr>
            <a:spLocks noChangeShapeType="1"/>
          </p:cNvSpPr>
          <p:nvPr/>
        </p:nvSpPr>
        <p:spPr bwMode="auto">
          <a:xfrm rot="5400000">
            <a:off x="2624138" y="2660650"/>
            <a:ext cx="3835400" cy="0"/>
          </a:xfrm>
          <a:prstGeom prst="line">
            <a:avLst/>
          </a:prstGeom>
          <a:noFill/>
          <a:ln w="3175">
            <a:solidFill>
              <a:srgbClr val="808080"/>
            </a:solidFill>
            <a:round/>
            <a:headEnd/>
            <a:tailEnd/>
          </a:ln>
        </p:spPr>
        <p:txBody>
          <a:bodyPr/>
          <a:lstStyle/>
          <a:p>
            <a:endParaRPr lang="es-MX" dirty="0"/>
          </a:p>
        </p:txBody>
      </p:sp>
      <p:pic>
        <p:nvPicPr>
          <p:cNvPr id="13403" name="Picture 187" descr="GFHJ"/>
          <p:cNvPicPr>
            <a:picLocks noChangeAspect="1" noChangeArrowheads="1"/>
          </p:cNvPicPr>
          <p:nvPr/>
        </p:nvPicPr>
        <p:blipFill>
          <a:blip r:embed="rId9" cstate="print"/>
          <a:srcRect/>
          <a:stretch>
            <a:fillRect/>
          </a:stretch>
        </p:blipFill>
        <p:spPr bwMode="auto">
          <a:xfrm>
            <a:off x="6392863" y="1087438"/>
            <a:ext cx="981075" cy="479425"/>
          </a:xfrm>
          <a:prstGeom prst="rect">
            <a:avLst/>
          </a:prstGeom>
          <a:noFill/>
          <a:ln w="9525">
            <a:noFill/>
            <a:miter lim="800000"/>
            <a:headEnd/>
            <a:tailEnd/>
          </a:ln>
        </p:spPr>
      </p:pic>
      <p:graphicFrame>
        <p:nvGraphicFramePr>
          <p:cNvPr id="633020" name="Group 188"/>
          <p:cNvGraphicFramePr>
            <a:graphicFrameLocks noGrp="1"/>
          </p:cNvGraphicFramePr>
          <p:nvPr/>
        </p:nvGraphicFramePr>
        <p:xfrm>
          <a:off x="6954838" y="1223963"/>
          <a:ext cx="384175" cy="18840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2016</a:t>
                      </a:r>
                      <a:endParaRPr kumimoji="0" lang="es-ES" sz="10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3026" name="Group 194"/>
          <p:cNvGraphicFramePr>
            <a:graphicFrameLocks noGrp="1"/>
          </p:cNvGraphicFramePr>
          <p:nvPr/>
        </p:nvGraphicFramePr>
        <p:xfrm>
          <a:off x="6427788" y="1223963"/>
          <a:ext cx="384175" cy="18840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5E4EB0"/>
                          </a:solidFill>
                          <a:effectLst/>
                          <a:latin typeface="Calibri" pitchFamily="34" charset="0"/>
                          <a:cs typeface="Arial" charset="0"/>
                        </a:rPr>
                        <a:t>2010</a:t>
                      </a:r>
                      <a:endParaRPr kumimoji="0" lang="es-ES" sz="1000" b="0" i="0" u="none" strike="noStrike" cap="none" normalizeH="0" baseline="0" dirty="0" smtClean="0">
                        <a:ln>
                          <a:noFill/>
                        </a:ln>
                        <a:solidFill>
                          <a:srgbClr val="5E4EB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13408" name="Text Box 200"/>
          <p:cNvSpPr txBox="1">
            <a:spLocks noChangeArrowheads="1"/>
          </p:cNvSpPr>
          <p:nvPr/>
        </p:nvSpPr>
        <p:spPr bwMode="auto">
          <a:xfrm>
            <a:off x="5008563" y="2435225"/>
            <a:ext cx="128587" cy="136525"/>
          </a:xfrm>
          <a:prstGeom prst="rect">
            <a:avLst/>
          </a:prstGeom>
          <a:noFill/>
          <a:ln w="9525">
            <a:noFill/>
            <a:miter lim="800000"/>
            <a:headEnd/>
            <a:tailEnd/>
          </a:ln>
        </p:spPr>
        <p:txBody>
          <a:bodyPr lIns="0" tIns="0" rIns="0" bIns="0" anchor="ctr">
            <a:spAutoFit/>
          </a:bodyPr>
          <a:lstStyle/>
          <a:p>
            <a:pPr algn="ctr">
              <a:lnSpc>
                <a:spcPct val="60000"/>
              </a:lnSpc>
            </a:pPr>
            <a:r>
              <a:rPr lang="es-ES" sz="1500" b="0" dirty="0">
                <a:solidFill>
                  <a:srgbClr val="CC3300"/>
                </a:solidFill>
              </a:rPr>
              <a:t>*</a:t>
            </a:r>
          </a:p>
        </p:txBody>
      </p:sp>
      <p:sp>
        <p:nvSpPr>
          <p:cNvPr id="13409" name="Text Box 201"/>
          <p:cNvSpPr txBox="1">
            <a:spLocks noChangeArrowheads="1"/>
          </p:cNvSpPr>
          <p:nvPr/>
        </p:nvSpPr>
        <p:spPr bwMode="auto">
          <a:xfrm>
            <a:off x="5121275" y="3155950"/>
            <a:ext cx="128588" cy="136525"/>
          </a:xfrm>
          <a:prstGeom prst="rect">
            <a:avLst/>
          </a:prstGeom>
          <a:noFill/>
          <a:ln w="9525">
            <a:noFill/>
            <a:miter lim="800000"/>
            <a:headEnd/>
            <a:tailEnd/>
          </a:ln>
        </p:spPr>
        <p:txBody>
          <a:bodyPr lIns="0" tIns="0" rIns="0" bIns="0" anchor="ctr">
            <a:spAutoFit/>
          </a:bodyPr>
          <a:lstStyle/>
          <a:p>
            <a:pPr algn="ctr">
              <a:lnSpc>
                <a:spcPct val="60000"/>
              </a:lnSpc>
            </a:pPr>
            <a:r>
              <a:rPr lang="es-ES" sz="1500" b="0" dirty="0">
                <a:solidFill>
                  <a:srgbClr val="CC3300"/>
                </a:solidFill>
              </a:rPr>
              <a:t>*</a:t>
            </a:r>
          </a:p>
        </p:txBody>
      </p:sp>
      <p:sp>
        <p:nvSpPr>
          <p:cNvPr id="13410" name="Text Box 202"/>
          <p:cNvSpPr txBox="1">
            <a:spLocks noChangeArrowheads="1"/>
          </p:cNvSpPr>
          <p:nvPr/>
        </p:nvSpPr>
        <p:spPr bwMode="auto">
          <a:xfrm>
            <a:off x="8621713" y="2711450"/>
            <a:ext cx="128587" cy="136525"/>
          </a:xfrm>
          <a:prstGeom prst="rect">
            <a:avLst/>
          </a:prstGeom>
          <a:noFill/>
          <a:ln w="9525">
            <a:noFill/>
            <a:miter lim="800000"/>
            <a:headEnd/>
            <a:tailEnd/>
          </a:ln>
        </p:spPr>
        <p:txBody>
          <a:bodyPr lIns="0" tIns="0" rIns="0" bIns="0" anchor="ctr">
            <a:spAutoFit/>
          </a:bodyPr>
          <a:lstStyle/>
          <a:p>
            <a:pPr algn="ctr">
              <a:lnSpc>
                <a:spcPct val="60000"/>
              </a:lnSpc>
            </a:pPr>
            <a:r>
              <a:rPr lang="es-ES" sz="1500" b="0" dirty="0">
                <a:solidFill>
                  <a:srgbClr val="CC3300"/>
                </a:solidFill>
              </a:rPr>
              <a:t>*</a:t>
            </a:r>
          </a:p>
        </p:txBody>
      </p:sp>
      <p:grpSp>
        <p:nvGrpSpPr>
          <p:cNvPr id="2" name="Group 203"/>
          <p:cNvGrpSpPr>
            <a:grpSpLocks/>
          </p:cNvGrpSpPr>
          <p:nvPr/>
        </p:nvGrpSpPr>
        <p:grpSpPr bwMode="auto">
          <a:xfrm>
            <a:off x="7594600" y="4714875"/>
            <a:ext cx="1503363" cy="265113"/>
            <a:chOff x="4784" y="2965"/>
            <a:chExt cx="947" cy="167"/>
          </a:xfrm>
        </p:grpSpPr>
        <p:sp>
          <p:nvSpPr>
            <p:cNvPr id="13423" name="Text Box 204"/>
            <p:cNvSpPr txBox="1">
              <a:spLocks noChangeArrowheads="1"/>
            </p:cNvSpPr>
            <p:nvPr/>
          </p:nvSpPr>
          <p:spPr bwMode="auto">
            <a:xfrm>
              <a:off x="4848" y="3001"/>
              <a:ext cx="81" cy="104"/>
            </a:xfrm>
            <a:prstGeom prst="rect">
              <a:avLst/>
            </a:prstGeom>
            <a:noFill/>
            <a:ln w="9525">
              <a:noFill/>
              <a:miter lim="800000"/>
              <a:headEnd/>
              <a:tailEnd/>
            </a:ln>
          </p:spPr>
          <p:txBody>
            <a:bodyPr lIns="0" tIns="0" rIns="0" bIns="0" anchor="ctr">
              <a:spAutoFit/>
            </a:bodyPr>
            <a:lstStyle/>
            <a:p>
              <a:pPr algn="ctr">
                <a:lnSpc>
                  <a:spcPct val="60000"/>
                </a:lnSpc>
              </a:pPr>
              <a:r>
                <a:rPr lang="es-ES" b="0" dirty="0">
                  <a:solidFill>
                    <a:srgbClr val="CC3300"/>
                  </a:solidFill>
                </a:rPr>
                <a:t>*</a:t>
              </a:r>
            </a:p>
          </p:txBody>
        </p:sp>
        <p:sp>
          <p:nvSpPr>
            <p:cNvPr id="13424" name="Rectangle 205"/>
            <p:cNvSpPr>
              <a:spLocks noChangeArrowheads="1"/>
            </p:cNvSpPr>
            <p:nvPr/>
          </p:nvSpPr>
          <p:spPr bwMode="auto">
            <a:xfrm>
              <a:off x="4784" y="2990"/>
              <a:ext cx="947" cy="142"/>
            </a:xfrm>
            <a:prstGeom prst="rect">
              <a:avLst/>
            </a:prstGeom>
            <a:noFill/>
            <a:ln w="9525">
              <a:noFill/>
              <a:miter lim="800000"/>
              <a:headEnd/>
              <a:tailEnd/>
            </a:ln>
          </p:spPr>
          <p:txBody>
            <a:bodyPr lIns="18000" tIns="18000" rIns="18000" bIns="18000" anchor="ctr"/>
            <a:lstStyle/>
            <a:p>
              <a:pPr algn="r" fontAlgn="b">
                <a:lnSpc>
                  <a:spcPct val="90000"/>
                </a:lnSpc>
              </a:pPr>
              <a:r>
                <a:rPr lang="es-ES" sz="700" dirty="0">
                  <a:solidFill>
                    <a:srgbClr val="333333"/>
                  </a:solidFill>
                  <a:latin typeface="Calibri" pitchFamily="34" charset="0"/>
                </a:rPr>
                <a:t>Datos tomados de la encuesta de percepción del servicio de aseo / 2010</a:t>
              </a:r>
            </a:p>
            <a:p>
              <a:pPr algn="r" fontAlgn="b">
                <a:lnSpc>
                  <a:spcPct val="90000"/>
                </a:lnSpc>
              </a:pPr>
              <a:r>
                <a:rPr lang="es-ES" sz="700" i="1" dirty="0">
                  <a:solidFill>
                    <a:srgbClr val="333333"/>
                  </a:solidFill>
                  <a:latin typeface="Calibri" pitchFamily="34" charset="0"/>
                </a:rPr>
                <a:t>CONSORCIO ASITEC - NEXIA</a:t>
              </a:r>
            </a:p>
          </p:txBody>
        </p:sp>
        <p:sp>
          <p:nvSpPr>
            <p:cNvPr id="13425" name="Line 206"/>
            <p:cNvSpPr>
              <a:spLocks noChangeShapeType="1"/>
            </p:cNvSpPr>
            <p:nvPr/>
          </p:nvSpPr>
          <p:spPr bwMode="auto">
            <a:xfrm>
              <a:off x="4784" y="3132"/>
              <a:ext cx="947" cy="0"/>
            </a:xfrm>
            <a:prstGeom prst="line">
              <a:avLst/>
            </a:prstGeom>
            <a:noFill/>
            <a:ln w="9525">
              <a:noFill/>
              <a:round/>
              <a:headEnd/>
              <a:tailEnd/>
            </a:ln>
          </p:spPr>
          <p:txBody>
            <a:bodyPr lIns="18000" tIns="18000" rIns="18000" bIns="18000" anchor="ctr"/>
            <a:lstStyle/>
            <a:p>
              <a:endParaRPr lang="es-MX" dirty="0"/>
            </a:p>
          </p:txBody>
        </p:sp>
        <p:sp>
          <p:nvSpPr>
            <p:cNvPr id="13426" name="Line 207"/>
            <p:cNvSpPr>
              <a:spLocks noChangeShapeType="1"/>
            </p:cNvSpPr>
            <p:nvPr/>
          </p:nvSpPr>
          <p:spPr bwMode="auto">
            <a:xfrm>
              <a:off x="4789" y="2965"/>
              <a:ext cx="0" cy="142"/>
            </a:xfrm>
            <a:prstGeom prst="line">
              <a:avLst/>
            </a:prstGeom>
            <a:noFill/>
            <a:ln w="9525">
              <a:noFill/>
              <a:round/>
              <a:headEnd/>
              <a:tailEnd/>
            </a:ln>
          </p:spPr>
          <p:txBody>
            <a:bodyPr lIns="18000" tIns="18000" rIns="18000" bIns="18000" anchor="ctr"/>
            <a:lstStyle/>
            <a:p>
              <a:endParaRPr lang="es-MX" dirty="0"/>
            </a:p>
          </p:txBody>
        </p:sp>
        <p:sp>
          <p:nvSpPr>
            <p:cNvPr id="13427" name="Line 208"/>
            <p:cNvSpPr>
              <a:spLocks noChangeShapeType="1"/>
            </p:cNvSpPr>
            <p:nvPr/>
          </p:nvSpPr>
          <p:spPr bwMode="auto">
            <a:xfrm>
              <a:off x="5731" y="2990"/>
              <a:ext cx="0" cy="142"/>
            </a:xfrm>
            <a:prstGeom prst="line">
              <a:avLst/>
            </a:prstGeom>
            <a:noFill/>
            <a:ln w="9525">
              <a:noFill/>
              <a:round/>
              <a:headEnd/>
              <a:tailEnd/>
            </a:ln>
          </p:spPr>
          <p:txBody>
            <a:bodyPr lIns="18000" tIns="18000" rIns="18000" bIns="18000" anchor="ctr"/>
            <a:lstStyle/>
            <a:p>
              <a:endParaRPr lang="es-MX" dirty="0"/>
            </a:p>
          </p:txBody>
        </p:sp>
      </p:grpSp>
      <p:grpSp>
        <p:nvGrpSpPr>
          <p:cNvPr id="3" name="Group 209"/>
          <p:cNvGrpSpPr>
            <a:grpSpLocks/>
          </p:cNvGrpSpPr>
          <p:nvPr/>
        </p:nvGrpSpPr>
        <p:grpSpPr bwMode="auto">
          <a:xfrm>
            <a:off x="8175625" y="152400"/>
            <a:ext cx="969963" cy="255588"/>
            <a:chOff x="5150" y="96"/>
            <a:chExt cx="611" cy="161"/>
          </a:xfrm>
        </p:grpSpPr>
        <p:pic>
          <p:nvPicPr>
            <p:cNvPr id="13421" name="Picture 210" descr="GHJK"/>
            <p:cNvPicPr>
              <a:picLocks noChangeAspect="1" noChangeArrowheads="1"/>
            </p:cNvPicPr>
            <p:nvPr/>
          </p:nvPicPr>
          <p:blipFill>
            <a:blip r:embed="rId10" cstate="print"/>
            <a:srcRect/>
            <a:stretch>
              <a:fillRect/>
            </a:stretch>
          </p:blipFill>
          <p:spPr bwMode="auto">
            <a:xfrm>
              <a:off x="5150" y="101"/>
              <a:ext cx="611" cy="156"/>
            </a:xfrm>
            <a:prstGeom prst="rect">
              <a:avLst/>
            </a:prstGeom>
            <a:noFill/>
            <a:ln w="9525">
              <a:noFill/>
              <a:miter lim="800000"/>
              <a:headEnd/>
              <a:tailEnd/>
            </a:ln>
          </p:spPr>
        </p:pic>
        <p:sp>
          <p:nvSpPr>
            <p:cNvPr id="13422" name="Rectangle 211"/>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graphicFrame>
        <p:nvGraphicFramePr>
          <p:cNvPr id="633045" name="Group 213"/>
          <p:cNvGraphicFramePr>
            <a:graphicFrameLocks noGrp="1"/>
          </p:cNvGraphicFramePr>
          <p:nvPr/>
        </p:nvGraphicFramePr>
        <p:xfrm>
          <a:off x="7859713" y="3190875"/>
          <a:ext cx="398462" cy="228024"/>
        </p:xfrm>
        <a:graphic>
          <a:graphicData uri="http://schemas.openxmlformats.org/drawingml/2006/table">
            <a:tbl>
              <a:tblPr/>
              <a:tblGrid>
                <a:gridCol w="3984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15</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33051" name="Group 219"/>
          <p:cNvGraphicFramePr>
            <a:graphicFrameLocks noGrp="1"/>
          </p:cNvGraphicFramePr>
          <p:nvPr/>
        </p:nvGraphicFramePr>
        <p:xfrm>
          <a:off x="8421688" y="3182938"/>
          <a:ext cx="354012" cy="200592"/>
        </p:xfrm>
        <a:graphic>
          <a:graphicData uri="http://schemas.openxmlformats.org/drawingml/2006/table">
            <a:tbl>
              <a:tblPr/>
              <a:tblGrid>
                <a:gridCol w="3540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200" b="1" i="0" u="none" strike="noStrike" cap="none" normalizeH="0" baseline="0" dirty="0" smtClean="0">
                          <a:ln>
                            <a:noFill/>
                          </a:ln>
                          <a:solidFill>
                            <a:srgbClr val="333333"/>
                          </a:solidFill>
                          <a:effectLst/>
                          <a:latin typeface="Cambria" pitchFamily="18" charset="0"/>
                          <a:cs typeface="Arial" charset="0"/>
                        </a:rPr>
                        <a:t>16</a:t>
                      </a:r>
                      <a:r>
                        <a:rPr kumimoji="0" lang="es-ES" sz="9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13417" name="Text Box 225"/>
          <p:cNvSpPr txBox="1">
            <a:spLocks noChangeArrowheads="1"/>
          </p:cNvSpPr>
          <p:nvPr/>
        </p:nvSpPr>
        <p:spPr bwMode="auto">
          <a:xfrm>
            <a:off x="8526463" y="3402013"/>
            <a:ext cx="128587" cy="136525"/>
          </a:xfrm>
          <a:prstGeom prst="rect">
            <a:avLst/>
          </a:prstGeom>
          <a:noFill/>
          <a:ln w="9525">
            <a:noFill/>
            <a:miter lim="800000"/>
            <a:headEnd/>
            <a:tailEnd/>
          </a:ln>
        </p:spPr>
        <p:txBody>
          <a:bodyPr lIns="0" tIns="0" rIns="0" bIns="0" anchor="ctr">
            <a:spAutoFit/>
          </a:bodyPr>
          <a:lstStyle/>
          <a:p>
            <a:pPr algn="ctr">
              <a:lnSpc>
                <a:spcPct val="60000"/>
              </a:lnSpc>
            </a:pPr>
            <a:r>
              <a:rPr lang="es-ES" sz="1500" b="0" dirty="0">
                <a:solidFill>
                  <a:srgbClr val="CC3300"/>
                </a:solidFill>
              </a:rPr>
              <a:t>*</a:t>
            </a:r>
          </a:p>
        </p:txBody>
      </p:sp>
      <p:graphicFrame>
        <p:nvGraphicFramePr>
          <p:cNvPr id="633058" name="Group 226"/>
          <p:cNvGraphicFramePr>
            <a:graphicFrameLocks noGrp="1"/>
          </p:cNvGraphicFramePr>
          <p:nvPr/>
        </p:nvGraphicFramePr>
        <p:xfrm>
          <a:off x="7705725" y="3581400"/>
          <a:ext cx="1214438" cy="203640"/>
        </p:xfrm>
        <a:graphic>
          <a:graphicData uri="http://schemas.openxmlformats.org/drawingml/2006/table">
            <a:tbl>
              <a:tblPr/>
              <a:tblGrid>
                <a:gridCol w="1214438"/>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Cementerio Serafín</a:t>
                      </a:r>
                      <a:endParaRPr kumimoji="0" lang="es-ES" sz="11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pic>
        <p:nvPicPr>
          <p:cNvPr id="13420" name="Picture 232" descr="fgdfh"/>
          <p:cNvPicPr>
            <a:picLocks noChangeAspect="1" noChangeArrowheads="1"/>
          </p:cNvPicPr>
          <p:nvPr/>
        </p:nvPicPr>
        <p:blipFill>
          <a:blip r:embed="rId11" cstate="print"/>
          <a:srcRect/>
          <a:stretch>
            <a:fillRect/>
          </a:stretch>
        </p:blipFill>
        <p:spPr bwMode="auto">
          <a:xfrm>
            <a:off x="7334250" y="3943350"/>
            <a:ext cx="385763" cy="403225"/>
          </a:xfrm>
          <a:prstGeom prst="rect">
            <a:avLst/>
          </a:prstGeom>
          <a:noFill/>
          <a:ln w="9525">
            <a:noFill/>
            <a:miter lim="800000"/>
            <a:headEnd/>
            <a:tailEnd/>
          </a:ln>
        </p:spPr>
      </p:pic>
      <p:sp>
        <p:nvSpPr>
          <p:cNvPr id="65" name="64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s-CO" dirty="0" smtClean="0"/>
              <a:t>Perfil del informante</a:t>
            </a:r>
          </a:p>
        </p:txBody>
      </p:sp>
      <p:sp>
        <p:nvSpPr>
          <p:cNvPr id="72707"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3C9D317D-585B-4314-AEB4-360AD144D24B}" type="slidenum">
              <a:rPr lang="es-ES" sz="900" i="1">
                <a:solidFill>
                  <a:schemeClr val="bg1"/>
                </a:solidFill>
              </a:rPr>
              <a:pPr algn="ctr"/>
              <a:t>63</a:t>
            </a:fld>
            <a:endParaRPr lang="es-ES" sz="900" i="1" dirty="0">
              <a:solidFill>
                <a:schemeClr val="bg1"/>
              </a:solidFill>
            </a:endParaRPr>
          </a:p>
        </p:txBody>
      </p:sp>
      <p:sp>
        <p:nvSpPr>
          <p:cNvPr id="72708"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765957" name="Group 5"/>
          <p:cNvGraphicFramePr>
            <a:graphicFrameLocks noGrp="1"/>
          </p:cNvGraphicFramePr>
          <p:nvPr/>
        </p:nvGraphicFramePr>
        <p:xfrm>
          <a:off x="892175" y="1509713"/>
          <a:ext cx="7362825" cy="2674176"/>
        </p:xfrm>
        <a:graphic>
          <a:graphicData uri="http://schemas.openxmlformats.org/drawingml/2006/table">
            <a:tbl>
              <a:tblPr/>
              <a:tblGrid>
                <a:gridCol w="4148138"/>
                <a:gridCol w="642937"/>
                <a:gridCol w="642938"/>
                <a:gridCol w="642937"/>
                <a:gridCol w="642938"/>
                <a:gridCol w="642937"/>
              </a:tblGrid>
              <a:tr h="0">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8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a:noFill/>
                    </a:lnB>
                    <a:lnTlToBr>
                      <a:noFill/>
                    </a:lnTlToBr>
                    <a:lnBlToTr>
                      <a:noFill/>
                    </a:lnBlToTr>
                    <a:noFill/>
                  </a:tcPr>
                </a:tc>
                <a:tc gridSpan="5">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rgbClr val="333333"/>
                          </a:solidFill>
                          <a:effectLst/>
                          <a:latin typeface="Calibri" pitchFamily="34" charset="0"/>
                          <a:cs typeface="Arial" charset="0"/>
                        </a:rPr>
                        <a:t>FAMILIARES DE DOLIENTES</a:t>
                      </a:r>
                      <a:endParaRPr kumimoji="0" lang="es-ES" sz="800" b="0" i="1" u="none" strike="noStrike" cap="none" normalizeH="0" baseline="0" dirty="0" smtClean="0">
                        <a:ln>
                          <a:noFill/>
                        </a:ln>
                        <a:solidFill>
                          <a:srgbClr val="333333"/>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Serafín</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Total Encuestados</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202</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GENERO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Hombre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Mujer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EDAD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18 a 25 años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26 a 35 años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36 a 45 años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46 a 55 años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56 a 64 años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Más de 64 años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grpSp>
        <p:nvGrpSpPr>
          <p:cNvPr id="2" name="Group 126"/>
          <p:cNvGrpSpPr>
            <a:grpSpLocks/>
          </p:cNvGrpSpPr>
          <p:nvPr/>
        </p:nvGrpSpPr>
        <p:grpSpPr bwMode="auto">
          <a:xfrm>
            <a:off x="8175625" y="152400"/>
            <a:ext cx="969963" cy="255588"/>
            <a:chOff x="5150" y="96"/>
            <a:chExt cx="611" cy="161"/>
          </a:xfrm>
        </p:grpSpPr>
        <p:pic>
          <p:nvPicPr>
            <p:cNvPr id="72822" name="Picture 127"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72823" name="Rectangle 128"/>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62" descr="fgh-19"/>
          <p:cNvPicPr>
            <a:picLocks noChangeAspect="1" noChangeArrowheads="1"/>
          </p:cNvPicPr>
          <p:nvPr/>
        </p:nvPicPr>
        <p:blipFill>
          <a:blip r:embed="rId2" cstate="print"/>
          <a:srcRect b="15448"/>
          <a:stretch>
            <a:fillRect/>
          </a:stretch>
        </p:blipFill>
        <p:spPr bwMode="auto">
          <a:xfrm>
            <a:off x="4621213" y="2784475"/>
            <a:ext cx="2349500" cy="2111375"/>
          </a:xfrm>
          <a:prstGeom prst="rect">
            <a:avLst/>
          </a:prstGeom>
          <a:noFill/>
          <a:ln w="9525">
            <a:noFill/>
            <a:miter lim="800000"/>
            <a:headEnd/>
            <a:tailEnd/>
          </a:ln>
        </p:spPr>
      </p:pic>
      <p:pic>
        <p:nvPicPr>
          <p:cNvPr id="88067" name="Picture 2" descr="DFG"/>
          <p:cNvPicPr>
            <a:picLocks noChangeAspect="1" noChangeArrowheads="1"/>
          </p:cNvPicPr>
          <p:nvPr/>
        </p:nvPicPr>
        <p:blipFill>
          <a:blip r:embed="rId3" cstate="print"/>
          <a:srcRect/>
          <a:stretch>
            <a:fillRect/>
          </a:stretch>
        </p:blipFill>
        <p:spPr bwMode="auto">
          <a:xfrm>
            <a:off x="2427288" y="882650"/>
            <a:ext cx="2735262" cy="1670050"/>
          </a:xfrm>
          <a:prstGeom prst="rect">
            <a:avLst/>
          </a:prstGeom>
          <a:noFill/>
          <a:ln w="9525">
            <a:noFill/>
            <a:miter lim="800000"/>
            <a:headEnd/>
            <a:tailEnd/>
          </a:ln>
        </p:spPr>
      </p:pic>
      <p:sp>
        <p:nvSpPr>
          <p:cNvPr id="88069" name="Rectangle 4"/>
          <p:cNvSpPr>
            <a:spLocks noChangeArrowheads="1"/>
          </p:cNvSpPr>
          <p:nvPr/>
        </p:nvSpPr>
        <p:spPr bwMode="auto">
          <a:xfrm>
            <a:off x="8688388" y="5065713"/>
            <a:ext cx="457200" cy="79375"/>
          </a:xfrm>
          <a:prstGeom prst="rect">
            <a:avLst/>
          </a:prstGeom>
          <a:noFill/>
          <a:ln w="9525">
            <a:noFill/>
            <a:miter lim="800000"/>
            <a:headEnd/>
            <a:tailEnd/>
          </a:ln>
        </p:spPr>
        <p:txBody>
          <a:bodyPr anchor="ctr"/>
          <a:lstStyle/>
          <a:p>
            <a:pPr algn="ctr"/>
            <a:fld id="{D82175DF-F439-42D0-A0A9-5BE8D3EFA48D}" type="slidenum">
              <a:rPr lang="es-ES" sz="900" i="1">
                <a:solidFill>
                  <a:schemeClr val="bg1"/>
                </a:solidFill>
              </a:rPr>
              <a:pPr algn="ctr"/>
              <a:t>64</a:t>
            </a:fld>
            <a:endParaRPr lang="es-ES" sz="900" i="1" dirty="0">
              <a:solidFill>
                <a:schemeClr val="bg1"/>
              </a:solidFill>
            </a:endParaRPr>
          </a:p>
        </p:txBody>
      </p:sp>
      <p:graphicFrame>
        <p:nvGraphicFramePr>
          <p:cNvPr id="655365" name="Group 5"/>
          <p:cNvGraphicFramePr>
            <a:graphicFrameLocks noGrp="1"/>
          </p:cNvGraphicFramePr>
          <p:nvPr/>
        </p:nvGraphicFramePr>
        <p:xfrm>
          <a:off x="4237038" y="627063"/>
          <a:ext cx="958850" cy="249360"/>
        </p:xfrm>
        <a:graphic>
          <a:graphicData uri="http://schemas.openxmlformats.org/drawingml/2006/table">
            <a:tbl>
              <a:tblPr/>
              <a:tblGrid>
                <a:gridCol w="95885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libri" pitchFamily="34" charset="0"/>
                          <a:cs typeface="Arial" charset="0"/>
                        </a:rPr>
                        <a:t>Estrato</a:t>
                      </a:r>
                      <a:endParaRPr kumimoji="0" lang="es-ES" sz="1400" b="0" i="0" u="none" strike="noStrike" cap="none" normalizeH="0" baseline="0" dirty="0" smtClean="0">
                        <a:ln>
                          <a:noFill/>
                        </a:ln>
                        <a:solidFill>
                          <a:srgbClr val="333333"/>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55521" name="Group 161"/>
          <p:cNvGraphicFramePr>
            <a:graphicFrameLocks noGrp="1"/>
          </p:cNvGraphicFramePr>
          <p:nvPr/>
        </p:nvGraphicFramePr>
        <p:xfrm>
          <a:off x="3317875" y="935038"/>
          <a:ext cx="2178050" cy="1551432"/>
        </p:xfrm>
        <a:graphic>
          <a:graphicData uri="http://schemas.openxmlformats.org/drawingml/2006/table">
            <a:tbl>
              <a:tblPr/>
              <a:tblGrid>
                <a:gridCol w="1250950"/>
                <a:gridCol w="927100"/>
              </a:tblGrid>
              <a:tr h="201613">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libri" pitchFamily="34" charset="0"/>
                          <a:cs typeface="Arial" charset="0"/>
                        </a:rPr>
                        <a:t>1</a:t>
                      </a:r>
                      <a:endParaRPr kumimoji="0" lang="es-ES" sz="2800" b="1" i="0" u="none" strike="noStrike" cap="none" normalizeH="0" baseline="0" dirty="0" smtClean="0">
                        <a:ln>
                          <a:noFill/>
                        </a:ln>
                        <a:solidFill>
                          <a:schemeClr val="bg1"/>
                        </a:solidFill>
                        <a:effectLst/>
                        <a:latin typeface="Calibri" pitchFamily="34" charset="0"/>
                        <a:cs typeface="Arial" charset="0"/>
                      </a:endParaRPr>
                    </a:p>
                  </a:txBody>
                  <a:tcPr anchor="b" horzOverflow="overflow">
                    <a:lnL cap="flat">
                      <a:noFill/>
                    </a:lnL>
                    <a:lnR>
                      <a:noFill/>
                    </a:lnR>
                    <a:lnT cap="flat">
                      <a:noFill/>
                    </a:lnT>
                    <a:lnB w="3175" cap="flat" cmpd="sng" algn="ctr">
                      <a:solidFill>
                        <a:srgbClr val="969696"/>
                      </a:solidFill>
                      <a:prstDash val="lgDash"/>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70000"/>
                        </a:lnSpc>
                        <a:spcBef>
                          <a:spcPct val="0"/>
                        </a:spcBef>
                        <a:spcAft>
                          <a:spcPct val="0"/>
                        </a:spcAft>
                        <a:buClrTx/>
                        <a:buSzTx/>
                        <a:buFontTx/>
                        <a:buNone/>
                        <a:tabLst/>
                      </a:pPr>
                      <a:r>
                        <a:rPr kumimoji="0" lang="es-ES" sz="1400" b="1" i="0" u="none" strike="noStrike" cap="none" normalizeH="0" baseline="0" dirty="0" smtClean="0">
                          <a:ln>
                            <a:noFill/>
                          </a:ln>
                          <a:solidFill>
                            <a:srgbClr val="622280"/>
                          </a:solidFill>
                          <a:effectLst/>
                          <a:latin typeface="Cambria" pitchFamily="18" charset="0"/>
                          <a:cs typeface="Arial" charset="0"/>
                        </a:rPr>
                        <a:t>24</a:t>
                      </a:r>
                      <a:r>
                        <a:rPr kumimoji="0" lang="es-ES" sz="1000" b="1" i="0" u="none" strike="noStrike" cap="none" normalizeH="0" baseline="0" dirty="0" smtClean="0">
                          <a:ln>
                            <a:noFill/>
                          </a:ln>
                          <a:solidFill>
                            <a:srgbClr val="622280"/>
                          </a:solidFill>
                          <a:effectLst/>
                          <a:latin typeface="Cambria" pitchFamily="18" charset="0"/>
                          <a:cs typeface="Arial" charset="0"/>
                        </a:rPr>
                        <a:t>%</a:t>
                      </a:r>
                    </a:p>
                  </a:txBody>
                  <a:tcPr anchor="b" horzOverflow="overflow">
                    <a:lnL>
                      <a:noFill/>
                    </a:lnL>
                    <a:lnR cap="flat">
                      <a:noFill/>
                    </a:lnR>
                    <a:lnT cap="flat">
                      <a:noFill/>
                    </a:lnT>
                    <a:lnB w="3175" cap="flat" cmpd="sng" algn="ctr">
                      <a:solidFill>
                        <a:srgbClr val="969696"/>
                      </a:solidFill>
                      <a:prstDash val="lgDash"/>
                      <a:round/>
                      <a:headEnd type="none" w="med" len="med"/>
                      <a:tailEnd type="none" w="med" len="med"/>
                    </a:lnB>
                    <a:lnTlToBr>
                      <a:noFill/>
                    </a:lnTlToBr>
                    <a:lnBlToTr>
                      <a:noFill/>
                    </a:lnBlToTr>
                    <a:noFill/>
                  </a:tcPr>
                </a:tc>
              </a:tr>
              <a:tr h="161925">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libri" pitchFamily="34" charset="0"/>
                          <a:cs typeface="Arial" charset="0"/>
                        </a:rPr>
                        <a:t>2</a:t>
                      </a:r>
                      <a:endParaRPr kumimoji="0" lang="es-ES" sz="2800" b="1" i="0" u="none" strike="noStrike" cap="none" normalizeH="0" baseline="0" dirty="0" smtClean="0">
                        <a:ln>
                          <a:noFill/>
                        </a:ln>
                        <a:solidFill>
                          <a:schemeClr val="bg1"/>
                        </a:solidFill>
                        <a:effectLst/>
                        <a:latin typeface="Calibri" pitchFamily="34" charset="0"/>
                        <a:cs typeface="Arial" charset="0"/>
                      </a:endParaRPr>
                    </a:p>
                  </a:txBody>
                  <a:tcPr anchor="b" horzOverflow="overflow">
                    <a:lnL cap="flat">
                      <a:noFill/>
                    </a:lnL>
                    <a:lnR>
                      <a:noFill/>
                    </a:lnR>
                    <a:lnT w="3175" cap="flat" cmpd="sng" algn="ctr">
                      <a:solidFill>
                        <a:srgbClr val="969696"/>
                      </a:solidFill>
                      <a:prstDash val="lgDash"/>
                      <a:round/>
                      <a:headEnd type="none" w="med" len="med"/>
                      <a:tailEnd type="none" w="med" len="med"/>
                    </a:lnT>
                    <a:lnB w="3175" cap="flat" cmpd="sng" algn="ctr">
                      <a:solidFill>
                        <a:srgbClr val="969696"/>
                      </a:solidFill>
                      <a:prstDash val="lgDash"/>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70000"/>
                        </a:lnSpc>
                        <a:spcBef>
                          <a:spcPct val="0"/>
                        </a:spcBef>
                        <a:spcAft>
                          <a:spcPct val="0"/>
                        </a:spcAft>
                        <a:buClrTx/>
                        <a:buSzTx/>
                        <a:buFontTx/>
                        <a:buNone/>
                        <a:tabLst/>
                      </a:pPr>
                      <a:r>
                        <a:rPr kumimoji="0" lang="es-ES" sz="1400" b="1" i="0" u="none" strike="noStrike" cap="none" normalizeH="0" baseline="0" dirty="0" smtClean="0">
                          <a:ln>
                            <a:noFill/>
                          </a:ln>
                          <a:solidFill>
                            <a:srgbClr val="622280"/>
                          </a:solidFill>
                          <a:effectLst/>
                          <a:latin typeface="Cambria" pitchFamily="18" charset="0"/>
                          <a:cs typeface="Arial" charset="0"/>
                        </a:rPr>
                        <a:t>52</a:t>
                      </a:r>
                      <a:r>
                        <a:rPr kumimoji="0" lang="es-ES" sz="1000" b="1" i="0" u="none" strike="noStrike" cap="none" normalizeH="0" baseline="0" dirty="0" smtClean="0">
                          <a:ln>
                            <a:noFill/>
                          </a:ln>
                          <a:solidFill>
                            <a:srgbClr val="622280"/>
                          </a:solidFill>
                          <a:effectLst/>
                          <a:latin typeface="Cambria" pitchFamily="18" charset="0"/>
                          <a:cs typeface="Arial" charset="0"/>
                        </a:rPr>
                        <a:t>%</a:t>
                      </a:r>
                    </a:p>
                  </a:txBody>
                  <a:tcPr anchor="b" horzOverflow="overflow">
                    <a:lnL>
                      <a:noFill/>
                    </a:lnL>
                    <a:lnR cap="flat">
                      <a:noFill/>
                    </a:lnR>
                    <a:lnT w="3175" cap="flat" cmpd="sng" algn="ctr">
                      <a:solidFill>
                        <a:srgbClr val="969696"/>
                      </a:solidFill>
                      <a:prstDash val="lgDash"/>
                      <a:round/>
                      <a:headEnd type="none" w="med" len="med"/>
                      <a:tailEnd type="none" w="med" len="med"/>
                    </a:lnT>
                    <a:lnB w="3175" cap="flat" cmpd="sng" algn="ctr">
                      <a:solidFill>
                        <a:srgbClr val="969696"/>
                      </a:solidFill>
                      <a:prstDash val="lgDash"/>
                      <a:round/>
                      <a:headEnd type="none" w="med" len="med"/>
                      <a:tailEnd type="none" w="med" len="med"/>
                    </a:lnB>
                    <a:lnTlToBr>
                      <a:noFill/>
                    </a:lnTlToBr>
                    <a:lnBlToTr>
                      <a:noFill/>
                    </a:lnBlToTr>
                    <a:noFill/>
                  </a:tcPr>
                </a:tc>
              </a:tr>
              <a:tr h="161925">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libri" pitchFamily="34" charset="0"/>
                          <a:cs typeface="Arial" charset="0"/>
                        </a:rPr>
                        <a:t>3</a:t>
                      </a:r>
                      <a:endParaRPr kumimoji="0" lang="es-ES" sz="2800" b="1" i="0" u="none" strike="noStrike" cap="none" normalizeH="0" baseline="0" dirty="0" smtClean="0">
                        <a:ln>
                          <a:noFill/>
                        </a:ln>
                        <a:solidFill>
                          <a:schemeClr val="bg1"/>
                        </a:solidFill>
                        <a:effectLst/>
                        <a:latin typeface="Calibri" pitchFamily="34" charset="0"/>
                        <a:cs typeface="Arial" charset="0"/>
                      </a:endParaRPr>
                    </a:p>
                  </a:txBody>
                  <a:tcPr anchor="b" horzOverflow="overflow">
                    <a:lnL cap="flat">
                      <a:noFill/>
                    </a:lnL>
                    <a:lnR>
                      <a:noFill/>
                    </a:lnR>
                    <a:lnT w="3175" cap="flat" cmpd="sng" algn="ctr">
                      <a:solidFill>
                        <a:srgbClr val="969696"/>
                      </a:solidFill>
                      <a:prstDash val="lgDash"/>
                      <a:round/>
                      <a:headEnd type="none" w="med" len="med"/>
                      <a:tailEnd type="none" w="med" len="med"/>
                    </a:lnT>
                    <a:lnB w="3175" cap="flat" cmpd="sng" algn="ctr">
                      <a:solidFill>
                        <a:srgbClr val="969696"/>
                      </a:solidFill>
                      <a:prstDash val="lgDash"/>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70000"/>
                        </a:lnSpc>
                        <a:spcBef>
                          <a:spcPct val="0"/>
                        </a:spcBef>
                        <a:spcAft>
                          <a:spcPct val="0"/>
                        </a:spcAft>
                        <a:buClrTx/>
                        <a:buSzTx/>
                        <a:buFontTx/>
                        <a:buNone/>
                        <a:tabLst/>
                      </a:pPr>
                      <a:r>
                        <a:rPr kumimoji="0" lang="es-ES" sz="1400" b="1" i="0" u="none" strike="noStrike" cap="none" normalizeH="0" baseline="0" dirty="0" smtClean="0">
                          <a:ln>
                            <a:noFill/>
                          </a:ln>
                          <a:solidFill>
                            <a:srgbClr val="622280"/>
                          </a:solidFill>
                          <a:effectLst/>
                          <a:latin typeface="Cambria" pitchFamily="18" charset="0"/>
                          <a:cs typeface="Arial" charset="0"/>
                        </a:rPr>
                        <a:t>20</a:t>
                      </a:r>
                      <a:r>
                        <a:rPr kumimoji="0" lang="es-ES" sz="1000" b="1" i="0" u="none" strike="noStrike" cap="none" normalizeH="0" baseline="0" dirty="0" smtClean="0">
                          <a:ln>
                            <a:noFill/>
                          </a:ln>
                          <a:solidFill>
                            <a:srgbClr val="622280"/>
                          </a:solidFill>
                          <a:effectLst/>
                          <a:latin typeface="Cambria" pitchFamily="18" charset="0"/>
                          <a:cs typeface="Arial" charset="0"/>
                        </a:rPr>
                        <a:t>%</a:t>
                      </a:r>
                    </a:p>
                  </a:txBody>
                  <a:tcPr anchor="b" horzOverflow="overflow">
                    <a:lnL>
                      <a:noFill/>
                    </a:lnL>
                    <a:lnR cap="flat">
                      <a:noFill/>
                    </a:lnR>
                    <a:lnT w="3175" cap="flat" cmpd="sng" algn="ctr">
                      <a:solidFill>
                        <a:srgbClr val="969696"/>
                      </a:solidFill>
                      <a:prstDash val="lgDash"/>
                      <a:round/>
                      <a:headEnd type="none" w="med" len="med"/>
                      <a:tailEnd type="none" w="med" len="med"/>
                    </a:lnT>
                    <a:lnB w="3175" cap="flat" cmpd="sng" algn="ctr">
                      <a:solidFill>
                        <a:srgbClr val="969696"/>
                      </a:solidFill>
                      <a:prstDash val="lgDash"/>
                      <a:round/>
                      <a:headEnd type="none" w="med" len="med"/>
                      <a:tailEnd type="none" w="med" len="med"/>
                    </a:lnB>
                    <a:lnTlToBr>
                      <a:noFill/>
                    </a:lnTlToBr>
                    <a:lnBlToTr>
                      <a:noFill/>
                    </a:lnBlToTr>
                    <a:noFill/>
                  </a:tcPr>
                </a:tc>
              </a:tr>
              <a:tr h="161925">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libri" pitchFamily="34" charset="0"/>
                          <a:cs typeface="Arial" charset="0"/>
                        </a:rPr>
                        <a:t>4</a:t>
                      </a:r>
                      <a:endParaRPr kumimoji="0" lang="es-ES" sz="2800" b="1" i="0" u="none" strike="noStrike" cap="none" normalizeH="0" baseline="0" dirty="0" smtClean="0">
                        <a:ln>
                          <a:noFill/>
                        </a:ln>
                        <a:solidFill>
                          <a:schemeClr val="bg1"/>
                        </a:solidFill>
                        <a:effectLst/>
                        <a:latin typeface="Calibri" pitchFamily="34" charset="0"/>
                        <a:cs typeface="Arial" charset="0"/>
                      </a:endParaRPr>
                    </a:p>
                  </a:txBody>
                  <a:tcPr anchor="b" horzOverflow="overflow">
                    <a:lnL cap="flat">
                      <a:noFill/>
                    </a:lnL>
                    <a:lnR>
                      <a:noFill/>
                    </a:lnR>
                    <a:lnT w="3175" cap="flat" cmpd="sng" algn="ctr">
                      <a:solidFill>
                        <a:srgbClr val="969696"/>
                      </a:solidFill>
                      <a:prstDash val="lgDash"/>
                      <a:round/>
                      <a:headEnd type="none" w="med" len="med"/>
                      <a:tailEnd type="none" w="med" len="med"/>
                    </a:lnT>
                    <a:lnB w="3175" cap="flat" cmpd="sng" algn="ctr">
                      <a:solidFill>
                        <a:srgbClr val="969696"/>
                      </a:solidFill>
                      <a:prstDash val="lgDash"/>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70000"/>
                        </a:lnSpc>
                        <a:spcBef>
                          <a:spcPct val="0"/>
                        </a:spcBef>
                        <a:spcAft>
                          <a:spcPct val="0"/>
                        </a:spcAft>
                        <a:buClrTx/>
                        <a:buSzTx/>
                        <a:buFontTx/>
                        <a:buNone/>
                        <a:tabLst/>
                      </a:pPr>
                      <a:r>
                        <a:rPr kumimoji="0" lang="es-ES" sz="1400" b="1" i="0" u="none" strike="noStrike" cap="none" normalizeH="0" baseline="0" dirty="0" smtClean="0">
                          <a:ln>
                            <a:noFill/>
                          </a:ln>
                          <a:solidFill>
                            <a:srgbClr val="622280"/>
                          </a:solidFill>
                          <a:effectLst/>
                          <a:latin typeface="Cambria" pitchFamily="18" charset="0"/>
                          <a:cs typeface="Arial" charset="0"/>
                        </a:rPr>
                        <a:t>2</a:t>
                      </a:r>
                      <a:r>
                        <a:rPr kumimoji="0" lang="es-ES" sz="1000" b="1" i="0" u="none" strike="noStrike" cap="none" normalizeH="0" baseline="0" dirty="0" smtClean="0">
                          <a:ln>
                            <a:noFill/>
                          </a:ln>
                          <a:solidFill>
                            <a:srgbClr val="622280"/>
                          </a:solidFill>
                          <a:effectLst/>
                          <a:latin typeface="Cambria" pitchFamily="18" charset="0"/>
                          <a:cs typeface="Arial" charset="0"/>
                        </a:rPr>
                        <a:t>%</a:t>
                      </a:r>
                    </a:p>
                  </a:txBody>
                  <a:tcPr anchor="b" horzOverflow="overflow">
                    <a:lnL>
                      <a:noFill/>
                    </a:lnL>
                    <a:lnR cap="flat">
                      <a:noFill/>
                    </a:lnR>
                    <a:lnT w="3175" cap="flat" cmpd="sng" algn="ctr">
                      <a:solidFill>
                        <a:srgbClr val="969696"/>
                      </a:solidFill>
                      <a:prstDash val="lgDash"/>
                      <a:round/>
                      <a:headEnd type="none" w="med" len="med"/>
                      <a:tailEnd type="none" w="med" len="med"/>
                    </a:lnT>
                    <a:lnB w="3175" cap="flat" cmpd="sng" algn="ctr">
                      <a:solidFill>
                        <a:srgbClr val="969696"/>
                      </a:solidFill>
                      <a:prstDash val="lgDash"/>
                      <a:round/>
                      <a:headEnd type="none" w="med" len="med"/>
                      <a:tailEnd type="none" w="med" len="med"/>
                    </a:lnB>
                    <a:lnTlToBr>
                      <a:noFill/>
                    </a:lnTlToBr>
                    <a:lnBlToTr>
                      <a:noFill/>
                    </a:lnBlToTr>
                    <a:noFill/>
                  </a:tcPr>
                </a:tc>
              </a:tr>
              <a:tr h="161925">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libri" pitchFamily="34" charset="0"/>
                          <a:cs typeface="Arial" charset="0"/>
                        </a:rPr>
                        <a:t>6</a:t>
                      </a:r>
                      <a:endParaRPr kumimoji="0" lang="es-ES" sz="2800" b="1" i="0" u="none" strike="noStrike" cap="none" normalizeH="0" baseline="0" dirty="0" smtClean="0">
                        <a:ln>
                          <a:noFill/>
                        </a:ln>
                        <a:solidFill>
                          <a:schemeClr val="bg1"/>
                        </a:solidFill>
                        <a:effectLst/>
                        <a:latin typeface="Calibri" pitchFamily="34" charset="0"/>
                        <a:cs typeface="Arial" charset="0"/>
                      </a:endParaRPr>
                    </a:p>
                  </a:txBody>
                  <a:tcPr anchor="b" horzOverflow="overflow">
                    <a:lnL cap="flat">
                      <a:noFill/>
                    </a:lnL>
                    <a:lnR>
                      <a:noFill/>
                    </a:lnR>
                    <a:lnT w="3175" cap="flat" cmpd="sng" algn="ctr">
                      <a:solidFill>
                        <a:srgbClr val="969696"/>
                      </a:solidFill>
                      <a:prstDash val="lgDash"/>
                      <a:round/>
                      <a:headEnd type="none" w="med" len="med"/>
                      <a:tailEnd type="none" w="med" len="med"/>
                    </a:lnT>
                    <a:lnB w="3175" cap="flat" cmpd="sng" algn="ctr">
                      <a:solidFill>
                        <a:srgbClr val="969696"/>
                      </a:solidFill>
                      <a:prstDash val="lgDash"/>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70000"/>
                        </a:lnSpc>
                        <a:spcBef>
                          <a:spcPct val="0"/>
                        </a:spcBef>
                        <a:spcAft>
                          <a:spcPct val="0"/>
                        </a:spcAft>
                        <a:buClrTx/>
                        <a:buSzTx/>
                        <a:buFontTx/>
                        <a:buNone/>
                        <a:tabLst/>
                      </a:pPr>
                      <a:r>
                        <a:rPr kumimoji="0" lang="es-ES" sz="1400" b="1" i="0" u="none" strike="noStrike" cap="none" normalizeH="0" baseline="0" dirty="0" smtClean="0">
                          <a:ln>
                            <a:noFill/>
                          </a:ln>
                          <a:solidFill>
                            <a:srgbClr val="622280"/>
                          </a:solidFill>
                          <a:effectLst/>
                          <a:latin typeface="Cambria" pitchFamily="18" charset="0"/>
                          <a:cs typeface="Arial" charset="0"/>
                        </a:rPr>
                        <a:t>1</a:t>
                      </a:r>
                      <a:r>
                        <a:rPr kumimoji="0" lang="es-ES" sz="1000" b="1" i="0" u="none" strike="noStrike" cap="none" normalizeH="0" baseline="0" dirty="0" smtClean="0">
                          <a:ln>
                            <a:noFill/>
                          </a:ln>
                          <a:solidFill>
                            <a:srgbClr val="622280"/>
                          </a:solidFill>
                          <a:effectLst/>
                          <a:latin typeface="Cambria" pitchFamily="18" charset="0"/>
                          <a:cs typeface="Arial" charset="0"/>
                        </a:rPr>
                        <a:t>%</a:t>
                      </a:r>
                    </a:p>
                  </a:txBody>
                  <a:tcPr anchor="b" horzOverflow="overflow">
                    <a:lnL>
                      <a:noFill/>
                    </a:lnL>
                    <a:lnR cap="flat">
                      <a:noFill/>
                    </a:lnR>
                    <a:lnT w="3175" cap="flat" cmpd="sng" algn="ctr">
                      <a:solidFill>
                        <a:srgbClr val="969696"/>
                      </a:solidFill>
                      <a:prstDash val="lgDash"/>
                      <a:round/>
                      <a:headEnd type="none" w="med" len="med"/>
                      <a:tailEnd type="none" w="med" len="med"/>
                    </a:lnT>
                    <a:lnB w="3175" cap="flat" cmpd="sng" algn="ctr">
                      <a:solidFill>
                        <a:srgbClr val="969696"/>
                      </a:solidFill>
                      <a:prstDash val="lgDash"/>
                      <a:round/>
                      <a:headEnd type="none" w="med" len="med"/>
                      <a:tailEnd type="none" w="med" len="med"/>
                    </a:lnB>
                    <a:lnTlToBr>
                      <a:noFill/>
                    </a:lnTlToBr>
                    <a:lnBlToTr>
                      <a:noFill/>
                    </a:lnBlToTr>
                    <a:noFill/>
                  </a:tcPr>
                </a:tc>
              </a:tr>
              <a:tr h="161925">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bg1"/>
                          </a:solidFill>
                          <a:effectLst/>
                          <a:latin typeface="Calibri" pitchFamily="34" charset="0"/>
                          <a:cs typeface="Arial" charset="0"/>
                        </a:rPr>
                        <a:t>Sin estrato</a:t>
                      </a:r>
                    </a:p>
                  </a:txBody>
                  <a:tcPr anchor="b" horzOverflow="overflow">
                    <a:lnL cap="flat">
                      <a:noFill/>
                    </a:lnL>
                    <a:lnR>
                      <a:noFill/>
                    </a:lnR>
                    <a:lnT w="3175" cap="flat" cmpd="sng" algn="ctr">
                      <a:solidFill>
                        <a:srgbClr val="969696"/>
                      </a:solidFill>
                      <a:prstDash val="lgDash"/>
                      <a:round/>
                      <a:headEnd type="none" w="med" len="med"/>
                      <a:tailEnd type="none" w="med" len="med"/>
                    </a:lnT>
                    <a:lnB cap="flat">
                      <a:noFill/>
                    </a:lnB>
                    <a:lnTlToBr>
                      <a:noFill/>
                    </a:lnTlToBr>
                    <a:lnBlToTr>
                      <a:noFill/>
                    </a:lnBlToTr>
                    <a:noFill/>
                  </a:tcPr>
                </a:tc>
                <a:tc>
                  <a:txBody>
                    <a:bodyPr/>
                    <a:lstStyle/>
                    <a:p>
                      <a:pPr marL="0" marR="0" lvl="0" indent="0" algn="r" defTabSz="914400" rtl="0" eaLnBrk="1" fontAlgn="b" latinLnBrk="0" hangingPunct="1">
                        <a:lnSpc>
                          <a:spcPct val="70000"/>
                        </a:lnSpc>
                        <a:spcBef>
                          <a:spcPct val="0"/>
                        </a:spcBef>
                        <a:spcAft>
                          <a:spcPct val="0"/>
                        </a:spcAft>
                        <a:buClrTx/>
                        <a:buSzTx/>
                        <a:buFontTx/>
                        <a:buNone/>
                        <a:tabLst/>
                      </a:pPr>
                      <a:r>
                        <a:rPr kumimoji="0" lang="es-ES" sz="1400" b="1" i="0" u="none" strike="noStrike" cap="none" normalizeH="0" baseline="0" dirty="0" smtClean="0">
                          <a:ln>
                            <a:noFill/>
                          </a:ln>
                          <a:solidFill>
                            <a:srgbClr val="622280"/>
                          </a:solidFill>
                          <a:effectLst/>
                          <a:latin typeface="Cambria" pitchFamily="18" charset="0"/>
                          <a:cs typeface="Arial" charset="0"/>
                        </a:rPr>
                        <a:t>1</a:t>
                      </a:r>
                      <a:r>
                        <a:rPr kumimoji="0" lang="es-ES" sz="1000" b="1" i="0" u="none" strike="noStrike" cap="none" normalizeH="0" baseline="0" dirty="0" smtClean="0">
                          <a:ln>
                            <a:noFill/>
                          </a:ln>
                          <a:solidFill>
                            <a:srgbClr val="622280"/>
                          </a:solidFill>
                          <a:effectLst/>
                          <a:latin typeface="Cambria" pitchFamily="18" charset="0"/>
                          <a:cs typeface="Arial" charset="0"/>
                        </a:rPr>
                        <a:t>%</a:t>
                      </a:r>
                    </a:p>
                  </a:txBody>
                  <a:tcPr anchor="b" horzOverflow="overflow">
                    <a:lnL>
                      <a:noFill/>
                    </a:lnL>
                    <a:lnR cap="flat">
                      <a:noFill/>
                    </a:lnR>
                    <a:lnT w="3175" cap="flat" cmpd="sng" algn="ctr">
                      <a:solidFill>
                        <a:srgbClr val="969696"/>
                      </a:solidFill>
                      <a:prstDash val="lgDash"/>
                      <a:round/>
                      <a:headEnd type="none" w="med" len="med"/>
                      <a:tailEnd type="none" w="med" len="med"/>
                    </a:lnT>
                    <a:lnB cap="flat">
                      <a:noFill/>
                    </a:lnB>
                    <a:lnTlToBr>
                      <a:noFill/>
                    </a:lnTlToBr>
                    <a:lnBlToTr>
                      <a:noFill/>
                    </a:lnBlToTr>
                    <a:noFill/>
                  </a:tcPr>
                </a:tc>
              </a:tr>
            </a:tbl>
          </a:graphicData>
        </a:graphic>
      </p:graphicFrame>
      <p:sp>
        <p:nvSpPr>
          <p:cNvPr id="88090" name="Rectangle 33"/>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sp>
        <p:nvSpPr>
          <p:cNvPr id="88091" name="Line 88"/>
          <p:cNvSpPr>
            <a:spLocks noChangeShapeType="1"/>
          </p:cNvSpPr>
          <p:nvPr/>
        </p:nvSpPr>
        <p:spPr bwMode="auto">
          <a:xfrm>
            <a:off x="2609850" y="2665413"/>
            <a:ext cx="4164013" cy="0"/>
          </a:xfrm>
          <a:prstGeom prst="line">
            <a:avLst/>
          </a:prstGeom>
          <a:noFill/>
          <a:ln w="3175">
            <a:solidFill>
              <a:srgbClr val="808080"/>
            </a:solidFill>
            <a:round/>
            <a:headEnd/>
            <a:tailEnd/>
          </a:ln>
        </p:spPr>
        <p:txBody>
          <a:bodyPr/>
          <a:lstStyle/>
          <a:p>
            <a:endParaRPr lang="es-MX" dirty="0"/>
          </a:p>
        </p:txBody>
      </p:sp>
      <p:graphicFrame>
        <p:nvGraphicFramePr>
          <p:cNvPr id="655457" name="Group 97"/>
          <p:cNvGraphicFramePr>
            <a:graphicFrameLocks noGrp="1"/>
          </p:cNvGraphicFramePr>
          <p:nvPr/>
        </p:nvGraphicFramePr>
        <p:xfrm>
          <a:off x="2700338" y="2855913"/>
          <a:ext cx="2657475" cy="2012952"/>
        </p:xfrm>
        <a:graphic>
          <a:graphicData uri="http://schemas.openxmlformats.org/drawingml/2006/table">
            <a:tbl>
              <a:tblPr/>
              <a:tblGrid>
                <a:gridCol w="2047875"/>
                <a:gridCol w="609600"/>
              </a:tblGrid>
              <a:tr h="33496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Casado / Unión Libre </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18000" marT="46800" marB="4680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mbria" pitchFamily="18" charset="0"/>
                          <a:cs typeface="Arial" charset="0"/>
                        </a:rPr>
                        <a:t>46</a:t>
                      </a:r>
                      <a:r>
                        <a:rPr kumimoji="0" lang="es-ES" sz="700" b="1" i="0" u="none" strike="noStrike" cap="none" normalizeH="0" baseline="0" dirty="0" smtClean="0">
                          <a:ln>
                            <a:noFill/>
                          </a:ln>
                          <a:solidFill>
                            <a:schemeClr val="bg1"/>
                          </a:solidFill>
                          <a:effectLst/>
                          <a:latin typeface="Cambria" pitchFamily="18" charset="0"/>
                          <a:cs typeface="Arial" charset="0"/>
                        </a:rPr>
                        <a:t>%</a:t>
                      </a:r>
                      <a:endParaRPr kumimoji="0" lang="es-ES" sz="7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cap="flat">
                      <a:noFill/>
                    </a:lnT>
                    <a:lnB>
                      <a:noFill/>
                    </a:lnB>
                    <a:lnTlToBr>
                      <a:noFill/>
                    </a:lnTlToBr>
                    <a:lnBlToTr>
                      <a:noFill/>
                    </a:lnBlToTr>
                    <a:noFill/>
                  </a:tcPr>
                </a:tc>
              </a:tr>
              <a:tr h="3365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Soltero </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18000" marT="46800" marB="468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mbria" pitchFamily="18" charset="0"/>
                          <a:cs typeface="Arial" charset="0"/>
                        </a:rPr>
                        <a:t>25</a:t>
                      </a:r>
                      <a:r>
                        <a:rPr kumimoji="0" lang="es-ES" sz="700" b="1" i="0" u="none" strike="noStrike" cap="none" normalizeH="0" baseline="0" dirty="0" smtClean="0">
                          <a:ln>
                            <a:noFill/>
                          </a:ln>
                          <a:solidFill>
                            <a:schemeClr val="bg1"/>
                          </a:solidFill>
                          <a:effectLst/>
                          <a:latin typeface="Cambria" pitchFamily="18" charset="0"/>
                          <a:cs typeface="Arial" charset="0"/>
                        </a:rPr>
                        <a:t>%</a:t>
                      </a:r>
                      <a:endParaRPr kumimoji="0" lang="es-ES" sz="7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33496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Viudo </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18000" marT="46800" marB="468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mbria" pitchFamily="18" charset="0"/>
                          <a:cs typeface="Arial" charset="0"/>
                        </a:rPr>
                        <a:t>9</a:t>
                      </a:r>
                      <a:r>
                        <a:rPr kumimoji="0" lang="es-ES" sz="700" b="1" i="0" u="none" strike="noStrike" cap="none" normalizeH="0" baseline="0" dirty="0" smtClean="0">
                          <a:ln>
                            <a:noFill/>
                          </a:ln>
                          <a:solidFill>
                            <a:schemeClr val="bg1"/>
                          </a:solidFill>
                          <a:effectLst/>
                          <a:latin typeface="Cambria" pitchFamily="18" charset="0"/>
                          <a:cs typeface="Arial" charset="0"/>
                        </a:rPr>
                        <a:t>%</a:t>
                      </a:r>
                      <a:endParaRPr kumimoji="0" lang="es-ES" sz="7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33496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Separado / Divorciado </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18000" marT="46800" marB="468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mbria" pitchFamily="18" charset="0"/>
                          <a:cs typeface="Arial" charset="0"/>
                        </a:rPr>
                        <a:t>7</a:t>
                      </a:r>
                      <a:r>
                        <a:rPr kumimoji="0" lang="es-ES" sz="700" b="1" i="0" u="none" strike="noStrike" cap="none" normalizeH="0" baseline="0" dirty="0" smtClean="0">
                          <a:ln>
                            <a:noFill/>
                          </a:ln>
                          <a:solidFill>
                            <a:schemeClr val="bg1"/>
                          </a:solidFill>
                          <a:effectLst/>
                          <a:latin typeface="Cambria" pitchFamily="18" charset="0"/>
                          <a:cs typeface="Arial" charset="0"/>
                        </a:rPr>
                        <a:t>%</a:t>
                      </a:r>
                      <a:endParaRPr kumimoji="0" lang="es-ES" sz="7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3365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aplica </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18000" marT="46800" marB="468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mbria" pitchFamily="18" charset="0"/>
                          <a:cs typeface="Arial" charset="0"/>
                        </a:rPr>
                        <a:t>12</a:t>
                      </a:r>
                      <a:r>
                        <a:rPr kumimoji="0" lang="es-ES" sz="700" b="1" i="0" u="none" strike="noStrike" cap="none" normalizeH="0" baseline="0" dirty="0" smtClean="0">
                          <a:ln>
                            <a:noFill/>
                          </a:ln>
                          <a:solidFill>
                            <a:schemeClr val="bg1"/>
                          </a:solidFill>
                          <a:effectLst/>
                          <a:latin typeface="Cambria" pitchFamily="18" charset="0"/>
                          <a:cs typeface="Arial" charset="0"/>
                        </a:rPr>
                        <a:t>%</a:t>
                      </a:r>
                      <a:endParaRPr kumimoji="0" lang="es-ES" sz="7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33496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responde </a:t>
                      </a:r>
                      <a:endParaRPr kumimoji="0" lang="es-ES" sz="1800" b="0" i="0" u="none" strike="noStrike" cap="none" normalizeH="0" baseline="0" dirty="0" smtClean="0">
                        <a:ln>
                          <a:noFill/>
                        </a:ln>
                        <a:solidFill>
                          <a:schemeClr val="tx1"/>
                        </a:solidFill>
                        <a:effectLst/>
                        <a:latin typeface="Arial" charset="0"/>
                        <a:cs typeface="Arial" charset="0"/>
                      </a:endParaRPr>
                    </a:p>
                  </a:txBody>
                  <a:tcPr marL="90000" marR="18000" marT="46800" marB="46800" anchor="ct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mbria" pitchFamily="18" charset="0"/>
                          <a:cs typeface="Arial" charset="0"/>
                        </a:rPr>
                        <a:t>1</a:t>
                      </a:r>
                      <a:r>
                        <a:rPr kumimoji="0" lang="es-ES" sz="700" b="1" i="0" u="none" strike="noStrike" cap="none" normalizeH="0" baseline="0" dirty="0" smtClean="0">
                          <a:ln>
                            <a:noFill/>
                          </a:ln>
                          <a:solidFill>
                            <a:schemeClr val="bg1"/>
                          </a:solidFill>
                          <a:effectLst/>
                          <a:latin typeface="Cambria" pitchFamily="18" charset="0"/>
                          <a:cs typeface="Arial" charset="0"/>
                        </a:rPr>
                        <a:t>%</a:t>
                      </a:r>
                      <a:endParaRPr kumimoji="0" lang="es-ES" sz="7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cap="flat">
                      <a:noFill/>
                    </a:lnB>
                    <a:lnTlToBr>
                      <a:noFill/>
                    </a:lnTlToBr>
                    <a:lnBlToTr>
                      <a:noFill/>
                    </a:lnBlToTr>
                    <a:noFill/>
                  </a:tcPr>
                </a:tc>
              </a:tr>
            </a:tbl>
          </a:graphicData>
        </a:graphic>
      </p:graphicFrame>
      <p:graphicFrame>
        <p:nvGraphicFramePr>
          <p:cNvPr id="655474" name="Group 114"/>
          <p:cNvGraphicFramePr>
            <a:graphicFrameLocks noGrp="1"/>
          </p:cNvGraphicFramePr>
          <p:nvPr/>
        </p:nvGraphicFramePr>
        <p:xfrm>
          <a:off x="2501900" y="2930525"/>
          <a:ext cx="958850" cy="584640"/>
        </p:xfrm>
        <a:graphic>
          <a:graphicData uri="http://schemas.openxmlformats.org/drawingml/2006/table">
            <a:tbl>
              <a:tblPr/>
              <a:tblGrid>
                <a:gridCol w="958850"/>
              </a:tblGrid>
              <a:tr h="142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CO" sz="1200" b="1" i="0" u="none" strike="noStrike" cap="none" normalizeH="0" baseline="0" dirty="0" smtClean="0">
                          <a:ln>
                            <a:noFill/>
                          </a:ln>
                          <a:solidFill>
                            <a:srgbClr val="333333"/>
                          </a:solidFill>
                          <a:effectLst/>
                          <a:latin typeface="Calibri" pitchFamily="34" charset="0"/>
                          <a:cs typeface="Arial" charset="0"/>
                        </a:rPr>
                        <a:t> 30. ¿Cuál es su estado civil? </a:t>
                      </a:r>
                      <a:endParaRPr kumimoji="0" lang="es-ES" sz="1200" b="1" i="0" u="none" strike="noStrike" cap="none" normalizeH="0" baseline="0" dirty="0" smtClean="0">
                        <a:ln>
                          <a:noFill/>
                        </a:ln>
                        <a:solidFill>
                          <a:srgbClr val="333333"/>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55480" name="Group 120"/>
          <p:cNvGraphicFramePr>
            <a:graphicFrameLocks noGrp="1"/>
          </p:cNvGraphicFramePr>
          <p:nvPr/>
        </p:nvGraphicFramePr>
        <p:xfrm>
          <a:off x="2414588" y="4730750"/>
          <a:ext cx="890587" cy="249360"/>
        </p:xfrm>
        <a:graphic>
          <a:graphicData uri="http://schemas.openxmlformats.org/drawingml/2006/table">
            <a:tbl>
              <a:tblPr/>
              <a:tblGrid>
                <a:gridCol w="625475"/>
                <a:gridCol w="265112"/>
              </a:tblGrid>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 Base: Los que informan</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655490" name="Group 130"/>
          <p:cNvGraphicFramePr>
            <a:graphicFrameLocks noGrp="1"/>
          </p:cNvGraphicFramePr>
          <p:nvPr/>
        </p:nvGraphicFramePr>
        <p:xfrm>
          <a:off x="5872163" y="1322388"/>
          <a:ext cx="890587" cy="249360"/>
        </p:xfrm>
        <a:graphic>
          <a:graphicData uri="http://schemas.openxmlformats.org/drawingml/2006/table">
            <a:tbl>
              <a:tblPr/>
              <a:tblGrid>
                <a:gridCol w="625475"/>
                <a:gridCol w="265112"/>
              </a:tblGrid>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 Base: Total Encuestados</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pSp>
        <p:nvGrpSpPr>
          <p:cNvPr id="88127" name="Group 183"/>
          <p:cNvGrpSpPr>
            <a:grpSpLocks/>
          </p:cNvGrpSpPr>
          <p:nvPr/>
        </p:nvGrpSpPr>
        <p:grpSpPr bwMode="auto">
          <a:xfrm>
            <a:off x="8175625" y="152400"/>
            <a:ext cx="969963" cy="255588"/>
            <a:chOff x="5150" y="96"/>
            <a:chExt cx="611" cy="161"/>
          </a:xfrm>
        </p:grpSpPr>
        <p:pic>
          <p:nvPicPr>
            <p:cNvPr id="88128" name="Picture 184" descr="GHJK"/>
            <p:cNvPicPr>
              <a:picLocks noChangeAspect="1" noChangeArrowheads="1"/>
            </p:cNvPicPr>
            <p:nvPr/>
          </p:nvPicPr>
          <p:blipFill>
            <a:blip r:embed="rId4" cstate="print"/>
            <a:srcRect/>
            <a:stretch>
              <a:fillRect/>
            </a:stretch>
          </p:blipFill>
          <p:spPr bwMode="auto">
            <a:xfrm>
              <a:off x="5150" y="101"/>
              <a:ext cx="611" cy="156"/>
            </a:xfrm>
            <a:prstGeom prst="rect">
              <a:avLst/>
            </a:prstGeom>
            <a:noFill/>
            <a:ln w="9525">
              <a:noFill/>
              <a:miter lim="800000"/>
              <a:headEnd/>
              <a:tailEnd/>
            </a:ln>
          </p:spPr>
        </p:pic>
        <p:sp>
          <p:nvSpPr>
            <p:cNvPr id="88129" name="Rectangle 185"/>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sp>
        <p:nvSpPr>
          <p:cNvPr id="17" name="16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s-CO" dirty="0" smtClean="0"/>
              <a:t>Perfil del informante</a:t>
            </a:r>
          </a:p>
        </p:txBody>
      </p:sp>
      <p:sp>
        <p:nvSpPr>
          <p:cNvPr id="89091"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CF3EF417-942B-4FD1-8710-24E1B8E1D263}" type="slidenum">
              <a:rPr lang="es-ES" sz="900" i="1">
                <a:solidFill>
                  <a:schemeClr val="bg1"/>
                </a:solidFill>
              </a:rPr>
              <a:pPr algn="ctr"/>
              <a:t>65</a:t>
            </a:fld>
            <a:endParaRPr lang="es-ES" sz="900" i="1" dirty="0">
              <a:solidFill>
                <a:schemeClr val="bg1"/>
              </a:solidFill>
            </a:endParaRPr>
          </a:p>
        </p:txBody>
      </p:sp>
      <p:sp>
        <p:nvSpPr>
          <p:cNvPr id="89092"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775415" name="Group 247"/>
          <p:cNvGraphicFramePr>
            <a:graphicFrameLocks noGrp="1"/>
          </p:cNvGraphicFramePr>
          <p:nvPr/>
        </p:nvGraphicFramePr>
        <p:xfrm>
          <a:off x="892175" y="793750"/>
          <a:ext cx="7362825" cy="3029182"/>
        </p:xfrm>
        <a:graphic>
          <a:graphicData uri="http://schemas.openxmlformats.org/drawingml/2006/table">
            <a:tbl>
              <a:tblPr/>
              <a:tblGrid>
                <a:gridCol w="4148138"/>
                <a:gridCol w="642937"/>
                <a:gridCol w="642938"/>
                <a:gridCol w="642937"/>
                <a:gridCol w="642938"/>
                <a:gridCol w="642937"/>
              </a:tblGrid>
              <a:tr h="0">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8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a:noFill/>
                    </a:lnB>
                    <a:lnTlToBr>
                      <a:noFill/>
                    </a:lnTlToBr>
                    <a:lnBlToTr>
                      <a:noFill/>
                    </a:lnBlToTr>
                    <a:noFill/>
                  </a:tcPr>
                </a:tc>
                <a:tc gridSpan="5">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rgbClr val="333333"/>
                          </a:solidFill>
                          <a:effectLst/>
                          <a:latin typeface="Calibri" pitchFamily="34" charset="0"/>
                          <a:cs typeface="Arial" charset="0"/>
                        </a:rPr>
                        <a:t>FAMILIARES DE DOLIENTES</a:t>
                      </a:r>
                      <a:endParaRPr kumimoji="0" lang="es-ES" sz="800" b="0" i="1" u="none" strike="noStrike" cap="none" normalizeH="0" baseline="0" dirty="0" smtClean="0">
                        <a:ln>
                          <a:noFill/>
                        </a:ln>
                        <a:solidFill>
                          <a:srgbClr val="333333"/>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Serafín</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ctr" latinLnBrk="0" hangingPunct="1">
                        <a:lnSpc>
                          <a:spcPct val="78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Total Encuestados</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202</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78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Estrato: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8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8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8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8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8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Sin estrato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77788">
                <a:tc>
                  <a:txBody>
                    <a:bodyPr/>
                    <a:lstStyle/>
                    <a:p>
                      <a:pPr marL="0" marR="0" lvl="0" indent="0" algn="r" defTabSz="914400" rtl="0" eaLnBrk="1" fontAlgn="base" latinLnBrk="0" hangingPunct="1">
                        <a:lnSpc>
                          <a:spcPct val="78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8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8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8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8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8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base" latinLnBrk="0" hangingPunct="1">
                        <a:lnSpc>
                          <a:spcPct val="78000"/>
                        </a:lnSpc>
                        <a:spcBef>
                          <a:spcPct val="2000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Los que informan</a:t>
                      </a: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202</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78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30. ¿Cuál es su estado civil?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Casado / Unión Libre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Soltero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Viudo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Separado / Divorciado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aplica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responde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8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grpSp>
        <p:nvGrpSpPr>
          <p:cNvPr id="89244" name="Group 228"/>
          <p:cNvGrpSpPr>
            <a:grpSpLocks/>
          </p:cNvGrpSpPr>
          <p:nvPr/>
        </p:nvGrpSpPr>
        <p:grpSpPr bwMode="auto">
          <a:xfrm>
            <a:off x="8175625" y="152400"/>
            <a:ext cx="969963" cy="255588"/>
            <a:chOff x="5150" y="96"/>
            <a:chExt cx="611" cy="161"/>
          </a:xfrm>
        </p:grpSpPr>
        <p:pic>
          <p:nvPicPr>
            <p:cNvPr id="89245" name="Picture 229"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89246" name="Rectangle 230"/>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2" descr="dfgdgh"/>
          <p:cNvPicPr>
            <a:picLocks noChangeAspect="1" noChangeArrowheads="1"/>
          </p:cNvPicPr>
          <p:nvPr/>
        </p:nvPicPr>
        <p:blipFill>
          <a:blip r:embed="rId3" cstate="print"/>
          <a:srcRect/>
          <a:stretch>
            <a:fillRect/>
          </a:stretch>
        </p:blipFill>
        <p:spPr bwMode="auto">
          <a:xfrm>
            <a:off x="5237163" y="1536700"/>
            <a:ext cx="3275012" cy="2843213"/>
          </a:xfrm>
          <a:prstGeom prst="rect">
            <a:avLst/>
          </a:prstGeom>
          <a:noFill/>
          <a:ln w="9525">
            <a:noFill/>
            <a:miter lim="800000"/>
            <a:headEnd/>
            <a:tailEnd/>
          </a:ln>
        </p:spPr>
      </p:pic>
      <p:sp>
        <p:nvSpPr>
          <p:cNvPr id="25605" name="Rectangle 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D8E4986E-EA0C-4373-A287-AECE747C4C3E}" type="slidenum">
              <a:rPr lang="es-ES" sz="900" i="1">
                <a:solidFill>
                  <a:schemeClr val="bg1"/>
                </a:solidFill>
              </a:rPr>
              <a:pPr algn="ctr"/>
              <a:t>66</a:t>
            </a:fld>
            <a:endParaRPr lang="es-ES" sz="900" i="1" dirty="0">
              <a:solidFill>
                <a:schemeClr val="bg1"/>
              </a:solidFill>
            </a:endParaRPr>
          </a:p>
        </p:txBody>
      </p:sp>
      <p:graphicFrame>
        <p:nvGraphicFramePr>
          <p:cNvPr id="656389" name="Group 5"/>
          <p:cNvGraphicFramePr>
            <a:graphicFrameLocks noGrp="1"/>
          </p:cNvGraphicFramePr>
          <p:nvPr/>
        </p:nvGraphicFramePr>
        <p:xfrm>
          <a:off x="515938" y="828675"/>
          <a:ext cx="3721100" cy="220404"/>
        </p:xfrm>
        <a:graphic>
          <a:graphicData uri="http://schemas.openxmlformats.org/drawingml/2006/table">
            <a:tbl>
              <a:tblPr/>
              <a:tblGrid>
                <a:gridCol w="3721100"/>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31. </a:t>
                      </a:r>
                      <a:r>
                        <a:rPr kumimoji="0" lang="es-CO" sz="1100" b="1" i="0" u="none" strike="noStrike" cap="none" normalizeH="0" baseline="0" dirty="0" smtClean="0">
                          <a:ln>
                            <a:noFill/>
                          </a:ln>
                          <a:solidFill>
                            <a:srgbClr val="333333"/>
                          </a:solidFill>
                          <a:effectLst/>
                          <a:latin typeface="Calibri" pitchFamily="34" charset="0"/>
                          <a:cs typeface="Arial" charset="0"/>
                        </a:rPr>
                        <a:t>¿Cuál es su nivel de</a:t>
                      </a:r>
                      <a:r>
                        <a:rPr kumimoji="0" lang="es-CO" sz="1100" b="1" i="0" u="none" strike="noStrike" cap="none" normalizeH="0" baseline="0" dirty="0" smtClean="0">
                          <a:ln>
                            <a:noFill/>
                          </a:ln>
                          <a:solidFill>
                            <a:srgbClr val="622280"/>
                          </a:solidFill>
                          <a:effectLst/>
                          <a:latin typeface="Calibri" pitchFamily="34" charset="0"/>
                          <a:cs typeface="Arial" charset="0"/>
                        </a:rPr>
                        <a:t> educación?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25608" name="Rectangle 11"/>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25602" name="Object 5"/>
          <p:cNvGraphicFramePr>
            <a:graphicFrameLocks noChangeAspect="1"/>
          </p:cNvGraphicFramePr>
          <p:nvPr/>
        </p:nvGraphicFramePr>
        <p:xfrm>
          <a:off x="2143125" y="1257300"/>
          <a:ext cx="2085975" cy="3568700"/>
        </p:xfrm>
        <a:graphic>
          <a:graphicData uri="http://schemas.openxmlformats.org/presentationml/2006/ole">
            <p:oleObj spid="_x0000_s25602" name="Gráfico" r:id="rId4" imgW="2086043" imgH="3571875" progId="MSGraph.Chart.8">
              <p:embed followColorScheme="full"/>
            </p:oleObj>
          </a:graphicData>
        </a:graphic>
      </p:graphicFrame>
      <p:graphicFrame>
        <p:nvGraphicFramePr>
          <p:cNvPr id="656532" name="Group 148"/>
          <p:cNvGraphicFramePr>
            <a:graphicFrameLocks noGrp="1"/>
          </p:cNvGraphicFramePr>
          <p:nvPr/>
        </p:nvGraphicFramePr>
        <p:xfrm>
          <a:off x="273050" y="1320800"/>
          <a:ext cx="1938338" cy="3127380"/>
        </p:xfrm>
        <a:graphic>
          <a:graphicData uri="http://schemas.openxmlformats.org/drawingml/2006/table">
            <a:tbl>
              <a:tblPr/>
              <a:tblGrid>
                <a:gridCol w="1938338"/>
              </a:tblGrid>
              <a:tr h="3127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Primaria Incompleta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cap="flat">
                      <a:noFill/>
                    </a:lnT>
                    <a:lnB>
                      <a:noFill/>
                    </a:lnB>
                    <a:lnTlToBr>
                      <a:noFill/>
                    </a:lnTlToBr>
                    <a:lnBlToTr>
                      <a:noFill/>
                    </a:lnBlToTr>
                    <a:noFill/>
                  </a:tcPr>
                </a:tc>
              </a:tr>
              <a:tr h="3127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Primaria Completa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27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Secundaria Incompleta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27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Secundaria Completa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27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Técnica - Tecnológica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27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Universitaria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27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Postgrado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27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Ninguno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27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aplica</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27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 niega a responder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cap="flat">
                      <a:noFill/>
                    </a:lnB>
                    <a:lnTlToBr>
                      <a:noFill/>
                    </a:lnTlToBr>
                    <a:lnBlToTr>
                      <a:noFill/>
                    </a:lnBlToTr>
                    <a:noFill/>
                  </a:tcPr>
                </a:tc>
              </a:tr>
            </a:tbl>
          </a:graphicData>
        </a:graphic>
      </p:graphicFrame>
      <p:graphicFrame>
        <p:nvGraphicFramePr>
          <p:cNvPr id="656411" name="Group 27"/>
          <p:cNvGraphicFramePr>
            <a:graphicFrameLocks noGrp="1"/>
          </p:cNvGraphicFramePr>
          <p:nvPr/>
        </p:nvGraphicFramePr>
        <p:xfrm>
          <a:off x="3902075" y="4730750"/>
          <a:ext cx="890588" cy="249360"/>
        </p:xfrm>
        <a:graphic>
          <a:graphicData uri="http://schemas.openxmlformats.org/drawingml/2006/table">
            <a:tbl>
              <a:tblPr/>
              <a:tblGrid>
                <a:gridCol w="625475"/>
                <a:gridCol w="265113"/>
              </a:tblGrid>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 Base: Los que informan</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sp>
        <p:nvSpPr>
          <p:cNvPr id="25630" name="Line 37"/>
          <p:cNvSpPr>
            <a:spLocks noChangeShapeType="1"/>
          </p:cNvSpPr>
          <p:nvPr/>
        </p:nvSpPr>
        <p:spPr bwMode="auto">
          <a:xfrm rot="5400000">
            <a:off x="2451100" y="2728913"/>
            <a:ext cx="3778250" cy="0"/>
          </a:xfrm>
          <a:prstGeom prst="line">
            <a:avLst/>
          </a:prstGeom>
          <a:noFill/>
          <a:ln w="3175">
            <a:solidFill>
              <a:srgbClr val="808080"/>
            </a:solidFill>
            <a:round/>
            <a:headEnd/>
            <a:tailEnd/>
          </a:ln>
        </p:spPr>
        <p:txBody>
          <a:bodyPr/>
          <a:lstStyle/>
          <a:p>
            <a:endParaRPr lang="es-MX" dirty="0"/>
          </a:p>
        </p:txBody>
      </p:sp>
      <p:graphicFrame>
        <p:nvGraphicFramePr>
          <p:cNvPr id="656422" name="Group 38"/>
          <p:cNvGraphicFramePr>
            <a:graphicFrameLocks noGrp="1"/>
          </p:cNvGraphicFramePr>
          <p:nvPr/>
        </p:nvGraphicFramePr>
        <p:xfrm>
          <a:off x="5294313" y="1677988"/>
          <a:ext cx="398462" cy="228024"/>
        </p:xfrm>
        <a:graphic>
          <a:graphicData uri="http://schemas.openxmlformats.org/drawingml/2006/table">
            <a:tbl>
              <a:tblPr/>
              <a:tblGrid>
                <a:gridCol w="3984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30</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56428" name="Group 44"/>
          <p:cNvGraphicFramePr>
            <a:graphicFrameLocks noGrp="1"/>
          </p:cNvGraphicFramePr>
          <p:nvPr/>
        </p:nvGraphicFramePr>
        <p:xfrm>
          <a:off x="4398963" y="1695450"/>
          <a:ext cx="846137" cy="188400"/>
        </p:xfrm>
        <a:graphic>
          <a:graphicData uri="http://schemas.openxmlformats.org/drawingml/2006/table">
            <a:tbl>
              <a:tblPr/>
              <a:tblGrid>
                <a:gridCol w="846137"/>
              </a:tblGrid>
              <a:tr h="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Hogar</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56434" name="Group 50"/>
          <p:cNvGraphicFramePr>
            <a:graphicFrameLocks noGrp="1"/>
          </p:cNvGraphicFramePr>
          <p:nvPr/>
        </p:nvGraphicFramePr>
        <p:xfrm>
          <a:off x="5014913" y="828675"/>
          <a:ext cx="3721100" cy="220404"/>
        </p:xfrm>
        <a:graphic>
          <a:graphicData uri="http://schemas.openxmlformats.org/drawingml/2006/table">
            <a:tbl>
              <a:tblPr/>
              <a:tblGrid>
                <a:gridCol w="3721100"/>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32. </a:t>
                      </a:r>
                      <a:r>
                        <a:rPr kumimoji="0" lang="es-CO" sz="1100" b="1" i="0" u="none" strike="noStrike" cap="none" normalizeH="0" baseline="0" dirty="0" smtClean="0">
                          <a:ln>
                            <a:noFill/>
                          </a:ln>
                          <a:solidFill>
                            <a:srgbClr val="333333"/>
                          </a:solidFill>
                          <a:effectLst/>
                          <a:latin typeface="Calibri" pitchFamily="34" charset="0"/>
                          <a:cs typeface="Arial" charset="0"/>
                        </a:rPr>
                        <a:t>¿Podría decirme cual es su</a:t>
                      </a:r>
                      <a:r>
                        <a:rPr kumimoji="0" lang="es-CO" sz="1100" b="1" i="0" u="none" strike="noStrike" cap="none" normalizeH="0" baseline="0" dirty="0" smtClean="0">
                          <a:ln>
                            <a:noFill/>
                          </a:ln>
                          <a:solidFill>
                            <a:srgbClr val="622280"/>
                          </a:solidFill>
                          <a:effectLst/>
                          <a:latin typeface="Calibri" pitchFamily="34" charset="0"/>
                          <a:cs typeface="Arial" charset="0"/>
                        </a:rPr>
                        <a:t> ocupación </a:t>
                      </a:r>
                      <a:r>
                        <a:rPr kumimoji="0" lang="es-CO" sz="1100" b="1" i="0" u="none" strike="noStrike" cap="none" normalizeH="0" baseline="0" dirty="0" smtClean="0">
                          <a:ln>
                            <a:noFill/>
                          </a:ln>
                          <a:solidFill>
                            <a:srgbClr val="333333"/>
                          </a:solidFill>
                          <a:effectLst/>
                          <a:latin typeface="Calibri" pitchFamily="34" charset="0"/>
                          <a:cs typeface="Arial" charset="0"/>
                        </a:rPr>
                        <a:t>principal?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56440" name="Group 56"/>
          <p:cNvGraphicFramePr>
            <a:graphicFrameLocks noGrp="1"/>
          </p:cNvGraphicFramePr>
          <p:nvPr/>
        </p:nvGraphicFramePr>
        <p:xfrm>
          <a:off x="5437188" y="2311400"/>
          <a:ext cx="398462" cy="228024"/>
        </p:xfrm>
        <a:graphic>
          <a:graphicData uri="http://schemas.openxmlformats.org/drawingml/2006/table">
            <a:tbl>
              <a:tblPr/>
              <a:tblGrid>
                <a:gridCol w="3984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20</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56446" name="Group 62"/>
          <p:cNvGraphicFramePr>
            <a:graphicFrameLocks noGrp="1"/>
          </p:cNvGraphicFramePr>
          <p:nvPr/>
        </p:nvGraphicFramePr>
        <p:xfrm>
          <a:off x="5572125" y="2952750"/>
          <a:ext cx="398463" cy="228024"/>
        </p:xfrm>
        <a:graphic>
          <a:graphicData uri="http://schemas.openxmlformats.org/drawingml/2006/table">
            <a:tbl>
              <a:tblPr/>
              <a:tblGrid>
                <a:gridCol w="3984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4</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56452" name="Group 68"/>
          <p:cNvGraphicFramePr>
            <a:graphicFrameLocks noGrp="1"/>
          </p:cNvGraphicFramePr>
          <p:nvPr/>
        </p:nvGraphicFramePr>
        <p:xfrm>
          <a:off x="8058150" y="1943100"/>
          <a:ext cx="398463" cy="228024"/>
        </p:xfrm>
        <a:graphic>
          <a:graphicData uri="http://schemas.openxmlformats.org/drawingml/2006/table">
            <a:tbl>
              <a:tblPr/>
              <a:tblGrid>
                <a:gridCol w="3984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25</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56458" name="Group 74"/>
          <p:cNvGraphicFramePr>
            <a:graphicFrameLocks noGrp="1"/>
          </p:cNvGraphicFramePr>
          <p:nvPr/>
        </p:nvGraphicFramePr>
        <p:xfrm>
          <a:off x="7921625" y="2573338"/>
          <a:ext cx="398463" cy="228024"/>
        </p:xfrm>
        <a:graphic>
          <a:graphicData uri="http://schemas.openxmlformats.org/drawingml/2006/table">
            <a:tbl>
              <a:tblPr/>
              <a:tblGrid>
                <a:gridCol w="3984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3</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56464" name="Group 80"/>
          <p:cNvGraphicFramePr>
            <a:graphicFrameLocks noGrp="1"/>
          </p:cNvGraphicFramePr>
          <p:nvPr/>
        </p:nvGraphicFramePr>
        <p:xfrm>
          <a:off x="7761288" y="3175000"/>
          <a:ext cx="398462" cy="228024"/>
        </p:xfrm>
        <a:graphic>
          <a:graphicData uri="http://schemas.openxmlformats.org/drawingml/2006/table">
            <a:tbl>
              <a:tblPr/>
              <a:tblGrid>
                <a:gridCol w="3984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rgbClr val="333333"/>
                          </a:solidFill>
                          <a:effectLst/>
                          <a:latin typeface="Cambria" pitchFamily="18" charset="0"/>
                          <a:cs typeface="Arial" charset="0"/>
                        </a:rPr>
                        <a:t>1</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56551" name="Group 167"/>
          <p:cNvGraphicFramePr>
            <a:graphicFrameLocks noGrp="1"/>
          </p:cNvGraphicFramePr>
          <p:nvPr/>
        </p:nvGraphicFramePr>
        <p:xfrm>
          <a:off x="4427538" y="2336800"/>
          <a:ext cx="971550" cy="188400"/>
        </p:xfrm>
        <a:graphic>
          <a:graphicData uri="http://schemas.openxmlformats.org/drawingml/2006/table">
            <a:tbl>
              <a:tblPr/>
              <a:tblGrid>
                <a:gridCol w="971550"/>
              </a:tblGrid>
              <a:tr h="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Independiente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56476" name="Group 92"/>
          <p:cNvGraphicFramePr>
            <a:graphicFrameLocks noGrp="1"/>
          </p:cNvGraphicFramePr>
          <p:nvPr/>
        </p:nvGraphicFramePr>
        <p:xfrm>
          <a:off x="4846638" y="2978150"/>
          <a:ext cx="665162" cy="188400"/>
        </p:xfrm>
        <a:graphic>
          <a:graphicData uri="http://schemas.openxmlformats.org/drawingml/2006/table">
            <a:tbl>
              <a:tblPr/>
              <a:tblGrid>
                <a:gridCol w="665162"/>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Trabajador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56482" name="Group 98"/>
          <p:cNvGraphicFramePr>
            <a:graphicFrameLocks noGrp="1"/>
          </p:cNvGraphicFramePr>
          <p:nvPr/>
        </p:nvGraphicFramePr>
        <p:xfrm>
          <a:off x="8482013" y="1984375"/>
          <a:ext cx="719137" cy="188400"/>
        </p:xfrm>
        <a:graphic>
          <a:graphicData uri="http://schemas.openxmlformats.org/drawingml/2006/table">
            <a:tbl>
              <a:tblPr/>
              <a:tblGrid>
                <a:gridCol w="719137"/>
              </a:tblGrid>
              <a:tr h="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Empleado</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56553" name="Group 169"/>
          <p:cNvGraphicFramePr>
            <a:graphicFrameLocks noGrp="1"/>
          </p:cNvGraphicFramePr>
          <p:nvPr/>
        </p:nvGraphicFramePr>
        <p:xfrm>
          <a:off x="8377238" y="2605088"/>
          <a:ext cx="719137" cy="188400"/>
        </p:xfrm>
        <a:graphic>
          <a:graphicData uri="http://schemas.openxmlformats.org/drawingml/2006/table">
            <a:tbl>
              <a:tblPr/>
              <a:tblGrid>
                <a:gridCol w="719137"/>
              </a:tblGrid>
              <a:tr h="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Pensionado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56494" name="Group 110"/>
          <p:cNvGraphicFramePr>
            <a:graphicFrameLocks noGrp="1"/>
          </p:cNvGraphicFramePr>
          <p:nvPr/>
        </p:nvGraphicFramePr>
        <p:xfrm>
          <a:off x="8224838" y="3198813"/>
          <a:ext cx="665162" cy="188400"/>
        </p:xfrm>
        <a:graphic>
          <a:graphicData uri="http://schemas.openxmlformats.org/drawingml/2006/table">
            <a:tbl>
              <a:tblPr/>
              <a:tblGrid>
                <a:gridCol w="665162"/>
              </a:tblGrid>
              <a:tr h="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Estudiante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56549" name="Group 165"/>
          <p:cNvGraphicFramePr>
            <a:graphicFrameLocks noGrp="1"/>
          </p:cNvGraphicFramePr>
          <p:nvPr/>
        </p:nvGraphicFramePr>
        <p:xfrm>
          <a:off x="6464300" y="4568825"/>
          <a:ext cx="820738" cy="336024"/>
        </p:xfrm>
        <a:graphic>
          <a:graphicData uri="http://schemas.openxmlformats.org/drawingml/2006/table">
            <a:tbl>
              <a:tblPr/>
              <a:tblGrid>
                <a:gridCol w="550863"/>
                <a:gridCol w="269875"/>
              </a:tblGrid>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Otro:</a:t>
                      </a:r>
                      <a:endParaRPr kumimoji="0" lang="es-ES" sz="900" b="1" i="1" u="none" strike="noStrike" cap="none" normalizeH="0" baseline="0" dirty="0" smtClean="0">
                        <a:ln>
                          <a:noFill/>
                        </a:ln>
                        <a:solidFill>
                          <a:schemeClr val="tx1"/>
                        </a:solidFill>
                        <a:effectLst/>
                        <a:latin typeface="Arial" charset="0"/>
                        <a:cs typeface="Arial" charset="0"/>
                      </a:endParaRPr>
                    </a:p>
                  </a:txBody>
                  <a:tcPr marL="36000" marR="36000" marT="36000" marB="3600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5%</a:t>
                      </a:r>
                      <a:endParaRPr kumimoji="0" lang="es-ES" sz="900" b="1" i="1" u="none" strike="noStrike" cap="none" normalizeH="0" baseline="0" dirty="0" smtClean="0">
                        <a:ln>
                          <a:noFill/>
                        </a:ln>
                        <a:solidFill>
                          <a:schemeClr val="tx1"/>
                        </a:solidFill>
                        <a:effectLst/>
                        <a:latin typeface="Arial" charset="0"/>
                        <a:cs typeface="Arial" charset="0"/>
                      </a:endParaRPr>
                    </a:p>
                  </a:txBody>
                  <a:tcPr marL="36000" marR="36000" marT="36000" marB="36000" anchor="ctr" horzOverflow="overflow">
                    <a:lnL>
                      <a:noFill/>
                    </a:lnL>
                    <a:lnR cap="flat">
                      <a:noFill/>
                    </a:lnR>
                    <a:lnT cap="flat">
                      <a:noFill/>
                    </a:lnT>
                    <a:lnB>
                      <a:noFill/>
                    </a:lnB>
                    <a:lnTlToBr>
                      <a:noFill/>
                    </a:lnTlToBr>
                    <a:lnBlToTr>
                      <a:noFill/>
                    </a:lnBlToTr>
                    <a:noFill/>
                  </a:tcPr>
                </a:tc>
              </a:tr>
              <a:tr h="0">
                <a:tc>
                  <a:txBody>
                    <a:bodyPr/>
                    <a:lstStyle/>
                    <a:p>
                      <a:pPr marL="0" marR="0" lvl="0" indent="0" algn="l" defTabSz="914400" rtl="0" eaLnBrk="1" fontAlgn="ctr"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No aplica:</a:t>
                      </a:r>
                      <a:endParaRPr kumimoji="0" lang="es-ES" sz="900" b="1" i="1" u="none" strike="noStrike" cap="none" normalizeH="0" baseline="0" dirty="0" smtClean="0">
                        <a:ln>
                          <a:noFill/>
                        </a:ln>
                        <a:solidFill>
                          <a:schemeClr val="tx1"/>
                        </a:solidFill>
                        <a:effectLst/>
                        <a:latin typeface="Arial" charset="0"/>
                        <a:cs typeface="Arial" charset="0"/>
                      </a:endParaRPr>
                    </a:p>
                  </a:txBody>
                  <a:tcPr marL="36000" marR="36000" marT="36000" marB="36000" anchor="ct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12%</a:t>
                      </a:r>
                      <a:endParaRPr kumimoji="0" lang="es-ES" sz="900" b="1" i="1" u="none" strike="noStrike" cap="none" normalizeH="0" baseline="0" dirty="0" smtClean="0">
                        <a:ln>
                          <a:noFill/>
                        </a:ln>
                        <a:solidFill>
                          <a:schemeClr val="tx1"/>
                        </a:solidFill>
                        <a:effectLst/>
                        <a:latin typeface="Arial" charset="0"/>
                        <a:cs typeface="Arial" charset="0"/>
                      </a:endParaRPr>
                    </a:p>
                  </a:txBody>
                  <a:tcPr marL="36000" marR="36000" marT="36000" marB="36000" anchor="ctr" horzOverflow="overflow">
                    <a:lnL>
                      <a:noFill/>
                    </a:lnL>
                    <a:lnR cap="flat">
                      <a:noFill/>
                    </a:lnR>
                    <a:lnT>
                      <a:noFill/>
                    </a:lnT>
                    <a:lnB cap="flat">
                      <a:noFill/>
                    </a:lnB>
                    <a:lnTlToBr>
                      <a:noFill/>
                    </a:lnTlToBr>
                    <a:lnBlToTr>
                      <a:noFill/>
                    </a:lnBlToTr>
                    <a:noFill/>
                  </a:tcPr>
                </a:tc>
              </a:tr>
            </a:tbl>
          </a:graphicData>
        </a:graphic>
      </p:graphicFrame>
      <p:grpSp>
        <p:nvGrpSpPr>
          <p:cNvPr id="25662" name="Group 170"/>
          <p:cNvGrpSpPr>
            <a:grpSpLocks/>
          </p:cNvGrpSpPr>
          <p:nvPr/>
        </p:nvGrpSpPr>
        <p:grpSpPr bwMode="auto">
          <a:xfrm>
            <a:off x="8175625" y="152400"/>
            <a:ext cx="969963" cy="255588"/>
            <a:chOff x="5150" y="96"/>
            <a:chExt cx="611" cy="161"/>
          </a:xfrm>
        </p:grpSpPr>
        <p:pic>
          <p:nvPicPr>
            <p:cNvPr id="25665" name="Picture 171" descr="GHJK"/>
            <p:cNvPicPr>
              <a:picLocks noChangeAspect="1" noChangeArrowheads="1"/>
            </p:cNvPicPr>
            <p:nvPr/>
          </p:nvPicPr>
          <p:blipFill>
            <a:blip r:embed="rId5" cstate="print"/>
            <a:srcRect/>
            <a:stretch>
              <a:fillRect/>
            </a:stretch>
          </p:blipFill>
          <p:spPr bwMode="auto">
            <a:xfrm>
              <a:off x="5150" y="101"/>
              <a:ext cx="611" cy="156"/>
            </a:xfrm>
            <a:prstGeom prst="rect">
              <a:avLst/>
            </a:prstGeom>
            <a:noFill/>
            <a:ln w="9525">
              <a:noFill/>
              <a:miter lim="800000"/>
              <a:headEnd/>
              <a:tailEnd/>
            </a:ln>
          </p:spPr>
        </p:pic>
        <p:sp>
          <p:nvSpPr>
            <p:cNvPr id="25666" name="Rectangle 172"/>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pic>
        <p:nvPicPr>
          <p:cNvPr id="25663" name="Picture 173" descr="cvbhh"/>
          <p:cNvPicPr>
            <a:picLocks noChangeAspect="1" noChangeArrowheads="1"/>
          </p:cNvPicPr>
          <p:nvPr/>
        </p:nvPicPr>
        <p:blipFill>
          <a:blip r:embed="rId6" cstate="print"/>
          <a:srcRect/>
          <a:stretch>
            <a:fillRect/>
          </a:stretch>
        </p:blipFill>
        <p:spPr bwMode="auto">
          <a:xfrm>
            <a:off x="7278688" y="3773488"/>
            <a:ext cx="642937" cy="1193800"/>
          </a:xfrm>
          <a:prstGeom prst="rect">
            <a:avLst/>
          </a:prstGeom>
          <a:noFill/>
          <a:ln w="9525">
            <a:noFill/>
            <a:miter lim="800000"/>
            <a:headEnd/>
            <a:tailEnd/>
          </a:ln>
        </p:spPr>
      </p:pic>
      <p:pic>
        <p:nvPicPr>
          <p:cNvPr id="25664" name="Picture 174" descr="gf"/>
          <p:cNvPicPr>
            <a:picLocks noChangeAspect="1" noChangeArrowheads="1"/>
          </p:cNvPicPr>
          <p:nvPr/>
        </p:nvPicPr>
        <p:blipFill>
          <a:blip r:embed="rId7" cstate="print"/>
          <a:srcRect/>
          <a:stretch>
            <a:fillRect/>
          </a:stretch>
        </p:blipFill>
        <p:spPr bwMode="auto">
          <a:xfrm>
            <a:off x="285750" y="1214438"/>
            <a:ext cx="469900" cy="584200"/>
          </a:xfrm>
          <a:prstGeom prst="rect">
            <a:avLst/>
          </a:prstGeom>
          <a:noFill/>
          <a:ln w="9525">
            <a:noFill/>
            <a:miter lim="800000"/>
            <a:headEnd/>
            <a:tailEnd/>
          </a:ln>
        </p:spPr>
      </p:pic>
      <p:sp>
        <p:nvSpPr>
          <p:cNvPr id="30" name="29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endParaRPr lang="es-CO" dirty="0" smtClean="0"/>
          </a:p>
        </p:txBody>
      </p:sp>
      <p:sp>
        <p:nvSpPr>
          <p:cNvPr id="90115"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BECD5DF1-91E2-469F-9885-C4DDFEE0CB5B}" type="slidenum">
              <a:rPr lang="es-ES" sz="900" i="1">
                <a:solidFill>
                  <a:schemeClr val="bg1"/>
                </a:solidFill>
              </a:rPr>
              <a:pPr algn="ctr"/>
              <a:t>67</a:t>
            </a:fld>
            <a:endParaRPr lang="es-ES" sz="900" i="1" dirty="0">
              <a:solidFill>
                <a:schemeClr val="bg1"/>
              </a:solidFill>
            </a:endParaRPr>
          </a:p>
        </p:txBody>
      </p:sp>
      <p:sp>
        <p:nvSpPr>
          <p:cNvPr id="90116"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776392" name="Group 200"/>
          <p:cNvGraphicFramePr>
            <a:graphicFrameLocks noGrp="1"/>
          </p:cNvGraphicFramePr>
          <p:nvPr/>
        </p:nvGraphicFramePr>
        <p:xfrm>
          <a:off x="892175" y="739775"/>
          <a:ext cx="7362825" cy="4238136"/>
        </p:xfrm>
        <a:graphic>
          <a:graphicData uri="http://schemas.openxmlformats.org/drawingml/2006/table">
            <a:tbl>
              <a:tblPr/>
              <a:tblGrid>
                <a:gridCol w="4148138"/>
                <a:gridCol w="642937"/>
                <a:gridCol w="642938"/>
                <a:gridCol w="642937"/>
                <a:gridCol w="642938"/>
                <a:gridCol w="642937"/>
              </a:tblGrid>
              <a:tr h="0">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8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a:noFill/>
                    </a:lnB>
                    <a:lnTlToBr>
                      <a:noFill/>
                    </a:lnTlToBr>
                    <a:lnBlToTr>
                      <a:noFill/>
                    </a:lnBlToTr>
                    <a:noFill/>
                  </a:tcPr>
                </a:tc>
                <a:tc gridSpan="5">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rgbClr val="333333"/>
                          </a:solidFill>
                          <a:effectLst/>
                          <a:latin typeface="Calibri" pitchFamily="34" charset="0"/>
                          <a:cs typeface="Arial" charset="0"/>
                        </a:rPr>
                        <a:t>FAMILIARES DE DOLIENTES</a:t>
                      </a:r>
                      <a:endParaRPr kumimoji="0" lang="es-ES" sz="800" b="0" i="1" u="none" strike="noStrike" cap="none" normalizeH="0" baseline="0" dirty="0" smtClean="0">
                        <a:ln>
                          <a:noFill/>
                        </a:ln>
                        <a:solidFill>
                          <a:srgbClr val="333333"/>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Serafín</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Los que informan</a:t>
                      </a: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707</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202</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31. ¿Cuál es su nivel de educación?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Primaria Incompleta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Primaria Completa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Secundaria Incompleta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Secundaria Completa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8255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Técnica - Tecnológica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Universitaria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Postgrado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Ninguno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aplica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 niega a responder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32. ¿Podría decirme cual es su ocupación principal?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Hogar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Empleado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77788">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Independiente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Pensionado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155575">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Trabajador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Estudiante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Otro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aplica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grpSp>
        <p:nvGrpSpPr>
          <p:cNvPr id="90299" name="Group 196"/>
          <p:cNvGrpSpPr>
            <a:grpSpLocks/>
          </p:cNvGrpSpPr>
          <p:nvPr/>
        </p:nvGrpSpPr>
        <p:grpSpPr bwMode="auto">
          <a:xfrm>
            <a:off x="8175625" y="152400"/>
            <a:ext cx="969963" cy="255588"/>
            <a:chOff x="5150" y="96"/>
            <a:chExt cx="611" cy="161"/>
          </a:xfrm>
        </p:grpSpPr>
        <p:pic>
          <p:nvPicPr>
            <p:cNvPr id="90300" name="Picture 197"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90301" name="Rectangle 198"/>
            <p:cNvSpPr>
              <a:spLocks noChangeArrowheads="1"/>
            </p:cNvSpPr>
            <p:nvPr/>
          </p:nvSpPr>
          <p:spPr bwMode="auto">
            <a:xfrm>
              <a:off x="5244" y="96"/>
              <a:ext cx="428"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Dolientes</a:t>
              </a:r>
            </a:p>
          </p:txBody>
        </p:sp>
      </p:gr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3 Título"/>
          <p:cNvSpPr>
            <a:spLocks noGrp="1"/>
          </p:cNvSpPr>
          <p:nvPr>
            <p:ph type="title"/>
          </p:nvPr>
        </p:nvSpPr>
        <p:spPr/>
        <p:txBody>
          <a:bodyPr/>
          <a:lstStyle/>
          <a:p>
            <a:r>
              <a:rPr lang="es-CO" dirty="0" smtClean="0"/>
              <a:t>Comentarios generales</a:t>
            </a:r>
          </a:p>
        </p:txBody>
      </p:sp>
      <p:sp>
        <p:nvSpPr>
          <p:cNvPr id="5" name="4 Marcador de contenido"/>
          <p:cNvSpPr>
            <a:spLocks noGrp="1"/>
          </p:cNvSpPr>
          <p:nvPr>
            <p:ph idx="1"/>
          </p:nvPr>
        </p:nvSpPr>
        <p:spPr/>
        <p:txBody>
          <a:bodyPr/>
          <a:lstStyle/>
          <a:p>
            <a:pPr marL="0" indent="0">
              <a:lnSpc>
                <a:spcPct val="110000"/>
              </a:lnSpc>
              <a:buNone/>
              <a:defRPr/>
            </a:pPr>
            <a:r>
              <a:rPr lang="es-CO" sz="1400" dirty="0" smtClean="0"/>
              <a:t>La percepción de calidad del servicio mejora  de forma significativa frente al año 2010, principalmente en el cementerio del sur donde la evaluación aumento 20 puntos porcentuales en el T2B.   Esta mejora también se ve reflejada en el cumplimiento de expectativas del 75% de los familiares de dolientes que fueron entrevistados.</a:t>
            </a:r>
          </a:p>
          <a:p>
            <a:pPr marL="0" indent="0">
              <a:lnSpc>
                <a:spcPct val="110000"/>
              </a:lnSpc>
              <a:buNone/>
              <a:defRPr/>
            </a:pPr>
            <a:endParaRPr lang="es-CO" sz="1400" dirty="0" smtClean="0"/>
          </a:p>
          <a:p>
            <a:pPr marL="0" indent="0">
              <a:lnSpc>
                <a:spcPct val="110000"/>
              </a:lnSpc>
              <a:buNone/>
              <a:defRPr/>
            </a:pPr>
            <a:r>
              <a:rPr lang="es-CO" sz="1400" dirty="0" smtClean="0"/>
              <a:t>13% de los entrevistados, han sido beneficiados con un subsidio, en general las calificaciones son positivas, su principal oportunidad de mejora está en el tiempo en que se tramita la solicitud.  </a:t>
            </a:r>
          </a:p>
          <a:p>
            <a:pPr marL="0" indent="0">
              <a:lnSpc>
                <a:spcPct val="110000"/>
              </a:lnSpc>
              <a:buNone/>
              <a:defRPr/>
            </a:pPr>
            <a:endParaRPr lang="es-CO" sz="1400" dirty="0" smtClean="0"/>
          </a:p>
          <a:p>
            <a:pPr marL="0" indent="0">
              <a:lnSpc>
                <a:spcPct val="110000"/>
              </a:lnSpc>
              <a:buNone/>
              <a:defRPr/>
            </a:pPr>
            <a:r>
              <a:rPr lang="es-CO" sz="1400" dirty="0" smtClean="0"/>
              <a:t>Del servicio brindado en los cementerios se destaca la atención recibida por parte de los empleados del cementerio y el acompañamiento permanente.  Sigue siendo el factor más crítico el trabajar en la eliminación de los vectores e insectos, y ahí es importante copiar las mejores prácticas del cementerio Serafín que está 43 puntos por encima de la percepción de los otros cementerios. </a:t>
            </a:r>
          </a:p>
          <a:p>
            <a:pPr marL="0" indent="0">
              <a:lnSpc>
                <a:spcPct val="110000"/>
              </a:lnSpc>
              <a:buNone/>
              <a:defRPr/>
            </a:pPr>
            <a:endParaRPr lang="es-CO" sz="1400" dirty="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3 Título"/>
          <p:cNvSpPr>
            <a:spLocks noGrp="1"/>
          </p:cNvSpPr>
          <p:nvPr>
            <p:ph type="title"/>
          </p:nvPr>
        </p:nvSpPr>
        <p:spPr/>
        <p:txBody>
          <a:bodyPr/>
          <a:lstStyle/>
          <a:p>
            <a:r>
              <a:rPr lang="es-CO" dirty="0" smtClean="0"/>
              <a:t>Comentarios generales</a:t>
            </a:r>
          </a:p>
        </p:txBody>
      </p:sp>
      <p:sp>
        <p:nvSpPr>
          <p:cNvPr id="5" name="4 Marcador de contenido"/>
          <p:cNvSpPr>
            <a:spLocks noGrp="1"/>
          </p:cNvSpPr>
          <p:nvPr>
            <p:ph idx="1"/>
          </p:nvPr>
        </p:nvSpPr>
        <p:spPr/>
        <p:txBody>
          <a:bodyPr/>
          <a:lstStyle/>
          <a:p>
            <a:pPr marL="0" indent="0">
              <a:lnSpc>
                <a:spcPct val="110000"/>
              </a:lnSpc>
              <a:buNone/>
              <a:defRPr/>
            </a:pPr>
            <a:r>
              <a:rPr lang="es-CO" sz="1400" dirty="0" smtClean="0"/>
              <a:t>Con respecto a la vigilancia y seguridad de los cementerios, se observa una caída en la evaluación del Cementerio Central frente al año 2010 y un desempeño inferior de este aspecto frente a los otros cementerios propiedad del distrito, unido a la vigilancia esta el tema de vandalismo que para el Cementerio Central es del 28%, es decir, el doble que el promedio de los otros cementerios distritales.</a:t>
            </a:r>
          </a:p>
          <a:p>
            <a:pPr marL="0" indent="0">
              <a:lnSpc>
                <a:spcPct val="110000"/>
              </a:lnSpc>
              <a:buNone/>
              <a:defRPr/>
            </a:pPr>
            <a:endParaRPr lang="es-CO" sz="1400" dirty="0" smtClean="0"/>
          </a:p>
          <a:p>
            <a:pPr marL="0" indent="0">
              <a:lnSpc>
                <a:spcPct val="110000"/>
              </a:lnSpc>
              <a:buNone/>
              <a:defRPr/>
            </a:pPr>
            <a:r>
              <a:rPr lang="es-CO" sz="1400" dirty="0" smtClean="0"/>
              <a:t> El aseo de los pabellones y las áreas comunes que es, uno de los principales aspectos que los usuarios esperan que se mejore,  muestra una evolución importante especialmente en el Cementerio del Sur, mientras que el Cementerio Norte tiene una caída frente a la evaluación del año 2010.</a:t>
            </a:r>
          </a:p>
          <a:p>
            <a:pPr marL="0" indent="0">
              <a:lnSpc>
                <a:spcPct val="110000"/>
              </a:lnSpc>
              <a:buNone/>
              <a:defRPr/>
            </a:pPr>
            <a:endParaRPr lang="es-CO" sz="1400" dirty="0" smtClean="0"/>
          </a:p>
          <a:p>
            <a:pPr marL="0" indent="0">
              <a:lnSpc>
                <a:spcPct val="110000"/>
              </a:lnSpc>
              <a:buNone/>
              <a:defRPr/>
            </a:pPr>
            <a:r>
              <a:rPr lang="es-CO" sz="1400" dirty="0" smtClean="0"/>
              <a:t>Para concluir en el proceso de peticiones, quejas y reclamos se identifica que el Cementerio Central  tiene el mayor % de quejas recibidas durante el último año, más del 50% de las personas que se quejaron califican la solución a su queja y el tiempo de respuesta como mala o muy mala.</a:t>
            </a:r>
          </a:p>
          <a:p>
            <a:pPr>
              <a:buFontTx/>
              <a:buNone/>
              <a:defRPr/>
            </a:pPr>
            <a:endParaRPr lang="es-CO" sz="1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ctrTitle"/>
          </p:nvPr>
        </p:nvSpPr>
        <p:spPr/>
        <p:txBody>
          <a:bodyPr/>
          <a:lstStyle/>
          <a:p>
            <a:pPr eaLnBrk="1" hangingPunct="1"/>
            <a:r>
              <a:rPr lang="es-ES" b="1" dirty="0" smtClean="0">
                <a:solidFill>
                  <a:srgbClr val="622280"/>
                </a:solidFill>
              </a:rPr>
              <a:t>Principales Hallazgos</a:t>
            </a:r>
            <a:br>
              <a:rPr lang="es-ES" b="1" dirty="0" smtClean="0">
                <a:solidFill>
                  <a:srgbClr val="622280"/>
                </a:solidFill>
              </a:rPr>
            </a:br>
            <a:r>
              <a:rPr lang="es-ES" dirty="0" smtClean="0"/>
              <a:t>Total Servicios Funerarios</a:t>
            </a:r>
          </a:p>
        </p:txBody>
      </p:sp>
      <p:pic>
        <p:nvPicPr>
          <p:cNvPr id="50179" name="Picture 1" descr="logos alianza.png"/>
          <p:cNvPicPr>
            <a:picLocks noChangeAspect="1"/>
          </p:cNvPicPr>
          <p:nvPr/>
        </p:nvPicPr>
        <p:blipFill>
          <a:blip r:embed="rId2" cstate="print"/>
          <a:srcRect t="28041" r="54662" b="30176"/>
          <a:stretch>
            <a:fillRect/>
          </a:stretch>
        </p:blipFill>
        <p:spPr bwMode="auto">
          <a:xfrm>
            <a:off x="3522663" y="4656138"/>
            <a:ext cx="2101850" cy="48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6" descr="gfdfh"/>
          <p:cNvPicPr>
            <a:picLocks noChangeAspect="1" noChangeArrowheads="1"/>
          </p:cNvPicPr>
          <p:nvPr/>
        </p:nvPicPr>
        <p:blipFill>
          <a:blip r:embed="rId2" cstate="print"/>
          <a:srcRect/>
          <a:stretch>
            <a:fillRect/>
          </a:stretch>
        </p:blipFill>
        <p:spPr bwMode="auto">
          <a:xfrm>
            <a:off x="2652713" y="2335213"/>
            <a:ext cx="3840162" cy="2809875"/>
          </a:xfrm>
          <a:prstGeom prst="rect">
            <a:avLst/>
          </a:prstGeom>
          <a:noFill/>
          <a:ln w="9525">
            <a:noFill/>
            <a:miter lim="800000"/>
            <a:headEnd/>
            <a:tailEnd/>
          </a:ln>
        </p:spPr>
      </p:pic>
      <p:sp>
        <p:nvSpPr>
          <p:cNvPr id="91139" name="Rectangle 2"/>
          <p:cNvSpPr>
            <a:spLocks noGrp="1" noChangeArrowheads="1"/>
          </p:cNvSpPr>
          <p:nvPr>
            <p:ph type="ctrTitle"/>
          </p:nvPr>
        </p:nvSpPr>
        <p:spPr/>
        <p:txBody>
          <a:bodyPr/>
          <a:lstStyle/>
          <a:p>
            <a:pPr eaLnBrk="1" hangingPunct="1"/>
            <a:r>
              <a:rPr lang="es-ES" b="1" dirty="0" smtClean="0">
                <a:solidFill>
                  <a:srgbClr val="622280"/>
                </a:solidFill>
              </a:rPr>
              <a:t>Principales Hallazgos </a:t>
            </a:r>
            <a:br>
              <a:rPr lang="es-ES" b="1" dirty="0" smtClean="0">
                <a:solidFill>
                  <a:srgbClr val="622280"/>
                </a:solidFill>
              </a:rPr>
            </a:br>
            <a:r>
              <a:rPr lang="es-ES" dirty="0" smtClean="0"/>
              <a:t>Informe</a:t>
            </a:r>
            <a:r>
              <a:rPr lang="es-ES" b="1" dirty="0" smtClean="0">
                <a:solidFill>
                  <a:srgbClr val="622280"/>
                </a:solidFill>
              </a:rPr>
              <a:t> </a:t>
            </a:r>
            <a:r>
              <a:rPr lang="es-ES" dirty="0" smtClean="0"/>
              <a:t>Propietario Mausoleo Distrital</a:t>
            </a:r>
          </a:p>
        </p:txBody>
      </p:sp>
      <p:pic>
        <p:nvPicPr>
          <p:cNvPr id="91140" name="Picture 1" descr="logos alianza.png"/>
          <p:cNvPicPr>
            <a:picLocks noChangeAspect="1"/>
          </p:cNvPicPr>
          <p:nvPr/>
        </p:nvPicPr>
        <p:blipFill>
          <a:blip r:embed="rId3" cstate="print"/>
          <a:srcRect t="28041" r="54662" b="30176"/>
          <a:stretch>
            <a:fillRect/>
          </a:stretch>
        </p:blipFill>
        <p:spPr bwMode="auto">
          <a:xfrm>
            <a:off x="3522663" y="4656138"/>
            <a:ext cx="2101850" cy="48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181" descr="fgh"/>
          <p:cNvPicPr>
            <a:picLocks noChangeAspect="1" noChangeArrowheads="1"/>
          </p:cNvPicPr>
          <p:nvPr/>
        </p:nvPicPr>
        <p:blipFill>
          <a:blip r:embed="rId3" cstate="print"/>
          <a:srcRect/>
          <a:stretch>
            <a:fillRect/>
          </a:stretch>
        </p:blipFill>
        <p:spPr bwMode="auto">
          <a:xfrm>
            <a:off x="6875463" y="1182688"/>
            <a:ext cx="1173162" cy="3684587"/>
          </a:xfrm>
          <a:prstGeom prst="rect">
            <a:avLst/>
          </a:prstGeom>
          <a:noFill/>
          <a:ln w="9525">
            <a:noFill/>
            <a:miter lim="800000"/>
            <a:headEnd/>
            <a:tailEnd/>
          </a:ln>
        </p:spPr>
      </p:pic>
      <p:sp>
        <p:nvSpPr>
          <p:cNvPr id="27653"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9EAA5293-AD27-4189-B49D-77AF202E69C7}" type="slidenum">
              <a:rPr lang="es-ES" sz="900" i="1">
                <a:solidFill>
                  <a:schemeClr val="bg1"/>
                </a:solidFill>
              </a:rPr>
              <a:pPr algn="ctr"/>
              <a:t>71</a:t>
            </a:fld>
            <a:endParaRPr lang="es-ES" sz="900" i="1" dirty="0">
              <a:solidFill>
                <a:schemeClr val="bg1"/>
              </a:solidFill>
            </a:endParaRPr>
          </a:p>
        </p:txBody>
      </p:sp>
      <p:graphicFrame>
        <p:nvGraphicFramePr>
          <p:cNvPr id="544045" name="Group 301"/>
          <p:cNvGraphicFramePr>
            <a:graphicFrameLocks noGrp="1"/>
          </p:cNvGraphicFramePr>
          <p:nvPr/>
        </p:nvGraphicFramePr>
        <p:xfrm>
          <a:off x="228600" y="757238"/>
          <a:ext cx="3902075" cy="404808"/>
        </p:xfrm>
        <a:graphic>
          <a:graphicData uri="http://schemas.openxmlformats.org/drawingml/2006/table">
            <a:tbl>
              <a:tblPr/>
              <a:tblGrid>
                <a:gridCol w="3902075"/>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defRPr/>
                      </a:pPr>
                      <a:r>
                        <a:rPr kumimoji="0" lang="es-CO" sz="1100" b="1" i="0" u="none" strike="noStrike" cap="none" normalizeH="0" baseline="0" dirty="0" smtClean="0">
                          <a:ln>
                            <a:noFill/>
                          </a:ln>
                          <a:solidFill>
                            <a:srgbClr val="622280"/>
                          </a:solidFill>
                          <a:effectLst/>
                          <a:latin typeface="Calibri" pitchFamily="34" charset="0"/>
                          <a:cs typeface="Arial" charset="0"/>
                        </a:rPr>
                        <a:t>1.</a:t>
                      </a:r>
                      <a:r>
                        <a:rPr kumimoji="0" lang="es-CO" sz="1100" b="1" i="0" u="none" strike="noStrike" cap="none" normalizeH="0" baseline="0" dirty="0" smtClean="0">
                          <a:ln>
                            <a:noFill/>
                          </a:ln>
                          <a:solidFill>
                            <a:srgbClr val="333333"/>
                          </a:solidFill>
                          <a:effectLst/>
                          <a:latin typeface="Calibri" pitchFamily="34" charset="0"/>
                          <a:cs typeface="Arial" charset="0"/>
                        </a:rPr>
                        <a:t> ¿Cómo evalúa la </a:t>
                      </a:r>
                      <a:r>
                        <a:rPr kumimoji="0" lang="es-CO" sz="1100" b="1" i="0" u="none" strike="noStrike" cap="none" normalizeH="0" baseline="0" dirty="0" smtClean="0">
                          <a:ln>
                            <a:noFill/>
                          </a:ln>
                          <a:solidFill>
                            <a:srgbClr val="622280"/>
                          </a:solidFill>
                          <a:effectLst/>
                          <a:latin typeface="Calibri" pitchFamily="34" charset="0"/>
                          <a:cs typeface="Arial" charset="0"/>
                        </a:rPr>
                        <a:t>imagen</a:t>
                      </a:r>
                      <a:r>
                        <a:rPr kumimoji="0" lang="es-CO" sz="1100" b="1" i="0" u="none" strike="noStrike" cap="none" normalizeH="0" baseline="0" dirty="0" smtClean="0">
                          <a:ln>
                            <a:noFill/>
                          </a:ln>
                          <a:solidFill>
                            <a:srgbClr val="333333"/>
                          </a:solidFill>
                          <a:effectLst/>
                          <a:latin typeface="Calibri" pitchFamily="34" charset="0"/>
                          <a:cs typeface="Arial" charset="0"/>
                        </a:rPr>
                        <a:t> que tiene de la </a:t>
                      </a:r>
                      <a:r>
                        <a:rPr kumimoji="0" lang="es-CO" sz="1100" b="1" i="0" u="none" strike="noStrike" cap="none" normalizeH="0" baseline="0" dirty="0" smtClean="0">
                          <a:ln>
                            <a:noFill/>
                          </a:ln>
                          <a:solidFill>
                            <a:srgbClr val="622280"/>
                          </a:solidFill>
                          <a:effectLst/>
                          <a:latin typeface="Calibri" pitchFamily="34" charset="0"/>
                          <a:cs typeface="Arial" charset="0"/>
                        </a:rPr>
                        <a:t>Unidad Administrativa Especial de Servicios Públicos</a:t>
                      </a:r>
                      <a:r>
                        <a:rPr kumimoji="0" lang="es-CO" sz="1100" b="1" i="0" u="none" strike="noStrike" cap="none" normalizeH="0" baseline="0" dirty="0" smtClean="0">
                          <a:ln>
                            <a:noFill/>
                          </a:ln>
                          <a:solidFill>
                            <a:srgbClr val="333333"/>
                          </a:solidFill>
                          <a:effectLst/>
                          <a:latin typeface="Calibri" pitchFamily="34" charset="0"/>
                          <a:cs typeface="Arial" charset="0"/>
                        </a:rPr>
                        <a:t> - UAESP? </a:t>
                      </a:r>
                      <a:endParaRPr kumimoji="0" lang="es-ES" sz="1100" b="1" i="0" u="none" strike="noStrike" cap="none" normalizeH="0" baseline="0" dirty="0" smtClean="0">
                        <a:ln>
                          <a:noFill/>
                        </a:ln>
                        <a:solidFill>
                          <a:srgbClr val="333333"/>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27656" name="Line 25"/>
          <p:cNvSpPr>
            <a:spLocks noChangeShapeType="1"/>
          </p:cNvSpPr>
          <p:nvPr/>
        </p:nvSpPr>
        <p:spPr bwMode="auto">
          <a:xfrm rot="5400000">
            <a:off x="2612231" y="2616994"/>
            <a:ext cx="3843338" cy="0"/>
          </a:xfrm>
          <a:prstGeom prst="line">
            <a:avLst/>
          </a:prstGeom>
          <a:noFill/>
          <a:ln w="3175">
            <a:solidFill>
              <a:srgbClr val="808080"/>
            </a:solidFill>
            <a:round/>
            <a:headEnd/>
            <a:tailEnd/>
          </a:ln>
        </p:spPr>
        <p:txBody>
          <a:bodyPr/>
          <a:lstStyle/>
          <a:p>
            <a:endParaRPr lang="es-MX" dirty="0"/>
          </a:p>
        </p:txBody>
      </p:sp>
      <p:graphicFrame>
        <p:nvGraphicFramePr>
          <p:cNvPr id="544044" name="Group 300"/>
          <p:cNvGraphicFramePr>
            <a:graphicFrameLocks noGrp="1"/>
          </p:cNvGraphicFramePr>
          <p:nvPr/>
        </p:nvGraphicFramePr>
        <p:xfrm>
          <a:off x="4781550" y="660400"/>
          <a:ext cx="4076700" cy="589212"/>
        </p:xfrm>
        <a:graphic>
          <a:graphicData uri="http://schemas.openxmlformats.org/drawingml/2006/table">
            <a:tbl>
              <a:tblPr/>
              <a:tblGrid>
                <a:gridCol w="4076700"/>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defRPr/>
                      </a:pPr>
                      <a:r>
                        <a:rPr kumimoji="0" lang="es-CO" sz="1100" b="1" i="0" u="none" strike="noStrike" cap="none" normalizeH="0" baseline="0" dirty="0" smtClean="0">
                          <a:ln>
                            <a:noFill/>
                          </a:ln>
                          <a:solidFill>
                            <a:srgbClr val="622280"/>
                          </a:solidFill>
                          <a:effectLst/>
                          <a:latin typeface="Calibri" pitchFamily="34" charset="0"/>
                          <a:cs typeface="Arial" charset="0"/>
                        </a:rPr>
                        <a:t> 2.</a:t>
                      </a:r>
                      <a:r>
                        <a:rPr kumimoji="0" lang="es-CO" sz="1100" b="1" i="0" u="none" strike="noStrike" cap="none" normalizeH="0" baseline="0" dirty="0" smtClean="0">
                          <a:ln>
                            <a:noFill/>
                          </a:ln>
                          <a:solidFill>
                            <a:srgbClr val="333333"/>
                          </a:solidFill>
                          <a:effectLst/>
                          <a:latin typeface="Calibri" pitchFamily="34" charset="0"/>
                          <a:cs typeface="Arial" charset="0"/>
                        </a:rPr>
                        <a:t> ¿</a:t>
                      </a:r>
                      <a:r>
                        <a:rPr kumimoji="0" lang="es-CO" sz="1100" b="1" i="0" u="none" strike="noStrike" cap="none" normalizeH="0" baseline="0" dirty="0" smtClean="0">
                          <a:ln>
                            <a:noFill/>
                          </a:ln>
                          <a:solidFill>
                            <a:srgbClr val="622280"/>
                          </a:solidFill>
                          <a:effectLst/>
                          <a:latin typeface="Calibri" pitchFamily="34" charset="0"/>
                          <a:cs typeface="Arial" charset="0"/>
                        </a:rPr>
                        <a:t>Qué servicios</a:t>
                      </a:r>
                      <a:r>
                        <a:rPr kumimoji="0" lang="es-CO" sz="1100" b="1" i="0" u="none" strike="noStrike" cap="none" normalizeH="0" baseline="0" dirty="0" smtClean="0">
                          <a:ln>
                            <a:noFill/>
                          </a:ln>
                          <a:solidFill>
                            <a:srgbClr val="333333"/>
                          </a:solidFill>
                          <a:effectLst/>
                          <a:latin typeface="Calibri" pitchFamily="34" charset="0"/>
                          <a:cs typeface="Arial" charset="0"/>
                        </a:rPr>
                        <a:t> garantiza, supervisa y controla la Unidad Administrativa Especial de Servicios Públicos - UAESP? </a:t>
                      </a:r>
                      <a:r>
                        <a:rPr kumimoji="0" lang="es-CO" sz="1100" b="0" i="0" u="none" strike="noStrike" cap="none" normalizeH="0" baseline="0" dirty="0" smtClean="0">
                          <a:ln>
                            <a:noFill/>
                          </a:ln>
                          <a:solidFill>
                            <a:schemeClr val="tx1">
                              <a:lumMod val="50000"/>
                              <a:lumOff val="50000"/>
                            </a:schemeClr>
                          </a:solidFill>
                          <a:effectLst/>
                          <a:latin typeface="Calibri" pitchFamily="34" charset="0"/>
                          <a:cs typeface="Arial" charset="0"/>
                        </a:rPr>
                        <a:t>(Espontánea)</a:t>
                      </a:r>
                    </a:p>
                    <a:p>
                      <a:pPr marL="0" marR="0" lvl="0" indent="0" algn="ctr" defTabSz="914400" rtl="0" eaLnBrk="1" fontAlgn="b" latinLnBrk="0" hangingPunct="1">
                        <a:lnSpc>
                          <a:spcPct val="110000"/>
                        </a:lnSpc>
                        <a:spcBef>
                          <a:spcPct val="0"/>
                        </a:spcBef>
                        <a:spcAft>
                          <a:spcPct val="0"/>
                        </a:spcAft>
                        <a:buClrTx/>
                        <a:buSzTx/>
                        <a:buFontTx/>
                        <a:buNone/>
                        <a:tabLst/>
                      </a:pPr>
                      <a:endParaRPr kumimoji="0" lang="es-CO" sz="1100" b="1" i="0" u="none" strike="noStrike" cap="none" normalizeH="0" baseline="0" dirty="0" smtClean="0">
                        <a:ln>
                          <a:noFill/>
                        </a:ln>
                        <a:solidFill>
                          <a:srgbClr val="333333"/>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27650" name="Object 5"/>
          <p:cNvGraphicFramePr>
            <a:graphicFrameLocks noChangeAspect="1"/>
          </p:cNvGraphicFramePr>
          <p:nvPr/>
        </p:nvGraphicFramePr>
        <p:xfrm>
          <a:off x="892175" y="1968500"/>
          <a:ext cx="1476375" cy="2405063"/>
        </p:xfrm>
        <a:graphic>
          <a:graphicData uri="http://schemas.openxmlformats.org/presentationml/2006/ole">
            <p:oleObj spid="_x0000_s27650" name="Gráfico" r:id="rId4" imgW="1476443" imgH="2409735" progId="MSGraph.Chart.8">
              <p:embed followColorScheme="full"/>
            </p:oleObj>
          </a:graphicData>
        </a:graphic>
      </p:graphicFrame>
      <p:graphicFrame>
        <p:nvGraphicFramePr>
          <p:cNvPr id="543912" name="Group 168"/>
          <p:cNvGraphicFramePr>
            <a:graphicFrameLocks noGrp="1"/>
          </p:cNvGraphicFramePr>
          <p:nvPr/>
        </p:nvGraphicFramePr>
        <p:xfrm>
          <a:off x="669925" y="1360488"/>
          <a:ext cx="1920875" cy="381953"/>
        </p:xfrm>
        <a:graphic>
          <a:graphicData uri="http://schemas.openxmlformats.org/drawingml/2006/table">
            <a:tbl>
              <a:tblPr/>
              <a:tblGrid>
                <a:gridCol w="623888"/>
                <a:gridCol w="555625"/>
                <a:gridCol w="741362"/>
              </a:tblGrid>
              <a:tr h="26988">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1"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1"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1"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noFill/>
                  </a:tcPr>
                </a:tc>
              </a:tr>
              <a:tr h="138113">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w="3175" cap="flat" cmpd="sng" algn="ctr">
                      <a:solidFill>
                        <a:srgbClr val="FFFFFF"/>
                      </a:solidFill>
                      <a:prstDash val="solid"/>
                      <a:round/>
                      <a:headEnd type="none" w="med" len="med"/>
                      <a:tailEnd type="none" w="med" len="med"/>
                    </a:lnB>
                    <a:lnTlToBr>
                      <a:noFill/>
                    </a:lnTlToBr>
                    <a:lnBlToTr>
                      <a:noFill/>
                    </a:lnBlToTr>
                    <a:blipFill dpi="0" rotWithShape="0">
                      <a:blip r:embed="rId5"/>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6"/>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7"/>
                      <a:srcRect/>
                      <a:stretch>
                        <a:fillRect/>
                      </a:stretch>
                    </a:blipFill>
                  </a:tcPr>
                </a:tc>
              </a:tr>
            </a:tbl>
          </a:graphicData>
        </a:graphic>
      </p:graphicFrame>
      <p:sp>
        <p:nvSpPr>
          <p:cNvPr id="27670" name="Rectangle 46"/>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sp>
        <p:nvSpPr>
          <p:cNvPr id="27671" name="Line 59"/>
          <p:cNvSpPr>
            <a:spLocks noChangeShapeType="1"/>
          </p:cNvSpPr>
          <p:nvPr/>
        </p:nvSpPr>
        <p:spPr bwMode="auto">
          <a:xfrm>
            <a:off x="155575" y="1836738"/>
            <a:ext cx="2870200" cy="0"/>
          </a:xfrm>
          <a:prstGeom prst="line">
            <a:avLst/>
          </a:prstGeom>
          <a:noFill/>
          <a:ln w="3175">
            <a:solidFill>
              <a:srgbClr val="969696"/>
            </a:solidFill>
            <a:round/>
            <a:headEnd/>
            <a:tailEnd/>
          </a:ln>
        </p:spPr>
        <p:txBody>
          <a:bodyPr/>
          <a:lstStyle/>
          <a:p>
            <a:endParaRPr lang="es-MX" dirty="0"/>
          </a:p>
        </p:txBody>
      </p:sp>
      <p:graphicFrame>
        <p:nvGraphicFramePr>
          <p:cNvPr id="543922" name="Group 178"/>
          <p:cNvGraphicFramePr>
            <a:graphicFrameLocks noGrp="1"/>
          </p:cNvGraphicFramePr>
          <p:nvPr/>
        </p:nvGraphicFramePr>
        <p:xfrm>
          <a:off x="1162050" y="4411663"/>
          <a:ext cx="857250" cy="159444"/>
        </p:xfrm>
        <a:graphic>
          <a:graphicData uri="http://schemas.openxmlformats.org/drawingml/2006/table">
            <a:tbl>
              <a:tblPr/>
              <a:tblGrid>
                <a:gridCol w="649288"/>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Calificaron</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53</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43914" name="Group 170"/>
          <p:cNvGraphicFramePr>
            <a:graphicFrameLocks noGrp="1"/>
          </p:cNvGraphicFramePr>
          <p:nvPr/>
        </p:nvGraphicFramePr>
        <p:xfrm>
          <a:off x="560388" y="4683125"/>
          <a:ext cx="3467100" cy="228600"/>
        </p:xfrm>
        <a:graphic>
          <a:graphicData uri="http://schemas.openxmlformats.org/drawingml/2006/table">
            <a:tbl>
              <a:tblPr/>
              <a:tblGrid>
                <a:gridCol w="3467100"/>
              </a:tblGrid>
              <a:tr h="180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900" b="1" i="0"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900" b="1"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[5]</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[4]</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[3]</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Regular,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[2]</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Mala,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[1]</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Mala</a:t>
                      </a:r>
                    </a:p>
                  </a:txBody>
                  <a:tcPr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44033" name="Group 289"/>
          <p:cNvGraphicFramePr>
            <a:graphicFrameLocks noGrp="1"/>
          </p:cNvGraphicFramePr>
          <p:nvPr/>
        </p:nvGraphicFramePr>
        <p:xfrm>
          <a:off x="4932363" y="1317625"/>
          <a:ext cx="3138487" cy="3494091"/>
        </p:xfrm>
        <a:graphic>
          <a:graphicData uri="http://schemas.openxmlformats.org/drawingml/2006/table">
            <a:tbl>
              <a:tblPr/>
              <a:tblGrid>
                <a:gridCol w="2185987"/>
                <a:gridCol w="460375"/>
                <a:gridCol w="492125"/>
              </a:tblGrid>
              <a:tr h="436563">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Servicios funerarios</a:t>
                      </a:r>
                      <a:endParaRPr kumimoji="0" lang="es-ES" sz="18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19</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cap="flat">
                      <a:noFill/>
                    </a:lnT>
                    <a:lnB>
                      <a:noFill/>
                    </a:lnB>
                    <a:lnTlToBr>
                      <a:noFill/>
                    </a:lnTlToBr>
                    <a:lnBlToTr>
                      <a:noFill/>
                    </a:lnBlToTr>
                    <a:noFill/>
                  </a:tcPr>
                </a:tc>
              </a:tr>
              <a:tr h="436563">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Aseo/ Recolección de basuras </a:t>
                      </a:r>
                      <a:endParaRPr kumimoji="0" lang="es-ES" sz="18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13</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36563">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Limpieza de vías y áreas públicas </a:t>
                      </a:r>
                      <a:endParaRPr kumimoji="0" lang="es-ES" sz="18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6</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38150">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Alumbrado público </a:t>
                      </a:r>
                      <a:endParaRPr kumimoji="0" lang="es-ES" sz="18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3</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36563">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Reciclaje </a:t>
                      </a:r>
                      <a:endParaRPr kumimoji="0" lang="es-ES" sz="18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3</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36563">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Barrido </a:t>
                      </a:r>
                      <a:endParaRPr kumimoji="0" lang="es-ES" sz="18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1</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36563">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Recolección de escombros </a:t>
                      </a:r>
                      <a:endParaRPr kumimoji="0" lang="es-ES" sz="18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1</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36563">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No sabe </a:t>
                      </a:r>
                      <a:endParaRPr kumimoji="0" lang="es-ES" sz="18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cap="flat">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cap="flat">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73</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cap="flat">
                      <a:noFill/>
                    </a:lnB>
                    <a:lnTlToBr>
                      <a:noFill/>
                    </a:lnTlToBr>
                    <a:lnBlToTr>
                      <a:noFill/>
                    </a:lnBlToTr>
                    <a:noFill/>
                  </a:tcPr>
                </a:tc>
              </a:tr>
            </a:tbl>
          </a:graphicData>
        </a:graphic>
      </p:graphicFrame>
      <p:graphicFrame>
        <p:nvGraphicFramePr>
          <p:cNvPr id="544034" name="Group 290"/>
          <p:cNvGraphicFramePr>
            <a:graphicFrameLocks noGrp="1"/>
          </p:cNvGraphicFramePr>
          <p:nvPr/>
        </p:nvGraphicFramePr>
        <p:xfrm>
          <a:off x="4573588" y="4687888"/>
          <a:ext cx="760412" cy="228024"/>
        </p:xfrm>
        <a:graphic>
          <a:graphicData uri="http://schemas.openxmlformats.org/drawingml/2006/table">
            <a:tbl>
              <a:tblPr/>
              <a:tblGrid>
                <a:gridCol w="495300"/>
                <a:gridCol w="265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Encuestados</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pSp>
        <p:nvGrpSpPr>
          <p:cNvPr id="27718" name="Group 302"/>
          <p:cNvGrpSpPr>
            <a:grpSpLocks/>
          </p:cNvGrpSpPr>
          <p:nvPr/>
        </p:nvGrpSpPr>
        <p:grpSpPr bwMode="auto">
          <a:xfrm>
            <a:off x="8175625" y="152400"/>
            <a:ext cx="969963" cy="255588"/>
            <a:chOff x="5150" y="96"/>
            <a:chExt cx="611" cy="161"/>
          </a:xfrm>
        </p:grpSpPr>
        <p:pic>
          <p:nvPicPr>
            <p:cNvPr id="27726" name="Picture 303" descr="GHJK"/>
            <p:cNvPicPr>
              <a:picLocks noChangeAspect="1" noChangeArrowheads="1"/>
            </p:cNvPicPr>
            <p:nvPr/>
          </p:nvPicPr>
          <p:blipFill>
            <a:blip r:embed="rId8" cstate="print"/>
            <a:srcRect/>
            <a:stretch>
              <a:fillRect/>
            </a:stretch>
          </p:blipFill>
          <p:spPr bwMode="auto">
            <a:xfrm>
              <a:off x="5150" y="101"/>
              <a:ext cx="611" cy="156"/>
            </a:xfrm>
            <a:prstGeom prst="rect">
              <a:avLst/>
            </a:prstGeom>
            <a:noFill/>
            <a:ln w="9525">
              <a:noFill/>
              <a:miter lim="800000"/>
              <a:headEnd/>
              <a:tailEnd/>
            </a:ln>
          </p:spPr>
        </p:pic>
        <p:sp>
          <p:nvSpPr>
            <p:cNvPr id="27727" name="Rectangle 304"/>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pic>
        <p:nvPicPr>
          <p:cNvPr id="27719" name="Picture 306" descr="ghfhj"/>
          <p:cNvPicPr>
            <a:picLocks noChangeAspect="1" noChangeArrowheads="1"/>
          </p:cNvPicPr>
          <p:nvPr/>
        </p:nvPicPr>
        <p:blipFill>
          <a:blip r:embed="rId9" cstate="print"/>
          <a:srcRect/>
          <a:stretch>
            <a:fillRect/>
          </a:stretch>
        </p:blipFill>
        <p:spPr bwMode="auto">
          <a:xfrm>
            <a:off x="5565775" y="1374775"/>
            <a:ext cx="325438" cy="325438"/>
          </a:xfrm>
          <a:prstGeom prst="rect">
            <a:avLst/>
          </a:prstGeom>
          <a:noFill/>
          <a:ln w="9525">
            <a:noFill/>
            <a:miter lim="800000"/>
            <a:headEnd/>
            <a:tailEnd/>
          </a:ln>
        </p:spPr>
      </p:pic>
      <p:pic>
        <p:nvPicPr>
          <p:cNvPr id="27720" name="Picture 307" descr="3435"/>
          <p:cNvPicPr>
            <a:picLocks noChangeAspect="1" noChangeArrowheads="1"/>
          </p:cNvPicPr>
          <p:nvPr/>
        </p:nvPicPr>
        <p:blipFill>
          <a:blip r:embed="rId10" cstate="print"/>
          <a:srcRect/>
          <a:stretch>
            <a:fillRect/>
          </a:stretch>
        </p:blipFill>
        <p:spPr bwMode="auto">
          <a:xfrm>
            <a:off x="5059363" y="1800225"/>
            <a:ext cx="323850" cy="323850"/>
          </a:xfrm>
          <a:prstGeom prst="rect">
            <a:avLst/>
          </a:prstGeom>
          <a:noFill/>
          <a:ln w="9525">
            <a:noFill/>
            <a:miter lim="800000"/>
            <a:headEnd/>
            <a:tailEnd/>
          </a:ln>
        </p:spPr>
      </p:pic>
      <p:pic>
        <p:nvPicPr>
          <p:cNvPr id="27721" name="Picture 308" descr="gfdfgdh"/>
          <p:cNvPicPr>
            <a:picLocks noChangeAspect="1" noChangeArrowheads="1"/>
          </p:cNvPicPr>
          <p:nvPr/>
        </p:nvPicPr>
        <p:blipFill>
          <a:blip r:embed="rId11" cstate="print"/>
          <a:srcRect/>
          <a:stretch>
            <a:fillRect/>
          </a:stretch>
        </p:blipFill>
        <p:spPr bwMode="auto">
          <a:xfrm>
            <a:off x="6223000" y="3540125"/>
            <a:ext cx="323850" cy="323850"/>
          </a:xfrm>
          <a:prstGeom prst="rect">
            <a:avLst/>
          </a:prstGeom>
          <a:noFill/>
          <a:ln w="9525">
            <a:noFill/>
            <a:miter lim="800000"/>
            <a:headEnd/>
            <a:tailEnd/>
          </a:ln>
        </p:spPr>
      </p:pic>
      <p:pic>
        <p:nvPicPr>
          <p:cNvPr id="27722" name="Picture 309" descr="ghj"/>
          <p:cNvPicPr>
            <a:picLocks noChangeAspect="1" noChangeArrowheads="1"/>
          </p:cNvPicPr>
          <p:nvPr/>
        </p:nvPicPr>
        <p:blipFill>
          <a:blip r:embed="rId12" cstate="print"/>
          <a:srcRect/>
          <a:stretch>
            <a:fillRect/>
          </a:stretch>
        </p:blipFill>
        <p:spPr bwMode="auto">
          <a:xfrm>
            <a:off x="5597525" y="2678113"/>
            <a:ext cx="323850" cy="323850"/>
          </a:xfrm>
          <a:prstGeom prst="rect">
            <a:avLst/>
          </a:prstGeom>
          <a:noFill/>
          <a:ln w="9525">
            <a:noFill/>
            <a:miter lim="800000"/>
            <a:headEnd/>
            <a:tailEnd/>
          </a:ln>
        </p:spPr>
      </p:pic>
      <p:pic>
        <p:nvPicPr>
          <p:cNvPr id="27723" name="Picture 310" descr="ghk"/>
          <p:cNvPicPr>
            <a:picLocks noChangeAspect="1" noChangeArrowheads="1"/>
          </p:cNvPicPr>
          <p:nvPr/>
        </p:nvPicPr>
        <p:blipFill>
          <a:blip r:embed="rId13" cstate="print"/>
          <a:srcRect/>
          <a:stretch>
            <a:fillRect/>
          </a:stretch>
        </p:blipFill>
        <p:spPr bwMode="auto">
          <a:xfrm>
            <a:off x="6157913" y="3124200"/>
            <a:ext cx="323850" cy="323850"/>
          </a:xfrm>
          <a:prstGeom prst="rect">
            <a:avLst/>
          </a:prstGeom>
          <a:noFill/>
          <a:ln w="9525">
            <a:noFill/>
            <a:miter lim="800000"/>
            <a:headEnd/>
            <a:tailEnd/>
          </a:ln>
        </p:spPr>
      </p:pic>
      <p:pic>
        <p:nvPicPr>
          <p:cNvPr id="27724" name="Picture 311" descr="fgdh"/>
          <p:cNvPicPr>
            <a:picLocks noChangeAspect="1" noChangeArrowheads="1"/>
          </p:cNvPicPr>
          <p:nvPr/>
        </p:nvPicPr>
        <p:blipFill>
          <a:blip r:embed="rId14" cstate="print"/>
          <a:srcRect/>
          <a:stretch>
            <a:fillRect/>
          </a:stretch>
        </p:blipFill>
        <p:spPr bwMode="auto">
          <a:xfrm>
            <a:off x="4906963" y="2274888"/>
            <a:ext cx="323850" cy="323850"/>
          </a:xfrm>
          <a:prstGeom prst="rect">
            <a:avLst/>
          </a:prstGeom>
          <a:noFill/>
          <a:ln w="9525">
            <a:noFill/>
            <a:miter lim="800000"/>
            <a:headEnd/>
            <a:tailEnd/>
          </a:ln>
        </p:spPr>
      </p:pic>
      <p:pic>
        <p:nvPicPr>
          <p:cNvPr id="27725" name="Picture 312" descr="gh"/>
          <p:cNvPicPr>
            <a:picLocks noChangeAspect="1" noChangeArrowheads="1"/>
          </p:cNvPicPr>
          <p:nvPr/>
        </p:nvPicPr>
        <p:blipFill>
          <a:blip r:embed="rId15" cstate="print"/>
          <a:srcRect/>
          <a:stretch>
            <a:fillRect/>
          </a:stretch>
        </p:blipFill>
        <p:spPr bwMode="auto">
          <a:xfrm>
            <a:off x="5253038" y="4005263"/>
            <a:ext cx="323850" cy="323850"/>
          </a:xfrm>
          <a:prstGeom prst="rect">
            <a:avLst/>
          </a:prstGeom>
          <a:noFill/>
          <a:ln w="9525">
            <a:noFill/>
            <a:miter lim="800000"/>
            <a:headEnd/>
            <a:tailEnd/>
          </a:ln>
        </p:spPr>
      </p:pic>
      <p:sp>
        <p:nvSpPr>
          <p:cNvPr id="26" name="25 Título"/>
          <p:cNvSpPr>
            <a:spLocks noGrp="1"/>
          </p:cNvSpPr>
          <p:nvPr>
            <p:ph type="title"/>
          </p:nvPr>
        </p:nvSpPr>
        <p:spPr/>
        <p:txBody>
          <a:bodyPr/>
          <a:lstStyle/>
          <a:p>
            <a:endParaRPr lang="es-MX" dirty="0"/>
          </a:p>
        </p:txBody>
      </p:sp>
      <p:sp>
        <p:nvSpPr>
          <p:cNvPr id="27" name="26 CuadroTexto"/>
          <p:cNvSpPr txBox="1"/>
          <p:nvPr/>
        </p:nvSpPr>
        <p:spPr>
          <a:xfrm>
            <a:off x="2371060" y="3429726"/>
            <a:ext cx="2030819" cy="900246"/>
          </a:xfrm>
          <a:prstGeom prst="rect">
            <a:avLst/>
          </a:prstGeom>
          <a:noFill/>
        </p:spPr>
        <p:txBody>
          <a:bodyPr wrap="square" rtlCol="0">
            <a:spAutoFit/>
          </a:bodyPr>
          <a:lstStyle/>
          <a:p>
            <a:r>
              <a:rPr lang="es-MX" sz="1050" dirty="0" smtClean="0"/>
              <a:t>62% de las personas entrevistadas, mencionaron no conocer o no sentirse en capacidad de evaluar la imagen de la UAESP</a:t>
            </a:r>
            <a:endParaRPr lang="es-MX" sz="105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s-CO" dirty="0" smtClean="0"/>
              <a:t>Imagen y Servicios de la UAESP</a:t>
            </a:r>
          </a:p>
        </p:txBody>
      </p:sp>
      <p:sp>
        <p:nvSpPr>
          <p:cNvPr id="95235"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CDE0C289-D3DC-49DB-9DBB-E561740A636C}" type="slidenum">
              <a:rPr lang="es-ES" sz="900" i="1">
                <a:solidFill>
                  <a:schemeClr val="bg1"/>
                </a:solidFill>
              </a:rPr>
              <a:pPr algn="ctr"/>
              <a:t>72</a:t>
            </a:fld>
            <a:endParaRPr lang="es-ES" sz="900" i="1" dirty="0">
              <a:solidFill>
                <a:schemeClr val="bg1"/>
              </a:solidFill>
            </a:endParaRPr>
          </a:p>
        </p:txBody>
      </p:sp>
      <p:sp>
        <p:nvSpPr>
          <p:cNvPr id="95236"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pSp>
        <p:nvGrpSpPr>
          <p:cNvPr id="95237" name="Group 5"/>
          <p:cNvGrpSpPr>
            <a:grpSpLocks/>
          </p:cNvGrpSpPr>
          <p:nvPr/>
        </p:nvGrpSpPr>
        <p:grpSpPr bwMode="auto">
          <a:xfrm>
            <a:off x="8175625" y="152400"/>
            <a:ext cx="969963" cy="255588"/>
            <a:chOff x="5150" y="96"/>
            <a:chExt cx="611" cy="161"/>
          </a:xfrm>
        </p:grpSpPr>
        <p:pic>
          <p:nvPicPr>
            <p:cNvPr id="95382" name="Picture 6"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95383" name="Rectangle 7"/>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graphicFrame>
        <p:nvGraphicFramePr>
          <p:cNvPr id="752648" name="Group 8"/>
          <p:cNvGraphicFramePr>
            <a:graphicFrameLocks noGrp="1"/>
          </p:cNvGraphicFramePr>
          <p:nvPr/>
        </p:nvGraphicFramePr>
        <p:xfrm>
          <a:off x="1228725" y="868363"/>
          <a:ext cx="6689725" cy="3960396"/>
        </p:xfrm>
        <a:graphic>
          <a:graphicData uri="http://schemas.openxmlformats.org/drawingml/2006/table">
            <a:tbl>
              <a:tblPr/>
              <a:tblGrid>
                <a:gridCol w="4117975"/>
                <a:gridCol w="642938"/>
                <a:gridCol w="642937"/>
                <a:gridCol w="642938"/>
                <a:gridCol w="642937"/>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Los que calificaron de 1 a 5</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53</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25</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gridSpan="5">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900" b="1" i="0" u="none" strike="noStrike" cap="none" normalizeH="0" baseline="0" dirty="0" smtClean="0">
                          <a:ln>
                            <a:noFill/>
                          </a:ln>
                          <a:solidFill>
                            <a:srgbClr val="622280"/>
                          </a:solidFill>
                          <a:effectLst/>
                          <a:latin typeface="Calibri" pitchFamily="34" charset="0"/>
                          <a:cs typeface="Arial" charset="0"/>
                        </a:rPr>
                        <a:t> 1. ¿Cómo evalúa la imagen que tiene de la Unidad Administrativa Especial de Servicios Públicos - UAESP? Si no conoce esta entidad, por favor dígamelo y seguimos con otra pregunta. </a:t>
                      </a:r>
                      <a:endParaRPr kumimoji="0" lang="es-ES" sz="900" b="1"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 Top Two Boxes</a:t>
                      </a:r>
                      <a:endParaRPr kumimoji="0" lang="es-ES" sz="1000" b="1"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Regular</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Bottom two Boxes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base" latinLnBrk="0" hangingPunct="1">
                        <a:lnSpc>
                          <a:spcPct val="8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Total Encuestados</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0">
                <a:tc gridSpan="5">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900" b="1" i="0" u="none" strike="noStrike" cap="none" normalizeH="0" baseline="0" dirty="0" smtClean="0">
                          <a:ln>
                            <a:noFill/>
                          </a:ln>
                          <a:solidFill>
                            <a:srgbClr val="622280"/>
                          </a:solidFill>
                          <a:effectLst/>
                          <a:latin typeface="Calibri" pitchFamily="34" charset="0"/>
                          <a:cs typeface="Arial" charset="0"/>
                        </a:rPr>
                        <a:t> 2. De acuerdo a lo que usted conoce o ha escuchado ¿Qué servicios supervisa y controla la Unidad Administrativa Especial de Servicios Públicos - UAESP? </a:t>
                      </a:r>
                      <a:endParaRPr kumimoji="0" lang="es-ES" sz="900" b="1"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Servicios funerarios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Aseo/ Recolección de basuras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Limpieza de vías y áreas públicas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Alumbrado público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Reciclaje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Barrido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Recolección de escombros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Aprovechamiento de residuos sólidos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Disposición final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Cremación</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Alcantarillado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Otros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sabe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185" descr="hgdh"/>
          <p:cNvPicPr>
            <a:picLocks noChangeAspect="1" noChangeArrowheads="1"/>
          </p:cNvPicPr>
          <p:nvPr/>
        </p:nvPicPr>
        <p:blipFill>
          <a:blip r:embed="rId3" cstate="print"/>
          <a:srcRect/>
          <a:stretch>
            <a:fillRect/>
          </a:stretch>
        </p:blipFill>
        <p:spPr bwMode="auto">
          <a:xfrm>
            <a:off x="1206500" y="1660525"/>
            <a:ext cx="2178050" cy="2373313"/>
          </a:xfrm>
          <a:prstGeom prst="rect">
            <a:avLst/>
          </a:prstGeom>
          <a:noFill/>
          <a:ln w="9525">
            <a:noFill/>
            <a:miter lim="800000"/>
            <a:headEnd/>
            <a:tailEnd/>
          </a:ln>
        </p:spPr>
      </p:pic>
      <p:pic>
        <p:nvPicPr>
          <p:cNvPr id="28676" name="Picture 146" descr="Flechita"/>
          <p:cNvPicPr>
            <a:picLocks noChangeAspect="1" noChangeArrowheads="1"/>
          </p:cNvPicPr>
          <p:nvPr/>
        </p:nvPicPr>
        <p:blipFill>
          <a:blip r:embed="rId4" cstate="print"/>
          <a:srcRect/>
          <a:stretch>
            <a:fillRect/>
          </a:stretch>
        </p:blipFill>
        <p:spPr bwMode="auto">
          <a:xfrm>
            <a:off x="3841750" y="2414588"/>
            <a:ext cx="1044575" cy="866775"/>
          </a:xfrm>
          <a:prstGeom prst="rect">
            <a:avLst/>
          </a:prstGeom>
          <a:noFill/>
          <a:ln w="9525">
            <a:noFill/>
            <a:miter lim="800000"/>
            <a:headEnd/>
            <a:tailEnd/>
          </a:ln>
        </p:spPr>
      </p:pic>
      <p:sp>
        <p:nvSpPr>
          <p:cNvPr id="28677" name="Rectangle 3"/>
          <p:cNvSpPr>
            <a:spLocks noGrp="1" noChangeArrowheads="1"/>
          </p:cNvSpPr>
          <p:nvPr>
            <p:ph type="title"/>
          </p:nvPr>
        </p:nvSpPr>
        <p:spPr/>
        <p:txBody>
          <a:bodyPr/>
          <a:lstStyle/>
          <a:p>
            <a:pPr eaLnBrk="1" hangingPunct="1"/>
            <a:r>
              <a:rPr lang="es-CO" dirty="0" smtClean="0"/>
              <a:t>Cementerios del Distrito</a:t>
            </a:r>
          </a:p>
        </p:txBody>
      </p:sp>
      <p:sp>
        <p:nvSpPr>
          <p:cNvPr id="28678" name="Rectangle 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C477F3DE-5E6D-4634-B38B-6A506A98CE36}" type="slidenum">
              <a:rPr lang="es-ES" sz="900" i="1">
                <a:solidFill>
                  <a:schemeClr val="bg1"/>
                </a:solidFill>
              </a:rPr>
              <a:pPr algn="ctr"/>
              <a:t>73</a:t>
            </a:fld>
            <a:endParaRPr lang="es-ES" sz="900" i="1" dirty="0">
              <a:solidFill>
                <a:schemeClr val="bg1"/>
              </a:solidFill>
            </a:endParaRPr>
          </a:p>
        </p:txBody>
      </p:sp>
      <p:graphicFrame>
        <p:nvGraphicFramePr>
          <p:cNvPr id="545919" name="Group 127"/>
          <p:cNvGraphicFramePr>
            <a:graphicFrameLocks noGrp="1"/>
          </p:cNvGraphicFramePr>
          <p:nvPr/>
        </p:nvGraphicFramePr>
        <p:xfrm>
          <a:off x="852488" y="877888"/>
          <a:ext cx="2886075" cy="371280"/>
        </p:xfrm>
        <a:graphic>
          <a:graphicData uri="http://schemas.openxmlformats.org/drawingml/2006/table">
            <a:tbl>
              <a:tblPr/>
              <a:tblGrid>
                <a:gridCol w="2886075"/>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 3. ¿Sabe cuáles son los </a:t>
                      </a:r>
                      <a:r>
                        <a:rPr kumimoji="0" lang="es-CO" sz="1100" b="1" i="0" u="none" strike="noStrike" cap="none" normalizeH="0" baseline="0" dirty="0" smtClean="0">
                          <a:ln>
                            <a:noFill/>
                          </a:ln>
                          <a:solidFill>
                            <a:srgbClr val="622280"/>
                          </a:solidFill>
                          <a:effectLst/>
                          <a:latin typeface="Calibri" pitchFamily="34" charset="0"/>
                          <a:cs typeface="Arial" charset="0"/>
                        </a:rPr>
                        <a:t>cementerios propiedad del Distrito</a:t>
                      </a:r>
                      <a:r>
                        <a:rPr kumimoji="0" lang="es-CO" sz="1100" b="1" i="0" u="none" strike="noStrike" cap="none" normalizeH="0" baseline="0" dirty="0" smtClean="0">
                          <a:ln>
                            <a:noFill/>
                          </a:ln>
                          <a:solidFill>
                            <a:srgbClr val="333333"/>
                          </a:solidFill>
                          <a:effectLst/>
                          <a:latin typeface="Calibri" pitchFamily="34" charset="0"/>
                          <a:cs typeface="Arial" charset="0"/>
                        </a:rPr>
                        <a:t>?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28683" name="Rectangle 32"/>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545887" name="Group 95"/>
          <p:cNvGraphicFramePr>
            <a:graphicFrameLocks noGrp="1"/>
          </p:cNvGraphicFramePr>
          <p:nvPr/>
        </p:nvGraphicFramePr>
        <p:xfrm>
          <a:off x="1914525" y="4687888"/>
          <a:ext cx="760413" cy="228024"/>
        </p:xfrm>
        <a:graphic>
          <a:graphicData uri="http://schemas.openxmlformats.org/drawingml/2006/table">
            <a:tbl>
              <a:tblPr/>
              <a:tblGrid>
                <a:gridCol w="495300"/>
                <a:gridCol w="265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Encuestados</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45908" name="Group 116"/>
          <p:cNvGraphicFramePr>
            <a:graphicFrameLocks noGrp="1"/>
          </p:cNvGraphicFramePr>
          <p:nvPr/>
        </p:nvGraphicFramePr>
        <p:xfrm>
          <a:off x="2035175" y="3236913"/>
          <a:ext cx="519113" cy="296604"/>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chemeClr val="bg1"/>
                          </a:solidFill>
                          <a:effectLst/>
                          <a:latin typeface="Cambria" pitchFamily="18" charset="0"/>
                          <a:cs typeface="Arial" charset="0"/>
                        </a:rPr>
                        <a:t>91</a:t>
                      </a:r>
                      <a:r>
                        <a:rPr kumimoji="0" lang="es-ES" sz="13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45918" name="Group 126"/>
          <p:cNvGraphicFramePr>
            <a:graphicFrameLocks noGrp="1"/>
          </p:cNvGraphicFramePr>
          <p:nvPr/>
        </p:nvGraphicFramePr>
        <p:xfrm>
          <a:off x="1898650" y="1936750"/>
          <a:ext cx="347663" cy="269172"/>
        </p:xfrm>
        <a:graphic>
          <a:graphicData uri="http://schemas.openxmlformats.org/drawingml/2006/table">
            <a:tbl>
              <a:tblPr/>
              <a:tblGrid>
                <a:gridCol w="3476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chemeClr val="bg1"/>
                          </a:solidFill>
                          <a:effectLst/>
                          <a:latin typeface="Cambria" pitchFamily="18" charset="0"/>
                          <a:cs typeface="Arial" charset="0"/>
                        </a:rPr>
                        <a:t>9</a:t>
                      </a:r>
                      <a:r>
                        <a:rPr kumimoji="0" lang="es-ES" sz="12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45921" name="Group 129"/>
          <p:cNvGraphicFramePr>
            <a:graphicFrameLocks noGrp="1"/>
          </p:cNvGraphicFramePr>
          <p:nvPr/>
        </p:nvGraphicFramePr>
        <p:xfrm>
          <a:off x="3344863" y="2847975"/>
          <a:ext cx="519112" cy="296604"/>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rgbClr val="622280"/>
                          </a:solidFill>
                          <a:effectLst/>
                          <a:latin typeface="Cambria" pitchFamily="18" charset="0"/>
                          <a:cs typeface="Arial" charset="0"/>
                        </a:rPr>
                        <a:t>Si</a:t>
                      </a:r>
                      <a:r>
                        <a:rPr kumimoji="0" lang="es-ES" sz="1300" b="1" i="0" u="none" strike="noStrike" cap="none" normalizeH="0" baseline="0" dirty="0" smtClean="0">
                          <a:ln>
                            <a:noFill/>
                          </a:ln>
                          <a:solidFill>
                            <a:srgbClr val="622280"/>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45933" name="Group 141"/>
          <p:cNvGraphicFramePr>
            <a:graphicFrameLocks noGrp="1"/>
          </p:cNvGraphicFramePr>
          <p:nvPr/>
        </p:nvGraphicFramePr>
        <p:xfrm>
          <a:off x="704850" y="2336800"/>
          <a:ext cx="519113" cy="269172"/>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No</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28702" name="AutoShape 142"/>
          <p:cNvCxnSpPr>
            <a:cxnSpLocks noChangeShapeType="1"/>
          </p:cNvCxnSpPr>
          <p:nvPr/>
        </p:nvCxnSpPr>
        <p:spPr bwMode="auto">
          <a:xfrm flipV="1">
            <a:off x="2554288" y="3143250"/>
            <a:ext cx="1050925" cy="241300"/>
          </a:xfrm>
          <a:prstGeom prst="bentConnector2">
            <a:avLst/>
          </a:prstGeom>
          <a:noFill/>
          <a:ln w="3175">
            <a:solidFill>
              <a:schemeClr val="tx1"/>
            </a:solidFill>
            <a:miter lim="800000"/>
            <a:headEnd/>
            <a:tailEnd type="oval" w="med" len="med"/>
          </a:ln>
        </p:spPr>
      </p:cxnSp>
      <p:cxnSp>
        <p:nvCxnSpPr>
          <p:cNvPr id="28703" name="AutoShape 143"/>
          <p:cNvCxnSpPr>
            <a:cxnSpLocks noChangeShapeType="1"/>
          </p:cNvCxnSpPr>
          <p:nvPr/>
        </p:nvCxnSpPr>
        <p:spPr bwMode="auto">
          <a:xfrm rot="10800000" flipV="1">
            <a:off x="965200" y="2071688"/>
            <a:ext cx="933450" cy="265112"/>
          </a:xfrm>
          <a:prstGeom prst="bentConnector2">
            <a:avLst/>
          </a:prstGeom>
          <a:noFill/>
          <a:ln w="3175">
            <a:solidFill>
              <a:schemeClr val="tx1"/>
            </a:solidFill>
            <a:miter lim="800000"/>
            <a:headEnd/>
            <a:tailEnd type="oval" w="med" len="med"/>
          </a:ln>
        </p:spPr>
      </p:cxnSp>
      <p:graphicFrame>
        <p:nvGraphicFramePr>
          <p:cNvPr id="28674" name="Object 5"/>
          <p:cNvGraphicFramePr>
            <a:graphicFrameLocks noChangeAspect="1"/>
          </p:cNvGraphicFramePr>
          <p:nvPr/>
        </p:nvGraphicFramePr>
        <p:xfrm>
          <a:off x="6994525" y="2014538"/>
          <a:ext cx="2085975" cy="3568700"/>
        </p:xfrm>
        <a:graphic>
          <a:graphicData uri="http://schemas.openxmlformats.org/presentationml/2006/ole">
            <p:oleObj spid="_x0000_s28674" name="Gráfico" r:id="rId5" imgW="2086103" imgH="3571761" progId="MSGraph.Chart.8">
              <p:embed followColorScheme="full"/>
            </p:oleObj>
          </a:graphicData>
        </a:graphic>
      </p:graphicFrame>
      <p:graphicFrame>
        <p:nvGraphicFramePr>
          <p:cNvPr id="545976" name="Group 184"/>
          <p:cNvGraphicFramePr>
            <a:graphicFrameLocks noGrp="1"/>
          </p:cNvGraphicFramePr>
          <p:nvPr/>
        </p:nvGraphicFramePr>
        <p:xfrm>
          <a:off x="4692650" y="2100263"/>
          <a:ext cx="2417763" cy="1250952"/>
        </p:xfrm>
        <a:graphic>
          <a:graphicData uri="http://schemas.openxmlformats.org/drawingml/2006/table">
            <a:tbl>
              <a:tblPr/>
              <a:tblGrid>
                <a:gridCol w="2417763"/>
              </a:tblGrid>
              <a:tr h="312738">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Cementerio Central (Carrera 20 # 24 - 80) </a:t>
                      </a:r>
                      <a:endParaRPr kumimoji="0" lang="es-ES" sz="9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cap="flat">
                      <a:noFill/>
                    </a:lnT>
                    <a:lnB>
                      <a:noFill/>
                    </a:lnB>
                    <a:lnTlToBr>
                      <a:noFill/>
                    </a:lnTlToBr>
                    <a:lnBlToTr>
                      <a:noFill/>
                    </a:lnBlToTr>
                    <a:noFill/>
                  </a:tcPr>
                </a:tc>
              </a:tr>
              <a:tr h="312738">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Cementerio Sur (Avenida Calle 27 SUR # 37 - 83) </a:t>
                      </a:r>
                      <a:endParaRPr kumimoji="0" lang="es-ES" sz="9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2738">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Cementerio Norte (Carrera 36 # 68 - 10) </a:t>
                      </a:r>
                      <a:endParaRPr kumimoji="0" lang="es-ES" sz="9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12738">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Cementerio Serafín </a:t>
                      </a:r>
                    </a:p>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(Avenida Calle 71 Sur # 4 - 09) </a:t>
                      </a:r>
                      <a:endParaRPr kumimoji="0" lang="es-ES" sz="9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bl>
          </a:graphicData>
        </a:graphic>
      </p:graphicFrame>
      <p:graphicFrame>
        <p:nvGraphicFramePr>
          <p:cNvPr id="545990" name="Group 198"/>
          <p:cNvGraphicFramePr>
            <a:graphicFrameLocks noGrp="1"/>
          </p:cNvGraphicFramePr>
          <p:nvPr/>
        </p:nvGraphicFramePr>
        <p:xfrm>
          <a:off x="5449888" y="3643313"/>
          <a:ext cx="3001962" cy="145728"/>
        </p:xfrm>
        <a:graphic>
          <a:graphicData uri="http://schemas.openxmlformats.org/drawingml/2006/table">
            <a:tbl>
              <a:tblPr/>
              <a:tblGrid>
                <a:gridCol w="2736850"/>
                <a:gridCol w="265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CO" sz="700" b="1" i="0" u="none" strike="noStrike" cap="none" normalizeH="0" baseline="0" dirty="0" smtClean="0">
                          <a:ln>
                            <a:noFill/>
                          </a:ln>
                          <a:solidFill>
                            <a:schemeClr val="tx1"/>
                          </a:solidFill>
                          <a:effectLst/>
                          <a:latin typeface="Calibri" pitchFamily="34" charset="0"/>
                          <a:cs typeface="Arial" charset="0"/>
                        </a:rPr>
                        <a:t> Base: Los que saben cuales son los cementerios de propiedad del distrito</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128</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pSp>
        <p:nvGrpSpPr>
          <p:cNvPr id="28726" name="Group 199"/>
          <p:cNvGrpSpPr>
            <a:grpSpLocks/>
          </p:cNvGrpSpPr>
          <p:nvPr/>
        </p:nvGrpSpPr>
        <p:grpSpPr bwMode="auto">
          <a:xfrm>
            <a:off x="8175625" y="152400"/>
            <a:ext cx="969963" cy="255588"/>
            <a:chOff x="5150" y="96"/>
            <a:chExt cx="611" cy="161"/>
          </a:xfrm>
        </p:grpSpPr>
        <p:pic>
          <p:nvPicPr>
            <p:cNvPr id="28728" name="Picture 200" descr="GHJK"/>
            <p:cNvPicPr>
              <a:picLocks noChangeAspect="1" noChangeArrowheads="1"/>
            </p:cNvPicPr>
            <p:nvPr/>
          </p:nvPicPr>
          <p:blipFill>
            <a:blip r:embed="rId6" cstate="print"/>
            <a:srcRect/>
            <a:stretch>
              <a:fillRect/>
            </a:stretch>
          </p:blipFill>
          <p:spPr bwMode="auto">
            <a:xfrm>
              <a:off x="5150" y="101"/>
              <a:ext cx="611" cy="156"/>
            </a:xfrm>
            <a:prstGeom prst="rect">
              <a:avLst/>
            </a:prstGeom>
            <a:noFill/>
            <a:ln w="9525">
              <a:noFill/>
              <a:miter lim="800000"/>
              <a:headEnd/>
              <a:tailEnd/>
            </a:ln>
          </p:spPr>
        </p:pic>
        <p:sp>
          <p:nvSpPr>
            <p:cNvPr id="28729" name="Rectangle 201"/>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pic>
        <p:nvPicPr>
          <p:cNvPr id="28727" name="Picture 202" descr="fgdfh"/>
          <p:cNvPicPr>
            <a:picLocks noChangeAspect="1" noChangeArrowheads="1"/>
          </p:cNvPicPr>
          <p:nvPr/>
        </p:nvPicPr>
        <p:blipFill>
          <a:blip r:embed="rId7" cstate="print"/>
          <a:srcRect/>
          <a:stretch>
            <a:fillRect/>
          </a:stretch>
        </p:blipFill>
        <p:spPr bwMode="auto">
          <a:xfrm>
            <a:off x="2033588" y="2432050"/>
            <a:ext cx="506412" cy="53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s-CO" dirty="0" smtClean="0"/>
              <a:t>Cementerios del Distrito</a:t>
            </a:r>
          </a:p>
        </p:txBody>
      </p:sp>
      <p:sp>
        <p:nvSpPr>
          <p:cNvPr id="97283"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0DE0DE0B-4407-4CC1-9E37-A7EBC456C34C}" type="slidenum">
              <a:rPr lang="es-ES" sz="900" i="1">
                <a:solidFill>
                  <a:schemeClr val="bg1"/>
                </a:solidFill>
              </a:rPr>
              <a:pPr algn="ctr"/>
              <a:t>74</a:t>
            </a:fld>
            <a:endParaRPr lang="es-ES" sz="900" i="1" dirty="0">
              <a:solidFill>
                <a:schemeClr val="bg1"/>
              </a:solidFill>
            </a:endParaRPr>
          </a:p>
        </p:txBody>
      </p:sp>
      <p:sp>
        <p:nvSpPr>
          <p:cNvPr id="97284"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pSp>
        <p:nvGrpSpPr>
          <p:cNvPr id="97285" name="Group 5"/>
          <p:cNvGrpSpPr>
            <a:grpSpLocks/>
          </p:cNvGrpSpPr>
          <p:nvPr/>
        </p:nvGrpSpPr>
        <p:grpSpPr bwMode="auto">
          <a:xfrm>
            <a:off x="8175625" y="152400"/>
            <a:ext cx="969963" cy="255588"/>
            <a:chOff x="5150" y="96"/>
            <a:chExt cx="611" cy="161"/>
          </a:xfrm>
        </p:grpSpPr>
        <p:pic>
          <p:nvPicPr>
            <p:cNvPr id="97421" name="Picture 6"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97422" name="Rectangle 7"/>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graphicFrame>
        <p:nvGraphicFramePr>
          <p:cNvPr id="753672" name="Group 8"/>
          <p:cNvGraphicFramePr>
            <a:graphicFrameLocks noGrp="1"/>
          </p:cNvGraphicFramePr>
          <p:nvPr/>
        </p:nvGraphicFramePr>
        <p:xfrm>
          <a:off x="1228725" y="981075"/>
          <a:ext cx="6689725" cy="2421768"/>
        </p:xfrm>
        <a:graphic>
          <a:graphicData uri="http://schemas.openxmlformats.org/drawingml/2006/table">
            <a:tbl>
              <a:tblPr/>
              <a:tblGrid>
                <a:gridCol w="4117975"/>
                <a:gridCol w="642938"/>
                <a:gridCol w="642937"/>
                <a:gridCol w="642938"/>
                <a:gridCol w="642937"/>
              </a:tblGrid>
              <a:tr h="0">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8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a:noFill/>
                    </a:lnB>
                    <a:lnTlToBr>
                      <a:noFill/>
                    </a:lnTlToBr>
                    <a:lnBlToTr>
                      <a:noFill/>
                    </a:lnBlToTr>
                    <a:noFill/>
                  </a:tcPr>
                </a:tc>
                <a:tc gridSpan="4">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rgbClr val="333333"/>
                          </a:solidFill>
                          <a:effectLst/>
                          <a:latin typeface="Calibri" pitchFamily="34" charset="0"/>
                          <a:cs typeface="Arial" charset="0"/>
                        </a:rPr>
                        <a:t>PROPIETARIO MAUSOLEO DISTRITAL </a:t>
                      </a:r>
                      <a:endParaRPr kumimoji="0" lang="es-ES" sz="800" b="0" i="1" u="none" strike="noStrike" cap="none" normalizeH="0" baseline="0" dirty="0" smtClean="0">
                        <a:ln>
                          <a:noFill/>
                        </a:ln>
                        <a:solidFill>
                          <a:srgbClr val="333333"/>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Total Encuestados</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3. ¿Sabe cuáles son los cementerios propiedad del Distrito?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SI</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91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NO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 Base = Los Que Saben Cuales Son Los Cementerios De Propiedad Del Distrito</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128</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84</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26</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18</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Cementerio Central (Carrera 20 # 24 - 80)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97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Cementerio Sur (Avenida Calle 27 SUR # 37 - 83)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Cementerio Norte (Carrera 36 # 68 - 10)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Cementerio Serafín (Avenida Calle 71 Sur # 4 - 09)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82" descr="sdfsgdh"/>
          <p:cNvPicPr>
            <a:picLocks noChangeAspect="1" noChangeArrowheads="1"/>
          </p:cNvPicPr>
          <p:nvPr/>
        </p:nvPicPr>
        <p:blipFill>
          <a:blip r:embed="rId3" cstate="print"/>
          <a:srcRect/>
          <a:stretch>
            <a:fillRect/>
          </a:stretch>
        </p:blipFill>
        <p:spPr bwMode="auto">
          <a:xfrm>
            <a:off x="1206500" y="1660525"/>
            <a:ext cx="2178050" cy="2373313"/>
          </a:xfrm>
          <a:prstGeom prst="rect">
            <a:avLst/>
          </a:prstGeom>
          <a:noFill/>
          <a:ln w="9525">
            <a:noFill/>
            <a:miter lim="800000"/>
            <a:headEnd/>
            <a:tailEnd/>
          </a:ln>
        </p:spPr>
      </p:pic>
      <p:sp>
        <p:nvSpPr>
          <p:cNvPr id="29701" name="Rectangle 5"/>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FA6E69BB-BC22-49F4-BEC2-9953E2180095}" type="slidenum">
              <a:rPr lang="es-ES" sz="900" i="1">
                <a:solidFill>
                  <a:schemeClr val="bg1"/>
                </a:solidFill>
              </a:rPr>
              <a:pPr algn="ctr"/>
              <a:t>75</a:t>
            </a:fld>
            <a:endParaRPr lang="es-ES" sz="900" i="1" dirty="0">
              <a:solidFill>
                <a:schemeClr val="bg1"/>
              </a:solidFill>
            </a:endParaRPr>
          </a:p>
        </p:txBody>
      </p:sp>
      <p:graphicFrame>
        <p:nvGraphicFramePr>
          <p:cNvPr id="546822" name="Group 6"/>
          <p:cNvGraphicFramePr>
            <a:graphicFrameLocks noGrp="1"/>
          </p:cNvGraphicFramePr>
          <p:nvPr/>
        </p:nvGraphicFramePr>
        <p:xfrm>
          <a:off x="852488" y="877888"/>
          <a:ext cx="2886075" cy="371280"/>
        </p:xfrm>
        <a:graphic>
          <a:graphicData uri="http://schemas.openxmlformats.org/drawingml/2006/table">
            <a:tbl>
              <a:tblPr/>
              <a:tblGrid>
                <a:gridCol w="2886075"/>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 5. ¿Conoce la </a:t>
                      </a:r>
                      <a:r>
                        <a:rPr kumimoji="0" lang="es-CO" sz="1100" b="1" i="0" u="none" strike="noStrike" cap="none" normalizeH="0" baseline="0" dirty="0" smtClean="0">
                          <a:ln>
                            <a:noFill/>
                          </a:ln>
                          <a:solidFill>
                            <a:srgbClr val="622280"/>
                          </a:solidFill>
                          <a:effectLst/>
                          <a:latin typeface="Calibri" pitchFamily="34" charset="0"/>
                          <a:cs typeface="Arial" charset="0"/>
                        </a:rPr>
                        <a:t>diferencia de tarifas</a:t>
                      </a:r>
                      <a:r>
                        <a:rPr kumimoji="0" lang="es-CO" sz="1100" b="1" i="0" u="none" strike="noStrike" cap="none" normalizeH="0" baseline="0" dirty="0" smtClean="0">
                          <a:ln>
                            <a:noFill/>
                          </a:ln>
                          <a:solidFill>
                            <a:srgbClr val="333333"/>
                          </a:solidFill>
                          <a:effectLst/>
                          <a:latin typeface="Calibri" pitchFamily="34" charset="0"/>
                          <a:cs typeface="Arial" charset="0"/>
                        </a:rPr>
                        <a:t> existente entre los cementerios públicos y privados?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46939" name="Group 123"/>
          <p:cNvGraphicFramePr>
            <a:graphicFrameLocks noGrp="1"/>
          </p:cNvGraphicFramePr>
          <p:nvPr/>
        </p:nvGraphicFramePr>
        <p:xfrm>
          <a:off x="4605338" y="685800"/>
          <a:ext cx="4540250" cy="523680"/>
        </p:xfrm>
        <a:graphic>
          <a:graphicData uri="http://schemas.openxmlformats.org/drawingml/2006/table">
            <a:tbl>
              <a:tblPr/>
              <a:tblGrid>
                <a:gridCol w="4540250"/>
              </a:tblGrid>
              <a:tr h="23018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6.</a:t>
                      </a:r>
                      <a:r>
                        <a:rPr kumimoji="0" lang="es-CO" sz="1100" b="1" i="0" u="none" strike="noStrike" cap="none" normalizeH="0" baseline="0" dirty="0" smtClean="0">
                          <a:ln>
                            <a:noFill/>
                          </a:ln>
                          <a:solidFill>
                            <a:srgbClr val="333333"/>
                          </a:solidFill>
                          <a:effectLst/>
                          <a:latin typeface="Calibri" pitchFamily="34" charset="0"/>
                          <a:cs typeface="Arial" charset="0"/>
                        </a:rPr>
                        <a:t> </a:t>
                      </a:r>
                      <a:r>
                        <a:rPr kumimoji="0" lang="es-CO" sz="1000" b="0" i="0" u="none" strike="noStrike" cap="none" normalizeH="0" baseline="0" dirty="0" smtClean="0">
                          <a:ln>
                            <a:noFill/>
                          </a:ln>
                          <a:solidFill>
                            <a:srgbClr val="333333"/>
                          </a:solidFill>
                          <a:effectLst/>
                          <a:latin typeface="Calibri" pitchFamily="34" charset="0"/>
                          <a:cs typeface="Arial" charset="0"/>
                        </a:rPr>
                        <a:t>Si usted tuviera que comparar el costo de los servicios de bóveda o cremación en los cementerios distritales frente al costo en los cementerios privados,</a:t>
                      </a:r>
                    </a:p>
                    <a:p>
                      <a:pPr marL="0" marR="0" lvl="0" indent="0" algn="ctr" defTabSz="914400" rtl="0" eaLnBrk="1" fontAlgn="b" latinLnBrk="0" hangingPunct="1">
                        <a:lnSpc>
                          <a:spcPct val="100000"/>
                        </a:lnSpc>
                        <a:spcBef>
                          <a:spcPct val="0"/>
                        </a:spcBef>
                        <a:spcAft>
                          <a:spcPct val="0"/>
                        </a:spcAft>
                        <a:buClrTx/>
                        <a:buSzTx/>
                        <a:buFontTx/>
                        <a:buNone/>
                        <a:tabLst/>
                        <a:defRPr/>
                      </a:pPr>
                      <a:r>
                        <a:rPr kumimoji="0" lang="es-CO" sz="1100" b="1" i="0" u="none" strike="noStrike" cap="none" normalizeH="0" baseline="0" dirty="0" smtClean="0">
                          <a:ln>
                            <a:noFill/>
                          </a:ln>
                          <a:solidFill>
                            <a:srgbClr val="333333"/>
                          </a:solidFill>
                          <a:effectLst/>
                          <a:latin typeface="Calibri" pitchFamily="34" charset="0"/>
                          <a:cs typeface="Arial" charset="0"/>
                        </a:rPr>
                        <a:t> ¿Usted diría que los </a:t>
                      </a:r>
                      <a:r>
                        <a:rPr kumimoji="0" lang="es-CO" sz="1100" b="1" i="0" u="none" strike="noStrike" cap="none" normalizeH="0" baseline="0" dirty="0" smtClean="0">
                          <a:ln>
                            <a:noFill/>
                          </a:ln>
                          <a:solidFill>
                            <a:srgbClr val="622280"/>
                          </a:solidFill>
                          <a:effectLst/>
                          <a:latin typeface="Calibri" pitchFamily="34" charset="0"/>
                          <a:cs typeface="Arial" charset="0"/>
                        </a:rPr>
                        <a:t>costos</a:t>
                      </a:r>
                      <a:r>
                        <a:rPr kumimoji="0" lang="es-CO" sz="1100" b="1" i="0" u="none" strike="noStrike" cap="none" normalizeH="0" baseline="0" dirty="0" smtClean="0">
                          <a:ln>
                            <a:noFill/>
                          </a:ln>
                          <a:solidFill>
                            <a:srgbClr val="333333"/>
                          </a:solidFill>
                          <a:effectLst/>
                          <a:latin typeface="Calibri" pitchFamily="34" charset="0"/>
                          <a:cs typeface="Arial" charset="0"/>
                        </a:rPr>
                        <a:t> en los cementerios distritales son:</a:t>
                      </a:r>
                    </a:p>
                  </a:txBody>
                  <a:tcPr marL="54000" marR="54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29706" name="Rectangle 18"/>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546835" name="Group 19"/>
          <p:cNvGraphicFramePr>
            <a:graphicFrameLocks noGrp="1"/>
          </p:cNvGraphicFramePr>
          <p:nvPr/>
        </p:nvGraphicFramePr>
        <p:xfrm>
          <a:off x="1914525" y="4687888"/>
          <a:ext cx="760413" cy="228024"/>
        </p:xfrm>
        <a:graphic>
          <a:graphicData uri="http://schemas.openxmlformats.org/drawingml/2006/table">
            <a:tbl>
              <a:tblPr/>
              <a:tblGrid>
                <a:gridCol w="495300"/>
                <a:gridCol w="265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Encuestados</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46845" name="Group 29"/>
          <p:cNvGraphicFramePr>
            <a:graphicFrameLocks noGrp="1"/>
          </p:cNvGraphicFramePr>
          <p:nvPr/>
        </p:nvGraphicFramePr>
        <p:xfrm>
          <a:off x="2411413" y="2025650"/>
          <a:ext cx="519112" cy="296604"/>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chemeClr val="bg1"/>
                          </a:solidFill>
                          <a:effectLst/>
                          <a:latin typeface="Cambria" pitchFamily="18" charset="0"/>
                          <a:cs typeface="Arial" charset="0"/>
                        </a:rPr>
                        <a:t>19</a:t>
                      </a:r>
                      <a:r>
                        <a:rPr kumimoji="0" lang="es-ES" sz="13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46900" name="Group 84"/>
          <p:cNvGraphicFramePr>
            <a:graphicFrameLocks noGrp="1"/>
          </p:cNvGraphicFramePr>
          <p:nvPr/>
        </p:nvGraphicFramePr>
        <p:xfrm>
          <a:off x="2030413" y="3260725"/>
          <a:ext cx="527050" cy="269172"/>
        </p:xfrm>
        <a:graphic>
          <a:graphicData uri="http://schemas.openxmlformats.org/drawingml/2006/table">
            <a:tbl>
              <a:tblPr/>
              <a:tblGrid>
                <a:gridCol w="5270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chemeClr val="bg1"/>
                          </a:solidFill>
                          <a:effectLst/>
                          <a:latin typeface="Cambria" pitchFamily="18" charset="0"/>
                          <a:cs typeface="Arial" charset="0"/>
                        </a:rPr>
                        <a:t>81</a:t>
                      </a:r>
                      <a:r>
                        <a:rPr kumimoji="0" lang="es-ES" sz="12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46857" name="Group 41"/>
          <p:cNvGraphicFramePr>
            <a:graphicFrameLocks noGrp="1"/>
          </p:cNvGraphicFramePr>
          <p:nvPr/>
        </p:nvGraphicFramePr>
        <p:xfrm>
          <a:off x="3344863" y="2700338"/>
          <a:ext cx="519112" cy="296604"/>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rgbClr val="622280"/>
                          </a:solidFill>
                          <a:effectLst/>
                          <a:latin typeface="Cambria" pitchFamily="18" charset="0"/>
                          <a:cs typeface="Arial" charset="0"/>
                        </a:rPr>
                        <a:t>Si</a:t>
                      </a:r>
                      <a:r>
                        <a:rPr kumimoji="0" lang="es-ES" sz="1300" b="1" i="0" u="none" strike="noStrike" cap="none" normalizeH="0" baseline="0" dirty="0" smtClean="0">
                          <a:ln>
                            <a:noFill/>
                          </a:ln>
                          <a:solidFill>
                            <a:srgbClr val="622280"/>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46863" name="Group 47"/>
          <p:cNvGraphicFramePr>
            <a:graphicFrameLocks noGrp="1"/>
          </p:cNvGraphicFramePr>
          <p:nvPr/>
        </p:nvGraphicFramePr>
        <p:xfrm>
          <a:off x="704850" y="2713038"/>
          <a:ext cx="519113" cy="269172"/>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No</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29725" name="AutoShape 53"/>
          <p:cNvCxnSpPr>
            <a:cxnSpLocks noChangeShapeType="1"/>
          </p:cNvCxnSpPr>
          <p:nvPr/>
        </p:nvCxnSpPr>
        <p:spPr bwMode="auto">
          <a:xfrm>
            <a:off x="2930525" y="2173288"/>
            <a:ext cx="674688" cy="527050"/>
          </a:xfrm>
          <a:prstGeom prst="bentConnector2">
            <a:avLst/>
          </a:prstGeom>
          <a:noFill/>
          <a:ln w="3175">
            <a:solidFill>
              <a:schemeClr val="tx1"/>
            </a:solidFill>
            <a:miter lim="800000"/>
            <a:headEnd/>
            <a:tailEnd type="oval" w="med" len="med"/>
          </a:ln>
        </p:spPr>
      </p:cxnSp>
      <p:cxnSp>
        <p:nvCxnSpPr>
          <p:cNvPr id="29726" name="AutoShape 54"/>
          <p:cNvCxnSpPr>
            <a:cxnSpLocks noChangeShapeType="1"/>
          </p:cNvCxnSpPr>
          <p:nvPr/>
        </p:nvCxnSpPr>
        <p:spPr bwMode="auto">
          <a:xfrm rot="10800000">
            <a:off x="965200" y="2981325"/>
            <a:ext cx="1065213" cy="414338"/>
          </a:xfrm>
          <a:prstGeom prst="bentConnector2">
            <a:avLst/>
          </a:prstGeom>
          <a:noFill/>
          <a:ln w="3175">
            <a:solidFill>
              <a:schemeClr val="tx1"/>
            </a:solidFill>
            <a:miter lim="800000"/>
            <a:headEnd/>
            <a:tailEnd type="oval" w="med" len="med"/>
          </a:ln>
        </p:spPr>
      </p:cxnSp>
      <p:graphicFrame>
        <p:nvGraphicFramePr>
          <p:cNvPr id="29698" name="Object 5"/>
          <p:cNvGraphicFramePr>
            <a:graphicFrameLocks noChangeAspect="1"/>
          </p:cNvGraphicFramePr>
          <p:nvPr/>
        </p:nvGraphicFramePr>
        <p:xfrm>
          <a:off x="6176963" y="1966913"/>
          <a:ext cx="1476375" cy="2405062"/>
        </p:xfrm>
        <a:graphic>
          <a:graphicData uri="http://schemas.openxmlformats.org/presentationml/2006/ole">
            <p:oleObj spid="_x0000_s29698" name="Gráfico" r:id="rId4" imgW="1476443" imgH="2409735" progId="MSGraph.Chart.8">
              <p:embed followColorScheme="full"/>
            </p:oleObj>
          </a:graphicData>
        </a:graphic>
      </p:graphicFrame>
      <p:graphicFrame>
        <p:nvGraphicFramePr>
          <p:cNvPr id="546909" name="Group 93"/>
          <p:cNvGraphicFramePr>
            <a:graphicFrameLocks noGrp="1"/>
          </p:cNvGraphicFramePr>
          <p:nvPr/>
        </p:nvGraphicFramePr>
        <p:xfrm>
          <a:off x="5954713" y="1358900"/>
          <a:ext cx="1920875" cy="381953"/>
        </p:xfrm>
        <a:graphic>
          <a:graphicData uri="http://schemas.openxmlformats.org/drawingml/2006/table">
            <a:tbl>
              <a:tblPr/>
              <a:tblGrid>
                <a:gridCol w="623887"/>
                <a:gridCol w="555625"/>
                <a:gridCol w="741363"/>
              </a:tblGrid>
              <a:tr h="26988">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1"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Justas</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1"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1"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noFill/>
                  </a:tcPr>
                </a:tc>
              </a:tr>
              <a:tr h="138113">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w="3175" cap="flat" cmpd="sng" algn="ctr">
                      <a:solidFill>
                        <a:srgbClr val="FFFFFF"/>
                      </a:solidFill>
                      <a:prstDash val="solid"/>
                      <a:round/>
                      <a:headEnd type="none" w="med" len="med"/>
                      <a:tailEnd type="none" w="med" len="med"/>
                    </a:lnB>
                    <a:lnTlToBr>
                      <a:noFill/>
                    </a:lnTlToBr>
                    <a:lnBlToTr>
                      <a:noFill/>
                    </a:lnBlToTr>
                    <a:blipFill dpi="0" rotWithShape="0">
                      <a:blip r:embed="rId5"/>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6"/>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7"/>
                      <a:srcRect/>
                      <a:stretch>
                        <a:fillRect/>
                      </a:stretch>
                    </a:blipFill>
                  </a:tcPr>
                </a:tc>
              </a:tr>
            </a:tbl>
          </a:graphicData>
        </a:graphic>
      </p:graphicFrame>
      <p:sp>
        <p:nvSpPr>
          <p:cNvPr id="29738" name="Line 106"/>
          <p:cNvSpPr>
            <a:spLocks noChangeShapeType="1"/>
          </p:cNvSpPr>
          <p:nvPr/>
        </p:nvSpPr>
        <p:spPr bwMode="auto">
          <a:xfrm>
            <a:off x="5440363" y="1835150"/>
            <a:ext cx="2870200" cy="0"/>
          </a:xfrm>
          <a:prstGeom prst="line">
            <a:avLst/>
          </a:prstGeom>
          <a:noFill/>
          <a:ln w="3175">
            <a:solidFill>
              <a:srgbClr val="969696"/>
            </a:solidFill>
            <a:round/>
            <a:headEnd/>
            <a:tailEnd/>
          </a:ln>
        </p:spPr>
        <p:txBody>
          <a:bodyPr/>
          <a:lstStyle/>
          <a:p>
            <a:endParaRPr lang="es-MX" dirty="0"/>
          </a:p>
        </p:txBody>
      </p:sp>
      <p:graphicFrame>
        <p:nvGraphicFramePr>
          <p:cNvPr id="546923" name="Group 107"/>
          <p:cNvGraphicFramePr>
            <a:graphicFrameLocks noGrp="1"/>
          </p:cNvGraphicFramePr>
          <p:nvPr/>
        </p:nvGraphicFramePr>
        <p:xfrm>
          <a:off x="6446838" y="4410075"/>
          <a:ext cx="857250" cy="159444"/>
        </p:xfrm>
        <a:graphic>
          <a:graphicData uri="http://schemas.openxmlformats.org/drawingml/2006/table">
            <a:tbl>
              <a:tblPr/>
              <a:tblGrid>
                <a:gridCol w="649287"/>
                <a:gridCol w="2079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Calificaron</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84</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46933" name="Group 117"/>
          <p:cNvGraphicFramePr>
            <a:graphicFrameLocks noGrp="1"/>
          </p:cNvGraphicFramePr>
          <p:nvPr/>
        </p:nvGraphicFramePr>
        <p:xfrm>
          <a:off x="5140325" y="4681538"/>
          <a:ext cx="3467100" cy="228600"/>
        </p:xfrm>
        <a:graphic>
          <a:graphicData uri="http://schemas.openxmlformats.org/drawingml/2006/table">
            <a:tbl>
              <a:tblPr/>
              <a:tblGrid>
                <a:gridCol w="3467100"/>
              </a:tblGrid>
              <a:tr h="180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900" b="1" i="0"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900" b="1"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[5]</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Bajas,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[4]</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bajas,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[3]</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Justas,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[2]</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Altas,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[1]</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Altas</a:t>
                      </a:r>
                    </a:p>
                  </a:txBody>
                  <a:tcPr anchor="ctr" horzOverflow="overflow">
                    <a:lnL cap="flat">
                      <a:noFill/>
                    </a:lnL>
                    <a:lnR cap="flat">
                      <a:noFill/>
                    </a:lnR>
                    <a:lnT cap="flat">
                      <a:noFill/>
                    </a:lnT>
                    <a:lnB cap="flat">
                      <a:noFill/>
                    </a:lnB>
                    <a:lnTlToBr>
                      <a:noFill/>
                    </a:lnTlToBr>
                    <a:lnBlToTr>
                      <a:noFill/>
                    </a:lnBlToTr>
                    <a:noFill/>
                  </a:tcPr>
                </a:tc>
              </a:tr>
            </a:tbl>
          </a:graphicData>
        </a:graphic>
      </p:graphicFrame>
      <p:grpSp>
        <p:nvGrpSpPr>
          <p:cNvPr id="29750" name="Group 143"/>
          <p:cNvGrpSpPr>
            <a:grpSpLocks/>
          </p:cNvGrpSpPr>
          <p:nvPr/>
        </p:nvGrpSpPr>
        <p:grpSpPr bwMode="auto">
          <a:xfrm>
            <a:off x="8175625" y="152400"/>
            <a:ext cx="969963" cy="255588"/>
            <a:chOff x="5150" y="96"/>
            <a:chExt cx="611" cy="161"/>
          </a:xfrm>
        </p:grpSpPr>
        <p:pic>
          <p:nvPicPr>
            <p:cNvPr id="29753" name="Picture 144" descr="GHJK"/>
            <p:cNvPicPr>
              <a:picLocks noChangeAspect="1" noChangeArrowheads="1"/>
            </p:cNvPicPr>
            <p:nvPr/>
          </p:nvPicPr>
          <p:blipFill>
            <a:blip r:embed="rId8" cstate="print"/>
            <a:srcRect/>
            <a:stretch>
              <a:fillRect/>
            </a:stretch>
          </p:blipFill>
          <p:spPr bwMode="auto">
            <a:xfrm>
              <a:off x="5150" y="101"/>
              <a:ext cx="611" cy="156"/>
            </a:xfrm>
            <a:prstGeom prst="rect">
              <a:avLst/>
            </a:prstGeom>
            <a:noFill/>
            <a:ln w="9525">
              <a:noFill/>
              <a:miter lim="800000"/>
              <a:headEnd/>
              <a:tailEnd/>
            </a:ln>
          </p:spPr>
        </p:pic>
        <p:sp>
          <p:nvSpPr>
            <p:cNvPr id="29754" name="Rectangle 145"/>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pic>
        <p:nvPicPr>
          <p:cNvPr id="29751" name="Picture 146" descr="dsfg"/>
          <p:cNvPicPr>
            <a:picLocks noChangeAspect="1" noChangeArrowheads="1"/>
          </p:cNvPicPr>
          <p:nvPr/>
        </p:nvPicPr>
        <p:blipFill>
          <a:blip r:embed="rId9" cstate="print"/>
          <a:srcRect/>
          <a:stretch>
            <a:fillRect/>
          </a:stretch>
        </p:blipFill>
        <p:spPr bwMode="auto">
          <a:xfrm>
            <a:off x="2105025" y="2381250"/>
            <a:ext cx="379413" cy="671513"/>
          </a:xfrm>
          <a:prstGeom prst="rect">
            <a:avLst/>
          </a:prstGeom>
          <a:noFill/>
          <a:ln w="9525">
            <a:noFill/>
            <a:miter lim="800000"/>
            <a:headEnd/>
            <a:tailEnd/>
          </a:ln>
        </p:spPr>
      </p:pic>
      <p:pic>
        <p:nvPicPr>
          <p:cNvPr id="29752" name="Picture 148" descr="sfgdh"/>
          <p:cNvPicPr>
            <a:picLocks noChangeAspect="1" noChangeArrowheads="1"/>
          </p:cNvPicPr>
          <p:nvPr/>
        </p:nvPicPr>
        <p:blipFill>
          <a:blip r:embed="rId10" cstate="print"/>
          <a:srcRect/>
          <a:stretch>
            <a:fillRect/>
          </a:stretch>
        </p:blipFill>
        <p:spPr bwMode="auto">
          <a:xfrm>
            <a:off x="7229475" y="2855913"/>
            <a:ext cx="1201738" cy="1465262"/>
          </a:xfrm>
          <a:prstGeom prst="rect">
            <a:avLst/>
          </a:prstGeom>
          <a:noFill/>
          <a:ln w="9525">
            <a:noFill/>
            <a:miter lim="800000"/>
            <a:headEnd/>
            <a:tailEnd/>
          </a:ln>
        </p:spPr>
      </p:pic>
      <p:sp>
        <p:nvSpPr>
          <p:cNvPr id="25" name="24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7"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36294206-54EC-4DCA-95E5-6C8C80E54D60}" type="slidenum">
              <a:rPr lang="es-ES" sz="900" i="1">
                <a:solidFill>
                  <a:schemeClr val="bg1"/>
                </a:solidFill>
              </a:rPr>
              <a:pPr algn="ctr"/>
              <a:t>76</a:t>
            </a:fld>
            <a:endParaRPr lang="es-ES" sz="900" i="1" dirty="0">
              <a:solidFill>
                <a:schemeClr val="bg1"/>
              </a:solidFill>
            </a:endParaRPr>
          </a:p>
        </p:txBody>
      </p:sp>
      <p:sp>
        <p:nvSpPr>
          <p:cNvPr id="98308"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pSp>
        <p:nvGrpSpPr>
          <p:cNvPr id="98309" name="Group 5"/>
          <p:cNvGrpSpPr>
            <a:grpSpLocks/>
          </p:cNvGrpSpPr>
          <p:nvPr/>
        </p:nvGrpSpPr>
        <p:grpSpPr bwMode="auto">
          <a:xfrm>
            <a:off x="8175625" y="152400"/>
            <a:ext cx="969963" cy="255588"/>
            <a:chOff x="5150" y="96"/>
            <a:chExt cx="611" cy="161"/>
          </a:xfrm>
        </p:grpSpPr>
        <p:pic>
          <p:nvPicPr>
            <p:cNvPr id="98387" name="Picture 6"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98388" name="Rectangle 7"/>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graphicFrame>
        <p:nvGraphicFramePr>
          <p:cNvPr id="754696" name="Group 8"/>
          <p:cNvGraphicFramePr>
            <a:graphicFrameLocks noGrp="1"/>
          </p:cNvGraphicFramePr>
          <p:nvPr/>
        </p:nvGraphicFramePr>
        <p:xfrm>
          <a:off x="1228725" y="1535113"/>
          <a:ext cx="6689725" cy="2370528"/>
        </p:xfrm>
        <a:graphic>
          <a:graphicData uri="http://schemas.openxmlformats.org/drawingml/2006/table">
            <a:tbl>
              <a:tblPr/>
              <a:tblGrid>
                <a:gridCol w="4117975"/>
                <a:gridCol w="642938"/>
                <a:gridCol w="642937"/>
                <a:gridCol w="642938"/>
                <a:gridCol w="642937"/>
              </a:tblGrid>
              <a:tr h="0">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8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a:noFill/>
                    </a:lnB>
                    <a:lnTlToBr>
                      <a:noFill/>
                    </a:lnTlToBr>
                    <a:lnBlToTr>
                      <a:noFill/>
                    </a:lnBlToTr>
                    <a:noFill/>
                  </a:tcPr>
                </a:tc>
                <a:tc gridSpan="4">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rgbClr val="333333"/>
                          </a:solidFill>
                          <a:effectLst/>
                          <a:latin typeface="Calibri" pitchFamily="34" charset="0"/>
                          <a:cs typeface="Arial" charset="0"/>
                        </a:rPr>
                        <a:t>PROPIETARIO MAUSOLEO DISTRITAL </a:t>
                      </a:r>
                      <a:endParaRPr kumimoji="0" lang="es-ES" sz="800" b="0" i="1" u="none" strike="noStrike" cap="none" normalizeH="0" baseline="0" dirty="0" smtClean="0">
                        <a:ln>
                          <a:noFill/>
                        </a:ln>
                        <a:solidFill>
                          <a:srgbClr val="333333"/>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Total Encuestados</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gridSpan="5">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5. ¿Conoce la diferencia de tarifas existente entre los cementerios públicos y privados?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SI</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NO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gridSpan="5">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622280"/>
                          </a:solidFill>
                          <a:effectLst/>
                          <a:latin typeface="Calibri" pitchFamily="34" charset="0"/>
                          <a:cs typeface="Arial" charset="0"/>
                        </a:rPr>
                        <a:t> 6. Si usted tuviera que comparar el costo de los servicios de bóveda o cremación en los cementerios distritales frente al costo en los cementerios privados, ¿usted diría que los costos en los cementerios distritales son: </a:t>
                      </a:r>
                      <a:endParaRPr kumimoji="0" lang="es-ES" sz="9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Base: Los que calificaron de 1 a 5</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51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17</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16</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 Top Two Boxes</a:t>
                      </a:r>
                      <a:endParaRPr kumimoji="0" lang="es-ES" sz="1000" b="1"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Justas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Bottom two Boxes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sp>
        <p:nvSpPr>
          <p:cNvPr id="9" name="8 Título"/>
          <p:cNvSpPr>
            <a:spLocks noGrp="1"/>
          </p:cNvSpPr>
          <p:nvPr>
            <p:ph type="title"/>
          </p:nvPr>
        </p:nvSpPr>
        <p:spPr/>
        <p:txBody>
          <a:bodyPr/>
          <a:lstStyle/>
          <a:p>
            <a:endParaRPr lang="es-MX" dirty="0"/>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04" descr="fxgdh"/>
          <p:cNvPicPr>
            <a:picLocks noChangeAspect="1" noChangeArrowheads="1"/>
          </p:cNvPicPr>
          <p:nvPr/>
        </p:nvPicPr>
        <p:blipFill>
          <a:blip r:embed="rId2" cstate="print"/>
          <a:srcRect/>
          <a:stretch>
            <a:fillRect/>
          </a:stretch>
        </p:blipFill>
        <p:spPr bwMode="auto">
          <a:xfrm>
            <a:off x="5548313" y="1733550"/>
            <a:ext cx="2300287" cy="2982913"/>
          </a:xfrm>
          <a:prstGeom prst="rect">
            <a:avLst/>
          </a:prstGeom>
          <a:noFill/>
          <a:ln w="9525">
            <a:noFill/>
            <a:miter lim="800000"/>
            <a:headEnd/>
            <a:tailEnd/>
          </a:ln>
        </p:spPr>
      </p:pic>
      <p:pic>
        <p:nvPicPr>
          <p:cNvPr id="99331" name="Picture 105" descr="gfjjk"/>
          <p:cNvPicPr>
            <a:picLocks noChangeAspect="1" noChangeArrowheads="1"/>
          </p:cNvPicPr>
          <p:nvPr/>
        </p:nvPicPr>
        <p:blipFill>
          <a:blip r:embed="rId3" cstate="print"/>
          <a:srcRect/>
          <a:stretch>
            <a:fillRect/>
          </a:stretch>
        </p:blipFill>
        <p:spPr bwMode="auto">
          <a:xfrm>
            <a:off x="2641600" y="1079500"/>
            <a:ext cx="1119188" cy="3949700"/>
          </a:xfrm>
          <a:prstGeom prst="rect">
            <a:avLst/>
          </a:prstGeom>
          <a:noFill/>
          <a:ln w="9525">
            <a:noFill/>
            <a:miter lim="800000"/>
            <a:headEnd/>
            <a:tailEnd/>
          </a:ln>
        </p:spPr>
      </p:pic>
      <p:graphicFrame>
        <p:nvGraphicFramePr>
          <p:cNvPr id="547949" name="Group 109"/>
          <p:cNvGraphicFramePr>
            <a:graphicFrameLocks noGrp="1"/>
          </p:cNvGraphicFramePr>
          <p:nvPr/>
        </p:nvGraphicFramePr>
        <p:xfrm>
          <a:off x="638175" y="1206500"/>
          <a:ext cx="3138488" cy="3741739"/>
        </p:xfrm>
        <a:graphic>
          <a:graphicData uri="http://schemas.openxmlformats.org/drawingml/2006/table">
            <a:tbl>
              <a:tblPr/>
              <a:tblGrid>
                <a:gridCol w="2185988"/>
                <a:gridCol w="460375"/>
                <a:gridCol w="492125"/>
              </a:tblGrid>
              <a:tr h="415925">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1C1C1C"/>
                          </a:solidFill>
                          <a:effectLst/>
                          <a:latin typeface="Calibri" pitchFamily="34" charset="0"/>
                          <a:cs typeface="Arial" charset="0"/>
                        </a:rPr>
                        <a:t>Cercanía a los hogares </a:t>
                      </a:r>
                      <a:endParaRPr kumimoji="0" lang="es-ES" sz="900" b="1" i="0" u="none" strike="noStrike" cap="none" normalizeH="0" baseline="0" dirty="0" smtClean="0">
                        <a:ln>
                          <a:noFill/>
                        </a:ln>
                        <a:solidFill>
                          <a:srgbClr val="1C1C1C"/>
                        </a:solidFill>
                        <a:effectLst/>
                        <a:latin typeface="Arial" charset="0"/>
                        <a:cs typeface="Arial" charset="0"/>
                      </a:endParaRPr>
                    </a:p>
                  </a:txBody>
                  <a:tcPr anchor="ctr" horzOverflow="overflow">
                    <a:lnL cap="flat">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38</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cap="flat">
                      <a:noFill/>
                    </a:lnT>
                    <a:lnB>
                      <a:noFill/>
                    </a:lnB>
                    <a:lnTlToBr>
                      <a:noFill/>
                    </a:lnTlToBr>
                    <a:lnBlToTr>
                      <a:noFill/>
                    </a:lnBlToTr>
                    <a:noFill/>
                  </a:tcPr>
                </a:tc>
              </a:tr>
              <a:tr h="415925">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1C1C1C"/>
                          </a:solidFill>
                          <a:effectLst/>
                          <a:latin typeface="Calibri" pitchFamily="34" charset="0"/>
                          <a:cs typeface="Arial" charset="0"/>
                        </a:rPr>
                        <a:t>Menos Costoso </a:t>
                      </a:r>
                      <a:endParaRPr kumimoji="0" lang="es-ES" sz="900" b="1" i="0" u="none" strike="noStrike" cap="none" normalizeH="0" baseline="0" dirty="0" smtClean="0">
                        <a:ln>
                          <a:noFill/>
                        </a:ln>
                        <a:solidFill>
                          <a:srgbClr val="1C1C1C"/>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22</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14338">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1C1C1C"/>
                          </a:solidFill>
                          <a:effectLst/>
                          <a:latin typeface="Calibri" pitchFamily="34" charset="0"/>
                          <a:cs typeface="Arial" charset="0"/>
                        </a:rPr>
                        <a:t>Tradición familiar / tiene familiares allí</a:t>
                      </a:r>
                      <a:endParaRPr kumimoji="0" lang="es-ES" sz="900" b="1" i="0" u="none" strike="noStrike" cap="none" normalizeH="0" baseline="0" dirty="0" smtClean="0">
                        <a:ln>
                          <a:noFill/>
                        </a:ln>
                        <a:solidFill>
                          <a:srgbClr val="1C1C1C"/>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16</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15925">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1C1C1C"/>
                          </a:solidFill>
                          <a:effectLst/>
                          <a:latin typeface="Calibri" pitchFamily="34" charset="0"/>
                          <a:cs typeface="Arial" charset="0"/>
                        </a:rPr>
                        <a:t>Necesidad / no había otra opción</a:t>
                      </a:r>
                      <a:endParaRPr kumimoji="0" lang="es-ES" sz="900" b="1" i="0" u="none" strike="noStrike" cap="none" normalizeH="0" baseline="0" dirty="0" smtClean="0">
                        <a:ln>
                          <a:noFill/>
                        </a:ln>
                        <a:solidFill>
                          <a:srgbClr val="1C1C1C"/>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9</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17513">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1C1C1C"/>
                          </a:solidFill>
                          <a:effectLst/>
                          <a:latin typeface="Calibri" pitchFamily="34" charset="0"/>
                          <a:cs typeface="Arial" charset="0"/>
                        </a:rPr>
                        <a:t>Herencia </a:t>
                      </a:r>
                      <a:endParaRPr kumimoji="0" lang="es-ES" sz="900" b="1" i="0" u="none" strike="noStrike" cap="none" normalizeH="0" baseline="0" dirty="0" smtClean="0">
                        <a:ln>
                          <a:noFill/>
                        </a:ln>
                        <a:solidFill>
                          <a:srgbClr val="1C1C1C"/>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9</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15925">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1C1C1C"/>
                          </a:solidFill>
                          <a:effectLst/>
                          <a:latin typeface="Calibri" pitchFamily="34" charset="0"/>
                          <a:cs typeface="Arial" charset="0"/>
                        </a:rPr>
                        <a:t>No sabe / ha estado siempre en su familia </a:t>
                      </a:r>
                      <a:endParaRPr kumimoji="0" lang="es-ES" sz="900" b="1" i="0" u="none" strike="noStrike" cap="none" normalizeH="0" baseline="0" dirty="0" smtClean="0">
                        <a:ln>
                          <a:noFill/>
                        </a:ln>
                        <a:solidFill>
                          <a:srgbClr val="1C1C1C"/>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8</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14338">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1C1C1C"/>
                          </a:solidFill>
                          <a:effectLst/>
                          <a:latin typeface="Calibri" pitchFamily="34" charset="0"/>
                          <a:cs typeface="Arial" charset="0"/>
                        </a:rPr>
                        <a:t>Por recomendación de la funeraria </a:t>
                      </a:r>
                      <a:endParaRPr kumimoji="0" lang="es-ES" sz="900" b="1" i="0" u="none" strike="noStrike" cap="none" normalizeH="0" baseline="0" dirty="0" smtClean="0">
                        <a:ln>
                          <a:noFill/>
                        </a:ln>
                        <a:solidFill>
                          <a:srgbClr val="1C1C1C"/>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6</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15925">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1C1C1C"/>
                          </a:solidFill>
                          <a:effectLst/>
                          <a:latin typeface="Calibri" pitchFamily="34" charset="0"/>
                          <a:cs typeface="Arial" charset="0"/>
                        </a:rPr>
                        <a:t>Convenio /plan / seguro exequial</a:t>
                      </a:r>
                      <a:endParaRPr kumimoji="0" lang="es-ES" sz="900" b="1" i="0" u="none" strike="noStrike" cap="none" normalizeH="0" baseline="0" dirty="0" smtClean="0">
                        <a:ln>
                          <a:noFill/>
                        </a:ln>
                        <a:solidFill>
                          <a:srgbClr val="1C1C1C"/>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6</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15925">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1C1C1C"/>
                          </a:solidFill>
                          <a:effectLst/>
                          <a:latin typeface="Calibri" pitchFamily="34" charset="0"/>
                          <a:cs typeface="Arial" charset="0"/>
                        </a:rPr>
                        <a:t>Ubicación / sitio central</a:t>
                      </a:r>
                      <a:endParaRPr kumimoji="0" lang="es-ES" sz="900" b="1" i="0" u="none" strike="noStrike" cap="none" normalizeH="0" baseline="0" dirty="0" smtClean="0">
                        <a:ln>
                          <a:noFill/>
                        </a:ln>
                        <a:solidFill>
                          <a:srgbClr val="1C1C1C"/>
                        </a:solidFill>
                        <a:effectLst/>
                        <a:latin typeface="Arial" charset="0"/>
                        <a:cs typeface="Arial" charset="0"/>
                      </a:endParaRPr>
                    </a:p>
                  </a:txBody>
                  <a:tcPr anchor="ctr" horzOverflow="overflow">
                    <a:lnL cap="flat">
                      <a:noFill/>
                    </a:lnL>
                    <a:lnR>
                      <a:noFill/>
                    </a:lnR>
                    <a:lnT>
                      <a:noFill/>
                    </a:lnT>
                    <a:lnB cap="flat">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cap="flat">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6</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cap="flat">
                      <a:noFill/>
                    </a:lnB>
                    <a:lnTlToBr>
                      <a:noFill/>
                    </a:lnTlToBr>
                    <a:lnBlToTr>
                      <a:noFill/>
                    </a:lnBlToTr>
                    <a:noFill/>
                  </a:tcPr>
                </a:tc>
              </a:tr>
            </a:tbl>
          </a:graphicData>
        </a:graphic>
      </p:graphicFrame>
      <p:sp>
        <p:nvSpPr>
          <p:cNvPr id="99361" name="Rectangle 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86621348-34F2-4311-B02C-50634C5162DD}" type="slidenum">
              <a:rPr lang="es-ES" sz="900" i="1">
                <a:solidFill>
                  <a:schemeClr val="bg1"/>
                </a:solidFill>
              </a:rPr>
              <a:pPr algn="ctr"/>
              <a:t>77</a:t>
            </a:fld>
            <a:endParaRPr lang="es-ES" sz="900" i="1" dirty="0">
              <a:solidFill>
                <a:schemeClr val="bg1"/>
              </a:solidFill>
            </a:endParaRPr>
          </a:p>
        </p:txBody>
      </p:sp>
      <p:graphicFrame>
        <p:nvGraphicFramePr>
          <p:cNvPr id="547852" name="Group 12"/>
          <p:cNvGraphicFramePr>
            <a:graphicFrameLocks noGrp="1"/>
          </p:cNvGraphicFramePr>
          <p:nvPr/>
        </p:nvGraphicFramePr>
        <p:xfrm>
          <a:off x="434975" y="660400"/>
          <a:ext cx="3721100" cy="404808"/>
        </p:xfrm>
        <a:graphic>
          <a:graphicData uri="http://schemas.openxmlformats.org/drawingml/2006/table">
            <a:tbl>
              <a:tblPr/>
              <a:tblGrid>
                <a:gridCol w="3721100"/>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defRPr/>
                      </a:pPr>
                      <a:r>
                        <a:rPr kumimoji="0" lang="es-CO" sz="1100" b="1" i="0" u="none" strike="noStrike" cap="none" normalizeH="0" baseline="0" dirty="0" smtClean="0">
                          <a:ln>
                            <a:noFill/>
                          </a:ln>
                          <a:solidFill>
                            <a:srgbClr val="622280"/>
                          </a:solidFill>
                          <a:effectLst/>
                          <a:latin typeface="Calibri" pitchFamily="34" charset="0"/>
                          <a:cs typeface="Arial" charset="0"/>
                        </a:rPr>
                        <a:t> 7.</a:t>
                      </a:r>
                      <a:r>
                        <a:rPr kumimoji="0" lang="es-CO" sz="1100" b="1" i="0" u="none" strike="noStrike" cap="none" normalizeH="0" baseline="0" dirty="0" smtClean="0">
                          <a:ln>
                            <a:noFill/>
                          </a:ln>
                          <a:solidFill>
                            <a:srgbClr val="333333"/>
                          </a:solidFill>
                          <a:effectLst/>
                          <a:latin typeface="Calibri" pitchFamily="34" charset="0"/>
                          <a:cs typeface="Arial" charset="0"/>
                        </a:rPr>
                        <a:t> ¿Por qué la familia escogió los </a:t>
                      </a:r>
                      <a:r>
                        <a:rPr kumimoji="0" lang="es-CO" sz="1100" b="1" i="0" u="none" strike="noStrike" cap="none" normalizeH="0" baseline="0" dirty="0" smtClean="0">
                          <a:ln>
                            <a:noFill/>
                          </a:ln>
                          <a:solidFill>
                            <a:srgbClr val="622280"/>
                          </a:solidFill>
                          <a:effectLst/>
                          <a:latin typeface="Calibri" pitchFamily="34" charset="0"/>
                          <a:cs typeface="Arial" charset="0"/>
                        </a:rPr>
                        <a:t>servicios de los Cementerios</a:t>
                      </a:r>
                      <a:r>
                        <a:rPr kumimoji="0" lang="es-CO" sz="1100" b="1" i="0" u="none" strike="noStrike" cap="none" normalizeH="0" baseline="0" dirty="0" smtClean="0">
                          <a:ln>
                            <a:noFill/>
                          </a:ln>
                          <a:solidFill>
                            <a:srgbClr val="333333"/>
                          </a:solidFill>
                          <a:effectLst/>
                          <a:latin typeface="Calibri" pitchFamily="34" charset="0"/>
                          <a:cs typeface="Arial" charset="0"/>
                        </a:rPr>
                        <a:t> que son propiedad del Distrito? </a:t>
                      </a:r>
                      <a:r>
                        <a:rPr kumimoji="0" lang="es-CO" sz="1100" b="0" i="0" u="none" strike="noStrike" cap="none" normalizeH="0" baseline="0" dirty="0" smtClean="0">
                          <a:ln>
                            <a:noFill/>
                          </a:ln>
                          <a:solidFill>
                            <a:schemeClr val="tx1">
                              <a:lumMod val="50000"/>
                              <a:lumOff val="50000"/>
                            </a:schemeClr>
                          </a:solidFill>
                          <a:effectLst/>
                          <a:latin typeface="Calibri" pitchFamily="34" charset="0"/>
                          <a:cs typeface="Arial" charset="0"/>
                        </a:rPr>
                        <a:t>(Espontánea)</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99364" name="Rectangle 32"/>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547935" name="Group 95"/>
          <p:cNvGraphicFramePr>
            <a:graphicFrameLocks noGrp="1"/>
          </p:cNvGraphicFramePr>
          <p:nvPr/>
        </p:nvGraphicFramePr>
        <p:xfrm>
          <a:off x="4192588" y="4687888"/>
          <a:ext cx="760412" cy="228024"/>
        </p:xfrm>
        <a:graphic>
          <a:graphicData uri="http://schemas.openxmlformats.org/drawingml/2006/table">
            <a:tbl>
              <a:tblPr/>
              <a:tblGrid>
                <a:gridCol w="495300"/>
                <a:gridCol w="265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Encuestados</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pic>
        <p:nvPicPr>
          <p:cNvPr id="99375" name="Picture 165" descr="Flechita"/>
          <p:cNvPicPr>
            <a:picLocks noChangeAspect="1" noChangeArrowheads="1"/>
          </p:cNvPicPr>
          <p:nvPr/>
        </p:nvPicPr>
        <p:blipFill>
          <a:blip r:embed="rId4" cstate="print"/>
          <a:srcRect/>
          <a:stretch>
            <a:fillRect/>
          </a:stretch>
        </p:blipFill>
        <p:spPr bwMode="auto">
          <a:xfrm>
            <a:off x="4051300" y="2406650"/>
            <a:ext cx="1044575" cy="866775"/>
          </a:xfrm>
          <a:prstGeom prst="rect">
            <a:avLst/>
          </a:prstGeom>
          <a:noFill/>
          <a:ln w="9525">
            <a:noFill/>
            <a:miter lim="800000"/>
            <a:headEnd/>
            <a:tailEnd/>
          </a:ln>
        </p:spPr>
      </p:pic>
      <p:graphicFrame>
        <p:nvGraphicFramePr>
          <p:cNvPr id="548007" name="Group 167"/>
          <p:cNvGraphicFramePr>
            <a:graphicFrameLocks noGrp="1"/>
          </p:cNvGraphicFramePr>
          <p:nvPr/>
        </p:nvGraphicFramePr>
        <p:xfrm>
          <a:off x="6713538" y="1470025"/>
          <a:ext cx="522287" cy="296604"/>
        </p:xfrm>
        <a:graphic>
          <a:graphicData uri="http://schemas.openxmlformats.org/drawingml/2006/table">
            <a:tbl>
              <a:tblPr/>
              <a:tblGrid>
                <a:gridCol w="52228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rgbClr val="333333"/>
                          </a:solidFill>
                          <a:effectLst/>
                          <a:latin typeface="Cambria" pitchFamily="18" charset="0"/>
                          <a:cs typeface="Arial" charset="0"/>
                        </a:rPr>
                        <a:t>92</a:t>
                      </a:r>
                      <a:r>
                        <a:rPr kumimoji="0" lang="es-ES" sz="1300" b="1" i="0" u="none" strike="noStrike" cap="none" normalizeH="0" baseline="0" dirty="0" smtClean="0">
                          <a:ln>
                            <a:noFill/>
                          </a:ln>
                          <a:solidFill>
                            <a:srgbClr val="333333"/>
                          </a:solidFill>
                          <a:effectLst/>
                          <a:latin typeface="Cambria" pitchFamily="18" charset="0"/>
                          <a:cs typeface="Arial" charset="0"/>
                        </a:rPr>
                        <a:t>%</a:t>
                      </a:r>
                      <a:r>
                        <a:rPr kumimoji="0" lang="es-ES" sz="14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48013" name="Group 173"/>
          <p:cNvGraphicFramePr>
            <a:graphicFrameLocks noGrp="1"/>
          </p:cNvGraphicFramePr>
          <p:nvPr/>
        </p:nvGraphicFramePr>
        <p:xfrm>
          <a:off x="6072188" y="2249488"/>
          <a:ext cx="522287" cy="269172"/>
        </p:xfrm>
        <a:graphic>
          <a:graphicData uri="http://schemas.openxmlformats.org/drawingml/2006/table">
            <a:tbl>
              <a:tblPr/>
              <a:tblGrid>
                <a:gridCol w="52228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66</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48019" name="Group 179"/>
          <p:cNvGraphicFramePr>
            <a:graphicFrameLocks noGrp="1"/>
          </p:cNvGraphicFramePr>
          <p:nvPr/>
        </p:nvGraphicFramePr>
        <p:xfrm>
          <a:off x="7267575" y="2759075"/>
          <a:ext cx="522288" cy="269172"/>
        </p:xfrm>
        <a:graphic>
          <a:graphicData uri="http://schemas.openxmlformats.org/drawingml/2006/table">
            <a:tbl>
              <a:tblPr/>
              <a:tblGrid>
                <a:gridCol w="522288"/>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23</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48025" name="Group 185"/>
          <p:cNvGraphicFramePr>
            <a:graphicFrameLocks noGrp="1"/>
          </p:cNvGraphicFramePr>
          <p:nvPr/>
        </p:nvGraphicFramePr>
        <p:xfrm>
          <a:off x="5962650" y="1255713"/>
          <a:ext cx="1920875" cy="203640"/>
        </p:xfrm>
        <a:graphic>
          <a:graphicData uri="http://schemas.openxmlformats.org/drawingml/2006/table">
            <a:tbl>
              <a:tblPr/>
              <a:tblGrid>
                <a:gridCol w="19208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Inhumación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48031" name="Group 191"/>
          <p:cNvGraphicFramePr>
            <a:graphicFrameLocks noGrp="1"/>
          </p:cNvGraphicFramePr>
          <p:nvPr/>
        </p:nvGraphicFramePr>
        <p:xfrm>
          <a:off x="7785100" y="2801938"/>
          <a:ext cx="1214438" cy="203640"/>
        </p:xfrm>
        <a:graphic>
          <a:graphicData uri="http://schemas.openxmlformats.org/drawingml/2006/table">
            <a:tbl>
              <a:tblPr/>
              <a:tblGrid>
                <a:gridCol w="1214438"/>
              </a:tblGrid>
              <a:tr h="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Cremación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48043" name="Group 203"/>
          <p:cNvGraphicFramePr>
            <a:graphicFrameLocks noGrp="1"/>
          </p:cNvGraphicFramePr>
          <p:nvPr/>
        </p:nvGraphicFramePr>
        <p:xfrm>
          <a:off x="4676775" y="860425"/>
          <a:ext cx="4219575" cy="220404"/>
        </p:xfrm>
        <a:graphic>
          <a:graphicData uri="http://schemas.openxmlformats.org/drawingml/2006/table">
            <a:tbl>
              <a:tblPr/>
              <a:tblGrid>
                <a:gridCol w="4219575"/>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defRPr/>
                      </a:pPr>
                      <a:r>
                        <a:rPr kumimoji="0" lang="es-CO" sz="1100" b="1" i="0" u="none" strike="noStrike" cap="none" normalizeH="0" baseline="0" dirty="0" smtClean="0">
                          <a:ln>
                            <a:noFill/>
                          </a:ln>
                          <a:solidFill>
                            <a:srgbClr val="622280"/>
                          </a:solidFill>
                          <a:effectLst/>
                          <a:latin typeface="Calibri" pitchFamily="34" charset="0"/>
                          <a:cs typeface="Arial" charset="0"/>
                        </a:rPr>
                        <a:t> 8.</a:t>
                      </a:r>
                      <a:r>
                        <a:rPr kumimoji="0" lang="es-CO" sz="1100" b="1" i="0" u="none" strike="noStrike" cap="none" normalizeH="0" baseline="0" dirty="0" smtClean="0">
                          <a:ln>
                            <a:noFill/>
                          </a:ln>
                          <a:solidFill>
                            <a:srgbClr val="333333"/>
                          </a:solidFill>
                          <a:effectLst/>
                          <a:latin typeface="Calibri" pitchFamily="34" charset="0"/>
                          <a:cs typeface="Arial" charset="0"/>
                        </a:rPr>
                        <a:t> ¿Cuál o cuáles </a:t>
                      </a:r>
                      <a:r>
                        <a:rPr kumimoji="0" lang="es-CO" sz="1100" b="1" i="0" u="none" strike="noStrike" cap="none" normalizeH="0" baseline="0" dirty="0" smtClean="0">
                          <a:ln>
                            <a:noFill/>
                          </a:ln>
                          <a:solidFill>
                            <a:srgbClr val="622280"/>
                          </a:solidFill>
                          <a:effectLst/>
                          <a:latin typeface="Calibri" pitchFamily="34" charset="0"/>
                          <a:cs typeface="Arial" charset="0"/>
                        </a:rPr>
                        <a:t>servicios</a:t>
                      </a:r>
                      <a:r>
                        <a:rPr kumimoji="0" lang="es-CO" sz="1100" b="1" i="0" u="none" strike="noStrike" cap="none" normalizeH="0" baseline="0" dirty="0" smtClean="0">
                          <a:ln>
                            <a:noFill/>
                          </a:ln>
                          <a:solidFill>
                            <a:srgbClr val="333333"/>
                          </a:solidFill>
                          <a:effectLst/>
                          <a:latin typeface="Calibri" pitchFamily="34" charset="0"/>
                          <a:cs typeface="Arial" charset="0"/>
                        </a:rPr>
                        <a:t> usted recibió por el Cementerio? </a:t>
                      </a:r>
                      <a:endParaRPr kumimoji="0" lang="es-CO" sz="1100" b="0" i="0" u="none" strike="noStrike" cap="none" normalizeH="0" baseline="0" dirty="0" smtClean="0">
                        <a:ln>
                          <a:noFill/>
                        </a:ln>
                        <a:solidFill>
                          <a:schemeClr val="tx1">
                            <a:lumMod val="50000"/>
                            <a:lumOff val="50000"/>
                          </a:schemeClr>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48045" name="Group 205"/>
          <p:cNvGraphicFramePr>
            <a:graphicFrameLocks noGrp="1"/>
          </p:cNvGraphicFramePr>
          <p:nvPr/>
        </p:nvGraphicFramePr>
        <p:xfrm>
          <a:off x="4613275" y="2289175"/>
          <a:ext cx="1449388" cy="203640"/>
        </p:xfrm>
        <a:graphic>
          <a:graphicData uri="http://schemas.openxmlformats.org/drawingml/2006/table">
            <a:tbl>
              <a:tblPr/>
              <a:tblGrid>
                <a:gridCol w="1449388"/>
              </a:tblGrid>
              <a:tr h="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Exhumación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pSp>
        <p:nvGrpSpPr>
          <p:cNvPr id="99390" name="Group 211"/>
          <p:cNvGrpSpPr>
            <a:grpSpLocks/>
          </p:cNvGrpSpPr>
          <p:nvPr/>
        </p:nvGrpSpPr>
        <p:grpSpPr bwMode="auto">
          <a:xfrm>
            <a:off x="8175625" y="152400"/>
            <a:ext cx="969963" cy="255588"/>
            <a:chOff x="5150" y="96"/>
            <a:chExt cx="611" cy="161"/>
          </a:xfrm>
        </p:grpSpPr>
        <p:pic>
          <p:nvPicPr>
            <p:cNvPr id="99392" name="Picture 212" descr="GHJK"/>
            <p:cNvPicPr>
              <a:picLocks noChangeAspect="1" noChangeArrowheads="1"/>
            </p:cNvPicPr>
            <p:nvPr/>
          </p:nvPicPr>
          <p:blipFill>
            <a:blip r:embed="rId5" cstate="print"/>
            <a:srcRect/>
            <a:stretch>
              <a:fillRect/>
            </a:stretch>
          </p:blipFill>
          <p:spPr bwMode="auto">
            <a:xfrm>
              <a:off x="5150" y="101"/>
              <a:ext cx="611" cy="156"/>
            </a:xfrm>
            <a:prstGeom prst="rect">
              <a:avLst/>
            </a:prstGeom>
            <a:noFill/>
            <a:ln w="9525">
              <a:noFill/>
              <a:miter lim="800000"/>
              <a:headEnd/>
              <a:tailEnd/>
            </a:ln>
          </p:spPr>
        </p:pic>
        <p:sp>
          <p:nvSpPr>
            <p:cNvPr id="99393" name="Rectangle 213"/>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pic>
        <p:nvPicPr>
          <p:cNvPr id="99391" name="Picture 216" descr="fgh"/>
          <p:cNvPicPr>
            <a:picLocks noChangeAspect="1" noChangeArrowheads="1"/>
          </p:cNvPicPr>
          <p:nvPr/>
        </p:nvPicPr>
        <p:blipFill>
          <a:blip r:embed="rId6" cstate="print"/>
          <a:srcRect/>
          <a:stretch>
            <a:fillRect/>
          </a:stretch>
        </p:blipFill>
        <p:spPr bwMode="auto">
          <a:xfrm>
            <a:off x="4265613" y="1806575"/>
            <a:ext cx="711200" cy="600075"/>
          </a:xfrm>
          <a:prstGeom prst="rect">
            <a:avLst/>
          </a:prstGeom>
          <a:noFill/>
          <a:ln w="9525">
            <a:noFill/>
            <a:miter lim="800000"/>
            <a:headEnd/>
            <a:tailEnd/>
          </a:ln>
        </p:spPr>
      </p:pic>
      <p:sp>
        <p:nvSpPr>
          <p:cNvPr id="22" name="21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5"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55AEB948-E221-40CA-A960-59DD0E081CD3}" type="slidenum">
              <a:rPr lang="es-ES" sz="900" i="1">
                <a:solidFill>
                  <a:schemeClr val="bg1"/>
                </a:solidFill>
              </a:rPr>
              <a:pPr algn="ctr"/>
              <a:t>78</a:t>
            </a:fld>
            <a:endParaRPr lang="es-ES" sz="900" i="1" dirty="0">
              <a:solidFill>
                <a:schemeClr val="bg1"/>
              </a:solidFill>
            </a:endParaRPr>
          </a:p>
        </p:txBody>
      </p:sp>
      <p:sp>
        <p:nvSpPr>
          <p:cNvPr id="100356"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pSp>
        <p:nvGrpSpPr>
          <p:cNvPr id="100357" name="Group 5"/>
          <p:cNvGrpSpPr>
            <a:grpSpLocks/>
          </p:cNvGrpSpPr>
          <p:nvPr/>
        </p:nvGrpSpPr>
        <p:grpSpPr bwMode="auto">
          <a:xfrm>
            <a:off x="8175625" y="152400"/>
            <a:ext cx="969963" cy="255588"/>
            <a:chOff x="5150" y="96"/>
            <a:chExt cx="611" cy="161"/>
          </a:xfrm>
        </p:grpSpPr>
        <p:pic>
          <p:nvPicPr>
            <p:cNvPr id="100517" name="Picture 6"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100518" name="Rectangle 7"/>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graphicFrame>
        <p:nvGraphicFramePr>
          <p:cNvPr id="755720" name="Group 8"/>
          <p:cNvGraphicFramePr>
            <a:graphicFrameLocks noGrp="1"/>
          </p:cNvGraphicFramePr>
          <p:nvPr/>
        </p:nvGraphicFramePr>
        <p:xfrm>
          <a:off x="1228725" y="798513"/>
          <a:ext cx="6689725" cy="4057728"/>
        </p:xfrm>
        <a:graphic>
          <a:graphicData uri="http://schemas.openxmlformats.org/drawingml/2006/table">
            <a:tbl>
              <a:tblPr/>
              <a:tblGrid>
                <a:gridCol w="4117975"/>
                <a:gridCol w="642938"/>
                <a:gridCol w="642937"/>
                <a:gridCol w="642938"/>
                <a:gridCol w="642937"/>
              </a:tblGrid>
              <a:tr h="0">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8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a:noFill/>
                    </a:lnB>
                    <a:lnTlToBr>
                      <a:noFill/>
                    </a:lnTlToBr>
                    <a:lnBlToTr>
                      <a:noFill/>
                    </a:lnBlToTr>
                    <a:noFill/>
                  </a:tcPr>
                </a:tc>
                <a:tc gridSpan="4">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rgbClr val="333333"/>
                          </a:solidFill>
                          <a:effectLst/>
                          <a:latin typeface="Calibri" pitchFamily="34" charset="0"/>
                          <a:cs typeface="Arial" charset="0"/>
                        </a:rPr>
                        <a:t>PROPIETARIO MAUSOLEO DISTRITAL </a:t>
                      </a:r>
                      <a:endParaRPr kumimoji="0" lang="es-ES" sz="800" b="0" i="1" u="none" strike="noStrike" cap="none" normalizeH="0" baseline="0" dirty="0" smtClean="0">
                        <a:ln>
                          <a:noFill/>
                        </a:ln>
                        <a:solidFill>
                          <a:srgbClr val="333333"/>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Total Encuestados</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gridSpan="5">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7. ¿Por qué la familia escogió los servicios de los Cementerios que son propiedad del Distrito? </a:t>
                      </a:r>
                      <a:endParaRPr kumimoji="0" lang="es-ES" sz="1000" b="1"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Cercanía a los hogares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Menos Costoso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Tradición familiar / tiene familiares allí</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Necesidad / no había otra opción</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Herencia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sabe / ha estado siempre en su familia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Por recomendación de la funeraria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Convenio /plan / seguro exequial</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Ubicación / sitio central</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Preferencia / gusto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Por referencias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Falta de recursos / situación económica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Cumplir con la voluntad del difunto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El orden / la limpieza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Buen servicio / buen trato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Otros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8. ¿Cuál o cuáles servicios usted recibió por el Cementerio?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Inhumación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92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Exhumación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Cremación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sp>
        <p:nvSpPr>
          <p:cNvPr id="9" name="8 Título"/>
          <p:cNvSpPr>
            <a:spLocks noGrp="1"/>
          </p:cNvSpPr>
          <p:nvPr>
            <p:ph type="title"/>
          </p:nvPr>
        </p:nvSpPr>
        <p:spPr/>
        <p:txBody>
          <a:bodyPr/>
          <a:lstStyle/>
          <a:p>
            <a:endParaRPr lang="es-MX" dirty="0"/>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0073" name="Group 185"/>
          <p:cNvGraphicFramePr>
            <a:graphicFrameLocks noGrp="1"/>
          </p:cNvGraphicFramePr>
          <p:nvPr/>
        </p:nvGraphicFramePr>
        <p:xfrm>
          <a:off x="1108075" y="1265238"/>
          <a:ext cx="2179638" cy="396240"/>
        </p:xfrm>
        <a:graphic>
          <a:graphicData uri="http://schemas.openxmlformats.org/drawingml/2006/table">
            <a:tbl>
              <a:tblPr/>
              <a:tblGrid>
                <a:gridCol w="479425"/>
                <a:gridCol w="479425"/>
                <a:gridCol w="479425"/>
                <a:gridCol w="741363"/>
              </a:tblGrid>
              <a:tr h="0">
                <a:tc gridSpan="2">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cap="flat">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s-CO"/>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noFill/>
                  </a:tcPr>
                </a:tc>
              </a:tr>
              <a:tr h="0">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3"/>
                      <a:srcRect/>
                      <a:stretch>
                        <a:fillRect/>
                      </a:stretch>
                    </a:blip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4"/>
                      <a:srcRect/>
                      <a:stretch>
                        <a:fillRect/>
                      </a:stretch>
                    </a:blip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5"/>
                      <a:srcRect/>
                      <a:stretch>
                        <a:fillRect/>
                      </a:stretch>
                    </a:blip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6"/>
                      <a:srcRect/>
                      <a:stretch>
                        <a:fillRect/>
                      </a:stretch>
                    </a:blipFill>
                  </a:tcPr>
                </a:tc>
              </a:tr>
            </a:tbl>
          </a:graphicData>
        </a:graphic>
      </p:graphicFrame>
      <p:sp>
        <p:nvSpPr>
          <p:cNvPr id="30738" name="Rectangle 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F2440270-4DC2-473E-8E55-F6AC62095282}" type="slidenum">
              <a:rPr lang="es-ES" sz="900" i="1">
                <a:solidFill>
                  <a:schemeClr val="bg1"/>
                </a:solidFill>
              </a:rPr>
              <a:pPr algn="ctr"/>
              <a:t>79</a:t>
            </a:fld>
            <a:endParaRPr lang="es-ES" sz="900" i="1" dirty="0">
              <a:solidFill>
                <a:schemeClr val="bg1"/>
              </a:solidFill>
            </a:endParaRPr>
          </a:p>
        </p:txBody>
      </p:sp>
      <p:graphicFrame>
        <p:nvGraphicFramePr>
          <p:cNvPr id="549893" name="Group 5"/>
          <p:cNvGraphicFramePr>
            <a:graphicFrameLocks noGrp="1"/>
          </p:cNvGraphicFramePr>
          <p:nvPr/>
        </p:nvGraphicFramePr>
        <p:xfrm>
          <a:off x="460375" y="757238"/>
          <a:ext cx="3670300" cy="404808"/>
        </p:xfrm>
        <a:graphic>
          <a:graphicData uri="http://schemas.openxmlformats.org/drawingml/2006/table">
            <a:tbl>
              <a:tblPr/>
              <a:tblGrid>
                <a:gridCol w="3670300"/>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defRPr/>
                      </a:pPr>
                      <a:r>
                        <a:rPr kumimoji="0" lang="es-CO" sz="1100" b="1" i="0" u="none" strike="noStrike" cap="none" normalizeH="0" baseline="0" dirty="0" smtClean="0">
                          <a:ln>
                            <a:noFill/>
                          </a:ln>
                          <a:solidFill>
                            <a:srgbClr val="622280"/>
                          </a:solidFill>
                          <a:effectLst/>
                          <a:latin typeface="Calibri" pitchFamily="34" charset="0"/>
                          <a:cs typeface="Arial" charset="0"/>
                        </a:rPr>
                        <a:t> 9.</a:t>
                      </a:r>
                      <a:r>
                        <a:rPr kumimoji="0" lang="es-CO" sz="1100" b="1" i="0" u="none" strike="noStrike" cap="none" normalizeH="0" baseline="0" dirty="0" smtClean="0">
                          <a:ln>
                            <a:noFill/>
                          </a:ln>
                          <a:solidFill>
                            <a:srgbClr val="333333"/>
                          </a:solidFill>
                          <a:effectLst/>
                          <a:latin typeface="Calibri" pitchFamily="34" charset="0"/>
                          <a:cs typeface="Arial" charset="0"/>
                        </a:rPr>
                        <a:t> ¿Cómo califica la </a:t>
                      </a:r>
                      <a:r>
                        <a:rPr kumimoji="0" lang="es-CO" sz="1100" b="1" i="0" u="none" strike="noStrike" cap="none" normalizeH="0" baseline="0" dirty="0" smtClean="0">
                          <a:ln>
                            <a:noFill/>
                          </a:ln>
                          <a:solidFill>
                            <a:srgbClr val="622280"/>
                          </a:solidFill>
                          <a:effectLst/>
                          <a:latin typeface="Calibri" pitchFamily="34" charset="0"/>
                          <a:cs typeface="Arial" charset="0"/>
                        </a:rPr>
                        <a:t>calidad del servicio</a:t>
                      </a:r>
                      <a:r>
                        <a:rPr kumimoji="0" lang="es-CO" sz="1100" b="1" i="0" u="none" strike="noStrike" cap="none" normalizeH="0" baseline="0" dirty="0" smtClean="0">
                          <a:ln>
                            <a:noFill/>
                          </a:ln>
                          <a:solidFill>
                            <a:srgbClr val="333333"/>
                          </a:solidFill>
                          <a:effectLst/>
                          <a:latin typeface="Calibri" pitchFamily="34" charset="0"/>
                          <a:cs typeface="Arial" charset="0"/>
                        </a:rPr>
                        <a:t> prestado por el Cementerio? </a:t>
                      </a:r>
                      <a:endParaRPr kumimoji="0" lang="es-CO" sz="1100" b="0" i="0" u="none" strike="noStrike" cap="none" normalizeH="0" baseline="0" dirty="0" smtClean="0">
                        <a:ln>
                          <a:noFill/>
                        </a:ln>
                        <a:solidFill>
                          <a:schemeClr val="tx1">
                            <a:lumMod val="50000"/>
                            <a:lumOff val="50000"/>
                          </a:schemeClr>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49900" name="Group 12"/>
          <p:cNvGraphicFramePr>
            <a:graphicFrameLocks noGrp="1"/>
          </p:cNvGraphicFramePr>
          <p:nvPr/>
        </p:nvGraphicFramePr>
        <p:xfrm>
          <a:off x="4838700" y="1062038"/>
          <a:ext cx="3897313" cy="404808"/>
        </p:xfrm>
        <a:graphic>
          <a:graphicData uri="http://schemas.openxmlformats.org/drawingml/2006/table">
            <a:tbl>
              <a:tblPr/>
              <a:tblGrid>
                <a:gridCol w="3897313"/>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defRPr/>
                      </a:pPr>
                      <a:r>
                        <a:rPr kumimoji="0" lang="es-CO" sz="1100" b="1" i="0" u="none" strike="noStrike" cap="none" normalizeH="0" baseline="0" dirty="0" smtClean="0">
                          <a:ln>
                            <a:noFill/>
                          </a:ln>
                          <a:solidFill>
                            <a:srgbClr val="622280"/>
                          </a:solidFill>
                          <a:effectLst/>
                          <a:latin typeface="Calibri" pitchFamily="34" charset="0"/>
                          <a:cs typeface="Arial" charset="0"/>
                        </a:rPr>
                        <a:t> 10.</a:t>
                      </a:r>
                      <a:r>
                        <a:rPr kumimoji="0" lang="es-CO" sz="1100" b="1" i="0" u="none" strike="noStrike" cap="none" normalizeH="0" baseline="0" dirty="0" smtClean="0">
                          <a:ln>
                            <a:noFill/>
                          </a:ln>
                          <a:solidFill>
                            <a:srgbClr val="333333"/>
                          </a:solidFill>
                          <a:effectLst/>
                          <a:latin typeface="Calibri" pitchFamily="34" charset="0"/>
                          <a:cs typeface="Arial" charset="0"/>
                        </a:rPr>
                        <a:t> ¿Por qué dice usted que la calidad del servicio prestado por el cementerio es </a:t>
                      </a:r>
                      <a:r>
                        <a:rPr kumimoji="0" lang="es-CO" sz="1100" b="1" i="0" u="none" strike="noStrike" cap="none" normalizeH="0" baseline="0" dirty="0" smtClean="0">
                          <a:ln>
                            <a:noFill/>
                          </a:ln>
                          <a:solidFill>
                            <a:srgbClr val="622280"/>
                          </a:solidFill>
                          <a:effectLst/>
                          <a:latin typeface="Calibri" pitchFamily="34" charset="0"/>
                          <a:cs typeface="Arial" charset="0"/>
                        </a:rPr>
                        <a:t>REGULAR, MALA o MUY MALA</a:t>
                      </a:r>
                      <a:r>
                        <a:rPr kumimoji="0" lang="es-CO" sz="1100" b="1" i="0" u="none" strike="noStrike" cap="none" normalizeH="0" baseline="0" dirty="0" smtClean="0">
                          <a:ln>
                            <a:noFill/>
                          </a:ln>
                          <a:solidFill>
                            <a:srgbClr val="333333"/>
                          </a:solidFill>
                          <a:effectLst/>
                          <a:latin typeface="Calibri" pitchFamily="34" charset="0"/>
                          <a:cs typeface="Arial" charset="0"/>
                        </a:rPr>
                        <a:t> </a:t>
                      </a:r>
                      <a:r>
                        <a:rPr kumimoji="0" lang="es-CO" sz="1100" b="0" i="0" u="none" strike="noStrike" cap="none" normalizeH="0" baseline="0" dirty="0" smtClean="0">
                          <a:ln>
                            <a:noFill/>
                          </a:ln>
                          <a:solidFill>
                            <a:schemeClr val="tx1">
                              <a:lumMod val="50000"/>
                              <a:lumOff val="50000"/>
                            </a:schemeClr>
                          </a:solidFill>
                          <a:effectLst/>
                          <a:latin typeface="Calibri" pitchFamily="34" charset="0"/>
                          <a:cs typeface="Arial" charset="0"/>
                        </a:rPr>
                        <a:t>(Espontánea)</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30743" name="Rectangle 32"/>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550155" name="Group 267"/>
          <p:cNvGraphicFramePr>
            <a:graphicFrameLocks noGrp="1"/>
          </p:cNvGraphicFramePr>
          <p:nvPr/>
        </p:nvGraphicFramePr>
        <p:xfrm>
          <a:off x="2009775" y="4641850"/>
          <a:ext cx="2103438" cy="350520"/>
        </p:xfrm>
        <a:graphic>
          <a:graphicData uri="http://schemas.openxmlformats.org/drawingml/2006/table">
            <a:tbl>
              <a:tblPr/>
              <a:tblGrid>
                <a:gridCol w="2103438"/>
              </a:tblGrid>
              <a:tr h="180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900" b="1" i="0"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900" b="1"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[5]</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[4]</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Buena,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[3]</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Regular,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[2]</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Mala,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[1]</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Mala</a:t>
                      </a:r>
                    </a:p>
                  </a:txBody>
                  <a:tcPr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30722" name="Object 5"/>
          <p:cNvGraphicFramePr>
            <a:graphicFrameLocks noChangeAspect="1"/>
          </p:cNvGraphicFramePr>
          <p:nvPr/>
        </p:nvGraphicFramePr>
        <p:xfrm>
          <a:off x="863600" y="1968500"/>
          <a:ext cx="2862263" cy="2403475"/>
        </p:xfrm>
        <a:graphic>
          <a:graphicData uri="http://schemas.openxmlformats.org/presentationml/2006/ole">
            <p:oleObj spid="_x0000_s30722" name="Gráfico" r:id="rId7" imgW="2866957" imgH="2409735" progId="MSGraph.Chart.8">
              <p:embed followColorScheme="full"/>
            </p:oleObj>
          </a:graphicData>
        </a:graphic>
      </p:graphicFrame>
      <p:graphicFrame>
        <p:nvGraphicFramePr>
          <p:cNvPr id="550007" name="Group 119"/>
          <p:cNvGraphicFramePr>
            <a:graphicFrameLocks noGrp="1"/>
          </p:cNvGraphicFramePr>
          <p:nvPr/>
        </p:nvGraphicFramePr>
        <p:xfrm>
          <a:off x="1165225" y="1741488"/>
          <a:ext cx="384175" cy="21888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5E4EB0"/>
                          </a:solidFill>
                          <a:effectLst/>
                          <a:latin typeface="Calibri" pitchFamily="34" charset="0"/>
                          <a:cs typeface="Arial" charset="0"/>
                        </a:rPr>
                        <a:t>2010</a:t>
                      </a:r>
                      <a:endParaRPr kumimoji="0" lang="es-ES" sz="1200" b="0" i="0" u="none" strike="noStrike" cap="none" normalizeH="0" baseline="0" dirty="0" smtClean="0">
                        <a:ln>
                          <a:noFill/>
                        </a:ln>
                        <a:solidFill>
                          <a:srgbClr val="5E4EB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0013" name="Group 125"/>
          <p:cNvGraphicFramePr>
            <a:graphicFrameLocks noGrp="1"/>
          </p:cNvGraphicFramePr>
          <p:nvPr/>
        </p:nvGraphicFramePr>
        <p:xfrm>
          <a:off x="2921000" y="1741488"/>
          <a:ext cx="384175" cy="21888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622280"/>
                          </a:solidFill>
                          <a:effectLst/>
                          <a:latin typeface="Calibri" pitchFamily="34" charset="0"/>
                          <a:cs typeface="Arial" charset="0"/>
                        </a:rPr>
                        <a:t>2016</a:t>
                      </a:r>
                      <a:endParaRPr kumimoji="0" lang="es-ES" sz="12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30750" name="Line 131"/>
          <p:cNvSpPr>
            <a:spLocks noChangeShapeType="1"/>
          </p:cNvSpPr>
          <p:nvPr/>
        </p:nvSpPr>
        <p:spPr bwMode="auto">
          <a:xfrm>
            <a:off x="868363" y="1951038"/>
            <a:ext cx="2870200" cy="0"/>
          </a:xfrm>
          <a:prstGeom prst="line">
            <a:avLst/>
          </a:prstGeom>
          <a:noFill/>
          <a:ln w="3175">
            <a:solidFill>
              <a:srgbClr val="969696"/>
            </a:solidFill>
            <a:round/>
            <a:headEnd/>
            <a:tailEnd/>
          </a:ln>
        </p:spPr>
        <p:txBody>
          <a:bodyPr/>
          <a:lstStyle/>
          <a:p>
            <a:endParaRPr lang="es-MX" dirty="0"/>
          </a:p>
        </p:txBody>
      </p:sp>
      <p:sp>
        <p:nvSpPr>
          <p:cNvPr id="30751" name="Line 132"/>
          <p:cNvSpPr>
            <a:spLocks noChangeShapeType="1"/>
          </p:cNvSpPr>
          <p:nvPr/>
        </p:nvSpPr>
        <p:spPr bwMode="auto">
          <a:xfrm>
            <a:off x="592138" y="1727200"/>
            <a:ext cx="3238500" cy="0"/>
          </a:xfrm>
          <a:prstGeom prst="line">
            <a:avLst/>
          </a:prstGeom>
          <a:noFill/>
          <a:ln w="3175">
            <a:solidFill>
              <a:srgbClr val="969696"/>
            </a:solidFill>
            <a:round/>
            <a:headEnd/>
            <a:tailEnd/>
          </a:ln>
        </p:spPr>
        <p:txBody>
          <a:bodyPr/>
          <a:lstStyle/>
          <a:p>
            <a:endParaRPr lang="es-MX" dirty="0"/>
          </a:p>
        </p:txBody>
      </p:sp>
      <p:sp>
        <p:nvSpPr>
          <p:cNvPr id="30752" name="Line 153"/>
          <p:cNvSpPr>
            <a:spLocks noChangeShapeType="1"/>
          </p:cNvSpPr>
          <p:nvPr/>
        </p:nvSpPr>
        <p:spPr bwMode="auto">
          <a:xfrm rot="5400000">
            <a:off x="2035968" y="1989932"/>
            <a:ext cx="519113" cy="0"/>
          </a:xfrm>
          <a:prstGeom prst="line">
            <a:avLst/>
          </a:prstGeom>
          <a:noFill/>
          <a:ln w="3175">
            <a:solidFill>
              <a:srgbClr val="969696"/>
            </a:solidFill>
            <a:round/>
            <a:headEnd/>
            <a:tailEnd/>
          </a:ln>
        </p:spPr>
        <p:txBody>
          <a:bodyPr/>
          <a:lstStyle/>
          <a:p>
            <a:endParaRPr lang="es-MX" dirty="0"/>
          </a:p>
        </p:txBody>
      </p:sp>
      <p:sp>
        <p:nvSpPr>
          <p:cNvPr id="30753" name="Text Box 186"/>
          <p:cNvSpPr txBox="1">
            <a:spLocks noChangeArrowheads="1"/>
          </p:cNvSpPr>
          <p:nvPr/>
        </p:nvSpPr>
        <p:spPr bwMode="auto">
          <a:xfrm>
            <a:off x="1655763" y="3076575"/>
            <a:ext cx="128587" cy="165100"/>
          </a:xfrm>
          <a:prstGeom prst="rect">
            <a:avLst/>
          </a:prstGeom>
          <a:noFill/>
          <a:ln w="9525">
            <a:noFill/>
            <a:miter lim="800000"/>
            <a:headEnd/>
            <a:tailEnd/>
          </a:ln>
        </p:spPr>
        <p:txBody>
          <a:bodyPr lIns="0" tIns="0" rIns="0" bIns="0" anchor="ctr">
            <a:spAutoFit/>
          </a:bodyPr>
          <a:lstStyle/>
          <a:p>
            <a:pPr algn="ctr">
              <a:lnSpc>
                <a:spcPct val="60000"/>
              </a:lnSpc>
            </a:pPr>
            <a:r>
              <a:rPr lang="es-ES" b="0" dirty="0">
                <a:solidFill>
                  <a:srgbClr val="CC3300"/>
                </a:solidFill>
              </a:rPr>
              <a:t>*</a:t>
            </a:r>
          </a:p>
        </p:txBody>
      </p:sp>
      <p:graphicFrame>
        <p:nvGraphicFramePr>
          <p:cNvPr id="550085" name="Group 197"/>
          <p:cNvGraphicFramePr>
            <a:graphicFrameLocks noGrp="1"/>
          </p:cNvGraphicFramePr>
          <p:nvPr/>
        </p:nvGraphicFramePr>
        <p:xfrm>
          <a:off x="2717800" y="4371975"/>
          <a:ext cx="857250" cy="159444"/>
        </p:xfrm>
        <a:graphic>
          <a:graphicData uri="http://schemas.openxmlformats.org/drawingml/2006/table">
            <a:tbl>
              <a:tblPr/>
              <a:tblGrid>
                <a:gridCol w="649288"/>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Calificaron</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141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pic>
        <p:nvPicPr>
          <p:cNvPr id="30763" name="Picture 207" descr="Flechita"/>
          <p:cNvPicPr>
            <a:picLocks noChangeAspect="1" noChangeArrowheads="1"/>
          </p:cNvPicPr>
          <p:nvPr/>
        </p:nvPicPr>
        <p:blipFill>
          <a:blip r:embed="rId8" cstate="print"/>
          <a:srcRect/>
          <a:stretch>
            <a:fillRect/>
          </a:stretch>
        </p:blipFill>
        <p:spPr bwMode="auto">
          <a:xfrm>
            <a:off x="3841750" y="3602038"/>
            <a:ext cx="1044575" cy="866775"/>
          </a:xfrm>
          <a:prstGeom prst="rect">
            <a:avLst/>
          </a:prstGeom>
          <a:noFill/>
          <a:ln w="9525">
            <a:noFill/>
            <a:miter lim="800000"/>
            <a:headEnd/>
            <a:tailEnd/>
          </a:ln>
        </p:spPr>
      </p:pic>
      <p:sp>
        <p:nvSpPr>
          <p:cNvPr id="30764" name="AutoShape 208"/>
          <p:cNvSpPr>
            <a:spLocks/>
          </p:cNvSpPr>
          <p:nvPr/>
        </p:nvSpPr>
        <p:spPr bwMode="auto">
          <a:xfrm>
            <a:off x="3522663" y="3802063"/>
            <a:ext cx="152400" cy="465137"/>
          </a:xfrm>
          <a:prstGeom prst="rightBrace">
            <a:avLst>
              <a:gd name="adj1" fmla="val 25434"/>
              <a:gd name="adj2" fmla="val 50000"/>
            </a:avLst>
          </a:prstGeom>
          <a:noFill/>
          <a:ln w="9525">
            <a:solidFill>
              <a:schemeClr val="tx1"/>
            </a:solidFill>
            <a:round/>
            <a:headEnd/>
            <a:tailEnd/>
          </a:ln>
        </p:spPr>
        <p:txBody>
          <a:bodyPr wrap="none" anchor="ctr"/>
          <a:lstStyle/>
          <a:p>
            <a:endParaRPr lang="es-CO" dirty="0"/>
          </a:p>
        </p:txBody>
      </p:sp>
      <p:pic>
        <p:nvPicPr>
          <p:cNvPr id="30765" name="Picture 209" descr="sdfdfh"/>
          <p:cNvPicPr>
            <a:picLocks noChangeAspect="1" noChangeArrowheads="1"/>
          </p:cNvPicPr>
          <p:nvPr/>
        </p:nvPicPr>
        <p:blipFill>
          <a:blip r:embed="rId9" cstate="print"/>
          <a:srcRect/>
          <a:stretch>
            <a:fillRect/>
          </a:stretch>
        </p:blipFill>
        <p:spPr bwMode="auto">
          <a:xfrm>
            <a:off x="6875463" y="1733550"/>
            <a:ext cx="1828800" cy="3162300"/>
          </a:xfrm>
          <a:prstGeom prst="rect">
            <a:avLst/>
          </a:prstGeom>
          <a:noFill/>
          <a:ln w="9525">
            <a:noFill/>
            <a:miter lim="800000"/>
            <a:headEnd/>
            <a:tailEnd/>
          </a:ln>
        </p:spPr>
      </p:pic>
      <p:graphicFrame>
        <p:nvGraphicFramePr>
          <p:cNvPr id="550131" name="Group 243"/>
          <p:cNvGraphicFramePr>
            <a:graphicFrameLocks noGrp="1"/>
          </p:cNvGraphicFramePr>
          <p:nvPr/>
        </p:nvGraphicFramePr>
        <p:xfrm>
          <a:off x="4884738" y="1800225"/>
          <a:ext cx="2657475" cy="2706688"/>
        </p:xfrm>
        <a:graphic>
          <a:graphicData uri="http://schemas.openxmlformats.org/drawingml/2006/table">
            <a:tbl>
              <a:tblPr/>
              <a:tblGrid>
                <a:gridCol w="2047875"/>
                <a:gridCol w="609600"/>
              </a:tblGrid>
              <a:tr h="4508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Desaseo / desorden</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bg1"/>
                          </a:solidFill>
                          <a:effectLst/>
                          <a:latin typeface="Cambria" pitchFamily="18" charset="0"/>
                          <a:cs typeface="Arial" charset="0"/>
                        </a:rPr>
                        <a:t>33</a:t>
                      </a:r>
                      <a:r>
                        <a:rPr kumimoji="0" lang="es-ES" sz="900" b="1" i="0" u="none" strike="noStrike" cap="none" normalizeH="0" baseline="0" dirty="0" smtClean="0">
                          <a:ln>
                            <a:noFill/>
                          </a:ln>
                          <a:solidFill>
                            <a:schemeClr val="bg1"/>
                          </a:solidFill>
                          <a:effectLst/>
                          <a:latin typeface="Cambria" pitchFamily="18" charset="0"/>
                          <a:cs typeface="Arial" charset="0"/>
                        </a:rPr>
                        <a:t>%</a:t>
                      </a:r>
                      <a:endParaRPr kumimoji="0" lang="es-ES" sz="9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cap="flat">
                      <a:noFill/>
                    </a:lnT>
                    <a:lnB>
                      <a:noFill/>
                    </a:lnB>
                    <a:lnTlToBr>
                      <a:noFill/>
                    </a:lnTlToBr>
                    <a:lnBlToTr>
                      <a:noFill/>
                    </a:lnBlToTr>
                    <a:noFill/>
                  </a:tcPr>
                </a:tc>
              </a:tr>
              <a:tr h="4508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Mala atención / no son amables</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bg1"/>
                          </a:solidFill>
                          <a:effectLst/>
                          <a:latin typeface="Cambria" pitchFamily="18" charset="0"/>
                          <a:cs typeface="Arial" charset="0"/>
                        </a:rPr>
                        <a:t>30</a:t>
                      </a:r>
                      <a:r>
                        <a:rPr kumimoji="0" lang="es-ES" sz="900" b="1" i="0" u="none" strike="noStrike" cap="none" normalizeH="0" baseline="0" dirty="0" smtClean="0">
                          <a:ln>
                            <a:noFill/>
                          </a:ln>
                          <a:solidFill>
                            <a:schemeClr val="bg1"/>
                          </a:solidFill>
                          <a:effectLst/>
                          <a:latin typeface="Cambria" pitchFamily="18" charset="0"/>
                          <a:cs typeface="Arial" charset="0"/>
                        </a:rPr>
                        <a:t>%</a:t>
                      </a:r>
                      <a:endParaRPr kumimoji="0" lang="es-ES" sz="9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4524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Inseguridad / no hay vigilancia</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bg1"/>
                          </a:solidFill>
                          <a:effectLst/>
                          <a:latin typeface="Cambria" pitchFamily="18" charset="0"/>
                          <a:cs typeface="Arial" charset="0"/>
                        </a:rPr>
                        <a:t>27</a:t>
                      </a:r>
                      <a:r>
                        <a:rPr kumimoji="0" lang="es-ES" sz="900" b="1" i="0" u="none" strike="noStrike" cap="none" normalizeH="0" baseline="0" dirty="0" smtClean="0">
                          <a:ln>
                            <a:noFill/>
                          </a:ln>
                          <a:solidFill>
                            <a:schemeClr val="bg1"/>
                          </a:solidFill>
                          <a:effectLst/>
                          <a:latin typeface="Cambria" pitchFamily="18" charset="0"/>
                          <a:cs typeface="Arial" charset="0"/>
                        </a:rPr>
                        <a:t>%</a:t>
                      </a:r>
                      <a:endParaRPr kumimoji="0" lang="es-ES" sz="9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4508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dan una buena información / no son claros</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bg1"/>
                          </a:solidFill>
                          <a:effectLst/>
                          <a:latin typeface="Cambria" pitchFamily="18" charset="0"/>
                          <a:cs typeface="Arial" charset="0"/>
                        </a:rPr>
                        <a:t>17</a:t>
                      </a:r>
                      <a:r>
                        <a:rPr kumimoji="0" lang="es-ES" sz="900" b="1" i="0" u="none" strike="noStrike" cap="none" normalizeH="0" baseline="0" dirty="0" smtClean="0">
                          <a:ln>
                            <a:noFill/>
                          </a:ln>
                          <a:solidFill>
                            <a:schemeClr val="bg1"/>
                          </a:solidFill>
                          <a:effectLst/>
                          <a:latin typeface="Cambria" pitchFamily="18" charset="0"/>
                          <a:cs typeface="Arial" charset="0"/>
                        </a:rPr>
                        <a:t>%</a:t>
                      </a:r>
                      <a:endParaRPr kumimoji="0" lang="es-ES" sz="9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4508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prestan el servicio completo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bg1"/>
                          </a:solidFill>
                          <a:effectLst/>
                          <a:latin typeface="Cambria" pitchFamily="18" charset="0"/>
                          <a:cs typeface="Arial" charset="0"/>
                        </a:rPr>
                        <a:t>17</a:t>
                      </a:r>
                      <a:r>
                        <a:rPr kumimoji="0" lang="es-ES" sz="900" b="1" i="0" u="none" strike="noStrike" cap="none" normalizeH="0" baseline="0" dirty="0" smtClean="0">
                          <a:ln>
                            <a:noFill/>
                          </a:ln>
                          <a:solidFill>
                            <a:schemeClr val="bg1"/>
                          </a:solidFill>
                          <a:effectLst/>
                          <a:latin typeface="Cambria" pitchFamily="18" charset="0"/>
                          <a:cs typeface="Arial" charset="0"/>
                        </a:rPr>
                        <a:t>%</a:t>
                      </a:r>
                      <a:endParaRPr kumimoji="0" lang="es-ES" sz="9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a:noFill/>
                    </a:lnB>
                    <a:lnTlToBr>
                      <a:noFill/>
                    </a:lnTlToBr>
                    <a:lnBlToTr>
                      <a:noFill/>
                    </a:lnBlToTr>
                    <a:noFill/>
                  </a:tcPr>
                </a:tc>
              </a:tr>
              <a:tr h="4508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realizan mantenimiento / abandono / descuido</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bg1"/>
                          </a:solidFill>
                          <a:effectLst/>
                          <a:latin typeface="Cambria" pitchFamily="18" charset="0"/>
                          <a:cs typeface="Arial" charset="0"/>
                        </a:rPr>
                        <a:t>13</a:t>
                      </a:r>
                      <a:r>
                        <a:rPr kumimoji="0" lang="es-ES" sz="900" b="1" i="0" u="none" strike="noStrike" cap="none" normalizeH="0" baseline="0" dirty="0" smtClean="0">
                          <a:ln>
                            <a:noFill/>
                          </a:ln>
                          <a:solidFill>
                            <a:schemeClr val="bg1"/>
                          </a:solidFill>
                          <a:effectLst/>
                          <a:latin typeface="Cambria" pitchFamily="18" charset="0"/>
                          <a:cs typeface="Arial" charset="0"/>
                        </a:rPr>
                        <a:t>%</a:t>
                      </a:r>
                      <a:endParaRPr kumimoji="0" lang="es-ES" sz="900" b="0" i="0" u="none" strike="noStrike" cap="none" normalizeH="0" baseline="0" dirty="0" smtClean="0">
                        <a:ln>
                          <a:noFill/>
                        </a:ln>
                        <a:solidFill>
                          <a:schemeClr val="bg1"/>
                        </a:solidFill>
                        <a:effectLst/>
                        <a:latin typeface="Cambria" pitchFamily="18" charset="0"/>
                        <a:cs typeface="Arial" charset="0"/>
                      </a:endParaRPr>
                    </a:p>
                  </a:txBody>
                  <a:tcPr anchor="ctr" horzOverflow="overflow">
                    <a:lnL>
                      <a:noFill/>
                    </a:lnL>
                    <a:lnR cap="flat">
                      <a:noFill/>
                    </a:lnR>
                    <a:lnT>
                      <a:noFill/>
                    </a:lnT>
                    <a:lnB cap="flat">
                      <a:noFill/>
                    </a:lnB>
                    <a:lnTlToBr>
                      <a:noFill/>
                    </a:lnTlToBr>
                    <a:lnBlToTr>
                      <a:noFill/>
                    </a:lnBlToTr>
                    <a:noFill/>
                  </a:tcPr>
                </a:tc>
              </a:tr>
            </a:tbl>
          </a:graphicData>
        </a:graphic>
      </p:graphicFrame>
      <p:graphicFrame>
        <p:nvGraphicFramePr>
          <p:cNvPr id="550142" name="Group 254"/>
          <p:cNvGraphicFramePr>
            <a:graphicFrameLocks noGrp="1"/>
          </p:cNvGraphicFramePr>
          <p:nvPr/>
        </p:nvGraphicFramePr>
        <p:xfrm>
          <a:off x="5724525" y="4767263"/>
          <a:ext cx="2301875" cy="145728"/>
        </p:xfrm>
        <a:graphic>
          <a:graphicData uri="http://schemas.openxmlformats.org/drawingml/2006/table">
            <a:tbl>
              <a:tblPr/>
              <a:tblGrid>
                <a:gridCol w="2036763"/>
                <a:gridCol w="265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CO" sz="700" b="1" i="0" u="none" strike="noStrike" cap="none" normalizeH="0" baseline="0" dirty="0" smtClean="0">
                          <a:ln>
                            <a:noFill/>
                          </a:ln>
                          <a:solidFill>
                            <a:schemeClr val="tx1"/>
                          </a:solidFill>
                          <a:effectLst/>
                          <a:latin typeface="Calibri" pitchFamily="34" charset="0"/>
                          <a:cs typeface="Arial" charset="0"/>
                        </a:rPr>
                        <a:t> Base: Los que respondieron regular, mala y muy mala</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50143" name="Group 255"/>
          <p:cNvGraphicFramePr>
            <a:graphicFrameLocks noGrp="1"/>
          </p:cNvGraphicFramePr>
          <p:nvPr/>
        </p:nvGraphicFramePr>
        <p:xfrm>
          <a:off x="8143875" y="5013325"/>
          <a:ext cx="1011238" cy="152400"/>
        </p:xfrm>
        <a:graphic>
          <a:graphicData uri="http://schemas.openxmlformats.org/drawingml/2006/table">
            <a:tbl>
              <a:tblPr/>
              <a:tblGrid>
                <a:gridCol w="1011238"/>
              </a:tblGrid>
              <a:tr h="428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chemeClr val="bg1"/>
                          </a:solidFill>
                          <a:effectLst/>
                          <a:latin typeface="Calibri" pitchFamily="34" charset="0"/>
                          <a:cs typeface="Arial" charset="0"/>
                        </a:rPr>
                        <a:t>Continua…</a:t>
                      </a: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grpSp>
        <p:nvGrpSpPr>
          <p:cNvPr id="30791" name="Group 268"/>
          <p:cNvGrpSpPr>
            <a:grpSpLocks/>
          </p:cNvGrpSpPr>
          <p:nvPr/>
        </p:nvGrpSpPr>
        <p:grpSpPr bwMode="auto">
          <a:xfrm>
            <a:off x="-95250" y="4714875"/>
            <a:ext cx="1701800" cy="265113"/>
            <a:chOff x="-60" y="2970"/>
            <a:chExt cx="1072" cy="167"/>
          </a:xfrm>
        </p:grpSpPr>
        <p:sp>
          <p:nvSpPr>
            <p:cNvPr id="30797" name="Text Box 262"/>
            <p:cNvSpPr txBox="1">
              <a:spLocks noChangeArrowheads="1"/>
            </p:cNvSpPr>
            <p:nvPr/>
          </p:nvSpPr>
          <p:spPr bwMode="auto">
            <a:xfrm>
              <a:off x="-1" y="3006"/>
              <a:ext cx="81" cy="104"/>
            </a:xfrm>
            <a:prstGeom prst="rect">
              <a:avLst/>
            </a:prstGeom>
            <a:noFill/>
            <a:ln w="9525">
              <a:noFill/>
              <a:miter lim="800000"/>
              <a:headEnd/>
              <a:tailEnd/>
            </a:ln>
          </p:spPr>
          <p:txBody>
            <a:bodyPr lIns="0" tIns="0" rIns="0" bIns="0" anchor="ctr">
              <a:spAutoFit/>
            </a:bodyPr>
            <a:lstStyle/>
            <a:p>
              <a:pPr algn="ctr">
                <a:lnSpc>
                  <a:spcPct val="60000"/>
                </a:lnSpc>
              </a:pPr>
              <a:r>
                <a:rPr lang="es-ES" b="0" dirty="0">
                  <a:solidFill>
                    <a:srgbClr val="CC3300"/>
                  </a:solidFill>
                </a:rPr>
                <a:t>*</a:t>
              </a:r>
            </a:p>
          </p:txBody>
        </p:sp>
        <p:sp>
          <p:nvSpPr>
            <p:cNvPr id="30798" name="Rectangle 263"/>
            <p:cNvSpPr>
              <a:spLocks noChangeArrowheads="1"/>
            </p:cNvSpPr>
            <p:nvPr/>
          </p:nvSpPr>
          <p:spPr bwMode="auto">
            <a:xfrm>
              <a:off x="65" y="2995"/>
              <a:ext cx="947" cy="142"/>
            </a:xfrm>
            <a:prstGeom prst="rect">
              <a:avLst/>
            </a:prstGeom>
            <a:noFill/>
            <a:ln w="9525">
              <a:noFill/>
              <a:miter lim="800000"/>
              <a:headEnd/>
              <a:tailEnd/>
            </a:ln>
          </p:spPr>
          <p:txBody>
            <a:bodyPr lIns="18000" tIns="18000" rIns="18000" bIns="18000" anchor="ctr"/>
            <a:lstStyle/>
            <a:p>
              <a:pPr fontAlgn="b">
                <a:lnSpc>
                  <a:spcPct val="90000"/>
                </a:lnSpc>
              </a:pPr>
              <a:r>
                <a:rPr lang="es-ES" sz="700" dirty="0">
                  <a:solidFill>
                    <a:srgbClr val="333333"/>
                  </a:solidFill>
                  <a:latin typeface="Calibri" pitchFamily="34" charset="0"/>
                </a:rPr>
                <a:t>Datos tomados de la encuesta de percepción del servicio de aseo / 2010</a:t>
              </a:r>
            </a:p>
            <a:p>
              <a:pPr fontAlgn="b">
                <a:lnSpc>
                  <a:spcPct val="90000"/>
                </a:lnSpc>
              </a:pPr>
              <a:r>
                <a:rPr lang="es-ES" sz="700" i="1" dirty="0">
                  <a:solidFill>
                    <a:srgbClr val="333333"/>
                  </a:solidFill>
                  <a:latin typeface="Calibri" pitchFamily="34" charset="0"/>
                </a:rPr>
                <a:t>CONSORCIO ASITEC - NEXIA</a:t>
              </a:r>
            </a:p>
          </p:txBody>
        </p:sp>
        <p:sp>
          <p:nvSpPr>
            <p:cNvPr id="30799" name="Line 264"/>
            <p:cNvSpPr>
              <a:spLocks noChangeShapeType="1"/>
            </p:cNvSpPr>
            <p:nvPr/>
          </p:nvSpPr>
          <p:spPr bwMode="auto">
            <a:xfrm>
              <a:off x="65" y="3137"/>
              <a:ext cx="947" cy="0"/>
            </a:xfrm>
            <a:prstGeom prst="line">
              <a:avLst/>
            </a:prstGeom>
            <a:noFill/>
            <a:ln w="9525">
              <a:noFill/>
              <a:round/>
              <a:headEnd/>
              <a:tailEnd/>
            </a:ln>
          </p:spPr>
          <p:txBody>
            <a:bodyPr lIns="18000" tIns="18000" rIns="18000" bIns="18000" anchor="ctr"/>
            <a:lstStyle/>
            <a:p>
              <a:endParaRPr lang="es-MX" dirty="0"/>
            </a:p>
          </p:txBody>
        </p:sp>
        <p:sp>
          <p:nvSpPr>
            <p:cNvPr id="30800" name="Line 265"/>
            <p:cNvSpPr>
              <a:spLocks noChangeShapeType="1"/>
            </p:cNvSpPr>
            <p:nvPr/>
          </p:nvSpPr>
          <p:spPr bwMode="auto">
            <a:xfrm>
              <a:off x="-60" y="2970"/>
              <a:ext cx="0" cy="142"/>
            </a:xfrm>
            <a:prstGeom prst="line">
              <a:avLst/>
            </a:prstGeom>
            <a:noFill/>
            <a:ln w="9525">
              <a:noFill/>
              <a:round/>
              <a:headEnd/>
              <a:tailEnd/>
            </a:ln>
          </p:spPr>
          <p:txBody>
            <a:bodyPr lIns="18000" tIns="18000" rIns="18000" bIns="18000" anchor="ctr"/>
            <a:lstStyle/>
            <a:p>
              <a:endParaRPr lang="es-MX" dirty="0"/>
            </a:p>
          </p:txBody>
        </p:sp>
        <p:sp>
          <p:nvSpPr>
            <p:cNvPr id="30801" name="Line 266"/>
            <p:cNvSpPr>
              <a:spLocks noChangeShapeType="1"/>
            </p:cNvSpPr>
            <p:nvPr/>
          </p:nvSpPr>
          <p:spPr bwMode="auto">
            <a:xfrm>
              <a:off x="1012" y="2995"/>
              <a:ext cx="0" cy="142"/>
            </a:xfrm>
            <a:prstGeom prst="line">
              <a:avLst/>
            </a:prstGeom>
            <a:noFill/>
            <a:ln w="9525">
              <a:noFill/>
              <a:round/>
              <a:headEnd/>
              <a:tailEnd/>
            </a:ln>
          </p:spPr>
          <p:txBody>
            <a:bodyPr lIns="18000" tIns="18000" rIns="18000" bIns="18000" anchor="ctr"/>
            <a:lstStyle/>
            <a:p>
              <a:endParaRPr lang="es-MX" dirty="0"/>
            </a:p>
          </p:txBody>
        </p:sp>
      </p:grpSp>
      <p:grpSp>
        <p:nvGrpSpPr>
          <p:cNvPr id="30792" name="Group 269"/>
          <p:cNvGrpSpPr>
            <a:grpSpLocks/>
          </p:cNvGrpSpPr>
          <p:nvPr/>
        </p:nvGrpSpPr>
        <p:grpSpPr bwMode="auto">
          <a:xfrm>
            <a:off x="8175625" y="152400"/>
            <a:ext cx="969963" cy="255588"/>
            <a:chOff x="5150" y="96"/>
            <a:chExt cx="611" cy="161"/>
          </a:xfrm>
        </p:grpSpPr>
        <p:pic>
          <p:nvPicPr>
            <p:cNvPr id="30795" name="Picture 270" descr="GHJK"/>
            <p:cNvPicPr>
              <a:picLocks noChangeAspect="1" noChangeArrowheads="1"/>
            </p:cNvPicPr>
            <p:nvPr/>
          </p:nvPicPr>
          <p:blipFill>
            <a:blip r:embed="rId10" cstate="print"/>
            <a:srcRect/>
            <a:stretch>
              <a:fillRect/>
            </a:stretch>
          </p:blipFill>
          <p:spPr bwMode="auto">
            <a:xfrm>
              <a:off x="5150" y="101"/>
              <a:ext cx="611" cy="156"/>
            </a:xfrm>
            <a:prstGeom prst="rect">
              <a:avLst/>
            </a:prstGeom>
            <a:noFill/>
            <a:ln w="9525">
              <a:noFill/>
              <a:miter lim="800000"/>
              <a:headEnd/>
              <a:tailEnd/>
            </a:ln>
          </p:spPr>
        </p:pic>
        <p:sp>
          <p:nvSpPr>
            <p:cNvPr id="30796" name="Rectangle 271"/>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pic>
        <p:nvPicPr>
          <p:cNvPr id="30793" name="Picture 272" descr="sdfgdfhh"/>
          <p:cNvPicPr>
            <a:picLocks noChangeAspect="1" noChangeArrowheads="1"/>
          </p:cNvPicPr>
          <p:nvPr/>
        </p:nvPicPr>
        <p:blipFill>
          <a:blip r:embed="rId11" cstate="print"/>
          <a:srcRect/>
          <a:stretch>
            <a:fillRect/>
          </a:stretch>
        </p:blipFill>
        <p:spPr bwMode="auto">
          <a:xfrm>
            <a:off x="8394700" y="4019550"/>
            <a:ext cx="622300" cy="554038"/>
          </a:xfrm>
          <a:prstGeom prst="rect">
            <a:avLst/>
          </a:prstGeom>
          <a:noFill/>
          <a:ln w="9525">
            <a:noFill/>
            <a:miter lim="800000"/>
            <a:headEnd/>
            <a:tailEnd/>
          </a:ln>
        </p:spPr>
      </p:pic>
      <p:pic>
        <p:nvPicPr>
          <p:cNvPr id="30794" name="Picture 273" descr="dfghdhfj"/>
          <p:cNvPicPr>
            <a:picLocks noChangeAspect="1" noChangeArrowheads="1"/>
          </p:cNvPicPr>
          <p:nvPr/>
        </p:nvPicPr>
        <p:blipFill>
          <a:blip r:embed="rId12" cstate="print"/>
          <a:srcRect/>
          <a:stretch>
            <a:fillRect/>
          </a:stretch>
        </p:blipFill>
        <p:spPr bwMode="auto">
          <a:xfrm>
            <a:off x="1925638" y="2887663"/>
            <a:ext cx="1046162" cy="1381125"/>
          </a:xfrm>
          <a:prstGeom prst="rect">
            <a:avLst/>
          </a:prstGeom>
          <a:noFill/>
          <a:ln w="9525">
            <a:noFill/>
            <a:miter lim="800000"/>
            <a:headEnd/>
            <a:tailEnd/>
          </a:ln>
        </p:spPr>
      </p:pic>
      <p:sp>
        <p:nvSpPr>
          <p:cNvPr id="34" name="33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descr="fgh"/>
          <p:cNvPicPr>
            <a:picLocks noChangeAspect="1" noChangeArrowheads="1"/>
          </p:cNvPicPr>
          <p:nvPr/>
        </p:nvPicPr>
        <p:blipFill>
          <a:blip r:embed="rId3" cstate="print"/>
          <a:srcRect/>
          <a:stretch>
            <a:fillRect/>
          </a:stretch>
        </p:blipFill>
        <p:spPr bwMode="auto">
          <a:xfrm>
            <a:off x="6875463" y="1182688"/>
            <a:ext cx="1173162" cy="3684587"/>
          </a:xfrm>
          <a:prstGeom prst="rect">
            <a:avLst/>
          </a:prstGeom>
          <a:noFill/>
          <a:ln w="9525">
            <a:noFill/>
            <a:miter lim="800000"/>
            <a:headEnd/>
            <a:tailEnd/>
          </a:ln>
        </p:spPr>
      </p:pic>
      <p:sp>
        <p:nvSpPr>
          <p:cNvPr id="2052" name="Rectangle 3"/>
          <p:cNvSpPr>
            <a:spLocks noGrp="1" noChangeArrowheads="1"/>
          </p:cNvSpPr>
          <p:nvPr>
            <p:ph type="title"/>
          </p:nvPr>
        </p:nvSpPr>
        <p:spPr/>
        <p:txBody>
          <a:bodyPr/>
          <a:lstStyle/>
          <a:p>
            <a:pPr eaLnBrk="1" hangingPunct="1"/>
            <a:r>
              <a:rPr lang="es-CO" dirty="0" smtClean="0"/>
              <a:t>Imagen y Servicios de la UAESP </a:t>
            </a:r>
          </a:p>
        </p:txBody>
      </p:sp>
      <p:sp>
        <p:nvSpPr>
          <p:cNvPr id="2053" name="Rectangle 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917D973B-2085-4DA3-9EA2-8159F9658020}" type="slidenum">
              <a:rPr lang="es-ES" sz="900" i="1">
                <a:solidFill>
                  <a:schemeClr val="bg1"/>
                </a:solidFill>
              </a:rPr>
              <a:pPr algn="ctr"/>
              <a:t>8</a:t>
            </a:fld>
            <a:endParaRPr lang="es-ES" sz="900" i="1" dirty="0">
              <a:solidFill>
                <a:schemeClr val="bg1"/>
              </a:solidFill>
            </a:endParaRPr>
          </a:p>
        </p:txBody>
      </p:sp>
      <p:graphicFrame>
        <p:nvGraphicFramePr>
          <p:cNvPr id="809989" name="Group 5"/>
          <p:cNvGraphicFramePr>
            <a:graphicFrameLocks noGrp="1"/>
          </p:cNvGraphicFramePr>
          <p:nvPr/>
        </p:nvGraphicFramePr>
        <p:xfrm>
          <a:off x="323850" y="757238"/>
          <a:ext cx="3981450" cy="404808"/>
        </p:xfrm>
        <a:graphic>
          <a:graphicData uri="http://schemas.openxmlformats.org/drawingml/2006/table">
            <a:tbl>
              <a:tblPr/>
              <a:tblGrid>
                <a:gridCol w="3981450"/>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1.</a:t>
                      </a:r>
                      <a:r>
                        <a:rPr kumimoji="0" lang="es-CO" sz="1100" b="1" i="0" u="none" strike="noStrike" cap="none" normalizeH="0" baseline="0" dirty="0" smtClean="0">
                          <a:ln>
                            <a:noFill/>
                          </a:ln>
                          <a:solidFill>
                            <a:srgbClr val="333333"/>
                          </a:solidFill>
                          <a:effectLst/>
                          <a:latin typeface="Calibri" pitchFamily="34" charset="0"/>
                          <a:cs typeface="Arial" charset="0"/>
                        </a:rPr>
                        <a:t> ¿Cómo evalúa la </a:t>
                      </a:r>
                      <a:r>
                        <a:rPr kumimoji="0" lang="es-CO" sz="1100" b="1" i="0" u="none" strike="noStrike" cap="none" normalizeH="0" baseline="0" dirty="0" smtClean="0">
                          <a:ln>
                            <a:noFill/>
                          </a:ln>
                          <a:solidFill>
                            <a:srgbClr val="622280"/>
                          </a:solidFill>
                          <a:effectLst/>
                          <a:latin typeface="Calibri" pitchFamily="34" charset="0"/>
                          <a:cs typeface="Arial" charset="0"/>
                        </a:rPr>
                        <a:t>imagen</a:t>
                      </a:r>
                      <a:r>
                        <a:rPr kumimoji="0" lang="es-CO" sz="1100" b="1" i="0" u="none" strike="noStrike" cap="none" normalizeH="0" baseline="0" dirty="0" smtClean="0">
                          <a:ln>
                            <a:noFill/>
                          </a:ln>
                          <a:solidFill>
                            <a:srgbClr val="333333"/>
                          </a:solidFill>
                          <a:effectLst/>
                          <a:latin typeface="Calibri" pitchFamily="34" charset="0"/>
                          <a:cs typeface="Arial" charset="0"/>
                        </a:rPr>
                        <a:t> que tiene de la </a:t>
                      </a:r>
                      <a:r>
                        <a:rPr kumimoji="0" lang="es-CO" sz="1100" b="1" i="0" u="none" strike="noStrike" cap="none" normalizeH="0" baseline="0" dirty="0" smtClean="0">
                          <a:ln>
                            <a:noFill/>
                          </a:ln>
                          <a:solidFill>
                            <a:srgbClr val="622280"/>
                          </a:solidFill>
                          <a:effectLst/>
                          <a:latin typeface="Calibri" pitchFamily="34" charset="0"/>
                          <a:cs typeface="Arial" charset="0"/>
                        </a:rPr>
                        <a:t>Unidad Administrativa Especial de Servicios Públicos</a:t>
                      </a:r>
                      <a:r>
                        <a:rPr kumimoji="0" lang="es-CO" sz="1100" b="1" i="0" u="none" strike="noStrike" cap="none" normalizeH="0" baseline="0" dirty="0" smtClean="0">
                          <a:ln>
                            <a:noFill/>
                          </a:ln>
                          <a:solidFill>
                            <a:srgbClr val="333333"/>
                          </a:solidFill>
                          <a:effectLst/>
                          <a:latin typeface="Calibri" pitchFamily="34" charset="0"/>
                          <a:cs typeface="Arial" charset="0"/>
                        </a:rPr>
                        <a:t> - UAESP? </a:t>
                      </a:r>
                      <a:endParaRPr kumimoji="0" lang="es-ES" sz="1100" b="1" i="0" u="none" strike="noStrike" cap="none" normalizeH="0" baseline="0" dirty="0" smtClean="0">
                        <a:ln>
                          <a:noFill/>
                        </a:ln>
                        <a:solidFill>
                          <a:srgbClr val="333333"/>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2056" name="Line 11"/>
          <p:cNvSpPr>
            <a:spLocks noChangeShapeType="1"/>
          </p:cNvSpPr>
          <p:nvPr/>
        </p:nvSpPr>
        <p:spPr bwMode="auto">
          <a:xfrm rot="5400000">
            <a:off x="2612231" y="2616994"/>
            <a:ext cx="3843338" cy="0"/>
          </a:xfrm>
          <a:prstGeom prst="line">
            <a:avLst/>
          </a:prstGeom>
          <a:noFill/>
          <a:ln w="3175">
            <a:solidFill>
              <a:srgbClr val="808080"/>
            </a:solidFill>
            <a:round/>
            <a:headEnd/>
            <a:tailEnd/>
          </a:ln>
        </p:spPr>
        <p:txBody>
          <a:bodyPr/>
          <a:lstStyle/>
          <a:p>
            <a:endParaRPr lang="es-MX" dirty="0"/>
          </a:p>
        </p:txBody>
      </p:sp>
      <p:graphicFrame>
        <p:nvGraphicFramePr>
          <p:cNvPr id="809996" name="Group 12"/>
          <p:cNvGraphicFramePr>
            <a:graphicFrameLocks noGrp="1"/>
          </p:cNvGraphicFramePr>
          <p:nvPr/>
        </p:nvGraphicFramePr>
        <p:xfrm>
          <a:off x="4733926" y="660400"/>
          <a:ext cx="4124324" cy="404808"/>
        </p:xfrm>
        <a:graphic>
          <a:graphicData uri="http://schemas.openxmlformats.org/drawingml/2006/table">
            <a:tbl>
              <a:tblPr/>
              <a:tblGrid>
                <a:gridCol w="4124324"/>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2.</a:t>
                      </a:r>
                      <a:r>
                        <a:rPr kumimoji="0" lang="es-CO" sz="1100" b="1" i="0" u="none" strike="noStrike" cap="none" normalizeH="0" baseline="0" dirty="0" smtClean="0">
                          <a:ln>
                            <a:noFill/>
                          </a:ln>
                          <a:solidFill>
                            <a:srgbClr val="333333"/>
                          </a:solidFill>
                          <a:effectLst/>
                          <a:latin typeface="Calibri" pitchFamily="34" charset="0"/>
                          <a:cs typeface="Arial" charset="0"/>
                        </a:rPr>
                        <a:t> ¿</a:t>
                      </a:r>
                      <a:r>
                        <a:rPr kumimoji="0" lang="es-CO" sz="1100" b="1" i="0" u="none" strike="noStrike" cap="none" normalizeH="0" baseline="0" dirty="0" smtClean="0">
                          <a:ln>
                            <a:noFill/>
                          </a:ln>
                          <a:solidFill>
                            <a:srgbClr val="622280"/>
                          </a:solidFill>
                          <a:effectLst/>
                          <a:latin typeface="Calibri" pitchFamily="34" charset="0"/>
                          <a:cs typeface="Arial" charset="0"/>
                        </a:rPr>
                        <a:t>Qué servicios</a:t>
                      </a:r>
                      <a:r>
                        <a:rPr kumimoji="0" lang="es-CO" sz="1100" b="1" i="0" u="none" strike="noStrike" cap="none" normalizeH="0" baseline="0" dirty="0" smtClean="0">
                          <a:ln>
                            <a:noFill/>
                          </a:ln>
                          <a:solidFill>
                            <a:srgbClr val="333333"/>
                          </a:solidFill>
                          <a:effectLst/>
                          <a:latin typeface="Calibri" pitchFamily="34" charset="0"/>
                          <a:cs typeface="Arial" charset="0"/>
                        </a:rPr>
                        <a:t> garantiza, supervisa y controla la Unidad Administrativa Especial de Servicios Públicos - UAESP? </a:t>
                      </a:r>
                      <a:r>
                        <a:rPr kumimoji="0" lang="es-CO" sz="1100" b="0" i="0" u="none" strike="noStrike" cap="none" normalizeH="0" baseline="0" dirty="0" smtClean="0">
                          <a:ln>
                            <a:noFill/>
                          </a:ln>
                          <a:solidFill>
                            <a:schemeClr val="tx1">
                              <a:lumMod val="50000"/>
                              <a:lumOff val="50000"/>
                            </a:schemeClr>
                          </a:solidFill>
                          <a:effectLst/>
                          <a:latin typeface="Calibri" pitchFamily="34" charset="0"/>
                          <a:cs typeface="Arial" charset="0"/>
                        </a:rPr>
                        <a:t>(Espontánea)</a:t>
                      </a:r>
                      <a:r>
                        <a:rPr kumimoji="0" lang="es-CO" sz="1100" b="1" i="0" u="none" strike="noStrike" cap="none" normalizeH="0" baseline="0" dirty="0" smtClean="0">
                          <a:ln>
                            <a:noFill/>
                          </a:ln>
                          <a:solidFill>
                            <a:srgbClr val="333333"/>
                          </a:solidFill>
                          <a:effectLst/>
                          <a:latin typeface="Calibri" pitchFamily="34" charset="0"/>
                          <a:cs typeface="Arial" charset="0"/>
                        </a:rPr>
                        <a:t>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2050" name="Object 5"/>
          <p:cNvGraphicFramePr>
            <a:graphicFrameLocks noChangeAspect="1"/>
          </p:cNvGraphicFramePr>
          <p:nvPr/>
        </p:nvGraphicFramePr>
        <p:xfrm>
          <a:off x="1054742" y="2000250"/>
          <a:ext cx="1476375" cy="2405063"/>
        </p:xfrm>
        <a:graphic>
          <a:graphicData uri="http://schemas.openxmlformats.org/presentationml/2006/ole">
            <p:oleObj spid="_x0000_s2050" name="Gráfico" r:id="rId4" imgW="1476443" imgH="2409735" progId="MSGraph.Chart.8">
              <p:embed followColorScheme="full"/>
            </p:oleObj>
          </a:graphicData>
        </a:graphic>
      </p:graphicFrame>
      <p:graphicFrame>
        <p:nvGraphicFramePr>
          <p:cNvPr id="810003" name="Group 19"/>
          <p:cNvGraphicFramePr>
            <a:graphicFrameLocks noGrp="1"/>
          </p:cNvGraphicFramePr>
          <p:nvPr/>
        </p:nvGraphicFramePr>
        <p:xfrm>
          <a:off x="832492" y="1360488"/>
          <a:ext cx="1920875" cy="381953"/>
        </p:xfrm>
        <a:graphic>
          <a:graphicData uri="http://schemas.openxmlformats.org/drawingml/2006/table">
            <a:tbl>
              <a:tblPr/>
              <a:tblGrid>
                <a:gridCol w="623888"/>
                <a:gridCol w="555625"/>
                <a:gridCol w="741362"/>
              </a:tblGrid>
              <a:tr h="26988">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1"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1"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1"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noFill/>
                  </a:tcPr>
                </a:tc>
              </a:tr>
              <a:tr h="138113">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w="3175" cap="flat" cmpd="sng" algn="ctr">
                      <a:solidFill>
                        <a:srgbClr val="FFFFFF"/>
                      </a:solidFill>
                      <a:prstDash val="solid"/>
                      <a:round/>
                      <a:headEnd type="none" w="med" len="med"/>
                      <a:tailEnd type="none" w="med" len="med"/>
                    </a:lnB>
                    <a:lnTlToBr>
                      <a:noFill/>
                    </a:lnTlToBr>
                    <a:lnBlToTr>
                      <a:noFill/>
                    </a:lnBlToTr>
                    <a:blipFill dpi="0" rotWithShape="0">
                      <a:blip r:embed="rId5"/>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6"/>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7"/>
                      <a:srcRect/>
                      <a:stretch>
                        <a:fillRect/>
                      </a:stretch>
                    </a:blipFill>
                  </a:tcPr>
                </a:tc>
              </a:tr>
            </a:tbl>
          </a:graphicData>
        </a:graphic>
      </p:graphicFrame>
      <p:sp>
        <p:nvSpPr>
          <p:cNvPr id="2070" name="Rectangle 32"/>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sp>
        <p:nvSpPr>
          <p:cNvPr id="2071" name="Line 33"/>
          <p:cNvSpPr>
            <a:spLocks noChangeShapeType="1"/>
          </p:cNvSpPr>
          <p:nvPr/>
        </p:nvSpPr>
        <p:spPr bwMode="auto">
          <a:xfrm>
            <a:off x="318142" y="1836738"/>
            <a:ext cx="2870200" cy="0"/>
          </a:xfrm>
          <a:prstGeom prst="line">
            <a:avLst/>
          </a:prstGeom>
          <a:noFill/>
          <a:ln w="3175">
            <a:solidFill>
              <a:srgbClr val="969696"/>
            </a:solidFill>
            <a:round/>
            <a:headEnd/>
            <a:tailEnd/>
          </a:ln>
        </p:spPr>
        <p:txBody>
          <a:bodyPr/>
          <a:lstStyle/>
          <a:p>
            <a:endParaRPr lang="es-MX" dirty="0"/>
          </a:p>
        </p:txBody>
      </p:sp>
      <p:graphicFrame>
        <p:nvGraphicFramePr>
          <p:cNvPr id="810018" name="Group 34"/>
          <p:cNvGraphicFramePr>
            <a:graphicFrameLocks noGrp="1"/>
          </p:cNvGraphicFramePr>
          <p:nvPr/>
        </p:nvGraphicFramePr>
        <p:xfrm>
          <a:off x="1324617" y="4411663"/>
          <a:ext cx="857250" cy="159444"/>
        </p:xfrm>
        <a:graphic>
          <a:graphicData uri="http://schemas.openxmlformats.org/drawingml/2006/table">
            <a:tbl>
              <a:tblPr/>
              <a:tblGrid>
                <a:gridCol w="649288"/>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Calificaron</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396</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810028" name="Group 44"/>
          <p:cNvGraphicFramePr>
            <a:graphicFrameLocks noGrp="1"/>
          </p:cNvGraphicFramePr>
          <p:nvPr/>
        </p:nvGraphicFramePr>
        <p:xfrm>
          <a:off x="18105" y="4683125"/>
          <a:ext cx="3467100" cy="228600"/>
        </p:xfrm>
        <a:graphic>
          <a:graphicData uri="http://schemas.openxmlformats.org/drawingml/2006/table">
            <a:tbl>
              <a:tblPr/>
              <a:tblGrid>
                <a:gridCol w="3467100"/>
              </a:tblGrid>
              <a:tr h="180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900" b="1" i="0"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900" b="1"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[5]</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[4]</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[3]</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Regular,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[2]</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Mala,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[1]</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Mala</a:t>
                      </a:r>
                    </a:p>
                  </a:txBody>
                  <a:tcPr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10034" name="Group 50"/>
          <p:cNvGraphicFramePr>
            <a:graphicFrameLocks noGrp="1"/>
          </p:cNvGraphicFramePr>
          <p:nvPr/>
        </p:nvGraphicFramePr>
        <p:xfrm>
          <a:off x="4932363" y="1317625"/>
          <a:ext cx="3138487" cy="3494091"/>
        </p:xfrm>
        <a:graphic>
          <a:graphicData uri="http://schemas.openxmlformats.org/drawingml/2006/table">
            <a:tbl>
              <a:tblPr/>
              <a:tblGrid>
                <a:gridCol w="2185987"/>
                <a:gridCol w="460375"/>
                <a:gridCol w="492125"/>
              </a:tblGrid>
              <a:tr h="436563">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Servicios funerarios</a:t>
                      </a:r>
                      <a:endParaRPr kumimoji="0" lang="es-ES" sz="18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24</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cap="flat">
                      <a:noFill/>
                    </a:lnT>
                    <a:lnB>
                      <a:noFill/>
                    </a:lnB>
                    <a:lnTlToBr>
                      <a:noFill/>
                    </a:lnTlToBr>
                    <a:lnBlToTr>
                      <a:noFill/>
                    </a:lnBlToTr>
                    <a:noFill/>
                  </a:tcPr>
                </a:tc>
              </a:tr>
              <a:tr h="436563">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Aseo/ Recolección de basuras </a:t>
                      </a:r>
                      <a:endParaRPr kumimoji="0" lang="es-ES" sz="18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7</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36563">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Alumbrado público </a:t>
                      </a:r>
                      <a:endParaRPr kumimoji="0" lang="es-ES" sz="18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4</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38150">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Limpieza de vías y áreas públicas </a:t>
                      </a:r>
                      <a:endParaRPr kumimoji="0" lang="es-ES" sz="18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4</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36563">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Reciclaje </a:t>
                      </a:r>
                      <a:endParaRPr kumimoji="0" lang="es-ES" sz="18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2</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36563">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Barrido </a:t>
                      </a:r>
                      <a:endParaRPr kumimoji="0" lang="es-ES" sz="18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2</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36563">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Recolección de escombros </a:t>
                      </a:r>
                      <a:endParaRPr kumimoji="0" lang="es-ES" sz="18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2</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436563">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No sabe </a:t>
                      </a:r>
                      <a:endParaRPr kumimoji="0" lang="es-ES" sz="1800" b="1" i="0" u="none" strike="noStrike" cap="none" normalizeH="0" baseline="0" dirty="0" smtClean="0">
                        <a:ln>
                          <a:noFill/>
                        </a:ln>
                        <a:solidFill>
                          <a:srgbClr val="333333"/>
                        </a:solidFill>
                        <a:effectLst/>
                        <a:latin typeface="Arial" charset="0"/>
                        <a:cs typeface="Arial" charset="0"/>
                      </a:endParaRPr>
                    </a:p>
                  </a:txBody>
                  <a:tcPr anchor="ctr" horzOverflow="overflow">
                    <a:lnL cap="flat">
                      <a:noFill/>
                    </a:lnL>
                    <a:lnR>
                      <a:noFill/>
                    </a:lnR>
                    <a:lnT>
                      <a:noFill/>
                    </a:lnT>
                    <a:lnB cap="flat">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cap="flat">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68</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cap="flat">
                      <a:noFill/>
                    </a:lnB>
                    <a:lnTlToBr>
                      <a:noFill/>
                    </a:lnTlToBr>
                    <a:lnBlToTr>
                      <a:noFill/>
                    </a:lnBlToTr>
                    <a:noFill/>
                  </a:tcPr>
                </a:tc>
              </a:tr>
            </a:tbl>
          </a:graphicData>
        </a:graphic>
      </p:graphicFrame>
      <p:graphicFrame>
        <p:nvGraphicFramePr>
          <p:cNvPr id="810079" name="Group 95"/>
          <p:cNvGraphicFramePr>
            <a:graphicFrameLocks noGrp="1"/>
          </p:cNvGraphicFramePr>
          <p:nvPr/>
        </p:nvGraphicFramePr>
        <p:xfrm>
          <a:off x="4573588" y="4687888"/>
          <a:ext cx="760412" cy="228024"/>
        </p:xfrm>
        <a:graphic>
          <a:graphicData uri="http://schemas.openxmlformats.org/drawingml/2006/table">
            <a:tbl>
              <a:tblPr/>
              <a:tblGrid>
                <a:gridCol w="495300"/>
                <a:gridCol w="265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Encuestados</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848</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pSp>
        <p:nvGrpSpPr>
          <p:cNvPr id="2118" name="Group 105"/>
          <p:cNvGrpSpPr>
            <a:grpSpLocks/>
          </p:cNvGrpSpPr>
          <p:nvPr/>
        </p:nvGrpSpPr>
        <p:grpSpPr bwMode="auto">
          <a:xfrm>
            <a:off x="8175625" y="139700"/>
            <a:ext cx="969963" cy="312738"/>
            <a:chOff x="5150" y="88"/>
            <a:chExt cx="611" cy="197"/>
          </a:xfrm>
        </p:grpSpPr>
        <p:pic>
          <p:nvPicPr>
            <p:cNvPr id="2126" name="Picture 106" descr="GHJK"/>
            <p:cNvPicPr>
              <a:picLocks noChangeAspect="1" noChangeArrowheads="1"/>
            </p:cNvPicPr>
            <p:nvPr/>
          </p:nvPicPr>
          <p:blipFill>
            <a:blip r:embed="rId8" cstate="print"/>
            <a:srcRect/>
            <a:stretch>
              <a:fillRect/>
            </a:stretch>
          </p:blipFill>
          <p:spPr bwMode="auto">
            <a:xfrm>
              <a:off x="5150" y="101"/>
              <a:ext cx="611" cy="156"/>
            </a:xfrm>
            <a:prstGeom prst="rect">
              <a:avLst/>
            </a:prstGeom>
            <a:noFill/>
            <a:ln w="9525">
              <a:noFill/>
              <a:miter lim="800000"/>
              <a:headEnd/>
              <a:tailEnd/>
            </a:ln>
          </p:spPr>
        </p:pic>
        <p:sp>
          <p:nvSpPr>
            <p:cNvPr id="2127" name="Rectangle 107"/>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pic>
        <p:nvPicPr>
          <p:cNvPr id="2119" name="Picture 108" descr="ghfhj"/>
          <p:cNvPicPr>
            <a:picLocks noChangeAspect="1" noChangeArrowheads="1"/>
          </p:cNvPicPr>
          <p:nvPr/>
        </p:nvPicPr>
        <p:blipFill>
          <a:blip r:embed="rId9" cstate="print"/>
          <a:srcRect/>
          <a:stretch>
            <a:fillRect/>
          </a:stretch>
        </p:blipFill>
        <p:spPr bwMode="auto">
          <a:xfrm>
            <a:off x="5565775" y="1374775"/>
            <a:ext cx="325438" cy="325438"/>
          </a:xfrm>
          <a:prstGeom prst="rect">
            <a:avLst/>
          </a:prstGeom>
          <a:noFill/>
          <a:ln w="9525">
            <a:noFill/>
            <a:miter lim="800000"/>
            <a:headEnd/>
            <a:tailEnd/>
          </a:ln>
        </p:spPr>
      </p:pic>
      <p:pic>
        <p:nvPicPr>
          <p:cNvPr id="2120" name="Picture 109" descr="3435"/>
          <p:cNvPicPr>
            <a:picLocks noChangeAspect="1" noChangeArrowheads="1"/>
          </p:cNvPicPr>
          <p:nvPr/>
        </p:nvPicPr>
        <p:blipFill>
          <a:blip r:embed="rId10" cstate="print"/>
          <a:srcRect/>
          <a:stretch>
            <a:fillRect/>
          </a:stretch>
        </p:blipFill>
        <p:spPr bwMode="auto">
          <a:xfrm>
            <a:off x="5059363" y="1800225"/>
            <a:ext cx="323850" cy="323850"/>
          </a:xfrm>
          <a:prstGeom prst="rect">
            <a:avLst/>
          </a:prstGeom>
          <a:noFill/>
          <a:ln w="9525">
            <a:noFill/>
            <a:miter lim="800000"/>
            <a:headEnd/>
            <a:tailEnd/>
          </a:ln>
        </p:spPr>
      </p:pic>
      <p:pic>
        <p:nvPicPr>
          <p:cNvPr id="2121" name="Picture 110" descr="gfdfgdh"/>
          <p:cNvPicPr>
            <a:picLocks noChangeAspect="1" noChangeArrowheads="1"/>
          </p:cNvPicPr>
          <p:nvPr/>
        </p:nvPicPr>
        <p:blipFill>
          <a:blip r:embed="rId11" cstate="print"/>
          <a:srcRect/>
          <a:stretch>
            <a:fillRect/>
          </a:stretch>
        </p:blipFill>
        <p:spPr bwMode="auto">
          <a:xfrm>
            <a:off x="6223000" y="3540125"/>
            <a:ext cx="323850" cy="323850"/>
          </a:xfrm>
          <a:prstGeom prst="rect">
            <a:avLst/>
          </a:prstGeom>
          <a:noFill/>
          <a:ln w="9525">
            <a:noFill/>
            <a:miter lim="800000"/>
            <a:headEnd/>
            <a:tailEnd/>
          </a:ln>
        </p:spPr>
      </p:pic>
      <p:pic>
        <p:nvPicPr>
          <p:cNvPr id="2122" name="Picture 111" descr="ghj"/>
          <p:cNvPicPr>
            <a:picLocks noChangeAspect="1" noChangeArrowheads="1"/>
          </p:cNvPicPr>
          <p:nvPr/>
        </p:nvPicPr>
        <p:blipFill>
          <a:blip r:embed="rId12" cstate="print"/>
          <a:srcRect/>
          <a:stretch>
            <a:fillRect/>
          </a:stretch>
        </p:blipFill>
        <p:spPr bwMode="auto">
          <a:xfrm>
            <a:off x="5597525" y="2236788"/>
            <a:ext cx="323850" cy="323850"/>
          </a:xfrm>
          <a:prstGeom prst="rect">
            <a:avLst/>
          </a:prstGeom>
          <a:noFill/>
          <a:ln w="9525">
            <a:noFill/>
            <a:miter lim="800000"/>
            <a:headEnd/>
            <a:tailEnd/>
          </a:ln>
        </p:spPr>
      </p:pic>
      <p:pic>
        <p:nvPicPr>
          <p:cNvPr id="2123" name="Picture 112" descr="ghk"/>
          <p:cNvPicPr>
            <a:picLocks noChangeAspect="1" noChangeArrowheads="1"/>
          </p:cNvPicPr>
          <p:nvPr/>
        </p:nvPicPr>
        <p:blipFill>
          <a:blip r:embed="rId13" cstate="print"/>
          <a:srcRect/>
          <a:stretch>
            <a:fillRect/>
          </a:stretch>
        </p:blipFill>
        <p:spPr bwMode="auto">
          <a:xfrm>
            <a:off x="6157913" y="3124200"/>
            <a:ext cx="323850" cy="323850"/>
          </a:xfrm>
          <a:prstGeom prst="rect">
            <a:avLst/>
          </a:prstGeom>
          <a:noFill/>
          <a:ln w="9525">
            <a:noFill/>
            <a:miter lim="800000"/>
            <a:headEnd/>
            <a:tailEnd/>
          </a:ln>
        </p:spPr>
      </p:pic>
      <p:pic>
        <p:nvPicPr>
          <p:cNvPr id="2124" name="Picture 113" descr="fgdh"/>
          <p:cNvPicPr>
            <a:picLocks noChangeAspect="1" noChangeArrowheads="1"/>
          </p:cNvPicPr>
          <p:nvPr/>
        </p:nvPicPr>
        <p:blipFill>
          <a:blip r:embed="rId14" cstate="print"/>
          <a:srcRect/>
          <a:stretch>
            <a:fillRect/>
          </a:stretch>
        </p:blipFill>
        <p:spPr bwMode="auto">
          <a:xfrm>
            <a:off x="4906963" y="2701925"/>
            <a:ext cx="323850" cy="323850"/>
          </a:xfrm>
          <a:prstGeom prst="rect">
            <a:avLst/>
          </a:prstGeom>
          <a:noFill/>
          <a:ln w="9525">
            <a:noFill/>
            <a:miter lim="800000"/>
            <a:headEnd/>
            <a:tailEnd/>
          </a:ln>
        </p:spPr>
      </p:pic>
      <p:pic>
        <p:nvPicPr>
          <p:cNvPr id="2125" name="Picture 114" descr="gh"/>
          <p:cNvPicPr>
            <a:picLocks noChangeAspect="1" noChangeArrowheads="1"/>
          </p:cNvPicPr>
          <p:nvPr/>
        </p:nvPicPr>
        <p:blipFill>
          <a:blip r:embed="rId15" cstate="print"/>
          <a:srcRect/>
          <a:stretch>
            <a:fillRect/>
          </a:stretch>
        </p:blipFill>
        <p:spPr bwMode="auto">
          <a:xfrm>
            <a:off x="5253038" y="4005263"/>
            <a:ext cx="323850" cy="323850"/>
          </a:xfrm>
          <a:prstGeom prst="rect">
            <a:avLst/>
          </a:prstGeom>
          <a:noFill/>
          <a:ln w="9525">
            <a:noFill/>
            <a:miter lim="800000"/>
            <a:headEnd/>
            <a:tailEnd/>
          </a:ln>
        </p:spPr>
      </p:pic>
      <p:sp>
        <p:nvSpPr>
          <p:cNvPr id="26" name="25 CuadroTexto"/>
          <p:cNvSpPr txBox="1"/>
          <p:nvPr/>
        </p:nvSpPr>
        <p:spPr>
          <a:xfrm>
            <a:off x="2371060" y="3429726"/>
            <a:ext cx="2030819" cy="900246"/>
          </a:xfrm>
          <a:prstGeom prst="rect">
            <a:avLst/>
          </a:prstGeom>
          <a:noFill/>
        </p:spPr>
        <p:txBody>
          <a:bodyPr wrap="square" rtlCol="0">
            <a:spAutoFit/>
          </a:bodyPr>
          <a:lstStyle/>
          <a:p>
            <a:r>
              <a:rPr lang="es-MX" sz="1050" dirty="0" smtClean="0"/>
              <a:t>53% de las personas entrevistadas, mencionaron no conocer o no sentirse en capacidad de evaluar la imagen de la UAESP</a:t>
            </a:r>
            <a:endParaRPr lang="es-MX" sz="105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1746" name="Object 5"/>
          <p:cNvGraphicFramePr>
            <a:graphicFrameLocks noChangeAspect="1"/>
          </p:cNvGraphicFramePr>
          <p:nvPr/>
        </p:nvGraphicFramePr>
        <p:xfrm>
          <a:off x="1435100" y="1654175"/>
          <a:ext cx="2551113" cy="2943225"/>
        </p:xfrm>
        <a:graphic>
          <a:graphicData uri="http://schemas.openxmlformats.org/presentationml/2006/ole">
            <p:oleObj spid="_x0000_s31746" name="Gráfico" r:id="rId3" imgW="2552700" imgH="2943225" progId="MSGraph.Chart.8">
              <p:embed followColorScheme="full"/>
            </p:oleObj>
          </a:graphicData>
        </a:graphic>
      </p:graphicFrame>
      <p:sp>
        <p:nvSpPr>
          <p:cNvPr id="31748" name="Rectangle 128"/>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05D79DE2-4DB1-47E8-83F4-B809DEF80268}" type="slidenum">
              <a:rPr lang="es-ES" sz="900" i="1">
                <a:solidFill>
                  <a:schemeClr val="bg1"/>
                </a:solidFill>
              </a:rPr>
              <a:pPr algn="ctr"/>
              <a:t>80</a:t>
            </a:fld>
            <a:endParaRPr lang="es-ES" sz="900" i="1" dirty="0">
              <a:solidFill>
                <a:schemeClr val="bg1"/>
              </a:solidFill>
            </a:endParaRPr>
          </a:p>
        </p:txBody>
      </p:sp>
      <p:sp>
        <p:nvSpPr>
          <p:cNvPr id="31749" name="Rectangle 135"/>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558532" name="Group 452"/>
          <p:cNvGraphicFramePr>
            <a:graphicFrameLocks noGrp="1"/>
          </p:cNvGraphicFramePr>
          <p:nvPr/>
        </p:nvGraphicFramePr>
        <p:xfrm>
          <a:off x="1138238" y="1033463"/>
          <a:ext cx="2659062" cy="390144"/>
        </p:xfrm>
        <a:graphic>
          <a:graphicData uri="http://schemas.openxmlformats.org/drawingml/2006/table">
            <a:tbl>
              <a:tblPr/>
              <a:tblGrid>
                <a:gridCol w="479425"/>
                <a:gridCol w="479425"/>
                <a:gridCol w="479425"/>
                <a:gridCol w="479425"/>
                <a:gridCol w="741362"/>
              </a:tblGrid>
              <a:tr h="0">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endParaRPr kumimoji="0" lang="es-CO" sz="900" b="0"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cap="flat">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s-CO"/>
                    </a:p>
                  </a:txBody>
                  <a:tcPr/>
                </a:tc>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noFill/>
                  </a:tcPr>
                </a:tc>
              </a:tr>
              <a:tr h="66675">
                <a:tc>
                  <a:txBody>
                    <a:bodyPr/>
                    <a:lstStyle/>
                    <a:p>
                      <a:pPr marL="0" marR="0" lvl="0" indent="0" algn="r" defTabSz="914400" rtl="0" eaLnBrk="1" fontAlgn="b" latinLnBrk="0" hangingPunct="1">
                        <a:lnSpc>
                          <a:spcPct val="80000"/>
                        </a:lnSpc>
                        <a:spcBef>
                          <a:spcPct val="0"/>
                        </a:spcBef>
                        <a:spcAft>
                          <a:spcPct val="0"/>
                        </a:spcAft>
                        <a:buClrTx/>
                        <a:buSzTx/>
                        <a:buFont typeface="Wingdings" pitchFamily="2" charset="2"/>
                        <a:buNone/>
                        <a:tabLst/>
                      </a:pPr>
                      <a:r>
                        <a:rPr kumimoji="0" lang="es-CO" sz="800" b="1" i="0" u="none" strike="noStrike" cap="none" normalizeH="0" baseline="0" dirty="0" smtClean="0">
                          <a:ln>
                            <a:noFill/>
                          </a:ln>
                          <a:solidFill>
                            <a:schemeClr val="tx1"/>
                          </a:solidFill>
                          <a:effectLst/>
                          <a:latin typeface="Calibri" pitchFamily="34" charset="0"/>
                          <a:cs typeface="Arial" charset="0"/>
                        </a:rPr>
                        <a:t>2010</a:t>
                      </a:r>
                    </a:p>
                  </a:txBody>
                  <a:tcPr marL="0" marR="36000" marT="0" marB="0" anchor="ctr" horzOverflow="overflow">
                    <a:lnL w="3175"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blipFill dpi="0" rotWithShape="0">
                      <a:blip r:embed="rId4"/>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blipFill dpi="0" rotWithShape="0">
                      <a:blip r:embed="rId5"/>
                      <a:srcRect/>
                      <a:stretch>
                        <a:fillRect/>
                      </a:stretch>
                    </a:blipFill>
                  </a:tcPr>
                </a:tc>
                <a:tc rowSpan="2">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6"/>
                      <a:srcRect/>
                      <a:stretch>
                        <a:fillRect/>
                      </a:stretch>
                    </a:blipFill>
                  </a:tcPr>
                </a:tc>
                <a:tc rowSpan="2">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7"/>
                      <a:srcRect/>
                      <a:stretch>
                        <a:fillRect/>
                      </a:stretch>
                    </a:blipFill>
                  </a:tcPr>
                </a:tc>
              </a:tr>
              <a:tr h="38100">
                <a:tc>
                  <a:txBody>
                    <a:bodyPr/>
                    <a:lstStyle/>
                    <a:p>
                      <a:pPr marL="0" marR="0" lvl="0" indent="0" algn="r" defTabSz="914400" rtl="0" eaLnBrk="1" fontAlgn="b" latinLnBrk="0" hangingPunct="1">
                        <a:lnSpc>
                          <a:spcPct val="80000"/>
                        </a:lnSpc>
                        <a:spcBef>
                          <a:spcPct val="0"/>
                        </a:spcBef>
                        <a:spcAft>
                          <a:spcPct val="0"/>
                        </a:spcAft>
                        <a:buClrTx/>
                        <a:buSzTx/>
                        <a:buFont typeface="Wingdings" pitchFamily="2" charset="2"/>
                        <a:buNone/>
                        <a:tabLst/>
                      </a:pPr>
                      <a:r>
                        <a:rPr kumimoji="0" lang="es-CO" sz="800" b="1" i="0" u="none" strike="noStrike" cap="none" normalizeH="0" baseline="0" dirty="0" smtClean="0">
                          <a:ln>
                            <a:noFill/>
                          </a:ln>
                          <a:solidFill>
                            <a:schemeClr val="tx1"/>
                          </a:solidFill>
                          <a:effectLst/>
                          <a:latin typeface="Calibri" pitchFamily="34" charset="0"/>
                          <a:cs typeface="Arial" charset="0"/>
                        </a:rPr>
                        <a:t>2016</a:t>
                      </a:r>
                    </a:p>
                  </a:txBody>
                  <a:tcPr marL="0" marR="36000" marT="0" marB="0" anchor="ctr" horzOverflow="overflow">
                    <a:lnL w="3175"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8"/>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9"/>
                      <a:srcRect/>
                      <a:stretch>
                        <a:fillRect/>
                      </a:stretch>
                    </a:blipFill>
                  </a:tcPr>
                </a:tc>
                <a:tc vMerge="1">
                  <a:txBody>
                    <a:bodyPr/>
                    <a:lstStyle/>
                    <a:p>
                      <a:endParaRPr lang="es-CO"/>
                    </a:p>
                  </a:txBody>
                  <a:tcPr/>
                </a:tc>
                <a:tc vMerge="1">
                  <a:txBody>
                    <a:bodyPr/>
                    <a:lstStyle/>
                    <a:p>
                      <a:endParaRPr lang="es-CO"/>
                    </a:p>
                  </a:txBody>
                  <a:tcPr/>
                </a:tc>
              </a:tr>
            </a:tbl>
          </a:graphicData>
        </a:graphic>
      </p:graphicFrame>
      <p:graphicFrame>
        <p:nvGraphicFramePr>
          <p:cNvPr id="558494" name="Group 414"/>
          <p:cNvGraphicFramePr>
            <a:graphicFrameLocks noGrp="1"/>
          </p:cNvGraphicFramePr>
          <p:nvPr/>
        </p:nvGraphicFramePr>
        <p:xfrm>
          <a:off x="142875" y="769938"/>
          <a:ext cx="4895850" cy="220404"/>
        </p:xfrm>
        <a:graphic>
          <a:graphicData uri="http://schemas.openxmlformats.org/drawingml/2006/table">
            <a:tbl>
              <a:tblPr/>
              <a:tblGrid>
                <a:gridCol w="4895850"/>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defRPr/>
                      </a:pPr>
                      <a:r>
                        <a:rPr kumimoji="0" lang="es-CO" sz="1100" b="1" i="0" u="none" strike="noStrike" cap="none" normalizeH="0" baseline="0" dirty="0" smtClean="0">
                          <a:ln>
                            <a:noFill/>
                          </a:ln>
                          <a:solidFill>
                            <a:srgbClr val="622280"/>
                          </a:solidFill>
                          <a:effectLst/>
                          <a:latin typeface="Calibri" pitchFamily="34" charset="0"/>
                          <a:cs typeface="Arial" charset="0"/>
                        </a:rPr>
                        <a:t> 9.</a:t>
                      </a:r>
                      <a:r>
                        <a:rPr kumimoji="0" lang="es-CO" sz="1100" b="1" i="0" u="none" strike="noStrike" cap="none" normalizeH="0" baseline="0" dirty="0" smtClean="0">
                          <a:ln>
                            <a:noFill/>
                          </a:ln>
                          <a:solidFill>
                            <a:srgbClr val="333333"/>
                          </a:solidFill>
                          <a:effectLst/>
                          <a:latin typeface="Calibri" pitchFamily="34" charset="0"/>
                          <a:cs typeface="Arial" charset="0"/>
                        </a:rPr>
                        <a:t> ¿Cómo califica la </a:t>
                      </a:r>
                      <a:r>
                        <a:rPr kumimoji="0" lang="es-CO" sz="1100" b="1" i="0" u="none" strike="noStrike" cap="none" normalizeH="0" baseline="0" dirty="0" smtClean="0">
                          <a:ln>
                            <a:noFill/>
                          </a:ln>
                          <a:solidFill>
                            <a:srgbClr val="622280"/>
                          </a:solidFill>
                          <a:effectLst/>
                          <a:latin typeface="Calibri" pitchFamily="34" charset="0"/>
                          <a:cs typeface="Arial" charset="0"/>
                        </a:rPr>
                        <a:t>calidad del servicio</a:t>
                      </a:r>
                      <a:r>
                        <a:rPr kumimoji="0" lang="es-CO" sz="1100" b="1" i="0" u="none" strike="noStrike" cap="none" normalizeH="0" baseline="0" dirty="0" smtClean="0">
                          <a:ln>
                            <a:noFill/>
                          </a:ln>
                          <a:solidFill>
                            <a:srgbClr val="333333"/>
                          </a:solidFill>
                          <a:effectLst/>
                          <a:latin typeface="Calibri" pitchFamily="34" charset="0"/>
                          <a:cs typeface="Arial" charset="0"/>
                        </a:rPr>
                        <a:t> prestado por el Cementerio?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8565" name="Group 485"/>
          <p:cNvGraphicFramePr>
            <a:graphicFrameLocks noGrp="1"/>
          </p:cNvGraphicFramePr>
          <p:nvPr/>
        </p:nvGraphicFramePr>
        <p:xfrm>
          <a:off x="198438" y="1457325"/>
          <a:ext cx="463550" cy="110676"/>
        </p:xfrm>
        <a:graphic>
          <a:graphicData uri="http://schemas.openxmlformats.org/drawingml/2006/table">
            <a:tbl>
              <a:tblPr/>
              <a:tblGrid>
                <a:gridCol w="463550"/>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r>
            </a:tbl>
          </a:graphicData>
        </a:graphic>
      </p:graphicFrame>
      <p:graphicFrame>
        <p:nvGraphicFramePr>
          <p:cNvPr id="558385" name="Group 305"/>
          <p:cNvGraphicFramePr>
            <a:graphicFrameLocks noGrp="1"/>
          </p:cNvGraphicFramePr>
          <p:nvPr/>
        </p:nvGraphicFramePr>
        <p:xfrm>
          <a:off x="5124450" y="749300"/>
          <a:ext cx="3916363" cy="589212"/>
        </p:xfrm>
        <a:graphic>
          <a:graphicData uri="http://schemas.openxmlformats.org/drawingml/2006/table">
            <a:tbl>
              <a:tblPr/>
              <a:tblGrid>
                <a:gridCol w="3916363"/>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defRPr/>
                      </a:pPr>
                      <a:r>
                        <a:rPr kumimoji="0" lang="es-CO" sz="1100" b="1" i="0" u="none" strike="noStrike" cap="none" normalizeH="0" baseline="0" dirty="0" smtClean="0">
                          <a:ln>
                            <a:noFill/>
                          </a:ln>
                          <a:solidFill>
                            <a:srgbClr val="622280"/>
                          </a:solidFill>
                          <a:effectLst/>
                          <a:latin typeface="Calibri" pitchFamily="34" charset="0"/>
                          <a:cs typeface="Arial" charset="0"/>
                        </a:rPr>
                        <a:t> 10.</a:t>
                      </a:r>
                      <a:r>
                        <a:rPr kumimoji="0" lang="es-CO" sz="1100" b="1" i="0" u="none" strike="noStrike" cap="none" normalizeH="0" baseline="0" dirty="0" smtClean="0">
                          <a:ln>
                            <a:noFill/>
                          </a:ln>
                          <a:solidFill>
                            <a:srgbClr val="333333"/>
                          </a:solidFill>
                          <a:effectLst/>
                          <a:latin typeface="Calibri" pitchFamily="34" charset="0"/>
                          <a:cs typeface="Arial" charset="0"/>
                        </a:rPr>
                        <a:t> ¿Por qué dice usted que la calidad del servicio prestado por el cementerio es </a:t>
                      </a:r>
                      <a:r>
                        <a:rPr kumimoji="0" lang="es-CO" sz="1100" b="1" i="0" u="none" strike="noStrike" cap="none" normalizeH="0" baseline="0" dirty="0" smtClean="0">
                          <a:ln>
                            <a:noFill/>
                          </a:ln>
                          <a:solidFill>
                            <a:srgbClr val="622280"/>
                          </a:solidFill>
                          <a:effectLst/>
                          <a:latin typeface="Calibri" pitchFamily="34" charset="0"/>
                          <a:cs typeface="Arial" charset="0"/>
                        </a:rPr>
                        <a:t>REGULAR, MALA o MUY MALA </a:t>
                      </a:r>
                      <a:r>
                        <a:rPr kumimoji="0" lang="es-CO" sz="1100" b="0" i="0" u="none" strike="noStrike" cap="none" normalizeH="0" baseline="0" dirty="0" smtClean="0">
                          <a:ln>
                            <a:noFill/>
                          </a:ln>
                          <a:solidFill>
                            <a:schemeClr val="tx1">
                              <a:lumMod val="50000"/>
                              <a:lumOff val="50000"/>
                            </a:schemeClr>
                          </a:solidFill>
                          <a:effectLst/>
                          <a:latin typeface="Calibri" pitchFamily="34" charset="0"/>
                          <a:cs typeface="Arial" charset="0"/>
                        </a:rPr>
                        <a:t>(Espontánea)</a:t>
                      </a:r>
                    </a:p>
                    <a:p>
                      <a:pPr marL="0" marR="0" lvl="0" indent="0" algn="ctr" defTabSz="914400" rtl="0" eaLnBrk="1" fontAlgn="b" latinLnBrk="0" hangingPunct="1">
                        <a:lnSpc>
                          <a:spcPct val="11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8742" name="Group 662"/>
          <p:cNvGraphicFramePr>
            <a:graphicFrameLocks noGrp="1"/>
          </p:cNvGraphicFramePr>
          <p:nvPr/>
        </p:nvGraphicFramePr>
        <p:xfrm>
          <a:off x="280988" y="1628775"/>
          <a:ext cx="1200150" cy="2848026"/>
        </p:xfrm>
        <a:graphic>
          <a:graphicData uri="http://schemas.openxmlformats.org/drawingml/2006/table">
            <a:tbl>
              <a:tblPr/>
              <a:tblGrid>
                <a:gridCol w="304800"/>
                <a:gridCol w="547687"/>
                <a:gridCol w="347663"/>
              </a:tblGrid>
              <a:tr h="320675">
                <a:tc rowSpan="2">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p>
                  </a:txBody>
                  <a:tcPr marL="72000" marR="72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rowSpan="2">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72000" marR="72000" marT="18000" marB="18000" anchor="ctr" horzOverflow="overflow">
                    <a:lnL w="3175" cap="flat" cmpd="sng" algn="ctr">
                      <a:solidFill>
                        <a:srgbClr val="DDDDDD"/>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0" u="none" strike="noStrike" cap="none" normalizeH="0" baseline="0" dirty="0" smtClean="0">
                          <a:ln>
                            <a:noFill/>
                          </a:ln>
                          <a:solidFill>
                            <a:srgbClr val="5E4EB0"/>
                          </a:solidFill>
                          <a:effectLst/>
                          <a:latin typeface="Calibri" pitchFamily="34" charset="0"/>
                          <a:cs typeface="Arial" charset="0"/>
                        </a:rPr>
                        <a:t>2010</a:t>
                      </a:r>
                    </a:p>
                  </a:txBody>
                  <a:tcPr marL="72000" marR="72000" marT="18000" marB="18000" anchor="ctr" horzOverflow="overflow">
                    <a:lnL w="3175" cap="flat" cmpd="sng" algn="ctr">
                      <a:solidFill>
                        <a:srgbClr val="B2B2B2"/>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60350">
                <a:tc vMerge="1">
                  <a:txBody>
                    <a:bodyPr/>
                    <a:lstStyle/>
                    <a:p>
                      <a:endParaRPr lang="es-CO"/>
                    </a:p>
                  </a:txBody>
                  <a:tcPr/>
                </a:tc>
                <a:tc vMerge="1">
                  <a:txBody>
                    <a:bodyPr/>
                    <a:lstStyle/>
                    <a:p>
                      <a:endParaRPr lang="es-CO"/>
                    </a:p>
                  </a:txBody>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0" u="none" strike="noStrike" cap="none" normalizeH="0" baseline="0" dirty="0" smtClean="0">
                          <a:ln>
                            <a:noFill/>
                          </a:ln>
                          <a:solidFill>
                            <a:srgbClr val="622280"/>
                          </a:solidFill>
                          <a:effectLst/>
                          <a:latin typeface="Calibri" pitchFamily="34" charset="0"/>
                          <a:cs typeface="Arial" charset="0"/>
                        </a:rPr>
                        <a:t>2016</a:t>
                      </a:r>
                    </a:p>
                  </a:txBody>
                  <a:tcPr marL="72000" marR="72000" marT="18000" marB="18000" anchor="ctr" horzOverflow="overflow">
                    <a:lnL w="3175" cap="flat" cmpd="sng" algn="ctr">
                      <a:solidFill>
                        <a:srgbClr val="B2B2B2"/>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71438">
                <a:tc>
                  <a:txBody>
                    <a:bodyPr/>
                    <a:lstStyle/>
                    <a:p>
                      <a:pPr marL="0" marR="0" lvl="0" indent="0" algn="ctr" defTabSz="914400" rtl="0" eaLnBrk="1" fontAlgn="b" latinLnBrk="0" hangingPunct="1">
                        <a:lnSpc>
                          <a:spcPct val="70000"/>
                        </a:lnSpc>
                        <a:spcBef>
                          <a:spcPct val="0"/>
                        </a:spcBef>
                        <a:spcAft>
                          <a:spcPct val="0"/>
                        </a:spcAft>
                        <a:buClrTx/>
                        <a:buSzTx/>
                        <a:buFontTx/>
                        <a:buNone/>
                        <a:tabLst/>
                      </a:pPr>
                      <a:endParaRPr kumimoji="0" lang="es-CO" sz="800" b="1" i="1" u="none" strike="noStrike" cap="none" normalizeH="0" baseline="0" dirty="0" smtClean="0">
                        <a:ln>
                          <a:noFill/>
                        </a:ln>
                        <a:solidFill>
                          <a:schemeClr val="tx1"/>
                        </a:solidFill>
                        <a:effectLst/>
                        <a:latin typeface="Calibri" pitchFamily="34" charset="0"/>
                        <a:cs typeface="Arial" charset="0"/>
                      </a:endParaRPr>
                    </a:p>
                  </a:txBody>
                  <a:tcPr marL="72000" marR="72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72000" marR="72000" marT="18000" marB="18000" anchor="ctr" horzOverflow="overflow">
                    <a:lnL w="3175" cap="flat" cmpd="sng" algn="ctr">
                      <a:solidFill>
                        <a:srgbClr val="DDDDDD"/>
                      </a:solidFill>
                      <a:prstDash val="solid"/>
                      <a:round/>
                      <a:headEnd type="none" w="med" len="med"/>
                      <a:tailEnd type="none" w="med" len="med"/>
                    </a:lnL>
                    <a:lnR>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endParaRPr kumimoji="0" lang="es-CO" sz="800" b="1" i="0" u="none" strike="noStrike" cap="none" normalizeH="0" baseline="0" dirty="0" smtClean="0">
                        <a:ln>
                          <a:noFill/>
                        </a:ln>
                        <a:solidFill>
                          <a:srgbClr val="622280"/>
                        </a:solidFill>
                        <a:effectLst/>
                        <a:latin typeface="Calibri" pitchFamily="34" charset="0"/>
                        <a:cs typeface="Arial" charset="0"/>
                      </a:endParaRPr>
                    </a:p>
                  </a:txBody>
                  <a:tcPr marL="72000" marR="72000" marT="18000" marB="18000" anchor="ctr" horzOverflow="overflow">
                    <a:lnL>
                      <a:noFill/>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20675">
                <a:tc rowSpan="2">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90</a:t>
                      </a:r>
                    </a:p>
                  </a:txBody>
                  <a:tcPr marL="72000" marR="72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rowSpan="2">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72000" marR="72000" marT="18000" marB="18000" anchor="ctr" horzOverflow="overflow">
                    <a:lnL w="3175" cap="flat" cmpd="sng" algn="ctr">
                      <a:solidFill>
                        <a:srgbClr val="DDDDDD"/>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0" u="none" strike="noStrike" cap="none" normalizeH="0" baseline="0" dirty="0" smtClean="0">
                          <a:ln>
                            <a:noFill/>
                          </a:ln>
                          <a:solidFill>
                            <a:srgbClr val="0099CC"/>
                          </a:solidFill>
                          <a:effectLst/>
                          <a:latin typeface="Calibri" pitchFamily="34" charset="0"/>
                          <a:cs typeface="Arial" charset="0"/>
                        </a:rPr>
                        <a:t>2010</a:t>
                      </a:r>
                    </a:p>
                  </a:txBody>
                  <a:tcPr marL="72000" marR="72000" marT="18000" marB="18000" anchor="ctr" horzOverflow="overflow">
                    <a:lnL w="3175" cap="flat" cmpd="sng" algn="ctr">
                      <a:solidFill>
                        <a:srgbClr val="B2B2B2"/>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50825">
                <a:tc vMerge="1">
                  <a:txBody>
                    <a:bodyPr/>
                    <a:lstStyle/>
                    <a:p>
                      <a:endParaRPr lang="es-CO"/>
                    </a:p>
                  </a:txBody>
                  <a:tcPr/>
                </a:tc>
                <a:tc vMerge="1">
                  <a:txBody>
                    <a:bodyPr/>
                    <a:lstStyle/>
                    <a:p>
                      <a:endParaRPr lang="es-CO"/>
                    </a:p>
                  </a:txBody>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0" u="none" strike="noStrike" cap="none" normalizeH="0" baseline="0" dirty="0" smtClean="0">
                          <a:ln>
                            <a:noFill/>
                          </a:ln>
                          <a:solidFill>
                            <a:srgbClr val="0099CC"/>
                          </a:solidFill>
                          <a:effectLst/>
                          <a:latin typeface="Calibri" pitchFamily="34" charset="0"/>
                          <a:cs typeface="Arial" charset="0"/>
                        </a:rPr>
                        <a:t>2016</a:t>
                      </a:r>
                    </a:p>
                  </a:txBody>
                  <a:tcPr marL="72000" marR="72000" marT="18000" marB="18000" anchor="ctr" horzOverflow="overflow">
                    <a:lnL w="3175" cap="flat" cmpd="sng" algn="ctr">
                      <a:solidFill>
                        <a:srgbClr val="B2B2B2"/>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80963">
                <a:tc>
                  <a:txBody>
                    <a:bodyPr/>
                    <a:lstStyle/>
                    <a:p>
                      <a:pPr marL="0" marR="0" lvl="0" indent="0" algn="ctr" defTabSz="914400" rtl="0" eaLnBrk="1" fontAlgn="b" latinLnBrk="0" hangingPunct="1">
                        <a:lnSpc>
                          <a:spcPct val="70000"/>
                        </a:lnSpc>
                        <a:spcBef>
                          <a:spcPct val="0"/>
                        </a:spcBef>
                        <a:spcAft>
                          <a:spcPct val="0"/>
                        </a:spcAft>
                        <a:buClrTx/>
                        <a:buSzTx/>
                        <a:buFontTx/>
                        <a:buNone/>
                        <a:tabLst/>
                      </a:pPr>
                      <a:endParaRPr kumimoji="0" lang="es-CO" sz="800" b="1" i="1" u="none" strike="noStrike" cap="none" normalizeH="0" baseline="0" dirty="0" smtClean="0">
                        <a:ln>
                          <a:noFill/>
                        </a:ln>
                        <a:solidFill>
                          <a:schemeClr val="tx1"/>
                        </a:solidFill>
                        <a:effectLst/>
                        <a:latin typeface="Calibri" pitchFamily="34" charset="0"/>
                        <a:cs typeface="Arial" charset="0"/>
                      </a:endParaRPr>
                    </a:p>
                  </a:txBody>
                  <a:tcPr marL="72000" marR="72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72000" marR="72000" marT="18000" marB="18000" anchor="ctr" horzOverflow="overflow">
                    <a:lnL w="3175" cap="flat" cmpd="sng" algn="ctr">
                      <a:solidFill>
                        <a:srgbClr val="DDDDDD"/>
                      </a:solidFill>
                      <a:prstDash val="solid"/>
                      <a:round/>
                      <a:headEnd type="none" w="med" len="med"/>
                      <a:tailEnd type="none" w="med" len="med"/>
                    </a:lnL>
                    <a:lnR>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endParaRPr kumimoji="0" lang="es-CO" sz="800" b="1" i="0" u="none" strike="noStrike" cap="none" normalizeH="0" baseline="0" dirty="0" smtClean="0">
                        <a:ln>
                          <a:noFill/>
                        </a:ln>
                        <a:solidFill>
                          <a:srgbClr val="0099CC"/>
                        </a:solidFill>
                        <a:effectLst/>
                        <a:latin typeface="Calibri" pitchFamily="34" charset="0"/>
                        <a:cs typeface="Arial" charset="0"/>
                      </a:endParaRPr>
                    </a:p>
                  </a:txBody>
                  <a:tcPr marL="72000" marR="72000" marT="18000" marB="18000" anchor="ctr" horzOverflow="overflow">
                    <a:lnL>
                      <a:noFill/>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22263">
                <a:tc rowSpan="2">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30</a:t>
                      </a:r>
                    </a:p>
                  </a:txBody>
                  <a:tcPr marL="72000" marR="72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rowSpan="2">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72000" marR="72000" marT="18000" marB="18000" anchor="ctr" horzOverflow="overflow">
                    <a:lnL w="3175" cap="flat" cmpd="sng" algn="ctr">
                      <a:solidFill>
                        <a:srgbClr val="DDDDDD"/>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0" u="none" strike="noStrike" cap="none" normalizeH="0" baseline="0" dirty="0" smtClean="0">
                          <a:ln>
                            <a:noFill/>
                          </a:ln>
                          <a:solidFill>
                            <a:srgbClr val="0099CC"/>
                          </a:solidFill>
                          <a:effectLst/>
                          <a:latin typeface="Calibri" pitchFamily="34" charset="0"/>
                          <a:cs typeface="Arial" charset="0"/>
                        </a:rPr>
                        <a:t>2010</a:t>
                      </a:r>
                    </a:p>
                  </a:txBody>
                  <a:tcPr marL="72000" marR="72000" marT="18000" marB="18000" anchor="ctr" horzOverflow="overflow">
                    <a:lnL w="3175" cap="flat" cmpd="sng" algn="ctr">
                      <a:solidFill>
                        <a:srgbClr val="B2B2B2"/>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41300">
                <a:tc vMerge="1">
                  <a:txBody>
                    <a:bodyPr/>
                    <a:lstStyle/>
                    <a:p>
                      <a:endParaRPr lang="es-CO"/>
                    </a:p>
                  </a:txBody>
                  <a:tcPr/>
                </a:tc>
                <a:tc vMerge="1">
                  <a:txBody>
                    <a:bodyPr/>
                    <a:lstStyle/>
                    <a:p>
                      <a:endParaRPr lang="es-CO"/>
                    </a:p>
                  </a:txBody>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0" u="none" strike="noStrike" cap="none" normalizeH="0" baseline="0" dirty="0" smtClean="0">
                          <a:ln>
                            <a:noFill/>
                          </a:ln>
                          <a:solidFill>
                            <a:srgbClr val="0099CC"/>
                          </a:solidFill>
                          <a:effectLst/>
                          <a:latin typeface="Calibri" pitchFamily="34" charset="0"/>
                          <a:cs typeface="Arial" charset="0"/>
                        </a:rPr>
                        <a:t>2016</a:t>
                      </a:r>
                    </a:p>
                  </a:txBody>
                  <a:tcPr marL="72000" marR="72000" marT="18000" marB="18000" anchor="ctr" horzOverflow="overflow">
                    <a:lnL w="3175" cap="flat" cmpd="sng" algn="ctr">
                      <a:solidFill>
                        <a:srgbClr val="B2B2B2"/>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90488">
                <a:tc>
                  <a:txBody>
                    <a:bodyPr/>
                    <a:lstStyle/>
                    <a:p>
                      <a:pPr marL="0" marR="0" lvl="0" indent="0" algn="ctr" defTabSz="914400" rtl="0" eaLnBrk="1" fontAlgn="b" latinLnBrk="0" hangingPunct="1">
                        <a:lnSpc>
                          <a:spcPct val="70000"/>
                        </a:lnSpc>
                        <a:spcBef>
                          <a:spcPct val="0"/>
                        </a:spcBef>
                        <a:spcAft>
                          <a:spcPct val="0"/>
                        </a:spcAft>
                        <a:buClrTx/>
                        <a:buSzTx/>
                        <a:buFontTx/>
                        <a:buNone/>
                        <a:tabLst/>
                      </a:pPr>
                      <a:endParaRPr kumimoji="0" lang="es-CO" sz="800" b="1" i="1" u="none" strike="noStrike" cap="none" normalizeH="0" baseline="0" dirty="0" smtClean="0">
                        <a:ln>
                          <a:noFill/>
                        </a:ln>
                        <a:solidFill>
                          <a:schemeClr val="tx1"/>
                        </a:solidFill>
                        <a:effectLst/>
                        <a:latin typeface="Calibri" pitchFamily="34" charset="0"/>
                        <a:cs typeface="Arial" charset="0"/>
                      </a:endParaRPr>
                    </a:p>
                  </a:txBody>
                  <a:tcPr marL="72000" marR="72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72000" marR="72000" marT="18000" marB="18000" anchor="ctr" horzOverflow="overflow">
                    <a:lnL w="3175" cap="flat" cmpd="sng" algn="ctr">
                      <a:solidFill>
                        <a:srgbClr val="DDDDDD"/>
                      </a:solidFill>
                      <a:prstDash val="solid"/>
                      <a:round/>
                      <a:headEnd type="none" w="med" len="med"/>
                      <a:tailEnd type="none" w="med" len="med"/>
                    </a:lnL>
                    <a:lnR>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endParaRPr kumimoji="0" lang="es-CO" sz="800" b="1" i="0" u="none" strike="noStrike" cap="none" normalizeH="0" baseline="0" dirty="0" smtClean="0">
                        <a:ln>
                          <a:noFill/>
                        </a:ln>
                        <a:solidFill>
                          <a:srgbClr val="0099CC"/>
                        </a:solidFill>
                        <a:effectLst/>
                        <a:latin typeface="Calibri" pitchFamily="34" charset="0"/>
                        <a:cs typeface="Arial" charset="0"/>
                      </a:endParaRPr>
                    </a:p>
                  </a:txBody>
                  <a:tcPr marL="72000" marR="72000" marT="18000" marB="18000" anchor="ctr" horzOverflow="overflow">
                    <a:lnL>
                      <a:noFill/>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22263">
                <a:tc rowSpan="2">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21</a:t>
                      </a:r>
                    </a:p>
                  </a:txBody>
                  <a:tcPr marL="72000" marR="72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rowSpan="2">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72000" marR="72000" marT="18000" marB="18000" anchor="ctr" horzOverflow="overflow">
                    <a:lnL w="3175" cap="flat" cmpd="sng" algn="ctr">
                      <a:solidFill>
                        <a:srgbClr val="DDDDDD"/>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0" u="none" strike="noStrike" cap="none" normalizeH="0" baseline="0" dirty="0" smtClean="0">
                          <a:ln>
                            <a:noFill/>
                          </a:ln>
                          <a:solidFill>
                            <a:srgbClr val="0099CC"/>
                          </a:solidFill>
                          <a:effectLst/>
                          <a:latin typeface="Calibri" pitchFamily="34" charset="0"/>
                          <a:cs typeface="Arial" charset="0"/>
                        </a:rPr>
                        <a:t>2010</a:t>
                      </a:r>
                    </a:p>
                  </a:txBody>
                  <a:tcPr marL="72000" marR="72000" marT="18000" marB="18000" anchor="ctr" horzOverflow="overflow">
                    <a:lnL w="3175" cap="flat" cmpd="sng" algn="ctr">
                      <a:solidFill>
                        <a:srgbClr val="B2B2B2"/>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20675">
                <a:tc vMerge="1">
                  <a:txBody>
                    <a:bodyPr/>
                    <a:lstStyle/>
                    <a:p>
                      <a:endParaRPr lang="es-CO"/>
                    </a:p>
                  </a:txBody>
                  <a:tcPr/>
                </a:tc>
                <a:tc vMerge="1">
                  <a:txBody>
                    <a:bodyPr/>
                    <a:lstStyle/>
                    <a:p>
                      <a:endParaRPr lang="es-CO"/>
                    </a:p>
                  </a:txBody>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0" u="none" strike="noStrike" cap="none" normalizeH="0" baseline="0" dirty="0" smtClean="0">
                          <a:ln>
                            <a:noFill/>
                          </a:ln>
                          <a:solidFill>
                            <a:srgbClr val="0099CC"/>
                          </a:solidFill>
                          <a:effectLst/>
                          <a:latin typeface="Calibri" pitchFamily="34" charset="0"/>
                          <a:cs typeface="Arial" charset="0"/>
                        </a:rPr>
                        <a:t>2016</a:t>
                      </a:r>
                    </a:p>
                  </a:txBody>
                  <a:tcPr marL="72000" marR="72000" marT="18000" marB="18000" anchor="ctr" horzOverflow="overflow">
                    <a:lnL w="3175" cap="flat" cmpd="sng" algn="ctr">
                      <a:solidFill>
                        <a:srgbClr val="B2B2B2"/>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bl>
          </a:graphicData>
        </a:graphic>
      </p:graphicFrame>
      <p:pic>
        <p:nvPicPr>
          <p:cNvPr id="31823" name="Picture 459" descr="gfgh"/>
          <p:cNvPicPr>
            <a:picLocks noChangeAspect="1" noChangeArrowheads="1"/>
          </p:cNvPicPr>
          <p:nvPr/>
        </p:nvPicPr>
        <p:blipFill>
          <a:blip r:embed="rId10" cstate="print"/>
          <a:srcRect/>
          <a:stretch>
            <a:fillRect/>
          </a:stretch>
        </p:blipFill>
        <p:spPr bwMode="auto">
          <a:xfrm>
            <a:off x="5427663" y="1184275"/>
            <a:ext cx="2894012" cy="1247775"/>
          </a:xfrm>
          <a:prstGeom prst="rect">
            <a:avLst/>
          </a:prstGeom>
          <a:noFill/>
          <a:ln w="9525">
            <a:noFill/>
            <a:miter lim="800000"/>
            <a:headEnd/>
            <a:tailEnd/>
          </a:ln>
        </p:spPr>
      </p:pic>
      <p:pic>
        <p:nvPicPr>
          <p:cNvPr id="31824" name="Picture 460" descr="gfgh"/>
          <p:cNvPicPr>
            <a:picLocks noChangeAspect="1" noChangeArrowheads="1"/>
          </p:cNvPicPr>
          <p:nvPr/>
        </p:nvPicPr>
        <p:blipFill>
          <a:blip r:embed="rId10" cstate="print"/>
          <a:srcRect/>
          <a:stretch>
            <a:fillRect/>
          </a:stretch>
        </p:blipFill>
        <p:spPr bwMode="auto">
          <a:xfrm>
            <a:off x="5427663" y="2492375"/>
            <a:ext cx="2894012" cy="1247775"/>
          </a:xfrm>
          <a:prstGeom prst="rect">
            <a:avLst/>
          </a:prstGeom>
          <a:noFill/>
          <a:ln w="9525">
            <a:noFill/>
            <a:miter lim="800000"/>
            <a:headEnd/>
            <a:tailEnd/>
          </a:ln>
        </p:spPr>
      </p:pic>
      <p:pic>
        <p:nvPicPr>
          <p:cNvPr id="31825" name="Picture 461" descr="gfgh"/>
          <p:cNvPicPr>
            <a:picLocks noChangeAspect="1" noChangeArrowheads="1"/>
          </p:cNvPicPr>
          <p:nvPr/>
        </p:nvPicPr>
        <p:blipFill>
          <a:blip r:embed="rId10" cstate="print"/>
          <a:srcRect/>
          <a:stretch>
            <a:fillRect/>
          </a:stretch>
        </p:blipFill>
        <p:spPr bwMode="auto">
          <a:xfrm>
            <a:off x="5427663" y="3727450"/>
            <a:ext cx="2894012" cy="1247775"/>
          </a:xfrm>
          <a:prstGeom prst="rect">
            <a:avLst/>
          </a:prstGeom>
          <a:noFill/>
          <a:ln w="9525">
            <a:noFill/>
            <a:miter lim="800000"/>
            <a:headEnd/>
            <a:tailEnd/>
          </a:ln>
        </p:spPr>
      </p:pic>
      <p:graphicFrame>
        <p:nvGraphicFramePr>
          <p:cNvPr id="558603" name="Group 523"/>
          <p:cNvGraphicFramePr>
            <a:graphicFrameLocks noGrp="1"/>
          </p:cNvGraphicFramePr>
          <p:nvPr/>
        </p:nvGraphicFramePr>
        <p:xfrm>
          <a:off x="5748338" y="1644650"/>
          <a:ext cx="2235200" cy="685800"/>
        </p:xfrm>
        <a:graphic>
          <a:graphicData uri="http://schemas.openxmlformats.org/drawingml/2006/table">
            <a:tbl>
              <a:tblPr/>
              <a:tblGrid>
                <a:gridCol w="1828800"/>
                <a:gridCol w="406400"/>
              </a:tblGrid>
              <a:tr h="128588">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Desaseo / desorden</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45%</a:t>
                      </a:r>
                      <a:endParaRPr kumimoji="0" lang="es-ES" sz="1800" b="1" i="0" u="none" strike="noStrike" cap="none" normalizeH="0" baseline="0" dirty="0" smtClean="0">
                        <a:ln>
                          <a:noFill/>
                        </a:ln>
                        <a:solidFill>
                          <a:schemeClr val="tx1"/>
                        </a:solidFill>
                        <a:effectLst/>
                        <a:latin typeface="Arial"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130175">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Inseguridad / no hay vigilancia</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35%</a:t>
                      </a:r>
                      <a:endParaRPr kumimoji="0" lang="es-ES" sz="1800" b="1" i="0" u="none" strike="noStrike" cap="none" normalizeH="0" baseline="0" dirty="0" smtClean="0">
                        <a:ln>
                          <a:noFill/>
                        </a:ln>
                        <a:solidFill>
                          <a:schemeClr val="tx1"/>
                        </a:solidFill>
                        <a:effectLst/>
                        <a:latin typeface="Arial"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28588">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Mala atención / no son amables</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25%</a:t>
                      </a:r>
                      <a:endParaRPr kumimoji="0" lang="es-ES" sz="1800" b="1" i="0" u="none" strike="noStrike" cap="none" normalizeH="0" baseline="0" dirty="0" smtClean="0">
                        <a:ln>
                          <a:noFill/>
                        </a:ln>
                        <a:solidFill>
                          <a:schemeClr val="tx1"/>
                        </a:solidFill>
                        <a:effectLst/>
                        <a:latin typeface="Arial"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558604" name="Group 524"/>
          <p:cNvGraphicFramePr>
            <a:graphicFrameLocks noGrp="1"/>
          </p:cNvGraphicFramePr>
          <p:nvPr/>
        </p:nvGraphicFramePr>
        <p:xfrm>
          <a:off x="6146800" y="1392238"/>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Central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8610" name="Group 530"/>
          <p:cNvGraphicFramePr>
            <a:graphicFrameLocks noGrp="1"/>
          </p:cNvGraphicFramePr>
          <p:nvPr/>
        </p:nvGraphicFramePr>
        <p:xfrm>
          <a:off x="6146800" y="2706688"/>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Norte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8616" name="Group 536"/>
          <p:cNvGraphicFramePr>
            <a:graphicFrameLocks noGrp="1"/>
          </p:cNvGraphicFramePr>
          <p:nvPr/>
        </p:nvGraphicFramePr>
        <p:xfrm>
          <a:off x="6146800" y="3933825"/>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Sur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8672" name="Group 592"/>
          <p:cNvGraphicFramePr>
            <a:graphicFrameLocks noGrp="1"/>
          </p:cNvGraphicFramePr>
          <p:nvPr/>
        </p:nvGraphicFramePr>
        <p:xfrm>
          <a:off x="5748338" y="2960688"/>
          <a:ext cx="2235200" cy="685800"/>
        </p:xfrm>
        <a:graphic>
          <a:graphicData uri="http://schemas.openxmlformats.org/drawingml/2006/table">
            <a:tbl>
              <a:tblPr/>
              <a:tblGrid>
                <a:gridCol w="1828800"/>
                <a:gridCol w="406400"/>
              </a:tblGrid>
              <a:tr h="128588">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Mala atención / no son amables</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60%</a:t>
                      </a:r>
                      <a:endParaRPr kumimoji="0" lang="es-ES" sz="1800" b="1" i="0" u="none" strike="noStrike" cap="none" normalizeH="0" baseline="0" dirty="0" smtClean="0">
                        <a:ln>
                          <a:noFill/>
                        </a:ln>
                        <a:solidFill>
                          <a:schemeClr val="tx1"/>
                        </a:solidFill>
                        <a:effectLst/>
                        <a:latin typeface="Arial"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130175">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Desaseo / desorden</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20%</a:t>
                      </a:r>
                      <a:endParaRPr kumimoji="0" lang="es-ES" sz="1800" b="1" i="0" u="none" strike="noStrike" cap="none" normalizeH="0" baseline="0" dirty="0" smtClean="0">
                        <a:ln>
                          <a:noFill/>
                        </a:ln>
                        <a:solidFill>
                          <a:schemeClr val="tx1"/>
                        </a:solidFill>
                        <a:effectLst/>
                        <a:latin typeface="Arial"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28588">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prestan el servicio completo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20%</a:t>
                      </a:r>
                      <a:endParaRPr kumimoji="0" lang="es-ES" sz="1800" b="1" i="0" u="none" strike="noStrike" cap="none" normalizeH="0" baseline="0" dirty="0" smtClean="0">
                        <a:ln>
                          <a:noFill/>
                        </a:ln>
                        <a:solidFill>
                          <a:schemeClr val="tx1"/>
                        </a:solidFill>
                        <a:effectLst/>
                        <a:latin typeface="Arial"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558693" name="Group 613"/>
          <p:cNvGraphicFramePr>
            <a:graphicFrameLocks noGrp="1"/>
          </p:cNvGraphicFramePr>
          <p:nvPr/>
        </p:nvGraphicFramePr>
        <p:xfrm>
          <a:off x="5748338" y="4210050"/>
          <a:ext cx="2235200" cy="685800"/>
        </p:xfrm>
        <a:graphic>
          <a:graphicData uri="http://schemas.openxmlformats.org/drawingml/2006/table">
            <a:tbl>
              <a:tblPr/>
              <a:tblGrid>
                <a:gridCol w="1828800"/>
                <a:gridCol w="406400"/>
              </a:tblGrid>
              <a:tr h="128588">
                <a:tc>
                  <a:txBody>
                    <a:bodyPr/>
                    <a:lstStyle/>
                    <a:p>
                      <a:pPr marL="0" marR="0" lvl="0" indent="0" algn="l"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prestan el servicio completo </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40%</a:t>
                      </a:r>
                      <a:endParaRPr kumimoji="0" lang="es-ES" sz="1800" b="1" i="0" u="none" strike="noStrike" cap="none" normalizeH="0" baseline="0" dirty="0" smtClean="0">
                        <a:ln>
                          <a:noFill/>
                        </a:ln>
                        <a:solidFill>
                          <a:schemeClr val="tx1"/>
                        </a:solidFill>
                        <a:effectLst/>
                        <a:latin typeface="Arial"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130175">
                <a:tc>
                  <a:txBody>
                    <a:bodyPr/>
                    <a:lstStyle/>
                    <a:p>
                      <a:pPr marL="0" marR="0" lvl="0" indent="0" algn="l"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Inseguridad / no hay vigilancia</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20%</a:t>
                      </a:r>
                      <a:endParaRPr kumimoji="0" lang="es-ES" sz="1800" b="1" i="0" u="none" strike="noStrike" cap="none" normalizeH="0" baseline="0" dirty="0" smtClean="0">
                        <a:ln>
                          <a:noFill/>
                        </a:ln>
                        <a:solidFill>
                          <a:schemeClr val="tx1"/>
                        </a:solidFill>
                        <a:effectLst/>
                        <a:latin typeface="Arial"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28588">
                <a:tc>
                  <a:txBody>
                    <a:bodyPr/>
                    <a:lstStyle/>
                    <a:p>
                      <a:pPr marL="0" marR="0" lvl="0" indent="0" algn="l"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dan una buena información</a:t>
                      </a:r>
                      <a:endParaRPr kumimoji="0" lang="es-E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20%</a:t>
                      </a:r>
                      <a:endParaRPr kumimoji="0" lang="es-ES" sz="1800" b="1" i="0" u="none" strike="noStrike" cap="none" normalizeH="0" baseline="0" dirty="0" smtClean="0">
                        <a:ln>
                          <a:noFill/>
                        </a:ln>
                        <a:solidFill>
                          <a:schemeClr val="tx1"/>
                        </a:solidFill>
                        <a:effectLst/>
                        <a:latin typeface="Arial"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pic>
        <p:nvPicPr>
          <p:cNvPr id="31862" name="Picture 571" descr="ghj"/>
          <p:cNvPicPr>
            <a:picLocks noChangeAspect="1" noChangeArrowheads="1"/>
          </p:cNvPicPr>
          <p:nvPr/>
        </p:nvPicPr>
        <p:blipFill>
          <a:blip r:embed="rId11" cstate="print">
            <a:lum bright="12000"/>
          </a:blip>
          <a:srcRect/>
          <a:stretch>
            <a:fillRect/>
          </a:stretch>
        </p:blipFill>
        <p:spPr bwMode="auto">
          <a:xfrm>
            <a:off x="3963988" y="1846263"/>
            <a:ext cx="1381125" cy="2743200"/>
          </a:xfrm>
          <a:prstGeom prst="rect">
            <a:avLst/>
          </a:prstGeom>
          <a:noFill/>
          <a:ln w="9525">
            <a:noFill/>
            <a:miter lim="800000"/>
            <a:headEnd/>
            <a:tailEnd/>
          </a:ln>
        </p:spPr>
      </p:pic>
      <p:sp>
        <p:nvSpPr>
          <p:cNvPr id="31863" name="Text Box 572"/>
          <p:cNvSpPr txBox="1">
            <a:spLocks noChangeArrowheads="1"/>
          </p:cNvSpPr>
          <p:nvPr/>
        </p:nvSpPr>
        <p:spPr bwMode="auto">
          <a:xfrm>
            <a:off x="2474913" y="2406650"/>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31864" name="Text Box 573"/>
          <p:cNvSpPr txBox="1">
            <a:spLocks noChangeArrowheads="1"/>
          </p:cNvSpPr>
          <p:nvPr/>
        </p:nvSpPr>
        <p:spPr bwMode="auto">
          <a:xfrm>
            <a:off x="2506663" y="3152775"/>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31865" name="Text Box 574"/>
          <p:cNvSpPr txBox="1">
            <a:spLocks noChangeArrowheads="1"/>
          </p:cNvSpPr>
          <p:nvPr/>
        </p:nvSpPr>
        <p:spPr bwMode="auto">
          <a:xfrm>
            <a:off x="2489200" y="3875088"/>
            <a:ext cx="128588"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31866" name="Text Box 575"/>
          <p:cNvSpPr txBox="1">
            <a:spLocks noChangeArrowheads="1"/>
          </p:cNvSpPr>
          <p:nvPr/>
        </p:nvSpPr>
        <p:spPr bwMode="auto">
          <a:xfrm>
            <a:off x="2466975" y="1668463"/>
            <a:ext cx="128588"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graphicFrame>
        <p:nvGraphicFramePr>
          <p:cNvPr id="558704" name="Group 624"/>
          <p:cNvGraphicFramePr>
            <a:graphicFrameLocks noGrp="1"/>
          </p:cNvGraphicFramePr>
          <p:nvPr/>
        </p:nvGraphicFramePr>
        <p:xfrm>
          <a:off x="8429625" y="1878013"/>
          <a:ext cx="441325" cy="159444"/>
        </p:xfrm>
        <a:graphic>
          <a:graphicData uri="http://schemas.openxmlformats.org/drawingml/2006/table">
            <a:tbl>
              <a:tblPr/>
              <a:tblGrid>
                <a:gridCol w="23336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20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58705" name="Group 625"/>
          <p:cNvGraphicFramePr>
            <a:graphicFrameLocks noGrp="1"/>
          </p:cNvGraphicFramePr>
          <p:nvPr/>
        </p:nvGraphicFramePr>
        <p:xfrm>
          <a:off x="8429625" y="3194050"/>
          <a:ext cx="441325" cy="159444"/>
        </p:xfrm>
        <a:graphic>
          <a:graphicData uri="http://schemas.openxmlformats.org/drawingml/2006/table">
            <a:tbl>
              <a:tblPr/>
              <a:tblGrid>
                <a:gridCol w="23336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5</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58715" name="Group 635"/>
          <p:cNvGraphicFramePr>
            <a:graphicFrameLocks noGrp="1"/>
          </p:cNvGraphicFramePr>
          <p:nvPr/>
        </p:nvGraphicFramePr>
        <p:xfrm>
          <a:off x="8429625" y="4460875"/>
          <a:ext cx="441325" cy="159444"/>
        </p:xfrm>
        <a:graphic>
          <a:graphicData uri="http://schemas.openxmlformats.org/drawingml/2006/table">
            <a:tbl>
              <a:tblPr/>
              <a:tblGrid>
                <a:gridCol w="23336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5</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pSp>
        <p:nvGrpSpPr>
          <p:cNvPr id="31894" name="Group 645"/>
          <p:cNvGrpSpPr>
            <a:grpSpLocks/>
          </p:cNvGrpSpPr>
          <p:nvPr/>
        </p:nvGrpSpPr>
        <p:grpSpPr bwMode="auto">
          <a:xfrm>
            <a:off x="-95250" y="4714875"/>
            <a:ext cx="1701800" cy="265113"/>
            <a:chOff x="-60" y="2970"/>
            <a:chExt cx="1072" cy="167"/>
          </a:xfrm>
        </p:grpSpPr>
        <p:sp>
          <p:nvSpPr>
            <p:cNvPr id="31900" name="Text Box 646"/>
            <p:cNvSpPr txBox="1">
              <a:spLocks noChangeArrowheads="1"/>
            </p:cNvSpPr>
            <p:nvPr/>
          </p:nvSpPr>
          <p:spPr bwMode="auto">
            <a:xfrm>
              <a:off x="-1" y="3006"/>
              <a:ext cx="81" cy="104"/>
            </a:xfrm>
            <a:prstGeom prst="rect">
              <a:avLst/>
            </a:prstGeom>
            <a:noFill/>
            <a:ln w="9525">
              <a:noFill/>
              <a:miter lim="800000"/>
              <a:headEnd/>
              <a:tailEnd/>
            </a:ln>
          </p:spPr>
          <p:txBody>
            <a:bodyPr lIns="0" tIns="0" rIns="0" bIns="0" anchor="ctr">
              <a:spAutoFit/>
            </a:bodyPr>
            <a:lstStyle/>
            <a:p>
              <a:pPr algn="ctr">
                <a:lnSpc>
                  <a:spcPct val="60000"/>
                </a:lnSpc>
              </a:pPr>
              <a:r>
                <a:rPr lang="es-ES" b="0" dirty="0">
                  <a:solidFill>
                    <a:srgbClr val="CC3300"/>
                  </a:solidFill>
                </a:rPr>
                <a:t>*</a:t>
              </a:r>
            </a:p>
          </p:txBody>
        </p:sp>
        <p:sp>
          <p:nvSpPr>
            <p:cNvPr id="31901" name="Rectangle 647"/>
            <p:cNvSpPr>
              <a:spLocks noChangeArrowheads="1"/>
            </p:cNvSpPr>
            <p:nvPr/>
          </p:nvSpPr>
          <p:spPr bwMode="auto">
            <a:xfrm>
              <a:off x="65" y="2995"/>
              <a:ext cx="947" cy="142"/>
            </a:xfrm>
            <a:prstGeom prst="rect">
              <a:avLst/>
            </a:prstGeom>
            <a:noFill/>
            <a:ln w="9525">
              <a:noFill/>
              <a:miter lim="800000"/>
              <a:headEnd/>
              <a:tailEnd/>
            </a:ln>
          </p:spPr>
          <p:txBody>
            <a:bodyPr lIns="18000" tIns="18000" rIns="18000" bIns="18000" anchor="ctr"/>
            <a:lstStyle/>
            <a:p>
              <a:pPr fontAlgn="b">
                <a:lnSpc>
                  <a:spcPct val="90000"/>
                </a:lnSpc>
              </a:pPr>
              <a:r>
                <a:rPr lang="es-ES" sz="700" dirty="0">
                  <a:solidFill>
                    <a:srgbClr val="333333"/>
                  </a:solidFill>
                  <a:latin typeface="Calibri" pitchFamily="34" charset="0"/>
                </a:rPr>
                <a:t>Datos tomados de la encuesta de percepción del servicio de aseo / 2010</a:t>
              </a:r>
            </a:p>
            <a:p>
              <a:pPr fontAlgn="b">
                <a:lnSpc>
                  <a:spcPct val="90000"/>
                </a:lnSpc>
              </a:pPr>
              <a:r>
                <a:rPr lang="es-ES" sz="700" i="1" dirty="0">
                  <a:solidFill>
                    <a:srgbClr val="333333"/>
                  </a:solidFill>
                  <a:latin typeface="Calibri" pitchFamily="34" charset="0"/>
                </a:rPr>
                <a:t>CONSORCIO ASITEC - NEXIA</a:t>
              </a:r>
            </a:p>
          </p:txBody>
        </p:sp>
        <p:sp>
          <p:nvSpPr>
            <p:cNvPr id="31902" name="Line 648"/>
            <p:cNvSpPr>
              <a:spLocks noChangeShapeType="1"/>
            </p:cNvSpPr>
            <p:nvPr/>
          </p:nvSpPr>
          <p:spPr bwMode="auto">
            <a:xfrm>
              <a:off x="65" y="3137"/>
              <a:ext cx="947" cy="0"/>
            </a:xfrm>
            <a:prstGeom prst="line">
              <a:avLst/>
            </a:prstGeom>
            <a:noFill/>
            <a:ln w="9525">
              <a:noFill/>
              <a:round/>
              <a:headEnd/>
              <a:tailEnd/>
            </a:ln>
          </p:spPr>
          <p:txBody>
            <a:bodyPr lIns="18000" tIns="18000" rIns="18000" bIns="18000" anchor="ctr"/>
            <a:lstStyle/>
            <a:p>
              <a:endParaRPr lang="es-MX" dirty="0"/>
            </a:p>
          </p:txBody>
        </p:sp>
        <p:sp>
          <p:nvSpPr>
            <p:cNvPr id="31903" name="Line 649"/>
            <p:cNvSpPr>
              <a:spLocks noChangeShapeType="1"/>
            </p:cNvSpPr>
            <p:nvPr/>
          </p:nvSpPr>
          <p:spPr bwMode="auto">
            <a:xfrm>
              <a:off x="-60" y="2970"/>
              <a:ext cx="0" cy="142"/>
            </a:xfrm>
            <a:prstGeom prst="line">
              <a:avLst/>
            </a:prstGeom>
            <a:noFill/>
            <a:ln w="9525">
              <a:noFill/>
              <a:round/>
              <a:headEnd/>
              <a:tailEnd/>
            </a:ln>
          </p:spPr>
          <p:txBody>
            <a:bodyPr lIns="18000" tIns="18000" rIns="18000" bIns="18000" anchor="ctr"/>
            <a:lstStyle/>
            <a:p>
              <a:endParaRPr lang="es-MX" dirty="0"/>
            </a:p>
          </p:txBody>
        </p:sp>
        <p:sp>
          <p:nvSpPr>
            <p:cNvPr id="31904" name="Line 650"/>
            <p:cNvSpPr>
              <a:spLocks noChangeShapeType="1"/>
            </p:cNvSpPr>
            <p:nvPr/>
          </p:nvSpPr>
          <p:spPr bwMode="auto">
            <a:xfrm>
              <a:off x="1012" y="2995"/>
              <a:ext cx="0" cy="142"/>
            </a:xfrm>
            <a:prstGeom prst="line">
              <a:avLst/>
            </a:prstGeom>
            <a:noFill/>
            <a:ln w="9525">
              <a:noFill/>
              <a:round/>
              <a:headEnd/>
              <a:tailEnd/>
            </a:ln>
          </p:spPr>
          <p:txBody>
            <a:bodyPr lIns="18000" tIns="18000" rIns="18000" bIns="18000" anchor="ctr"/>
            <a:lstStyle/>
            <a:p>
              <a:endParaRPr lang="es-MX" dirty="0"/>
            </a:p>
          </p:txBody>
        </p:sp>
      </p:grpSp>
      <p:graphicFrame>
        <p:nvGraphicFramePr>
          <p:cNvPr id="558731" name="Group 651"/>
          <p:cNvGraphicFramePr>
            <a:graphicFrameLocks noGrp="1"/>
          </p:cNvGraphicFramePr>
          <p:nvPr/>
        </p:nvGraphicFramePr>
        <p:xfrm>
          <a:off x="2009775" y="4641850"/>
          <a:ext cx="2103438" cy="350520"/>
        </p:xfrm>
        <a:graphic>
          <a:graphicData uri="http://schemas.openxmlformats.org/drawingml/2006/table">
            <a:tbl>
              <a:tblPr/>
              <a:tblGrid>
                <a:gridCol w="2103438"/>
              </a:tblGrid>
              <a:tr h="180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900" b="1" i="0"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900" b="1"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[5]</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[4]</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Buena,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[3]</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Regular,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[2]</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Mala,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[1]</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Mala</a:t>
                      </a:r>
                    </a:p>
                  </a:txBody>
                  <a:tcPr anchor="ctr" horzOverflow="overflow">
                    <a:lnL cap="flat">
                      <a:noFill/>
                    </a:lnL>
                    <a:lnR cap="flat">
                      <a:noFill/>
                    </a:lnR>
                    <a:lnT cap="flat">
                      <a:noFill/>
                    </a:lnT>
                    <a:lnB cap="flat">
                      <a:noFill/>
                    </a:lnB>
                    <a:lnTlToBr>
                      <a:noFill/>
                    </a:lnTlToBr>
                    <a:lnBlToTr>
                      <a:noFill/>
                    </a:lnBlToTr>
                    <a:noFill/>
                  </a:tcPr>
                </a:tc>
              </a:tr>
            </a:tbl>
          </a:graphicData>
        </a:graphic>
      </p:graphicFrame>
      <p:grpSp>
        <p:nvGrpSpPr>
          <p:cNvPr id="31897" name="Group 657"/>
          <p:cNvGrpSpPr>
            <a:grpSpLocks/>
          </p:cNvGrpSpPr>
          <p:nvPr/>
        </p:nvGrpSpPr>
        <p:grpSpPr bwMode="auto">
          <a:xfrm>
            <a:off x="8175625" y="152400"/>
            <a:ext cx="969963" cy="255588"/>
            <a:chOff x="5150" y="96"/>
            <a:chExt cx="611" cy="161"/>
          </a:xfrm>
        </p:grpSpPr>
        <p:pic>
          <p:nvPicPr>
            <p:cNvPr id="31898" name="Picture 658" descr="GHJK"/>
            <p:cNvPicPr>
              <a:picLocks noChangeAspect="1" noChangeArrowheads="1"/>
            </p:cNvPicPr>
            <p:nvPr/>
          </p:nvPicPr>
          <p:blipFill>
            <a:blip r:embed="rId12" cstate="print"/>
            <a:srcRect/>
            <a:stretch>
              <a:fillRect/>
            </a:stretch>
          </p:blipFill>
          <p:spPr bwMode="auto">
            <a:xfrm>
              <a:off x="5150" y="101"/>
              <a:ext cx="611" cy="156"/>
            </a:xfrm>
            <a:prstGeom prst="rect">
              <a:avLst/>
            </a:prstGeom>
            <a:noFill/>
            <a:ln w="9525">
              <a:noFill/>
              <a:miter lim="800000"/>
              <a:headEnd/>
              <a:tailEnd/>
            </a:ln>
          </p:spPr>
        </p:pic>
        <p:sp>
          <p:nvSpPr>
            <p:cNvPr id="31899" name="Rectangle 659"/>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sp>
        <p:nvSpPr>
          <p:cNvPr id="38" name="37 Título"/>
          <p:cNvSpPr>
            <a:spLocks noGrp="1"/>
          </p:cNvSpPr>
          <p:nvPr>
            <p:ph type="title"/>
          </p:nvPr>
        </p:nvSpPr>
        <p:spPr/>
        <p:txBody>
          <a:bodyPr/>
          <a:lstStyle/>
          <a:p>
            <a:endParaRPr lang="es-MX" dirty="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45" descr="dfsg"/>
          <p:cNvPicPr>
            <a:picLocks noChangeAspect="1" noChangeArrowheads="1"/>
          </p:cNvPicPr>
          <p:nvPr/>
        </p:nvPicPr>
        <p:blipFill>
          <a:blip r:embed="rId2" cstate="print"/>
          <a:srcRect/>
          <a:stretch>
            <a:fillRect/>
          </a:stretch>
        </p:blipFill>
        <p:spPr bwMode="auto">
          <a:xfrm>
            <a:off x="619125" y="1441450"/>
            <a:ext cx="7907338" cy="3081338"/>
          </a:xfrm>
          <a:prstGeom prst="rect">
            <a:avLst/>
          </a:prstGeom>
          <a:noFill/>
          <a:ln w="9525">
            <a:noFill/>
            <a:miter lim="800000"/>
            <a:headEnd/>
            <a:tailEnd/>
          </a:ln>
        </p:spPr>
      </p:pic>
      <p:sp>
        <p:nvSpPr>
          <p:cNvPr id="101379" name="Rectangle 3"/>
          <p:cNvSpPr>
            <a:spLocks noGrp="1" noChangeArrowheads="1"/>
          </p:cNvSpPr>
          <p:nvPr>
            <p:ph type="title"/>
          </p:nvPr>
        </p:nvSpPr>
        <p:spPr/>
        <p:txBody>
          <a:bodyPr/>
          <a:lstStyle/>
          <a:p>
            <a:pPr eaLnBrk="1" hangingPunct="1"/>
            <a:endParaRPr lang="es-CO" dirty="0" smtClean="0"/>
          </a:p>
        </p:txBody>
      </p:sp>
      <p:sp>
        <p:nvSpPr>
          <p:cNvPr id="101380" name="Rectangle 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E2CC9C64-2EC3-48E5-A0EF-8EC239F5D6FF}" type="slidenum">
              <a:rPr lang="es-ES" sz="900" i="1">
                <a:solidFill>
                  <a:schemeClr val="bg1"/>
                </a:solidFill>
              </a:rPr>
              <a:pPr algn="ctr"/>
              <a:t>81</a:t>
            </a:fld>
            <a:endParaRPr lang="es-ES" sz="900" i="1" dirty="0">
              <a:solidFill>
                <a:schemeClr val="bg1"/>
              </a:solidFill>
            </a:endParaRPr>
          </a:p>
        </p:txBody>
      </p:sp>
      <p:graphicFrame>
        <p:nvGraphicFramePr>
          <p:cNvPr id="550917" name="Group 5"/>
          <p:cNvGraphicFramePr>
            <a:graphicFrameLocks noGrp="1"/>
          </p:cNvGraphicFramePr>
          <p:nvPr/>
        </p:nvGraphicFramePr>
        <p:xfrm>
          <a:off x="3130550" y="830263"/>
          <a:ext cx="3032125" cy="371280"/>
        </p:xfrm>
        <a:graphic>
          <a:graphicData uri="http://schemas.openxmlformats.org/drawingml/2006/table">
            <a:tbl>
              <a:tblPr/>
              <a:tblGrid>
                <a:gridCol w="3032125"/>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C01.</a:t>
                      </a:r>
                      <a:r>
                        <a:rPr kumimoji="0" lang="es-CO" sz="1100" b="1" i="0" u="none" strike="noStrike" cap="none" normalizeH="0" baseline="0" dirty="0" smtClean="0">
                          <a:ln>
                            <a:noFill/>
                          </a:ln>
                          <a:solidFill>
                            <a:srgbClr val="333333"/>
                          </a:solidFill>
                          <a:effectLst/>
                          <a:latin typeface="Calibri" pitchFamily="34" charset="0"/>
                          <a:cs typeface="Arial" charset="0"/>
                        </a:rPr>
                        <a:t> ¿Qué espera y no ha encontrado en el </a:t>
                      </a:r>
                      <a:r>
                        <a:rPr kumimoji="0" lang="es-CO" sz="1100" b="1" i="0" u="none" strike="noStrike" cap="none" normalizeH="0" baseline="0" dirty="0" smtClean="0">
                          <a:ln>
                            <a:noFill/>
                          </a:ln>
                          <a:solidFill>
                            <a:srgbClr val="622280"/>
                          </a:solidFill>
                          <a:effectLst/>
                          <a:latin typeface="Calibri" pitchFamily="34" charset="0"/>
                          <a:cs typeface="Arial" charset="0"/>
                        </a:rPr>
                        <a:t>servicio prestado</a:t>
                      </a:r>
                      <a:r>
                        <a:rPr kumimoji="0" lang="es-CO" sz="1100" b="1" i="0" u="none" strike="noStrike" cap="none" normalizeH="0" baseline="0" dirty="0" smtClean="0">
                          <a:ln>
                            <a:noFill/>
                          </a:ln>
                          <a:solidFill>
                            <a:srgbClr val="333333"/>
                          </a:solidFill>
                          <a:effectLst/>
                          <a:latin typeface="Calibri" pitchFamily="34" charset="0"/>
                          <a:cs typeface="Arial" charset="0"/>
                        </a:rPr>
                        <a:t> por el cementerio? </a:t>
                      </a:r>
                      <a:r>
                        <a:rPr kumimoji="0" lang="es-CO" sz="1100" b="0" i="0" u="none" strike="noStrike" cap="none" normalizeH="0" baseline="0" dirty="0" smtClean="0">
                          <a:ln>
                            <a:noFill/>
                          </a:ln>
                          <a:solidFill>
                            <a:schemeClr val="bg2"/>
                          </a:solidFill>
                          <a:effectLst/>
                          <a:latin typeface="Calibri" pitchFamily="34" charset="0"/>
                          <a:cs typeface="Arial" charset="0"/>
                        </a:rPr>
                        <a:t>(Espontánea)</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101383" name="Rectangle 17"/>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551077" name="Group 165"/>
          <p:cNvGraphicFramePr>
            <a:graphicFrameLocks noGrp="1"/>
          </p:cNvGraphicFramePr>
          <p:nvPr/>
        </p:nvGraphicFramePr>
        <p:xfrm>
          <a:off x="714375" y="2070100"/>
          <a:ext cx="1347788" cy="2008190"/>
        </p:xfrm>
        <a:graphic>
          <a:graphicData uri="http://schemas.openxmlformats.org/drawingml/2006/table">
            <a:tbl>
              <a:tblPr/>
              <a:tblGrid>
                <a:gridCol w="1120775"/>
                <a:gridCol w="227013"/>
              </a:tblGrid>
              <a:tr h="188913">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Seguridad /vigilancia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28</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188913">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Aseo / limpieza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12</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17500">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Mantenimiento / arreglo / pintura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468313">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Buena atención / trato amable / consideración con los dolientes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88913">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Servicio de agua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466725">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Mejorar la calidad del servicio / atender los requerimientos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88913">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Nada / todo está bien</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31</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551235" name="Group 323"/>
          <p:cNvGraphicFramePr>
            <a:graphicFrameLocks noGrp="1"/>
          </p:cNvGraphicFramePr>
          <p:nvPr/>
        </p:nvGraphicFramePr>
        <p:xfrm>
          <a:off x="2889250" y="2054225"/>
          <a:ext cx="1347788" cy="2107618"/>
        </p:xfrm>
        <a:graphic>
          <a:graphicData uri="http://schemas.openxmlformats.org/drawingml/2006/table">
            <a:tbl>
              <a:tblPr/>
              <a:tblGrid>
                <a:gridCol w="1120775"/>
                <a:gridCol w="227013"/>
              </a:tblGrid>
              <a:tr h="202794">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Seguridad /vigilancia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34</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20139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Aseo / limpieza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11</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80472">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Mantenimiento / arreglo / pintura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9</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540471">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Buena atención / trato amable / consideración con los dolientes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9</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410471">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Mejorar la calidad del servicio / atender los requerimientos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0139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Servicio de agua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02794">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Nada / todo está bien</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31</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551280" name="Group 368"/>
          <p:cNvGraphicFramePr>
            <a:graphicFrameLocks noGrp="1"/>
          </p:cNvGraphicFramePr>
          <p:nvPr/>
        </p:nvGraphicFramePr>
        <p:xfrm>
          <a:off x="5022850" y="2108200"/>
          <a:ext cx="1347788" cy="1981866"/>
        </p:xfrm>
        <a:graphic>
          <a:graphicData uri="http://schemas.openxmlformats.org/drawingml/2006/table">
            <a:tbl>
              <a:tblPr/>
              <a:tblGrid>
                <a:gridCol w="1120775"/>
                <a:gridCol w="227013"/>
              </a:tblGrid>
              <a:tr h="16827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Aseo / limpieza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20</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26987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Seguridad /vigilancia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10</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9846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Mantenimiento / arreglo / pintura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46196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Buena atención / trato amable / consideración con los dolientes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952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Servicio de agua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60338">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Nada / todo está bien</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30</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551298" name="Group 386"/>
          <p:cNvGraphicFramePr>
            <a:graphicFrameLocks noGrp="1"/>
          </p:cNvGraphicFramePr>
          <p:nvPr/>
        </p:nvGraphicFramePr>
        <p:xfrm>
          <a:off x="7067550" y="2133600"/>
          <a:ext cx="1347788" cy="1725613"/>
        </p:xfrm>
        <a:graphic>
          <a:graphicData uri="http://schemas.openxmlformats.org/drawingml/2006/table">
            <a:tbl>
              <a:tblPr/>
              <a:tblGrid>
                <a:gridCol w="1120775"/>
                <a:gridCol w="227013"/>
              </a:tblGrid>
              <a:tr h="58102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Seguridad /vigilancia</a:t>
                      </a:r>
                      <a:endParaRPr kumimoji="0" lang="es-ES" sz="10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29</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2349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Aseo / limpieza</a:t>
                      </a:r>
                      <a:endParaRPr kumimoji="0" lang="es-ES" sz="10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58102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Servicio de agua</a:t>
                      </a:r>
                      <a:endParaRPr kumimoji="0" lang="es-ES" sz="10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14</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28613">
                <a:tc>
                  <a:txBody>
                    <a:bodyPr/>
                    <a:lstStyle/>
                    <a:p>
                      <a:pPr marL="0" marR="0" lvl="0" indent="0" algn="r" defTabSz="914400" rtl="0" eaLnBrk="1" fontAlgn="ctr" latinLnBrk="0" hangingPunct="1">
                        <a:lnSpc>
                          <a:spcPct val="8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Nada / todo está bien</a:t>
                      </a:r>
                      <a:endParaRPr kumimoji="0" lang="es-ES" sz="10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33</a:t>
                      </a:r>
                      <a:endParaRPr kumimoji="0" lang="es-ES" sz="1800" b="1"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551162" name="Group 250"/>
          <p:cNvGraphicFramePr>
            <a:graphicFrameLocks noGrp="1"/>
          </p:cNvGraphicFramePr>
          <p:nvPr/>
        </p:nvGraphicFramePr>
        <p:xfrm>
          <a:off x="684213" y="1736725"/>
          <a:ext cx="1457325" cy="23412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300" b="1" i="0" u="none" strike="noStrike" cap="none" normalizeH="0" baseline="0" dirty="0" smtClean="0">
                          <a:ln>
                            <a:noFill/>
                          </a:ln>
                          <a:solidFill>
                            <a:schemeClr val="tx1"/>
                          </a:solidFill>
                          <a:effectLst/>
                          <a:latin typeface="Cambria" pitchFamily="18" charset="0"/>
                          <a:cs typeface="Arial" charset="0"/>
                        </a:rPr>
                        <a:t>TOTAL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1170" name="Group 258"/>
          <p:cNvGraphicFramePr>
            <a:graphicFrameLocks noGrp="1"/>
          </p:cNvGraphicFramePr>
          <p:nvPr/>
        </p:nvGraphicFramePr>
        <p:xfrm>
          <a:off x="2825750" y="1744663"/>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Central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1171" name="Group 259"/>
          <p:cNvGraphicFramePr>
            <a:graphicFrameLocks noGrp="1"/>
          </p:cNvGraphicFramePr>
          <p:nvPr/>
        </p:nvGraphicFramePr>
        <p:xfrm>
          <a:off x="4960938" y="1744663"/>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Norte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1177" name="Group 265"/>
          <p:cNvGraphicFramePr>
            <a:graphicFrameLocks noGrp="1"/>
          </p:cNvGraphicFramePr>
          <p:nvPr/>
        </p:nvGraphicFramePr>
        <p:xfrm>
          <a:off x="7023100" y="1744663"/>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Sur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1326" name="Group 414"/>
          <p:cNvGraphicFramePr>
            <a:graphicFrameLocks noGrp="1"/>
          </p:cNvGraphicFramePr>
          <p:nvPr/>
        </p:nvGraphicFramePr>
        <p:xfrm>
          <a:off x="1055688" y="4613275"/>
          <a:ext cx="650875" cy="159444"/>
        </p:xfrm>
        <a:graphic>
          <a:graphicData uri="http://schemas.openxmlformats.org/drawingml/2006/table">
            <a:tbl>
              <a:tblPr/>
              <a:tblGrid>
                <a:gridCol w="442912"/>
                <a:gridCol w="2079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141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51327" name="Group 415"/>
          <p:cNvGraphicFramePr>
            <a:graphicFrameLocks noGrp="1"/>
          </p:cNvGraphicFramePr>
          <p:nvPr/>
        </p:nvGraphicFramePr>
        <p:xfrm>
          <a:off x="3236913" y="4613275"/>
          <a:ext cx="650875" cy="159444"/>
        </p:xfrm>
        <a:graphic>
          <a:graphicData uri="http://schemas.openxmlformats.org/drawingml/2006/table">
            <a:tbl>
              <a:tblPr/>
              <a:tblGrid>
                <a:gridCol w="442912"/>
                <a:gridCol w="2079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90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51337" name="Group 425"/>
          <p:cNvGraphicFramePr>
            <a:graphicFrameLocks noGrp="1"/>
          </p:cNvGraphicFramePr>
          <p:nvPr/>
        </p:nvGraphicFramePr>
        <p:xfrm>
          <a:off x="5395913" y="4613275"/>
          <a:ext cx="650875" cy="159444"/>
        </p:xfrm>
        <a:graphic>
          <a:graphicData uri="http://schemas.openxmlformats.org/drawingml/2006/table">
            <a:tbl>
              <a:tblPr/>
              <a:tblGrid>
                <a:gridCol w="442912"/>
                <a:gridCol w="2079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30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51347" name="Group 435"/>
          <p:cNvGraphicFramePr>
            <a:graphicFrameLocks noGrp="1"/>
          </p:cNvGraphicFramePr>
          <p:nvPr/>
        </p:nvGraphicFramePr>
        <p:xfrm>
          <a:off x="7432675" y="4613275"/>
          <a:ext cx="650875" cy="159444"/>
        </p:xfrm>
        <a:graphic>
          <a:graphicData uri="http://schemas.openxmlformats.org/drawingml/2006/table">
            <a:tbl>
              <a:tblPr/>
              <a:tblGrid>
                <a:gridCol w="44291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21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pSp>
        <p:nvGrpSpPr>
          <p:cNvPr id="101504" name="Group 446"/>
          <p:cNvGrpSpPr>
            <a:grpSpLocks/>
          </p:cNvGrpSpPr>
          <p:nvPr/>
        </p:nvGrpSpPr>
        <p:grpSpPr bwMode="auto">
          <a:xfrm>
            <a:off x="8175625" y="152400"/>
            <a:ext cx="969963" cy="255588"/>
            <a:chOff x="5150" y="96"/>
            <a:chExt cx="611" cy="161"/>
          </a:xfrm>
        </p:grpSpPr>
        <p:pic>
          <p:nvPicPr>
            <p:cNvPr id="101505" name="Picture 447" descr="GHJK"/>
            <p:cNvPicPr>
              <a:picLocks noChangeAspect="1" noChangeArrowheads="1"/>
            </p:cNvPicPr>
            <p:nvPr/>
          </p:nvPicPr>
          <p:blipFill>
            <a:blip r:embed="rId3" cstate="print"/>
            <a:srcRect/>
            <a:stretch>
              <a:fillRect/>
            </a:stretch>
          </p:blipFill>
          <p:spPr bwMode="auto">
            <a:xfrm>
              <a:off x="5150" y="101"/>
              <a:ext cx="611" cy="156"/>
            </a:xfrm>
            <a:prstGeom prst="rect">
              <a:avLst/>
            </a:prstGeom>
            <a:noFill/>
            <a:ln w="9525">
              <a:noFill/>
              <a:miter lim="800000"/>
              <a:headEnd/>
              <a:tailEnd/>
            </a:ln>
          </p:spPr>
        </p:pic>
        <p:sp>
          <p:nvSpPr>
            <p:cNvPr id="101506" name="Rectangle 448"/>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392" name="Group 456"/>
          <p:cNvGraphicFramePr>
            <a:graphicFrameLocks noGrp="1"/>
          </p:cNvGraphicFramePr>
          <p:nvPr/>
        </p:nvGraphicFramePr>
        <p:xfrm>
          <a:off x="1235075" y="3400425"/>
          <a:ext cx="3175000" cy="1484313"/>
        </p:xfrm>
        <a:graphic>
          <a:graphicData uri="http://schemas.openxmlformats.org/drawingml/2006/table">
            <a:tbl>
              <a:tblPr/>
              <a:tblGrid>
                <a:gridCol w="793750"/>
                <a:gridCol w="793750"/>
                <a:gridCol w="793750"/>
                <a:gridCol w="793750"/>
              </a:tblGrid>
              <a:tr h="1295400">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graphicFrame>
        <p:nvGraphicFramePr>
          <p:cNvPr id="552408" name="Group 472"/>
          <p:cNvGraphicFramePr>
            <a:graphicFrameLocks noGrp="1"/>
          </p:cNvGraphicFramePr>
          <p:nvPr/>
        </p:nvGraphicFramePr>
        <p:xfrm>
          <a:off x="5795963" y="1458913"/>
          <a:ext cx="3175000" cy="1484313"/>
        </p:xfrm>
        <a:graphic>
          <a:graphicData uri="http://schemas.openxmlformats.org/drawingml/2006/table">
            <a:tbl>
              <a:tblPr/>
              <a:tblGrid>
                <a:gridCol w="793750"/>
                <a:gridCol w="793750"/>
                <a:gridCol w="793750"/>
                <a:gridCol w="793750"/>
              </a:tblGrid>
              <a:tr h="1295400">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graphicFrame>
        <p:nvGraphicFramePr>
          <p:cNvPr id="552424" name="Group 488"/>
          <p:cNvGraphicFramePr>
            <a:graphicFrameLocks noGrp="1"/>
          </p:cNvGraphicFramePr>
          <p:nvPr/>
        </p:nvGraphicFramePr>
        <p:xfrm>
          <a:off x="5795963" y="3416300"/>
          <a:ext cx="3175000" cy="1484313"/>
        </p:xfrm>
        <a:graphic>
          <a:graphicData uri="http://schemas.openxmlformats.org/drawingml/2006/table">
            <a:tbl>
              <a:tblPr/>
              <a:tblGrid>
                <a:gridCol w="793750"/>
                <a:gridCol w="793750"/>
                <a:gridCol w="793750"/>
                <a:gridCol w="793750"/>
              </a:tblGrid>
              <a:tr h="1295400">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graphicFrame>
        <p:nvGraphicFramePr>
          <p:cNvPr id="552391" name="Group 455"/>
          <p:cNvGraphicFramePr>
            <a:graphicFrameLocks noGrp="1"/>
          </p:cNvGraphicFramePr>
          <p:nvPr/>
        </p:nvGraphicFramePr>
        <p:xfrm>
          <a:off x="1235075" y="1443038"/>
          <a:ext cx="3175000" cy="1484313"/>
        </p:xfrm>
        <a:graphic>
          <a:graphicData uri="http://schemas.openxmlformats.org/drawingml/2006/table">
            <a:tbl>
              <a:tblPr/>
              <a:tblGrid>
                <a:gridCol w="793750"/>
                <a:gridCol w="793750"/>
                <a:gridCol w="793750"/>
                <a:gridCol w="793750"/>
              </a:tblGrid>
              <a:tr h="1295400">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sp>
        <p:nvSpPr>
          <p:cNvPr id="32823" name="Rectangle 19"/>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8E1E8601-D4FE-4A91-92E7-4EF9A33A763A}" type="slidenum">
              <a:rPr lang="es-ES" sz="900" i="1">
                <a:solidFill>
                  <a:schemeClr val="bg1"/>
                </a:solidFill>
              </a:rPr>
              <a:pPr algn="ctr"/>
              <a:t>82</a:t>
            </a:fld>
            <a:endParaRPr lang="es-ES" sz="900" i="1" dirty="0">
              <a:solidFill>
                <a:schemeClr val="bg1"/>
              </a:solidFill>
            </a:endParaRPr>
          </a:p>
        </p:txBody>
      </p:sp>
      <p:graphicFrame>
        <p:nvGraphicFramePr>
          <p:cNvPr id="552204" name="Group 268"/>
          <p:cNvGraphicFramePr>
            <a:graphicFrameLocks noGrp="1"/>
          </p:cNvGraphicFramePr>
          <p:nvPr/>
        </p:nvGraphicFramePr>
        <p:xfrm>
          <a:off x="931863" y="636588"/>
          <a:ext cx="6829425" cy="203640"/>
        </p:xfrm>
        <a:graphic>
          <a:graphicData uri="http://schemas.openxmlformats.org/drawingml/2006/table">
            <a:tbl>
              <a:tblPr/>
              <a:tblGrid>
                <a:gridCol w="6829425"/>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defRPr/>
                      </a:pPr>
                      <a:r>
                        <a:rPr kumimoji="0" lang="es-CO" sz="1000" b="0" i="0" u="none" strike="noStrike" cap="none" normalizeH="0" baseline="0" dirty="0" smtClean="0">
                          <a:ln>
                            <a:noFill/>
                          </a:ln>
                          <a:solidFill>
                            <a:srgbClr val="622280"/>
                          </a:solidFill>
                          <a:effectLst/>
                          <a:latin typeface="Calibri" pitchFamily="34" charset="0"/>
                          <a:cs typeface="Arial" charset="0"/>
                        </a:rPr>
                        <a:t> 11.</a:t>
                      </a:r>
                      <a:r>
                        <a:rPr kumimoji="0" lang="es-CO" sz="1000" b="0" i="0" u="none" strike="noStrike" cap="none" normalizeH="0" baseline="0" dirty="0" smtClean="0">
                          <a:ln>
                            <a:noFill/>
                          </a:ln>
                          <a:solidFill>
                            <a:srgbClr val="333333"/>
                          </a:solidFill>
                          <a:effectLst/>
                          <a:latin typeface="Calibri" pitchFamily="34" charset="0"/>
                          <a:cs typeface="Arial" charset="0"/>
                        </a:rPr>
                        <a:t> Continuando con la evaluación en detalle del servicio prestado por el cementerio, ¿Cómo lo califica en cuanto a… </a:t>
                      </a:r>
                      <a:endParaRPr kumimoji="0" lang="es-CO" sz="1000" b="0" i="0" u="none" strike="noStrike" cap="none" normalizeH="0" baseline="0" dirty="0" smtClean="0">
                        <a:ln>
                          <a:noFill/>
                        </a:ln>
                        <a:solidFill>
                          <a:schemeClr val="tx1">
                            <a:lumMod val="50000"/>
                            <a:lumOff val="50000"/>
                          </a:schemeClr>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32826" name="Rectangle 32"/>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32770" name="Object 5"/>
          <p:cNvGraphicFramePr>
            <a:graphicFrameLocks noChangeAspect="1"/>
          </p:cNvGraphicFramePr>
          <p:nvPr/>
        </p:nvGraphicFramePr>
        <p:xfrm>
          <a:off x="1173163" y="1392238"/>
          <a:ext cx="3400425" cy="1423987"/>
        </p:xfrm>
        <a:graphic>
          <a:graphicData uri="http://schemas.openxmlformats.org/presentationml/2006/ole">
            <p:oleObj spid="_x0000_s32770" name="Gráfico" r:id="rId3" imgW="3400357" imgH="1428750" progId="MSGraph.Chart.8">
              <p:embed followColorScheme="full"/>
            </p:oleObj>
          </a:graphicData>
        </a:graphic>
      </p:graphicFrame>
      <p:sp>
        <p:nvSpPr>
          <p:cNvPr id="32827" name="Line 111"/>
          <p:cNvSpPr>
            <a:spLocks noChangeShapeType="1"/>
          </p:cNvSpPr>
          <p:nvPr/>
        </p:nvSpPr>
        <p:spPr bwMode="auto">
          <a:xfrm>
            <a:off x="246063" y="3044825"/>
            <a:ext cx="4098925" cy="0"/>
          </a:xfrm>
          <a:prstGeom prst="line">
            <a:avLst/>
          </a:prstGeom>
          <a:noFill/>
          <a:ln w="3175">
            <a:solidFill>
              <a:srgbClr val="808080"/>
            </a:solidFill>
            <a:round/>
            <a:headEnd/>
            <a:tailEnd/>
          </a:ln>
        </p:spPr>
        <p:txBody>
          <a:bodyPr/>
          <a:lstStyle/>
          <a:p>
            <a:endParaRPr lang="es-MX" dirty="0"/>
          </a:p>
        </p:txBody>
      </p:sp>
      <p:sp>
        <p:nvSpPr>
          <p:cNvPr id="32828" name="Line 113"/>
          <p:cNvSpPr>
            <a:spLocks noChangeShapeType="1"/>
          </p:cNvSpPr>
          <p:nvPr/>
        </p:nvSpPr>
        <p:spPr bwMode="auto">
          <a:xfrm rot="5400000">
            <a:off x="2524125" y="2936876"/>
            <a:ext cx="4098925" cy="0"/>
          </a:xfrm>
          <a:prstGeom prst="line">
            <a:avLst/>
          </a:prstGeom>
          <a:noFill/>
          <a:ln w="3175">
            <a:solidFill>
              <a:srgbClr val="808080"/>
            </a:solidFill>
            <a:round/>
            <a:headEnd/>
            <a:tailEnd/>
          </a:ln>
        </p:spPr>
        <p:txBody>
          <a:bodyPr/>
          <a:lstStyle/>
          <a:p>
            <a:endParaRPr lang="es-MX" dirty="0"/>
          </a:p>
        </p:txBody>
      </p:sp>
      <p:graphicFrame>
        <p:nvGraphicFramePr>
          <p:cNvPr id="552369" name="Group 433"/>
          <p:cNvGraphicFramePr>
            <a:graphicFrameLocks noGrp="1"/>
          </p:cNvGraphicFramePr>
          <p:nvPr/>
        </p:nvGraphicFramePr>
        <p:xfrm>
          <a:off x="155575" y="1697038"/>
          <a:ext cx="1066800" cy="645600"/>
        </p:xfrm>
        <a:graphic>
          <a:graphicData uri="http://schemas.openxmlformats.org/drawingml/2006/table">
            <a:tbl>
              <a:tblPr/>
              <a:tblGrid>
                <a:gridCol w="1066800"/>
              </a:tblGrid>
              <a:tr h="2190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 a. La atención recibida por parte de los empleados del cementerio </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2081" name="Group 145"/>
          <p:cNvGraphicFramePr>
            <a:graphicFrameLocks noGrp="1"/>
          </p:cNvGraphicFramePr>
          <p:nvPr/>
        </p:nvGraphicFramePr>
        <p:xfrm>
          <a:off x="41275" y="890588"/>
          <a:ext cx="1358900" cy="259080"/>
        </p:xfrm>
        <a:graphic>
          <a:graphicData uri="http://schemas.openxmlformats.org/drawingml/2006/table">
            <a:tbl>
              <a:tblPr/>
              <a:tblGrid>
                <a:gridCol w="1358900"/>
              </a:tblGrid>
              <a:tr h="76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800" b="0" i="1"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1000" b="1" i="0" u="none" strike="noStrike" cap="none" normalizeH="0" baseline="0" dirty="0" smtClean="0">
                          <a:ln>
                            <a:noFill/>
                          </a:ln>
                          <a:solidFill>
                            <a:srgbClr val="333333"/>
                          </a:solidFill>
                          <a:effectLst/>
                          <a:latin typeface="Tahoma" pitchFamily="34" charset="0"/>
                          <a:ea typeface="Calibri" pitchFamily="34" charset="0"/>
                          <a:cs typeface="Tahoma" pitchFamily="34" charset="0"/>
                        </a:rPr>
                        <a:t> </a:t>
                      </a:r>
                      <a:r>
                        <a:rPr kumimoji="0" lang="es-CO" sz="700" b="1" i="0" u="none" strike="noStrike" cap="none" normalizeH="0" baseline="0" dirty="0" smtClean="0">
                          <a:ln>
                            <a:noFill/>
                          </a:ln>
                          <a:solidFill>
                            <a:srgbClr val="333333"/>
                          </a:solidFill>
                          <a:effectLst/>
                          <a:latin typeface="Calibri" pitchFamily="34" charset="0"/>
                          <a:ea typeface="Calibri" pitchFamily="34" charset="0"/>
                          <a:cs typeface="Tahoma" pitchFamily="34" charset="0"/>
                        </a:rPr>
                        <a:t>[5] Muy Buena, [4] Buena, </a:t>
                      </a:r>
                    </a:p>
                    <a:p>
                      <a:pPr marL="0" marR="0" lvl="0" indent="0" algn="l" defTabSz="914400" rtl="0" eaLnBrk="1" fontAlgn="base" latinLnBrk="0" hangingPunct="1">
                        <a:lnSpc>
                          <a:spcPct val="100000"/>
                        </a:lnSpc>
                        <a:spcBef>
                          <a:spcPct val="0"/>
                        </a:spcBef>
                        <a:spcAft>
                          <a:spcPct val="0"/>
                        </a:spcAft>
                        <a:buClrTx/>
                        <a:buSzTx/>
                        <a:buFontTx/>
                        <a:buNone/>
                        <a:tabLst/>
                      </a:pPr>
                      <a:r>
                        <a:rPr kumimoji="0" lang="es-CO" sz="700" b="1" i="0" u="none" strike="noStrike" cap="none" normalizeH="0" baseline="0" dirty="0" smtClean="0">
                          <a:ln>
                            <a:noFill/>
                          </a:ln>
                          <a:solidFill>
                            <a:srgbClr val="333333"/>
                          </a:solidFill>
                          <a:effectLst/>
                          <a:latin typeface="Calibri" pitchFamily="34" charset="0"/>
                          <a:ea typeface="Calibri" pitchFamily="34" charset="0"/>
                          <a:cs typeface="Tahoma" pitchFamily="34" charset="0"/>
                        </a:rPr>
                        <a:t>[3] Regular, [2] Mala, [1] Muy Mala.</a:t>
                      </a: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32771" name="Object 5"/>
          <p:cNvGraphicFramePr>
            <a:graphicFrameLocks noChangeAspect="1"/>
          </p:cNvGraphicFramePr>
          <p:nvPr/>
        </p:nvGraphicFramePr>
        <p:xfrm>
          <a:off x="1179513" y="3375025"/>
          <a:ext cx="3400425" cy="1423988"/>
        </p:xfrm>
        <a:graphic>
          <a:graphicData uri="http://schemas.openxmlformats.org/presentationml/2006/ole">
            <p:oleObj spid="_x0000_s32771" name="Gráfico" r:id="rId4" imgW="3400357" imgH="1428750" progId="MSGraph.Chart.8">
              <p:embed followColorScheme="full"/>
            </p:oleObj>
          </a:graphicData>
        </a:graphic>
      </p:graphicFrame>
      <p:graphicFrame>
        <p:nvGraphicFramePr>
          <p:cNvPr id="552203" name="Group 267"/>
          <p:cNvGraphicFramePr>
            <a:graphicFrameLocks noGrp="1"/>
          </p:cNvGraphicFramePr>
          <p:nvPr/>
        </p:nvGraphicFramePr>
        <p:xfrm>
          <a:off x="7669213" y="844550"/>
          <a:ext cx="1420812" cy="232020"/>
        </p:xfrm>
        <a:graphic>
          <a:graphicData uri="http://schemas.openxmlformats.org/drawingml/2006/table">
            <a:tbl>
              <a:tblPr/>
              <a:tblGrid>
                <a:gridCol w="254000"/>
                <a:gridCol w="287337"/>
                <a:gridCol w="304800"/>
                <a:gridCol w="287338"/>
                <a:gridCol w="287337"/>
              </a:tblGrid>
              <a:tr h="0">
                <a:tc rowSpan="2">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Total</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Central</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Norte</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Sur</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r>
              <a:tr h="0">
                <a:tc vMerge="1">
                  <a:txBody>
                    <a:bodyPr/>
                    <a:lstStyle/>
                    <a:p>
                      <a:endParaRPr lang="es-CO"/>
                    </a:p>
                  </a:txBody>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32772" name="Object 5"/>
          <p:cNvGraphicFramePr>
            <a:graphicFrameLocks noChangeAspect="1"/>
          </p:cNvGraphicFramePr>
          <p:nvPr/>
        </p:nvGraphicFramePr>
        <p:xfrm>
          <a:off x="5748338" y="1392238"/>
          <a:ext cx="3400425" cy="1423987"/>
        </p:xfrm>
        <a:graphic>
          <a:graphicData uri="http://schemas.openxmlformats.org/presentationml/2006/ole">
            <p:oleObj spid="_x0000_s32772" name="Gráfico" r:id="rId5" imgW="3400357" imgH="1428750" progId="MSGraph.Chart.8">
              <p:embed followColorScheme="full"/>
            </p:oleObj>
          </a:graphicData>
        </a:graphic>
      </p:graphicFrame>
      <p:sp>
        <p:nvSpPr>
          <p:cNvPr id="32853" name="Line 355"/>
          <p:cNvSpPr>
            <a:spLocks noChangeShapeType="1"/>
          </p:cNvSpPr>
          <p:nvPr/>
        </p:nvSpPr>
        <p:spPr bwMode="auto">
          <a:xfrm>
            <a:off x="4768850" y="3044825"/>
            <a:ext cx="4098925" cy="0"/>
          </a:xfrm>
          <a:prstGeom prst="line">
            <a:avLst/>
          </a:prstGeom>
          <a:noFill/>
          <a:ln w="3175">
            <a:solidFill>
              <a:srgbClr val="808080"/>
            </a:solidFill>
            <a:round/>
            <a:headEnd/>
            <a:tailEnd/>
          </a:ln>
        </p:spPr>
        <p:txBody>
          <a:bodyPr/>
          <a:lstStyle/>
          <a:p>
            <a:endParaRPr lang="es-MX" dirty="0"/>
          </a:p>
        </p:txBody>
      </p:sp>
      <p:graphicFrame>
        <p:nvGraphicFramePr>
          <p:cNvPr id="552366" name="Group 430"/>
          <p:cNvGraphicFramePr>
            <a:graphicFrameLocks noGrp="1"/>
          </p:cNvGraphicFramePr>
          <p:nvPr/>
        </p:nvGraphicFramePr>
        <p:xfrm>
          <a:off x="4668838" y="1641475"/>
          <a:ext cx="1171575" cy="798000"/>
        </p:xfrm>
        <a:graphic>
          <a:graphicData uri="http://schemas.openxmlformats.org/drawingml/2006/table">
            <a:tbl>
              <a:tblPr/>
              <a:tblGrid>
                <a:gridCol w="1171575"/>
              </a:tblGrid>
              <a:tr h="2190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 b. Acompañamiento y asistencia permanente durante la prestación del servicio </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32773" name="Object 5"/>
          <p:cNvGraphicFramePr>
            <a:graphicFrameLocks noChangeAspect="1"/>
          </p:cNvGraphicFramePr>
          <p:nvPr/>
        </p:nvGraphicFramePr>
        <p:xfrm>
          <a:off x="5748338" y="3375025"/>
          <a:ext cx="3400425" cy="1423988"/>
        </p:xfrm>
        <a:graphic>
          <a:graphicData uri="http://schemas.openxmlformats.org/presentationml/2006/ole">
            <p:oleObj spid="_x0000_s32773" name="Gráfico" r:id="rId6" imgW="3400357" imgH="1428750" progId="MSGraph.Chart.8">
              <p:embed followColorScheme="full"/>
            </p:oleObj>
          </a:graphicData>
        </a:graphic>
      </p:graphicFrame>
      <p:graphicFrame>
        <p:nvGraphicFramePr>
          <p:cNvPr id="552353" name="Group 417"/>
          <p:cNvGraphicFramePr>
            <a:graphicFrameLocks noGrp="1"/>
          </p:cNvGraphicFramePr>
          <p:nvPr/>
        </p:nvGraphicFramePr>
        <p:xfrm>
          <a:off x="8143875" y="5013325"/>
          <a:ext cx="1011238" cy="152400"/>
        </p:xfrm>
        <a:graphic>
          <a:graphicData uri="http://schemas.openxmlformats.org/drawingml/2006/table">
            <a:tbl>
              <a:tblPr/>
              <a:tblGrid>
                <a:gridCol w="1011238"/>
              </a:tblGrid>
              <a:tr h="428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chemeClr val="bg1"/>
                          </a:solidFill>
                          <a:effectLst/>
                          <a:latin typeface="Calibri" pitchFamily="34" charset="0"/>
                          <a:cs typeface="Arial" charset="0"/>
                        </a:rPr>
                        <a:t>Continua…</a:t>
                      </a: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sp>
        <p:nvSpPr>
          <p:cNvPr id="32858" name="Line 431"/>
          <p:cNvSpPr>
            <a:spLocks noChangeShapeType="1"/>
          </p:cNvSpPr>
          <p:nvPr/>
        </p:nvSpPr>
        <p:spPr bwMode="auto">
          <a:xfrm rot="5400000">
            <a:off x="5427663" y="2060575"/>
            <a:ext cx="857250" cy="0"/>
          </a:xfrm>
          <a:prstGeom prst="line">
            <a:avLst/>
          </a:prstGeom>
          <a:noFill/>
          <a:ln w="3175">
            <a:solidFill>
              <a:srgbClr val="969696"/>
            </a:solidFill>
            <a:round/>
            <a:headEnd/>
            <a:tailEnd/>
          </a:ln>
        </p:spPr>
        <p:txBody>
          <a:bodyPr/>
          <a:lstStyle/>
          <a:p>
            <a:endParaRPr lang="es-MX" dirty="0"/>
          </a:p>
        </p:txBody>
      </p:sp>
      <p:sp>
        <p:nvSpPr>
          <p:cNvPr id="32859" name="Line 432"/>
          <p:cNvSpPr>
            <a:spLocks noChangeShapeType="1"/>
          </p:cNvSpPr>
          <p:nvPr/>
        </p:nvSpPr>
        <p:spPr bwMode="auto">
          <a:xfrm rot="5400000">
            <a:off x="839788" y="2060575"/>
            <a:ext cx="857250" cy="0"/>
          </a:xfrm>
          <a:prstGeom prst="line">
            <a:avLst/>
          </a:prstGeom>
          <a:noFill/>
          <a:ln w="3175">
            <a:solidFill>
              <a:srgbClr val="969696"/>
            </a:solidFill>
            <a:round/>
            <a:headEnd/>
            <a:tailEnd/>
          </a:ln>
        </p:spPr>
        <p:txBody>
          <a:bodyPr/>
          <a:lstStyle/>
          <a:p>
            <a:endParaRPr lang="es-MX" dirty="0"/>
          </a:p>
        </p:txBody>
      </p:sp>
      <p:graphicFrame>
        <p:nvGraphicFramePr>
          <p:cNvPr id="552384" name="Group 448"/>
          <p:cNvGraphicFramePr>
            <a:graphicFrameLocks noGrp="1"/>
          </p:cNvGraphicFramePr>
          <p:nvPr/>
        </p:nvGraphicFramePr>
        <p:xfrm>
          <a:off x="155575" y="3879850"/>
          <a:ext cx="1066800" cy="340800"/>
        </p:xfrm>
        <a:graphic>
          <a:graphicData uri="http://schemas.openxmlformats.org/drawingml/2006/table">
            <a:tbl>
              <a:tblPr/>
              <a:tblGrid>
                <a:gridCol w="1066800"/>
              </a:tblGrid>
              <a:tr h="2190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 d. El manejo de los olores </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32862" name="Line 440"/>
          <p:cNvSpPr>
            <a:spLocks noChangeShapeType="1"/>
          </p:cNvSpPr>
          <p:nvPr/>
        </p:nvSpPr>
        <p:spPr bwMode="auto">
          <a:xfrm rot="5400000">
            <a:off x="839788" y="4067175"/>
            <a:ext cx="857250" cy="0"/>
          </a:xfrm>
          <a:prstGeom prst="line">
            <a:avLst/>
          </a:prstGeom>
          <a:noFill/>
          <a:ln w="3175">
            <a:solidFill>
              <a:srgbClr val="969696"/>
            </a:solidFill>
            <a:round/>
            <a:headEnd/>
            <a:tailEnd/>
          </a:ln>
        </p:spPr>
        <p:txBody>
          <a:bodyPr/>
          <a:lstStyle/>
          <a:p>
            <a:endParaRPr lang="es-MX" dirty="0"/>
          </a:p>
        </p:txBody>
      </p:sp>
      <p:graphicFrame>
        <p:nvGraphicFramePr>
          <p:cNvPr id="552385" name="Group 449"/>
          <p:cNvGraphicFramePr>
            <a:graphicFrameLocks noGrp="1"/>
          </p:cNvGraphicFramePr>
          <p:nvPr/>
        </p:nvGraphicFramePr>
        <p:xfrm>
          <a:off x="4668838" y="3840163"/>
          <a:ext cx="1171575" cy="340800"/>
        </p:xfrm>
        <a:graphic>
          <a:graphicData uri="http://schemas.openxmlformats.org/drawingml/2006/table">
            <a:tbl>
              <a:tblPr/>
              <a:tblGrid>
                <a:gridCol w="1171575"/>
              </a:tblGrid>
              <a:tr h="2190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 e. El mantenimiento de las instalaciones </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32865" name="Line 447"/>
          <p:cNvSpPr>
            <a:spLocks noChangeShapeType="1"/>
          </p:cNvSpPr>
          <p:nvPr/>
        </p:nvSpPr>
        <p:spPr bwMode="auto">
          <a:xfrm rot="5400000">
            <a:off x="5427663" y="4083050"/>
            <a:ext cx="857250" cy="0"/>
          </a:xfrm>
          <a:prstGeom prst="line">
            <a:avLst/>
          </a:prstGeom>
          <a:noFill/>
          <a:ln w="3175">
            <a:solidFill>
              <a:srgbClr val="969696"/>
            </a:solidFill>
            <a:round/>
            <a:headEnd/>
            <a:tailEnd/>
          </a:ln>
        </p:spPr>
        <p:txBody>
          <a:bodyPr/>
          <a:lstStyle/>
          <a:p>
            <a:endParaRPr lang="es-MX" dirty="0"/>
          </a:p>
        </p:txBody>
      </p:sp>
      <p:graphicFrame>
        <p:nvGraphicFramePr>
          <p:cNvPr id="552444" name="Group 508"/>
          <p:cNvGraphicFramePr>
            <a:graphicFrameLocks noGrp="1"/>
          </p:cNvGraphicFramePr>
          <p:nvPr/>
        </p:nvGraphicFramePr>
        <p:xfrm>
          <a:off x="3379788" y="881063"/>
          <a:ext cx="2179637" cy="341376"/>
        </p:xfrm>
        <a:graphic>
          <a:graphicData uri="http://schemas.openxmlformats.org/drawingml/2006/table">
            <a:tbl>
              <a:tblPr/>
              <a:tblGrid>
                <a:gridCol w="479425"/>
                <a:gridCol w="479425"/>
                <a:gridCol w="479425"/>
                <a:gridCol w="741362"/>
              </a:tblGrid>
              <a:tr h="0">
                <a:tc gridSpan="2">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cap="flat">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solidFill>
                      <a:schemeClr val="bg1"/>
                    </a:solidFill>
                  </a:tcPr>
                </a:tc>
                <a:tc hMerge="1">
                  <a:txBody>
                    <a:bodyPr/>
                    <a:lstStyle/>
                    <a:p>
                      <a:endParaRPr lang="es-CO"/>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solidFill>
                      <a:schemeClr val="bg1"/>
                    </a:solidFill>
                  </a:tcPr>
                </a:tc>
              </a:tr>
              <a:tr h="38100">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7"/>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8"/>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9"/>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10"/>
                      <a:srcRect/>
                      <a:stretch>
                        <a:fillRect/>
                      </a:stretch>
                    </a:blipFill>
                  </a:tcPr>
                </a:tc>
              </a:tr>
            </a:tbl>
          </a:graphicData>
        </a:graphic>
      </p:graphicFrame>
      <p:grpSp>
        <p:nvGrpSpPr>
          <p:cNvPr id="32880" name="Group 510"/>
          <p:cNvGrpSpPr>
            <a:grpSpLocks/>
          </p:cNvGrpSpPr>
          <p:nvPr/>
        </p:nvGrpSpPr>
        <p:grpSpPr bwMode="auto">
          <a:xfrm>
            <a:off x="8175625" y="152400"/>
            <a:ext cx="969963" cy="255588"/>
            <a:chOff x="5150" y="96"/>
            <a:chExt cx="611" cy="161"/>
          </a:xfrm>
        </p:grpSpPr>
        <p:pic>
          <p:nvPicPr>
            <p:cNvPr id="32885" name="Picture 511" descr="GHJK"/>
            <p:cNvPicPr>
              <a:picLocks noChangeAspect="1" noChangeArrowheads="1"/>
            </p:cNvPicPr>
            <p:nvPr/>
          </p:nvPicPr>
          <p:blipFill>
            <a:blip r:embed="rId11" cstate="print"/>
            <a:srcRect/>
            <a:stretch>
              <a:fillRect/>
            </a:stretch>
          </p:blipFill>
          <p:spPr bwMode="auto">
            <a:xfrm>
              <a:off x="5150" y="101"/>
              <a:ext cx="611" cy="156"/>
            </a:xfrm>
            <a:prstGeom prst="rect">
              <a:avLst/>
            </a:prstGeom>
            <a:noFill/>
            <a:ln w="9525">
              <a:noFill/>
              <a:miter lim="800000"/>
              <a:headEnd/>
              <a:tailEnd/>
            </a:ln>
          </p:spPr>
        </p:pic>
        <p:sp>
          <p:nvSpPr>
            <p:cNvPr id="32886" name="Rectangle 512"/>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pic>
        <p:nvPicPr>
          <p:cNvPr id="32881" name="Picture 513" descr="sfgdfh"/>
          <p:cNvPicPr>
            <a:picLocks noChangeAspect="1" noChangeArrowheads="1"/>
          </p:cNvPicPr>
          <p:nvPr/>
        </p:nvPicPr>
        <p:blipFill>
          <a:blip r:embed="rId12" cstate="print"/>
          <a:srcRect/>
          <a:stretch>
            <a:fillRect/>
          </a:stretch>
        </p:blipFill>
        <p:spPr bwMode="auto">
          <a:xfrm>
            <a:off x="431800" y="2460625"/>
            <a:ext cx="638175" cy="371475"/>
          </a:xfrm>
          <a:prstGeom prst="rect">
            <a:avLst/>
          </a:prstGeom>
          <a:noFill/>
          <a:ln w="9525">
            <a:noFill/>
            <a:miter lim="800000"/>
            <a:headEnd/>
            <a:tailEnd/>
          </a:ln>
        </p:spPr>
      </p:pic>
      <p:pic>
        <p:nvPicPr>
          <p:cNvPr id="32882" name="Picture 514" descr="gfdfh"/>
          <p:cNvPicPr>
            <a:picLocks noChangeAspect="1" noChangeArrowheads="1"/>
          </p:cNvPicPr>
          <p:nvPr/>
        </p:nvPicPr>
        <p:blipFill>
          <a:blip r:embed="rId13" cstate="print"/>
          <a:srcRect/>
          <a:stretch>
            <a:fillRect/>
          </a:stretch>
        </p:blipFill>
        <p:spPr bwMode="auto">
          <a:xfrm>
            <a:off x="5005388" y="2506663"/>
            <a:ext cx="620712" cy="333375"/>
          </a:xfrm>
          <a:prstGeom prst="rect">
            <a:avLst/>
          </a:prstGeom>
          <a:noFill/>
          <a:ln w="9525">
            <a:noFill/>
            <a:miter lim="800000"/>
            <a:headEnd/>
            <a:tailEnd/>
          </a:ln>
        </p:spPr>
      </p:pic>
      <p:pic>
        <p:nvPicPr>
          <p:cNvPr id="32883" name="Picture 515" descr="gfdgh"/>
          <p:cNvPicPr>
            <a:picLocks noChangeAspect="1" noChangeArrowheads="1"/>
          </p:cNvPicPr>
          <p:nvPr/>
        </p:nvPicPr>
        <p:blipFill>
          <a:blip r:embed="rId14" cstate="print"/>
          <a:srcRect/>
          <a:stretch>
            <a:fillRect/>
          </a:stretch>
        </p:blipFill>
        <p:spPr bwMode="auto">
          <a:xfrm>
            <a:off x="5099050" y="4310063"/>
            <a:ext cx="495300" cy="541337"/>
          </a:xfrm>
          <a:prstGeom prst="rect">
            <a:avLst/>
          </a:prstGeom>
          <a:noFill/>
          <a:ln w="9525">
            <a:noFill/>
            <a:miter lim="800000"/>
            <a:headEnd/>
            <a:tailEnd/>
          </a:ln>
        </p:spPr>
      </p:pic>
      <p:pic>
        <p:nvPicPr>
          <p:cNvPr id="32884" name="Picture 516" descr="fgfj"/>
          <p:cNvPicPr>
            <a:picLocks noChangeAspect="1" noChangeArrowheads="1"/>
          </p:cNvPicPr>
          <p:nvPr/>
        </p:nvPicPr>
        <p:blipFill>
          <a:blip r:embed="rId15" cstate="print"/>
          <a:srcRect/>
          <a:stretch>
            <a:fillRect/>
          </a:stretch>
        </p:blipFill>
        <p:spPr bwMode="auto">
          <a:xfrm>
            <a:off x="525463" y="4254500"/>
            <a:ext cx="541337" cy="479425"/>
          </a:xfrm>
          <a:prstGeom prst="rect">
            <a:avLst/>
          </a:prstGeom>
          <a:noFill/>
          <a:ln w="9525">
            <a:noFill/>
            <a:miter lim="800000"/>
            <a:headEnd/>
            <a:tailEnd/>
          </a:ln>
        </p:spPr>
      </p:pic>
      <p:sp>
        <p:nvSpPr>
          <p:cNvPr id="36" name="35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4314" name="Group 330"/>
          <p:cNvGraphicFramePr>
            <a:graphicFrameLocks noGrp="1"/>
          </p:cNvGraphicFramePr>
          <p:nvPr/>
        </p:nvGraphicFramePr>
        <p:xfrm>
          <a:off x="1201738" y="1498600"/>
          <a:ext cx="4554537" cy="1466851"/>
        </p:xfrm>
        <a:graphic>
          <a:graphicData uri="http://schemas.openxmlformats.org/drawingml/2006/table">
            <a:tbl>
              <a:tblPr/>
              <a:tblGrid>
                <a:gridCol w="1138237"/>
                <a:gridCol w="1139825"/>
                <a:gridCol w="1138238"/>
                <a:gridCol w="1138237"/>
              </a:tblGrid>
              <a:tr h="1277938">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graphicFrame>
        <p:nvGraphicFramePr>
          <p:cNvPr id="554400" name="Group 416"/>
          <p:cNvGraphicFramePr>
            <a:graphicFrameLocks noGrp="1"/>
          </p:cNvGraphicFramePr>
          <p:nvPr/>
        </p:nvGraphicFramePr>
        <p:xfrm>
          <a:off x="1201738" y="3251200"/>
          <a:ext cx="4554537" cy="1466851"/>
        </p:xfrm>
        <a:graphic>
          <a:graphicData uri="http://schemas.openxmlformats.org/drawingml/2006/table">
            <a:tbl>
              <a:tblPr/>
              <a:tblGrid>
                <a:gridCol w="1138237"/>
                <a:gridCol w="1139825"/>
                <a:gridCol w="1138238"/>
                <a:gridCol w="1138237"/>
              </a:tblGrid>
              <a:tr h="1277938">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graphicFrame>
        <p:nvGraphicFramePr>
          <p:cNvPr id="33794" name="Object 5"/>
          <p:cNvGraphicFramePr>
            <a:graphicFrameLocks noChangeAspect="1"/>
          </p:cNvGraphicFramePr>
          <p:nvPr/>
        </p:nvGraphicFramePr>
        <p:xfrm>
          <a:off x="1357313" y="1574800"/>
          <a:ext cx="4387850" cy="1304925"/>
        </p:xfrm>
        <a:graphic>
          <a:graphicData uri="http://schemas.openxmlformats.org/presentationml/2006/ole">
            <p:oleObj spid="_x0000_s33794" name="Gráfico" r:id="rId3" imgW="4390957" imgH="1305015" progId="MSGraph.Chart.8">
              <p:embed followColorScheme="full"/>
            </p:oleObj>
          </a:graphicData>
        </a:graphic>
      </p:graphicFrame>
      <p:sp>
        <p:nvSpPr>
          <p:cNvPr id="33821" name="Line 208"/>
          <p:cNvSpPr>
            <a:spLocks noChangeShapeType="1"/>
          </p:cNvSpPr>
          <p:nvPr/>
        </p:nvSpPr>
        <p:spPr bwMode="auto">
          <a:xfrm>
            <a:off x="246063" y="3044825"/>
            <a:ext cx="5326062" cy="0"/>
          </a:xfrm>
          <a:prstGeom prst="line">
            <a:avLst/>
          </a:prstGeom>
          <a:noFill/>
          <a:ln w="3175">
            <a:solidFill>
              <a:srgbClr val="808080"/>
            </a:solidFill>
            <a:round/>
            <a:headEnd/>
            <a:tailEnd/>
          </a:ln>
        </p:spPr>
        <p:txBody>
          <a:bodyPr/>
          <a:lstStyle/>
          <a:p>
            <a:endParaRPr lang="es-MX" dirty="0"/>
          </a:p>
        </p:txBody>
      </p:sp>
      <p:graphicFrame>
        <p:nvGraphicFramePr>
          <p:cNvPr id="554455" name="Group 471"/>
          <p:cNvGraphicFramePr>
            <a:graphicFrameLocks noGrp="1"/>
          </p:cNvGraphicFramePr>
          <p:nvPr/>
        </p:nvGraphicFramePr>
        <p:xfrm>
          <a:off x="155575" y="1730375"/>
          <a:ext cx="1066800" cy="493200"/>
        </p:xfrm>
        <a:graphic>
          <a:graphicData uri="http://schemas.openxmlformats.org/drawingml/2006/table">
            <a:tbl>
              <a:tblPr/>
              <a:tblGrid>
                <a:gridCol w="1066800"/>
              </a:tblGrid>
              <a:tr h="2190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 g. La vigilancia y seguridad del cementerio </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33824" name="Line 222"/>
          <p:cNvSpPr>
            <a:spLocks noChangeShapeType="1"/>
          </p:cNvSpPr>
          <p:nvPr/>
        </p:nvSpPr>
        <p:spPr bwMode="auto">
          <a:xfrm rot="5400000">
            <a:off x="839788" y="2124075"/>
            <a:ext cx="857250" cy="0"/>
          </a:xfrm>
          <a:prstGeom prst="line">
            <a:avLst/>
          </a:prstGeom>
          <a:noFill/>
          <a:ln w="3175">
            <a:solidFill>
              <a:srgbClr val="969696"/>
            </a:solidFill>
            <a:round/>
            <a:headEnd/>
            <a:tailEnd/>
          </a:ln>
        </p:spPr>
        <p:txBody>
          <a:bodyPr/>
          <a:lstStyle/>
          <a:p>
            <a:endParaRPr lang="es-MX" dirty="0"/>
          </a:p>
        </p:txBody>
      </p:sp>
      <p:graphicFrame>
        <p:nvGraphicFramePr>
          <p:cNvPr id="554222" name="Group 238"/>
          <p:cNvGraphicFramePr>
            <a:graphicFrameLocks noGrp="1"/>
          </p:cNvGraphicFramePr>
          <p:nvPr/>
        </p:nvGraphicFramePr>
        <p:xfrm>
          <a:off x="1408113" y="1490663"/>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5E4EB0"/>
                          </a:solidFill>
                          <a:effectLst/>
                          <a:latin typeface="Calibri" pitchFamily="34" charset="0"/>
                          <a:cs typeface="Arial" charset="0"/>
                        </a:rPr>
                        <a:t>2010</a:t>
                      </a:r>
                      <a:endParaRPr kumimoji="0" lang="es-ES" sz="900" b="0" i="0" u="none" strike="noStrike" cap="none" normalizeH="0" baseline="0" dirty="0" smtClean="0">
                        <a:ln>
                          <a:noFill/>
                        </a:ln>
                        <a:solidFill>
                          <a:srgbClr val="5E4EB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4221" name="Group 237"/>
          <p:cNvGraphicFramePr>
            <a:graphicFrameLocks noGrp="1"/>
          </p:cNvGraphicFramePr>
          <p:nvPr/>
        </p:nvGraphicFramePr>
        <p:xfrm>
          <a:off x="1784350" y="1490663"/>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622280"/>
                          </a:solidFill>
                          <a:effectLst/>
                          <a:latin typeface="Calibri" pitchFamily="34" charset="0"/>
                          <a:cs typeface="Arial" charset="0"/>
                        </a:rPr>
                        <a:t>2016</a:t>
                      </a:r>
                      <a:endParaRPr kumimoji="0" lang="es-ES" sz="9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4223" name="Group 239"/>
          <p:cNvGraphicFramePr>
            <a:graphicFrameLocks noGrp="1"/>
          </p:cNvGraphicFramePr>
          <p:nvPr/>
        </p:nvGraphicFramePr>
        <p:xfrm>
          <a:off x="2516188" y="1490663"/>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2010</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4229" name="Group 245"/>
          <p:cNvGraphicFramePr>
            <a:graphicFrameLocks noGrp="1"/>
          </p:cNvGraphicFramePr>
          <p:nvPr/>
        </p:nvGraphicFramePr>
        <p:xfrm>
          <a:off x="2900363" y="1490663"/>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2016</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4235" name="Group 251"/>
          <p:cNvGraphicFramePr>
            <a:graphicFrameLocks noGrp="1"/>
          </p:cNvGraphicFramePr>
          <p:nvPr/>
        </p:nvGraphicFramePr>
        <p:xfrm>
          <a:off x="3646488" y="1490663"/>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2010</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4241" name="Group 257"/>
          <p:cNvGraphicFramePr>
            <a:graphicFrameLocks noGrp="1"/>
          </p:cNvGraphicFramePr>
          <p:nvPr/>
        </p:nvGraphicFramePr>
        <p:xfrm>
          <a:off x="4038600" y="1490663"/>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2016</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4247" name="Group 263"/>
          <p:cNvGraphicFramePr>
            <a:graphicFrameLocks noGrp="1"/>
          </p:cNvGraphicFramePr>
          <p:nvPr/>
        </p:nvGraphicFramePr>
        <p:xfrm>
          <a:off x="4778375" y="1490663"/>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2010</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4253" name="Group 269"/>
          <p:cNvGraphicFramePr>
            <a:graphicFrameLocks noGrp="1"/>
          </p:cNvGraphicFramePr>
          <p:nvPr/>
        </p:nvGraphicFramePr>
        <p:xfrm>
          <a:off x="5170488" y="1490663"/>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2016</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33841" name="Text Box 331"/>
          <p:cNvSpPr txBox="1">
            <a:spLocks noChangeArrowheads="1"/>
          </p:cNvSpPr>
          <p:nvPr/>
        </p:nvSpPr>
        <p:spPr bwMode="auto">
          <a:xfrm>
            <a:off x="1350963" y="2062163"/>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33842" name="Text Box 332"/>
          <p:cNvSpPr txBox="1">
            <a:spLocks noChangeArrowheads="1"/>
          </p:cNvSpPr>
          <p:nvPr/>
        </p:nvSpPr>
        <p:spPr bwMode="auto">
          <a:xfrm>
            <a:off x="2451100" y="2020888"/>
            <a:ext cx="128588"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33843" name="Text Box 333"/>
          <p:cNvSpPr txBox="1">
            <a:spLocks noChangeArrowheads="1"/>
          </p:cNvSpPr>
          <p:nvPr/>
        </p:nvSpPr>
        <p:spPr bwMode="auto">
          <a:xfrm>
            <a:off x="3567113" y="2062163"/>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33844" name="Text Box 334"/>
          <p:cNvSpPr txBox="1">
            <a:spLocks noChangeArrowheads="1"/>
          </p:cNvSpPr>
          <p:nvPr/>
        </p:nvSpPr>
        <p:spPr bwMode="auto">
          <a:xfrm>
            <a:off x="4722813" y="2133600"/>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graphicFrame>
        <p:nvGraphicFramePr>
          <p:cNvPr id="554293" name="Group 309"/>
          <p:cNvGraphicFramePr>
            <a:graphicFrameLocks noGrp="1"/>
          </p:cNvGraphicFramePr>
          <p:nvPr/>
        </p:nvGraphicFramePr>
        <p:xfrm>
          <a:off x="5832475" y="2414588"/>
          <a:ext cx="3175000" cy="1484313"/>
        </p:xfrm>
        <a:graphic>
          <a:graphicData uri="http://schemas.openxmlformats.org/drawingml/2006/table">
            <a:tbl>
              <a:tblPr/>
              <a:tblGrid>
                <a:gridCol w="793750"/>
                <a:gridCol w="793750"/>
                <a:gridCol w="793750"/>
                <a:gridCol w="793750"/>
              </a:tblGrid>
              <a:tr h="1295400">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graphicFrame>
        <p:nvGraphicFramePr>
          <p:cNvPr id="553986" name="Group 2"/>
          <p:cNvGraphicFramePr>
            <a:graphicFrameLocks noGrp="1"/>
          </p:cNvGraphicFramePr>
          <p:nvPr/>
        </p:nvGraphicFramePr>
        <p:xfrm>
          <a:off x="6329363" y="1943100"/>
          <a:ext cx="2179637" cy="292608"/>
        </p:xfrm>
        <a:graphic>
          <a:graphicData uri="http://schemas.openxmlformats.org/drawingml/2006/table">
            <a:tbl>
              <a:tblPr/>
              <a:tblGrid>
                <a:gridCol w="479425"/>
                <a:gridCol w="479425"/>
                <a:gridCol w="479425"/>
                <a:gridCol w="741362"/>
              </a:tblGrid>
              <a:tr h="0">
                <a:tc gridSpan="2">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cap="flat">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s-CO"/>
                    </a:p>
                  </a:txBody>
                  <a:tcPr/>
                </a:tc>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noFill/>
                  </a:tcPr>
                </a:tc>
              </a:tr>
              <a:tr h="38100">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4"/>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5"/>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6"/>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7"/>
                      <a:srcRect/>
                      <a:stretch>
                        <a:fillRect/>
                      </a:stretch>
                    </a:blipFill>
                  </a:tcPr>
                </a:tc>
              </a:tr>
            </a:tbl>
          </a:graphicData>
        </a:graphic>
      </p:graphicFrame>
      <p:sp>
        <p:nvSpPr>
          <p:cNvPr id="33872" name="Rectangle 19"/>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95657ABF-5ABD-4AA1-8D76-722C9D6D3F2F}" type="slidenum">
              <a:rPr lang="es-ES" sz="900" i="1">
                <a:solidFill>
                  <a:schemeClr val="bg1"/>
                </a:solidFill>
              </a:rPr>
              <a:pPr algn="ctr"/>
              <a:t>83</a:t>
            </a:fld>
            <a:endParaRPr lang="es-ES" sz="900" i="1" dirty="0">
              <a:solidFill>
                <a:schemeClr val="bg1"/>
              </a:solidFill>
            </a:endParaRPr>
          </a:p>
        </p:txBody>
      </p:sp>
      <p:graphicFrame>
        <p:nvGraphicFramePr>
          <p:cNvPr id="554004" name="Group 20"/>
          <p:cNvGraphicFramePr>
            <a:graphicFrameLocks noGrp="1"/>
          </p:cNvGraphicFramePr>
          <p:nvPr/>
        </p:nvGraphicFramePr>
        <p:xfrm>
          <a:off x="931863" y="636588"/>
          <a:ext cx="6829425" cy="203640"/>
        </p:xfrm>
        <a:graphic>
          <a:graphicData uri="http://schemas.openxmlformats.org/drawingml/2006/table">
            <a:tbl>
              <a:tblPr/>
              <a:tblGrid>
                <a:gridCol w="6829425"/>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defRPr/>
                      </a:pPr>
                      <a:r>
                        <a:rPr kumimoji="0" lang="es-CO" sz="1000" b="1" i="0" u="none" strike="noStrike" cap="none" normalizeH="0" baseline="0" dirty="0" smtClean="0">
                          <a:ln>
                            <a:noFill/>
                          </a:ln>
                          <a:solidFill>
                            <a:srgbClr val="622280"/>
                          </a:solidFill>
                          <a:effectLst/>
                          <a:latin typeface="Calibri" pitchFamily="34" charset="0"/>
                          <a:cs typeface="Arial" charset="0"/>
                        </a:rPr>
                        <a:t> 11.</a:t>
                      </a:r>
                      <a:r>
                        <a:rPr kumimoji="0" lang="es-CO" sz="1000" b="1" i="0" u="none" strike="noStrike" cap="none" normalizeH="0" baseline="0" dirty="0" smtClean="0">
                          <a:ln>
                            <a:noFill/>
                          </a:ln>
                          <a:solidFill>
                            <a:srgbClr val="333333"/>
                          </a:solidFill>
                          <a:effectLst/>
                          <a:latin typeface="Calibri" pitchFamily="34" charset="0"/>
                          <a:cs typeface="Arial" charset="0"/>
                        </a:rPr>
                        <a:t> </a:t>
                      </a:r>
                      <a:r>
                        <a:rPr kumimoji="0" lang="es-CO" sz="1000" b="0" i="0" u="none" strike="noStrike" cap="none" normalizeH="0" baseline="0" dirty="0" smtClean="0">
                          <a:ln>
                            <a:noFill/>
                          </a:ln>
                          <a:solidFill>
                            <a:srgbClr val="333333"/>
                          </a:solidFill>
                          <a:effectLst/>
                          <a:latin typeface="Calibri" pitchFamily="34" charset="0"/>
                          <a:cs typeface="Arial" charset="0"/>
                        </a:rPr>
                        <a:t>Continuando con la evaluación en detalle del servicio prestado por el cementerio,</a:t>
                      </a:r>
                      <a:r>
                        <a:rPr kumimoji="0" lang="es-CO" sz="1000" b="1" i="0" u="none" strike="noStrike" cap="none" normalizeH="0" baseline="0" dirty="0" smtClean="0">
                          <a:ln>
                            <a:noFill/>
                          </a:ln>
                          <a:solidFill>
                            <a:srgbClr val="333333"/>
                          </a:solidFill>
                          <a:effectLst/>
                          <a:latin typeface="Calibri" pitchFamily="34" charset="0"/>
                          <a:cs typeface="Arial" charset="0"/>
                        </a:rPr>
                        <a:t> ¿Cómo lo califica en cuanto a… </a:t>
                      </a:r>
                      <a:endParaRPr kumimoji="0" lang="es-CO" sz="1000" b="0" i="0" u="none" strike="noStrike" cap="none" normalizeH="0" baseline="0" dirty="0" smtClean="0">
                        <a:ln>
                          <a:noFill/>
                        </a:ln>
                        <a:solidFill>
                          <a:schemeClr val="tx1">
                            <a:lumMod val="50000"/>
                            <a:lumOff val="50000"/>
                          </a:schemeClr>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33875" name="Rectangle 26"/>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33795" name="Object 5"/>
          <p:cNvGraphicFramePr>
            <a:graphicFrameLocks noChangeAspect="1"/>
          </p:cNvGraphicFramePr>
          <p:nvPr/>
        </p:nvGraphicFramePr>
        <p:xfrm>
          <a:off x="5784850" y="2341563"/>
          <a:ext cx="3400425" cy="1423987"/>
        </p:xfrm>
        <a:graphic>
          <a:graphicData uri="http://schemas.openxmlformats.org/presentationml/2006/ole">
            <p:oleObj spid="_x0000_s33795" name="Gráfico" r:id="rId8" imgW="3400357" imgH="1428750" progId="MSGraph.Chart.8">
              <p:embed followColorScheme="full"/>
            </p:oleObj>
          </a:graphicData>
        </a:graphic>
      </p:graphicFrame>
      <p:sp>
        <p:nvSpPr>
          <p:cNvPr id="33876" name="Line 29"/>
          <p:cNvSpPr>
            <a:spLocks noChangeShapeType="1"/>
          </p:cNvSpPr>
          <p:nvPr/>
        </p:nvSpPr>
        <p:spPr bwMode="auto">
          <a:xfrm rot="5400000">
            <a:off x="3679825" y="2936876"/>
            <a:ext cx="4098925" cy="0"/>
          </a:xfrm>
          <a:prstGeom prst="line">
            <a:avLst/>
          </a:prstGeom>
          <a:noFill/>
          <a:ln w="3175">
            <a:solidFill>
              <a:srgbClr val="808080"/>
            </a:solidFill>
            <a:round/>
            <a:headEnd/>
            <a:tailEnd/>
          </a:ln>
        </p:spPr>
        <p:txBody>
          <a:bodyPr/>
          <a:lstStyle/>
          <a:p>
            <a:endParaRPr lang="es-MX" dirty="0"/>
          </a:p>
        </p:txBody>
      </p:sp>
      <p:graphicFrame>
        <p:nvGraphicFramePr>
          <p:cNvPr id="554177" name="Group 193"/>
          <p:cNvGraphicFramePr>
            <a:graphicFrameLocks noGrp="1"/>
          </p:cNvGraphicFramePr>
          <p:nvPr/>
        </p:nvGraphicFramePr>
        <p:xfrm>
          <a:off x="6731000" y="1439863"/>
          <a:ext cx="1371600" cy="340800"/>
        </p:xfrm>
        <a:graphic>
          <a:graphicData uri="http://schemas.openxmlformats.org/drawingml/2006/table">
            <a:tbl>
              <a:tblPr/>
              <a:tblGrid>
                <a:gridCol w="1371600"/>
              </a:tblGrid>
              <a:tr h="219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 f. La eliminación de vectores e insectos </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4458" name="Group 474"/>
          <p:cNvGraphicFramePr>
            <a:graphicFrameLocks noGrp="1"/>
          </p:cNvGraphicFramePr>
          <p:nvPr/>
        </p:nvGraphicFramePr>
        <p:xfrm>
          <a:off x="2055813" y="925513"/>
          <a:ext cx="2659062" cy="390144"/>
        </p:xfrm>
        <a:graphic>
          <a:graphicData uri="http://schemas.openxmlformats.org/drawingml/2006/table">
            <a:tbl>
              <a:tblPr/>
              <a:tblGrid>
                <a:gridCol w="479425"/>
                <a:gridCol w="479425"/>
                <a:gridCol w="479425"/>
                <a:gridCol w="479425"/>
                <a:gridCol w="741362"/>
              </a:tblGrid>
              <a:tr h="0">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endParaRPr kumimoji="0" lang="es-CO" sz="900" b="0"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cap="flat">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s-CO"/>
                    </a:p>
                  </a:txBody>
                  <a:tcPr/>
                </a:tc>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noFill/>
                  </a:tcPr>
                </a:tc>
              </a:tr>
              <a:tr h="66675">
                <a:tc>
                  <a:txBody>
                    <a:bodyPr/>
                    <a:lstStyle/>
                    <a:p>
                      <a:pPr marL="0" marR="0" lvl="0" indent="0" algn="r" defTabSz="914400" rtl="0" eaLnBrk="1" fontAlgn="b" latinLnBrk="0" hangingPunct="1">
                        <a:lnSpc>
                          <a:spcPct val="80000"/>
                        </a:lnSpc>
                        <a:spcBef>
                          <a:spcPct val="0"/>
                        </a:spcBef>
                        <a:spcAft>
                          <a:spcPct val="0"/>
                        </a:spcAft>
                        <a:buClrTx/>
                        <a:buSzTx/>
                        <a:buFont typeface="Wingdings" pitchFamily="2" charset="2"/>
                        <a:buNone/>
                        <a:tabLst/>
                      </a:pPr>
                      <a:r>
                        <a:rPr kumimoji="0" lang="es-CO" sz="800" b="1" i="0" u="none" strike="noStrike" cap="none" normalizeH="0" baseline="0" dirty="0" smtClean="0">
                          <a:ln>
                            <a:noFill/>
                          </a:ln>
                          <a:solidFill>
                            <a:schemeClr val="tx1"/>
                          </a:solidFill>
                          <a:effectLst/>
                          <a:latin typeface="Calibri" pitchFamily="34" charset="0"/>
                          <a:cs typeface="Arial" charset="0"/>
                        </a:rPr>
                        <a:t>2010</a:t>
                      </a:r>
                    </a:p>
                  </a:txBody>
                  <a:tcPr marL="0" marR="36000" marT="0" marB="0" anchor="ctr" horzOverflow="overflow">
                    <a:lnL w="3175"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blipFill dpi="0" rotWithShape="0">
                      <a:blip r:embed="rId9"/>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blipFill dpi="0" rotWithShape="0">
                      <a:blip r:embed="rId10"/>
                      <a:srcRect/>
                      <a:stretch>
                        <a:fillRect/>
                      </a:stretch>
                    </a:blipFill>
                  </a:tcPr>
                </a:tc>
                <a:tc rowSpan="2">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6"/>
                      <a:srcRect/>
                      <a:stretch>
                        <a:fillRect/>
                      </a:stretch>
                    </a:blipFill>
                  </a:tcPr>
                </a:tc>
                <a:tc rowSpan="2">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7"/>
                      <a:srcRect/>
                      <a:stretch>
                        <a:fillRect/>
                      </a:stretch>
                    </a:blipFill>
                  </a:tcPr>
                </a:tc>
              </a:tr>
              <a:tr h="38100">
                <a:tc>
                  <a:txBody>
                    <a:bodyPr/>
                    <a:lstStyle/>
                    <a:p>
                      <a:pPr marL="0" marR="0" lvl="0" indent="0" algn="r" defTabSz="914400" rtl="0" eaLnBrk="1" fontAlgn="b" latinLnBrk="0" hangingPunct="1">
                        <a:lnSpc>
                          <a:spcPct val="80000"/>
                        </a:lnSpc>
                        <a:spcBef>
                          <a:spcPct val="0"/>
                        </a:spcBef>
                        <a:spcAft>
                          <a:spcPct val="0"/>
                        </a:spcAft>
                        <a:buClrTx/>
                        <a:buSzTx/>
                        <a:buFont typeface="Wingdings" pitchFamily="2" charset="2"/>
                        <a:buNone/>
                        <a:tabLst/>
                      </a:pPr>
                      <a:r>
                        <a:rPr kumimoji="0" lang="es-CO" sz="800" b="1" i="0" u="none" strike="noStrike" cap="none" normalizeH="0" baseline="0" dirty="0" smtClean="0">
                          <a:ln>
                            <a:noFill/>
                          </a:ln>
                          <a:solidFill>
                            <a:schemeClr val="tx1"/>
                          </a:solidFill>
                          <a:effectLst/>
                          <a:latin typeface="Calibri" pitchFamily="34" charset="0"/>
                          <a:cs typeface="Arial" charset="0"/>
                        </a:rPr>
                        <a:t>2016</a:t>
                      </a:r>
                    </a:p>
                  </a:txBody>
                  <a:tcPr marL="0" marR="36000" marT="0" marB="0" anchor="ctr" horzOverflow="overflow">
                    <a:lnL w="3175"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4"/>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5"/>
                      <a:srcRect/>
                      <a:stretch>
                        <a:fillRect/>
                      </a:stretch>
                    </a:blipFill>
                  </a:tcPr>
                </a:tc>
                <a:tc vMerge="1">
                  <a:txBody>
                    <a:bodyPr/>
                    <a:lstStyle/>
                    <a:p>
                      <a:endParaRPr lang="es-CO"/>
                    </a:p>
                  </a:txBody>
                  <a:tcPr/>
                </a:tc>
                <a:tc vMerge="1">
                  <a:txBody>
                    <a:bodyPr/>
                    <a:lstStyle/>
                    <a:p>
                      <a:endParaRPr lang="es-CO"/>
                    </a:p>
                  </a:txBody>
                  <a:tcPr/>
                </a:tc>
              </a:tr>
            </a:tbl>
          </a:graphicData>
        </a:graphic>
      </p:graphicFrame>
      <p:graphicFrame>
        <p:nvGraphicFramePr>
          <p:cNvPr id="33796" name="Object 5"/>
          <p:cNvGraphicFramePr>
            <a:graphicFrameLocks noChangeAspect="1"/>
          </p:cNvGraphicFramePr>
          <p:nvPr/>
        </p:nvGraphicFramePr>
        <p:xfrm>
          <a:off x="1357313" y="3327400"/>
          <a:ext cx="4387850" cy="1304925"/>
        </p:xfrm>
        <a:graphic>
          <a:graphicData uri="http://schemas.openxmlformats.org/presentationml/2006/ole">
            <p:oleObj spid="_x0000_s33796" name="Gráfico" r:id="rId11" imgW="4390957" imgH="1305015" progId="MSGraph.Chart.8">
              <p:embed followColorScheme="full"/>
            </p:oleObj>
          </a:graphicData>
        </a:graphic>
      </p:graphicFrame>
      <p:graphicFrame>
        <p:nvGraphicFramePr>
          <p:cNvPr id="554456" name="Group 472"/>
          <p:cNvGraphicFramePr>
            <a:graphicFrameLocks noGrp="1"/>
          </p:cNvGraphicFramePr>
          <p:nvPr/>
        </p:nvGraphicFramePr>
        <p:xfrm>
          <a:off x="155575" y="3459163"/>
          <a:ext cx="1066800" cy="493200"/>
        </p:xfrm>
        <a:graphic>
          <a:graphicData uri="http://schemas.openxmlformats.org/drawingml/2006/table">
            <a:tbl>
              <a:tblPr/>
              <a:tblGrid>
                <a:gridCol w="1066800"/>
              </a:tblGrid>
              <a:tr h="2190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 c. El aseo de los pabellones y sus áreas comunes </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33902" name="Line 342"/>
          <p:cNvSpPr>
            <a:spLocks noChangeShapeType="1"/>
          </p:cNvSpPr>
          <p:nvPr/>
        </p:nvSpPr>
        <p:spPr bwMode="auto">
          <a:xfrm rot="5400000">
            <a:off x="839788" y="3876675"/>
            <a:ext cx="857250" cy="0"/>
          </a:xfrm>
          <a:prstGeom prst="line">
            <a:avLst/>
          </a:prstGeom>
          <a:noFill/>
          <a:ln w="3175">
            <a:solidFill>
              <a:srgbClr val="969696"/>
            </a:solidFill>
            <a:round/>
            <a:headEnd/>
            <a:tailEnd/>
          </a:ln>
        </p:spPr>
        <p:txBody>
          <a:bodyPr/>
          <a:lstStyle/>
          <a:p>
            <a:endParaRPr lang="es-MX" dirty="0"/>
          </a:p>
        </p:txBody>
      </p:sp>
      <p:graphicFrame>
        <p:nvGraphicFramePr>
          <p:cNvPr id="554327" name="Group 343"/>
          <p:cNvGraphicFramePr>
            <a:graphicFrameLocks noGrp="1"/>
          </p:cNvGraphicFramePr>
          <p:nvPr/>
        </p:nvGraphicFramePr>
        <p:xfrm>
          <a:off x="1408113" y="3243263"/>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5E4EB0"/>
                          </a:solidFill>
                          <a:effectLst/>
                          <a:latin typeface="Calibri" pitchFamily="34" charset="0"/>
                          <a:cs typeface="Arial" charset="0"/>
                        </a:rPr>
                        <a:t>2010</a:t>
                      </a:r>
                      <a:endParaRPr kumimoji="0" lang="es-ES" sz="900" b="0" i="0" u="none" strike="noStrike" cap="none" normalizeH="0" baseline="0" dirty="0" smtClean="0">
                        <a:ln>
                          <a:noFill/>
                        </a:ln>
                        <a:solidFill>
                          <a:srgbClr val="5E4EB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4333" name="Group 349"/>
          <p:cNvGraphicFramePr>
            <a:graphicFrameLocks noGrp="1"/>
          </p:cNvGraphicFramePr>
          <p:nvPr/>
        </p:nvGraphicFramePr>
        <p:xfrm>
          <a:off x="1784350" y="3243263"/>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622280"/>
                          </a:solidFill>
                          <a:effectLst/>
                          <a:latin typeface="Calibri" pitchFamily="34" charset="0"/>
                          <a:cs typeface="Arial" charset="0"/>
                        </a:rPr>
                        <a:t>2016</a:t>
                      </a:r>
                      <a:endParaRPr kumimoji="0" lang="es-ES" sz="9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4339" name="Group 355"/>
          <p:cNvGraphicFramePr>
            <a:graphicFrameLocks noGrp="1"/>
          </p:cNvGraphicFramePr>
          <p:nvPr/>
        </p:nvGraphicFramePr>
        <p:xfrm>
          <a:off x="2516188" y="3243263"/>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2010</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4345" name="Group 361"/>
          <p:cNvGraphicFramePr>
            <a:graphicFrameLocks noGrp="1"/>
          </p:cNvGraphicFramePr>
          <p:nvPr/>
        </p:nvGraphicFramePr>
        <p:xfrm>
          <a:off x="2900363" y="3243263"/>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2016</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4351" name="Group 367"/>
          <p:cNvGraphicFramePr>
            <a:graphicFrameLocks noGrp="1"/>
          </p:cNvGraphicFramePr>
          <p:nvPr/>
        </p:nvGraphicFramePr>
        <p:xfrm>
          <a:off x="3646488" y="3243263"/>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2010</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4357" name="Group 373"/>
          <p:cNvGraphicFramePr>
            <a:graphicFrameLocks noGrp="1"/>
          </p:cNvGraphicFramePr>
          <p:nvPr/>
        </p:nvGraphicFramePr>
        <p:xfrm>
          <a:off x="4038600" y="3243263"/>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2016</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4363" name="Group 379"/>
          <p:cNvGraphicFramePr>
            <a:graphicFrameLocks noGrp="1"/>
          </p:cNvGraphicFramePr>
          <p:nvPr/>
        </p:nvGraphicFramePr>
        <p:xfrm>
          <a:off x="4778375" y="3243263"/>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2010</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4369" name="Group 385"/>
          <p:cNvGraphicFramePr>
            <a:graphicFrameLocks noGrp="1"/>
          </p:cNvGraphicFramePr>
          <p:nvPr/>
        </p:nvGraphicFramePr>
        <p:xfrm>
          <a:off x="5170488" y="3243263"/>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2016</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33919" name="Text Box 432"/>
          <p:cNvSpPr txBox="1">
            <a:spLocks noChangeArrowheads="1"/>
          </p:cNvSpPr>
          <p:nvPr/>
        </p:nvSpPr>
        <p:spPr bwMode="auto">
          <a:xfrm>
            <a:off x="1350963" y="3814763"/>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33920" name="Text Box 433"/>
          <p:cNvSpPr txBox="1">
            <a:spLocks noChangeArrowheads="1"/>
          </p:cNvSpPr>
          <p:nvPr/>
        </p:nvSpPr>
        <p:spPr bwMode="auto">
          <a:xfrm>
            <a:off x="2451100" y="3773488"/>
            <a:ext cx="128588"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33921" name="Text Box 434"/>
          <p:cNvSpPr txBox="1">
            <a:spLocks noChangeArrowheads="1"/>
          </p:cNvSpPr>
          <p:nvPr/>
        </p:nvSpPr>
        <p:spPr bwMode="auto">
          <a:xfrm>
            <a:off x="3567113" y="3814763"/>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33922" name="Text Box 435"/>
          <p:cNvSpPr txBox="1">
            <a:spLocks noChangeArrowheads="1"/>
          </p:cNvSpPr>
          <p:nvPr/>
        </p:nvSpPr>
        <p:spPr bwMode="auto">
          <a:xfrm>
            <a:off x="4722813" y="3886200"/>
            <a:ext cx="128587"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graphicFrame>
        <p:nvGraphicFramePr>
          <p:cNvPr id="554421" name="Group 437"/>
          <p:cNvGraphicFramePr>
            <a:graphicFrameLocks noGrp="1"/>
          </p:cNvGraphicFramePr>
          <p:nvPr/>
        </p:nvGraphicFramePr>
        <p:xfrm>
          <a:off x="7669213" y="844550"/>
          <a:ext cx="1420812" cy="232020"/>
        </p:xfrm>
        <a:graphic>
          <a:graphicData uri="http://schemas.openxmlformats.org/drawingml/2006/table">
            <a:tbl>
              <a:tblPr/>
              <a:tblGrid>
                <a:gridCol w="254000"/>
                <a:gridCol w="287337"/>
                <a:gridCol w="304800"/>
                <a:gridCol w="287338"/>
                <a:gridCol w="287337"/>
              </a:tblGrid>
              <a:tr h="0">
                <a:tc rowSpan="2">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Total</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Central</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Norte</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Sur</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r>
              <a:tr h="0">
                <a:tc vMerge="1">
                  <a:txBody>
                    <a:bodyPr/>
                    <a:lstStyle/>
                    <a:p>
                      <a:endParaRPr lang="es-CO"/>
                    </a:p>
                  </a:txBody>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54442" name="Group 458"/>
          <p:cNvGraphicFramePr>
            <a:graphicFrameLocks noGrp="1"/>
          </p:cNvGraphicFramePr>
          <p:nvPr/>
        </p:nvGraphicFramePr>
        <p:xfrm>
          <a:off x="41275" y="890588"/>
          <a:ext cx="1358900" cy="259080"/>
        </p:xfrm>
        <a:graphic>
          <a:graphicData uri="http://schemas.openxmlformats.org/drawingml/2006/table">
            <a:tbl>
              <a:tblPr/>
              <a:tblGrid>
                <a:gridCol w="1358900"/>
              </a:tblGrid>
              <a:tr h="76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800" b="0" i="1"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1000" b="1" i="0" u="none" strike="noStrike" cap="none" normalizeH="0" baseline="0" dirty="0" smtClean="0">
                          <a:ln>
                            <a:noFill/>
                          </a:ln>
                          <a:solidFill>
                            <a:srgbClr val="333333"/>
                          </a:solidFill>
                          <a:effectLst/>
                          <a:latin typeface="Tahoma" pitchFamily="34" charset="0"/>
                          <a:ea typeface="Calibri" pitchFamily="34" charset="0"/>
                          <a:cs typeface="Tahoma" pitchFamily="34" charset="0"/>
                        </a:rPr>
                        <a:t> </a:t>
                      </a:r>
                      <a:r>
                        <a:rPr kumimoji="0" lang="es-CO" sz="700" b="1" i="0" u="none" strike="noStrike" cap="none" normalizeH="0" baseline="0" dirty="0" smtClean="0">
                          <a:ln>
                            <a:noFill/>
                          </a:ln>
                          <a:solidFill>
                            <a:srgbClr val="333333"/>
                          </a:solidFill>
                          <a:effectLst/>
                          <a:latin typeface="Calibri" pitchFamily="34" charset="0"/>
                          <a:ea typeface="Calibri" pitchFamily="34" charset="0"/>
                          <a:cs typeface="Tahoma" pitchFamily="34" charset="0"/>
                        </a:rPr>
                        <a:t>[5] Muy Buena, [4] Buena, </a:t>
                      </a:r>
                    </a:p>
                    <a:p>
                      <a:pPr marL="0" marR="0" lvl="0" indent="0" algn="l" defTabSz="914400" rtl="0" eaLnBrk="1" fontAlgn="base" latinLnBrk="0" hangingPunct="1">
                        <a:lnSpc>
                          <a:spcPct val="100000"/>
                        </a:lnSpc>
                        <a:spcBef>
                          <a:spcPct val="0"/>
                        </a:spcBef>
                        <a:spcAft>
                          <a:spcPct val="0"/>
                        </a:spcAft>
                        <a:buClrTx/>
                        <a:buSzTx/>
                        <a:buFontTx/>
                        <a:buNone/>
                        <a:tabLst/>
                      </a:pPr>
                      <a:r>
                        <a:rPr kumimoji="0" lang="es-CO" sz="700" b="1" i="0" u="none" strike="noStrike" cap="none" normalizeH="0" baseline="0" dirty="0" smtClean="0">
                          <a:ln>
                            <a:noFill/>
                          </a:ln>
                          <a:solidFill>
                            <a:srgbClr val="333333"/>
                          </a:solidFill>
                          <a:effectLst/>
                          <a:latin typeface="Calibri" pitchFamily="34" charset="0"/>
                          <a:ea typeface="Calibri" pitchFamily="34" charset="0"/>
                          <a:cs typeface="Tahoma" pitchFamily="34" charset="0"/>
                        </a:rPr>
                        <a:t>[3] Regular, [2] Mala, [1] Muy Mala.</a:t>
                      </a: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grpSp>
        <p:nvGrpSpPr>
          <p:cNvPr id="33945" name="Group 475"/>
          <p:cNvGrpSpPr>
            <a:grpSpLocks/>
          </p:cNvGrpSpPr>
          <p:nvPr/>
        </p:nvGrpSpPr>
        <p:grpSpPr bwMode="auto">
          <a:xfrm>
            <a:off x="-95250" y="4714875"/>
            <a:ext cx="1701800" cy="265113"/>
            <a:chOff x="-60" y="2970"/>
            <a:chExt cx="1072" cy="167"/>
          </a:xfrm>
        </p:grpSpPr>
        <p:sp>
          <p:nvSpPr>
            <p:cNvPr id="33952" name="Text Box 476"/>
            <p:cNvSpPr txBox="1">
              <a:spLocks noChangeArrowheads="1"/>
            </p:cNvSpPr>
            <p:nvPr/>
          </p:nvSpPr>
          <p:spPr bwMode="auto">
            <a:xfrm>
              <a:off x="-1" y="3006"/>
              <a:ext cx="81" cy="104"/>
            </a:xfrm>
            <a:prstGeom prst="rect">
              <a:avLst/>
            </a:prstGeom>
            <a:noFill/>
            <a:ln w="9525">
              <a:noFill/>
              <a:miter lim="800000"/>
              <a:headEnd/>
              <a:tailEnd/>
            </a:ln>
          </p:spPr>
          <p:txBody>
            <a:bodyPr lIns="0" tIns="0" rIns="0" bIns="0" anchor="ctr">
              <a:spAutoFit/>
            </a:bodyPr>
            <a:lstStyle/>
            <a:p>
              <a:pPr algn="ctr">
                <a:lnSpc>
                  <a:spcPct val="60000"/>
                </a:lnSpc>
              </a:pPr>
              <a:r>
                <a:rPr lang="es-ES" b="0" dirty="0">
                  <a:solidFill>
                    <a:srgbClr val="CC3300"/>
                  </a:solidFill>
                </a:rPr>
                <a:t>*</a:t>
              </a:r>
            </a:p>
          </p:txBody>
        </p:sp>
        <p:sp>
          <p:nvSpPr>
            <p:cNvPr id="33953" name="Rectangle 477"/>
            <p:cNvSpPr>
              <a:spLocks noChangeArrowheads="1"/>
            </p:cNvSpPr>
            <p:nvPr/>
          </p:nvSpPr>
          <p:spPr bwMode="auto">
            <a:xfrm>
              <a:off x="65" y="2995"/>
              <a:ext cx="947" cy="142"/>
            </a:xfrm>
            <a:prstGeom prst="rect">
              <a:avLst/>
            </a:prstGeom>
            <a:noFill/>
            <a:ln w="9525">
              <a:noFill/>
              <a:miter lim="800000"/>
              <a:headEnd/>
              <a:tailEnd/>
            </a:ln>
          </p:spPr>
          <p:txBody>
            <a:bodyPr lIns="18000" tIns="18000" rIns="18000" bIns="18000" anchor="ctr"/>
            <a:lstStyle/>
            <a:p>
              <a:pPr fontAlgn="b">
                <a:lnSpc>
                  <a:spcPct val="90000"/>
                </a:lnSpc>
              </a:pPr>
              <a:r>
                <a:rPr lang="es-ES" sz="700" dirty="0">
                  <a:solidFill>
                    <a:srgbClr val="333333"/>
                  </a:solidFill>
                  <a:latin typeface="Calibri" pitchFamily="34" charset="0"/>
                </a:rPr>
                <a:t>Datos tomados de la encuesta de percepción del servicio de aseo / 2010</a:t>
              </a:r>
            </a:p>
            <a:p>
              <a:pPr fontAlgn="b">
                <a:lnSpc>
                  <a:spcPct val="90000"/>
                </a:lnSpc>
              </a:pPr>
              <a:r>
                <a:rPr lang="es-ES" sz="700" i="1" dirty="0">
                  <a:solidFill>
                    <a:srgbClr val="333333"/>
                  </a:solidFill>
                  <a:latin typeface="Calibri" pitchFamily="34" charset="0"/>
                </a:rPr>
                <a:t>CONSORCIO ASITEC - NEXIA</a:t>
              </a:r>
            </a:p>
          </p:txBody>
        </p:sp>
        <p:sp>
          <p:nvSpPr>
            <p:cNvPr id="33954" name="Line 478"/>
            <p:cNvSpPr>
              <a:spLocks noChangeShapeType="1"/>
            </p:cNvSpPr>
            <p:nvPr/>
          </p:nvSpPr>
          <p:spPr bwMode="auto">
            <a:xfrm>
              <a:off x="65" y="3137"/>
              <a:ext cx="947" cy="0"/>
            </a:xfrm>
            <a:prstGeom prst="line">
              <a:avLst/>
            </a:prstGeom>
            <a:noFill/>
            <a:ln w="9525">
              <a:noFill/>
              <a:round/>
              <a:headEnd/>
              <a:tailEnd/>
            </a:ln>
          </p:spPr>
          <p:txBody>
            <a:bodyPr lIns="18000" tIns="18000" rIns="18000" bIns="18000" anchor="ctr"/>
            <a:lstStyle/>
            <a:p>
              <a:endParaRPr lang="es-MX" dirty="0"/>
            </a:p>
          </p:txBody>
        </p:sp>
        <p:sp>
          <p:nvSpPr>
            <p:cNvPr id="33955" name="Line 479"/>
            <p:cNvSpPr>
              <a:spLocks noChangeShapeType="1"/>
            </p:cNvSpPr>
            <p:nvPr/>
          </p:nvSpPr>
          <p:spPr bwMode="auto">
            <a:xfrm>
              <a:off x="-60" y="2970"/>
              <a:ext cx="0" cy="142"/>
            </a:xfrm>
            <a:prstGeom prst="line">
              <a:avLst/>
            </a:prstGeom>
            <a:noFill/>
            <a:ln w="9525">
              <a:noFill/>
              <a:round/>
              <a:headEnd/>
              <a:tailEnd/>
            </a:ln>
          </p:spPr>
          <p:txBody>
            <a:bodyPr lIns="18000" tIns="18000" rIns="18000" bIns="18000" anchor="ctr"/>
            <a:lstStyle/>
            <a:p>
              <a:endParaRPr lang="es-MX" dirty="0"/>
            </a:p>
          </p:txBody>
        </p:sp>
        <p:sp>
          <p:nvSpPr>
            <p:cNvPr id="33956" name="Line 480"/>
            <p:cNvSpPr>
              <a:spLocks noChangeShapeType="1"/>
            </p:cNvSpPr>
            <p:nvPr/>
          </p:nvSpPr>
          <p:spPr bwMode="auto">
            <a:xfrm>
              <a:off x="1012" y="2995"/>
              <a:ext cx="0" cy="142"/>
            </a:xfrm>
            <a:prstGeom prst="line">
              <a:avLst/>
            </a:prstGeom>
            <a:noFill/>
            <a:ln w="9525">
              <a:noFill/>
              <a:round/>
              <a:headEnd/>
              <a:tailEnd/>
            </a:ln>
          </p:spPr>
          <p:txBody>
            <a:bodyPr lIns="18000" tIns="18000" rIns="18000" bIns="18000" anchor="ctr"/>
            <a:lstStyle/>
            <a:p>
              <a:endParaRPr lang="es-MX" dirty="0"/>
            </a:p>
          </p:txBody>
        </p:sp>
      </p:grpSp>
      <p:grpSp>
        <p:nvGrpSpPr>
          <p:cNvPr id="33946" name="Group 481"/>
          <p:cNvGrpSpPr>
            <a:grpSpLocks/>
          </p:cNvGrpSpPr>
          <p:nvPr/>
        </p:nvGrpSpPr>
        <p:grpSpPr bwMode="auto">
          <a:xfrm>
            <a:off x="8175625" y="152400"/>
            <a:ext cx="969963" cy="255588"/>
            <a:chOff x="5150" y="96"/>
            <a:chExt cx="611" cy="161"/>
          </a:xfrm>
        </p:grpSpPr>
        <p:pic>
          <p:nvPicPr>
            <p:cNvPr id="33950" name="Picture 482" descr="GHJK"/>
            <p:cNvPicPr>
              <a:picLocks noChangeAspect="1" noChangeArrowheads="1"/>
            </p:cNvPicPr>
            <p:nvPr/>
          </p:nvPicPr>
          <p:blipFill>
            <a:blip r:embed="rId12" cstate="print"/>
            <a:srcRect/>
            <a:stretch>
              <a:fillRect/>
            </a:stretch>
          </p:blipFill>
          <p:spPr bwMode="auto">
            <a:xfrm>
              <a:off x="5150" y="101"/>
              <a:ext cx="611" cy="156"/>
            </a:xfrm>
            <a:prstGeom prst="rect">
              <a:avLst/>
            </a:prstGeom>
            <a:noFill/>
            <a:ln w="9525">
              <a:noFill/>
              <a:miter lim="800000"/>
              <a:headEnd/>
              <a:tailEnd/>
            </a:ln>
          </p:spPr>
        </p:pic>
        <p:sp>
          <p:nvSpPr>
            <p:cNvPr id="33951" name="Rectangle 483"/>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pic>
        <p:nvPicPr>
          <p:cNvPr id="33947" name="Picture 484" descr="dfgdfh"/>
          <p:cNvPicPr>
            <a:picLocks noChangeAspect="1" noChangeArrowheads="1"/>
          </p:cNvPicPr>
          <p:nvPr/>
        </p:nvPicPr>
        <p:blipFill>
          <a:blip r:embed="rId13" cstate="print"/>
          <a:srcRect/>
          <a:stretch>
            <a:fillRect/>
          </a:stretch>
        </p:blipFill>
        <p:spPr bwMode="auto">
          <a:xfrm>
            <a:off x="608013" y="2235200"/>
            <a:ext cx="506412" cy="541338"/>
          </a:xfrm>
          <a:prstGeom prst="rect">
            <a:avLst/>
          </a:prstGeom>
          <a:noFill/>
          <a:ln w="9525">
            <a:noFill/>
            <a:miter lim="800000"/>
            <a:headEnd/>
            <a:tailEnd/>
          </a:ln>
        </p:spPr>
      </p:pic>
      <p:pic>
        <p:nvPicPr>
          <p:cNvPr id="33948" name="Picture 485" descr="jgkljlñkñ{"/>
          <p:cNvPicPr>
            <a:picLocks noChangeAspect="1" noChangeArrowheads="1"/>
          </p:cNvPicPr>
          <p:nvPr/>
        </p:nvPicPr>
        <p:blipFill>
          <a:blip r:embed="rId14" cstate="print"/>
          <a:srcRect/>
          <a:stretch>
            <a:fillRect/>
          </a:stretch>
        </p:blipFill>
        <p:spPr bwMode="auto">
          <a:xfrm>
            <a:off x="473075" y="3948113"/>
            <a:ext cx="571500" cy="579437"/>
          </a:xfrm>
          <a:prstGeom prst="rect">
            <a:avLst/>
          </a:prstGeom>
          <a:noFill/>
          <a:ln w="9525">
            <a:noFill/>
            <a:miter lim="800000"/>
            <a:headEnd/>
            <a:tailEnd/>
          </a:ln>
        </p:spPr>
      </p:pic>
      <p:pic>
        <p:nvPicPr>
          <p:cNvPr id="33949" name="Picture 486" descr="dfsg"/>
          <p:cNvPicPr>
            <a:picLocks noChangeAspect="1" noChangeArrowheads="1"/>
          </p:cNvPicPr>
          <p:nvPr/>
        </p:nvPicPr>
        <p:blipFill>
          <a:blip r:embed="rId15" cstate="print"/>
          <a:srcRect/>
          <a:stretch>
            <a:fillRect/>
          </a:stretch>
        </p:blipFill>
        <p:spPr bwMode="auto">
          <a:xfrm>
            <a:off x="6261100" y="1336675"/>
            <a:ext cx="493713" cy="493713"/>
          </a:xfrm>
          <a:prstGeom prst="rect">
            <a:avLst/>
          </a:prstGeom>
          <a:noFill/>
          <a:ln w="9525">
            <a:noFill/>
            <a:miter lim="800000"/>
            <a:headEnd/>
            <a:tailEnd/>
          </a:ln>
        </p:spPr>
      </p:pic>
      <p:sp>
        <p:nvSpPr>
          <p:cNvPr id="59" name="58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5335" name="Group 327"/>
          <p:cNvGraphicFramePr>
            <a:graphicFrameLocks noGrp="1"/>
          </p:cNvGraphicFramePr>
          <p:nvPr/>
        </p:nvGraphicFramePr>
        <p:xfrm>
          <a:off x="5092700" y="1925638"/>
          <a:ext cx="3460750" cy="1878013"/>
        </p:xfrm>
        <a:graphic>
          <a:graphicData uri="http://schemas.openxmlformats.org/drawingml/2006/table">
            <a:tbl>
              <a:tblPr/>
              <a:tblGrid>
                <a:gridCol w="865188"/>
                <a:gridCol w="865187"/>
                <a:gridCol w="865188"/>
                <a:gridCol w="865187"/>
              </a:tblGrid>
              <a:tr h="1689100">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graphicFrame>
        <p:nvGraphicFramePr>
          <p:cNvPr id="34818" name="Object 5"/>
          <p:cNvGraphicFramePr>
            <a:graphicFrameLocks noChangeAspect="1"/>
          </p:cNvGraphicFramePr>
          <p:nvPr/>
        </p:nvGraphicFramePr>
        <p:xfrm>
          <a:off x="5049838" y="1981200"/>
          <a:ext cx="3649662" cy="1717675"/>
        </p:xfrm>
        <a:graphic>
          <a:graphicData uri="http://schemas.openxmlformats.org/presentationml/2006/ole">
            <p:oleObj spid="_x0000_s34818" name="Gráfico" r:id="rId3" imgW="3657600" imgH="1723935" progId="MSGraph.Chart.8">
              <p:embed followColorScheme="full"/>
            </p:oleObj>
          </a:graphicData>
        </a:graphic>
      </p:graphicFrame>
      <p:pic>
        <p:nvPicPr>
          <p:cNvPr id="34831" name="Picture 143" descr="dffggh"/>
          <p:cNvPicPr>
            <a:picLocks noChangeAspect="1" noChangeArrowheads="1"/>
          </p:cNvPicPr>
          <p:nvPr/>
        </p:nvPicPr>
        <p:blipFill>
          <a:blip r:embed="rId4" cstate="print"/>
          <a:srcRect/>
          <a:stretch>
            <a:fillRect/>
          </a:stretch>
        </p:blipFill>
        <p:spPr bwMode="auto">
          <a:xfrm>
            <a:off x="3221038" y="3333750"/>
            <a:ext cx="1184275" cy="1290638"/>
          </a:xfrm>
          <a:prstGeom prst="rect">
            <a:avLst/>
          </a:prstGeom>
          <a:noFill/>
          <a:ln w="9525">
            <a:noFill/>
            <a:miter lim="800000"/>
            <a:headEnd/>
            <a:tailEnd/>
          </a:ln>
        </p:spPr>
      </p:pic>
      <p:pic>
        <p:nvPicPr>
          <p:cNvPr id="34832" name="Picture 142" descr="fghj"/>
          <p:cNvPicPr>
            <a:picLocks noChangeAspect="1" noChangeArrowheads="1"/>
          </p:cNvPicPr>
          <p:nvPr/>
        </p:nvPicPr>
        <p:blipFill>
          <a:blip r:embed="rId5" cstate="print"/>
          <a:srcRect/>
          <a:stretch>
            <a:fillRect/>
          </a:stretch>
        </p:blipFill>
        <p:spPr bwMode="auto">
          <a:xfrm>
            <a:off x="1704975" y="3332163"/>
            <a:ext cx="1184275" cy="1290637"/>
          </a:xfrm>
          <a:prstGeom prst="rect">
            <a:avLst/>
          </a:prstGeom>
          <a:noFill/>
          <a:ln w="9525">
            <a:noFill/>
            <a:miter lim="800000"/>
            <a:headEnd/>
            <a:tailEnd/>
          </a:ln>
        </p:spPr>
      </p:pic>
      <p:pic>
        <p:nvPicPr>
          <p:cNvPr id="34833" name="Picture 141" descr="ghjj"/>
          <p:cNvPicPr>
            <a:picLocks noChangeAspect="1" noChangeArrowheads="1"/>
          </p:cNvPicPr>
          <p:nvPr/>
        </p:nvPicPr>
        <p:blipFill>
          <a:blip r:embed="rId6" cstate="print"/>
          <a:srcRect/>
          <a:stretch>
            <a:fillRect/>
          </a:stretch>
        </p:blipFill>
        <p:spPr bwMode="auto">
          <a:xfrm>
            <a:off x="190500" y="3332163"/>
            <a:ext cx="1184275" cy="1290637"/>
          </a:xfrm>
          <a:prstGeom prst="rect">
            <a:avLst/>
          </a:prstGeom>
          <a:noFill/>
          <a:ln w="9525">
            <a:noFill/>
            <a:miter lim="800000"/>
            <a:headEnd/>
            <a:tailEnd/>
          </a:ln>
        </p:spPr>
      </p:pic>
      <p:pic>
        <p:nvPicPr>
          <p:cNvPr id="34834" name="Picture 85" descr="ffgh"/>
          <p:cNvPicPr>
            <a:picLocks noChangeAspect="1" noChangeArrowheads="1"/>
          </p:cNvPicPr>
          <p:nvPr/>
        </p:nvPicPr>
        <p:blipFill>
          <a:blip r:embed="rId7" cstate="print"/>
          <a:srcRect/>
          <a:stretch>
            <a:fillRect/>
          </a:stretch>
        </p:blipFill>
        <p:spPr bwMode="auto">
          <a:xfrm>
            <a:off x="1550988" y="1331913"/>
            <a:ext cx="1489075" cy="1622425"/>
          </a:xfrm>
          <a:prstGeom prst="rect">
            <a:avLst/>
          </a:prstGeom>
          <a:noFill/>
          <a:ln w="9525">
            <a:noFill/>
            <a:miter lim="800000"/>
            <a:headEnd/>
            <a:tailEnd/>
          </a:ln>
        </p:spPr>
      </p:pic>
      <p:sp>
        <p:nvSpPr>
          <p:cNvPr id="34835" name="Rectangle 3"/>
          <p:cNvSpPr>
            <a:spLocks noGrp="1" noChangeArrowheads="1"/>
          </p:cNvSpPr>
          <p:nvPr>
            <p:ph type="title"/>
          </p:nvPr>
        </p:nvSpPr>
        <p:spPr/>
        <p:txBody>
          <a:bodyPr/>
          <a:lstStyle/>
          <a:p>
            <a:pPr eaLnBrk="1" hangingPunct="1"/>
            <a:r>
              <a:rPr lang="es-CO" dirty="0" smtClean="0"/>
              <a:t>Calidad del servicio psicosocial</a:t>
            </a:r>
          </a:p>
        </p:txBody>
      </p:sp>
      <p:sp>
        <p:nvSpPr>
          <p:cNvPr id="34836" name="Rectangle 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6AD66877-AA20-45E1-9418-406FDC573388}" type="slidenum">
              <a:rPr lang="es-ES" sz="900" i="1">
                <a:solidFill>
                  <a:schemeClr val="bg1"/>
                </a:solidFill>
              </a:rPr>
              <a:pPr algn="ctr"/>
              <a:t>84</a:t>
            </a:fld>
            <a:endParaRPr lang="es-ES" sz="900" i="1" dirty="0">
              <a:solidFill>
                <a:schemeClr val="bg1"/>
              </a:solidFill>
            </a:endParaRPr>
          </a:p>
        </p:txBody>
      </p:sp>
      <p:graphicFrame>
        <p:nvGraphicFramePr>
          <p:cNvPr id="555013" name="Group 5"/>
          <p:cNvGraphicFramePr>
            <a:graphicFrameLocks noGrp="1"/>
          </p:cNvGraphicFramePr>
          <p:nvPr/>
        </p:nvGraphicFramePr>
        <p:xfrm>
          <a:off x="852488" y="701675"/>
          <a:ext cx="2886075" cy="371280"/>
        </p:xfrm>
        <a:graphic>
          <a:graphicData uri="http://schemas.openxmlformats.org/drawingml/2006/table">
            <a:tbl>
              <a:tblPr/>
              <a:tblGrid>
                <a:gridCol w="2886075"/>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12.</a:t>
                      </a:r>
                      <a:r>
                        <a:rPr kumimoji="0" lang="es-CO" sz="1100" b="1" i="0" u="none" strike="noStrike" cap="none" normalizeH="0" baseline="0" dirty="0" smtClean="0">
                          <a:ln>
                            <a:noFill/>
                          </a:ln>
                          <a:solidFill>
                            <a:srgbClr val="333333"/>
                          </a:solidFill>
                          <a:effectLst/>
                          <a:latin typeface="Calibri" pitchFamily="34" charset="0"/>
                          <a:cs typeface="Arial" charset="0"/>
                        </a:rPr>
                        <a:t> ¿Tuvo </a:t>
                      </a:r>
                      <a:r>
                        <a:rPr kumimoji="0" lang="es-CO" sz="1100" b="1" i="0" u="none" strike="noStrike" cap="none" normalizeH="0" baseline="0" dirty="0" smtClean="0">
                          <a:ln>
                            <a:noFill/>
                          </a:ln>
                          <a:solidFill>
                            <a:srgbClr val="622280"/>
                          </a:solidFill>
                          <a:effectLst/>
                          <a:latin typeface="Calibri" pitchFamily="34" charset="0"/>
                          <a:cs typeface="Arial" charset="0"/>
                        </a:rPr>
                        <a:t>apoyo psicosocial</a:t>
                      </a:r>
                      <a:r>
                        <a:rPr kumimoji="0" lang="es-CO" sz="1100" b="1" i="0" u="none" strike="noStrike" cap="none" normalizeH="0" baseline="0" dirty="0" smtClean="0">
                          <a:ln>
                            <a:noFill/>
                          </a:ln>
                          <a:solidFill>
                            <a:srgbClr val="333333"/>
                          </a:solidFill>
                          <a:effectLst/>
                          <a:latin typeface="Calibri" pitchFamily="34" charset="0"/>
                          <a:cs typeface="Arial" charset="0"/>
                        </a:rPr>
                        <a:t> dentro del servicio que adquirió con el Cementerio?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5259" name="Group 251"/>
          <p:cNvGraphicFramePr>
            <a:graphicFrameLocks noGrp="1"/>
          </p:cNvGraphicFramePr>
          <p:nvPr/>
        </p:nvGraphicFramePr>
        <p:xfrm>
          <a:off x="4343400" y="919163"/>
          <a:ext cx="4868863" cy="230188"/>
        </p:xfrm>
        <a:graphic>
          <a:graphicData uri="http://schemas.openxmlformats.org/drawingml/2006/table">
            <a:tbl>
              <a:tblPr/>
              <a:tblGrid>
                <a:gridCol w="4868863"/>
              </a:tblGrid>
              <a:tr h="230188">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s-CO" sz="1100" b="1" i="0" u="none" strike="noStrike" cap="none" normalizeH="0" baseline="0" dirty="0" smtClean="0">
                          <a:ln>
                            <a:noFill/>
                          </a:ln>
                          <a:solidFill>
                            <a:srgbClr val="622280"/>
                          </a:solidFill>
                          <a:effectLst/>
                          <a:latin typeface="Calibri" pitchFamily="34" charset="0"/>
                          <a:cs typeface="Arial" charset="0"/>
                        </a:rPr>
                        <a:t>13.</a:t>
                      </a:r>
                      <a:r>
                        <a:rPr kumimoji="0" lang="es-CO" sz="1100" b="1" i="0" u="none" strike="noStrike" cap="none" normalizeH="0" baseline="0" dirty="0" smtClean="0">
                          <a:ln>
                            <a:noFill/>
                          </a:ln>
                          <a:solidFill>
                            <a:srgbClr val="333333"/>
                          </a:solidFill>
                          <a:effectLst/>
                          <a:latin typeface="Calibri" pitchFamily="34" charset="0"/>
                          <a:cs typeface="Arial" charset="0"/>
                        </a:rPr>
                        <a:t> ¿Cómo califica la calidad del </a:t>
                      </a:r>
                      <a:r>
                        <a:rPr kumimoji="0" lang="es-CO" sz="1100" b="1" i="0" u="none" strike="noStrike" cap="none" normalizeH="0" baseline="0" dirty="0" smtClean="0">
                          <a:ln>
                            <a:noFill/>
                          </a:ln>
                          <a:solidFill>
                            <a:srgbClr val="622280"/>
                          </a:solidFill>
                          <a:effectLst/>
                          <a:latin typeface="Calibri" pitchFamily="34" charset="0"/>
                          <a:cs typeface="Arial" charset="0"/>
                        </a:rPr>
                        <a:t>servicio psicosocial</a:t>
                      </a:r>
                      <a:r>
                        <a:rPr kumimoji="0" lang="es-CO" sz="1100" b="1" i="0" u="none" strike="noStrike" cap="none" normalizeH="0" baseline="0" dirty="0" smtClean="0">
                          <a:ln>
                            <a:noFill/>
                          </a:ln>
                          <a:solidFill>
                            <a:srgbClr val="333333"/>
                          </a:solidFill>
                          <a:effectLst/>
                          <a:latin typeface="Calibri" pitchFamily="34" charset="0"/>
                          <a:cs typeface="Arial" charset="0"/>
                        </a:rPr>
                        <a:t> del Cementerio? </a:t>
                      </a:r>
                    </a:p>
                  </a:txBody>
                  <a:tcPr marL="54000" marR="54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34841" name="Rectangle 17"/>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555225" name="Group 217"/>
          <p:cNvGraphicFramePr>
            <a:graphicFrameLocks noGrp="1"/>
          </p:cNvGraphicFramePr>
          <p:nvPr/>
        </p:nvGraphicFramePr>
        <p:xfrm>
          <a:off x="398463" y="4729163"/>
          <a:ext cx="760412" cy="145728"/>
        </p:xfrm>
        <a:graphic>
          <a:graphicData uri="http://schemas.openxmlformats.org/drawingml/2006/table">
            <a:tbl>
              <a:tblPr/>
              <a:tblGrid>
                <a:gridCol w="495300"/>
                <a:gridCol w="265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55099" name="Group 91"/>
          <p:cNvGraphicFramePr>
            <a:graphicFrameLocks noGrp="1"/>
          </p:cNvGraphicFramePr>
          <p:nvPr/>
        </p:nvGraphicFramePr>
        <p:xfrm>
          <a:off x="2303463" y="1489075"/>
          <a:ext cx="261937" cy="241740"/>
        </p:xfrm>
        <a:graphic>
          <a:graphicData uri="http://schemas.openxmlformats.org/drawingml/2006/table">
            <a:tbl>
              <a:tblPr/>
              <a:tblGrid>
                <a:gridCol w="26193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chemeClr val="bg1"/>
                          </a:solidFill>
                          <a:effectLst/>
                          <a:latin typeface="Cambria" pitchFamily="18" charset="0"/>
                          <a:cs typeface="Arial" charset="0"/>
                        </a:rPr>
                        <a:t>11</a:t>
                      </a:r>
                      <a:endParaRPr kumimoji="0" lang="es-ES" sz="10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5101" name="Group 93"/>
          <p:cNvGraphicFramePr>
            <a:graphicFrameLocks noGrp="1"/>
          </p:cNvGraphicFramePr>
          <p:nvPr/>
        </p:nvGraphicFramePr>
        <p:xfrm>
          <a:off x="2039938" y="2401888"/>
          <a:ext cx="527050" cy="214308"/>
        </p:xfrm>
        <a:graphic>
          <a:graphicData uri="http://schemas.openxmlformats.org/drawingml/2006/table">
            <a:tbl>
              <a:tblPr/>
              <a:tblGrid>
                <a:gridCol w="5270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89</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5048" name="Group 40"/>
          <p:cNvGraphicFramePr>
            <a:graphicFrameLocks noGrp="1"/>
          </p:cNvGraphicFramePr>
          <p:nvPr/>
        </p:nvGraphicFramePr>
        <p:xfrm>
          <a:off x="2911475" y="1714500"/>
          <a:ext cx="519113" cy="296604"/>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rgbClr val="622280"/>
                          </a:solidFill>
                          <a:effectLst/>
                          <a:latin typeface="Cambria" pitchFamily="18" charset="0"/>
                          <a:cs typeface="Arial" charset="0"/>
                        </a:rPr>
                        <a:t>Si</a:t>
                      </a:r>
                      <a:r>
                        <a:rPr kumimoji="0" lang="es-ES" sz="1300" b="1" i="0" u="none" strike="noStrike" cap="none" normalizeH="0" baseline="0" dirty="0" smtClean="0">
                          <a:ln>
                            <a:noFill/>
                          </a:ln>
                          <a:solidFill>
                            <a:srgbClr val="622280"/>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5054" name="Group 46"/>
          <p:cNvGraphicFramePr>
            <a:graphicFrameLocks noGrp="1"/>
          </p:cNvGraphicFramePr>
          <p:nvPr/>
        </p:nvGraphicFramePr>
        <p:xfrm>
          <a:off x="1065213" y="1958975"/>
          <a:ext cx="519112" cy="269172"/>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No</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34860" name="AutoShape 52"/>
          <p:cNvCxnSpPr>
            <a:cxnSpLocks noChangeShapeType="1"/>
          </p:cNvCxnSpPr>
          <p:nvPr/>
        </p:nvCxnSpPr>
        <p:spPr bwMode="auto">
          <a:xfrm>
            <a:off x="2565400" y="1609725"/>
            <a:ext cx="606425" cy="104775"/>
          </a:xfrm>
          <a:prstGeom prst="bentConnector2">
            <a:avLst/>
          </a:prstGeom>
          <a:noFill/>
          <a:ln w="3175">
            <a:solidFill>
              <a:schemeClr val="tx1"/>
            </a:solidFill>
            <a:miter lim="800000"/>
            <a:headEnd/>
            <a:tailEnd type="oval" w="med" len="med"/>
          </a:ln>
        </p:spPr>
      </p:cxnSp>
      <p:cxnSp>
        <p:nvCxnSpPr>
          <p:cNvPr id="34861" name="AutoShape 53"/>
          <p:cNvCxnSpPr>
            <a:cxnSpLocks noChangeShapeType="1"/>
          </p:cNvCxnSpPr>
          <p:nvPr/>
        </p:nvCxnSpPr>
        <p:spPr bwMode="auto">
          <a:xfrm rot="10800000">
            <a:off x="1325563" y="2227263"/>
            <a:ext cx="714375" cy="282575"/>
          </a:xfrm>
          <a:prstGeom prst="bentConnector2">
            <a:avLst/>
          </a:prstGeom>
          <a:noFill/>
          <a:ln w="3175">
            <a:solidFill>
              <a:schemeClr val="tx1"/>
            </a:solidFill>
            <a:miter lim="800000"/>
            <a:headEnd/>
            <a:tailEnd type="oval" w="med" len="med"/>
          </a:ln>
        </p:spPr>
      </p:cxnSp>
      <p:graphicFrame>
        <p:nvGraphicFramePr>
          <p:cNvPr id="555298" name="Group 290"/>
          <p:cNvGraphicFramePr>
            <a:graphicFrameLocks noGrp="1"/>
          </p:cNvGraphicFramePr>
          <p:nvPr/>
        </p:nvGraphicFramePr>
        <p:xfrm>
          <a:off x="5237163" y="3992563"/>
          <a:ext cx="639762" cy="185352"/>
        </p:xfrm>
        <a:graphic>
          <a:graphicData uri="http://schemas.openxmlformats.org/drawingml/2006/table">
            <a:tbl>
              <a:tblPr/>
              <a:tblGrid>
                <a:gridCol w="431800"/>
                <a:gridCol w="207962"/>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Calificaron</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15</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55111" name="Group 103"/>
          <p:cNvGraphicFramePr>
            <a:graphicFrameLocks noGrp="1"/>
          </p:cNvGraphicFramePr>
          <p:nvPr/>
        </p:nvGraphicFramePr>
        <p:xfrm>
          <a:off x="2017713" y="1962150"/>
          <a:ext cx="520700" cy="219075"/>
        </p:xfrm>
        <a:graphic>
          <a:graphicData uri="http://schemas.openxmlformats.org/drawingml/2006/table">
            <a:tbl>
              <a:tblPr/>
              <a:tblGrid>
                <a:gridCol w="520700"/>
              </a:tblGrid>
              <a:tr h="219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200" b="1" i="0" u="none" strike="noStrike" cap="none" normalizeH="0" baseline="0" dirty="0" smtClean="0">
                          <a:ln>
                            <a:noFill/>
                          </a:ln>
                          <a:solidFill>
                            <a:srgbClr val="333333"/>
                          </a:solidFill>
                          <a:effectLst/>
                          <a:latin typeface="Calibri" pitchFamily="34" charset="0"/>
                          <a:cs typeface="Arial" charset="0"/>
                        </a:rPr>
                        <a:t> TOTAL</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5121" name="Group 113"/>
          <p:cNvGraphicFramePr>
            <a:graphicFrameLocks noGrp="1"/>
          </p:cNvGraphicFramePr>
          <p:nvPr/>
        </p:nvGraphicFramePr>
        <p:xfrm>
          <a:off x="517525" y="3798888"/>
          <a:ext cx="520700" cy="219075"/>
        </p:xfrm>
        <a:graphic>
          <a:graphicData uri="http://schemas.openxmlformats.org/drawingml/2006/table">
            <a:tbl>
              <a:tblPr/>
              <a:tblGrid>
                <a:gridCol w="520700"/>
              </a:tblGrid>
              <a:tr h="219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Central</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5122" name="Group 114"/>
          <p:cNvGraphicFramePr>
            <a:graphicFrameLocks noGrp="1"/>
          </p:cNvGraphicFramePr>
          <p:nvPr/>
        </p:nvGraphicFramePr>
        <p:xfrm>
          <a:off x="2027238" y="3798888"/>
          <a:ext cx="520700" cy="219075"/>
        </p:xfrm>
        <a:graphic>
          <a:graphicData uri="http://schemas.openxmlformats.org/drawingml/2006/table">
            <a:tbl>
              <a:tblPr/>
              <a:tblGrid>
                <a:gridCol w="520700"/>
              </a:tblGrid>
              <a:tr h="219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Norte</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5128" name="Group 120"/>
          <p:cNvGraphicFramePr>
            <a:graphicFrameLocks noGrp="1"/>
          </p:cNvGraphicFramePr>
          <p:nvPr/>
        </p:nvGraphicFramePr>
        <p:xfrm>
          <a:off x="3535363" y="3806825"/>
          <a:ext cx="520700" cy="219075"/>
        </p:xfrm>
        <a:graphic>
          <a:graphicData uri="http://schemas.openxmlformats.org/drawingml/2006/table">
            <a:tbl>
              <a:tblPr/>
              <a:tblGrid>
                <a:gridCol w="520700"/>
              </a:tblGrid>
              <a:tr h="219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Sur</a:t>
                      </a:r>
                    </a:p>
                  </a:txBody>
                  <a:tcPr marL="36000" marR="36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5141" name="Group 133"/>
          <p:cNvGraphicFramePr>
            <a:graphicFrameLocks noGrp="1"/>
          </p:cNvGraphicFramePr>
          <p:nvPr/>
        </p:nvGraphicFramePr>
        <p:xfrm>
          <a:off x="746125" y="3446463"/>
          <a:ext cx="233363" cy="214308"/>
        </p:xfrm>
        <a:graphic>
          <a:graphicData uri="http://schemas.openxmlformats.org/drawingml/2006/table">
            <a:tbl>
              <a:tblPr/>
              <a:tblGrid>
                <a:gridCol w="2333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8</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5142" name="Group 134"/>
          <p:cNvGraphicFramePr>
            <a:graphicFrameLocks noGrp="1"/>
          </p:cNvGraphicFramePr>
          <p:nvPr/>
        </p:nvGraphicFramePr>
        <p:xfrm>
          <a:off x="2351088" y="3494088"/>
          <a:ext cx="233362" cy="214308"/>
        </p:xfrm>
        <a:graphic>
          <a:graphicData uri="http://schemas.openxmlformats.org/drawingml/2006/table">
            <a:tbl>
              <a:tblPr/>
              <a:tblGrid>
                <a:gridCol w="2333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17</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5152" name="Group 144"/>
          <p:cNvGraphicFramePr>
            <a:graphicFrameLocks noGrp="1"/>
          </p:cNvGraphicFramePr>
          <p:nvPr/>
        </p:nvGraphicFramePr>
        <p:xfrm>
          <a:off x="3835400" y="3494088"/>
          <a:ext cx="233363" cy="214308"/>
        </p:xfrm>
        <a:graphic>
          <a:graphicData uri="http://schemas.openxmlformats.org/drawingml/2006/table">
            <a:tbl>
              <a:tblPr/>
              <a:tblGrid>
                <a:gridCol w="2333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14</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5171" name="Group 163"/>
          <p:cNvGraphicFramePr>
            <a:graphicFrameLocks noGrp="1"/>
          </p:cNvGraphicFramePr>
          <p:nvPr/>
        </p:nvGraphicFramePr>
        <p:xfrm>
          <a:off x="666750" y="4165600"/>
          <a:ext cx="233363" cy="214308"/>
        </p:xfrm>
        <a:graphic>
          <a:graphicData uri="http://schemas.openxmlformats.org/drawingml/2006/table">
            <a:tbl>
              <a:tblPr/>
              <a:tblGrid>
                <a:gridCol w="2333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92</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5170" name="Group 162"/>
          <p:cNvGraphicFramePr>
            <a:graphicFrameLocks noGrp="1"/>
          </p:cNvGraphicFramePr>
          <p:nvPr/>
        </p:nvGraphicFramePr>
        <p:xfrm>
          <a:off x="2182813" y="4165600"/>
          <a:ext cx="233362" cy="214308"/>
        </p:xfrm>
        <a:graphic>
          <a:graphicData uri="http://schemas.openxmlformats.org/drawingml/2006/table">
            <a:tbl>
              <a:tblPr/>
              <a:tblGrid>
                <a:gridCol w="2333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83</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5172" name="Group 164"/>
          <p:cNvGraphicFramePr>
            <a:graphicFrameLocks noGrp="1"/>
          </p:cNvGraphicFramePr>
          <p:nvPr/>
        </p:nvGraphicFramePr>
        <p:xfrm>
          <a:off x="3698875" y="4165600"/>
          <a:ext cx="233363" cy="214308"/>
        </p:xfrm>
        <a:graphic>
          <a:graphicData uri="http://schemas.openxmlformats.org/drawingml/2006/table">
            <a:tbl>
              <a:tblPr/>
              <a:tblGrid>
                <a:gridCol w="2333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86</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5188" name="Group 180"/>
          <p:cNvGraphicFramePr>
            <a:graphicFrameLocks noGrp="1"/>
          </p:cNvGraphicFramePr>
          <p:nvPr/>
        </p:nvGraphicFramePr>
        <p:xfrm>
          <a:off x="1209675" y="3282950"/>
          <a:ext cx="311150" cy="222250"/>
        </p:xfrm>
        <a:graphic>
          <a:graphicData uri="http://schemas.openxmlformats.org/drawingml/2006/table">
            <a:tbl>
              <a:tblPr/>
              <a:tblGrid>
                <a:gridCol w="311150"/>
              </a:tblGrid>
              <a:tr h="2222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0099CC"/>
                          </a:solidFill>
                          <a:effectLst/>
                          <a:latin typeface="Cambria" pitchFamily="18" charset="0"/>
                          <a:cs typeface="Arial" charset="0"/>
                        </a:rPr>
                        <a:t>Si</a:t>
                      </a:r>
                      <a:r>
                        <a:rPr kumimoji="0" lang="es-ES" sz="9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34893" name="AutoShape 176"/>
          <p:cNvCxnSpPr>
            <a:cxnSpLocks noChangeShapeType="1"/>
          </p:cNvCxnSpPr>
          <p:nvPr/>
        </p:nvCxnSpPr>
        <p:spPr bwMode="auto">
          <a:xfrm flipV="1">
            <a:off x="979488" y="3394075"/>
            <a:ext cx="230187" cy="160338"/>
          </a:xfrm>
          <a:prstGeom prst="bentConnector3">
            <a:avLst>
              <a:gd name="adj1" fmla="val 49657"/>
            </a:avLst>
          </a:prstGeom>
          <a:noFill/>
          <a:ln w="3175">
            <a:solidFill>
              <a:schemeClr val="tx1"/>
            </a:solidFill>
            <a:miter lim="800000"/>
            <a:headEnd/>
            <a:tailEnd type="oval" w="sm" len="sm"/>
          </a:ln>
        </p:spPr>
      </p:cxnSp>
      <p:graphicFrame>
        <p:nvGraphicFramePr>
          <p:cNvPr id="555189" name="Group 181"/>
          <p:cNvGraphicFramePr>
            <a:graphicFrameLocks noGrp="1"/>
          </p:cNvGraphicFramePr>
          <p:nvPr/>
        </p:nvGraphicFramePr>
        <p:xfrm>
          <a:off x="2844800" y="3282950"/>
          <a:ext cx="311150" cy="222250"/>
        </p:xfrm>
        <a:graphic>
          <a:graphicData uri="http://schemas.openxmlformats.org/drawingml/2006/table">
            <a:tbl>
              <a:tblPr/>
              <a:tblGrid>
                <a:gridCol w="311150"/>
              </a:tblGrid>
              <a:tr h="2222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0099CC"/>
                          </a:solidFill>
                          <a:effectLst/>
                          <a:latin typeface="Cambria" pitchFamily="18" charset="0"/>
                          <a:cs typeface="Arial" charset="0"/>
                        </a:rPr>
                        <a:t>Si</a:t>
                      </a:r>
                      <a:r>
                        <a:rPr kumimoji="0" lang="es-ES" sz="9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34896" name="AutoShape 187"/>
          <p:cNvCxnSpPr>
            <a:cxnSpLocks noChangeShapeType="1"/>
          </p:cNvCxnSpPr>
          <p:nvPr/>
        </p:nvCxnSpPr>
        <p:spPr bwMode="auto">
          <a:xfrm flipV="1">
            <a:off x="2584450" y="3394075"/>
            <a:ext cx="260350" cy="207963"/>
          </a:xfrm>
          <a:prstGeom prst="bentConnector3">
            <a:avLst>
              <a:gd name="adj1" fmla="val 49389"/>
            </a:avLst>
          </a:prstGeom>
          <a:noFill/>
          <a:ln w="3175">
            <a:solidFill>
              <a:schemeClr val="tx1"/>
            </a:solidFill>
            <a:miter lim="800000"/>
            <a:headEnd/>
            <a:tailEnd type="oval" w="sm" len="sm"/>
          </a:ln>
        </p:spPr>
      </p:cxnSp>
      <p:graphicFrame>
        <p:nvGraphicFramePr>
          <p:cNvPr id="555196" name="Group 188"/>
          <p:cNvGraphicFramePr>
            <a:graphicFrameLocks noGrp="1"/>
          </p:cNvGraphicFramePr>
          <p:nvPr/>
        </p:nvGraphicFramePr>
        <p:xfrm>
          <a:off x="4152900" y="3267075"/>
          <a:ext cx="311150" cy="222250"/>
        </p:xfrm>
        <a:graphic>
          <a:graphicData uri="http://schemas.openxmlformats.org/drawingml/2006/table">
            <a:tbl>
              <a:tblPr/>
              <a:tblGrid>
                <a:gridCol w="311150"/>
              </a:tblGrid>
              <a:tr h="2222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0099CC"/>
                          </a:solidFill>
                          <a:effectLst/>
                          <a:latin typeface="Cambria" pitchFamily="18" charset="0"/>
                          <a:cs typeface="Arial" charset="0"/>
                        </a:rPr>
                        <a:t>Si</a:t>
                      </a:r>
                      <a:r>
                        <a:rPr kumimoji="0" lang="es-ES" sz="9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34899" name="AutoShape 194"/>
          <p:cNvCxnSpPr>
            <a:cxnSpLocks noChangeShapeType="1"/>
          </p:cNvCxnSpPr>
          <p:nvPr/>
        </p:nvCxnSpPr>
        <p:spPr bwMode="auto">
          <a:xfrm flipV="1">
            <a:off x="4068763" y="3378200"/>
            <a:ext cx="84137" cy="223838"/>
          </a:xfrm>
          <a:prstGeom prst="bentConnector3">
            <a:avLst>
              <a:gd name="adj1" fmla="val 49056"/>
            </a:avLst>
          </a:prstGeom>
          <a:noFill/>
          <a:ln w="3175">
            <a:solidFill>
              <a:schemeClr val="tx1"/>
            </a:solidFill>
            <a:miter lim="800000"/>
            <a:headEnd/>
            <a:tailEnd type="oval" w="sm" len="sm"/>
          </a:ln>
        </p:spPr>
      </p:cxnSp>
      <p:graphicFrame>
        <p:nvGraphicFramePr>
          <p:cNvPr id="555210" name="Group 202"/>
          <p:cNvGraphicFramePr>
            <a:graphicFrameLocks noGrp="1"/>
          </p:cNvGraphicFramePr>
          <p:nvPr/>
        </p:nvGraphicFramePr>
        <p:xfrm>
          <a:off x="182563" y="4371975"/>
          <a:ext cx="311150" cy="214308"/>
        </p:xfrm>
        <a:graphic>
          <a:graphicData uri="http://schemas.openxmlformats.org/drawingml/2006/table">
            <a:tbl>
              <a:tblPr/>
              <a:tblGrid>
                <a:gridCol w="311150"/>
              </a:tblGrid>
              <a:tr h="2095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tx1"/>
                          </a:solidFill>
                          <a:effectLst/>
                          <a:latin typeface="Cambria" pitchFamily="18" charset="0"/>
                          <a:cs typeface="Arial" charset="0"/>
                        </a:rPr>
                        <a:t>No</a:t>
                      </a:r>
                      <a:r>
                        <a:rPr kumimoji="0" lang="es-ES" sz="900" b="1" i="0" u="none" strike="noStrike" cap="none" normalizeH="0" baseline="0" dirty="0" smtClean="0">
                          <a:ln>
                            <a:noFill/>
                          </a:ln>
                          <a:solidFill>
                            <a:schemeClr val="tx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34902" name="AutoShape 201"/>
          <p:cNvCxnSpPr>
            <a:cxnSpLocks noChangeShapeType="1"/>
          </p:cNvCxnSpPr>
          <p:nvPr/>
        </p:nvCxnSpPr>
        <p:spPr bwMode="auto">
          <a:xfrm rot="5400000">
            <a:off x="588963" y="4284663"/>
            <a:ext cx="100012" cy="290512"/>
          </a:xfrm>
          <a:prstGeom prst="bentConnector2">
            <a:avLst/>
          </a:prstGeom>
          <a:noFill/>
          <a:ln w="3175">
            <a:solidFill>
              <a:schemeClr val="tx1"/>
            </a:solidFill>
            <a:miter lim="800000"/>
            <a:headEnd/>
            <a:tailEnd type="oval" w="sm" len="sm"/>
          </a:ln>
        </p:spPr>
      </p:cxnSp>
      <p:graphicFrame>
        <p:nvGraphicFramePr>
          <p:cNvPr id="555211" name="Group 203"/>
          <p:cNvGraphicFramePr>
            <a:graphicFrameLocks noGrp="1"/>
          </p:cNvGraphicFramePr>
          <p:nvPr/>
        </p:nvGraphicFramePr>
        <p:xfrm>
          <a:off x="1693863" y="4371975"/>
          <a:ext cx="311150" cy="214308"/>
        </p:xfrm>
        <a:graphic>
          <a:graphicData uri="http://schemas.openxmlformats.org/drawingml/2006/table">
            <a:tbl>
              <a:tblPr/>
              <a:tblGrid>
                <a:gridCol w="311150"/>
              </a:tblGrid>
              <a:tr h="2095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tx1"/>
                          </a:solidFill>
                          <a:effectLst/>
                          <a:latin typeface="Cambria" pitchFamily="18" charset="0"/>
                          <a:cs typeface="Arial" charset="0"/>
                        </a:rPr>
                        <a:t>No</a:t>
                      </a:r>
                      <a:r>
                        <a:rPr kumimoji="0" lang="es-ES" sz="900" b="1" i="0" u="none" strike="noStrike" cap="none" normalizeH="0" baseline="0" dirty="0" smtClean="0">
                          <a:ln>
                            <a:noFill/>
                          </a:ln>
                          <a:solidFill>
                            <a:schemeClr val="tx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34905" name="AutoShape 209"/>
          <p:cNvCxnSpPr>
            <a:cxnSpLocks noChangeShapeType="1"/>
          </p:cNvCxnSpPr>
          <p:nvPr/>
        </p:nvCxnSpPr>
        <p:spPr bwMode="auto">
          <a:xfrm rot="5400000">
            <a:off x="2100263" y="4284663"/>
            <a:ext cx="100012" cy="290512"/>
          </a:xfrm>
          <a:prstGeom prst="bentConnector2">
            <a:avLst/>
          </a:prstGeom>
          <a:noFill/>
          <a:ln w="3175">
            <a:solidFill>
              <a:schemeClr val="tx1"/>
            </a:solidFill>
            <a:miter lim="800000"/>
            <a:headEnd/>
            <a:tailEnd type="oval" w="sm" len="sm"/>
          </a:ln>
        </p:spPr>
      </p:cxnSp>
      <p:graphicFrame>
        <p:nvGraphicFramePr>
          <p:cNvPr id="555218" name="Group 210"/>
          <p:cNvGraphicFramePr>
            <a:graphicFrameLocks noGrp="1"/>
          </p:cNvGraphicFramePr>
          <p:nvPr/>
        </p:nvGraphicFramePr>
        <p:xfrm>
          <a:off x="3233738" y="4371975"/>
          <a:ext cx="311150" cy="214308"/>
        </p:xfrm>
        <a:graphic>
          <a:graphicData uri="http://schemas.openxmlformats.org/drawingml/2006/table">
            <a:tbl>
              <a:tblPr/>
              <a:tblGrid>
                <a:gridCol w="311150"/>
              </a:tblGrid>
              <a:tr h="20955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tx1"/>
                          </a:solidFill>
                          <a:effectLst/>
                          <a:latin typeface="Cambria" pitchFamily="18" charset="0"/>
                          <a:cs typeface="Arial" charset="0"/>
                        </a:rPr>
                        <a:t>No</a:t>
                      </a:r>
                      <a:r>
                        <a:rPr kumimoji="0" lang="es-ES" sz="900" b="1" i="0" u="none" strike="noStrike" cap="none" normalizeH="0" baseline="0" dirty="0" smtClean="0">
                          <a:ln>
                            <a:noFill/>
                          </a:ln>
                          <a:solidFill>
                            <a:schemeClr val="tx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34908" name="AutoShape 216"/>
          <p:cNvCxnSpPr>
            <a:cxnSpLocks noChangeShapeType="1"/>
          </p:cNvCxnSpPr>
          <p:nvPr/>
        </p:nvCxnSpPr>
        <p:spPr bwMode="auto">
          <a:xfrm rot="5400000">
            <a:off x="3640138" y="4284663"/>
            <a:ext cx="100012" cy="290512"/>
          </a:xfrm>
          <a:prstGeom prst="bentConnector2">
            <a:avLst/>
          </a:prstGeom>
          <a:noFill/>
          <a:ln w="3175">
            <a:solidFill>
              <a:schemeClr val="tx1"/>
            </a:solidFill>
            <a:miter lim="800000"/>
            <a:headEnd/>
            <a:tailEnd type="oval" w="sm" len="sm"/>
          </a:ln>
        </p:spPr>
      </p:cxnSp>
      <p:graphicFrame>
        <p:nvGraphicFramePr>
          <p:cNvPr id="555226" name="Group 218"/>
          <p:cNvGraphicFramePr>
            <a:graphicFrameLocks noGrp="1"/>
          </p:cNvGraphicFramePr>
          <p:nvPr/>
        </p:nvGraphicFramePr>
        <p:xfrm>
          <a:off x="1914525" y="4729163"/>
          <a:ext cx="760413" cy="145728"/>
        </p:xfrm>
        <a:graphic>
          <a:graphicData uri="http://schemas.openxmlformats.org/drawingml/2006/table">
            <a:tbl>
              <a:tblPr/>
              <a:tblGrid>
                <a:gridCol w="495300"/>
                <a:gridCol w="265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55236" name="Group 228"/>
          <p:cNvGraphicFramePr>
            <a:graphicFrameLocks noGrp="1"/>
          </p:cNvGraphicFramePr>
          <p:nvPr/>
        </p:nvGraphicFramePr>
        <p:xfrm>
          <a:off x="3462338" y="4729163"/>
          <a:ext cx="760412" cy="145728"/>
        </p:xfrm>
        <a:graphic>
          <a:graphicData uri="http://schemas.openxmlformats.org/drawingml/2006/table">
            <a:tbl>
              <a:tblPr/>
              <a:tblGrid>
                <a:gridCol w="495300"/>
                <a:gridCol w="265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55246" name="Group 238"/>
          <p:cNvGraphicFramePr>
            <a:graphicFrameLocks noGrp="1"/>
          </p:cNvGraphicFramePr>
          <p:nvPr/>
        </p:nvGraphicFramePr>
        <p:xfrm>
          <a:off x="3236913" y="2306638"/>
          <a:ext cx="760412" cy="145728"/>
        </p:xfrm>
        <a:graphic>
          <a:graphicData uri="http://schemas.openxmlformats.org/drawingml/2006/table">
            <a:tbl>
              <a:tblPr/>
              <a:tblGrid>
                <a:gridCol w="495300"/>
                <a:gridCol w="265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sp>
        <p:nvSpPr>
          <p:cNvPr id="34939" name="Line 248"/>
          <p:cNvSpPr>
            <a:spLocks noChangeShapeType="1"/>
          </p:cNvSpPr>
          <p:nvPr/>
        </p:nvSpPr>
        <p:spPr bwMode="auto">
          <a:xfrm rot="5400000">
            <a:off x="2817813" y="3214688"/>
            <a:ext cx="3448050" cy="0"/>
          </a:xfrm>
          <a:prstGeom prst="line">
            <a:avLst/>
          </a:prstGeom>
          <a:noFill/>
          <a:ln w="3175">
            <a:solidFill>
              <a:srgbClr val="808080"/>
            </a:solidFill>
            <a:round/>
            <a:headEnd/>
            <a:tailEnd/>
          </a:ln>
        </p:spPr>
        <p:txBody>
          <a:bodyPr/>
          <a:lstStyle/>
          <a:p>
            <a:endParaRPr lang="es-MX" dirty="0"/>
          </a:p>
        </p:txBody>
      </p:sp>
      <p:graphicFrame>
        <p:nvGraphicFramePr>
          <p:cNvPr id="555276" name="Group 268"/>
          <p:cNvGraphicFramePr>
            <a:graphicFrameLocks noGrp="1"/>
          </p:cNvGraphicFramePr>
          <p:nvPr/>
        </p:nvGraphicFramePr>
        <p:xfrm>
          <a:off x="5697538" y="1346200"/>
          <a:ext cx="2179637" cy="292608"/>
        </p:xfrm>
        <a:graphic>
          <a:graphicData uri="http://schemas.openxmlformats.org/drawingml/2006/table">
            <a:tbl>
              <a:tblPr/>
              <a:tblGrid>
                <a:gridCol w="479425"/>
                <a:gridCol w="479425"/>
                <a:gridCol w="479425"/>
                <a:gridCol w="741362"/>
              </a:tblGrid>
              <a:tr h="0">
                <a:tc gridSpan="2">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cap="flat">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s-CO"/>
                    </a:p>
                  </a:txBody>
                  <a:tcPr/>
                </a:tc>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noFill/>
                  </a:tcPr>
                </a:tc>
              </a:tr>
              <a:tr h="38100">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8"/>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9"/>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10"/>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11"/>
                      <a:srcRect/>
                      <a:stretch>
                        <a:fillRect/>
                      </a:stretch>
                    </a:blipFill>
                  </a:tcPr>
                </a:tc>
              </a:tr>
            </a:tbl>
          </a:graphicData>
        </a:graphic>
      </p:graphicFrame>
      <p:graphicFrame>
        <p:nvGraphicFramePr>
          <p:cNvPr id="555299" name="Group 291"/>
          <p:cNvGraphicFramePr>
            <a:graphicFrameLocks noGrp="1"/>
          </p:cNvGraphicFramePr>
          <p:nvPr/>
        </p:nvGraphicFramePr>
        <p:xfrm>
          <a:off x="6103938" y="3992563"/>
          <a:ext cx="639762" cy="185352"/>
        </p:xfrm>
        <a:graphic>
          <a:graphicData uri="http://schemas.openxmlformats.org/drawingml/2006/table">
            <a:tbl>
              <a:tblPr/>
              <a:tblGrid>
                <a:gridCol w="431800"/>
                <a:gridCol w="207962"/>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Calificaron</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7</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55309" name="Group 301"/>
          <p:cNvGraphicFramePr>
            <a:graphicFrameLocks noGrp="1"/>
          </p:cNvGraphicFramePr>
          <p:nvPr/>
        </p:nvGraphicFramePr>
        <p:xfrm>
          <a:off x="6945313" y="3992563"/>
          <a:ext cx="639762" cy="185352"/>
        </p:xfrm>
        <a:graphic>
          <a:graphicData uri="http://schemas.openxmlformats.org/drawingml/2006/table">
            <a:tbl>
              <a:tblPr/>
              <a:tblGrid>
                <a:gridCol w="431800"/>
                <a:gridCol w="207962"/>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Calificaron</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5</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55319" name="Group 311"/>
          <p:cNvGraphicFramePr>
            <a:graphicFrameLocks noGrp="1"/>
          </p:cNvGraphicFramePr>
          <p:nvPr/>
        </p:nvGraphicFramePr>
        <p:xfrm>
          <a:off x="7778750" y="3992563"/>
          <a:ext cx="639763" cy="185352"/>
        </p:xfrm>
        <a:graphic>
          <a:graphicData uri="http://schemas.openxmlformats.org/drawingml/2006/table">
            <a:tbl>
              <a:tblPr/>
              <a:tblGrid>
                <a:gridCol w="431800"/>
                <a:gridCol w="207963"/>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Calificaron</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3</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55329" name="Group 321"/>
          <p:cNvGraphicFramePr>
            <a:graphicFrameLocks noGrp="1"/>
          </p:cNvGraphicFramePr>
          <p:nvPr/>
        </p:nvGraphicFramePr>
        <p:xfrm>
          <a:off x="5141913" y="4683125"/>
          <a:ext cx="3467100" cy="228600"/>
        </p:xfrm>
        <a:graphic>
          <a:graphicData uri="http://schemas.openxmlformats.org/drawingml/2006/table">
            <a:tbl>
              <a:tblPr/>
              <a:tblGrid>
                <a:gridCol w="3467100"/>
              </a:tblGrid>
              <a:tr h="180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900" b="1" i="0"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900" b="1"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[5]</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[4]</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[3]</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Regular,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[2]</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Mala,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[1]</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Mala</a:t>
                      </a:r>
                    </a:p>
                  </a:txBody>
                  <a:tcPr anchor="ctr" horzOverflow="overflow">
                    <a:lnL cap="flat">
                      <a:noFill/>
                    </a:lnL>
                    <a:lnR cap="flat">
                      <a:noFill/>
                    </a:lnR>
                    <a:lnT cap="flat">
                      <a:noFill/>
                    </a:lnT>
                    <a:lnB cap="flat">
                      <a:noFill/>
                    </a:lnB>
                    <a:lnTlToBr>
                      <a:noFill/>
                    </a:lnTlToBr>
                    <a:lnBlToTr>
                      <a:noFill/>
                    </a:lnBlToTr>
                    <a:noFill/>
                  </a:tcPr>
                </a:tc>
              </a:tr>
            </a:tbl>
          </a:graphicData>
        </a:graphic>
      </p:graphicFrame>
      <p:grpSp>
        <p:nvGrpSpPr>
          <p:cNvPr id="34983" name="Group 328"/>
          <p:cNvGrpSpPr>
            <a:grpSpLocks/>
          </p:cNvGrpSpPr>
          <p:nvPr/>
        </p:nvGrpSpPr>
        <p:grpSpPr bwMode="auto">
          <a:xfrm>
            <a:off x="8175625" y="152400"/>
            <a:ext cx="969963" cy="255588"/>
            <a:chOff x="5150" y="96"/>
            <a:chExt cx="611" cy="161"/>
          </a:xfrm>
        </p:grpSpPr>
        <p:pic>
          <p:nvPicPr>
            <p:cNvPr id="34985" name="Picture 329" descr="GHJK"/>
            <p:cNvPicPr>
              <a:picLocks noChangeAspect="1" noChangeArrowheads="1"/>
            </p:cNvPicPr>
            <p:nvPr/>
          </p:nvPicPr>
          <p:blipFill>
            <a:blip r:embed="rId12" cstate="print"/>
            <a:srcRect/>
            <a:stretch>
              <a:fillRect/>
            </a:stretch>
          </p:blipFill>
          <p:spPr bwMode="auto">
            <a:xfrm>
              <a:off x="5150" y="101"/>
              <a:ext cx="611" cy="156"/>
            </a:xfrm>
            <a:prstGeom prst="rect">
              <a:avLst/>
            </a:prstGeom>
            <a:noFill/>
            <a:ln w="9525">
              <a:noFill/>
              <a:miter lim="800000"/>
              <a:headEnd/>
              <a:tailEnd/>
            </a:ln>
          </p:spPr>
        </p:pic>
        <p:sp>
          <p:nvSpPr>
            <p:cNvPr id="34986" name="Rectangle 330"/>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pic>
        <p:nvPicPr>
          <p:cNvPr id="34984" name="Picture 331" descr="ghhfj"/>
          <p:cNvPicPr>
            <a:picLocks noChangeAspect="1" noChangeArrowheads="1"/>
          </p:cNvPicPr>
          <p:nvPr/>
        </p:nvPicPr>
        <p:blipFill>
          <a:blip r:embed="rId13" cstate="print"/>
          <a:srcRect/>
          <a:stretch>
            <a:fillRect/>
          </a:stretch>
        </p:blipFill>
        <p:spPr bwMode="auto">
          <a:xfrm>
            <a:off x="4264025" y="1084263"/>
            <a:ext cx="555625" cy="552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76" descr="fgfgh"/>
          <p:cNvPicPr>
            <a:picLocks noChangeAspect="1" noChangeArrowheads="1"/>
          </p:cNvPicPr>
          <p:nvPr/>
        </p:nvPicPr>
        <p:blipFill>
          <a:blip r:embed="rId3" cstate="print"/>
          <a:srcRect/>
          <a:stretch>
            <a:fillRect/>
          </a:stretch>
        </p:blipFill>
        <p:spPr bwMode="auto">
          <a:xfrm>
            <a:off x="1549400" y="1179513"/>
            <a:ext cx="1490663" cy="1624012"/>
          </a:xfrm>
          <a:prstGeom prst="rect">
            <a:avLst/>
          </a:prstGeom>
          <a:noFill/>
          <a:ln w="9525">
            <a:noFill/>
            <a:miter lim="800000"/>
            <a:headEnd/>
            <a:tailEnd/>
          </a:ln>
        </p:spPr>
      </p:pic>
      <p:sp>
        <p:nvSpPr>
          <p:cNvPr id="35844" name="Rectangle 23"/>
          <p:cNvSpPr>
            <a:spLocks noGrp="1" noChangeArrowheads="1"/>
          </p:cNvSpPr>
          <p:nvPr>
            <p:ph type="title"/>
          </p:nvPr>
        </p:nvSpPr>
        <p:spPr/>
        <p:txBody>
          <a:bodyPr/>
          <a:lstStyle/>
          <a:p>
            <a:pPr eaLnBrk="1" hangingPunct="1"/>
            <a:r>
              <a:rPr lang="es-CO" dirty="0" smtClean="0"/>
              <a:t>Servicio de subsidio </a:t>
            </a:r>
          </a:p>
        </p:txBody>
      </p:sp>
      <p:sp>
        <p:nvSpPr>
          <p:cNvPr id="35845" name="Rectangle 2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A88D2C5E-013F-4FD5-A226-37ED5299A70C}" type="slidenum">
              <a:rPr lang="es-ES" sz="900" i="1">
                <a:solidFill>
                  <a:schemeClr val="bg1"/>
                </a:solidFill>
              </a:rPr>
              <a:pPr algn="ctr"/>
              <a:t>85</a:t>
            </a:fld>
            <a:endParaRPr lang="es-ES" sz="900" i="1" dirty="0">
              <a:solidFill>
                <a:schemeClr val="bg1"/>
              </a:solidFill>
            </a:endParaRPr>
          </a:p>
        </p:txBody>
      </p:sp>
      <p:graphicFrame>
        <p:nvGraphicFramePr>
          <p:cNvPr id="556057" name="Group 25"/>
          <p:cNvGraphicFramePr>
            <a:graphicFrameLocks noGrp="1"/>
          </p:cNvGraphicFramePr>
          <p:nvPr/>
        </p:nvGraphicFramePr>
        <p:xfrm>
          <a:off x="852488" y="701675"/>
          <a:ext cx="2886075" cy="371280"/>
        </p:xfrm>
        <a:graphic>
          <a:graphicData uri="http://schemas.openxmlformats.org/drawingml/2006/table">
            <a:tbl>
              <a:tblPr/>
              <a:tblGrid>
                <a:gridCol w="2886075"/>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14.</a:t>
                      </a:r>
                      <a:r>
                        <a:rPr kumimoji="0" lang="es-CO" sz="1100" b="1" i="0" u="none" strike="noStrike" cap="none" normalizeH="0" baseline="0" dirty="0" smtClean="0">
                          <a:ln>
                            <a:noFill/>
                          </a:ln>
                          <a:solidFill>
                            <a:srgbClr val="333333"/>
                          </a:solidFill>
                          <a:effectLst/>
                          <a:latin typeface="Calibri" pitchFamily="34" charset="0"/>
                          <a:cs typeface="Arial" charset="0"/>
                        </a:rPr>
                        <a:t> ¿Usted tuvo </a:t>
                      </a:r>
                      <a:r>
                        <a:rPr kumimoji="0" lang="es-CO" sz="1100" b="1" i="0" u="none" strike="noStrike" cap="none" normalizeH="0" baseline="0" dirty="0" smtClean="0">
                          <a:ln>
                            <a:noFill/>
                          </a:ln>
                          <a:solidFill>
                            <a:srgbClr val="622280"/>
                          </a:solidFill>
                          <a:effectLst/>
                          <a:latin typeface="Calibri" pitchFamily="34" charset="0"/>
                          <a:cs typeface="Arial" charset="0"/>
                        </a:rPr>
                        <a:t>subsidio</a:t>
                      </a:r>
                      <a:r>
                        <a:rPr kumimoji="0" lang="es-CO" sz="1100" b="1" i="0" u="none" strike="noStrike" cap="none" normalizeH="0" baseline="0" dirty="0" smtClean="0">
                          <a:ln>
                            <a:noFill/>
                          </a:ln>
                          <a:solidFill>
                            <a:srgbClr val="333333"/>
                          </a:solidFill>
                          <a:effectLst/>
                          <a:latin typeface="Calibri" pitchFamily="34" charset="0"/>
                          <a:cs typeface="Arial" charset="0"/>
                        </a:rPr>
                        <a:t> por alguno de los servicios que adquirió?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6063" name="Group 31"/>
          <p:cNvGraphicFramePr>
            <a:graphicFrameLocks noGrp="1"/>
          </p:cNvGraphicFramePr>
          <p:nvPr/>
        </p:nvGraphicFramePr>
        <p:xfrm>
          <a:off x="4438650" y="881063"/>
          <a:ext cx="4745038" cy="230188"/>
        </p:xfrm>
        <a:graphic>
          <a:graphicData uri="http://schemas.openxmlformats.org/drawingml/2006/table">
            <a:tbl>
              <a:tblPr/>
              <a:tblGrid>
                <a:gridCol w="4745038"/>
              </a:tblGrid>
              <a:tr h="230188">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s-CO" sz="1100" b="1" i="0" u="none" strike="noStrike" cap="none" normalizeH="0" baseline="0" dirty="0" smtClean="0">
                          <a:ln>
                            <a:noFill/>
                          </a:ln>
                          <a:solidFill>
                            <a:srgbClr val="622280"/>
                          </a:solidFill>
                          <a:effectLst/>
                          <a:latin typeface="Calibri" pitchFamily="34" charset="0"/>
                          <a:cs typeface="Arial" charset="0"/>
                        </a:rPr>
                        <a:t> 16.</a:t>
                      </a:r>
                      <a:r>
                        <a:rPr kumimoji="0" lang="es-CO" sz="1100" b="1" i="0" u="none" strike="noStrike" cap="none" normalizeH="0" baseline="0" dirty="0" smtClean="0">
                          <a:ln>
                            <a:noFill/>
                          </a:ln>
                          <a:solidFill>
                            <a:srgbClr val="333333"/>
                          </a:solidFill>
                          <a:effectLst/>
                          <a:latin typeface="Calibri" pitchFamily="34" charset="0"/>
                          <a:cs typeface="Arial" charset="0"/>
                        </a:rPr>
                        <a:t> ¿Cómo califica el </a:t>
                      </a:r>
                      <a:r>
                        <a:rPr kumimoji="0" lang="es-CO" sz="1100" b="1" i="0" u="none" strike="noStrike" cap="none" normalizeH="0" baseline="0" dirty="0" smtClean="0">
                          <a:ln>
                            <a:noFill/>
                          </a:ln>
                          <a:solidFill>
                            <a:srgbClr val="622280"/>
                          </a:solidFill>
                          <a:effectLst/>
                          <a:latin typeface="Calibri" pitchFamily="34" charset="0"/>
                          <a:cs typeface="Arial" charset="0"/>
                        </a:rPr>
                        <a:t>servicio subsidiado</a:t>
                      </a:r>
                      <a:r>
                        <a:rPr kumimoji="0" lang="es-CO" sz="1100" b="1" i="0" u="none" strike="noStrike" cap="none" normalizeH="0" baseline="0" dirty="0" smtClean="0">
                          <a:ln>
                            <a:noFill/>
                          </a:ln>
                          <a:solidFill>
                            <a:srgbClr val="333333"/>
                          </a:solidFill>
                          <a:effectLst/>
                          <a:latin typeface="Calibri" pitchFamily="34" charset="0"/>
                          <a:cs typeface="Arial" charset="0"/>
                        </a:rPr>
                        <a:t> que recibió en cuanto a…</a:t>
                      </a:r>
                    </a:p>
                  </a:txBody>
                  <a:tcPr marL="54000" marR="54000" marT="18000" marB="18000" anchor="ctr" horzOverflow="overflow">
                    <a:lnL cap="flat">
                      <a:noFill/>
                    </a:lnL>
                    <a:lnR cap="flat">
                      <a:noFill/>
                    </a:lnR>
                    <a:lnT cap="flat">
                      <a:noFill/>
                    </a:lnT>
                    <a:lnB cap="flat">
                      <a:noFill/>
                    </a:lnB>
                    <a:lnTlToBr>
                      <a:noFill/>
                    </a:lnTlToBr>
                    <a:lnBlToTr>
                      <a:noFill/>
                    </a:lnBlToTr>
                    <a:noFill/>
                  </a:tcPr>
                </a:tc>
              </a:tr>
            </a:tbl>
          </a:graphicData>
        </a:graphic>
      </p:graphicFrame>
      <p:sp>
        <p:nvSpPr>
          <p:cNvPr id="35850" name="Rectangle 37"/>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556309" name="Group 277"/>
          <p:cNvGraphicFramePr>
            <a:graphicFrameLocks noGrp="1"/>
          </p:cNvGraphicFramePr>
          <p:nvPr/>
        </p:nvGraphicFramePr>
        <p:xfrm>
          <a:off x="2112963" y="1266825"/>
          <a:ext cx="261937" cy="173160"/>
        </p:xfrm>
        <a:graphic>
          <a:graphicData uri="http://schemas.openxmlformats.org/drawingml/2006/table">
            <a:tbl>
              <a:tblPr/>
              <a:tblGrid>
                <a:gridCol w="26193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endParaRPr kumimoji="0" lang="es-CO" sz="10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6086" name="Group 54"/>
          <p:cNvGraphicFramePr>
            <a:graphicFrameLocks noGrp="1"/>
          </p:cNvGraphicFramePr>
          <p:nvPr/>
        </p:nvGraphicFramePr>
        <p:xfrm>
          <a:off x="2039938" y="2251075"/>
          <a:ext cx="527050" cy="214308"/>
        </p:xfrm>
        <a:graphic>
          <a:graphicData uri="http://schemas.openxmlformats.org/drawingml/2006/table">
            <a:tbl>
              <a:tblPr/>
              <a:tblGrid>
                <a:gridCol w="5270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97</a:t>
                      </a:r>
                      <a:endParaRPr kumimoji="0" lang="es-ES" sz="9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6313" name="Group 281"/>
          <p:cNvGraphicFramePr>
            <a:graphicFrameLocks noGrp="1"/>
          </p:cNvGraphicFramePr>
          <p:nvPr/>
        </p:nvGraphicFramePr>
        <p:xfrm>
          <a:off x="2943225" y="1458913"/>
          <a:ext cx="519113" cy="474912"/>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622280"/>
                          </a:solidFill>
                          <a:effectLst/>
                          <a:latin typeface="Cambria" pitchFamily="18" charset="0"/>
                          <a:cs typeface="Arial" charset="0"/>
                        </a:rPr>
                        <a:t>3</a:t>
                      </a:r>
                      <a:r>
                        <a:rPr kumimoji="0" lang="es-ES" sz="1000" b="1" i="0" u="none" strike="noStrike" cap="none" normalizeH="0" baseline="0" dirty="0" smtClean="0">
                          <a:ln>
                            <a:noFill/>
                          </a:ln>
                          <a:solidFill>
                            <a:srgbClr val="622280"/>
                          </a:solidFill>
                          <a:effectLst/>
                          <a:latin typeface="Cambria" pitchFamily="18" charset="0"/>
                          <a:cs typeface="Arial" charset="0"/>
                        </a:rPr>
                        <a:t>%</a:t>
                      </a:r>
                    </a:p>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622280"/>
                          </a:solidFill>
                          <a:effectLst/>
                          <a:latin typeface="Cambria" pitchFamily="18" charset="0"/>
                          <a:cs typeface="Arial" charset="0"/>
                        </a:rPr>
                        <a:t>Si</a:t>
                      </a:r>
                      <a:r>
                        <a:rPr kumimoji="0" lang="es-ES" sz="1300" b="1" i="0" u="none" strike="noStrike" cap="none" normalizeH="0" baseline="0" dirty="0" smtClean="0">
                          <a:ln>
                            <a:noFill/>
                          </a:ln>
                          <a:solidFill>
                            <a:srgbClr val="622280"/>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6098" name="Group 66"/>
          <p:cNvGraphicFramePr>
            <a:graphicFrameLocks noGrp="1"/>
          </p:cNvGraphicFramePr>
          <p:nvPr/>
        </p:nvGraphicFramePr>
        <p:xfrm>
          <a:off x="1065213" y="1808163"/>
          <a:ext cx="519112" cy="269172"/>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No</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35859" name="AutoShape 72"/>
          <p:cNvCxnSpPr>
            <a:cxnSpLocks noChangeShapeType="1"/>
          </p:cNvCxnSpPr>
          <p:nvPr/>
        </p:nvCxnSpPr>
        <p:spPr bwMode="auto">
          <a:xfrm>
            <a:off x="2374900" y="1352550"/>
            <a:ext cx="828675" cy="106363"/>
          </a:xfrm>
          <a:prstGeom prst="bentConnector2">
            <a:avLst/>
          </a:prstGeom>
          <a:noFill/>
          <a:ln w="3175">
            <a:solidFill>
              <a:schemeClr val="tx1"/>
            </a:solidFill>
            <a:miter lim="800000"/>
            <a:headEnd/>
            <a:tailEnd type="oval" w="med" len="med"/>
          </a:ln>
        </p:spPr>
      </p:cxnSp>
      <p:cxnSp>
        <p:nvCxnSpPr>
          <p:cNvPr id="35860" name="AutoShape 73"/>
          <p:cNvCxnSpPr>
            <a:cxnSpLocks noChangeShapeType="1"/>
          </p:cNvCxnSpPr>
          <p:nvPr/>
        </p:nvCxnSpPr>
        <p:spPr bwMode="auto">
          <a:xfrm rot="10800000">
            <a:off x="1325563" y="2076450"/>
            <a:ext cx="714375" cy="282575"/>
          </a:xfrm>
          <a:prstGeom prst="bentConnector2">
            <a:avLst/>
          </a:prstGeom>
          <a:noFill/>
          <a:ln w="3175">
            <a:solidFill>
              <a:schemeClr val="tx1"/>
            </a:solidFill>
            <a:miter lim="800000"/>
            <a:headEnd/>
            <a:tailEnd type="oval" w="med" len="med"/>
          </a:ln>
        </p:spPr>
      </p:cxnSp>
      <p:graphicFrame>
        <p:nvGraphicFramePr>
          <p:cNvPr id="556238" name="Group 206"/>
          <p:cNvGraphicFramePr>
            <a:graphicFrameLocks noGrp="1"/>
          </p:cNvGraphicFramePr>
          <p:nvPr/>
        </p:nvGraphicFramePr>
        <p:xfrm>
          <a:off x="3236913" y="2155825"/>
          <a:ext cx="760412" cy="145728"/>
        </p:xfrm>
        <a:graphic>
          <a:graphicData uri="http://schemas.openxmlformats.org/drawingml/2006/table">
            <a:tbl>
              <a:tblPr/>
              <a:tblGrid>
                <a:gridCol w="495300"/>
                <a:gridCol w="265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 </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56295" name="Group 263"/>
          <p:cNvGraphicFramePr>
            <a:graphicFrameLocks noGrp="1"/>
          </p:cNvGraphicFramePr>
          <p:nvPr/>
        </p:nvGraphicFramePr>
        <p:xfrm>
          <a:off x="5141913" y="4683125"/>
          <a:ext cx="3467100" cy="228600"/>
        </p:xfrm>
        <a:graphic>
          <a:graphicData uri="http://schemas.openxmlformats.org/drawingml/2006/table">
            <a:tbl>
              <a:tblPr/>
              <a:tblGrid>
                <a:gridCol w="3467100"/>
              </a:tblGrid>
              <a:tr h="180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900" b="1" i="0"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900" b="1"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[5]</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[4]</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[3]</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Regular,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[2]</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Mala,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[1]</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Mala</a:t>
                      </a:r>
                    </a:p>
                  </a:txBody>
                  <a:tcPr anchor="ctr" horzOverflow="overflow">
                    <a:lnL cap="flat">
                      <a:noFill/>
                    </a:lnL>
                    <a:lnR cap="flat">
                      <a:noFill/>
                    </a:lnR>
                    <a:lnT cap="flat">
                      <a:noFill/>
                    </a:lnT>
                    <a:lnB cap="flat">
                      <a:noFill/>
                    </a:lnB>
                    <a:lnTlToBr>
                      <a:noFill/>
                    </a:lnTlToBr>
                    <a:lnBlToTr>
                      <a:noFill/>
                    </a:lnBlToTr>
                    <a:noFill/>
                  </a:tcPr>
                </a:tc>
              </a:tr>
            </a:tbl>
          </a:graphicData>
        </a:graphic>
      </p:graphicFrame>
      <p:sp>
        <p:nvSpPr>
          <p:cNvPr id="35873" name="Line 269"/>
          <p:cNvSpPr>
            <a:spLocks noChangeShapeType="1"/>
          </p:cNvSpPr>
          <p:nvPr/>
        </p:nvSpPr>
        <p:spPr bwMode="auto">
          <a:xfrm>
            <a:off x="246063" y="2808288"/>
            <a:ext cx="4098925" cy="0"/>
          </a:xfrm>
          <a:prstGeom prst="line">
            <a:avLst/>
          </a:prstGeom>
          <a:noFill/>
          <a:ln w="3175">
            <a:solidFill>
              <a:srgbClr val="808080"/>
            </a:solidFill>
            <a:round/>
            <a:headEnd/>
            <a:tailEnd/>
          </a:ln>
        </p:spPr>
        <p:txBody>
          <a:bodyPr/>
          <a:lstStyle/>
          <a:p>
            <a:endParaRPr lang="es-MX" dirty="0"/>
          </a:p>
        </p:txBody>
      </p:sp>
      <p:graphicFrame>
        <p:nvGraphicFramePr>
          <p:cNvPr id="556302" name="Group 270"/>
          <p:cNvGraphicFramePr>
            <a:graphicFrameLocks noGrp="1"/>
          </p:cNvGraphicFramePr>
          <p:nvPr/>
        </p:nvGraphicFramePr>
        <p:xfrm>
          <a:off x="609600" y="2852738"/>
          <a:ext cx="3276600" cy="371280"/>
        </p:xfrm>
        <a:graphic>
          <a:graphicData uri="http://schemas.openxmlformats.org/drawingml/2006/table">
            <a:tbl>
              <a:tblPr/>
              <a:tblGrid>
                <a:gridCol w="327660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s-CO" sz="1100" b="1" i="0" u="none" strike="noStrike" cap="none" normalizeH="0" baseline="0" dirty="0" smtClean="0">
                          <a:ln>
                            <a:noFill/>
                          </a:ln>
                          <a:solidFill>
                            <a:srgbClr val="622280"/>
                          </a:solidFill>
                          <a:effectLst/>
                          <a:latin typeface="Calibri" pitchFamily="34" charset="0"/>
                          <a:cs typeface="Arial" charset="0"/>
                        </a:rPr>
                        <a:t> 15.</a:t>
                      </a:r>
                      <a:r>
                        <a:rPr kumimoji="0" lang="es-CO" sz="1100" b="1" i="0" u="none" strike="noStrike" cap="none" normalizeH="0" baseline="0" dirty="0" smtClean="0">
                          <a:ln>
                            <a:noFill/>
                          </a:ln>
                          <a:solidFill>
                            <a:srgbClr val="333333"/>
                          </a:solidFill>
                          <a:effectLst/>
                          <a:latin typeface="Calibri" pitchFamily="34" charset="0"/>
                          <a:cs typeface="Arial" charset="0"/>
                        </a:rPr>
                        <a:t> ¿Cuál fue el </a:t>
                      </a:r>
                      <a:r>
                        <a:rPr kumimoji="0" lang="es-CO" sz="1100" b="1" i="0" u="none" strike="noStrike" cap="none" normalizeH="0" baseline="0" dirty="0" smtClean="0">
                          <a:ln>
                            <a:noFill/>
                          </a:ln>
                          <a:solidFill>
                            <a:srgbClr val="622280"/>
                          </a:solidFill>
                          <a:effectLst/>
                          <a:latin typeface="Calibri" pitchFamily="34" charset="0"/>
                          <a:cs typeface="Arial" charset="0"/>
                        </a:rPr>
                        <a:t>servicio subsidiado</a:t>
                      </a:r>
                      <a:r>
                        <a:rPr kumimoji="0" lang="es-CO" sz="1100" b="1" i="0" u="none" strike="noStrike" cap="none" normalizeH="0" baseline="0" dirty="0" smtClean="0">
                          <a:ln>
                            <a:noFill/>
                          </a:ln>
                          <a:solidFill>
                            <a:srgbClr val="333333"/>
                          </a:solidFill>
                          <a:effectLst/>
                          <a:latin typeface="Calibri" pitchFamily="34" charset="0"/>
                          <a:cs typeface="Arial" charset="0"/>
                        </a:rPr>
                        <a:t> que recibió en el cementerio de propiedad del Distrito?</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pic>
        <p:nvPicPr>
          <p:cNvPr id="35876" name="Picture 282" descr="fghhj"/>
          <p:cNvPicPr>
            <a:picLocks noChangeAspect="1" noChangeArrowheads="1"/>
          </p:cNvPicPr>
          <p:nvPr/>
        </p:nvPicPr>
        <p:blipFill>
          <a:blip r:embed="rId4" cstate="print"/>
          <a:srcRect/>
          <a:stretch>
            <a:fillRect/>
          </a:stretch>
        </p:blipFill>
        <p:spPr bwMode="auto">
          <a:xfrm>
            <a:off x="1585913" y="3575050"/>
            <a:ext cx="1196975" cy="1462088"/>
          </a:xfrm>
          <a:prstGeom prst="rect">
            <a:avLst/>
          </a:prstGeom>
          <a:noFill/>
          <a:ln w="9525">
            <a:noFill/>
            <a:miter lim="800000"/>
            <a:headEnd/>
            <a:tailEnd/>
          </a:ln>
        </p:spPr>
      </p:pic>
      <p:graphicFrame>
        <p:nvGraphicFramePr>
          <p:cNvPr id="556329" name="Group 297"/>
          <p:cNvGraphicFramePr>
            <a:graphicFrameLocks noGrp="1"/>
          </p:cNvGraphicFramePr>
          <p:nvPr/>
        </p:nvGraphicFramePr>
        <p:xfrm>
          <a:off x="1838325" y="3363913"/>
          <a:ext cx="522288" cy="241740"/>
        </p:xfrm>
        <a:graphic>
          <a:graphicData uri="http://schemas.openxmlformats.org/drawingml/2006/table">
            <a:tbl>
              <a:tblPr/>
              <a:tblGrid>
                <a:gridCol w="522288"/>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333333"/>
                          </a:solidFill>
                          <a:effectLst/>
                          <a:latin typeface="Cambria" pitchFamily="18" charset="0"/>
                          <a:cs typeface="Arial" charset="0"/>
                        </a:rPr>
                        <a:t>75</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6322" name="Group 290"/>
          <p:cNvGraphicFramePr>
            <a:graphicFrameLocks noGrp="1"/>
          </p:cNvGraphicFramePr>
          <p:nvPr/>
        </p:nvGraphicFramePr>
        <p:xfrm>
          <a:off x="2727325" y="3646488"/>
          <a:ext cx="908050" cy="203640"/>
        </p:xfrm>
        <a:graphic>
          <a:graphicData uri="http://schemas.openxmlformats.org/drawingml/2006/table">
            <a:tbl>
              <a:tblPr/>
              <a:tblGrid>
                <a:gridCol w="908050"/>
              </a:tblGrid>
              <a:tr h="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Exhumación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6330" name="Group 298"/>
          <p:cNvGraphicFramePr>
            <a:graphicFrameLocks noGrp="1"/>
          </p:cNvGraphicFramePr>
          <p:nvPr/>
        </p:nvGraphicFramePr>
        <p:xfrm>
          <a:off x="2271713" y="3627438"/>
          <a:ext cx="522287" cy="241740"/>
        </p:xfrm>
        <a:graphic>
          <a:graphicData uri="http://schemas.openxmlformats.org/drawingml/2006/table">
            <a:tbl>
              <a:tblPr/>
              <a:tblGrid>
                <a:gridCol w="52228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333333"/>
                          </a:solidFill>
                          <a:effectLst/>
                          <a:latin typeface="Cambria" pitchFamily="18" charset="0"/>
                          <a:cs typeface="Arial" charset="0"/>
                        </a:rPr>
                        <a:t>50</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6336" name="Group 304"/>
          <p:cNvGraphicFramePr>
            <a:graphicFrameLocks noGrp="1"/>
          </p:cNvGraphicFramePr>
          <p:nvPr/>
        </p:nvGraphicFramePr>
        <p:xfrm>
          <a:off x="931863" y="3365500"/>
          <a:ext cx="908050" cy="203640"/>
        </p:xfrm>
        <a:graphic>
          <a:graphicData uri="http://schemas.openxmlformats.org/drawingml/2006/table">
            <a:tbl>
              <a:tblPr/>
              <a:tblGrid>
                <a:gridCol w="908050"/>
              </a:tblGrid>
              <a:tr h="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rgbClr val="622280"/>
                          </a:solidFill>
                          <a:effectLst/>
                          <a:latin typeface="Calibri" pitchFamily="34" charset="0"/>
                          <a:cs typeface="Arial" charset="0"/>
                        </a:rPr>
                        <a:t>Inhumación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56355" name="Group 323"/>
          <p:cNvGraphicFramePr>
            <a:graphicFrameLocks noGrp="1"/>
          </p:cNvGraphicFramePr>
          <p:nvPr/>
        </p:nvGraphicFramePr>
        <p:xfrm>
          <a:off x="2982913" y="4670425"/>
          <a:ext cx="1422400" cy="228024"/>
        </p:xfrm>
        <a:graphic>
          <a:graphicData uri="http://schemas.openxmlformats.org/drawingml/2006/table">
            <a:tbl>
              <a:tblPr/>
              <a:tblGrid>
                <a:gridCol w="1284287"/>
                <a:gridCol w="138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CO" sz="700" b="1" i="0" u="none" strike="noStrike" cap="none" normalizeH="0" baseline="0" dirty="0" smtClean="0">
                          <a:ln>
                            <a:noFill/>
                          </a:ln>
                          <a:solidFill>
                            <a:schemeClr val="tx1"/>
                          </a:solidFill>
                          <a:effectLst/>
                          <a:latin typeface="Calibri" pitchFamily="34" charset="0"/>
                          <a:cs typeface="Arial" charset="0"/>
                        </a:rPr>
                        <a:t> Base: Los que tuvieron subsidio de los servicios que adquirió</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4</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35842" name="Object 5"/>
          <p:cNvGraphicFramePr>
            <a:graphicFrameLocks noChangeAspect="1"/>
          </p:cNvGraphicFramePr>
          <p:nvPr/>
        </p:nvGraphicFramePr>
        <p:xfrm>
          <a:off x="6570663" y="1966913"/>
          <a:ext cx="2308225" cy="3576637"/>
        </p:xfrm>
        <a:graphic>
          <a:graphicData uri="http://schemas.openxmlformats.org/presentationml/2006/ole">
            <p:oleObj spid="_x0000_s35842" name="Gráfico" r:id="rId5" imgW="2314643" imgH="3581310" progId="MSGraph.Chart.8">
              <p:embed followColorScheme="full"/>
            </p:oleObj>
          </a:graphicData>
        </a:graphic>
      </p:graphicFrame>
      <p:graphicFrame>
        <p:nvGraphicFramePr>
          <p:cNvPr id="556377" name="Group 345"/>
          <p:cNvGraphicFramePr>
            <a:graphicFrameLocks noGrp="1"/>
          </p:cNvGraphicFramePr>
          <p:nvPr/>
        </p:nvGraphicFramePr>
        <p:xfrm>
          <a:off x="5838825" y="1346200"/>
          <a:ext cx="2038350" cy="387731"/>
        </p:xfrm>
        <a:graphic>
          <a:graphicData uri="http://schemas.openxmlformats.org/drawingml/2006/table">
            <a:tbl>
              <a:tblPr/>
              <a:tblGrid>
                <a:gridCol w="817563"/>
                <a:gridCol w="479425"/>
                <a:gridCol w="741362"/>
              </a:tblGrid>
              <a:tr h="0">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cap="flat">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noFill/>
                  </a:tcPr>
                </a:tc>
              </a:tr>
              <a:tr h="168275">
                <a:tc>
                  <a:txBody>
                    <a:bodyPr/>
                    <a:lstStyle/>
                    <a:p>
                      <a:pPr marL="0" marR="0" lvl="0" indent="0" algn="ctr" defTabSz="914400" rtl="0" eaLnBrk="1" fontAlgn="b" latinLnBrk="0" hangingPunct="1">
                        <a:lnSpc>
                          <a:spcPct val="9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6"/>
                      <a:srcRect/>
                      <a:stretch>
                        <a:fillRect/>
                      </a:stretch>
                    </a:blipFill>
                  </a:tcPr>
                </a:tc>
                <a:tc>
                  <a:txBody>
                    <a:bodyPr/>
                    <a:lstStyle/>
                    <a:p>
                      <a:pPr marL="0" marR="0" lvl="0" indent="0" algn="ctr" defTabSz="914400" rtl="0" eaLnBrk="1" fontAlgn="b" latinLnBrk="0" hangingPunct="1">
                        <a:lnSpc>
                          <a:spcPct val="9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7"/>
                      <a:srcRect/>
                      <a:stretch>
                        <a:fillRect/>
                      </a:stretch>
                    </a:blipFill>
                  </a:tcPr>
                </a:tc>
                <a:tc>
                  <a:txBody>
                    <a:bodyPr/>
                    <a:lstStyle/>
                    <a:p>
                      <a:pPr marL="0" marR="0" lvl="0" indent="0" algn="ctr" defTabSz="914400" rtl="0" eaLnBrk="1" fontAlgn="b" latinLnBrk="0" hangingPunct="1">
                        <a:lnSpc>
                          <a:spcPct val="9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8"/>
                      <a:srcRect/>
                      <a:stretch>
                        <a:fillRect/>
                      </a:stretch>
                    </a:blipFill>
                  </a:tcPr>
                </a:tc>
              </a:tr>
            </a:tbl>
          </a:graphicData>
        </a:graphic>
      </p:graphicFrame>
      <p:graphicFrame>
        <p:nvGraphicFramePr>
          <p:cNvPr id="556395" name="Group 363"/>
          <p:cNvGraphicFramePr>
            <a:graphicFrameLocks noGrp="1"/>
          </p:cNvGraphicFramePr>
          <p:nvPr/>
        </p:nvGraphicFramePr>
        <p:xfrm>
          <a:off x="4732338" y="2038350"/>
          <a:ext cx="1933575" cy="2290764"/>
        </p:xfrm>
        <a:graphic>
          <a:graphicData uri="http://schemas.openxmlformats.org/drawingml/2006/table">
            <a:tbl>
              <a:tblPr/>
              <a:tblGrid>
                <a:gridCol w="1933575"/>
              </a:tblGrid>
              <a:tr h="5730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 a. La facilidad para realizar la solicitud del subsidio </a:t>
                      </a:r>
                      <a:endParaRPr kumimoji="0" lang="es-ES" sz="900" b="0" i="0" u="none" strike="noStrike" cap="none" normalizeH="0" baseline="0" dirty="0" smtClean="0">
                        <a:ln>
                          <a:noFill/>
                        </a:ln>
                        <a:solidFill>
                          <a:srgbClr val="333333"/>
                        </a:solidFill>
                        <a:effectLst/>
                        <a:latin typeface="Calibri" pitchFamily="34" charset="0"/>
                        <a:cs typeface="Arial" charset="0"/>
                      </a:endParaRPr>
                    </a:p>
                  </a:txBody>
                  <a:tcPr anchor="ctr" horzOverflow="overflow">
                    <a:lnL cap="flat">
                      <a:noFill/>
                    </a:lnL>
                    <a:lnR cap="flat">
                      <a:noFill/>
                    </a:lnR>
                    <a:lnT cap="flat">
                      <a:noFill/>
                    </a:lnT>
                    <a:lnB>
                      <a:noFill/>
                    </a:lnB>
                    <a:lnTlToBr>
                      <a:noFill/>
                    </a:lnTlToBr>
                    <a:lnBlToTr>
                      <a:noFill/>
                    </a:lnBlToTr>
                    <a:noFill/>
                  </a:tcPr>
                </a:tc>
              </a:tr>
              <a:tr h="5730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 d. La calidad del servicio que le fue subsidiado </a:t>
                      </a:r>
                      <a:endParaRPr kumimoji="0" lang="es-ES" sz="900" b="0" i="0" u="none" strike="noStrike" cap="none" normalizeH="0" baseline="0" dirty="0" smtClean="0">
                        <a:ln>
                          <a:noFill/>
                        </a:ln>
                        <a:solidFill>
                          <a:srgbClr val="333333"/>
                        </a:solidFill>
                        <a:effectLst/>
                        <a:latin typeface="Calibri" pitchFamily="34" charset="0"/>
                        <a:cs typeface="Arial" charset="0"/>
                      </a:endParaRPr>
                    </a:p>
                  </a:txBody>
                  <a:tcPr anchor="ctr" horzOverflow="overflow">
                    <a:lnL cap="flat">
                      <a:noFill/>
                    </a:lnL>
                    <a:lnR cap="flat">
                      <a:noFill/>
                    </a:lnR>
                    <a:lnT>
                      <a:noFill/>
                    </a:lnT>
                    <a:lnB>
                      <a:noFill/>
                    </a:lnB>
                    <a:lnTlToBr>
                      <a:noFill/>
                    </a:lnTlToBr>
                    <a:lnBlToTr>
                      <a:noFill/>
                    </a:lnBlToTr>
                    <a:noFill/>
                  </a:tcPr>
                </a:tc>
              </a:tr>
              <a:tr h="5715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 b. La información suministrada por los funcionarios para realizar el trámite </a:t>
                      </a:r>
                      <a:endParaRPr kumimoji="0" lang="es-ES" sz="900" b="0" i="0" u="none" strike="noStrike" cap="none" normalizeH="0" baseline="0" dirty="0" smtClean="0">
                        <a:ln>
                          <a:noFill/>
                        </a:ln>
                        <a:solidFill>
                          <a:srgbClr val="333333"/>
                        </a:solidFill>
                        <a:effectLst/>
                        <a:latin typeface="Calibri" pitchFamily="34" charset="0"/>
                        <a:cs typeface="Arial" charset="0"/>
                      </a:endParaRPr>
                    </a:p>
                  </a:txBody>
                  <a:tcPr anchor="ctr" horzOverflow="overflow">
                    <a:lnL cap="flat">
                      <a:noFill/>
                    </a:lnL>
                    <a:lnR cap="flat">
                      <a:noFill/>
                    </a:lnR>
                    <a:lnT>
                      <a:noFill/>
                    </a:lnT>
                    <a:lnB>
                      <a:noFill/>
                    </a:lnB>
                    <a:lnTlToBr>
                      <a:noFill/>
                    </a:lnTlToBr>
                    <a:lnBlToTr>
                      <a:noFill/>
                    </a:lnBlToTr>
                    <a:noFill/>
                  </a:tcPr>
                </a:tc>
              </a:tr>
              <a:tr h="5730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 c. El tiempo en que se tramito su solicitud </a:t>
                      </a:r>
                      <a:endParaRPr kumimoji="0" lang="es-ES" sz="900" b="0" i="0" u="none" strike="noStrike" cap="none" normalizeH="0" baseline="0" dirty="0" smtClean="0">
                        <a:ln>
                          <a:noFill/>
                        </a:ln>
                        <a:solidFill>
                          <a:srgbClr val="333333"/>
                        </a:solidFill>
                        <a:effectLst/>
                        <a:latin typeface="Calibri" pitchFamily="34" charset="0"/>
                        <a:cs typeface="Arial" charset="0"/>
                      </a:endParaRPr>
                    </a:p>
                  </a:txBody>
                  <a:tcPr anchor="ctr" horzOverflow="overflow">
                    <a:lnL cap="flat">
                      <a:noFill/>
                    </a:lnL>
                    <a:lnR cap="flat">
                      <a:noFill/>
                    </a:lnR>
                    <a:lnT>
                      <a:noFill/>
                    </a:lnT>
                    <a:lnB cap="flat">
                      <a:noFill/>
                    </a:lnB>
                    <a:lnTlToBr>
                      <a:noFill/>
                    </a:lnTlToBr>
                    <a:lnBlToTr>
                      <a:noFill/>
                    </a:lnBlToTr>
                    <a:noFill/>
                  </a:tcPr>
                </a:tc>
              </a:tr>
            </a:tbl>
          </a:graphicData>
        </a:graphic>
      </p:graphicFrame>
      <p:graphicFrame>
        <p:nvGraphicFramePr>
          <p:cNvPr id="556417" name="Group 385"/>
          <p:cNvGraphicFramePr>
            <a:graphicFrameLocks noGrp="1"/>
          </p:cNvGraphicFramePr>
          <p:nvPr/>
        </p:nvGraphicFramePr>
        <p:xfrm>
          <a:off x="8805863" y="2103438"/>
          <a:ext cx="168275" cy="2203452"/>
        </p:xfrm>
        <a:graphic>
          <a:graphicData uri="http://schemas.openxmlformats.org/drawingml/2006/table">
            <a:tbl>
              <a:tblPr/>
              <a:tblGrid>
                <a:gridCol w="168275"/>
              </a:tblGrid>
              <a:tr h="5508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4</a:t>
                      </a:r>
                      <a:endParaRPr kumimoji="0" lang="es-ES" sz="800" b="0" i="1" u="none" strike="noStrike" cap="none" normalizeH="0" baseline="0" dirty="0" smtClean="0">
                        <a:ln>
                          <a:noFill/>
                        </a:ln>
                        <a:solidFill>
                          <a:schemeClr val="tx1"/>
                        </a:solidFill>
                        <a:effectLst/>
                        <a:latin typeface="Arial" charset="0"/>
                        <a:cs typeface="Arial" charset="0"/>
                      </a:endParaRPr>
                    </a:p>
                  </a:txBody>
                  <a:tcPr marL="18000" marR="18000" marT="0" marB="0" anchor="ctr" horzOverflow="overflow">
                    <a:lnL cap="flat">
                      <a:noFill/>
                    </a:lnL>
                    <a:lnR cap="flat">
                      <a:noFill/>
                    </a:lnR>
                    <a:lnT cap="flat">
                      <a:noFill/>
                    </a:lnT>
                    <a:lnB>
                      <a:noFill/>
                    </a:lnB>
                    <a:lnTlToBr>
                      <a:noFill/>
                    </a:lnTlToBr>
                    <a:lnBlToTr>
                      <a:noFill/>
                    </a:lnBlToTr>
                    <a:solidFill>
                      <a:srgbClr val="EAEAEA"/>
                    </a:solidFill>
                  </a:tcPr>
                </a:tc>
              </a:tr>
              <a:tr h="5508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4</a:t>
                      </a:r>
                      <a:endParaRPr kumimoji="0" lang="es-ES" sz="800" b="0" i="1" u="none" strike="noStrike" cap="none" normalizeH="0" baseline="0" dirty="0" smtClean="0">
                        <a:ln>
                          <a:noFill/>
                        </a:ln>
                        <a:solidFill>
                          <a:schemeClr val="tx1"/>
                        </a:solidFill>
                        <a:effectLst/>
                        <a:latin typeface="Arial" charset="0"/>
                        <a:cs typeface="Arial" charset="0"/>
                      </a:endParaRPr>
                    </a:p>
                  </a:txBody>
                  <a:tcPr marL="18000" marR="18000" marT="0" marB="0" anchor="ctr" horzOverflow="overflow">
                    <a:lnL cap="flat">
                      <a:noFill/>
                    </a:lnL>
                    <a:lnR cap="flat">
                      <a:noFill/>
                    </a:lnR>
                    <a:lnT>
                      <a:noFill/>
                    </a:lnT>
                    <a:lnB>
                      <a:noFill/>
                    </a:lnB>
                    <a:lnTlToBr>
                      <a:noFill/>
                    </a:lnTlToBr>
                    <a:lnBlToTr>
                      <a:noFill/>
                    </a:lnBlToTr>
                    <a:solidFill>
                      <a:srgbClr val="EAEAEA"/>
                    </a:solidFill>
                  </a:tcPr>
                </a:tc>
              </a:tr>
              <a:tr h="5508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4</a:t>
                      </a:r>
                      <a:endParaRPr kumimoji="0" lang="es-ES" sz="800" b="0" i="1" u="none" strike="noStrike" cap="none" normalizeH="0" baseline="0" dirty="0" smtClean="0">
                        <a:ln>
                          <a:noFill/>
                        </a:ln>
                        <a:solidFill>
                          <a:schemeClr val="tx1"/>
                        </a:solidFill>
                        <a:effectLst/>
                        <a:latin typeface="Arial" charset="0"/>
                        <a:cs typeface="Arial" charset="0"/>
                      </a:endParaRPr>
                    </a:p>
                  </a:txBody>
                  <a:tcPr marL="18000" marR="18000" marT="0" marB="0" anchor="ctr" horzOverflow="overflow">
                    <a:lnL cap="flat">
                      <a:noFill/>
                    </a:lnL>
                    <a:lnR cap="flat">
                      <a:noFill/>
                    </a:lnR>
                    <a:lnT>
                      <a:noFill/>
                    </a:lnT>
                    <a:lnB>
                      <a:noFill/>
                    </a:lnB>
                    <a:lnTlToBr>
                      <a:noFill/>
                    </a:lnTlToBr>
                    <a:lnBlToTr>
                      <a:noFill/>
                    </a:lnBlToTr>
                    <a:solidFill>
                      <a:srgbClr val="EAEAEA"/>
                    </a:solidFill>
                  </a:tcPr>
                </a:tc>
              </a:tr>
              <a:tr h="5508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4</a:t>
                      </a:r>
                      <a:endParaRPr kumimoji="0" lang="es-ES" sz="800" b="0" i="1" u="none" strike="noStrike" cap="none" normalizeH="0" baseline="0" dirty="0" smtClean="0">
                        <a:ln>
                          <a:noFill/>
                        </a:ln>
                        <a:solidFill>
                          <a:schemeClr val="tx1"/>
                        </a:solidFill>
                        <a:effectLst/>
                        <a:latin typeface="Arial" charset="0"/>
                        <a:cs typeface="Arial" charset="0"/>
                      </a:endParaRPr>
                    </a:p>
                  </a:txBody>
                  <a:tcPr marL="18000" marR="18000" marT="0" marB="0" anchor="ctr" horzOverflow="overflow">
                    <a:lnL cap="flat">
                      <a:noFill/>
                    </a:lnL>
                    <a:lnR cap="flat">
                      <a:noFill/>
                    </a:lnR>
                    <a:lnT>
                      <a:noFill/>
                    </a:lnT>
                    <a:lnB cap="flat">
                      <a:noFill/>
                    </a:lnB>
                    <a:lnTlToBr>
                      <a:noFill/>
                    </a:lnTlToBr>
                    <a:lnBlToTr>
                      <a:noFill/>
                    </a:lnBlToTr>
                    <a:solidFill>
                      <a:srgbClr val="EAEAEA"/>
                    </a:solidFill>
                  </a:tcPr>
                </a:tc>
              </a:tr>
            </a:tbl>
          </a:graphicData>
        </a:graphic>
      </p:graphicFrame>
      <p:graphicFrame>
        <p:nvGraphicFramePr>
          <p:cNvPr id="556418" name="Group 386"/>
          <p:cNvGraphicFramePr>
            <a:graphicFrameLocks noGrp="1"/>
          </p:cNvGraphicFramePr>
          <p:nvPr/>
        </p:nvGraphicFramePr>
        <p:xfrm>
          <a:off x="8697913" y="1906588"/>
          <a:ext cx="341312" cy="157163"/>
        </p:xfrm>
        <a:graphic>
          <a:graphicData uri="http://schemas.openxmlformats.org/drawingml/2006/table">
            <a:tbl>
              <a:tblPr/>
              <a:tblGrid>
                <a:gridCol w="341312"/>
              </a:tblGrid>
              <a:tr h="157163">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r>
            </a:tbl>
          </a:graphicData>
        </a:graphic>
      </p:graphicFrame>
      <p:grpSp>
        <p:nvGrpSpPr>
          <p:cNvPr id="35922" name="Group 392"/>
          <p:cNvGrpSpPr>
            <a:grpSpLocks/>
          </p:cNvGrpSpPr>
          <p:nvPr/>
        </p:nvGrpSpPr>
        <p:grpSpPr bwMode="auto">
          <a:xfrm>
            <a:off x="8175625" y="152400"/>
            <a:ext cx="969963" cy="255588"/>
            <a:chOff x="5150" y="96"/>
            <a:chExt cx="611" cy="161"/>
          </a:xfrm>
        </p:grpSpPr>
        <p:pic>
          <p:nvPicPr>
            <p:cNvPr id="35925" name="Picture 393" descr="GHJK"/>
            <p:cNvPicPr>
              <a:picLocks noChangeAspect="1" noChangeArrowheads="1"/>
            </p:cNvPicPr>
            <p:nvPr/>
          </p:nvPicPr>
          <p:blipFill>
            <a:blip r:embed="rId9" cstate="print"/>
            <a:srcRect/>
            <a:stretch>
              <a:fillRect/>
            </a:stretch>
          </p:blipFill>
          <p:spPr bwMode="auto">
            <a:xfrm>
              <a:off x="5150" y="101"/>
              <a:ext cx="611" cy="156"/>
            </a:xfrm>
            <a:prstGeom prst="rect">
              <a:avLst/>
            </a:prstGeom>
            <a:noFill/>
            <a:ln w="9525">
              <a:noFill/>
              <a:miter lim="800000"/>
              <a:headEnd/>
              <a:tailEnd/>
            </a:ln>
          </p:spPr>
        </p:pic>
        <p:sp>
          <p:nvSpPr>
            <p:cNvPr id="35926" name="Rectangle 394"/>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sp>
        <p:nvSpPr>
          <p:cNvPr id="35923" name="Line 396"/>
          <p:cNvSpPr>
            <a:spLocks noChangeShapeType="1"/>
          </p:cNvSpPr>
          <p:nvPr/>
        </p:nvSpPr>
        <p:spPr bwMode="auto">
          <a:xfrm rot="5400000">
            <a:off x="2861469" y="3258344"/>
            <a:ext cx="3360738" cy="0"/>
          </a:xfrm>
          <a:prstGeom prst="line">
            <a:avLst/>
          </a:prstGeom>
          <a:noFill/>
          <a:ln w="3175">
            <a:solidFill>
              <a:srgbClr val="808080"/>
            </a:solidFill>
            <a:round/>
            <a:headEnd/>
            <a:tailEnd/>
          </a:ln>
        </p:spPr>
        <p:txBody>
          <a:bodyPr/>
          <a:lstStyle/>
          <a:p>
            <a:endParaRPr lang="es-MX" dirty="0"/>
          </a:p>
        </p:txBody>
      </p:sp>
      <p:pic>
        <p:nvPicPr>
          <p:cNvPr id="35924" name="Picture 395" descr="ghfj"/>
          <p:cNvPicPr>
            <a:picLocks noChangeAspect="1" noChangeArrowheads="1"/>
          </p:cNvPicPr>
          <p:nvPr/>
        </p:nvPicPr>
        <p:blipFill>
          <a:blip r:embed="rId10" cstate="print"/>
          <a:srcRect/>
          <a:stretch>
            <a:fillRect/>
          </a:stretch>
        </p:blipFill>
        <p:spPr bwMode="auto">
          <a:xfrm>
            <a:off x="4279900" y="1084263"/>
            <a:ext cx="523875" cy="52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s-CO" dirty="0" smtClean="0"/>
              <a:t>Servicio de subsidio</a:t>
            </a:r>
          </a:p>
        </p:txBody>
      </p:sp>
      <p:sp>
        <p:nvSpPr>
          <p:cNvPr id="102403"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C38C97F4-3CB3-4ACB-9ADD-5C284A6E0F1C}" type="slidenum">
              <a:rPr lang="es-ES" sz="900" i="1">
                <a:solidFill>
                  <a:schemeClr val="bg1"/>
                </a:solidFill>
              </a:rPr>
              <a:pPr algn="ctr"/>
              <a:t>86</a:t>
            </a:fld>
            <a:endParaRPr lang="es-ES" sz="900" i="1" dirty="0">
              <a:solidFill>
                <a:schemeClr val="bg1"/>
              </a:solidFill>
            </a:endParaRPr>
          </a:p>
        </p:txBody>
      </p:sp>
      <p:sp>
        <p:nvSpPr>
          <p:cNvPr id="102404"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pSp>
        <p:nvGrpSpPr>
          <p:cNvPr id="102405" name="Group 5"/>
          <p:cNvGrpSpPr>
            <a:grpSpLocks/>
          </p:cNvGrpSpPr>
          <p:nvPr/>
        </p:nvGrpSpPr>
        <p:grpSpPr bwMode="auto">
          <a:xfrm>
            <a:off x="8175625" y="152400"/>
            <a:ext cx="969963" cy="255588"/>
            <a:chOff x="5150" y="96"/>
            <a:chExt cx="611" cy="161"/>
          </a:xfrm>
        </p:grpSpPr>
        <p:pic>
          <p:nvPicPr>
            <p:cNvPr id="102534" name="Picture 6"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102535" name="Rectangle 7"/>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graphicFrame>
        <p:nvGraphicFramePr>
          <p:cNvPr id="756888" name="Group 152"/>
          <p:cNvGraphicFramePr>
            <a:graphicFrameLocks noGrp="1"/>
          </p:cNvGraphicFramePr>
          <p:nvPr/>
        </p:nvGraphicFramePr>
        <p:xfrm>
          <a:off x="1228725" y="1160463"/>
          <a:ext cx="6689725" cy="3379008"/>
        </p:xfrm>
        <a:graphic>
          <a:graphicData uri="http://schemas.openxmlformats.org/drawingml/2006/table">
            <a:tbl>
              <a:tblPr/>
              <a:tblGrid>
                <a:gridCol w="4117975"/>
                <a:gridCol w="642938"/>
                <a:gridCol w="642937"/>
                <a:gridCol w="642938"/>
                <a:gridCol w="642937"/>
              </a:tblGrid>
              <a:tr h="0">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8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a:noFill/>
                    </a:lnB>
                    <a:lnTlToBr>
                      <a:noFill/>
                    </a:lnTlToBr>
                    <a:lnBlToTr>
                      <a:noFill/>
                    </a:lnBlToTr>
                    <a:noFill/>
                  </a:tcPr>
                </a:tc>
                <a:tc gridSpan="4">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rgbClr val="333333"/>
                          </a:solidFill>
                          <a:effectLst/>
                          <a:latin typeface="Calibri" pitchFamily="34" charset="0"/>
                          <a:cs typeface="Arial" charset="0"/>
                        </a:rPr>
                        <a:t>PROPIETARIO MAUSOLEO DISTRITAL </a:t>
                      </a:r>
                      <a:endParaRPr kumimoji="0" lang="es-ES" sz="800" b="0" i="1" u="none" strike="noStrike" cap="none" normalizeH="0" baseline="0" dirty="0" smtClean="0">
                        <a:ln>
                          <a:noFill/>
                        </a:ln>
                        <a:solidFill>
                          <a:srgbClr val="333333"/>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Total Encuestados</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14. ¿Usted tuvo subsidio por alguno de los servicios que adquirió?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SI</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NO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97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Los que tuvieron subsidio de los servicios que adquirió</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0">
                <a:tc gridSpan="5">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15. ¿Cuál fue el servicio subsidiado que recibió en el cementerio de propiedad del Distrito? </a:t>
                      </a:r>
                      <a:endParaRPr kumimoji="0" lang="es-ES" sz="1000" b="1"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Exhumación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Inhumación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rgbClr val="622280"/>
                          </a:solidFill>
                          <a:effectLst/>
                          <a:latin typeface="Calibri" pitchFamily="34" charset="0"/>
                          <a:cs typeface="Arial" charset="0"/>
                        </a:rPr>
                        <a:t> </a:t>
                      </a:r>
                      <a:r>
                        <a:rPr kumimoji="0" lang="es-ES" sz="1000" b="1" i="0" u="none" strike="noStrike" cap="none" normalizeH="0" baseline="0" dirty="0" smtClean="0">
                          <a:ln>
                            <a:noFill/>
                          </a:ln>
                          <a:solidFill>
                            <a:srgbClr val="622280"/>
                          </a:solidFill>
                          <a:effectLst/>
                          <a:latin typeface="Calibri" pitchFamily="34" charset="0"/>
                          <a:cs typeface="Arial" charset="0"/>
                        </a:rPr>
                        <a:t>16. ¿Cómo califica el servicio subsidiado que recibió en cuanto a .</a:t>
                      </a:r>
                      <a:r>
                        <a:rPr kumimoji="0" lang="es-ES" sz="1000" b="0" i="0" u="none" strike="noStrike" cap="none" normalizeH="0" baseline="0" dirty="0" smtClean="0">
                          <a:ln>
                            <a:noFill/>
                          </a:ln>
                          <a:solidFill>
                            <a:srgbClr val="622280"/>
                          </a:solidFill>
                          <a:effectLst/>
                          <a:latin typeface="Calibri" pitchFamily="34" charset="0"/>
                          <a:cs typeface="Arial" charset="0"/>
                        </a:rPr>
                        <a:t> </a:t>
                      </a: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 La facilidad para realizar la solicitud del subsidio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825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d. La calidad del servicio que le fue subsidiado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b. La información suministrada por los funcionarios para realizar el trámite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c. El tiempo en que se tramito su solicitud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graphicFrame>
        <p:nvGraphicFramePr>
          <p:cNvPr id="756883" name="Group 147"/>
          <p:cNvGraphicFramePr>
            <a:graphicFrameLocks noGrp="1"/>
          </p:cNvGraphicFramePr>
          <p:nvPr/>
        </p:nvGraphicFramePr>
        <p:xfrm>
          <a:off x="3352800" y="3424238"/>
          <a:ext cx="1882775" cy="137160"/>
        </p:xfrm>
        <a:graphic>
          <a:graphicData uri="http://schemas.openxmlformats.org/drawingml/2006/table">
            <a:tbl>
              <a:tblPr/>
              <a:tblGrid>
                <a:gridCol w="1882775"/>
              </a:tblGrid>
              <a:tr h="0">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900" b="1" i="0" u="none" strike="noStrike" cap="none" normalizeH="0" baseline="0" dirty="0" smtClean="0">
                          <a:ln>
                            <a:noFill/>
                          </a:ln>
                          <a:solidFill>
                            <a:srgbClr val="622280"/>
                          </a:solidFill>
                          <a:effectLst/>
                          <a:latin typeface="Calibri" pitchFamily="34" charset="0"/>
                          <a:cs typeface="Arial" charset="0"/>
                        </a:rPr>
                        <a:t> Top Two Boxes:</a:t>
                      </a:r>
                      <a:r>
                        <a:rPr kumimoji="0" lang="es-ES" sz="900" b="1" i="0" u="none" strike="noStrike" cap="none" normalizeH="0" baseline="0" dirty="0" smtClean="0">
                          <a:ln>
                            <a:noFill/>
                          </a:ln>
                          <a:solidFill>
                            <a:schemeClr val="tx1"/>
                          </a:solidFill>
                          <a:effectLst/>
                          <a:latin typeface="Calibri" pitchFamily="34" charset="0"/>
                          <a:cs typeface="Arial" charset="0"/>
                        </a:rPr>
                        <a:t> </a:t>
                      </a:r>
                      <a:r>
                        <a:rPr kumimoji="0" lang="es-ES" sz="1000" b="1" i="0" u="none" strike="noStrike" cap="none" normalizeH="0" baseline="0" dirty="0" smtClean="0">
                          <a:ln>
                            <a:noFill/>
                          </a:ln>
                          <a:solidFill>
                            <a:schemeClr val="tx1"/>
                          </a:solidFill>
                          <a:effectLst/>
                          <a:latin typeface="Calibri" pitchFamily="34" charset="0"/>
                          <a:cs typeface="Arial" charset="0"/>
                        </a:rPr>
                        <a:t>Muy Buena + Buena</a:t>
                      </a:r>
                    </a:p>
                  </a:txBody>
                  <a:tcPr marL="0" marR="0" marT="0" marB="0" anchor="ctr" horzOverflow="overflow">
                    <a:lnL cap="flat">
                      <a:noFill/>
                    </a:lnL>
                    <a:lnR>
                      <a:noFill/>
                    </a:lnR>
                    <a:lnT cap="flat">
                      <a:noFill/>
                    </a:lnT>
                    <a:lnB w="3175" cap="flat" cmpd="sng" algn="ctr">
                      <a:solidFill>
                        <a:srgbClr val="FFFFFF"/>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2850" name="Group 674"/>
          <p:cNvGraphicFramePr>
            <a:graphicFrameLocks noGrp="1"/>
          </p:cNvGraphicFramePr>
          <p:nvPr/>
        </p:nvGraphicFramePr>
        <p:xfrm>
          <a:off x="4645025" y="1181100"/>
          <a:ext cx="4352925" cy="3445952"/>
        </p:xfrm>
        <a:graphic>
          <a:graphicData uri="http://schemas.openxmlformats.org/drawingml/2006/table">
            <a:tbl>
              <a:tblPr/>
              <a:tblGrid>
                <a:gridCol w="930275"/>
                <a:gridCol w="855663"/>
                <a:gridCol w="855662"/>
                <a:gridCol w="855663"/>
                <a:gridCol w="855662"/>
              </a:tblGrid>
              <a:tr h="69850">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333333"/>
                      </a:solidFill>
                      <a:prstDash val="solid"/>
                      <a:round/>
                      <a:headEnd type="none" w="med" len="med"/>
                      <a:tailEnd type="none" w="med" len="med"/>
                    </a:lnR>
                    <a:lnT cap="fla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TOTAL</a:t>
                      </a:r>
                    </a:p>
                  </a:txBody>
                  <a:tcPr marL="36000" marR="36000" marT="18000" marB="18000" anchor="ctr" horzOverflow="overflow">
                    <a:lnL w="3175" cap="flat" cmpd="sng" algn="ctr">
                      <a:solidFill>
                        <a:srgbClr val="333333"/>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 Central</a:t>
                      </a:r>
                    </a:p>
                  </a:txBody>
                  <a:tcPr marL="36000" marR="36000" marT="18000" marB="180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 Norte</a:t>
                      </a:r>
                    </a:p>
                  </a:txBody>
                  <a:tcPr marL="36000" marR="36000" marT="18000" marB="180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 Sur</a:t>
                      </a:r>
                    </a:p>
                  </a:txBody>
                  <a:tcPr marL="36000" marR="36000" marT="18000" marB="180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8143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Por falta de atención oportuna </a:t>
                      </a:r>
                      <a:endParaRPr kumimoji="0" lang="es-ES" sz="1000" b="1" i="0" u="none" strike="noStrike" cap="none" normalizeH="0" baseline="0" dirty="0" smtClean="0">
                        <a:ln>
                          <a:noFill/>
                        </a:ln>
                        <a:solidFill>
                          <a:srgbClr val="333333"/>
                        </a:solidFill>
                        <a:effectLst/>
                        <a:latin typeface="Arial" charset="0"/>
                        <a:cs typeface="Arial" charset="0"/>
                      </a:endParaRPr>
                    </a:p>
                  </a:txBody>
                  <a:tcPr marL="36000" marR="72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rgbClr val="C0C0C0"/>
                      </a:solidFill>
                      <a:prstDash val="dash"/>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rgbClr val="C0C0C0"/>
                      </a:solidFill>
                      <a:prstDash val="dash"/>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rgbClr val="C0C0C0"/>
                      </a:solidFill>
                      <a:prstDash val="dash"/>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rgbClr val="C0C0C0"/>
                      </a:solidFill>
                      <a:prstDash val="dash"/>
                      <a:round/>
                      <a:headEnd type="none" w="med" len="med"/>
                      <a:tailEnd type="none" w="med" len="med"/>
                    </a:lnBlToTr>
                    <a:noFill/>
                  </a:tcPr>
                </a:tc>
              </a:tr>
              <a:tr h="8143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Por falta de seguridad </a:t>
                      </a:r>
                      <a:endParaRPr kumimoji="0" lang="es-ES" sz="1000" b="1" i="0" u="none" strike="noStrike" cap="none" normalizeH="0" baseline="0" dirty="0" smtClean="0">
                        <a:ln>
                          <a:noFill/>
                        </a:ln>
                        <a:solidFill>
                          <a:srgbClr val="333333"/>
                        </a:solidFill>
                        <a:effectLst/>
                        <a:latin typeface="Arial" charset="0"/>
                        <a:cs typeface="Arial" charset="0"/>
                      </a:endParaRPr>
                    </a:p>
                  </a:txBody>
                  <a:tcPr marL="36000" marR="72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rgbClr val="C0C0C0"/>
                      </a:solidFill>
                      <a:prstDash val="dash"/>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rgbClr val="C0C0C0"/>
                      </a:solidFill>
                      <a:prstDash val="dash"/>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rgbClr val="C0C0C0"/>
                      </a:solidFill>
                      <a:prstDash val="dash"/>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rgbClr val="C0C0C0"/>
                      </a:solidFill>
                      <a:prstDash val="dash"/>
                      <a:round/>
                      <a:headEnd type="none" w="med" len="med"/>
                      <a:tailEnd type="none" w="med" len="med"/>
                    </a:lnBlToTr>
                    <a:noFill/>
                  </a:tcPr>
                </a:tc>
              </a:tr>
              <a:tr h="8143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Por el personal del Cementerio </a:t>
                      </a:r>
                      <a:endParaRPr kumimoji="0" lang="es-ES" sz="1000" b="1" i="0" u="none" strike="noStrike" cap="none" normalizeH="0" baseline="0" dirty="0" smtClean="0">
                        <a:ln>
                          <a:noFill/>
                        </a:ln>
                        <a:solidFill>
                          <a:srgbClr val="333333"/>
                        </a:solidFill>
                        <a:effectLst/>
                        <a:latin typeface="Arial" charset="0"/>
                        <a:cs typeface="Arial" charset="0"/>
                      </a:endParaRPr>
                    </a:p>
                  </a:txBody>
                  <a:tcPr marL="36000" marR="72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rgbClr val="C0C0C0"/>
                      </a:solidFill>
                      <a:prstDash val="dash"/>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rgbClr val="C0C0C0"/>
                      </a:solidFill>
                      <a:prstDash val="dash"/>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rgbClr val="C0C0C0"/>
                      </a:solidFill>
                      <a:prstDash val="dash"/>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rgbClr val="C0C0C0"/>
                      </a:solidFill>
                      <a:prstDash val="dash"/>
                      <a:round/>
                      <a:headEnd type="none" w="med" len="med"/>
                      <a:tailEnd type="none" w="med" len="med"/>
                    </a:lnBlToTr>
                    <a:noFill/>
                  </a:tcPr>
                </a:tc>
              </a:tr>
              <a:tr h="8143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Otros</a:t>
                      </a:r>
                      <a:endParaRPr kumimoji="0" lang="es-ES" sz="1000" b="1" i="0" u="none" strike="noStrike" cap="none" normalizeH="0" baseline="0" dirty="0" smtClean="0">
                        <a:ln>
                          <a:noFill/>
                        </a:ln>
                        <a:solidFill>
                          <a:srgbClr val="333333"/>
                        </a:solidFill>
                        <a:effectLst/>
                        <a:latin typeface="Arial" charset="0"/>
                        <a:cs typeface="Arial" charset="0"/>
                      </a:endParaRPr>
                    </a:p>
                  </a:txBody>
                  <a:tcPr marL="36000" marR="72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rgbClr val="C0C0C0"/>
                      </a:solidFill>
                      <a:prstDash val="dash"/>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rgbClr val="C0C0C0"/>
                      </a:solidFill>
                      <a:prstDash val="dash"/>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rgbClr val="C0C0C0"/>
                      </a:solidFill>
                      <a:prstDash val="dash"/>
                      <a:round/>
                      <a:headEnd type="none" w="med" len="med"/>
                      <a:tailEnd type="none" w="med" len="med"/>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8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w="3175" cap="flat" cmpd="sng" algn="ctr">
                      <a:solidFill>
                        <a:srgbClr val="C0C0C0"/>
                      </a:solidFill>
                      <a:prstDash val="dash"/>
                      <a:round/>
                      <a:headEnd type="none" w="med" len="med"/>
                      <a:tailEnd type="none" w="med" len="med"/>
                    </a:lnBlToTr>
                    <a:noFill/>
                  </a:tcPr>
                </a:tc>
              </a:tr>
            </a:tbl>
          </a:graphicData>
        </a:graphic>
      </p:graphicFrame>
      <p:pic>
        <p:nvPicPr>
          <p:cNvPr id="36923" name="Picture 1034" descr="gfhhj"/>
          <p:cNvPicPr>
            <a:picLocks noChangeAspect="1" noChangeArrowheads="1"/>
          </p:cNvPicPr>
          <p:nvPr/>
        </p:nvPicPr>
        <p:blipFill>
          <a:blip r:embed="rId3" cstate="print"/>
          <a:srcRect/>
          <a:stretch>
            <a:fillRect/>
          </a:stretch>
        </p:blipFill>
        <p:spPr bwMode="auto">
          <a:xfrm>
            <a:off x="5581650" y="1400175"/>
            <a:ext cx="3370263" cy="3213100"/>
          </a:xfrm>
          <a:prstGeom prst="rect">
            <a:avLst/>
          </a:prstGeom>
          <a:noFill/>
          <a:ln w="9525">
            <a:noFill/>
            <a:miter lim="800000"/>
            <a:headEnd/>
            <a:tailEnd/>
          </a:ln>
        </p:spPr>
      </p:pic>
      <p:graphicFrame>
        <p:nvGraphicFramePr>
          <p:cNvPr id="562444" name="Group 268"/>
          <p:cNvGraphicFramePr>
            <a:graphicFrameLocks noGrp="1"/>
          </p:cNvGraphicFramePr>
          <p:nvPr/>
        </p:nvGraphicFramePr>
        <p:xfrm>
          <a:off x="134938" y="1890713"/>
          <a:ext cx="4322762" cy="2252663"/>
        </p:xfrm>
        <a:graphic>
          <a:graphicData uri="http://schemas.openxmlformats.org/drawingml/2006/table">
            <a:tbl>
              <a:tblPr/>
              <a:tblGrid>
                <a:gridCol w="1081087"/>
                <a:gridCol w="1081088"/>
                <a:gridCol w="1079500"/>
                <a:gridCol w="1081087"/>
              </a:tblGrid>
              <a:tr h="2063750">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endParaRPr kumimoji="0" lang="es-CO" sz="1000" b="1" i="0" u="none" strike="noStrike" cap="none" normalizeH="0" baseline="0" dirty="0" smtClean="0">
                        <a:ln>
                          <a:noFill/>
                        </a:ln>
                        <a:solidFill>
                          <a:schemeClr val="tx1"/>
                        </a:solidFill>
                        <a:effectLst/>
                        <a:latin typeface="Calibri" pitchFamily="34"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a:noFill/>
                    </a:lnB>
                    <a:lnTlToBr>
                      <a:noFill/>
                    </a:lnTlToBr>
                    <a:lnBlToTr>
                      <a:noFill/>
                    </a:lnBlToTr>
                    <a:noFill/>
                  </a:tcPr>
                </a:tc>
              </a:tr>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 Sur</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graphicFrame>
        <p:nvGraphicFramePr>
          <p:cNvPr id="36866" name="Object 5"/>
          <p:cNvGraphicFramePr>
            <a:graphicFrameLocks noChangeAspect="1"/>
          </p:cNvGraphicFramePr>
          <p:nvPr/>
        </p:nvGraphicFramePr>
        <p:xfrm>
          <a:off x="280988" y="2046288"/>
          <a:ext cx="4203700" cy="1976437"/>
        </p:xfrm>
        <a:graphic>
          <a:graphicData uri="http://schemas.openxmlformats.org/presentationml/2006/ole">
            <p:oleObj spid="_x0000_s36866" name="Gráfico" r:id="rId4" imgW="4210185" imgH="1981110" progId="MSGraph.Chart.8">
              <p:embed followColorScheme="full"/>
            </p:oleObj>
          </a:graphicData>
        </a:graphic>
      </p:graphicFrame>
      <p:graphicFrame>
        <p:nvGraphicFramePr>
          <p:cNvPr id="562219" name="Group 43"/>
          <p:cNvGraphicFramePr>
            <a:graphicFrameLocks noGrp="1"/>
          </p:cNvGraphicFramePr>
          <p:nvPr/>
        </p:nvGraphicFramePr>
        <p:xfrm>
          <a:off x="320675" y="1966913"/>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5E4EB0"/>
                          </a:solidFill>
                          <a:effectLst/>
                          <a:latin typeface="Calibri" pitchFamily="34" charset="0"/>
                          <a:cs typeface="Arial" charset="0"/>
                        </a:rPr>
                        <a:t>2010</a:t>
                      </a:r>
                      <a:endParaRPr kumimoji="0" lang="es-ES" sz="900" b="0" i="0" u="none" strike="noStrike" cap="none" normalizeH="0" baseline="0" dirty="0" smtClean="0">
                        <a:ln>
                          <a:noFill/>
                        </a:ln>
                        <a:solidFill>
                          <a:srgbClr val="5E4EB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2225" name="Group 49"/>
          <p:cNvGraphicFramePr>
            <a:graphicFrameLocks noGrp="1"/>
          </p:cNvGraphicFramePr>
          <p:nvPr/>
        </p:nvGraphicFramePr>
        <p:xfrm>
          <a:off x="665163" y="1966913"/>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622280"/>
                          </a:solidFill>
                          <a:effectLst/>
                          <a:latin typeface="Calibri" pitchFamily="34" charset="0"/>
                          <a:cs typeface="Arial" charset="0"/>
                        </a:rPr>
                        <a:t>2016</a:t>
                      </a:r>
                      <a:endParaRPr kumimoji="0" lang="es-ES" sz="9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2231" name="Group 55"/>
          <p:cNvGraphicFramePr>
            <a:graphicFrameLocks noGrp="1"/>
          </p:cNvGraphicFramePr>
          <p:nvPr/>
        </p:nvGraphicFramePr>
        <p:xfrm>
          <a:off x="1381125" y="1966913"/>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2010</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2237" name="Group 61"/>
          <p:cNvGraphicFramePr>
            <a:graphicFrameLocks noGrp="1"/>
          </p:cNvGraphicFramePr>
          <p:nvPr/>
        </p:nvGraphicFramePr>
        <p:xfrm>
          <a:off x="1757363" y="1966913"/>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2016</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2243" name="Group 67"/>
          <p:cNvGraphicFramePr>
            <a:graphicFrameLocks noGrp="1"/>
          </p:cNvGraphicFramePr>
          <p:nvPr/>
        </p:nvGraphicFramePr>
        <p:xfrm>
          <a:off x="2455863" y="1966913"/>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2010</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2249" name="Group 73"/>
          <p:cNvGraphicFramePr>
            <a:graphicFrameLocks noGrp="1"/>
          </p:cNvGraphicFramePr>
          <p:nvPr/>
        </p:nvGraphicFramePr>
        <p:xfrm>
          <a:off x="2816225" y="1966913"/>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2016</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2255" name="Group 79"/>
          <p:cNvGraphicFramePr>
            <a:graphicFrameLocks noGrp="1"/>
          </p:cNvGraphicFramePr>
          <p:nvPr/>
        </p:nvGraphicFramePr>
        <p:xfrm>
          <a:off x="3548063" y="1966913"/>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2010</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36950" name="Rectangle 127"/>
          <p:cNvSpPr>
            <a:spLocks noGrp="1" noChangeArrowheads="1"/>
          </p:cNvSpPr>
          <p:nvPr>
            <p:ph type="title"/>
          </p:nvPr>
        </p:nvSpPr>
        <p:spPr/>
        <p:txBody>
          <a:bodyPr/>
          <a:lstStyle/>
          <a:p>
            <a:pPr eaLnBrk="1" hangingPunct="1"/>
            <a:r>
              <a:rPr lang="es-CO" dirty="0" smtClean="0"/>
              <a:t>Petición, queja, reclamo y/o sugerencia </a:t>
            </a:r>
          </a:p>
        </p:txBody>
      </p:sp>
      <p:sp>
        <p:nvSpPr>
          <p:cNvPr id="36951" name="Rectangle 128"/>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76D0713E-507D-48E6-BD60-8B06772FAFF4}" type="slidenum">
              <a:rPr lang="es-ES" sz="900" i="1">
                <a:solidFill>
                  <a:schemeClr val="bg1"/>
                </a:solidFill>
              </a:rPr>
              <a:pPr algn="ctr"/>
              <a:t>87</a:t>
            </a:fld>
            <a:endParaRPr lang="es-ES" sz="900" i="1" dirty="0">
              <a:solidFill>
                <a:schemeClr val="bg1"/>
              </a:solidFill>
            </a:endParaRPr>
          </a:p>
        </p:txBody>
      </p:sp>
      <p:sp>
        <p:nvSpPr>
          <p:cNvPr id="36952" name="Rectangle 135"/>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pSp>
        <p:nvGrpSpPr>
          <p:cNvPr id="36953" name="Group 254"/>
          <p:cNvGrpSpPr>
            <a:grpSpLocks/>
          </p:cNvGrpSpPr>
          <p:nvPr/>
        </p:nvGrpSpPr>
        <p:grpSpPr bwMode="auto">
          <a:xfrm>
            <a:off x="1444625" y="4714875"/>
            <a:ext cx="1701800" cy="265113"/>
            <a:chOff x="-60" y="2970"/>
            <a:chExt cx="1072" cy="167"/>
          </a:xfrm>
        </p:grpSpPr>
        <p:sp>
          <p:nvSpPr>
            <p:cNvPr id="37122" name="Text Box 255"/>
            <p:cNvSpPr txBox="1">
              <a:spLocks noChangeArrowheads="1"/>
            </p:cNvSpPr>
            <p:nvPr/>
          </p:nvSpPr>
          <p:spPr bwMode="auto">
            <a:xfrm>
              <a:off x="-1" y="3006"/>
              <a:ext cx="81" cy="104"/>
            </a:xfrm>
            <a:prstGeom prst="rect">
              <a:avLst/>
            </a:prstGeom>
            <a:noFill/>
            <a:ln w="9525">
              <a:noFill/>
              <a:miter lim="800000"/>
              <a:headEnd/>
              <a:tailEnd/>
            </a:ln>
          </p:spPr>
          <p:txBody>
            <a:bodyPr lIns="0" tIns="0" rIns="0" bIns="0" anchor="ctr">
              <a:spAutoFit/>
            </a:bodyPr>
            <a:lstStyle/>
            <a:p>
              <a:pPr algn="ctr">
                <a:lnSpc>
                  <a:spcPct val="60000"/>
                </a:lnSpc>
              </a:pPr>
              <a:r>
                <a:rPr lang="es-ES" b="0" dirty="0">
                  <a:solidFill>
                    <a:srgbClr val="CC3300"/>
                  </a:solidFill>
                </a:rPr>
                <a:t>*</a:t>
              </a:r>
            </a:p>
          </p:txBody>
        </p:sp>
        <p:sp>
          <p:nvSpPr>
            <p:cNvPr id="37123" name="Rectangle 256"/>
            <p:cNvSpPr>
              <a:spLocks noChangeArrowheads="1"/>
            </p:cNvSpPr>
            <p:nvPr/>
          </p:nvSpPr>
          <p:spPr bwMode="auto">
            <a:xfrm>
              <a:off x="65" y="2995"/>
              <a:ext cx="947" cy="142"/>
            </a:xfrm>
            <a:prstGeom prst="rect">
              <a:avLst/>
            </a:prstGeom>
            <a:noFill/>
            <a:ln w="9525">
              <a:noFill/>
              <a:miter lim="800000"/>
              <a:headEnd/>
              <a:tailEnd/>
            </a:ln>
          </p:spPr>
          <p:txBody>
            <a:bodyPr lIns="18000" tIns="18000" rIns="18000" bIns="18000" anchor="ctr"/>
            <a:lstStyle/>
            <a:p>
              <a:pPr fontAlgn="b">
                <a:lnSpc>
                  <a:spcPct val="90000"/>
                </a:lnSpc>
              </a:pPr>
              <a:r>
                <a:rPr lang="es-ES" sz="700" dirty="0">
                  <a:solidFill>
                    <a:srgbClr val="333333"/>
                  </a:solidFill>
                  <a:latin typeface="Calibri" pitchFamily="34" charset="0"/>
                </a:rPr>
                <a:t>Datos tomados de la encuesta de percepción del servicio de aseo / 2010</a:t>
              </a:r>
            </a:p>
            <a:p>
              <a:pPr fontAlgn="b">
                <a:lnSpc>
                  <a:spcPct val="90000"/>
                </a:lnSpc>
              </a:pPr>
              <a:r>
                <a:rPr lang="es-ES" sz="700" i="1" dirty="0">
                  <a:solidFill>
                    <a:srgbClr val="333333"/>
                  </a:solidFill>
                  <a:latin typeface="Calibri" pitchFamily="34" charset="0"/>
                </a:rPr>
                <a:t>CONSORCIO ASITEC - NEXIA</a:t>
              </a:r>
            </a:p>
          </p:txBody>
        </p:sp>
        <p:sp>
          <p:nvSpPr>
            <p:cNvPr id="37124" name="Line 257"/>
            <p:cNvSpPr>
              <a:spLocks noChangeShapeType="1"/>
            </p:cNvSpPr>
            <p:nvPr/>
          </p:nvSpPr>
          <p:spPr bwMode="auto">
            <a:xfrm>
              <a:off x="65" y="3137"/>
              <a:ext cx="947" cy="0"/>
            </a:xfrm>
            <a:prstGeom prst="line">
              <a:avLst/>
            </a:prstGeom>
            <a:noFill/>
            <a:ln w="9525">
              <a:noFill/>
              <a:round/>
              <a:headEnd/>
              <a:tailEnd/>
            </a:ln>
          </p:spPr>
          <p:txBody>
            <a:bodyPr lIns="18000" tIns="18000" rIns="18000" bIns="18000" anchor="ctr"/>
            <a:lstStyle/>
            <a:p>
              <a:endParaRPr lang="es-MX" dirty="0"/>
            </a:p>
          </p:txBody>
        </p:sp>
        <p:sp>
          <p:nvSpPr>
            <p:cNvPr id="37125" name="Line 258"/>
            <p:cNvSpPr>
              <a:spLocks noChangeShapeType="1"/>
            </p:cNvSpPr>
            <p:nvPr/>
          </p:nvSpPr>
          <p:spPr bwMode="auto">
            <a:xfrm>
              <a:off x="-60" y="2970"/>
              <a:ext cx="0" cy="142"/>
            </a:xfrm>
            <a:prstGeom prst="line">
              <a:avLst/>
            </a:prstGeom>
            <a:noFill/>
            <a:ln w="9525">
              <a:noFill/>
              <a:round/>
              <a:headEnd/>
              <a:tailEnd/>
            </a:ln>
          </p:spPr>
          <p:txBody>
            <a:bodyPr lIns="18000" tIns="18000" rIns="18000" bIns="18000" anchor="ctr"/>
            <a:lstStyle/>
            <a:p>
              <a:endParaRPr lang="es-MX" dirty="0"/>
            </a:p>
          </p:txBody>
        </p:sp>
        <p:sp>
          <p:nvSpPr>
            <p:cNvPr id="37126" name="Line 259"/>
            <p:cNvSpPr>
              <a:spLocks noChangeShapeType="1"/>
            </p:cNvSpPr>
            <p:nvPr/>
          </p:nvSpPr>
          <p:spPr bwMode="auto">
            <a:xfrm>
              <a:off x="1012" y="2995"/>
              <a:ext cx="0" cy="142"/>
            </a:xfrm>
            <a:prstGeom prst="line">
              <a:avLst/>
            </a:prstGeom>
            <a:noFill/>
            <a:ln w="9525">
              <a:noFill/>
              <a:round/>
              <a:headEnd/>
              <a:tailEnd/>
            </a:ln>
          </p:spPr>
          <p:txBody>
            <a:bodyPr lIns="18000" tIns="18000" rIns="18000" bIns="18000" anchor="ctr"/>
            <a:lstStyle/>
            <a:p>
              <a:endParaRPr lang="es-MX" dirty="0"/>
            </a:p>
          </p:txBody>
        </p:sp>
      </p:grpSp>
      <p:graphicFrame>
        <p:nvGraphicFramePr>
          <p:cNvPr id="562443" name="Group 267"/>
          <p:cNvGraphicFramePr>
            <a:graphicFrameLocks noGrp="1"/>
          </p:cNvGraphicFramePr>
          <p:nvPr/>
        </p:nvGraphicFramePr>
        <p:xfrm>
          <a:off x="387350" y="862013"/>
          <a:ext cx="3816350" cy="371280"/>
        </p:xfrm>
        <a:graphic>
          <a:graphicData uri="http://schemas.openxmlformats.org/drawingml/2006/table">
            <a:tbl>
              <a:tblPr/>
              <a:tblGrid>
                <a:gridCol w="381635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17.</a:t>
                      </a:r>
                      <a:r>
                        <a:rPr kumimoji="0" lang="es-CO" sz="1100" b="1" i="0" u="none" strike="noStrike" cap="none" normalizeH="0" baseline="0" dirty="0" smtClean="0">
                          <a:ln>
                            <a:noFill/>
                          </a:ln>
                          <a:solidFill>
                            <a:srgbClr val="333333"/>
                          </a:solidFill>
                          <a:effectLst/>
                          <a:latin typeface="Calibri" pitchFamily="34" charset="0"/>
                          <a:cs typeface="Arial" charset="0"/>
                        </a:rPr>
                        <a:t> ¿La familia ha presentado alguna </a:t>
                      </a:r>
                      <a:r>
                        <a:rPr kumimoji="0" lang="es-CO" sz="1100" b="1" i="0" u="none" strike="noStrike" cap="none" normalizeH="0" baseline="0" dirty="0" smtClean="0">
                          <a:ln>
                            <a:noFill/>
                          </a:ln>
                          <a:solidFill>
                            <a:srgbClr val="622280"/>
                          </a:solidFill>
                          <a:effectLst/>
                          <a:latin typeface="Calibri" pitchFamily="34" charset="0"/>
                          <a:cs typeface="Arial" charset="0"/>
                        </a:rPr>
                        <a:t>petición, queja, reclamo o sugerencia</a:t>
                      </a:r>
                      <a:r>
                        <a:rPr kumimoji="0" lang="es-CO" sz="1100" b="1" i="0" u="none" strike="noStrike" cap="none" normalizeH="0" baseline="0" dirty="0" smtClean="0">
                          <a:ln>
                            <a:noFill/>
                          </a:ln>
                          <a:solidFill>
                            <a:srgbClr val="333333"/>
                          </a:solidFill>
                          <a:effectLst/>
                          <a:latin typeface="Calibri" pitchFamily="34" charset="0"/>
                          <a:cs typeface="Arial" charset="0"/>
                        </a:rPr>
                        <a:t> por los servicios prestados del Cementerio?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2491" name="Group 315"/>
          <p:cNvGraphicFramePr>
            <a:graphicFrameLocks noGrp="1"/>
          </p:cNvGraphicFramePr>
          <p:nvPr/>
        </p:nvGraphicFramePr>
        <p:xfrm>
          <a:off x="1717675" y="1416050"/>
          <a:ext cx="1362075" cy="365760"/>
        </p:xfrm>
        <a:graphic>
          <a:graphicData uri="http://schemas.openxmlformats.org/drawingml/2006/table">
            <a:tbl>
              <a:tblPr/>
              <a:tblGrid>
                <a:gridCol w="288925"/>
                <a:gridCol w="288925"/>
                <a:gridCol w="288925"/>
                <a:gridCol w="495300"/>
              </a:tblGrid>
              <a:tr h="0">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endParaRPr kumimoji="0" lang="es-CO" sz="900" b="0"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cap="flat">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1400" b="1" i="0" u="none" strike="noStrike" cap="none" normalizeH="0" baseline="0" dirty="0" smtClean="0">
                          <a:ln>
                            <a:noFill/>
                          </a:ln>
                          <a:solidFill>
                            <a:schemeClr val="tx1"/>
                          </a:solidFill>
                          <a:effectLst/>
                          <a:latin typeface="Calibri" pitchFamily="34" charset="0"/>
                          <a:cs typeface="Arial" charset="0"/>
                        </a:rPr>
                        <a:t>SI</a:t>
                      </a:r>
                      <a:endParaRPr kumimoji="0" lang="es-ES" sz="1800" b="0"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s-CO"/>
                    </a:p>
                  </a:txBody>
                  <a:tcPr/>
                </a:tc>
                <a:tc>
                  <a:txBody>
                    <a:bodyPr/>
                    <a:lstStyle/>
                    <a:p>
                      <a:pPr marL="0" marR="0" lvl="0" indent="0" algn="ctr" defTabSz="914400" rtl="0" eaLnBrk="1" fontAlgn="base" latinLnBrk="0" hangingPunct="1">
                        <a:lnSpc>
                          <a:spcPct val="80000"/>
                        </a:lnSpc>
                        <a:spcBef>
                          <a:spcPct val="0"/>
                        </a:spcBef>
                        <a:spcAft>
                          <a:spcPct val="0"/>
                        </a:spcAft>
                        <a:buClrTx/>
                        <a:buSzTx/>
                        <a:buFont typeface="Wingdings" pitchFamily="2" charset="2"/>
                        <a:buNone/>
                        <a:tabLst/>
                      </a:pPr>
                      <a:r>
                        <a:rPr kumimoji="0" lang="es-ES" sz="1400" b="1" i="0" u="none" strike="noStrike" cap="none" normalizeH="0" baseline="0" dirty="0" smtClean="0">
                          <a:ln>
                            <a:noFill/>
                          </a:ln>
                          <a:solidFill>
                            <a:schemeClr val="tx1"/>
                          </a:solidFill>
                          <a:effectLst/>
                          <a:latin typeface="Calibri" pitchFamily="34" charset="0"/>
                          <a:cs typeface="Arial" charset="0"/>
                        </a:rPr>
                        <a:t>No</a:t>
                      </a:r>
                      <a:endParaRPr kumimoji="0" lang="es-ES" sz="1800" b="0"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a:noFill/>
                    </a:lnL>
                    <a:lnR>
                      <a:noFill/>
                    </a:lnR>
                    <a:lnT>
                      <a:noFill/>
                    </a:lnT>
                    <a:lnB>
                      <a:noFill/>
                    </a:lnB>
                    <a:lnTlToBr>
                      <a:noFill/>
                    </a:lnTlToBr>
                    <a:lnBlToTr>
                      <a:noFill/>
                    </a:lnBlToTr>
                    <a:noFill/>
                  </a:tcPr>
                </a:tc>
              </a:tr>
              <a:tr h="66675">
                <a:tc>
                  <a:txBody>
                    <a:bodyPr/>
                    <a:lstStyle/>
                    <a:p>
                      <a:pPr marL="0" marR="0" lvl="0" indent="0" algn="r" defTabSz="914400" rtl="0" eaLnBrk="1" fontAlgn="b" latinLnBrk="0" hangingPunct="1">
                        <a:lnSpc>
                          <a:spcPct val="80000"/>
                        </a:lnSpc>
                        <a:spcBef>
                          <a:spcPct val="0"/>
                        </a:spcBef>
                        <a:spcAft>
                          <a:spcPct val="0"/>
                        </a:spcAft>
                        <a:buClrTx/>
                        <a:buSzTx/>
                        <a:buFont typeface="Wingdings" pitchFamily="2" charset="2"/>
                        <a:buNone/>
                        <a:tabLst/>
                      </a:pPr>
                      <a:r>
                        <a:rPr kumimoji="0" lang="es-CO" sz="800" b="1" i="0" u="none" strike="noStrike" cap="none" normalizeH="0" baseline="0" dirty="0" smtClean="0">
                          <a:ln>
                            <a:noFill/>
                          </a:ln>
                          <a:solidFill>
                            <a:schemeClr val="tx1"/>
                          </a:solidFill>
                          <a:effectLst/>
                          <a:latin typeface="Calibri" pitchFamily="34" charset="0"/>
                          <a:cs typeface="Arial" charset="0"/>
                        </a:rPr>
                        <a:t>2010</a:t>
                      </a:r>
                    </a:p>
                  </a:txBody>
                  <a:tcPr marL="0" marR="36000" marT="0" marB="0" anchor="ctr" horzOverflow="overflow">
                    <a:lnL w="3175"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blipFill dpi="0" rotWithShape="0">
                      <a:blip r:embed="rId5"/>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blipFill dpi="0" rotWithShape="0">
                      <a:blip r:embed="rId6"/>
                      <a:srcRect/>
                      <a:stretch>
                        <a:fillRect/>
                      </a:stretch>
                    </a:blipFill>
                  </a:tcPr>
                </a:tc>
                <a:tc rowSpan="2">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7"/>
                      <a:srcRect/>
                      <a:stretch>
                        <a:fillRect/>
                      </a:stretch>
                    </a:blipFill>
                  </a:tcPr>
                </a:tc>
              </a:tr>
              <a:tr h="38100">
                <a:tc>
                  <a:txBody>
                    <a:bodyPr/>
                    <a:lstStyle/>
                    <a:p>
                      <a:pPr marL="0" marR="0" lvl="0" indent="0" algn="r" defTabSz="914400" rtl="0" eaLnBrk="1" fontAlgn="b" latinLnBrk="0" hangingPunct="1">
                        <a:lnSpc>
                          <a:spcPct val="80000"/>
                        </a:lnSpc>
                        <a:spcBef>
                          <a:spcPct val="0"/>
                        </a:spcBef>
                        <a:spcAft>
                          <a:spcPct val="0"/>
                        </a:spcAft>
                        <a:buClrTx/>
                        <a:buSzTx/>
                        <a:buFont typeface="Wingdings" pitchFamily="2" charset="2"/>
                        <a:buNone/>
                        <a:tabLst/>
                      </a:pPr>
                      <a:r>
                        <a:rPr kumimoji="0" lang="es-CO" sz="800" b="1" i="0" u="none" strike="noStrike" cap="none" normalizeH="0" baseline="0" dirty="0" smtClean="0">
                          <a:ln>
                            <a:noFill/>
                          </a:ln>
                          <a:solidFill>
                            <a:schemeClr val="tx1"/>
                          </a:solidFill>
                          <a:effectLst/>
                          <a:latin typeface="Calibri" pitchFamily="34" charset="0"/>
                          <a:cs typeface="Arial" charset="0"/>
                        </a:rPr>
                        <a:t>2016</a:t>
                      </a:r>
                    </a:p>
                  </a:txBody>
                  <a:tcPr marL="0" marR="36000" marT="0" marB="0" anchor="ctr" horzOverflow="overflow">
                    <a:lnL w="3175"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8"/>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9"/>
                      <a:srcRect/>
                      <a:stretch>
                        <a:fillRect/>
                      </a:stretch>
                    </a:blipFill>
                  </a:tcPr>
                </a:tc>
                <a:tc vMerge="1">
                  <a:txBody>
                    <a:bodyPr/>
                    <a:lstStyle/>
                    <a:p>
                      <a:endParaRPr lang="es-CO"/>
                    </a:p>
                  </a:txBody>
                  <a:tcPr/>
                </a:tc>
              </a:tr>
            </a:tbl>
          </a:graphicData>
        </a:graphic>
      </p:graphicFrame>
      <p:sp>
        <p:nvSpPr>
          <p:cNvPr id="36974" name="Line 314"/>
          <p:cNvSpPr>
            <a:spLocks noChangeShapeType="1"/>
          </p:cNvSpPr>
          <p:nvPr/>
        </p:nvSpPr>
        <p:spPr bwMode="auto">
          <a:xfrm rot="5400000">
            <a:off x="2492375" y="2889251"/>
            <a:ext cx="4098925" cy="0"/>
          </a:xfrm>
          <a:prstGeom prst="line">
            <a:avLst/>
          </a:prstGeom>
          <a:noFill/>
          <a:ln w="3175">
            <a:solidFill>
              <a:srgbClr val="808080"/>
            </a:solidFill>
            <a:round/>
            <a:headEnd/>
            <a:tailEnd/>
          </a:ln>
        </p:spPr>
        <p:txBody>
          <a:bodyPr/>
          <a:lstStyle/>
          <a:p>
            <a:endParaRPr lang="es-MX" dirty="0"/>
          </a:p>
        </p:txBody>
      </p:sp>
      <p:graphicFrame>
        <p:nvGraphicFramePr>
          <p:cNvPr id="562492" name="Group 316"/>
          <p:cNvGraphicFramePr>
            <a:graphicFrameLocks noGrp="1"/>
          </p:cNvGraphicFramePr>
          <p:nvPr/>
        </p:nvGraphicFramePr>
        <p:xfrm>
          <a:off x="1584325" y="4357688"/>
          <a:ext cx="1420813" cy="232020"/>
        </p:xfrm>
        <a:graphic>
          <a:graphicData uri="http://schemas.openxmlformats.org/drawingml/2006/table">
            <a:tbl>
              <a:tblPr/>
              <a:tblGrid>
                <a:gridCol w="254000"/>
                <a:gridCol w="287338"/>
                <a:gridCol w="304800"/>
                <a:gridCol w="287337"/>
                <a:gridCol w="287338"/>
              </a:tblGrid>
              <a:tr h="0">
                <a:tc rowSpan="2">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Total</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Central</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Norte</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Sur</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r>
              <a:tr h="0">
                <a:tc vMerge="1">
                  <a:txBody>
                    <a:bodyPr/>
                    <a:lstStyle/>
                    <a:p>
                      <a:endParaRPr lang="es-CO"/>
                    </a:p>
                  </a:txBody>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sp>
        <p:nvSpPr>
          <p:cNvPr id="36995" name="Text Box 337"/>
          <p:cNvSpPr txBox="1">
            <a:spLocks noChangeArrowheads="1"/>
          </p:cNvSpPr>
          <p:nvPr/>
        </p:nvSpPr>
        <p:spPr bwMode="auto">
          <a:xfrm>
            <a:off x="244475" y="3048000"/>
            <a:ext cx="128588"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36996" name="Text Box 338"/>
          <p:cNvSpPr txBox="1">
            <a:spLocks noChangeArrowheads="1"/>
          </p:cNvSpPr>
          <p:nvPr/>
        </p:nvSpPr>
        <p:spPr bwMode="auto">
          <a:xfrm>
            <a:off x="1311275" y="3071813"/>
            <a:ext cx="128588"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36997" name="Text Box 340"/>
          <p:cNvSpPr txBox="1">
            <a:spLocks noChangeArrowheads="1"/>
          </p:cNvSpPr>
          <p:nvPr/>
        </p:nvSpPr>
        <p:spPr bwMode="auto">
          <a:xfrm>
            <a:off x="2409825" y="3103563"/>
            <a:ext cx="128588"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sp>
        <p:nvSpPr>
          <p:cNvPr id="36998" name="Text Box 341"/>
          <p:cNvSpPr txBox="1">
            <a:spLocks noChangeArrowheads="1"/>
          </p:cNvSpPr>
          <p:nvPr/>
        </p:nvSpPr>
        <p:spPr bwMode="auto">
          <a:xfrm>
            <a:off x="3476625" y="3054350"/>
            <a:ext cx="128588" cy="127000"/>
          </a:xfrm>
          <a:prstGeom prst="rect">
            <a:avLst/>
          </a:prstGeom>
          <a:noFill/>
          <a:ln w="9525">
            <a:noFill/>
            <a:miter lim="800000"/>
            <a:headEnd/>
            <a:tailEnd/>
          </a:ln>
        </p:spPr>
        <p:txBody>
          <a:bodyPr lIns="0" tIns="0" rIns="0" bIns="0" anchor="ctr">
            <a:spAutoFit/>
          </a:bodyPr>
          <a:lstStyle/>
          <a:p>
            <a:pPr algn="ctr">
              <a:lnSpc>
                <a:spcPct val="60000"/>
              </a:lnSpc>
            </a:pPr>
            <a:r>
              <a:rPr lang="es-ES" sz="1400" b="0" dirty="0">
                <a:solidFill>
                  <a:srgbClr val="CC3300"/>
                </a:solidFill>
              </a:rPr>
              <a:t>*</a:t>
            </a:r>
          </a:p>
        </p:txBody>
      </p:sp>
      <p:graphicFrame>
        <p:nvGraphicFramePr>
          <p:cNvPr id="562535" name="Group 359"/>
          <p:cNvGraphicFramePr>
            <a:graphicFrameLocks noGrp="1"/>
          </p:cNvGraphicFramePr>
          <p:nvPr/>
        </p:nvGraphicFramePr>
        <p:xfrm>
          <a:off x="4967288" y="701675"/>
          <a:ext cx="3816350" cy="371280"/>
        </p:xfrm>
        <a:graphic>
          <a:graphicData uri="http://schemas.openxmlformats.org/drawingml/2006/table">
            <a:tbl>
              <a:tblPr/>
              <a:tblGrid>
                <a:gridCol w="381635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18.</a:t>
                      </a:r>
                      <a:r>
                        <a:rPr kumimoji="0" lang="es-CO" sz="1100" b="1" i="0" u="none" strike="noStrike" cap="none" normalizeH="0" baseline="0" dirty="0" smtClean="0">
                          <a:ln>
                            <a:noFill/>
                          </a:ln>
                          <a:solidFill>
                            <a:srgbClr val="333333"/>
                          </a:solidFill>
                          <a:effectLst/>
                          <a:latin typeface="Calibri" pitchFamily="34" charset="0"/>
                          <a:cs typeface="Arial" charset="0"/>
                        </a:rPr>
                        <a:t> ¿Por qué la familia ha presentado alguna </a:t>
                      </a:r>
                      <a:r>
                        <a:rPr kumimoji="0" lang="es-CO" sz="1100" b="1" i="0" u="none" strike="noStrike" cap="none" normalizeH="0" baseline="0" dirty="0" smtClean="0">
                          <a:ln>
                            <a:noFill/>
                          </a:ln>
                          <a:solidFill>
                            <a:srgbClr val="622280"/>
                          </a:solidFill>
                          <a:effectLst/>
                          <a:latin typeface="Calibri" pitchFamily="34" charset="0"/>
                          <a:cs typeface="Arial" charset="0"/>
                        </a:rPr>
                        <a:t>petición, queja, reclamo o sugerencia</a:t>
                      </a:r>
                      <a:r>
                        <a:rPr kumimoji="0" lang="es-CO" sz="1100" b="1" i="0" u="none" strike="noStrike" cap="none" normalizeH="0" baseline="0" dirty="0" smtClean="0">
                          <a:ln>
                            <a:noFill/>
                          </a:ln>
                          <a:solidFill>
                            <a:srgbClr val="333333"/>
                          </a:solidFill>
                          <a:effectLst/>
                          <a:latin typeface="Calibri" pitchFamily="34" charset="0"/>
                          <a:cs typeface="Arial" charset="0"/>
                        </a:rPr>
                        <a:t>? </a:t>
                      </a:r>
                      <a:r>
                        <a:rPr kumimoji="0" lang="es-CO" sz="1100" b="0" i="0" u="none" strike="noStrike" cap="none" normalizeH="0" baseline="0" dirty="0" smtClean="0">
                          <a:ln>
                            <a:noFill/>
                          </a:ln>
                          <a:solidFill>
                            <a:schemeClr val="tx1">
                              <a:lumMod val="50000"/>
                              <a:lumOff val="50000"/>
                            </a:schemeClr>
                          </a:solidFill>
                          <a:effectLst/>
                          <a:latin typeface="Calibri" pitchFamily="34" charset="0"/>
                          <a:cs typeface="Arial" charset="0"/>
                        </a:rPr>
                        <a:t>(Espontánea)</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4228" name="Group 1028"/>
          <p:cNvGraphicFramePr>
            <a:graphicFrameLocks noGrp="1"/>
          </p:cNvGraphicFramePr>
          <p:nvPr/>
        </p:nvGraphicFramePr>
        <p:xfrm>
          <a:off x="5588000" y="4767263"/>
          <a:ext cx="2573338" cy="232020"/>
        </p:xfrm>
        <a:graphic>
          <a:graphicData uri="http://schemas.openxmlformats.org/drawingml/2006/table">
            <a:tbl>
              <a:tblPr/>
              <a:tblGrid>
                <a:gridCol w="1406525"/>
                <a:gridCol w="287338"/>
                <a:gridCol w="304800"/>
                <a:gridCol w="287337"/>
                <a:gridCol w="287338"/>
              </a:tblGrid>
              <a:tr h="0">
                <a:tc rowSpan="2">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tx1"/>
                          </a:solidFill>
                          <a:effectLst/>
                          <a:latin typeface="Calibri" pitchFamily="34" charset="0"/>
                          <a:cs typeface="Arial" charset="0"/>
                        </a:rPr>
                        <a:t>Base: Los que han presentado queja, </a:t>
                      </a:r>
                    </a:p>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tx1"/>
                          </a:solidFill>
                          <a:effectLst/>
                          <a:latin typeface="Calibri" pitchFamily="34" charset="0"/>
                          <a:cs typeface="Arial" charset="0"/>
                        </a:rPr>
                        <a:t>petición o reclamo por los servicios</a:t>
                      </a:r>
                      <a:endParaRPr kumimoji="0" lang="es-ES" sz="700" b="1" i="0" u="none" strike="noStrike" cap="none" normalizeH="0" baseline="0" dirty="0" smtClean="0">
                        <a:ln>
                          <a:noFill/>
                        </a:ln>
                        <a:solidFill>
                          <a:schemeClr val="tx1"/>
                        </a:solidFill>
                        <a:effectLst/>
                        <a:latin typeface="Calibri" pitchFamily="34" charset="0"/>
                        <a:cs typeface="Arial" charset="0"/>
                      </a:endParaRP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Total</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Central</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Norte</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CO" sz="700" b="1" i="0" u="none" strike="noStrike" cap="none" normalizeH="0" baseline="0" dirty="0" smtClean="0">
                          <a:ln>
                            <a:noFill/>
                          </a:ln>
                          <a:solidFill>
                            <a:schemeClr val="bg1"/>
                          </a:solidFill>
                          <a:effectLst/>
                          <a:latin typeface="Calibri" pitchFamily="34" charset="0"/>
                          <a:cs typeface="Arial" charset="0"/>
                        </a:rPr>
                        <a:t>Sur</a:t>
                      </a:r>
                      <a:endParaRPr kumimoji="0" lang="es-ES" sz="700" b="1" i="0" u="none" strike="noStrike" cap="none" normalizeH="0" baseline="0" dirty="0" smtClean="0">
                        <a:ln>
                          <a:noFill/>
                        </a:ln>
                        <a:solidFill>
                          <a:schemeClr val="bg1"/>
                        </a:solidFill>
                        <a:effectLst/>
                        <a:latin typeface="Calibri" pitchFamily="34" charset="0"/>
                        <a:cs typeface="Arial" charset="0"/>
                      </a:endParaRP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0099CC"/>
                    </a:solidFill>
                  </a:tcPr>
                </a:tc>
              </a:tr>
              <a:tr h="0">
                <a:tc vMerge="1">
                  <a:txBody>
                    <a:bodyPr/>
                    <a:lstStyle/>
                    <a:p>
                      <a:endParaRPr lang="es-CO"/>
                    </a:p>
                  </a:txBody>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4</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62646" name="Group 470"/>
          <p:cNvGraphicFramePr>
            <a:graphicFrameLocks noGrp="1"/>
          </p:cNvGraphicFramePr>
          <p:nvPr/>
        </p:nvGraphicFramePr>
        <p:xfrm>
          <a:off x="3898900" y="1966913"/>
          <a:ext cx="384175" cy="173160"/>
        </p:xfrm>
        <a:graphic>
          <a:graphicData uri="http://schemas.openxmlformats.org/drawingml/2006/table">
            <a:tbl>
              <a:tblPr/>
              <a:tblGrid>
                <a:gridCol w="38417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0099CC"/>
                          </a:solidFill>
                          <a:effectLst/>
                          <a:latin typeface="Calibri" pitchFamily="34" charset="0"/>
                          <a:cs typeface="Arial" charset="0"/>
                        </a:rPr>
                        <a:t>2016</a:t>
                      </a:r>
                      <a:endParaRPr kumimoji="0" lang="es-ES" sz="9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2736" name="Group 560"/>
          <p:cNvGraphicFramePr>
            <a:graphicFrameLocks noGrp="1"/>
          </p:cNvGraphicFramePr>
          <p:nvPr/>
        </p:nvGraphicFramePr>
        <p:xfrm>
          <a:off x="5926138" y="1365250"/>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5E4EB0"/>
                          </a:solidFill>
                          <a:effectLst/>
                          <a:latin typeface="Calibri" pitchFamily="34" charset="0"/>
                          <a:cs typeface="Arial" charset="0"/>
                        </a:rPr>
                        <a:t>2010</a:t>
                      </a:r>
                      <a:endParaRPr kumimoji="0" lang="es-ES" sz="700" b="0" i="0" u="none" strike="noStrike" cap="none" normalizeH="0" baseline="0" dirty="0" smtClean="0">
                        <a:ln>
                          <a:noFill/>
                        </a:ln>
                        <a:solidFill>
                          <a:srgbClr val="5E4EB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2737" name="Group 561"/>
          <p:cNvGraphicFramePr>
            <a:graphicFrameLocks noGrp="1"/>
          </p:cNvGraphicFramePr>
          <p:nvPr/>
        </p:nvGraphicFramePr>
        <p:xfrm>
          <a:off x="5926138" y="2176463"/>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5E4EB0"/>
                          </a:solidFill>
                          <a:effectLst/>
                          <a:latin typeface="Calibri" pitchFamily="34" charset="0"/>
                          <a:cs typeface="Arial" charset="0"/>
                        </a:rPr>
                        <a:t>2010</a:t>
                      </a:r>
                      <a:endParaRPr kumimoji="0" lang="es-ES" sz="700" b="0" i="0" u="none" strike="noStrike" cap="none" normalizeH="0" baseline="0" dirty="0" smtClean="0">
                        <a:ln>
                          <a:noFill/>
                        </a:ln>
                        <a:solidFill>
                          <a:srgbClr val="5E4EB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2743" name="Group 567"/>
          <p:cNvGraphicFramePr>
            <a:graphicFrameLocks noGrp="1"/>
          </p:cNvGraphicFramePr>
          <p:nvPr/>
        </p:nvGraphicFramePr>
        <p:xfrm>
          <a:off x="5926138" y="2978150"/>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5E4EB0"/>
                          </a:solidFill>
                          <a:effectLst/>
                          <a:latin typeface="Calibri" pitchFamily="34" charset="0"/>
                          <a:cs typeface="Arial" charset="0"/>
                        </a:rPr>
                        <a:t>2010</a:t>
                      </a:r>
                      <a:endParaRPr kumimoji="0" lang="es-ES" sz="700" b="0" i="0" u="none" strike="noStrike" cap="none" normalizeH="0" baseline="0" dirty="0" smtClean="0">
                        <a:ln>
                          <a:noFill/>
                        </a:ln>
                        <a:solidFill>
                          <a:srgbClr val="5E4EB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2749" name="Group 573"/>
          <p:cNvGraphicFramePr>
            <a:graphicFrameLocks noGrp="1"/>
          </p:cNvGraphicFramePr>
          <p:nvPr/>
        </p:nvGraphicFramePr>
        <p:xfrm>
          <a:off x="5926138" y="3821113"/>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5E4EB0"/>
                          </a:solidFill>
                          <a:effectLst/>
                          <a:latin typeface="Calibri" pitchFamily="34" charset="0"/>
                          <a:cs typeface="Arial" charset="0"/>
                        </a:rPr>
                        <a:t>2010</a:t>
                      </a:r>
                      <a:endParaRPr kumimoji="0" lang="es-ES" sz="700" b="0" i="0" u="none" strike="noStrike" cap="none" normalizeH="0" baseline="0" dirty="0" smtClean="0">
                        <a:ln>
                          <a:noFill/>
                        </a:ln>
                        <a:solidFill>
                          <a:srgbClr val="5E4EB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2756" name="Group 580"/>
          <p:cNvGraphicFramePr>
            <a:graphicFrameLocks noGrp="1"/>
          </p:cNvGraphicFramePr>
          <p:nvPr/>
        </p:nvGraphicFramePr>
        <p:xfrm>
          <a:off x="5740400" y="2039938"/>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622280"/>
                          </a:solidFill>
                          <a:effectLst/>
                          <a:latin typeface="Calibri" pitchFamily="34" charset="0"/>
                          <a:cs typeface="Arial" charset="0"/>
                        </a:rPr>
                        <a:t>2016</a:t>
                      </a:r>
                      <a:endParaRPr kumimoji="0" lang="es-ES" sz="7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2762" name="Group 586"/>
          <p:cNvGraphicFramePr>
            <a:graphicFrameLocks noGrp="1"/>
          </p:cNvGraphicFramePr>
          <p:nvPr/>
        </p:nvGraphicFramePr>
        <p:xfrm>
          <a:off x="5740400" y="2847975"/>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622280"/>
                          </a:solidFill>
                          <a:effectLst/>
                          <a:latin typeface="Calibri" pitchFamily="34" charset="0"/>
                          <a:cs typeface="Arial" charset="0"/>
                        </a:rPr>
                        <a:t>2016</a:t>
                      </a:r>
                      <a:endParaRPr kumimoji="0" lang="es-ES" sz="7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2768" name="Group 592"/>
          <p:cNvGraphicFramePr>
            <a:graphicFrameLocks noGrp="1"/>
          </p:cNvGraphicFramePr>
          <p:nvPr/>
        </p:nvGraphicFramePr>
        <p:xfrm>
          <a:off x="5740400" y="3675063"/>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622280"/>
                          </a:solidFill>
                          <a:effectLst/>
                          <a:latin typeface="Calibri" pitchFamily="34" charset="0"/>
                          <a:cs typeface="Arial" charset="0"/>
                        </a:rPr>
                        <a:t>2016</a:t>
                      </a:r>
                      <a:endParaRPr kumimoji="0" lang="es-ES" sz="7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2774" name="Group 598"/>
          <p:cNvGraphicFramePr>
            <a:graphicFrameLocks noGrp="1"/>
          </p:cNvGraphicFramePr>
          <p:nvPr/>
        </p:nvGraphicFramePr>
        <p:xfrm>
          <a:off x="5740400" y="4486275"/>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622280"/>
                          </a:solidFill>
                          <a:effectLst/>
                          <a:latin typeface="Calibri" pitchFamily="34" charset="0"/>
                          <a:cs typeface="Arial" charset="0"/>
                        </a:rPr>
                        <a:t>2016</a:t>
                      </a:r>
                      <a:endParaRPr kumimoji="0" lang="es-ES" sz="700" b="0" i="0" u="none" strike="noStrike" cap="none" normalizeH="0" baseline="0" dirty="0" smtClean="0">
                        <a:ln>
                          <a:noFill/>
                        </a:ln>
                        <a:solidFill>
                          <a:srgbClr val="622280"/>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2870" name="Group 694"/>
          <p:cNvGraphicFramePr>
            <a:graphicFrameLocks noGrp="1"/>
          </p:cNvGraphicFramePr>
          <p:nvPr/>
        </p:nvGraphicFramePr>
        <p:xfrm>
          <a:off x="6062663" y="1543050"/>
          <a:ext cx="182562" cy="3249613"/>
        </p:xfrm>
        <a:graphic>
          <a:graphicData uri="http://schemas.openxmlformats.org/drawingml/2006/table">
            <a:tbl>
              <a:tblPr/>
              <a:tblGrid>
                <a:gridCol w="182562"/>
              </a:tblGrid>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50</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cap="fla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29</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12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7</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14</a:t>
                      </a:r>
                      <a:endParaRPr kumimoji="0" lang="es-ES" sz="12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cap="flat">
                      <a:noFill/>
                    </a:lnB>
                    <a:lnTlToBr>
                      <a:noFill/>
                    </a:lnTlToBr>
                    <a:lnBlToTr>
                      <a:noFill/>
                    </a:lnBlToTr>
                    <a:noFill/>
                  </a:tcPr>
                </a:tc>
              </a:tr>
            </a:tbl>
          </a:graphicData>
        </a:graphic>
      </p:graphicFrame>
      <p:graphicFrame>
        <p:nvGraphicFramePr>
          <p:cNvPr id="562871" name="Group 695"/>
          <p:cNvGraphicFramePr>
            <a:graphicFrameLocks noGrp="1"/>
          </p:cNvGraphicFramePr>
          <p:nvPr/>
        </p:nvGraphicFramePr>
        <p:xfrm>
          <a:off x="5686425" y="1184275"/>
          <a:ext cx="182563" cy="3249613"/>
        </p:xfrm>
        <a:graphic>
          <a:graphicData uri="http://schemas.openxmlformats.org/drawingml/2006/table">
            <a:tbl>
              <a:tblPr/>
              <a:tblGrid>
                <a:gridCol w="182563"/>
              </a:tblGrid>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mbria" pitchFamily="18" charset="0"/>
                          <a:cs typeface="Arial" charset="0"/>
                        </a:rPr>
                        <a:t>23</a:t>
                      </a:r>
                      <a:endParaRPr kumimoji="0" lang="es-ES" sz="10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cap="fla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mbria" pitchFamily="18" charset="0"/>
                          <a:cs typeface="Arial" charset="0"/>
                        </a:rPr>
                        <a:t>11</a:t>
                      </a:r>
                      <a:endParaRPr kumimoji="0" lang="es-ES" sz="10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12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mbria" pitchFamily="18" charset="0"/>
                          <a:cs typeface="Arial" charset="0"/>
                        </a:rPr>
                        <a:t>33</a:t>
                      </a:r>
                      <a:endParaRPr kumimoji="0" lang="es-ES" sz="10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mbria" pitchFamily="18" charset="0"/>
                          <a:cs typeface="Arial" charset="0"/>
                        </a:rPr>
                        <a:t>33</a:t>
                      </a:r>
                      <a:endParaRPr kumimoji="0" lang="es-ES" sz="10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cap="flat">
                      <a:noFill/>
                    </a:lnB>
                    <a:lnTlToBr>
                      <a:noFill/>
                    </a:lnTlToBr>
                    <a:lnBlToTr>
                      <a:noFill/>
                    </a:lnBlToTr>
                    <a:noFill/>
                  </a:tcPr>
                </a:tc>
              </a:tr>
            </a:tbl>
          </a:graphicData>
        </a:graphic>
      </p:graphicFrame>
      <p:graphicFrame>
        <p:nvGraphicFramePr>
          <p:cNvPr id="562880" name="Group 704"/>
          <p:cNvGraphicFramePr>
            <a:graphicFrameLocks noGrp="1"/>
          </p:cNvGraphicFramePr>
          <p:nvPr/>
        </p:nvGraphicFramePr>
        <p:xfrm>
          <a:off x="6938963" y="1543050"/>
          <a:ext cx="182562" cy="3249613"/>
        </p:xfrm>
        <a:graphic>
          <a:graphicData uri="http://schemas.openxmlformats.org/drawingml/2006/table">
            <a:tbl>
              <a:tblPr/>
              <a:tblGrid>
                <a:gridCol w="182562"/>
              </a:tblGrid>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45</a:t>
                      </a:r>
                    </a:p>
                  </a:txBody>
                  <a:tcPr marL="0" marR="0" marT="0" marB="0" anchor="ctr" horzOverflow="overflow">
                    <a:lnL cap="flat">
                      <a:noFill/>
                    </a:lnL>
                    <a:lnR cap="flat">
                      <a:noFill/>
                    </a:lnR>
                    <a:lnT cap="fla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44</a:t>
                      </a:r>
                    </a:p>
                  </a:txBody>
                  <a:tcPr marL="0" marR="0" marT="0" marB="0" anchor="ctr" horzOverflow="overflow">
                    <a:lnL cap="flat">
                      <a:noFill/>
                    </a:lnL>
                    <a:lnR cap="flat">
                      <a:noFill/>
                    </a:lnR>
                    <a:lnT>
                      <a:noFill/>
                    </a:lnT>
                    <a:lnB>
                      <a:noFill/>
                    </a:lnB>
                    <a:lnTlToBr>
                      <a:noFill/>
                    </a:lnTlToBr>
                    <a:lnBlToTr>
                      <a:noFill/>
                    </a:lnBlToTr>
                    <a:noFill/>
                  </a:tcPr>
                </a:tc>
              </a:tr>
              <a:tr h="8112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11</a:t>
                      </a:r>
                    </a:p>
                  </a:txBody>
                  <a:tcPr marL="0" marR="0" marT="0" marB="0" anchor="ctr" horzOverflow="overflow">
                    <a:lnL cap="flat">
                      <a:noFill/>
                    </a:lnL>
                    <a:lnR cap="flat">
                      <a:noFill/>
                    </a:lnR>
                    <a:ln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mbria" pitchFamily="18" charset="0"/>
                          <a:cs typeface="Arial" charset="0"/>
                        </a:rPr>
                        <a:t>0</a:t>
                      </a:r>
                    </a:p>
                  </a:txBody>
                  <a:tcPr marL="0" marR="0" marT="0" marB="0" anchor="ctr" horzOverflow="overflow">
                    <a:lnL cap="flat">
                      <a:noFill/>
                    </a:lnL>
                    <a:lnR cap="flat">
                      <a:noFill/>
                    </a:lnR>
                    <a:lnT>
                      <a:noFill/>
                    </a:lnT>
                    <a:lnB cap="flat">
                      <a:noFill/>
                    </a:lnB>
                    <a:lnTlToBr>
                      <a:noFill/>
                    </a:lnTlToBr>
                    <a:lnBlToTr>
                      <a:noFill/>
                    </a:lnBlToTr>
                    <a:noFill/>
                  </a:tcPr>
                </a:tc>
              </a:tr>
            </a:tbl>
          </a:graphicData>
        </a:graphic>
      </p:graphicFrame>
      <p:graphicFrame>
        <p:nvGraphicFramePr>
          <p:cNvPr id="562889" name="Group 713"/>
          <p:cNvGraphicFramePr>
            <a:graphicFrameLocks noGrp="1"/>
          </p:cNvGraphicFramePr>
          <p:nvPr/>
        </p:nvGraphicFramePr>
        <p:xfrm>
          <a:off x="6562725" y="1184275"/>
          <a:ext cx="182563" cy="3249613"/>
        </p:xfrm>
        <a:graphic>
          <a:graphicData uri="http://schemas.openxmlformats.org/drawingml/2006/table">
            <a:tbl>
              <a:tblPr/>
              <a:tblGrid>
                <a:gridCol w="182563"/>
              </a:tblGrid>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cap="flat">
                      <a:noFill/>
                    </a:lnT>
                    <a:lnB>
                      <a:noFill/>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12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mbria" pitchFamily="18" charset="0"/>
                          <a:cs typeface="Arial" charset="0"/>
                        </a:rPr>
                        <a:t>50</a:t>
                      </a:r>
                      <a:endParaRPr kumimoji="0" lang="es-ES" sz="10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mbria" pitchFamily="18" charset="0"/>
                          <a:cs typeface="Arial" charset="0"/>
                        </a:rPr>
                        <a:t>50</a:t>
                      </a:r>
                      <a:endParaRPr kumimoji="0" lang="es-ES" sz="10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cap="flat">
                      <a:noFill/>
                    </a:lnB>
                    <a:lnTlToBr>
                      <a:noFill/>
                    </a:lnTlToBr>
                    <a:lnBlToTr>
                      <a:noFill/>
                    </a:lnBlToTr>
                    <a:noFill/>
                  </a:tcPr>
                </a:tc>
              </a:tr>
            </a:tbl>
          </a:graphicData>
        </a:graphic>
      </p:graphicFrame>
      <p:graphicFrame>
        <p:nvGraphicFramePr>
          <p:cNvPr id="562968" name="Group 792"/>
          <p:cNvGraphicFramePr>
            <a:graphicFrameLocks noGrp="1"/>
          </p:cNvGraphicFramePr>
          <p:nvPr/>
        </p:nvGraphicFramePr>
        <p:xfrm>
          <a:off x="7742238" y="1543050"/>
          <a:ext cx="273050" cy="3249613"/>
        </p:xfrm>
        <a:graphic>
          <a:graphicData uri="http://schemas.openxmlformats.org/drawingml/2006/table">
            <a:tbl>
              <a:tblPr/>
              <a:tblGrid>
                <a:gridCol w="273050"/>
              </a:tblGrid>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mbria" pitchFamily="18" charset="0"/>
                          <a:cs typeface="Arial" charset="0"/>
                        </a:rPr>
                        <a:t>0</a:t>
                      </a:r>
                    </a:p>
                  </a:txBody>
                  <a:tcPr marL="0" marR="0" marT="0" marB="0" anchor="ctr" horzOverflow="overflow">
                    <a:lnL cap="flat">
                      <a:noFill/>
                    </a:lnL>
                    <a:lnR cap="flat">
                      <a:noFill/>
                    </a:lnR>
                    <a:lnT cap="fla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mbria" pitchFamily="18" charset="0"/>
                          <a:cs typeface="Arial" charset="0"/>
                        </a:rPr>
                        <a:t>0</a:t>
                      </a:r>
                    </a:p>
                  </a:txBody>
                  <a:tcPr marL="0" marR="0" marT="0" marB="0" anchor="ctr" horzOverflow="overflow">
                    <a:lnL cap="flat">
                      <a:noFill/>
                    </a:lnL>
                    <a:lnR cap="flat">
                      <a:noFill/>
                    </a:lnR>
                    <a:lnT>
                      <a:noFill/>
                    </a:lnT>
                    <a:lnB>
                      <a:noFill/>
                    </a:lnB>
                    <a:lnTlToBr>
                      <a:noFill/>
                    </a:lnTlToBr>
                    <a:lnBlToTr>
                      <a:noFill/>
                    </a:lnBlToTr>
                    <a:noFill/>
                  </a:tcPr>
                </a:tc>
              </a:tr>
              <a:tr h="8112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mbria" pitchFamily="18" charset="0"/>
                          <a:cs typeface="Arial" charset="0"/>
                        </a:rPr>
                        <a:t>0</a:t>
                      </a:r>
                    </a:p>
                  </a:txBody>
                  <a:tcPr marL="0" marR="0" marT="0" marB="0" anchor="ctr" horzOverflow="overflow">
                    <a:lnL cap="flat">
                      <a:noFill/>
                    </a:lnL>
                    <a:lnR cap="flat">
                      <a:noFill/>
                    </a:lnR>
                    <a:ln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100</a:t>
                      </a:r>
                    </a:p>
                  </a:txBody>
                  <a:tcPr marL="0" marR="0" marT="0" marB="0" anchor="ctr" horzOverflow="overflow">
                    <a:lnL cap="flat">
                      <a:noFill/>
                    </a:lnL>
                    <a:lnR cap="flat">
                      <a:noFill/>
                    </a:lnR>
                    <a:lnT>
                      <a:noFill/>
                    </a:lnT>
                    <a:lnB cap="flat">
                      <a:noFill/>
                    </a:lnB>
                    <a:lnTlToBr>
                      <a:noFill/>
                    </a:lnTlToBr>
                    <a:lnBlToTr>
                      <a:noFill/>
                    </a:lnBlToTr>
                    <a:noFill/>
                  </a:tcPr>
                </a:tc>
              </a:tr>
            </a:tbl>
          </a:graphicData>
        </a:graphic>
      </p:graphicFrame>
      <p:graphicFrame>
        <p:nvGraphicFramePr>
          <p:cNvPr id="562907" name="Group 731"/>
          <p:cNvGraphicFramePr>
            <a:graphicFrameLocks noGrp="1"/>
          </p:cNvGraphicFramePr>
          <p:nvPr/>
        </p:nvGraphicFramePr>
        <p:xfrm>
          <a:off x="7421563" y="1184275"/>
          <a:ext cx="182562" cy="3249613"/>
        </p:xfrm>
        <a:graphic>
          <a:graphicData uri="http://schemas.openxmlformats.org/drawingml/2006/table">
            <a:tbl>
              <a:tblPr/>
              <a:tblGrid>
                <a:gridCol w="182562"/>
              </a:tblGrid>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mbria" pitchFamily="18" charset="0"/>
                          <a:cs typeface="Arial" charset="0"/>
                        </a:rPr>
                        <a:t>40</a:t>
                      </a:r>
                    </a:p>
                  </a:txBody>
                  <a:tcPr marL="0" marR="0" marT="0" marB="0" anchor="ctr" horzOverflow="overflow">
                    <a:lnL cap="flat">
                      <a:noFill/>
                    </a:lnL>
                    <a:lnR cap="flat">
                      <a:noFill/>
                    </a:lnR>
                    <a:lnT cap="fla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mbria" pitchFamily="18" charset="0"/>
                          <a:cs typeface="Arial" charset="0"/>
                        </a:rPr>
                        <a:t>20</a:t>
                      </a:r>
                    </a:p>
                  </a:txBody>
                  <a:tcPr marL="0" marR="0" marT="0" marB="0" anchor="ctr" horzOverflow="overflow">
                    <a:lnL cap="flat">
                      <a:noFill/>
                    </a:lnL>
                    <a:lnR cap="flat">
                      <a:noFill/>
                    </a:lnR>
                    <a:lnT>
                      <a:noFill/>
                    </a:lnT>
                    <a:lnB>
                      <a:noFill/>
                    </a:lnB>
                    <a:lnTlToBr>
                      <a:noFill/>
                    </a:lnTlToBr>
                    <a:lnBlToTr>
                      <a:noFill/>
                    </a:lnBlToTr>
                    <a:noFill/>
                  </a:tcPr>
                </a:tc>
              </a:tr>
              <a:tr h="8112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mbria" pitchFamily="18" charset="0"/>
                          <a:cs typeface="Arial" charset="0"/>
                        </a:rPr>
                        <a:t>20</a:t>
                      </a:r>
                    </a:p>
                  </a:txBody>
                  <a:tcPr marL="0" marR="0" marT="0" marB="0" anchor="ctr" horzOverflow="overflow">
                    <a:lnL cap="flat">
                      <a:noFill/>
                    </a:lnL>
                    <a:lnR cap="flat">
                      <a:noFill/>
                    </a:lnR>
                    <a:ln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mbria" pitchFamily="18" charset="0"/>
                          <a:cs typeface="Arial" charset="0"/>
                        </a:rPr>
                        <a:t>20</a:t>
                      </a:r>
                    </a:p>
                  </a:txBody>
                  <a:tcPr marL="0" marR="0" marT="0" marB="0" anchor="ctr" horzOverflow="overflow">
                    <a:lnL cap="flat">
                      <a:noFill/>
                    </a:lnL>
                    <a:lnR cap="flat">
                      <a:noFill/>
                    </a:lnR>
                    <a:lnT>
                      <a:noFill/>
                    </a:lnT>
                    <a:lnB cap="flat">
                      <a:noFill/>
                    </a:lnB>
                    <a:lnTlToBr>
                      <a:noFill/>
                    </a:lnTlToBr>
                    <a:lnBlToTr>
                      <a:noFill/>
                    </a:lnBlToTr>
                    <a:noFill/>
                  </a:tcPr>
                </a:tc>
              </a:tr>
            </a:tbl>
          </a:graphicData>
        </a:graphic>
      </p:graphicFrame>
      <p:graphicFrame>
        <p:nvGraphicFramePr>
          <p:cNvPr id="562916" name="Group 740"/>
          <p:cNvGraphicFramePr>
            <a:graphicFrameLocks noGrp="1"/>
          </p:cNvGraphicFramePr>
          <p:nvPr/>
        </p:nvGraphicFramePr>
        <p:xfrm>
          <a:off x="8642350" y="1543050"/>
          <a:ext cx="182563" cy="3249613"/>
        </p:xfrm>
        <a:graphic>
          <a:graphicData uri="http://schemas.openxmlformats.org/drawingml/2006/table">
            <a:tbl>
              <a:tblPr/>
              <a:tblGrid>
                <a:gridCol w="182563"/>
              </a:tblGrid>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75</a:t>
                      </a:r>
                    </a:p>
                  </a:txBody>
                  <a:tcPr marL="0" marR="0" marT="0" marB="0" anchor="ctr" horzOverflow="overflow">
                    <a:lnL cap="flat">
                      <a:noFill/>
                    </a:lnL>
                    <a:lnR cap="flat">
                      <a:noFill/>
                    </a:lnR>
                    <a:lnT cap="fla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mbria" pitchFamily="18" charset="0"/>
                          <a:cs typeface="Arial" charset="0"/>
                        </a:rPr>
                        <a:t>0</a:t>
                      </a:r>
                    </a:p>
                  </a:txBody>
                  <a:tcPr marL="0" marR="0" marT="0" marB="0" anchor="ctr" horzOverflow="overflow">
                    <a:lnL cap="flat">
                      <a:noFill/>
                    </a:lnL>
                    <a:lnR cap="flat">
                      <a:noFill/>
                    </a:lnR>
                    <a:lnT>
                      <a:noFill/>
                    </a:lnT>
                    <a:lnB>
                      <a:noFill/>
                    </a:lnB>
                    <a:lnTlToBr>
                      <a:noFill/>
                    </a:lnTlToBr>
                    <a:lnBlToTr>
                      <a:noFill/>
                    </a:lnBlToTr>
                    <a:noFill/>
                  </a:tcPr>
                </a:tc>
              </a:tr>
              <a:tr h="8112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Cambria" pitchFamily="18" charset="0"/>
                          <a:cs typeface="Arial" charset="0"/>
                        </a:rPr>
                        <a:t>0</a:t>
                      </a:r>
                    </a:p>
                  </a:txBody>
                  <a:tcPr marL="0" marR="0" marT="0" marB="0" anchor="ctr" horzOverflow="overflow">
                    <a:lnL cap="flat">
                      <a:noFill/>
                    </a:lnL>
                    <a:lnR cap="flat">
                      <a:noFill/>
                    </a:lnR>
                    <a:ln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Cambria" pitchFamily="18" charset="0"/>
                          <a:cs typeface="Arial" charset="0"/>
                        </a:rPr>
                        <a:t>25</a:t>
                      </a:r>
                    </a:p>
                  </a:txBody>
                  <a:tcPr marL="0" marR="0" marT="0" marB="0" anchor="ctr" horzOverflow="overflow">
                    <a:lnL cap="flat">
                      <a:noFill/>
                    </a:lnL>
                    <a:lnR cap="flat">
                      <a:noFill/>
                    </a:lnR>
                    <a:lnT>
                      <a:noFill/>
                    </a:lnT>
                    <a:lnB cap="flat">
                      <a:noFill/>
                    </a:lnB>
                    <a:lnTlToBr>
                      <a:noFill/>
                    </a:lnTlToBr>
                    <a:lnBlToTr>
                      <a:noFill/>
                    </a:lnBlToTr>
                    <a:noFill/>
                  </a:tcPr>
                </a:tc>
              </a:tr>
            </a:tbl>
          </a:graphicData>
        </a:graphic>
      </p:graphicFrame>
      <p:graphicFrame>
        <p:nvGraphicFramePr>
          <p:cNvPr id="562925" name="Group 749"/>
          <p:cNvGraphicFramePr>
            <a:graphicFrameLocks noGrp="1"/>
          </p:cNvGraphicFramePr>
          <p:nvPr/>
        </p:nvGraphicFramePr>
        <p:xfrm>
          <a:off x="8281988" y="1184275"/>
          <a:ext cx="182562" cy="3249613"/>
        </p:xfrm>
        <a:graphic>
          <a:graphicData uri="http://schemas.openxmlformats.org/drawingml/2006/table">
            <a:tbl>
              <a:tblPr/>
              <a:tblGrid>
                <a:gridCol w="182562"/>
              </a:tblGrid>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cap="flat">
                      <a:noFill/>
                    </a:lnT>
                    <a:lnB>
                      <a:noFill/>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12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mbria" pitchFamily="18" charset="0"/>
                          <a:cs typeface="Arial" charset="0"/>
                        </a:rPr>
                        <a:t>50</a:t>
                      </a:r>
                      <a:endParaRPr kumimoji="0" lang="es-ES" sz="10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a:noFill/>
                    </a:lnB>
                    <a:lnTlToBr>
                      <a:noFill/>
                    </a:lnTlToBr>
                    <a:lnBlToTr>
                      <a:noFill/>
                    </a:lnBlToTr>
                    <a:noFill/>
                  </a:tcPr>
                </a:tc>
              </a:tr>
              <a:tr h="812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mbria" pitchFamily="18" charset="0"/>
                          <a:cs typeface="Arial" charset="0"/>
                        </a:rPr>
                        <a:t>50</a:t>
                      </a:r>
                      <a:endParaRPr kumimoji="0" lang="es-ES" sz="1000" b="0" i="0" u="none" strike="noStrike" cap="none" normalizeH="0" baseline="0" dirty="0" smtClean="0">
                        <a:ln>
                          <a:noFill/>
                        </a:ln>
                        <a:solidFill>
                          <a:schemeClr val="tx1"/>
                        </a:solidFill>
                        <a:effectLst/>
                        <a:latin typeface="Cambria" pitchFamily="18" charset="0"/>
                        <a:cs typeface="Arial" charset="0"/>
                      </a:endParaRPr>
                    </a:p>
                  </a:txBody>
                  <a:tcPr marL="0" marR="0" marT="0" marB="0" anchor="ctr" horzOverflow="overflow">
                    <a:lnL cap="flat">
                      <a:noFill/>
                    </a:lnL>
                    <a:lnR cap="flat">
                      <a:noFill/>
                    </a:lnR>
                    <a:lnT>
                      <a:noFill/>
                    </a:lnT>
                    <a:lnB cap="flat">
                      <a:noFill/>
                    </a:lnB>
                    <a:lnTlToBr>
                      <a:noFill/>
                    </a:lnTlToBr>
                    <a:lnBlToTr>
                      <a:noFill/>
                    </a:lnBlToTr>
                    <a:noFill/>
                  </a:tcPr>
                </a:tc>
              </a:tr>
            </a:tbl>
          </a:graphicData>
        </a:graphic>
      </p:graphicFrame>
      <p:graphicFrame>
        <p:nvGraphicFramePr>
          <p:cNvPr id="563032" name="Group 856"/>
          <p:cNvGraphicFramePr>
            <a:graphicFrameLocks noGrp="1"/>
          </p:cNvGraphicFramePr>
          <p:nvPr/>
        </p:nvGraphicFramePr>
        <p:xfrm>
          <a:off x="6773863" y="2978150"/>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0099CC"/>
                          </a:solidFill>
                          <a:effectLst/>
                          <a:latin typeface="Calibri" pitchFamily="34" charset="0"/>
                          <a:cs typeface="Arial" charset="0"/>
                        </a:rPr>
                        <a:t>2010</a:t>
                      </a:r>
                      <a:endParaRPr kumimoji="0" lang="es-ES" sz="7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3038" name="Group 862"/>
          <p:cNvGraphicFramePr>
            <a:graphicFrameLocks noGrp="1"/>
          </p:cNvGraphicFramePr>
          <p:nvPr/>
        </p:nvGraphicFramePr>
        <p:xfrm>
          <a:off x="6773863" y="3821113"/>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0099CC"/>
                          </a:solidFill>
                          <a:effectLst/>
                          <a:latin typeface="Calibri" pitchFamily="34" charset="0"/>
                          <a:cs typeface="Arial" charset="0"/>
                        </a:rPr>
                        <a:t>2010</a:t>
                      </a:r>
                      <a:endParaRPr kumimoji="0" lang="es-ES" sz="7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3044" name="Group 868"/>
          <p:cNvGraphicFramePr>
            <a:graphicFrameLocks noGrp="1"/>
          </p:cNvGraphicFramePr>
          <p:nvPr/>
        </p:nvGraphicFramePr>
        <p:xfrm>
          <a:off x="6588125" y="2039938"/>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0099CC"/>
                          </a:solidFill>
                          <a:effectLst/>
                          <a:latin typeface="Calibri" pitchFamily="34" charset="0"/>
                          <a:cs typeface="Arial" charset="0"/>
                        </a:rPr>
                        <a:t>2016</a:t>
                      </a:r>
                      <a:endParaRPr kumimoji="0" lang="es-ES" sz="7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3050" name="Group 874"/>
          <p:cNvGraphicFramePr>
            <a:graphicFrameLocks noGrp="1"/>
          </p:cNvGraphicFramePr>
          <p:nvPr/>
        </p:nvGraphicFramePr>
        <p:xfrm>
          <a:off x="6588125" y="2847975"/>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0099CC"/>
                          </a:solidFill>
                          <a:effectLst/>
                          <a:latin typeface="Calibri" pitchFamily="34" charset="0"/>
                          <a:cs typeface="Arial" charset="0"/>
                        </a:rPr>
                        <a:t>2016</a:t>
                      </a:r>
                      <a:endParaRPr kumimoji="0" lang="es-ES" sz="7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3056" name="Group 880"/>
          <p:cNvGraphicFramePr>
            <a:graphicFrameLocks noGrp="1"/>
          </p:cNvGraphicFramePr>
          <p:nvPr/>
        </p:nvGraphicFramePr>
        <p:xfrm>
          <a:off x="6588125" y="3675063"/>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0099CC"/>
                          </a:solidFill>
                          <a:effectLst/>
                          <a:latin typeface="Calibri" pitchFamily="34" charset="0"/>
                          <a:cs typeface="Arial" charset="0"/>
                        </a:rPr>
                        <a:t>2016</a:t>
                      </a:r>
                      <a:endParaRPr kumimoji="0" lang="es-ES" sz="7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3068" name="Group 892"/>
          <p:cNvGraphicFramePr>
            <a:graphicFrameLocks noGrp="1"/>
          </p:cNvGraphicFramePr>
          <p:nvPr/>
        </p:nvGraphicFramePr>
        <p:xfrm>
          <a:off x="7632700" y="1365250"/>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0099CC"/>
                          </a:solidFill>
                          <a:effectLst/>
                          <a:latin typeface="Calibri" pitchFamily="34" charset="0"/>
                          <a:cs typeface="Arial" charset="0"/>
                        </a:rPr>
                        <a:t>2010</a:t>
                      </a:r>
                      <a:endParaRPr kumimoji="0" lang="es-ES" sz="7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3074" name="Group 898"/>
          <p:cNvGraphicFramePr>
            <a:graphicFrameLocks noGrp="1"/>
          </p:cNvGraphicFramePr>
          <p:nvPr/>
        </p:nvGraphicFramePr>
        <p:xfrm>
          <a:off x="7632700" y="2176463"/>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0099CC"/>
                          </a:solidFill>
                          <a:effectLst/>
                          <a:latin typeface="Calibri" pitchFamily="34" charset="0"/>
                          <a:cs typeface="Arial" charset="0"/>
                        </a:rPr>
                        <a:t>2010</a:t>
                      </a:r>
                      <a:endParaRPr kumimoji="0" lang="es-ES" sz="7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3080" name="Group 904"/>
          <p:cNvGraphicFramePr>
            <a:graphicFrameLocks noGrp="1"/>
          </p:cNvGraphicFramePr>
          <p:nvPr/>
        </p:nvGraphicFramePr>
        <p:xfrm>
          <a:off x="7632700" y="2978150"/>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0099CC"/>
                          </a:solidFill>
                          <a:effectLst/>
                          <a:latin typeface="Calibri" pitchFamily="34" charset="0"/>
                          <a:cs typeface="Arial" charset="0"/>
                        </a:rPr>
                        <a:t>2010</a:t>
                      </a:r>
                      <a:endParaRPr kumimoji="0" lang="es-ES" sz="7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3086" name="Group 910"/>
          <p:cNvGraphicFramePr>
            <a:graphicFrameLocks noGrp="1"/>
          </p:cNvGraphicFramePr>
          <p:nvPr/>
        </p:nvGraphicFramePr>
        <p:xfrm>
          <a:off x="7632700" y="3821113"/>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0099CC"/>
                          </a:solidFill>
                          <a:effectLst/>
                          <a:latin typeface="Calibri" pitchFamily="34" charset="0"/>
                          <a:cs typeface="Arial" charset="0"/>
                        </a:rPr>
                        <a:t>2010</a:t>
                      </a:r>
                      <a:endParaRPr kumimoji="0" lang="es-ES" sz="7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3110" name="Group 934"/>
          <p:cNvGraphicFramePr>
            <a:graphicFrameLocks noGrp="1"/>
          </p:cNvGraphicFramePr>
          <p:nvPr/>
        </p:nvGraphicFramePr>
        <p:xfrm>
          <a:off x="7446963" y="4486275"/>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0099CC"/>
                          </a:solidFill>
                          <a:effectLst/>
                          <a:latin typeface="Calibri" pitchFamily="34" charset="0"/>
                          <a:cs typeface="Arial" charset="0"/>
                        </a:rPr>
                        <a:t>2016</a:t>
                      </a:r>
                      <a:endParaRPr kumimoji="0" lang="es-ES" sz="7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3128" name="Group 952"/>
          <p:cNvGraphicFramePr>
            <a:graphicFrameLocks noGrp="1"/>
          </p:cNvGraphicFramePr>
          <p:nvPr/>
        </p:nvGraphicFramePr>
        <p:xfrm>
          <a:off x="8499475" y="2978150"/>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0099CC"/>
                          </a:solidFill>
                          <a:effectLst/>
                          <a:latin typeface="Calibri" pitchFamily="34" charset="0"/>
                          <a:cs typeface="Arial" charset="0"/>
                        </a:rPr>
                        <a:t>2010</a:t>
                      </a:r>
                      <a:endParaRPr kumimoji="0" lang="es-ES" sz="7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3134" name="Group 958"/>
          <p:cNvGraphicFramePr>
            <a:graphicFrameLocks noGrp="1"/>
          </p:cNvGraphicFramePr>
          <p:nvPr/>
        </p:nvGraphicFramePr>
        <p:xfrm>
          <a:off x="8499475" y="3821113"/>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0099CC"/>
                          </a:solidFill>
                          <a:effectLst/>
                          <a:latin typeface="Calibri" pitchFamily="34" charset="0"/>
                          <a:cs typeface="Arial" charset="0"/>
                        </a:rPr>
                        <a:t>2010</a:t>
                      </a:r>
                      <a:endParaRPr kumimoji="0" lang="es-ES" sz="7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3140" name="Group 964"/>
          <p:cNvGraphicFramePr>
            <a:graphicFrameLocks noGrp="1"/>
          </p:cNvGraphicFramePr>
          <p:nvPr/>
        </p:nvGraphicFramePr>
        <p:xfrm>
          <a:off x="8313738" y="2039938"/>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0099CC"/>
                          </a:solidFill>
                          <a:effectLst/>
                          <a:latin typeface="Calibri" pitchFamily="34" charset="0"/>
                          <a:cs typeface="Arial" charset="0"/>
                        </a:rPr>
                        <a:t>2016</a:t>
                      </a:r>
                      <a:endParaRPr kumimoji="0" lang="es-ES" sz="7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3158" name="Group 982"/>
          <p:cNvGraphicFramePr>
            <a:graphicFrameLocks noGrp="1"/>
          </p:cNvGraphicFramePr>
          <p:nvPr/>
        </p:nvGraphicFramePr>
        <p:xfrm>
          <a:off x="8313738" y="4486275"/>
          <a:ext cx="250825" cy="142680"/>
        </p:xfrm>
        <a:graphic>
          <a:graphicData uri="http://schemas.openxmlformats.org/drawingml/2006/table">
            <a:tbl>
              <a:tblPr/>
              <a:tblGrid>
                <a:gridCol w="2508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0099CC"/>
                          </a:solidFill>
                          <a:effectLst/>
                          <a:latin typeface="Calibri" pitchFamily="34" charset="0"/>
                          <a:cs typeface="Arial" charset="0"/>
                        </a:rPr>
                        <a:t>2016</a:t>
                      </a:r>
                      <a:endParaRPr kumimoji="0" lang="es-ES" sz="700" b="0" i="0" u="none" strike="noStrike" cap="none" normalizeH="0" baseline="0" dirty="0" smtClean="0">
                        <a:ln>
                          <a:noFill/>
                        </a:ln>
                        <a:solidFill>
                          <a:srgbClr val="0099CC"/>
                        </a:solidFill>
                        <a:effectLst/>
                        <a:latin typeface="Calibri" pitchFamily="34" charset="0"/>
                        <a:cs typeface="Arial" charset="0"/>
                      </a:endParaRP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37107" name="Text Box 988"/>
          <p:cNvSpPr txBox="1">
            <a:spLocks noChangeArrowheads="1"/>
          </p:cNvSpPr>
          <p:nvPr/>
        </p:nvSpPr>
        <p:spPr bwMode="auto">
          <a:xfrm>
            <a:off x="5722938" y="1687513"/>
            <a:ext cx="128587" cy="109537"/>
          </a:xfrm>
          <a:prstGeom prst="rect">
            <a:avLst/>
          </a:prstGeom>
          <a:noFill/>
          <a:ln w="9525">
            <a:noFill/>
            <a:miter lim="800000"/>
            <a:headEnd/>
            <a:tailEnd/>
          </a:ln>
        </p:spPr>
        <p:txBody>
          <a:bodyPr lIns="0" tIns="0" rIns="0" bIns="0" anchor="ctr">
            <a:spAutoFit/>
          </a:bodyPr>
          <a:lstStyle/>
          <a:p>
            <a:pPr algn="ctr">
              <a:lnSpc>
                <a:spcPct val="60000"/>
              </a:lnSpc>
            </a:pPr>
            <a:r>
              <a:rPr lang="es-ES" sz="1200" b="0" dirty="0">
                <a:solidFill>
                  <a:srgbClr val="CC3300"/>
                </a:solidFill>
              </a:rPr>
              <a:t>*</a:t>
            </a:r>
          </a:p>
        </p:txBody>
      </p:sp>
      <p:sp>
        <p:nvSpPr>
          <p:cNvPr id="37108" name="Text Box 989"/>
          <p:cNvSpPr txBox="1">
            <a:spLocks noChangeArrowheads="1"/>
          </p:cNvSpPr>
          <p:nvPr/>
        </p:nvSpPr>
        <p:spPr bwMode="auto">
          <a:xfrm>
            <a:off x="5722938" y="2489200"/>
            <a:ext cx="128587" cy="109538"/>
          </a:xfrm>
          <a:prstGeom prst="rect">
            <a:avLst/>
          </a:prstGeom>
          <a:noFill/>
          <a:ln w="9525">
            <a:noFill/>
            <a:miter lim="800000"/>
            <a:headEnd/>
            <a:tailEnd/>
          </a:ln>
        </p:spPr>
        <p:txBody>
          <a:bodyPr lIns="0" tIns="0" rIns="0" bIns="0" anchor="ctr">
            <a:spAutoFit/>
          </a:bodyPr>
          <a:lstStyle/>
          <a:p>
            <a:pPr algn="ctr">
              <a:lnSpc>
                <a:spcPct val="60000"/>
              </a:lnSpc>
            </a:pPr>
            <a:r>
              <a:rPr lang="es-ES" sz="1200" b="0" dirty="0">
                <a:solidFill>
                  <a:srgbClr val="CC3300"/>
                </a:solidFill>
              </a:rPr>
              <a:t>*</a:t>
            </a:r>
          </a:p>
        </p:txBody>
      </p:sp>
      <p:sp>
        <p:nvSpPr>
          <p:cNvPr id="37109" name="Text Box 990"/>
          <p:cNvSpPr txBox="1">
            <a:spLocks noChangeArrowheads="1"/>
          </p:cNvSpPr>
          <p:nvPr/>
        </p:nvSpPr>
        <p:spPr bwMode="auto">
          <a:xfrm>
            <a:off x="5722938" y="3308350"/>
            <a:ext cx="128587" cy="109538"/>
          </a:xfrm>
          <a:prstGeom prst="rect">
            <a:avLst/>
          </a:prstGeom>
          <a:noFill/>
          <a:ln w="9525">
            <a:noFill/>
            <a:miter lim="800000"/>
            <a:headEnd/>
            <a:tailEnd/>
          </a:ln>
        </p:spPr>
        <p:txBody>
          <a:bodyPr lIns="0" tIns="0" rIns="0" bIns="0" anchor="ctr">
            <a:spAutoFit/>
          </a:bodyPr>
          <a:lstStyle/>
          <a:p>
            <a:pPr algn="ctr">
              <a:lnSpc>
                <a:spcPct val="60000"/>
              </a:lnSpc>
            </a:pPr>
            <a:r>
              <a:rPr lang="es-ES" sz="1200" b="0" dirty="0">
                <a:solidFill>
                  <a:srgbClr val="CC3300"/>
                </a:solidFill>
              </a:rPr>
              <a:t>*</a:t>
            </a:r>
          </a:p>
        </p:txBody>
      </p:sp>
      <p:sp>
        <p:nvSpPr>
          <p:cNvPr id="37110" name="Text Box 991"/>
          <p:cNvSpPr txBox="1">
            <a:spLocks noChangeArrowheads="1"/>
          </p:cNvSpPr>
          <p:nvPr/>
        </p:nvSpPr>
        <p:spPr bwMode="auto">
          <a:xfrm>
            <a:off x="5722938" y="4117975"/>
            <a:ext cx="128587" cy="109538"/>
          </a:xfrm>
          <a:prstGeom prst="rect">
            <a:avLst/>
          </a:prstGeom>
          <a:noFill/>
          <a:ln w="9525">
            <a:noFill/>
            <a:miter lim="800000"/>
            <a:headEnd/>
            <a:tailEnd/>
          </a:ln>
        </p:spPr>
        <p:txBody>
          <a:bodyPr lIns="0" tIns="0" rIns="0" bIns="0" anchor="ctr">
            <a:spAutoFit/>
          </a:bodyPr>
          <a:lstStyle/>
          <a:p>
            <a:pPr algn="ctr">
              <a:lnSpc>
                <a:spcPct val="60000"/>
              </a:lnSpc>
            </a:pPr>
            <a:r>
              <a:rPr lang="es-ES" sz="1200" b="0" dirty="0">
                <a:solidFill>
                  <a:srgbClr val="CC3300"/>
                </a:solidFill>
              </a:rPr>
              <a:t>*</a:t>
            </a:r>
          </a:p>
        </p:txBody>
      </p:sp>
      <p:sp>
        <p:nvSpPr>
          <p:cNvPr id="37111" name="Text Box 994"/>
          <p:cNvSpPr txBox="1">
            <a:spLocks noChangeArrowheads="1"/>
          </p:cNvSpPr>
          <p:nvPr/>
        </p:nvSpPr>
        <p:spPr bwMode="auto">
          <a:xfrm>
            <a:off x="6588125" y="3308350"/>
            <a:ext cx="128588" cy="109538"/>
          </a:xfrm>
          <a:prstGeom prst="rect">
            <a:avLst/>
          </a:prstGeom>
          <a:noFill/>
          <a:ln w="9525">
            <a:noFill/>
            <a:miter lim="800000"/>
            <a:headEnd/>
            <a:tailEnd/>
          </a:ln>
        </p:spPr>
        <p:txBody>
          <a:bodyPr lIns="0" tIns="0" rIns="0" bIns="0" anchor="ctr">
            <a:spAutoFit/>
          </a:bodyPr>
          <a:lstStyle/>
          <a:p>
            <a:pPr algn="ctr">
              <a:lnSpc>
                <a:spcPct val="60000"/>
              </a:lnSpc>
            </a:pPr>
            <a:r>
              <a:rPr lang="es-ES" sz="1200" b="0" dirty="0">
                <a:solidFill>
                  <a:srgbClr val="CC3300"/>
                </a:solidFill>
              </a:rPr>
              <a:t>*</a:t>
            </a:r>
          </a:p>
        </p:txBody>
      </p:sp>
      <p:sp>
        <p:nvSpPr>
          <p:cNvPr id="37112" name="Text Box 995"/>
          <p:cNvSpPr txBox="1">
            <a:spLocks noChangeArrowheads="1"/>
          </p:cNvSpPr>
          <p:nvPr/>
        </p:nvSpPr>
        <p:spPr bwMode="auto">
          <a:xfrm>
            <a:off x="6588125" y="4117975"/>
            <a:ext cx="128588" cy="109538"/>
          </a:xfrm>
          <a:prstGeom prst="rect">
            <a:avLst/>
          </a:prstGeom>
          <a:noFill/>
          <a:ln w="9525">
            <a:noFill/>
            <a:miter lim="800000"/>
            <a:headEnd/>
            <a:tailEnd/>
          </a:ln>
        </p:spPr>
        <p:txBody>
          <a:bodyPr lIns="0" tIns="0" rIns="0" bIns="0" anchor="ctr">
            <a:spAutoFit/>
          </a:bodyPr>
          <a:lstStyle/>
          <a:p>
            <a:pPr algn="ctr">
              <a:lnSpc>
                <a:spcPct val="60000"/>
              </a:lnSpc>
            </a:pPr>
            <a:r>
              <a:rPr lang="es-ES" sz="1200" b="0" dirty="0">
                <a:solidFill>
                  <a:srgbClr val="CC3300"/>
                </a:solidFill>
              </a:rPr>
              <a:t>*</a:t>
            </a:r>
          </a:p>
        </p:txBody>
      </p:sp>
      <p:sp>
        <p:nvSpPr>
          <p:cNvPr id="37113" name="Text Box 996"/>
          <p:cNvSpPr txBox="1">
            <a:spLocks noChangeArrowheads="1"/>
          </p:cNvSpPr>
          <p:nvPr/>
        </p:nvSpPr>
        <p:spPr bwMode="auto">
          <a:xfrm>
            <a:off x="7423150" y="1687513"/>
            <a:ext cx="128588" cy="109537"/>
          </a:xfrm>
          <a:prstGeom prst="rect">
            <a:avLst/>
          </a:prstGeom>
          <a:noFill/>
          <a:ln w="9525">
            <a:noFill/>
            <a:miter lim="800000"/>
            <a:headEnd/>
            <a:tailEnd/>
          </a:ln>
        </p:spPr>
        <p:txBody>
          <a:bodyPr lIns="0" tIns="0" rIns="0" bIns="0" anchor="ctr">
            <a:spAutoFit/>
          </a:bodyPr>
          <a:lstStyle/>
          <a:p>
            <a:pPr algn="ctr">
              <a:lnSpc>
                <a:spcPct val="60000"/>
              </a:lnSpc>
            </a:pPr>
            <a:r>
              <a:rPr lang="es-ES" sz="1200" b="0" dirty="0">
                <a:solidFill>
                  <a:srgbClr val="CC3300"/>
                </a:solidFill>
              </a:rPr>
              <a:t>*</a:t>
            </a:r>
          </a:p>
        </p:txBody>
      </p:sp>
      <p:sp>
        <p:nvSpPr>
          <p:cNvPr id="37114" name="Text Box 997"/>
          <p:cNvSpPr txBox="1">
            <a:spLocks noChangeArrowheads="1"/>
          </p:cNvSpPr>
          <p:nvPr/>
        </p:nvSpPr>
        <p:spPr bwMode="auto">
          <a:xfrm>
            <a:off x="7423150" y="2489200"/>
            <a:ext cx="128588" cy="109538"/>
          </a:xfrm>
          <a:prstGeom prst="rect">
            <a:avLst/>
          </a:prstGeom>
          <a:noFill/>
          <a:ln w="9525">
            <a:noFill/>
            <a:miter lim="800000"/>
            <a:headEnd/>
            <a:tailEnd/>
          </a:ln>
        </p:spPr>
        <p:txBody>
          <a:bodyPr lIns="0" tIns="0" rIns="0" bIns="0" anchor="ctr">
            <a:spAutoFit/>
          </a:bodyPr>
          <a:lstStyle/>
          <a:p>
            <a:pPr algn="ctr">
              <a:lnSpc>
                <a:spcPct val="60000"/>
              </a:lnSpc>
            </a:pPr>
            <a:r>
              <a:rPr lang="es-ES" sz="1200" b="0" dirty="0">
                <a:solidFill>
                  <a:srgbClr val="CC3300"/>
                </a:solidFill>
              </a:rPr>
              <a:t>*</a:t>
            </a:r>
          </a:p>
        </p:txBody>
      </p:sp>
      <p:sp>
        <p:nvSpPr>
          <p:cNvPr id="37115" name="Text Box 998"/>
          <p:cNvSpPr txBox="1">
            <a:spLocks noChangeArrowheads="1"/>
          </p:cNvSpPr>
          <p:nvPr/>
        </p:nvSpPr>
        <p:spPr bwMode="auto">
          <a:xfrm>
            <a:off x="7423150" y="3308350"/>
            <a:ext cx="128588" cy="109538"/>
          </a:xfrm>
          <a:prstGeom prst="rect">
            <a:avLst/>
          </a:prstGeom>
          <a:noFill/>
          <a:ln w="9525">
            <a:noFill/>
            <a:miter lim="800000"/>
            <a:headEnd/>
            <a:tailEnd/>
          </a:ln>
        </p:spPr>
        <p:txBody>
          <a:bodyPr lIns="0" tIns="0" rIns="0" bIns="0" anchor="ctr">
            <a:spAutoFit/>
          </a:bodyPr>
          <a:lstStyle/>
          <a:p>
            <a:pPr algn="ctr">
              <a:lnSpc>
                <a:spcPct val="60000"/>
              </a:lnSpc>
            </a:pPr>
            <a:r>
              <a:rPr lang="es-ES" sz="1200" b="0" dirty="0">
                <a:solidFill>
                  <a:srgbClr val="CC3300"/>
                </a:solidFill>
              </a:rPr>
              <a:t>*</a:t>
            </a:r>
          </a:p>
        </p:txBody>
      </p:sp>
      <p:sp>
        <p:nvSpPr>
          <p:cNvPr id="37116" name="Text Box 999"/>
          <p:cNvSpPr txBox="1">
            <a:spLocks noChangeArrowheads="1"/>
          </p:cNvSpPr>
          <p:nvPr/>
        </p:nvSpPr>
        <p:spPr bwMode="auto">
          <a:xfrm>
            <a:off x="7423150" y="4117975"/>
            <a:ext cx="128588" cy="109538"/>
          </a:xfrm>
          <a:prstGeom prst="rect">
            <a:avLst/>
          </a:prstGeom>
          <a:noFill/>
          <a:ln w="9525">
            <a:noFill/>
            <a:miter lim="800000"/>
            <a:headEnd/>
            <a:tailEnd/>
          </a:ln>
        </p:spPr>
        <p:txBody>
          <a:bodyPr lIns="0" tIns="0" rIns="0" bIns="0" anchor="ctr">
            <a:spAutoFit/>
          </a:bodyPr>
          <a:lstStyle/>
          <a:p>
            <a:pPr algn="ctr">
              <a:lnSpc>
                <a:spcPct val="60000"/>
              </a:lnSpc>
            </a:pPr>
            <a:r>
              <a:rPr lang="es-ES" sz="1200" b="0" dirty="0">
                <a:solidFill>
                  <a:srgbClr val="CC3300"/>
                </a:solidFill>
              </a:rPr>
              <a:t>*</a:t>
            </a:r>
          </a:p>
        </p:txBody>
      </p:sp>
      <p:sp>
        <p:nvSpPr>
          <p:cNvPr id="37117" name="Text Box 1002"/>
          <p:cNvSpPr txBox="1">
            <a:spLocks noChangeArrowheads="1"/>
          </p:cNvSpPr>
          <p:nvPr/>
        </p:nvSpPr>
        <p:spPr bwMode="auto">
          <a:xfrm>
            <a:off x="8288338" y="3308350"/>
            <a:ext cx="128587" cy="109538"/>
          </a:xfrm>
          <a:prstGeom prst="rect">
            <a:avLst/>
          </a:prstGeom>
          <a:noFill/>
          <a:ln w="9525">
            <a:noFill/>
            <a:miter lim="800000"/>
            <a:headEnd/>
            <a:tailEnd/>
          </a:ln>
        </p:spPr>
        <p:txBody>
          <a:bodyPr lIns="0" tIns="0" rIns="0" bIns="0" anchor="ctr">
            <a:spAutoFit/>
          </a:bodyPr>
          <a:lstStyle/>
          <a:p>
            <a:pPr algn="ctr">
              <a:lnSpc>
                <a:spcPct val="60000"/>
              </a:lnSpc>
            </a:pPr>
            <a:r>
              <a:rPr lang="es-ES" sz="1200" b="0" dirty="0">
                <a:solidFill>
                  <a:srgbClr val="CC3300"/>
                </a:solidFill>
              </a:rPr>
              <a:t>*</a:t>
            </a:r>
          </a:p>
        </p:txBody>
      </p:sp>
      <p:sp>
        <p:nvSpPr>
          <p:cNvPr id="37118" name="Text Box 1003"/>
          <p:cNvSpPr txBox="1">
            <a:spLocks noChangeArrowheads="1"/>
          </p:cNvSpPr>
          <p:nvPr/>
        </p:nvSpPr>
        <p:spPr bwMode="auto">
          <a:xfrm>
            <a:off x="8288338" y="4117975"/>
            <a:ext cx="128587" cy="109538"/>
          </a:xfrm>
          <a:prstGeom prst="rect">
            <a:avLst/>
          </a:prstGeom>
          <a:noFill/>
          <a:ln w="9525">
            <a:noFill/>
            <a:miter lim="800000"/>
            <a:headEnd/>
            <a:tailEnd/>
          </a:ln>
        </p:spPr>
        <p:txBody>
          <a:bodyPr lIns="0" tIns="0" rIns="0" bIns="0" anchor="ctr">
            <a:spAutoFit/>
          </a:bodyPr>
          <a:lstStyle/>
          <a:p>
            <a:pPr algn="ctr">
              <a:lnSpc>
                <a:spcPct val="60000"/>
              </a:lnSpc>
            </a:pPr>
            <a:r>
              <a:rPr lang="es-ES" sz="1200" b="0" dirty="0">
                <a:solidFill>
                  <a:srgbClr val="CC3300"/>
                </a:solidFill>
              </a:rPr>
              <a:t>*</a:t>
            </a:r>
          </a:p>
        </p:txBody>
      </p:sp>
      <p:grpSp>
        <p:nvGrpSpPr>
          <p:cNvPr id="37119" name="Group 1029"/>
          <p:cNvGrpSpPr>
            <a:grpSpLocks/>
          </p:cNvGrpSpPr>
          <p:nvPr/>
        </p:nvGrpSpPr>
        <p:grpSpPr bwMode="auto">
          <a:xfrm>
            <a:off x="8175625" y="152400"/>
            <a:ext cx="969963" cy="255588"/>
            <a:chOff x="5150" y="96"/>
            <a:chExt cx="611" cy="161"/>
          </a:xfrm>
        </p:grpSpPr>
        <p:pic>
          <p:nvPicPr>
            <p:cNvPr id="37120" name="Picture 1030" descr="GHJK"/>
            <p:cNvPicPr>
              <a:picLocks noChangeAspect="1" noChangeArrowheads="1"/>
            </p:cNvPicPr>
            <p:nvPr/>
          </p:nvPicPr>
          <p:blipFill>
            <a:blip r:embed="rId10" cstate="print"/>
            <a:srcRect/>
            <a:stretch>
              <a:fillRect/>
            </a:stretch>
          </p:blipFill>
          <p:spPr bwMode="auto">
            <a:xfrm>
              <a:off x="5150" y="101"/>
              <a:ext cx="611" cy="156"/>
            </a:xfrm>
            <a:prstGeom prst="rect">
              <a:avLst/>
            </a:prstGeom>
            <a:noFill/>
            <a:ln w="9525">
              <a:noFill/>
              <a:miter lim="800000"/>
              <a:headEnd/>
              <a:tailEnd/>
            </a:ln>
          </p:spPr>
        </p:pic>
        <p:sp>
          <p:nvSpPr>
            <p:cNvPr id="37121" name="Rectangle 1031"/>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5526" name="Group 278"/>
          <p:cNvGraphicFramePr>
            <a:graphicFrameLocks noGrp="1"/>
          </p:cNvGraphicFramePr>
          <p:nvPr/>
        </p:nvGraphicFramePr>
        <p:xfrm>
          <a:off x="192088" y="1598613"/>
          <a:ext cx="8797925" cy="2923860"/>
        </p:xfrm>
        <a:graphic>
          <a:graphicData uri="http://schemas.openxmlformats.org/drawingml/2006/table">
            <a:tbl>
              <a:tblPr/>
              <a:tblGrid>
                <a:gridCol w="1933575"/>
                <a:gridCol w="1716087"/>
                <a:gridCol w="1716088"/>
                <a:gridCol w="1716087"/>
                <a:gridCol w="1716088"/>
              </a:tblGrid>
              <a:tr h="4841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 c. La calidad de la atención suministrada por el funcionario que lo atendió </a:t>
                      </a:r>
                      <a:endParaRPr kumimoji="0" lang="es-ES" sz="900" b="0" i="0" u="none" strike="noStrike" cap="none" normalizeH="0" baseline="0" dirty="0" smtClean="0">
                        <a:ln>
                          <a:noFill/>
                        </a:ln>
                        <a:solidFill>
                          <a:srgbClr val="333333"/>
                        </a:solidFill>
                        <a:effectLst/>
                        <a:latin typeface="Calibri" pitchFamily="34" charset="0"/>
                        <a:cs typeface="Arial" charset="0"/>
                      </a:endParaRPr>
                    </a:p>
                  </a:txBody>
                  <a:tcPr anchor="ctr" horzOverflow="overflow">
                    <a:lnL cap="flat">
                      <a:noFill/>
                    </a:lnL>
                    <a:lnR w="3175" cap="flat" cmpd="sng" algn="ctr">
                      <a:solidFill>
                        <a:srgbClr val="C0C0C0"/>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C0C0C0"/>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4841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 d. La claridad de la información suministrada </a:t>
                      </a:r>
                      <a:endParaRPr kumimoji="0" lang="es-ES" sz="900" b="0" i="0" u="none" strike="noStrike" cap="none" normalizeH="0" baseline="0" dirty="0" smtClean="0">
                        <a:ln>
                          <a:noFill/>
                        </a:ln>
                        <a:solidFill>
                          <a:srgbClr val="333333"/>
                        </a:solidFill>
                        <a:effectLst/>
                        <a:latin typeface="Calibri" pitchFamily="34" charset="0"/>
                        <a:cs typeface="Arial" charset="0"/>
                      </a:endParaRPr>
                    </a:p>
                  </a:txBody>
                  <a:tcPr anchor="ctr" horzOverflow="overflow">
                    <a:lnL cap="flat">
                      <a:noFill/>
                    </a:lnL>
                    <a:lnR w="3175" cap="flat" cmpd="sng" algn="ctr">
                      <a:solidFill>
                        <a:srgbClr val="C0C0C0"/>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C0C0C0"/>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4841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 b. La agilidad en la recepción de su queja </a:t>
                      </a:r>
                      <a:endParaRPr kumimoji="0" lang="es-ES" sz="900" b="0" i="0" u="none" strike="noStrike" cap="none" normalizeH="0" baseline="0" dirty="0" smtClean="0">
                        <a:ln>
                          <a:noFill/>
                        </a:ln>
                        <a:solidFill>
                          <a:srgbClr val="333333"/>
                        </a:solidFill>
                        <a:effectLst/>
                        <a:latin typeface="Calibri" pitchFamily="34" charset="0"/>
                        <a:cs typeface="Arial" charset="0"/>
                      </a:endParaRPr>
                    </a:p>
                  </a:txBody>
                  <a:tcPr anchor="ctr" horzOverflow="overflow">
                    <a:lnL cap="flat">
                      <a:noFill/>
                    </a:lnL>
                    <a:lnR w="3175" cap="flat" cmpd="sng" algn="ctr">
                      <a:solidFill>
                        <a:srgbClr val="C0C0C0"/>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C0C0C0"/>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4841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 e. La solución dada a su queja </a:t>
                      </a:r>
                      <a:endParaRPr kumimoji="0" lang="es-ES" sz="900" b="0" i="0" u="none" strike="noStrike" cap="none" normalizeH="0" baseline="0" dirty="0" smtClean="0">
                        <a:ln>
                          <a:noFill/>
                        </a:ln>
                        <a:solidFill>
                          <a:srgbClr val="333333"/>
                        </a:solidFill>
                        <a:effectLst/>
                        <a:latin typeface="Calibri" pitchFamily="34" charset="0"/>
                        <a:cs typeface="Arial" charset="0"/>
                      </a:endParaRPr>
                    </a:p>
                  </a:txBody>
                  <a:tcPr anchor="ctr" horzOverflow="overflow">
                    <a:lnL cap="flat">
                      <a:noFill/>
                    </a:lnL>
                    <a:lnR w="3175" cap="flat" cmpd="sng" algn="ctr">
                      <a:solidFill>
                        <a:srgbClr val="C0C0C0"/>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C0C0C0"/>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4841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 a. La facilidad para contactarse y registrar su queja </a:t>
                      </a:r>
                      <a:endParaRPr kumimoji="0" lang="es-ES" sz="900" b="0" i="0" u="none" strike="noStrike" cap="none" normalizeH="0" baseline="0" dirty="0" smtClean="0">
                        <a:ln>
                          <a:noFill/>
                        </a:ln>
                        <a:solidFill>
                          <a:srgbClr val="333333"/>
                        </a:solidFill>
                        <a:effectLst/>
                        <a:latin typeface="Calibri" pitchFamily="34" charset="0"/>
                        <a:cs typeface="Arial" charset="0"/>
                      </a:endParaRPr>
                    </a:p>
                  </a:txBody>
                  <a:tcPr anchor="ctr" horzOverflow="overflow">
                    <a:lnL cap="flat">
                      <a:noFill/>
                    </a:lnL>
                    <a:lnR w="3175" cap="flat" cmpd="sng" algn="ctr">
                      <a:solidFill>
                        <a:srgbClr val="C0C0C0"/>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C0C0C0"/>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4841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rgbClr val="333333"/>
                          </a:solidFill>
                          <a:effectLst/>
                          <a:latin typeface="Calibri" pitchFamily="34" charset="0"/>
                          <a:cs typeface="Arial" charset="0"/>
                        </a:rPr>
                        <a:t> f. El tiempo de respuesta </a:t>
                      </a:r>
                      <a:endParaRPr kumimoji="0" lang="es-ES" sz="900" b="0" i="0" u="none" strike="noStrike" cap="none" normalizeH="0" baseline="0" dirty="0" smtClean="0">
                        <a:ln>
                          <a:noFill/>
                        </a:ln>
                        <a:solidFill>
                          <a:srgbClr val="333333"/>
                        </a:solidFill>
                        <a:effectLst/>
                        <a:latin typeface="Calibri" pitchFamily="34" charset="0"/>
                        <a:cs typeface="Arial" charset="0"/>
                      </a:endParaRPr>
                    </a:p>
                  </a:txBody>
                  <a:tcPr anchor="ctr" horzOverflow="overflow">
                    <a:lnL cap="flat">
                      <a:noFill/>
                    </a:lnL>
                    <a:lnR w="3175" cap="flat" cmpd="sng" algn="ctr">
                      <a:solidFill>
                        <a:srgbClr val="C0C0C0"/>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C0C0C0"/>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endParaRPr kumimoji="0" lang="es-CO" sz="1000" b="0" i="0" u="none" strike="noStrike" cap="none" normalizeH="0" baseline="0" dirty="0" smtClean="0">
                        <a:ln>
                          <a:noFill/>
                        </a:ln>
                        <a:solidFill>
                          <a:srgbClr val="5F5F5F"/>
                        </a:solidFill>
                        <a:effectLst/>
                        <a:latin typeface="Calibri" pitchFamily="34" charset="0"/>
                        <a:cs typeface="Arial" charset="0"/>
                      </a:endParaRPr>
                    </a:p>
                  </a:txBody>
                  <a:tcPr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sp>
        <p:nvSpPr>
          <p:cNvPr id="37934" name="Rectangle 3"/>
          <p:cNvSpPr>
            <a:spLocks noGrp="1" noChangeArrowheads="1"/>
          </p:cNvSpPr>
          <p:nvPr>
            <p:ph type="title"/>
          </p:nvPr>
        </p:nvSpPr>
        <p:spPr/>
        <p:txBody>
          <a:bodyPr/>
          <a:lstStyle/>
          <a:p>
            <a:pPr eaLnBrk="1" hangingPunct="1"/>
            <a:r>
              <a:rPr lang="es-CO" dirty="0" smtClean="0"/>
              <a:t>Calidad en la atención a la petición, queja, reclamo y/o sugerencia</a:t>
            </a:r>
          </a:p>
        </p:txBody>
      </p:sp>
      <p:sp>
        <p:nvSpPr>
          <p:cNvPr id="37935" name="Rectangle 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C7597940-2691-4418-BEAF-3D683A6CA7CF}" type="slidenum">
              <a:rPr lang="es-ES" sz="900" i="1">
                <a:solidFill>
                  <a:schemeClr val="bg1"/>
                </a:solidFill>
              </a:rPr>
              <a:pPr algn="ctr"/>
              <a:t>88</a:t>
            </a:fld>
            <a:endParaRPr lang="es-ES" sz="900" i="1" dirty="0">
              <a:solidFill>
                <a:schemeClr val="bg1"/>
              </a:solidFill>
            </a:endParaRPr>
          </a:p>
        </p:txBody>
      </p:sp>
      <p:sp>
        <p:nvSpPr>
          <p:cNvPr id="37936" name="Rectangle 17"/>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37890" name="Object 5"/>
          <p:cNvGraphicFramePr>
            <a:graphicFrameLocks noChangeAspect="1"/>
          </p:cNvGraphicFramePr>
          <p:nvPr/>
        </p:nvGraphicFramePr>
        <p:xfrm>
          <a:off x="2155825" y="1528763"/>
          <a:ext cx="1733550" cy="3576637"/>
        </p:xfrm>
        <a:graphic>
          <a:graphicData uri="http://schemas.openxmlformats.org/presentationml/2006/ole">
            <p:oleObj spid="_x0000_s37890" name="Gráfico" r:id="rId3" imgW="1733685" imgH="3581310" progId="MSGraph.Chart.8">
              <p:embed followColorScheme="full"/>
            </p:oleObj>
          </a:graphicData>
        </a:graphic>
      </p:graphicFrame>
      <p:graphicFrame>
        <p:nvGraphicFramePr>
          <p:cNvPr id="565390" name="Group 142"/>
          <p:cNvGraphicFramePr>
            <a:graphicFrameLocks noGrp="1"/>
          </p:cNvGraphicFramePr>
          <p:nvPr/>
        </p:nvGraphicFramePr>
        <p:xfrm>
          <a:off x="931863" y="636588"/>
          <a:ext cx="6829425" cy="203640"/>
        </p:xfrm>
        <a:graphic>
          <a:graphicData uri="http://schemas.openxmlformats.org/drawingml/2006/table">
            <a:tbl>
              <a:tblPr/>
              <a:tblGrid>
                <a:gridCol w="6829425"/>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defRPr/>
                      </a:pPr>
                      <a:r>
                        <a:rPr kumimoji="0" lang="es-CO" sz="1000" b="1" i="0" u="none" strike="noStrike" cap="none" normalizeH="0" baseline="0" dirty="0" smtClean="0">
                          <a:ln>
                            <a:noFill/>
                          </a:ln>
                          <a:solidFill>
                            <a:srgbClr val="622280"/>
                          </a:solidFill>
                          <a:effectLst/>
                          <a:latin typeface="Calibri" pitchFamily="34" charset="0"/>
                          <a:cs typeface="Arial" charset="0"/>
                        </a:rPr>
                        <a:t> 19.</a:t>
                      </a:r>
                      <a:r>
                        <a:rPr kumimoji="0" lang="es-CO" sz="1000" b="1" i="0" u="none" strike="noStrike" cap="none" normalizeH="0" baseline="0" dirty="0" smtClean="0">
                          <a:ln>
                            <a:noFill/>
                          </a:ln>
                          <a:solidFill>
                            <a:srgbClr val="333333"/>
                          </a:solidFill>
                          <a:effectLst/>
                          <a:latin typeface="Calibri" pitchFamily="34" charset="0"/>
                          <a:cs typeface="Arial" charset="0"/>
                        </a:rPr>
                        <a:t> Pensando en la </a:t>
                      </a:r>
                      <a:r>
                        <a:rPr kumimoji="0" lang="es-CO" sz="1000" b="1" i="0" u="none" strike="noStrike" cap="none" normalizeH="0" baseline="0" dirty="0" smtClean="0">
                          <a:ln>
                            <a:noFill/>
                          </a:ln>
                          <a:solidFill>
                            <a:srgbClr val="622280"/>
                          </a:solidFill>
                          <a:effectLst/>
                          <a:latin typeface="Calibri" pitchFamily="34" charset="0"/>
                          <a:cs typeface="Arial" charset="0"/>
                        </a:rPr>
                        <a:t>petición, queja, reclamo o sugerencia</a:t>
                      </a:r>
                      <a:r>
                        <a:rPr kumimoji="0" lang="es-CO" sz="1000" b="1" i="0" u="none" strike="noStrike" cap="none" normalizeH="0" baseline="0" dirty="0" smtClean="0">
                          <a:ln>
                            <a:noFill/>
                          </a:ln>
                          <a:solidFill>
                            <a:srgbClr val="333333"/>
                          </a:solidFill>
                          <a:effectLst/>
                          <a:latin typeface="Calibri" pitchFamily="34" charset="0"/>
                          <a:cs typeface="Arial" charset="0"/>
                        </a:rPr>
                        <a:t> que presentó ¿Cómo califica...</a:t>
                      </a:r>
                      <a:endParaRPr kumimoji="0" lang="es-CO" sz="1000" b="0" i="0" u="none" strike="noStrike" cap="none" normalizeH="0" baseline="0" dirty="0" smtClean="0">
                        <a:ln>
                          <a:noFill/>
                        </a:ln>
                        <a:solidFill>
                          <a:schemeClr val="tx1">
                            <a:lumMod val="50000"/>
                            <a:lumOff val="50000"/>
                          </a:schemeClr>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5519" name="Group 271"/>
          <p:cNvGraphicFramePr>
            <a:graphicFrameLocks noGrp="1"/>
          </p:cNvGraphicFramePr>
          <p:nvPr/>
        </p:nvGraphicFramePr>
        <p:xfrm>
          <a:off x="3482975" y="936625"/>
          <a:ext cx="2179638" cy="316992"/>
        </p:xfrm>
        <a:graphic>
          <a:graphicData uri="http://schemas.openxmlformats.org/drawingml/2006/table">
            <a:tbl>
              <a:tblPr/>
              <a:tblGrid>
                <a:gridCol w="479425"/>
                <a:gridCol w="479425"/>
                <a:gridCol w="479425"/>
                <a:gridCol w="741363"/>
              </a:tblGrid>
              <a:tr h="0">
                <a:tc gridSpan="2">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Top Two Boxes: </a:t>
                      </a:r>
                    </a:p>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5 + 4</a:t>
                      </a:r>
                    </a:p>
                  </a:txBody>
                  <a:tcPr marL="0" marR="0" marT="0" marB="0" anchor="ctr" horzOverflow="overflow">
                    <a:lnL cap="flat">
                      <a:noFill/>
                    </a:lnL>
                    <a:lnR>
                      <a:noFill/>
                    </a:lnR>
                    <a:lnT cap="flat">
                      <a:noFill/>
                    </a:lnT>
                    <a:lnB w="3175"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s-CO"/>
                    </a:p>
                  </a:txBody>
                  <a:tcPr/>
                </a:tc>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Regular</a:t>
                      </a:r>
                    </a:p>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3</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700" b="1" i="0" u="none" strike="noStrike" cap="none" normalizeH="0" baseline="0" dirty="0" smtClean="0">
                          <a:ln>
                            <a:noFill/>
                          </a:ln>
                          <a:solidFill>
                            <a:schemeClr val="tx1"/>
                          </a:solidFill>
                          <a:effectLst/>
                          <a:latin typeface="Calibri" pitchFamily="34" charset="0"/>
                          <a:cs typeface="Arial" charset="0"/>
                        </a:rPr>
                        <a:t> Bottom Two Boxes:</a:t>
                      </a:r>
                    </a:p>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s-ES" sz="900" b="0" i="0" u="none" strike="noStrike" cap="none" normalizeH="0" baseline="0" dirty="0" smtClean="0">
                          <a:ln>
                            <a:noFill/>
                          </a:ln>
                          <a:solidFill>
                            <a:schemeClr val="tx1"/>
                          </a:solidFill>
                          <a:effectLst/>
                          <a:latin typeface="Calibri" pitchFamily="34" charset="0"/>
                          <a:cs typeface="Arial" charset="0"/>
                        </a:rPr>
                        <a:t>2+1</a:t>
                      </a:r>
                    </a:p>
                  </a:txBody>
                  <a:tcPr marL="0" marR="0" marT="0" marB="0" anchor="ctr" horzOverflow="overflow">
                    <a:lnL>
                      <a:noFill/>
                    </a:lnL>
                    <a:lnR>
                      <a:noFill/>
                    </a:lnR>
                    <a:lnT>
                      <a:noFill/>
                    </a:lnT>
                    <a:lnB>
                      <a:noFill/>
                    </a:lnB>
                    <a:lnTlToBr>
                      <a:noFill/>
                    </a:lnTlToBr>
                    <a:lnBlToTr>
                      <a:noFill/>
                    </a:lnBlToTr>
                    <a:noFill/>
                  </a:tcPr>
                </a:tc>
              </a:tr>
              <a:tr h="38100">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4"/>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31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blipFill dpi="0" rotWithShape="0">
                      <a:blip r:embed="rId5"/>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a:noFill/>
                    </a:lnTlToBr>
                    <a:lnBlToTr>
                      <a:noFill/>
                    </a:lnBlToTr>
                    <a:blipFill dpi="0" rotWithShape="0">
                      <a:blip r:embed="rId6"/>
                      <a:srcRect/>
                      <a:stretch>
                        <a:fillRect/>
                      </a:stretch>
                    </a:blipFill>
                  </a:tcPr>
                </a:tc>
                <a:tc>
                  <a:txBody>
                    <a:bodyPr/>
                    <a:lstStyle/>
                    <a:p>
                      <a:pPr marL="0" marR="0" lvl="0" indent="0" algn="ctr" defTabSz="914400" rtl="0" eaLnBrk="1" fontAlgn="b" latinLnBrk="0" hangingPunct="1">
                        <a:lnSpc>
                          <a:spcPct val="80000"/>
                        </a:lnSpc>
                        <a:spcBef>
                          <a:spcPct val="0"/>
                        </a:spcBef>
                        <a:spcAft>
                          <a:spcPct val="0"/>
                        </a:spcAft>
                        <a:buClrTx/>
                        <a:buSzTx/>
                        <a:buFont typeface="Wingdings" pitchFamily="2" charset="2"/>
                        <a:buNone/>
                        <a:tabLst/>
                      </a:pPr>
                      <a:endParaRPr kumimoji="0" lang="es-CO" sz="800" b="1"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w="57150" cap="flat" cmpd="sng" algn="ctr">
                      <a:solidFill>
                        <a:schemeClr val="bg1"/>
                      </a:solidFill>
                      <a:prstDash val="solid"/>
                      <a:round/>
                      <a:headEnd type="none" w="med" len="med"/>
                      <a:tailEnd type="none" w="med" len="med"/>
                    </a:lnL>
                    <a:lnR>
                      <a:noFill/>
                    </a:lnR>
                    <a:lnT>
                      <a:noFill/>
                    </a:lnT>
                    <a:lnB>
                      <a:noFill/>
                    </a:lnB>
                    <a:lnTlToBr>
                      <a:noFill/>
                    </a:lnTlToBr>
                    <a:lnBlToTr>
                      <a:noFill/>
                    </a:lnBlToTr>
                    <a:blipFill dpi="0" rotWithShape="0">
                      <a:blip r:embed="rId7"/>
                      <a:srcRect/>
                      <a:stretch>
                        <a:fillRect/>
                      </a:stretch>
                    </a:blipFill>
                  </a:tcPr>
                </a:tc>
              </a:tr>
            </a:tbl>
          </a:graphicData>
        </a:graphic>
      </p:graphicFrame>
      <p:graphicFrame>
        <p:nvGraphicFramePr>
          <p:cNvPr id="37891" name="Object 5"/>
          <p:cNvGraphicFramePr>
            <a:graphicFrameLocks noChangeAspect="1"/>
          </p:cNvGraphicFramePr>
          <p:nvPr/>
        </p:nvGraphicFramePr>
        <p:xfrm>
          <a:off x="3849688" y="1528763"/>
          <a:ext cx="1733550" cy="3576637"/>
        </p:xfrm>
        <a:graphic>
          <a:graphicData uri="http://schemas.openxmlformats.org/presentationml/2006/ole">
            <p:oleObj spid="_x0000_s37891" name="Gráfico" r:id="rId8" imgW="1733685" imgH="3581310" progId="MSGraph.Chart.8">
              <p:embed followColorScheme="full"/>
            </p:oleObj>
          </a:graphicData>
        </a:graphic>
      </p:graphicFrame>
      <p:graphicFrame>
        <p:nvGraphicFramePr>
          <p:cNvPr id="565303" name="Group 55"/>
          <p:cNvGraphicFramePr>
            <a:graphicFrameLocks noGrp="1"/>
          </p:cNvGraphicFramePr>
          <p:nvPr/>
        </p:nvGraphicFramePr>
        <p:xfrm>
          <a:off x="2840038" y="4764088"/>
          <a:ext cx="3467100" cy="228600"/>
        </p:xfrm>
        <a:graphic>
          <a:graphicData uri="http://schemas.openxmlformats.org/drawingml/2006/table">
            <a:tbl>
              <a:tblPr/>
              <a:tblGrid>
                <a:gridCol w="3467100"/>
              </a:tblGrid>
              <a:tr h="180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900" b="1" i="0" u="none" strike="noStrike" cap="none" normalizeH="0" baseline="0" dirty="0" smtClean="0">
                          <a:ln>
                            <a:noFill/>
                          </a:ln>
                          <a:solidFill>
                            <a:srgbClr val="622280"/>
                          </a:solidFill>
                          <a:effectLst/>
                          <a:latin typeface="Calibri" pitchFamily="34" charset="0"/>
                          <a:ea typeface="Calibri" pitchFamily="34" charset="0"/>
                          <a:cs typeface="Tahoma" pitchFamily="34" charset="0"/>
                        </a:rPr>
                        <a:t>ESCALA:</a:t>
                      </a:r>
                      <a:r>
                        <a:rPr kumimoji="0" lang="es-CO" sz="900" b="1"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[5]</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[4]</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Buena,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[3]</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Regular,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[2]</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Mala, </a:t>
                      </a:r>
                      <a:r>
                        <a:rPr kumimoji="0" lang="es-CO" sz="800" b="1" i="0" u="none" strike="noStrike" cap="none" normalizeH="0" baseline="0" dirty="0" smtClean="0">
                          <a:ln>
                            <a:noFill/>
                          </a:ln>
                          <a:solidFill>
                            <a:schemeClr val="tx1"/>
                          </a:solidFill>
                          <a:effectLst/>
                          <a:latin typeface="Calibri" pitchFamily="34" charset="0"/>
                          <a:ea typeface="Calibri" pitchFamily="34" charset="0"/>
                          <a:cs typeface="Tahoma" pitchFamily="34" charset="0"/>
                        </a:rPr>
                        <a:t>[1]</a:t>
                      </a:r>
                      <a:r>
                        <a:rPr kumimoji="0" lang="es-CO" sz="800" b="0" i="0" u="none" strike="noStrike" cap="none" normalizeH="0" baseline="0" dirty="0" smtClean="0">
                          <a:ln>
                            <a:noFill/>
                          </a:ln>
                          <a:solidFill>
                            <a:schemeClr val="tx1"/>
                          </a:solidFill>
                          <a:effectLst/>
                          <a:latin typeface="Calibri" pitchFamily="34" charset="0"/>
                          <a:ea typeface="Calibri" pitchFamily="34" charset="0"/>
                          <a:cs typeface="Tahoma" pitchFamily="34" charset="0"/>
                        </a:rPr>
                        <a:t> Muy Mala</a:t>
                      </a:r>
                    </a:p>
                  </a:txBody>
                  <a:tcPr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37892" name="Object 5"/>
          <p:cNvGraphicFramePr>
            <a:graphicFrameLocks noChangeAspect="1"/>
          </p:cNvGraphicFramePr>
          <p:nvPr/>
        </p:nvGraphicFramePr>
        <p:xfrm>
          <a:off x="5580063" y="1528763"/>
          <a:ext cx="1733550" cy="3576637"/>
        </p:xfrm>
        <a:graphic>
          <a:graphicData uri="http://schemas.openxmlformats.org/presentationml/2006/ole">
            <p:oleObj spid="_x0000_s37892" name="Gráfico" r:id="rId9" imgW="1733685" imgH="3581310" progId="MSGraph.Chart.8">
              <p:embed followColorScheme="full"/>
            </p:oleObj>
          </a:graphicData>
        </a:graphic>
      </p:graphicFrame>
      <p:graphicFrame>
        <p:nvGraphicFramePr>
          <p:cNvPr id="37893" name="Object 5"/>
          <p:cNvGraphicFramePr>
            <a:graphicFrameLocks noChangeAspect="1"/>
          </p:cNvGraphicFramePr>
          <p:nvPr/>
        </p:nvGraphicFramePr>
        <p:xfrm>
          <a:off x="7304088" y="1528763"/>
          <a:ext cx="1733550" cy="3576637"/>
        </p:xfrm>
        <a:graphic>
          <a:graphicData uri="http://schemas.openxmlformats.org/presentationml/2006/ole">
            <p:oleObj spid="_x0000_s37893" name="Gráfico" r:id="rId10" imgW="1733685" imgH="3581310" progId="MSGraph.Chart.8">
              <p:embed followColorScheme="full"/>
            </p:oleObj>
          </a:graphicData>
        </a:graphic>
      </p:graphicFrame>
      <p:graphicFrame>
        <p:nvGraphicFramePr>
          <p:cNvPr id="565563" name="Group 315"/>
          <p:cNvGraphicFramePr>
            <a:graphicFrameLocks noGrp="1"/>
          </p:cNvGraphicFramePr>
          <p:nvPr/>
        </p:nvGraphicFramePr>
        <p:xfrm>
          <a:off x="2216150" y="4537075"/>
          <a:ext cx="461963" cy="132012"/>
        </p:xfrm>
        <a:graphic>
          <a:graphicData uri="http://schemas.openxmlformats.org/drawingml/2006/table">
            <a:tbl>
              <a:tblPr/>
              <a:tblGrid>
                <a:gridCol w="254000"/>
                <a:gridCol w="207963"/>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14</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65564" name="Group 316"/>
          <p:cNvGraphicFramePr>
            <a:graphicFrameLocks noGrp="1"/>
          </p:cNvGraphicFramePr>
          <p:nvPr/>
        </p:nvGraphicFramePr>
        <p:xfrm>
          <a:off x="3924300" y="4537075"/>
          <a:ext cx="461963" cy="132012"/>
        </p:xfrm>
        <a:graphic>
          <a:graphicData uri="http://schemas.openxmlformats.org/drawingml/2006/table">
            <a:tbl>
              <a:tblPr/>
              <a:tblGrid>
                <a:gridCol w="254000"/>
                <a:gridCol w="207963"/>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9</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65574" name="Group 326"/>
          <p:cNvGraphicFramePr>
            <a:graphicFrameLocks noGrp="1"/>
          </p:cNvGraphicFramePr>
          <p:nvPr/>
        </p:nvGraphicFramePr>
        <p:xfrm>
          <a:off x="5656263" y="4537075"/>
          <a:ext cx="461962" cy="132012"/>
        </p:xfrm>
        <a:graphic>
          <a:graphicData uri="http://schemas.openxmlformats.org/drawingml/2006/table">
            <a:tbl>
              <a:tblPr/>
              <a:tblGrid>
                <a:gridCol w="254000"/>
                <a:gridCol w="207962"/>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65584" name="Group 336"/>
          <p:cNvGraphicFramePr>
            <a:graphicFrameLocks noGrp="1"/>
          </p:cNvGraphicFramePr>
          <p:nvPr/>
        </p:nvGraphicFramePr>
        <p:xfrm>
          <a:off x="7413625" y="4537075"/>
          <a:ext cx="461963" cy="132012"/>
        </p:xfrm>
        <a:graphic>
          <a:graphicData uri="http://schemas.openxmlformats.org/drawingml/2006/table">
            <a:tbl>
              <a:tblPr/>
              <a:tblGrid>
                <a:gridCol w="254000"/>
                <a:gridCol w="207963"/>
              </a:tblGrid>
              <a:tr h="0">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7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4</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65549" name="Group 301"/>
          <p:cNvGraphicFramePr>
            <a:graphicFrameLocks noGrp="1"/>
          </p:cNvGraphicFramePr>
          <p:nvPr/>
        </p:nvGraphicFramePr>
        <p:xfrm>
          <a:off x="2157413" y="1466850"/>
          <a:ext cx="6734175" cy="188913"/>
        </p:xfrm>
        <a:graphic>
          <a:graphicData uri="http://schemas.openxmlformats.org/drawingml/2006/table">
            <a:tbl>
              <a:tblPr/>
              <a:tblGrid>
                <a:gridCol w="1684337"/>
                <a:gridCol w="1716088"/>
                <a:gridCol w="1714500"/>
                <a:gridCol w="1619250"/>
              </a:tblGrid>
              <a:tr h="188913">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Total</a:t>
                      </a: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Cementerio Central</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Cementerio Norte</a:t>
                      </a:r>
                    </a:p>
                  </a:txBody>
                  <a:tcPr marL="18000" marR="18000" marT="10800" marB="10800" anchor="ctr" horzOverflow="overflow">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Cementerio Sur</a:t>
                      </a: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cap="flat">
                      <a:noFill/>
                    </a:lnB>
                    <a:lnTlToBr>
                      <a:noFill/>
                    </a:lnTlToBr>
                    <a:lnBlToTr>
                      <a:noFill/>
                    </a:lnBlToTr>
                    <a:noFill/>
                  </a:tcPr>
                </a:tc>
              </a:tr>
            </a:tbl>
          </a:graphicData>
        </a:graphic>
      </p:graphicFrame>
      <p:grpSp>
        <p:nvGrpSpPr>
          <p:cNvPr id="37999" name="Group 346"/>
          <p:cNvGrpSpPr>
            <a:grpSpLocks/>
          </p:cNvGrpSpPr>
          <p:nvPr/>
        </p:nvGrpSpPr>
        <p:grpSpPr bwMode="auto">
          <a:xfrm>
            <a:off x="8175625" y="152400"/>
            <a:ext cx="969963" cy="255588"/>
            <a:chOff x="5150" y="96"/>
            <a:chExt cx="611" cy="161"/>
          </a:xfrm>
        </p:grpSpPr>
        <p:pic>
          <p:nvPicPr>
            <p:cNvPr id="38000" name="Picture 347" descr="GHJK"/>
            <p:cNvPicPr>
              <a:picLocks noChangeAspect="1" noChangeArrowheads="1"/>
            </p:cNvPicPr>
            <p:nvPr/>
          </p:nvPicPr>
          <p:blipFill>
            <a:blip r:embed="rId11" cstate="print"/>
            <a:srcRect/>
            <a:stretch>
              <a:fillRect/>
            </a:stretch>
          </p:blipFill>
          <p:spPr bwMode="auto">
            <a:xfrm>
              <a:off x="5150" y="101"/>
              <a:ext cx="611" cy="156"/>
            </a:xfrm>
            <a:prstGeom prst="rect">
              <a:avLst/>
            </a:prstGeom>
            <a:noFill/>
            <a:ln w="9525">
              <a:noFill/>
              <a:miter lim="800000"/>
              <a:headEnd/>
              <a:tailEnd/>
            </a:ln>
          </p:spPr>
        </p:pic>
        <p:sp>
          <p:nvSpPr>
            <p:cNvPr id="38001" name="Rectangle 348"/>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07" descr="DGHFHFJ"/>
          <p:cNvPicPr>
            <a:picLocks noChangeAspect="1" noChangeArrowheads="1"/>
          </p:cNvPicPr>
          <p:nvPr/>
        </p:nvPicPr>
        <p:blipFill>
          <a:blip r:embed="rId2" cstate="print"/>
          <a:srcRect/>
          <a:stretch>
            <a:fillRect/>
          </a:stretch>
        </p:blipFill>
        <p:spPr bwMode="auto">
          <a:xfrm>
            <a:off x="344488" y="2114550"/>
            <a:ext cx="1658937" cy="1808163"/>
          </a:xfrm>
          <a:prstGeom prst="rect">
            <a:avLst/>
          </a:prstGeom>
          <a:noFill/>
          <a:ln w="9525">
            <a:noFill/>
            <a:miter lim="800000"/>
            <a:headEnd/>
            <a:tailEnd/>
          </a:ln>
        </p:spPr>
      </p:pic>
      <p:sp>
        <p:nvSpPr>
          <p:cNvPr id="103427" name="Rectangle 3"/>
          <p:cNvSpPr>
            <a:spLocks noGrp="1" noChangeArrowheads="1"/>
          </p:cNvSpPr>
          <p:nvPr>
            <p:ph type="title"/>
          </p:nvPr>
        </p:nvSpPr>
        <p:spPr/>
        <p:txBody>
          <a:bodyPr/>
          <a:lstStyle/>
          <a:p>
            <a:pPr eaLnBrk="1" hangingPunct="1"/>
            <a:r>
              <a:rPr lang="es-CO" dirty="0" smtClean="0"/>
              <a:t>Víctima de daños por vandalismo</a:t>
            </a:r>
          </a:p>
        </p:txBody>
      </p:sp>
      <p:sp>
        <p:nvSpPr>
          <p:cNvPr id="103428" name="Rectangle 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31A86F63-2762-4440-8712-ABCC7E83B655}" type="slidenum">
              <a:rPr lang="es-ES" sz="900" i="1">
                <a:solidFill>
                  <a:schemeClr val="bg1"/>
                </a:solidFill>
              </a:rPr>
              <a:pPr algn="ctr"/>
              <a:t>89</a:t>
            </a:fld>
            <a:endParaRPr lang="es-ES" sz="900" i="1" dirty="0">
              <a:solidFill>
                <a:schemeClr val="bg1"/>
              </a:solidFill>
            </a:endParaRPr>
          </a:p>
        </p:txBody>
      </p:sp>
      <p:graphicFrame>
        <p:nvGraphicFramePr>
          <p:cNvPr id="566441" name="Group 169"/>
          <p:cNvGraphicFramePr>
            <a:graphicFrameLocks noGrp="1"/>
          </p:cNvGraphicFramePr>
          <p:nvPr/>
        </p:nvGraphicFramePr>
        <p:xfrm>
          <a:off x="2481263" y="830263"/>
          <a:ext cx="4184650" cy="371280"/>
        </p:xfrm>
        <a:graphic>
          <a:graphicData uri="http://schemas.openxmlformats.org/drawingml/2006/table">
            <a:tbl>
              <a:tblPr/>
              <a:tblGrid>
                <a:gridCol w="418465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20.</a:t>
                      </a:r>
                      <a:r>
                        <a:rPr kumimoji="0" lang="es-CO" sz="1100" b="1" i="0" u="none" strike="noStrike" cap="none" normalizeH="0" baseline="0" dirty="0" smtClean="0">
                          <a:ln>
                            <a:noFill/>
                          </a:ln>
                          <a:solidFill>
                            <a:srgbClr val="333333"/>
                          </a:solidFill>
                          <a:effectLst/>
                          <a:latin typeface="Calibri" pitchFamily="34" charset="0"/>
                          <a:cs typeface="Arial" charset="0"/>
                        </a:rPr>
                        <a:t> ¿Ha sido víctima de </a:t>
                      </a:r>
                      <a:r>
                        <a:rPr kumimoji="0" lang="es-CO" sz="1100" b="1" i="0" u="none" strike="noStrike" cap="none" normalizeH="0" baseline="0" dirty="0" smtClean="0">
                          <a:ln>
                            <a:noFill/>
                          </a:ln>
                          <a:solidFill>
                            <a:srgbClr val="622280"/>
                          </a:solidFill>
                          <a:effectLst/>
                          <a:latin typeface="Calibri" pitchFamily="34" charset="0"/>
                          <a:cs typeface="Arial" charset="0"/>
                        </a:rPr>
                        <a:t>daños por vandalismo</a:t>
                      </a:r>
                      <a:r>
                        <a:rPr kumimoji="0" lang="es-CO" sz="1100" b="1" i="0" u="none" strike="noStrike" cap="none" normalizeH="0" baseline="0" dirty="0" smtClean="0">
                          <a:ln>
                            <a:noFill/>
                          </a:ln>
                          <a:solidFill>
                            <a:srgbClr val="333333"/>
                          </a:solidFill>
                          <a:effectLst/>
                          <a:latin typeface="Calibri" pitchFamily="34" charset="0"/>
                          <a:cs typeface="Arial" charset="0"/>
                        </a:rPr>
                        <a:t> en los equipamientos relacionados en los Cementerios Distritales?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103431" name="Rectangle 11"/>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566376" name="Group 104"/>
          <p:cNvGraphicFramePr>
            <a:graphicFrameLocks noGrp="1"/>
          </p:cNvGraphicFramePr>
          <p:nvPr/>
        </p:nvGraphicFramePr>
        <p:xfrm>
          <a:off x="419100" y="1538288"/>
          <a:ext cx="1457325" cy="23412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300" b="1" i="0" u="none" strike="noStrike" cap="none" normalizeH="0" baseline="0" dirty="0" smtClean="0">
                          <a:ln>
                            <a:noFill/>
                          </a:ln>
                          <a:solidFill>
                            <a:schemeClr val="tx1"/>
                          </a:solidFill>
                          <a:effectLst/>
                          <a:latin typeface="Cambria" pitchFamily="18" charset="0"/>
                          <a:cs typeface="Arial" charset="0"/>
                        </a:rPr>
                        <a:t>TOTAL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6382" name="Group 110"/>
          <p:cNvGraphicFramePr>
            <a:graphicFrameLocks noGrp="1"/>
          </p:cNvGraphicFramePr>
          <p:nvPr/>
        </p:nvGraphicFramePr>
        <p:xfrm>
          <a:off x="2714625" y="1546225"/>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Central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6388" name="Group 116"/>
          <p:cNvGraphicFramePr>
            <a:graphicFrameLocks noGrp="1"/>
          </p:cNvGraphicFramePr>
          <p:nvPr/>
        </p:nvGraphicFramePr>
        <p:xfrm>
          <a:off x="5008563" y="1546225"/>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Norte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6394" name="Group 122"/>
          <p:cNvGraphicFramePr>
            <a:graphicFrameLocks noGrp="1"/>
          </p:cNvGraphicFramePr>
          <p:nvPr/>
        </p:nvGraphicFramePr>
        <p:xfrm>
          <a:off x="7313613" y="1546225"/>
          <a:ext cx="1457325" cy="203640"/>
        </p:xfrm>
        <a:graphic>
          <a:graphicData uri="http://schemas.openxmlformats.org/drawingml/2006/table">
            <a:tbl>
              <a:tblPr/>
              <a:tblGrid>
                <a:gridCol w="1457325"/>
              </a:tblGrid>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Cambria" pitchFamily="18" charset="0"/>
                          <a:cs typeface="Arial" charset="0"/>
                        </a:rPr>
                        <a:t>Cementerio Sur </a:t>
                      </a:r>
                    </a:p>
                  </a:txBody>
                  <a:tcPr marL="36000" marR="36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6400" name="Group 128"/>
          <p:cNvGraphicFramePr>
            <a:graphicFrameLocks noGrp="1"/>
          </p:cNvGraphicFramePr>
          <p:nvPr/>
        </p:nvGraphicFramePr>
        <p:xfrm>
          <a:off x="830263" y="4235450"/>
          <a:ext cx="650875" cy="159444"/>
        </p:xfrm>
        <a:graphic>
          <a:graphicData uri="http://schemas.openxmlformats.org/drawingml/2006/table">
            <a:tbl>
              <a:tblPr/>
              <a:tblGrid>
                <a:gridCol w="442912"/>
                <a:gridCol w="2079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141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66410" name="Group 138"/>
          <p:cNvGraphicFramePr>
            <a:graphicFrameLocks noGrp="1"/>
          </p:cNvGraphicFramePr>
          <p:nvPr/>
        </p:nvGraphicFramePr>
        <p:xfrm>
          <a:off x="3130550" y="4235450"/>
          <a:ext cx="650875" cy="159444"/>
        </p:xfrm>
        <a:graphic>
          <a:graphicData uri="http://schemas.openxmlformats.org/drawingml/2006/table">
            <a:tbl>
              <a:tblPr/>
              <a:tblGrid>
                <a:gridCol w="44291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90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66420" name="Group 148"/>
          <p:cNvGraphicFramePr>
            <a:graphicFrameLocks noGrp="1"/>
          </p:cNvGraphicFramePr>
          <p:nvPr/>
        </p:nvGraphicFramePr>
        <p:xfrm>
          <a:off x="5432425" y="4235450"/>
          <a:ext cx="650875" cy="159444"/>
        </p:xfrm>
        <a:graphic>
          <a:graphicData uri="http://schemas.openxmlformats.org/drawingml/2006/table">
            <a:tbl>
              <a:tblPr/>
              <a:tblGrid>
                <a:gridCol w="442913"/>
                <a:gridCol w="2079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30</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66430" name="Group 158"/>
          <p:cNvGraphicFramePr>
            <a:graphicFrameLocks noGrp="1"/>
          </p:cNvGraphicFramePr>
          <p:nvPr/>
        </p:nvGraphicFramePr>
        <p:xfrm>
          <a:off x="7723188" y="4235450"/>
          <a:ext cx="650875" cy="159444"/>
        </p:xfrm>
        <a:graphic>
          <a:graphicData uri="http://schemas.openxmlformats.org/drawingml/2006/table">
            <a:tbl>
              <a:tblPr/>
              <a:tblGrid>
                <a:gridCol w="442912"/>
                <a:gridCol w="2079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700" b="1" i="0" u="none" strike="noStrike" cap="none" normalizeH="0" baseline="0" dirty="0" smtClean="0">
                          <a:ln>
                            <a:noFill/>
                          </a:ln>
                          <a:solidFill>
                            <a:schemeClr val="tx1"/>
                          </a:solidFill>
                          <a:effectLst/>
                          <a:latin typeface="Calibri" pitchFamily="34" charset="0"/>
                          <a:cs typeface="Arial" charset="0"/>
                        </a:rPr>
                        <a:t>Base: Total</a:t>
                      </a:r>
                    </a:p>
                  </a:txBody>
                  <a:tcPr marL="18000" marR="18000" marT="18000" marB="18000" anchor="ctr" horzOverflow="overflow">
                    <a:lnL cap="flat">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900" b="1" i="1" u="none" strike="noStrike" cap="none" normalizeH="0" baseline="0" dirty="0" smtClean="0">
                          <a:ln>
                            <a:noFill/>
                          </a:ln>
                          <a:solidFill>
                            <a:schemeClr val="tx1"/>
                          </a:solidFill>
                          <a:effectLst/>
                          <a:latin typeface="Calibri" pitchFamily="34" charset="0"/>
                          <a:cs typeface="Arial" charset="0"/>
                        </a:rPr>
                        <a:t>21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66495" name="Group 223"/>
          <p:cNvGraphicFramePr>
            <a:graphicFrameLocks noGrp="1"/>
          </p:cNvGraphicFramePr>
          <p:nvPr/>
        </p:nvGraphicFramePr>
        <p:xfrm>
          <a:off x="1304925" y="2436813"/>
          <a:ext cx="414338" cy="255456"/>
        </p:xfrm>
        <a:graphic>
          <a:graphicData uri="http://schemas.openxmlformats.org/drawingml/2006/table">
            <a:tbl>
              <a:tblPr/>
              <a:tblGrid>
                <a:gridCol w="414338"/>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mbria" pitchFamily="18" charset="0"/>
                          <a:cs typeface="Arial" charset="0"/>
                        </a:rPr>
                        <a:t>26</a:t>
                      </a:r>
                      <a:r>
                        <a:rPr kumimoji="0" lang="es-ES" sz="11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6488" name="Group 216"/>
          <p:cNvGraphicFramePr>
            <a:graphicFrameLocks noGrp="1"/>
          </p:cNvGraphicFramePr>
          <p:nvPr/>
        </p:nvGraphicFramePr>
        <p:xfrm>
          <a:off x="928688" y="3325813"/>
          <a:ext cx="434975" cy="228024"/>
        </p:xfrm>
        <a:graphic>
          <a:graphicData uri="http://schemas.openxmlformats.org/drawingml/2006/table">
            <a:tbl>
              <a:tblPr/>
              <a:tblGrid>
                <a:gridCol w="434975"/>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Cambria" pitchFamily="18" charset="0"/>
                          <a:cs typeface="Arial" charset="0"/>
                        </a:rPr>
                        <a:t>74</a:t>
                      </a:r>
                      <a:r>
                        <a:rPr kumimoji="0" lang="es-ES" sz="10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6491" name="Group 219"/>
          <p:cNvGraphicFramePr>
            <a:graphicFrameLocks noGrp="1"/>
          </p:cNvGraphicFramePr>
          <p:nvPr/>
        </p:nvGraphicFramePr>
        <p:xfrm>
          <a:off x="1695450" y="2087563"/>
          <a:ext cx="519113" cy="241740"/>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622280"/>
                          </a:solidFill>
                          <a:effectLst/>
                          <a:latin typeface="Cambria" pitchFamily="18" charset="0"/>
                          <a:cs typeface="Arial" charset="0"/>
                        </a:rPr>
                        <a:t>Si</a:t>
                      </a:r>
                      <a:r>
                        <a:rPr kumimoji="0" lang="es-ES" sz="1000" b="1" i="0" u="none" strike="noStrike" cap="none" normalizeH="0" baseline="0" dirty="0" smtClean="0">
                          <a:ln>
                            <a:noFill/>
                          </a:ln>
                          <a:solidFill>
                            <a:srgbClr val="622280"/>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6492" name="Group 220"/>
          <p:cNvGraphicFramePr>
            <a:graphicFrameLocks noGrp="1"/>
          </p:cNvGraphicFramePr>
          <p:nvPr/>
        </p:nvGraphicFramePr>
        <p:xfrm>
          <a:off x="182563" y="3659188"/>
          <a:ext cx="519112" cy="214308"/>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333333"/>
                          </a:solidFill>
                          <a:effectLst/>
                          <a:latin typeface="Cambria" pitchFamily="18" charset="0"/>
                          <a:cs typeface="Arial" charset="0"/>
                        </a:rPr>
                        <a:t>No</a:t>
                      </a:r>
                      <a:r>
                        <a:rPr kumimoji="0" lang="es-ES" sz="9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103484" name="AutoShape 195"/>
          <p:cNvCxnSpPr>
            <a:cxnSpLocks noChangeShapeType="1"/>
          </p:cNvCxnSpPr>
          <p:nvPr/>
        </p:nvCxnSpPr>
        <p:spPr bwMode="auto">
          <a:xfrm flipV="1">
            <a:off x="1719263" y="2328863"/>
            <a:ext cx="236537" cy="236537"/>
          </a:xfrm>
          <a:prstGeom prst="bentConnector2">
            <a:avLst/>
          </a:prstGeom>
          <a:noFill/>
          <a:ln w="3175">
            <a:solidFill>
              <a:schemeClr val="tx1"/>
            </a:solidFill>
            <a:miter lim="800000"/>
            <a:headEnd/>
            <a:tailEnd type="oval" w="med" len="med"/>
          </a:ln>
        </p:spPr>
      </p:cxnSp>
      <p:cxnSp>
        <p:nvCxnSpPr>
          <p:cNvPr id="103485" name="AutoShape 196"/>
          <p:cNvCxnSpPr>
            <a:cxnSpLocks noChangeShapeType="1"/>
          </p:cNvCxnSpPr>
          <p:nvPr/>
        </p:nvCxnSpPr>
        <p:spPr bwMode="auto">
          <a:xfrm rot="10800000" flipV="1">
            <a:off x="442913" y="3440113"/>
            <a:ext cx="485775" cy="219075"/>
          </a:xfrm>
          <a:prstGeom prst="bentConnector2">
            <a:avLst/>
          </a:prstGeom>
          <a:noFill/>
          <a:ln w="3175">
            <a:solidFill>
              <a:schemeClr val="tx1"/>
            </a:solidFill>
            <a:miter lim="800000"/>
            <a:headEnd/>
            <a:tailEnd type="oval" w="med" len="med"/>
          </a:ln>
        </p:spPr>
      </p:cxnSp>
      <p:pic>
        <p:nvPicPr>
          <p:cNvPr id="103486" name="Picture 208" descr="FBD"/>
          <p:cNvPicPr>
            <a:picLocks noChangeAspect="1" noChangeArrowheads="1"/>
          </p:cNvPicPr>
          <p:nvPr/>
        </p:nvPicPr>
        <p:blipFill>
          <a:blip r:embed="rId3" cstate="print"/>
          <a:srcRect/>
          <a:stretch>
            <a:fillRect/>
          </a:stretch>
        </p:blipFill>
        <p:spPr bwMode="auto">
          <a:xfrm>
            <a:off x="2640013" y="2112963"/>
            <a:ext cx="1658937" cy="1808162"/>
          </a:xfrm>
          <a:prstGeom prst="rect">
            <a:avLst/>
          </a:prstGeom>
          <a:noFill/>
          <a:ln w="9525">
            <a:noFill/>
            <a:miter lim="800000"/>
            <a:headEnd/>
            <a:tailEnd/>
          </a:ln>
        </p:spPr>
      </p:pic>
      <p:pic>
        <p:nvPicPr>
          <p:cNvPr id="103487" name="Picture 209" descr="DFFGH"/>
          <p:cNvPicPr>
            <a:picLocks noChangeAspect="1" noChangeArrowheads="1"/>
          </p:cNvPicPr>
          <p:nvPr/>
        </p:nvPicPr>
        <p:blipFill>
          <a:blip r:embed="rId4" cstate="print"/>
          <a:srcRect/>
          <a:stretch>
            <a:fillRect/>
          </a:stretch>
        </p:blipFill>
        <p:spPr bwMode="auto">
          <a:xfrm>
            <a:off x="4935538" y="2114550"/>
            <a:ext cx="1658937" cy="1808163"/>
          </a:xfrm>
          <a:prstGeom prst="rect">
            <a:avLst/>
          </a:prstGeom>
          <a:noFill/>
          <a:ln w="9525">
            <a:noFill/>
            <a:miter lim="800000"/>
            <a:headEnd/>
            <a:tailEnd/>
          </a:ln>
        </p:spPr>
      </p:pic>
      <p:pic>
        <p:nvPicPr>
          <p:cNvPr id="103488" name="Picture 210" descr="FG"/>
          <p:cNvPicPr>
            <a:picLocks noChangeAspect="1" noChangeArrowheads="1"/>
          </p:cNvPicPr>
          <p:nvPr/>
        </p:nvPicPr>
        <p:blipFill>
          <a:blip r:embed="rId5" cstate="print"/>
          <a:srcRect/>
          <a:stretch>
            <a:fillRect/>
          </a:stretch>
        </p:blipFill>
        <p:spPr bwMode="auto">
          <a:xfrm>
            <a:off x="7232650" y="2112963"/>
            <a:ext cx="1658938" cy="1808162"/>
          </a:xfrm>
          <a:prstGeom prst="rect">
            <a:avLst/>
          </a:prstGeom>
          <a:noFill/>
          <a:ln w="9525">
            <a:noFill/>
            <a:miter lim="800000"/>
            <a:headEnd/>
            <a:tailEnd/>
          </a:ln>
        </p:spPr>
      </p:pic>
      <p:graphicFrame>
        <p:nvGraphicFramePr>
          <p:cNvPr id="566496" name="Group 224"/>
          <p:cNvGraphicFramePr>
            <a:graphicFrameLocks noGrp="1"/>
          </p:cNvGraphicFramePr>
          <p:nvPr/>
        </p:nvGraphicFramePr>
        <p:xfrm>
          <a:off x="3584575" y="2436813"/>
          <a:ext cx="414338" cy="255456"/>
        </p:xfrm>
        <a:graphic>
          <a:graphicData uri="http://schemas.openxmlformats.org/drawingml/2006/table">
            <a:tbl>
              <a:tblPr/>
              <a:tblGrid>
                <a:gridCol w="414338"/>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mbria" pitchFamily="18" charset="0"/>
                          <a:cs typeface="Arial" charset="0"/>
                        </a:rPr>
                        <a:t>29</a:t>
                      </a:r>
                      <a:r>
                        <a:rPr kumimoji="0" lang="es-ES" sz="11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6502" name="Group 230"/>
          <p:cNvGraphicFramePr>
            <a:graphicFrameLocks noGrp="1"/>
          </p:cNvGraphicFramePr>
          <p:nvPr/>
        </p:nvGraphicFramePr>
        <p:xfrm>
          <a:off x="4054475" y="2087563"/>
          <a:ext cx="519113" cy="241740"/>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0099CC"/>
                          </a:solidFill>
                          <a:effectLst/>
                          <a:latin typeface="Cambria" pitchFamily="18" charset="0"/>
                          <a:cs typeface="Arial" charset="0"/>
                        </a:rPr>
                        <a:t>Si</a:t>
                      </a:r>
                      <a:r>
                        <a:rPr kumimoji="0" lang="es-ES" sz="10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103493" name="AutoShape 236"/>
          <p:cNvCxnSpPr>
            <a:cxnSpLocks noChangeShapeType="1"/>
          </p:cNvCxnSpPr>
          <p:nvPr/>
        </p:nvCxnSpPr>
        <p:spPr bwMode="auto">
          <a:xfrm flipV="1">
            <a:off x="3998913" y="2328863"/>
            <a:ext cx="315912" cy="236537"/>
          </a:xfrm>
          <a:prstGeom prst="bentConnector2">
            <a:avLst/>
          </a:prstGeom>
          <a:noFill/>
          <a:ln w="3175">
            <a:solidFill>
              <a:schemeClr val="tx1"/>
            </a:solidFill>
            <a:miter lim="800000"/>
            <a:headEnd/>
            <a:tailEnd type="oval" w="med" len="med"/>
          </a:ln>
        </p:spPr>
      </p:cxnSp>
      <p:graphicFrame>
        <p:nvGraphicFramePr>
          <p:cNvPr id="566509" name="Group 237"/>
          <p:cNvGraphicFramePr>
            <a:graphicFrameLocks noGrp="1"/>
          </p:cNvGraphicFramePr>
          <p:nvPr/>
        </p:nvGraphicFramePr>
        <p:xfrm>
          <a:off x="5861050" y="2397125"/>
          <a:ext cx="414338" cy="255456"/>
        </p:xfrm>
        <a:graphic>
          <a:graphicData uri="http://schemas.openxmlformats.org/drawingml/2006/table">
            <a:tbl>
              <a:tblPr/>
              <a:tblGrid>
                <a:gridCol w="414338"/>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mbria" pitchFamily="18" charset="0"/>
                          <a:cs typeface="Arial" charset="0"/>
                        </a:rPr>
                        <a:t>20</a:t>
                      </a:r>
                      <a:r>
                        <a:rPr kumimoji="0" lang="es-ES" sz="11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6515" name="Group 243"/>
          <p:cNvGraphicFramePr>
            <a:graphicFrameLocks noGrp="1"/>
          </p:cNvGraphicFramePr>
          <p:nvPr/>
        </p:nvGraphicFramePr>
        <p:xfrm>
          <a:off x="6243638" y="2087563"/>
          <a:ext cx="519112" cy="241740"/>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0099CC"/>
                          </a:solidFill>
                          <a:effectLst/>
                          <a:latin typeface="Cambria" pitchFamily="18" charset="0"/>
                          <a:cs typeface="Arial" charset="0"/>
                        </a:rPr>
                        <a:t>Si</a:t>
                      </a:r>
                      <a:r>
                        <a:rPr kumimoji="0" lang="es-ES" sz="10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103498" name="AutoShape 249"/>
          <p:cNvCxnSpPr>
            <a:cxnSpLocks noChangeShapeType="1"/>
          </p:cNvCxnSpPr>
          <p:nvPr/>
        </p:nvCxnSpPr>
        <p:spPr bwMode="auto">
          <a:xfrm flipV="1">
            <a:off x="6275388" y="2328863"/>
            <a:ext cx="228600" cy="196850"/>
          </a:xfrm>
          <a:prstGeom prst="bentConnector2">
            <a:avLst/>
          </a:prstGeom>
          <a:noFill/>
          <a:ln w="3175">
            <a:solidFill>
              <a:schemeClr val="tx1"/>
            </a:solidFill>
            <a:miter lim="800000"/>
            <a:headEnd/>
            <a:tailEnd type="oval" w="med" len="med"/>
          </a:ln>
        </p:spPr>
      </p:cxnSp>
      <p:graphicFrame>
        <p:nvGraphicFramePr>
          <p:cNvPr id="566522" name="Group 250"/>
          <p:cNvGraphicFramePr>
            <a:graphicFrameLocks noGrp="1"/>
          </p:cNvGraphicFramePr>
          <p:nvPr/>
        </p:nvGraphicFramePr>
        <p:xfrm>
          <a:off x="8124825" y="2373313"/>
          <a:ext cx="414338" cy="255456"/>
        </p:xfrm>
        <a:graphic>
          <a:graphicData uri="http://schemas.openxmlformats.org/drawingml/2006/table">
            <a:tbl>
              <a:tblPr/>
              <a:tblGrid>
                <a:gridCol w="414338"/>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Cambria" pitchFamily="18" charset="0"/>
                          <a:cs typeface="Arial" charset="0"/>
                        </a:rPr>
                        <a:t>19</a:t>
                      </a:r>
                      <a:r>
                        <a:rPr kumimoji="0" lang="es-ES" sz="11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6528" name="Group 256"/>
          <p:cNvGraphicFramePr>
            <a:graphicFrameLocks noGrp="1"/>
          </p:cNvGraphicFramePr>
          <p:nvPr/>
        </p:nvGraphicFramePr>
        <p:xfrm>
          <a:off x="8626475" y="2087563"/>
          <a:ext cx="519113" cy="241740"/>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0099CC"/>
                          </a:solidFill>
                          <a:effectLst/>
                          <a:latin typeface="Cambria" pitchFamily="18" charset="0"/>
                          <a:cs typeface="Arial" charset="0"/>
                        </a:rPr>
                        <a:t>Si</a:t>
                      </a:r>
                      <a:r>
                        <a:rPr kumimoji="0" lang="es-ES" sz="1000" b="1" i="0" u="none" strike="noStrike" cap="none" normalizeH="0" baseline="0" dirty="0" smtClean="0">
                          <a:ln>
                            <a:noFill/>
                          </a:ln>
                          <a:solidFill>
                            <a:srgbClr val="0099CC"/>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103503" name="AutoShape 262"/>
          <p:cNvCxnSpPr>
            <a:cxnSpLocks noChangeShapeType="1"/>
          </p:cNvCxnSpPr>
          <p:nvPr/>
        </p:nvCxnSpPr>
        <p:spPr bwMode="auto">
          <a:xfrm flipV="1">
            <a:off x="8539163" y="2328863"/>
            <a:ext cx="347662" cy="173037"/>
          </a:xfrm>
          <a:prstGeom prst="bentConnector2">
            <a:avLst/>
          </a:prstGeom>
          <a:noFill/>
          <a:ln w="3175">
            <a:solidFill>
              <a:schemeClr val="tx1"/>
            </a:solidFill>
            <a:miter lim="800000"/>
            <a:headEnd/>
            <a:tailEnd type="oval" w="med" len="med"/>
          </a:ln>
        </p:spPr>
      </p:cxnSp>
      <p:graphicFrame>
        <p:nvGraphicFramePr>
          <p:cNvPr id="566535" name="Group 263"/>
          <p:cNvGraphicFramePr>
            <a:graphicFrameLocks noGrp="1"/>
          </p:cNvGraphicFramePr>
          <p:nvPr/>
        </p:nvGraphicFramePr>
        <p:xfrm>
          <a:off x="3230563" y="3325813"/>
          <a:ext cx="434975" cy="228024"/>
        </p:xfrm>
        <a:graphic>
          <a:graphicData uri="http://schemas.openxmlformats.org/drawingml/2006/table">
            <a:tbl>
              <a:tblPr/>
              <a:tblGrid>
                <a:gridCol w="434975"/>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Cambria" pitchFamily="18" charset="0"/>
                          <a:cs typeface="Arial" charset="0"/>
                        </a:rPr>
                        <a:t>71</a:t>
                      </a:r>
                      <a:r>
                        <a:rPr kumimoji="0" lang="es-ES" sz="10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6541" name="Group 269"/>
          <p:cNvGraphicFramePr>
            <a:graphicFrameLocks noGrp="1"/>
          </p:cNvGraphicFramePr>
          <p:nvPr/>
        </p:nvGraphicFramePr>
        <p:xfrm>
          <a:off x="2484438" y="3659188"/>
          <a:ext cx="519112" cy="214308"/>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333333"/>
                          </a:solidFill>
                          <a:effectLst/>
                          <a:latin typeface="Cambria" pitchFamily="18" charset="0"/>
                          <a:cs typeface="Arial" charset="0"/>
                        </a:rPr>
                        <a:t>No</a:t>
                      </a:r>
                      <a:r>
                        <a:rPr kumimoji="0" lang="es-ES" sz="9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103508" name="AutoShape 275"/>
          <p:cNvCxnSpPr>
            <a:cxnSpLocks noChangeShapeType="1"/>
          </p:cNvCxnSpPr>
          <p:nvPr/>
        </p:nvCxnSpPr>
        <p:spPr bwMode="auto">
          <a:xfrm rot="10800000" flipV="1">
            <a:off x="2744788" y="3440113"/>
            <a:ext cx="485775" cy="219075"/>
          </a:xfrm>
          <a:prstGeom prst="bentConnector2">
            <a:avLst/>
          </a:prstGeom>
          <a:noFill/>
          <a:ln w="3175">
            <a:solidFill>
              <a:schemeClr val="tx1"/>
            </a:solidFill>
            <a:miter lim="800000"/>
            <a:headEnd/>
            <a:tailEnd type="oval" w="med" len="med"/>
          </a:ln>
        </p:spPr>
      </p:cxnSp>
      <p:graphicFrame>
        <p:nvGraphicFramePr>
          <p:cNvPr id="566548" name="Group 276"/>
          <p:cNvGraphicFramePr>
            <a:graphicFrameLocks noGrp="1"/>
          </p:cNvGraphicFramePr>
          <p:nvPr/>
        </p:nvGraphicFramePr>
        <p:xfrm>
          <a:off x="5516563" y="3325813"/>
          <a:ext cx="434975" cy="228024"/>
        </p:xfrm>
        <a:graphic>
          <a:graphicData uri="http://schemas.openxmlformats.org/drawingml/2006/table">
            <a:tbl>
              <a:tblPr/>
              <a:tblGrid>
                <a:gridCol w="434975"/>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Cambria" pitchFamily="18" charset="0"/>
                          <a:cs typeface="Arial" charset="0"/>
                        </a:rPr>
                        <a:t>80</a:t>
                      </a:r>
                      <a:r>
                        <a:rPr kumimoji="0" lang="es-ES" sz="10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6554" name="Group 282"/>
          <p:cNvGraphicFramePr>
            <a:graphicFrameLocks noGrp="1"/>
          </p:cNvGraphicFramePr>
          <p:nvPr/>
        </p:nvGraphicFramePr>
        <p:xfrm>
          <a:off x="4770438" y="3659188"/>
          <a:ext cx="519112" cy="214308"/>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333333"/>
                          </a:solidFill>
                          <a:effectLst/>
                          <a:latin typeface="Cambria" pitchFamily="18" charset="0"/>
                          <a:cs typeface="Arial" charset="0"/>
                        </a:rPr>
                        <a:t>No</a:t>
                      </a:r>
                      <a:r>
                        <a:rPr kumimoji="0" lang="es-ES" sz="9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103513" name="AutoShape 288"/>
          <p:cNvCxnSpPr>
            <a:cxnSpLocks noChangeShapeType="1"/>
          </p:cNvCxnSpPr>
          <p:nvPr/>
        </p:nvCxnSpPr>
        <p:spPr bwMode="auto">
          <a:xfrm rot="10800000" flipV="1">
            <a:off x="5030788" y="3440113"/>
            <a:ext cx="485775" cy="219075"/>
          </a:xfrm>
          <a:prstGeom prst="bentConnector2">
            <a:avLst/>
          </a:prstGeom>
          <a:noFill/>
          <a:ln w="3175">
            <a:solidFill>
              <a:schemeClr val="tx1"/>
            </a:solidFill>
            <a:miter lim="800000"/>
            <a:headEnd/>
            <a:tailEnd type="oval" w="med" len="med"/>
          </a:ln>
        </p:spPr>
      </p:cxnSp>
      <p:graphicFrame>
        <p:nvGraphicFramePr>
          <p:cNvPr id="566561" name="Group 289"/>
          <p:cNvGraphicFramePr>
            <a:graphicFrameLocks noGrp="1"/>
          </p:cNvGraphicFramePr>
          <p:nvPr/>
        </p:nvGraphicFramePr>
        <p:xfrm>
          <a:off x="7835900" y="3325813"/>
          <a:ext cx="434975" cy="228024"/>
        </p:xfrm>
        <a:graphic>
          <a:graphicData uri="http://schemas.openxmlformats.org/drawingml/2006/table">
            <a:tbl>
              <a:tblPr/>
              <a:tblGrid>
                <a:gridCol w="434975"/>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Cambria" pitchFamily="18" charset="0"/>
                          <a:cs typeface="Arial" charset="0"/>
                        </a:rPr>
                        <a:t>81</a:t>
                      </a:r>
                      <a:r>
                        <a:rPr kumimoji="0" lang="es-ES" sz="10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6567" name="Group 295"/>
          <p:cNvGraphicFramePr>
            <a:graphicFrameLocks noGrp="1"/>
          </p:cNvGraphicFramePr>
          <p:nvPr/>
        </p:nvGraphicFramePr>
        <p:xfrm>
          <a:off x="7089775" y="3659188"/>
          <a:ext cx="519113" cy="214308"/>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333333"/>
                          </a:solidFill>
                          <a:effectLst/>
                          <a:latin typeface="Cambria" pitchFamily="18" charset="0"/>
                          <a:cs typeface="Arial" charset="0"/>
                        </a:rPr>
                        <a:t>No</a:t>
                      </a:r>
                      <a:r>
                        <a:rPr kumimoji="0" lang="es-ES" sz="9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103518" name="AutoShape 301"/>
          <p:cNvCxnSpPr>
            <a:cxnSpLocks noChangeShapeType="1"/>
          </p:cNvCxnSpPr>
          <p:nvPr/>
        </p:nvCxnSpPr>
        <p:spPr bwMode="auto">
          <a:xfrm rot="10800000" flipV="1">
            <a:off x="7350125" y="3440113"/>
            <a:ext cx="485775" cy="219075"/>
          </a:xfrm>
          <a:prstGeom prst="bentConnector2">
            <a:avLst/>
          </a:prstGeom>
          <a:noFill/>
          <a:ln w="3175">
            <a:solidFill>
              <a:schemeClr val="tx1"/>
            </a:solidFill>
            <a:miter lim="800000"/>
            <a:headEnd/>
            <a:tailEnd type="oval" w="med" len="med"/>
          </a:ln>
        </p:spPr>
      </p:cxnSp>
      <p:grpSp>
        <p:nvGrpSpPr>
          <p:cNvPr id="103519" name="Group 302"/>
          <p:cNvGrpSpPr>
            <a:grpSpLocks/>
          </p:cNvGrpSpPr>
          <p:nvPr/>
        </p:nvGrpSpPr>
        <p:grpSpPr bwMode="auto">
          <a:xfrm>
            <a:off x="8175625" y="152400"/>
            <a:ext cx="969963" cy="255588"/>
            <a:chOff x="5150" y="96"/>
            <a:chExt cx="611" cy="161"/>
          </a:xfrm>
        </p:grpSpPr>
        <p:pic>
          <p:nvPicPr>
            <p:cNvPr id="103521" name="Picture 303" descr="GHJK"/>
            <p:cNvPicPr>
              <a:picLocks noChangeAspect="1" noChangeArrowheads="1"/>
            </p:cNvPicPr>
            <p:nvPr/>
          </p:nvPicPr>
          <p:blipFill>
            <a:blip r:embed="rId6" cstate="print"/>
            <a:srcRect/>
            <a:stretch>
              <a:fillRect/>
            </a:stretch>
          </p:blipFill>
          <p:spPr bwMode="auto">
            <a:xfrm>
              <a:off x="5150" y="101"/>
              <a:ext cx="611" cy="156"/>
            </a:xfrm>
            <a:prstGeom prst="rect">
              <a:avLst/>
            </a:prstGeom>
            <a:noFill/>
            <a:ln w="9525">
              <a:noFill/>
              <a:miter lim="800000"/>
              <a:headEnd/>
              <a:tailEnd/>
            </a:ln>
          </p:spPr>
        </p:pic>
        <p:sp>
          <p:nvSpPr>
            <p:cNvPr id="103522" name="Rectangle 304"/>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pic>
        <p:nvPicPr>
          <p:cNvPr id="103520" name="Picture 305" descr="fgh"/>
          <p:cNvPicPr>
            <a:picLocks noChangeAspect="1" noChangeArrowheads="1"/>
          </p:cNvPicPr>
          <p:nvPr/>
        </p:nvPicPr>
        <p:blipFill>
          <a:blip r:embed="rId7" cstate="print"/>
          <a:srcRect/>
          <a:stretch>
            <a:fillRect/>
          </a:stretch>
        </p:blipFill>
        <p:spPr bwMode="auto">
          <a:xfrm>
            <a:off x="6875463" y="668338"/>
            <a:ext cx="695325" cy="631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s-CO" dirty="0" smtClean="0"/>
              <a:t>Imagen y Servicios de la UAESP </a:t>
            </a:r>
          </a:p>
        </p:txBody>
      </p:sp>
      <p:sp>
        <p:nvSpPr>
          <p:cNvPr id="54275"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4EADBA86-5142-4936-A4B3-0A0DD28A027B}" type="slidenum">
              <a:rPr lang="es-ES" sz="900" i="1">
                <a:solidFill>
                  <a:schemeClr val="bg1"/>
                </a:solidFill>
              </a:rPr>
              <a:pPr algn="ctr"/>
              <a:t>9</a:t>
            </a:fld>
            <a:endParaRPr lang="es-ES" sz="900" i="1" dirty="0">
              <a:solidFill>
                <a:schemeClr val="bg1"/>
              </a:solidFill>
            </a:endParaRPr>
          </a:p>
        </p:txBody>
      </p:sp>
      <p:sp>
        <p:nvSpPr>
          <p:cNvPr id="54276"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833541" name="Group 5"/>
          <p:cNvGraphicFramePr>
            <a:graphicFrameLocks noGrp="1"/>
          </p:cNvGraphicFramePr>
          <p:nvPr/>
        </p:nvGraphicFramePr>
        <p:xfrm>
          <a:off x="892175" y="904875"/>
          <a:ext cx="7362825" cy="4000020"/>
        </p:xfrm>
        <a:graphic>
          <a:graphicData uri="http://schemas.openxmlformats.org/drawingml/2006/table">
            <a:tbl>
              <a:tblPr/>
              <a:tblGrid>
                <a:gridCol w="4148138"/>
                <a:gridCol w="642937"/>
                <a:gridCol w="642938"/>
                <a:gridCol w="642937"/>
                <a:gridCol w="642938"/>
                <a:gridCol w="642937"/>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Serafín</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Los que calificaron de 1 a 5</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396</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103</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114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121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58</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gridSpan="6">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900" b="1" i="0" u="none" strike="noStrike" cap="none" normalizeH="0" baseline="0" dirty="0" smtClean="0">
                          <a:ln>
                            <a:noFill/>
                          </a:ln>
                          <a:solidFill>
                            <a:srgbClr val="622280"/>
                          </a:solidFill>
                          <a:effectLst/>
                          <a:latin typeface="Calibri" pitchFamily="34" charset="0"/>
                          <a:cs typeface="Arial" charset="0"/>
                        </a:rPr>
                        <a:t> 1. ¿Cómo evalúa la imagen que tiene de la Unidad Administrativa Especial de Servicios Públicos - UAESP? Si no conoce esta entidad, por favor dígamelo y seguimos con otra pregunta. </a:t>
                      </a:r>
                      <a:endParaRPr kumimoji="0" lang="es-ES" sz="900" b="1"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 Top Two Boxes</a:t>
                      </a:r>
                      <a:endParaRPr kumimoji="0" lang="es-ES" sz="1000" b="1"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Regular</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Bottom two Boxes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Total Encuestados</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848</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231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223</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104</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0">
                <a:tc gridSpan="6">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900" b="1" i="0" u="none" strike="noStrike" cap="none" normalizeH="0" baseline="0" dirty="0" smtClean="0">
                          <a:ln>
                            <a:noFill/>
                          </a:ln>
                          <a:solidFill>
                            <a:srgbClr val="622280"/>
                          </a:solidFill>
                          <a:effectLst/>
                          <a:latin typeface="Calibri" pitchFamily="34" charset="0"/>
                          <a:cs typeface="Arial" charset="0"/>
                        </a:rPr>
                        <a:t> 2. De acuerdo a lo que usted conoce o ha escuchado ¿Qué servicios supervisa y controla la Unidad Administrativa Especial de Servicios Públicos - UAESP? </a:t>
                      </a:r>
                      <a:endParaRPr kumimoji="0" lang="es-ES" sz="900" b="1"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Servicios funerarios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Aseo/ Recolección de basuras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Alumbrado público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Limpieza de vías y áreas públicas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Reciclaje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Barrido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Recolección de escombros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61913">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Aprovechamiento de residuos sólidos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Disposición final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Agua / acueducto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Luz / energía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Cremación</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sabe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grpSp>
        <p:nvGrpSpPr>
          <p:cNvPr id="54445" name="Group 182"/>
          <p:cNvGrpSpPr>
            <a:grpSpLocks/>
          </p:cNvGrpSpPr>
          <p:nvPr/>
        </p:nvGrpSpPr>
        <p:grpSpPr bwMode="auto">
          <a:xfrm>
            <a:off x="8175625" y="139700"/>
            <a:ext cx="969963" cy="312738"/>
            <a:chOff x="5150" y="88"/>
            <a:chExt cx="611" cy="197"/>
          </a:xfrm>
        </p:grpSpPr>
        <p:pic>
          <p:nvPicPr>
            <p:cNvPr id="54446" name="Picture 183"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54447" name="Rectangle 184"/>
            <p:cNvSpPr>
              <a:spLocks noChangeArrowheads="1"/>
            </p:cNvSpPr>
            <p:nvPr/>
          </p:nvSpPr>
          <p:spPr bwMode="auto">
            <a:xfrm>
              <a:off x="5224" y="88"/>
              <a:ext cx="468" cy="197"/>
            </a:xfrm>
            <a:prstGeom prst="rect">
              <a:avLst/>
            </a:prstGeom>
            <a:noFill/>
            <a:ln w="9525">
              <a:noFill/>
              <a:miter lim="800000"/>
              <a:headEnd/>
              <a:tailEnd/>
            </a:ln>
          </p:spPr>
          <p:txBody>
            <a:bodyPr wrap="none">
              <a:spAutoFit/>
            </a:bodyPr>
            <a:lstStyle/>
            <a:p>
              <a:pPr algn="ctr">
                <a:lnSpc>
                  <a:spcPct val="80000"/>
                </a:lnSpc>
              </a:pPr>
              <a:r>
                <a:rPr lang="es-ES" sz="800" i="1" dirty="0">
                  <a:solidFill>
                    <a:srgbClr val="292929"/>
                  </a:solidFill>
                  <a:latin typeface="Calibri" pitchFamily="34" charset="0"/>
                </a:rPr>
                <a:t>TOTAL</a:t>
              </a:r>
            </a:p>
            <a:p>
              <a:pPr algn="ctr">
                <a:lnSpc>
                  <a:spcPct val="80000"/>
                </a:lnSpc>
              </a:pPr>
              <a:r>
                <a:rPr lang="es-ES" sz="1000" i="1" dirty="0">
                  <a:solidFill>
                    <a:srgbClr val="292929"/>
                  </a:solidFill>
                  <a:latin typeface="Calibri" pitchFamily="34" charset="0"/>
                </a:rPr>
                <a:t>Funerarias</a:t>
              </a:r>
            </a:p>
          </p:txBody>
        </p:sp>
      </p:gr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537" descr="Flechita"/>
          <p:cNvPicPr>
            <a:picLocks noChangeAspect="1" noChangeArrowheads="1"/>
          </p:cNvPicPr>
          <p:nvPr/>
        </p:nvPicPr>
        <p:blipFill>
          <a:blip r:embed="rId2" cstate="print">
            <a:lum bright="-6000"/>
          </a:blip>
          <a:srcRect/>
          <a:stretch>
            <a:fillRect/>
          </a:stretch>
        </p:blipFill>
        <p:spPr bwMode="auto">
          <a:xfrm>
            <a:off x="5502275" y="2611438"/>
            <a:ext cx="347663" cy="419100"/>
          </a:xfrm>
          <a:prstGeom prst="rect">
            <a:avLst/>
          </a:prstGeom>
          <a:noFill/>
          <a:ln w="9525">
            <a:noFill/>
            <a:miter lim="800000"/>
            <a:headEnd/>
            <a:tailEnd/>
          </a:ln>
        </p:spPr>
      </p:pic>
      <p:pic>
        <p:nvPicPr>
          <p:cNvPr id="104451" name="Picture 538" descr="Flechita"/>
          <p:cNvPicPr>
            <a:picLocks noChangeAspect="1" noChangeArrowheads="1"/>
          </p:cNvPicPr>
          <p:nvPr/>
        </p:nvPicPr>
        <p:blipFill>
          <a:blip r:embed="rId2" cstate="print">
            <a:lum bright="-6000"/>
          </a:blip>
          <a:srcRect/>
          <a:stretch>
            <a:fillRect/>
          </a:stretch>
        </p:blipFill>
        <p:spPr bwMode="auto">
          <a:xfrm>
            <a:off x="7764463" y="2654300"/>
            <a:ext cx="347662" cy="419100"/>
          </a:xfrm>
          <a:prstGeom prst="rect">
            <a:avLst/>
          </a:prstGeom>
          <a:noFill/>
          <a:ln w="9525">
            <a:noFill/>
            <a:miter lim="800000"/>
            <a:headEnd/>
            <a:tailEnd/>
          </a:ln>
        </p:spPr>
      </p:pic>
      <p:pic>
        <p:nvPicPr>
          <p:cNvPr id="104452" name="Picture 535" descr="Flechita"/>
          <p:cNvPicPr>
            <a:picLocks noChangeAspect="1" noChangeArrowheads="1"/>
          </p:cNvPicPr>
          <p:nvPr/>
        </p:nvPicPr>
        <p:blipFill>
          <a:blip r:embed="rId2" cstate="print">
            <a:lum bright="-6000"/>
          </a:blip>
          <a:srcRect/>
          <a:stretch>
            <a:fillRect/>
          </a:stretch>
        </p:blipFill>
        <p:spPr bwMode="auto">
          <a:xfrm>
            <a:off x="946150" y="2611438"/>
            <a:ext cx="347663" cy="419100"/>
          </a:xfrm>
          <a:prstGeom prst="rect">
            <a:avLst/>
          </a:prstGeom>
          <a:noFill/>
          <a:ln w="9525">
            <a:noFill/>
            <a:miter lim="800000"/>
            <a:headEnd/>
            <a:tailEnd/>
          </a:ln>
        </p:spPr>
      </p:pic>
      <p:pic>
        <p:nvPicPr>
          <p:cNvPr id="104453" name="Picture 536" descr="Flechita"/>
          <p:cNvPicPr>
            <a:picLocks noChangeAspect="1" noChangeArrowheads="1"/>
          </p:cNvPicPr>
          <p:nvPr/>
        </p:nvPicPr>
        <p:blipFill>
          <a:blip r:embed="rId2" cstate="print">
            <a:lum bright="-6000"/>
          </a:blip>
          <a:srcRect/>
          <a:stretch>
            <a:fillRect/>
          </a:stretch>
        </p:blipFill>
        <p:spPr bwMode="auto">
          <a:xfrm>
            <a:off x="3208338" y="2654300"/>
            <a:ext cx="347662" cy="419100"/>
          </a:xfrm>
          <a:prstGeom prst="rect">
            <a:avLst/>
          </a:prstGeom>
          <a:noFill/>
          <a:ln w="9525">
            <a:noFill/>
            <a:miter lim="800000"/>
            <a:headEnd/>
            <a:tailEnd/>
          </a:ln>
        </p:spPr>
      </p:pic>
      <p:pic>
        <p:nvPicPr>
          <p:cNvPr id="104454" name="Picture 432" descr="gfghfj"/>
          <p:cNvPicPr>
            <a:picLocks noChangeAspect="1" noChangeArrowheads="1"/>
          </p:cNvPicPr>
          <p:nvPr/>
        </p:nvPicPr>
        <p:blipFill>
          <a:blip r:embed="rId3" cstate="print"/>
          <a:srcRect/>
          <a:stretch>
            <a:fillRect/>
          </a:stretch>
        </p:blipFill>
        <p:spPr bwMode="auto">
          <a:xfrm>
            <a:off x="6129338" y="1474788"/>
            <a:ext cx="1490662" cy="1624012"/>
          </a:xfrm>
          <a:prstGeom prst="rect">
            <a:avLst/>
          </a:prstGeom>
          <a:noFill/>
          <a:ln w="9525">
            <a:noFill/>
            <a:miter lim="800000"/>
            <a:headEnd/>
            <a:tailEnd/>
          </a:ln>
        </p:spPr>
      </p:pic>
      <p:pic>
        <p:nvPicPr>
          <p:cNvPr id="104455" name="Picture 279" descr="gfygfyhfj"/>
          <p:cNvPicPr>
            <a:picLocks noChangeArrowheads="1"/>
          </p:cNvPicPr>
          <p:nvPr/>
        </p:nvPicPr>
        <p:blipFill>
          <a:blip r:embed="rId4" cstate="print"/>
          <a:srcRect/>
          <a:stretch>
            <a:fillRect/>
          </a:stretch>
        </p:blipFill>
        <p:spPr bwMode="auto">
          <a:xfrm>
            <a:off x="2520950" y="3576638"/>
            <a:ext cx="1774825" cy="1320800"/>
          </a:xfrm>
          <a:prstGeom prst="rect">
            <a:avLst/>
          </a:prstGeom>
          <a:noFill/>
          <a:ln w="9525">
            <a:noFill/>
            <a:miter lim="800000"/>
            <a:headEnd/>
            <a:tailEnd/>
          </a:ln>
        </p:spPr>
      </p:pic>
      <p:pic>
        <p:nvPicPr>
          <p:cNvPr id="104456" name="Picture 2" descr="fgfgh"/>
          <p:cNvPicPr>
            <a:picLocks noChangeAspect="1" noChangeArrowheads="1"/>
          </p:cNvPicPr>
          <p:nvPr/>
        </p:nvPicPr>
        <p:blipFill>
          <a:blip r:embed="rId5" cstate="print"/>
          <a:srcRect/>
          <a:stretch>
            <a:fillRect/>
          </a:stretch>
        </p:blipFill>
        <p:spPr bwMode="auto">
          <a:xfrm>
            <a:off x="1549400" y="1484313"/>
            <a:ext cx="1490663" cy="1624012"/>
          </a:xfrm>
          <a:prstGeom prst="rect">
            <a:avLst/>
          </a:prstGeom>
          <a:noFill/>
          <a:ln w="9525">
            <a:noFill/>
            <a:miter lim="800000"/>
            <a:headEnd/>
            <a:tailEnd/>
          </a:ln>
        </p:spPr>
      </p:pic>
      <p:sp>
        <p:nvSpPr>
          <p:cNvPr id="104457" name="Rectangle 3"/>
          <p:cNvSpPr>
            <a:spLocks noGrp="1" noChangeArrowheads="1"/>
          </p:cNvSpPr>
          <p:nvPr>
            <p:ph type="title"/>
          </p:nvPr>
        </p:nvSpPr>
        <p:spPr/>
        <p:txBody>
          <a:bodyPr/>
          <a:lstStyle/>
          <a:p>
            <a:pPr eaLnBrk="1" hangingPunct="1"/>
            <a:r>
              <a:rPr lang="es-CO" dirty="0" smtClean="0"/>
              <a:t>Información del Mausoleo</a:t>
            </a:r>
          </a:p>
        </p:txBody>
      </p:sp>
      <p:sp>
        <p:nvSpPr>
          <p:cNvPr id="104458" name="Rectangle 4"/>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0F967C08-9048-4127-979E-BA2E66CF73FD}" type="slidenum">
              <a:rPr lang="es-ES" sz="900" i="1">
                <a:solidFill>
                  <a:schemeClr val="bg1"/>
                </a:solidFill>
              </a:rPr>
              <a:pPr algn="ctr"/>
              <a:t>90</a:t>
            </a:fld>
            <a:endParaRPr lang="es-ES" sz="900" i="1" dirty="0">
              <a:solidFill>
                <a:schemeClr val="bg1"/>
              </a:solidFill>
            </a:endParaRPr>
          </a:p>
        </p:txBody>
      </p:sp>
      <p:graphicFrame>
        <p:nvGraphicFramePr>
          <p:cNvPr id="567442" name="Group 146"/>
          <p:cNvGraphicFramePr>
            <a:graphicFrameLocks noGrp="1"/>
          </p:cNvGraphicFramePr>
          <p:nvPr/>
        </p:nvGraphicFramePr>
        <p:xfrm>
          <a:off x="1787525" y="741363"/>
          <a:ext cx="2439988" cy="371280"/>
        </p:xfrm>
        <a:graphic>
          <a:graphicData uri="http://schemas.openxmlformats.org/drawingml/2006/table">
            <a:tbl>
              <a:tblPr/>
              <a:tblGrid>
                <a:gridCol w="2439988"/>
              </a:tblGrid>
              <a:tr h="1428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21.</a:t>
                      </a:r>
                      <a:r>
                        <a:rPr kumimoji="0" lang="es-CO" sz="1100" b="1" i="0" u="none" strike="noStrike" cap="none" normalizeH="0" baseline="0" dirty="0" smtClean="0">
                          <a:ln>
                            <a:noFill/>
                          </a:ln>
                          <a:solidFill>
                            <a:srgbClr val="333333"/>
                          </a:solidFill>
                          <a:effectLst/>
                          <a:latin typeface="Calibri" pitchFamily="34" charset="0"/>
                          <a:cs typeface="Arial" charset="0"/>
                        </a:rPr>
                        <a:t> ¿Hace cuánto </a:t>
                      </a:r>
                      <a:r>
                        <a:rPr kumimoji="0" lang="es-CO" sz="1100" b="1" i="0" u="none" strike="noStrike" cap="none" normalizeH="0" baseline="0" dirty="0" smtClean="0">
                          <a:ln>
                            <a:noFill/>
                          </a:ln>
                          <a:solidFill>
                            <a:srgbClr val="622280"/>
                          </a:solidFill>
                          <a:effectLst/>
                          <a:latin typeface="Calibri" pitchFamily="34" charset="0"/>
                          <a:cs typeface="Arial" charset="0"/>
                        </a:rPr>
                        <a:t>tiempo</a:t>
                      </a:r>
                      <a:r>
                        <a:rPr kumimoji="0" lang="es-CO" sz="1100" b="1" i="0" u="none" strike="noStrike" cap="none" normalizeH="0" baseline="0" dirty="0" smtClean="0">
                          <a:ln>
                            <a:noFill/>
                          </a:ln>
                          <a:solidFill>
                            <a:srgbClr val="333333"/>
                          </a:solidFill>
                          <a:effectLst/>
                          <a:latin typeface="Calibri" pitchFamily="34" charset="0"/>
                          <a:cs typeface="Arial" charset="0"/>
                        </a:rPr>
                        <a:t> tiene la titularidad del mausoleo?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104461" name="Rectangle 17"/>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567314" name="Group 18"/>
          <p:cNvGraphicFramePr>
            <a:graphicFrameLocks noGrp="1"/>
          </p:cNvGraphicFramePr>
          <p:nvPr/>
        </p:nvGraphicFramePr>
        <p:xfrm>
          <a:off x="2303463" y="1579563"/>
          <a:ext cx="261937" cy="173160"/>
        </p:xfrm>
        <a:graphic>
          <a:graphicData uri="http://schemas.openxmlformats.org/drawingml/2006/table">
            <a:tbl>
              <a:tblPr/>
              <a:tblGrid>
                <a:gridCol w="26193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endParaRPr kumimoji="0" lang="es-CO" sz="10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7320" name="Group 24"/>
          <p:cNvGraphicFramePr>
            <a:graphicFrameLocks noGrp="1"/>
          </p:cNvGraphicFramePr>
          <p:nvPr/>
        </p:nvGraphicFramePr>
        <p:xfrm>
          <a:off x="2039938" y="2555875"/>
          <a:ext cx="527050" cy="214308"/>
        </p:xfrm>
        <a:graphic>
          <a:graphicData uri="http://schemas.openxmlformats.org/drawingml/2006/table">
            <a:tbl>
              <a:tblPr/>
              <a:tblGrid>
                <a:gridCol w="5270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97</a:t>
                      </a:r>
                      <a:r>
                        <a:rPr kumimoji="0" lang="es-ES" sz="9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7326" name="Group 30"/>
          <p:cNvGraphicFramePr>
            <a:graphicFrameLocks noGrp="1"/>
          </p:cNvGraphicFramePr>
          <p:nvPr/>
        </p:nvGraphicFramePr>
        <p:xfrm>
          <a:off x="866775" y="2133600"/>
          <a:ext cx="519113" cy="474912"/>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622280"/>
                          </a:solidFill>
                          <a:effectLst/>
                          <a:latin typeface="Cambria" pitchFamily="18" charset="0"/>
                          <a:cs typeface="Arial" charset="0"/>
                        </a:rPr>
                        <a:t>3</a:t>
                      </a:r>
                      <a:r>
                        <a:rPr kumimoji="0" lang="es-ES" sz="1000" b="1" i="0" u="none" strike="noStrike" cap="none" normalizeH="0" baseline="0" dirty="0" smtClean="0">
                          <a:ln>
                            <a:noFill/>
                          </a:ln>
                          <a:solidFill>
                            <a:srgbClr val="622280"/>
                          </a:solidFill>
                          <a:effectLst/>
                          <a:latin typeface="Cambria" pitchFamily="18" charset="0"/>
                          <a:cs typeface="Arial" charset="0"/>
                        </a:rPr>
                        <a:t>%</a:t>
                      </a:r>
                    </a:p>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622280"/>
                          </a:solidFill>
                          <a:effectLst/>
                          <a:latin typeface="Cambria" pitchFamily="18" charset="0"/>
                          <a:cs typeface="Arial" charset="0"/>
                        </a:rPr>
                        <a:t>Si</a:t>
                      </a:r>
                      <a:r>
                        <a:rPr kumimoji="0" lang="es-ES" sz="1300" b="1" i="0" u="none" strike="noStrike" cap="none" normalizeH="0" baseline="0" dirty="0" smtClean="0">
                          <a:ln>
                            <a:noFill/>
                          </a:ln>
                          <a:solidFill>
                            <a:srgbClr val="622280"/>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7332" name="Group 36"/>
          <p:cNvGraphicFramePr>
            <a:graphicFrameLocks noGrp="1"/>
          </p:cNvGraphicFramePr>
          <p:nvPr/>
        </p:nvGraphicFramePr>
        <p:xfrm>
          <a:off x="3133725" y="2359025"/>
          <a:ext cx="519113" cy="269172"/>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No</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104470" name="AutoShape 42"/>
          <p:cNvCxnSpPr>
            <a:cxnSpLocks noChangeShapeType="1"/>
          </p:cNvCxnSpPr>
          <p:nvPr/>
        </p:nvCxnSpPr>
        <p:spPr bwMode="auto">
          <a:xfrm rot="10800000" flipV="1">
            <a:off x="1127125" y="1665288"/>
            <a:ext cx="1176338" cy="468312"/>
          </a:xfrm>
          <a:prstGeom prst="bentConnector2">
            <a:avLst/>
          </a:prstGeom>
          <a:noFill/>
          <a:ln w="3175">
            <a:solidFill>
              <a:schemeClr val="tx1"/>
            </a:solidFill>
            <a:miter lim="800000"/>
            <a:headEnd/>
            <a:tailEnd type="oval" w="med" len="med"/>
          </a:ln>
        </p:spPr>
      </p:cxnSp>
      <p:cxnSp>
        <p:nvCxnSpPr>
          <p:cNvPr id="104471" name="AutoShape 43"/>
          <p:cNvCxnSpPr>
            <a:cxnSpLocks noChangeShapeType="1"/>
          </p:cNvCxnSpPr>
          <p:nvPr/>
        </p:nvCxnSpPr>
        <p:spPr bwMode="auto">
          <a:xfrm flipV="1">
            <a:off x="2566988" y="2493963"/>
            <a:ext cx="566737" cy="169862"/>
          </a:xfrm>
          <a:prstGeom prst="bentConnector3">
            <a:avLst>
              <a:gd name="adj1" fmla="val 49861"/>
            </a:avLst>
          </a:prstGeom>
          <a:noFill/>
          <a:ln w="3175">
            <a:solidFill>
              <a:schemeClr val="tx1"/>
            </a:solidFill>
            <a:miter lim="800000"/>
            <a:headEnd/>
            <a:tailEnd type="oval" w="med" len="med"/>
          </a:ln>
        </p:spPr>
      </p:cxnSp>
      <p:sp>
        <p:nvSpPr>
          <p:cNvPr id="104472" name="Line 144"/>
          <p:cNvSpPr>
            <a:spLocks noChangeShapeType="1"/>
          </p:cNvSpPr>
          <p:nvPr/>
        </p:nvSpPr>
        <p:spPr bwMode="auto">
          <a:xfrm>
            <a:off x="330200" y="1268413"/>
            <a:ext cx="8485188" cy="0"/>
          </a:xfrm>
          <a:prstGeom prst="line">
            <a:avLst/>
          </a:prstGeom>
          <a:noFill/>
          <a:ln w="3175">
            <a:solidFill>
              <a:srgbClr val="808080"/>
            </a:solidFill>
            <a:round/>
            <a:headEnd/>
            <a:tailEnd/>
          </a:ln>
        </p:spPr>
        <p:txBody>
          <a:bodyPr/>
          <a:lstStyle/>
          <a:p>
            <a:endParaRPr lang="es-MX" dirty="0"/>
          </a:p>
        </p:txBody>
      </p:sp>
      <p:pic>
        <p:nvPicPr>
          <p:cNvPr id="104473" name="Picture 147" descr="GK"/>
          <p:cNvPicPr>
            <a:picLocks noChangeAspect="1" noChangeArrowheads="1"/>
          </p:cNvPicPr>
          <p:nvPr/>
        </p:nvPicPr>
        <p:blipFill>
          <a:blip r:embed="rId6" cstate="print"/>
          <a:srcRect/>
          <a:stretch>
            <a:fillRect/>
          </a:stretch>
        </p:blipFill>
        <p:spPr bwMode="auto">
          <a:xfrm>
            <a:off x="4348163" y="619125"/>
            <a:ext cx="2433637" cy="708025"/>
          </a:xfrm>
          <a:prstGeom prst="rect">
            <a:avLst/>
          </a:prstGeom>
          <a:noFill/>
          <a:ln w="9525">
            <a:noFill/>
            <a:miter lim="800000"/>
            <a:headEnd/>
            <a:tailEnd/>
          </a:ln>
        </p:spPr>
      </p:pic>
      <p:graphicFrame>
        <p:nvGraphicFramePr>
          <p:cNvPr id="567451" name="Group 155"/>
          <p:cNvGraphicFramePr>
            <a:graphicFrameLocks noGrp="1"/>
          </p:cNvGraphicFramePr>
          <p:nvPr/>
        </p:nvGraphicFramePr>
        <p:xfrm>
          <a:off x="4371975" y="804863"/>
          <a:ext cx="519113" cy="241740"/>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rgbClr val="622280"/>
                          </a:solidFill>
                          <a:effectLst/>
                          <a:latin typeface="Cambria" pitchFamily="18" charset="0"/>
                          <a:cs typeface="Arial" charset="0"/>
                        </a:rPr>
                        <a:t>280</a:t>
                      </a:r>
                      <a:endParaRPr kumimoji="0" lang="es-ES" sz="1300" b="1" i="0" u="none" strike="noStrike" cap="none" normalizeH="0" baseline="0" dirty="0" smtClean="0">
                        <a:ln>
                          <a:noFill/>
                        </a:ln>
                        <a:solidFill>
                          <a:srgbClr val="622280"/>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7459" name="Group 163"/>
          <p:cNvGraphicFramePr>
            <a:graphicFrameLocks noGrp="1"/>
          </p:cNvGraphicFramePr>
          <p:nvPr/>
        </p:nvGraphicFramePr>
        <p:xfrm>
          <a:off x="5110163" y="860425"/>
          <a:ext cx="1198562" cy="203640"/>
        </p:xfrm>
        <a:graphic>
          <a:graphicData uri="http://schemas.openxmlformats.org/drawingml/2006/table">
            <a:tbl>
              <a:tblPr/>
              <a:tblGrid>
                <a:gridCol w="1198562"/>
              </a:tblGrid>
              <a:tr h="1428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chemeClr val="bg1"/>
                          </a:solidFill>
                          <a:effectLst/>
                          <a:latin typeface="Calibri" pitchFamily="34" charset="0"/>
                          <a:cs typeface="Arial" charset="0"/>
                        </a:rPr>
                        <a:t> Promedio (Meses)</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104479" name="Line 165"/>
          <p:cNvSpPr>
            <a:spLocks noChangeShapeType="1"/>
          </p:cNvSpPr>
          <p:nvPr/>
        </p:nvSpPr>
        <p:spPr bwMode="auto">
          <a:xfrm rot="5400000">
            <a:off x="3190875" y="3578226"/>
            <a:ext cx="2720975" cy="0"/>
          </a:xfrm>
          <a:prstGeom prst="line">
            <a:avLst/>
          </a:prstGeom>
          <a:noFill/>
          <a:ln w="3175">
            <a:solidFill>
              <a:srgbClr val="808080"/>
            </a:solidFill>
            <a:round/>
            <a:headEnd/>
            <a:tailEnd/>
          </a:ln>
        </p:spPr>
        <p:txBody>
          <a:bodyPr/>
          <a:lstStyle/>
          <a:p>
            <a:endParaRPr lang="es-MX" dirty="0"/>
          </a:p>
        </p:txBody>
      </p:sp>
      <p:graphicFrame>
        <p:nvGraphicFramePr>
          <p:cNvPr id="567468" name="Group 172"/>
          <p:cNvGraphicFramePr>
            <a:graphicFrameLocks noGrp="1"/>
          </p:cNvGraphicFramePr>
          <p:nvPr/>
        </p:nvGraphicFramePr>
        <p:xfrm>
          <a:off x="387350" y="1289050"/>
          <a:ext cx="3816350" cy="203640"/>
        </p:xfrm>
        <a:graphic>
          <a:graphicData uri="http://schemas.openxmlformats.org/drawingml/2006/table">
            <a:tbl>
              <a:tblPr/>
              <a:tblGrid>
                <a:gridCol w="381635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22.</a:t>
                      </a:r>
                      <a:r>
                        <a:rPr kumimoji="0" lang="es-CO" sz="1100" b="1" i="0" u="none" strike="noStrike" cap="none" normalizeH="0" baseline="0" dirty="0" smtClean="0">
                          <a:ln>
                            <a:noFill/>
                          </a:ln>
                          <a:solidFill>
                            <a:srgbClr val="333333"/>
                          </a:solidFill>
                          <a:effectLst/>
                          <a:latin typeface="Calibri" pitchFamily="34" charset="0"/>
                          <a:cs typeface="Arial" charset="0"/>
                        </a:rPr>
                        <a:t> ¿Ha </a:t>
                      </a:r>
                      <a:r>
                        <a:rPr kumimoji="0" lang="es-CO" sz="1100" b="1" i="0" u="none" strike="noStrike" cap="none" normalizeH="0" baseline="0" dirty="0" smtClean="0">
                          <a:ln>
                            <a:noFill/>
                          </a:ln>
                          <a:solidFill>
                            <a:srgbClr val="622280"/>
                          </a:solidFill>
                          <a:effectLst/>
                          <a:latin typeface="Calibri" pitchFamily="34" charset="0"/>
                          <a:cs typeface="Arial" charset="0"/>
                        </a:rPr>
                        <a:t>vendido</a:t>
                      </a:r>
                      <a:r>
                        <a:rPr kumimoji="0" lang="es-CO" sz="1100" b="1" i="0" u="none" strike="noStrike" cap="none" normalizeH="0" baseline="0" dirty="0" smtClean="0">
                          <a:ln>
                            <a:noFill/>
                          </a:ln>
                          <a:solidFill>
                            <a:srgbClr val="333333"/>
                          </a:solidFill>
                          <a:effectLst/>
                          <a:latin typeface="Calibri" pitchFamily="34" charset="0"/>
                          <a:cs typeface="Arial" charset="0"/>
                        </a:rPr>
                        <a:t> parte de su propiedad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7484" name="Group 188"/>
          <p:cNvGraphicFramePr>
            <a:graphicFrameLocks noGrp="1"/>
          </p:cNvGraphicFramePr>
          <p:nvPr/>
        </p:nvGraphicFramePr>
        <p:xfrm>
          <a:off x="103188" y="3157538"/>
          <a:ext cx="2006600" cy="371280"/>
        </p:xfrm>
        <a:graphic>
          <a:graphicData uri="http://schemas.openxmlformats.org/drawingml/2006/table">
            <a:tbl>
              <a:tblPr/>
              <a:tblGrid>
                <a:gridCol w="200660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 ¿Por qué han vendido parte de su propiedad?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7485" name="Group 189"/>
          <p:cNvGraphicFramePr>
            <a:graphicFrameLocks noGrp="1"/>
          </p:cNvGraphicFramePr>
          <p:nvPr/>
        </p:nvGraphicFramePr>
        <p:xfrm>
          <a:off x="2428875" y="3157538"/>
          <a:ext cx="2006600" cy="371280"/>
        </p:xfrm>
        <a:graphic>
          <a:graphicData uri="http://schemas.openxmlformats.org/drawingml/2006/table">
            <a:tbl>
              <a:tblPr/>
              <a:tblGrid>
                <a:gridCol w="200660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 ¿Por qué </a:t>
                      </a:r>
                      <a:r>
                        <a:rPr kumimoji="0" lang="es-CO" sz="1100" b="1" i="0" u="none" strike="noStrike" cap="none" normalizeH="0" baseline="0" dirty="0" smtClean="0">
                          <a:ln>
                            <a:noFill/>
                          </a:ln>
                          <a:solidFill>
                            <a:srgbClr val="622280"/>
                          </a:solidFill>
                          <a:effectLst/>
                          <a:latin typeface="Calibri" pitchFamily="34" charset="0"/>
                          <a:cs typeface="Arial" charset="0"/>
                        </a:rPr>
                        <a:t>NO</a:t>
                      </a:r>
                      <a:r>
                        <a:rPr kumimoji="0" lang="es-CO" sz="1100" b="1" i="0" u="none" strike="noStrike" cap="none" normalizeH="0" baseline="0" dirty="0" smtClean="0">
                          <a:ln>
                            <a:noFill/>
                          </a:ln>
                          <a:solidFill>
                            <a:srgbClr val="333333"/>
                          </a:solidFill>
                          <a:effectLst/>
                          <a:latin typeface="Calibri" pitchFamily="34" charset="0"/>
                          <a:cs typeface="Arial" charset="0"/>
                        </a:rPr>
                        <a:t> han vendido parte de su propiedad?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pic>
        <p:nvPicPr>
          <p:cNvPr id="104486" name="Picture 195" descr="fgh"/>
          <p:cNvPicPr>
            <a:picLocks noChangeAspect="1" noChangeArrowheads="1"/>
          </p:cNvPicPr>
          <p:nvPr/>
        </p:nvPicPr>
        <p:blipFill>
          <a:blip r:embed="rId7" cstate="print"/>
          <a:srcRect/>
          <a:stretch>
            <a:fillRect/>
          </a:stretch>
        </p:blipFill>
        <p:spPr bwMode="auto">
          <a:xfrm>
            <a:off x="217488" y="3568700"/>
            <a:ext cx="1765300" cy="1320800"/>
          </a:xfrm>
          <a:prstGeom prst="rect">
            <a:avLst/>
          </a:prstGeom>
          <a:noFill/>
          <a:ln w="9525">
            <a:noFill/>
            <a:miter lim="800000"/>
            <a:headEnd/>
            <a:tailEnd/>
          </a:ln>
        </p:spPr>
      </p:pic>
      <p:graphicFrame>
        <p:nvGraphicFramePr>
          <p:cNvPr id="567531" name="Group 235"/>
          <p:cNvGraphicFramePr>
            <a:graphicFrameLocks noGrp="1"/>
          </p:cNvGraphicFramePr>
          <p:nvPr/>
        </p:nvGraphicFramePr>
        <p:xfrm>
          <a:off x="320675" y="3800475"/>
          <a:ext cx="1501775" cy="974726"/>
        </p:xfrm>
        <a:graphic>
          <a:graphicData uri="http://schemas.openxmlformats.org/drawingml/2006/table">
            <a:tbl>
              <a:tblPr/>
              <a:tblGrid>
                <a:gridCol w="1243013"/>
                <a:gridCol w="258762"/>
              </a:tblGrid>
              <a:tr h="18097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No la necesitaba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25%</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3063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Por servicio para otra persona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25%</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063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Se arrienda y la gente no responde </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25%</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8097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No responde</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25%</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567546" name="Group 250"/>
          <p:cNvGraphicFramePr>
            <a:graphicFrameLocks noGrp="1"/>
          </p:cNvGraphicFramePr>
          <p:nvPr/>
        </p:nvGraphicFramePr>
        <p:xfrm>
          <a:off x="846138" y="3617913"/>
          <a:ext cx="530225" cy="145728"/>
        </p:xfrm>
        <a:graphic>
          <a:graphicData uri="http://schemas.openxmlformats.org/drawingml/2006/table">
            <a:tbl>
              <a:tblPr/>
              <a:tblGrid>
                <a:gridCol w="265112"/>
                <a:gridCol w="265113"/>
              </a:tblGrid>
              <a:tr h="123825">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cap="flat">
                      <a:noFill/>
                    </a:lnL>
                    <a:lnR w="3175" cap="flat" cmpd="sng" algn="ctr">
                      <a:solidFill>
                        <a:schemeClr val="bg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4</a:t>
                      </a:r>
                    </a:p>
                  </a:txBody>
                  <a:tcPr marL="18000" marR="18000" marT="18000" marB="18000" anchor="ctr" horzOverflow="overflow">
                    <a:lnL w="3175" cap="flat" cmpd="sng" algn="ctr">
                      <a:solidFill>
                        <a:schemeClr val="bg1"/>
                      </a:solidFill>
                      <a:prstDash val="solid"/>
                      <a:round/>
                      <a:headEnd type="none" w="med" len="med"/>
                      <a:tailEnd type="none" w="med" len="med"/>
                    </a:lnL>
                    <a:lnR cap="flat">
                      <a:noFill/>
                    </a:lnR>
                    <a:lnT cap="flat">
                      <a:noFill/>
                    </a:lnT>
                    <a:lnB cap="flat">
                      <a:noFill/>
                    </a:lnB>
                    <a:lnTlToBr>
                      <a:noFill/>
                    </a:lnTlToBr>
                    <a:lnBlToTr>
                      <a:noFill/>
                    </a:lnBlToTr>
                    <a:noFill/>
                  </a:tcPr>
                </a:tc>
              </a:tr>
            </a:tbl>
          </a:graphicData>
        </a:graphic>
      </p:graphicFrame>
      <p:graphicFrame>
        <p:nvGraphicFramePr>
          <p:cNvPr id="567612" name="Group 316"/>
          <p:cNvGraphicFramePr>
            <a:graphicFrameLocks noGrp="1"/>
          </p:cNvGraphicFramePr>
          <p:nvPr/>
        </p:nvGraphicFramePr>
        <p:xfrm>
          <a:off x="2638425" y="3800475"/>
          <a:ext cx="1501775" cy="1013256"/>
        </p:xfrm>
        <a:graphic>
          <a:graphicData uri="http://schemas.openxmlformats.org/drawingml/2006/table">
            <a:tbl>
              <a:tblPr/>
              <a:tblGrid>
                <a:gridCol w="1243013"/>
                <a:gridCol w="258762"/>
              </a:tblGrid>
              <a:tr h="117475">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Es familiar / ahí tiene familiares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45%</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117475">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No está interesado /no quiere</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10%</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22238">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No se puede vender</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9%</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22238">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Está ocupada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71438">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No ha tenido la necesidad</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567565" name="Group 269"/>
          <p:cNvGraphicFramePr>
            <a:graphicFrameLocks noGrp="1"/>
          </p:cNvGraphicFramePr>
          <p:nvPr/>
        </p:nvGraphicFramePr>
        <p:xfrm>
          <a:off x="3140075" y="3617913"/>
          <a:ext cx="530225" cy="145728"/>
        </p:xfrm>
        <a:graphic>
          <a:graphicData uri="http://schemas.openxmlformats.org/drawingml/2006/table">
            <a:tbl>
              <a:tblPr/>
              <a:tblGrid>
                <a:gridCol w="265113"/>
                <a:gridCol w="265112"/>
              </a:tblGrid>
              <a:tr h="123825">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cap="flat">
                      <a:noFill/>
                    </a:lnL>
                    <a:lnR w="3175" cap="flat" cmpd="sng" algn="ctr">
                      <a:solidFill>
                        <a:schemeClr val="bg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137</a:t>
                      </a:r>
                    </a:p>
                  </a:txBody>
                  <a:tcPr marL="18000" marR="18000" marT="18000" marB="18000" anchor="ctr" horzOverflow="overflow">
                    <a:lnL w="3175" cap="flat" cmpd="sng" algn="ctr">
                      <a:solidFill>
                        <a:schemeClr val="bg1"/>
                      </a:solidFill>
                      <a:prstDash val="solid"/>
                      <a:round/>
                      <a:headEnd type="none" w="med" len="med"/>
                      <a:tailEnd type="none" w="med" len="med"/>
                    </a:lnL>
                    <a:lnR cap="flat">
                      <a:noFill/>
                    </a:lnR>
                    <a:lnT cap="flat">
                      <a:noFill/>
                    </a:lnT>
                    <a:lnB cap="flat">
                      <a:noFill/>
                    </a:lnB>
                    <a:lnTlToBr>
                      <a:noFill/>
                    </a:lnTlToBr>
                    <a:lnBlToTr>
                      <a:noFill/>
                    </a:lnBlToTr>
                    <a:noFill/>
                  </a:tcPr>
                </a:tc>
              </a:tr>
            </a:tbl>
          </a:graphicData>
        </a:graphic>
      </p:graphicFrame>
      <p:pic>
        <p:nvPicPr>
          <p:cNvPr id="104524" name="Picture 317" descr="gfygfyhfj"/>
          <p:cNvPicPr>
            <a:picLocks noChangeArrowheads="1"/>
          </p:cNvPicPr>
          <p:nvPr/>
        </p:nvPicPr>
        <p:blipFill>
          <a:blip r:embed="rId4" cstate="print"/>
          <a:srcRect/>
          <a:stretch>
            <a:fillRect/>
          </a:stretch>
        </p:blipFill>
        <p:spPr bwMode="auto">
          <a:xfrm>
            <a:off x="7102475" y="3576638"/>
            <a:ext cx="1774825" cy="1320800"/>
          </a:xfrm>
          <a:prstGeom prst="rect">
            <a:avLst/>
          </a:prstGeom>
          <a:noFill/>
          <a:ln w="9525">
            <a:noFill/>
            <a:miter lim="800000"/>
            <a:headEnd/>
            <a:tailEnd/>
          </a:ln>
        </p:spPr>
      </p:pic>
      <p:graphicFrame>
        <p:nvGraphicFramePr>
          <p:cNvPr id="567615" name="Group 319"/>
          <p:cNvGraphicFramePr>
            <a:graphicFrameLocks noGrp="1"/>
          </p:cNvGraphicFramePr>
          <p:nvPr/>
        </p:nvGraphicFramePr>
        <p:xfrm>
          <a:off x="6694488" y="1571625"/>
          <a:ext cx="261937" cy="173160"/>
        </p:xfrm>
        <a:graphic>
          <a:graphicData uri="http://schemas.openxmlformats.org/drawingml/2006/table">
            <a:tbl>
              <a:tblPr/>
              <a:tblGrid>
                <a:gridCol w="26193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endParaRPr kumimoji="0" lang="es-CO" sz="10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7729" name="Group 433"/>
          <p:cNvGraphicFramePr>
            <a:graphicFrameLocks noGrp="1"/>
          </p:cNvGraphicFramePr>
          <p:nvPr/>
        </p:nvGraphicFramePr>
        <p:xfrm>
          <a:off x="5429250" y="2309813"/>
          <a:ext cx="519113" cy="269172"/>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622280"/>
                          </a:solidFill>
                          <a:effectLst/>
                          <a:latin typeface="Cambria" pitchFamily="18" charset="0"/>
                          <a:cs typeface="Arial" charset="0"/>
                        </a:rPr>
                        <a:t>Si</a:t>
                      </a:r>
                      <a:r>
                        <a:rPr kumimoji="0" lang="es-ES" sz="1300" b="1" i="0" u="none" strike="noStrike" cap="none" normalizeH="0" baseline="0" dirty="0" smtClean="0">
                          <a:ln>
                            <a:noFill/>
                          </a:ln>
                          <a:solidFill>
                            <a:srgbClr val="622280"/>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104529" name="AutoShape 343"/>
          <p:cNvCxnSpPr>
            <a:cxnSpLocks noChangeShapeType="1"/>
          </p:cNvCxnSpPr>
          <p:nvPr/>
        </p:nvCxnSpPr>
        <p:spPr bwMode="auto">
          <a:xfrm rot="10800000" flipV="1">
            <a:off x="5689600" y="1741488"/>
            <a:ext cx="1171575" cy="568325"/>
          </a:xfrm>
          <a:prstGeom prst="bentConnector2">
            <a:avLst/>
          </a:prstGeom>
          <a:noFill/>
          <a:ln w="3175">
            <a:solidFill>
              <a:schemeClr val="tx1"/>
            </a:solidFill>
            <a:miter lim="800000"/>
            <a:headEnd/>
            <a:tailEnd type="oval" w="med" len="med"/>
          </a:ln>
        </p:spPr>
      </p:cxnSp>
      <p:graphicFrame>
        <p:nvGraphicFramePr>
          <p:cNvPr id="567641" name="Group 345"/>
          <p:cNvGraphicFramePr>
            <a:graphicFrameLocks noGrp="1"/>
          </p:cNvGraphicFramePr>
          <p:nvPr/>
        </p:nvGraphicFramePr>
        <p:xfrm>
          <a:off x="4968875" y="1289050"/>
          <a:ext cx="3816350" cy="203640"/>
        </p:xfrm>
        <a:graphic>
          <a:graphicData uri="http://schemas.openxmlformats.org/drawingml/2006/table">
            <a:tbl>
              <a:tblPr/>
              <a:tblGrid>
                <a:gridCol w="381635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23.</a:t>
                      </a:r>
                      <a:r>
                        <a:rPr kumimoji="0" lang="es-CO" sz="1100" b="1" i="0" u="none" strike="noStrike" cap="none" normalizeH="0" baseline="0" dirty="0" smtClean="0">
                          <a:ln>
                            <a:noFill/>
                          </a:ln>
                          <a:solidFill>
                            <a:srgbClr val="333333"/>
                          </a:solidFill>
                          <a:effectLst/>
                          <a:latin typeface="Calibri" pitchFamily="34" charset="0"/>
                          <a:cs typeface="Arial" charset="0"/>
                        </a:rPr>
                        <a:t> ¿</a:t>
                      </a:r>
                      <a:r>
                        <a:rPr kumimoji="0" lang="es-CO" sz="1100" b="1" i="0" u="none" strike="noStrike" cap="none" normalizeH="0" baseline="0" dirty="0" smtClean="0">
                          <a:ln>
                            <a:noFill/>
                          </a:ln>
                          <a:solidFill>
                            <a:srgbClr val="622280"/>
                          </a:solidFill>
                          <a:effectLst/>
                          <a:latin typeface="Calibri" pitchFamily="34" charset="0"/>
                          <a:cs typeface="Arial" charset="0"/>
                        </a:rPr>
                        <a:t>Vendería</a:t>
                      </a:r>
                      <a:r>
                        <a:rPr kumimoji="0" lang="es-CO" sz="1100" b="1" i="0" u="none" strike="noStrike" cap="none" normalizeH="0" baseline="0" dirty="0" smtClean="0">
                          <a:ln>
                            <a:noFill/>
                          </a:ln>
                          <a:solidFill>
                            <a:srgbClr val="333333"/>
                          </a:solidFill>
                          <a:effectLst/>
                          <a:latin typeface="Calibri" pitchFamily="34" charset="0"/>
                          <a:cs typeface="Arial" charset="0"/>
                        </a:rPr>
                        <a:t> su propiedad?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7647" name="Group 351"/>
          <p:cNvGraphicFramePr>
            <a:graphicFrameLocks noGrp="1"/>
          </p:cNvGraphicFramePr>
          <p:nvPr/>
        </p:nvGraphicFramePr>
        <p:xfrm>
          <a:off x="4684713" y="3157538"/>
          <a:ext cx="2006600" cy="371280"/>
        </p:xfrm>
        <a:graphic>
          <a:graphicData uri="http://schemas.openxmlformats.org/drawingml/2006/table">
            <a:tbl>
              <a:tblPr/>
              <a:tblGrid>
                <a:gridCol w="200660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 ¿Por qué vendería su propiedad?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pic>
        <p:nvPicPr>
          <p:cNvPr id="104534" name="Picture 363" descr="fgh"/>
          <p:cNvPicPr>
            <a:picLocks noChangeAspect="1" noChangeArrowheads="1"/>
          </p:cNvPicPr>
          <p:nvPr/>
        </p:nvPicPr>
        <p:blipFill>
          <a:blip r:embed="rId7" cstate="print"/>
          <a:srcRect/>
          <a:stretch>
            <a:fillRect/>
          </a:stretch>
        </p:blipFill>
        <p:spPr bwMode="auto">
          <a:xfrm>
            <a:off x="4799013" y="3568700"/>
            <a:ext cx="1765300" cy="1320800"/>
          </a:xfrm>
          <a:prstGeom prst="rect">
            <a:avLst/>
          </a:prstGeom>
          <a:noFill/>
          <a:ln w="9525">
            <a:noFill/>
            <a:miter lim="800000"/>
            <a:headEnd/>
            <a:tailEnd/>
          </a:ln>
        </p:spPr>
      </p:pic>
      <p:graphicFrame>
        <p:nvGraphicFramePr>
          <p:cNvPr id="567788" name="Group 492"/>
          <p:cNvGraphicFramePr>
            <a:graphicFrameLocks noGrp="1"/>
          </p:cNvGraphicFramePr>
          <p:nvPr/>
        </p:nvGraphicFramePr>
        <p:xfrm>
          <a:off x="4902200" y="3816350"/>
          <a:ext cx="1501775" cy="974726"/>
        </p:xfrm>
        <a:graphic>
          <a:graphicData uri="http://schemas.openxmlformats.org/drawingml/2006/table">
            <a:tbl>
              <a:tblPr/>
              <a:tblGrid>
                <a:gridCol w="1243013"/>
                <a:gridCol w="258762"/>
              </a:tblGrid>
              <a:tr h="18097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No la necesitaba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27%</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3063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Se va a trasladar </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20%</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063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Si se presenta una buena oferta / servicio diferente</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13%</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8097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Otra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13%</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567677" name="Group 381"/>
          <p:cNvGraphicFramePr>
            <a:graphicFrameLocks noGrp="1"/>
          </p:cNvGraphicFramePr>
          <p:nvPr/>
        </p:nvGraphicFramePr>
        <p:xfrm>
          <a:off x="5427663" y="3617913"/>
          <a:ext cx="530225" cy="145728"/>
        </p:xfrm>
        <a:graphic>
          <a:graphicData uri="http://schemas.openxmlformats.org/drawingml/2006/table">
            <a:tbl>
              <a:tblPr/>
              <a:tblGrid>
                <a:gridCol w="265112"/>
                <a:gridCol w="265113"/>
              </a:tblGrid>
              <a:tr h="123825">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cap="flat">
                      <a:noFill/>
                    </a:lnL>
                    <a:lnR w="3175" cap="flat" cmpd="sng" algn="ctr">
                      <a:solidFill>
                        <a:schemeClr val="bg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15</a:t>
                      </a:r>
                    </a:p>
                  </a:txBody>
                  <a:tcPr marL="18000" marR="18000" marT="18000" marB="18000" anchor="ctr" horzOverflow="overflow">
                    <a:lnL w="3175" cap="flat" cmpd="sng" algn="ctr">
                      <a:solidFill>
                        <a:schemeClr val="bg1"/>
                      </a:solidFill>
                      <a:prstDash val="solid"/>
                      <a:round/>
                      <a:headEnd type="none" w="med" len="med"/>
                      <a:tailEnd type="none" w="med" len="med"/>
                    </a:lnL>
                    <a:lnR cap="flat">
                      <a:noFill/>
                    </a:lnR>
                    <a:lnT cap="flat">
                      <a:noFill/>
                    </a:lnT>
                    <a:lnB cap="flat">
                      <a:noFill/>
                    </a:lnB>
                    <a:lnTlToBr>
                      <a:noFill/>
                    </a:lnTlToBr>
                    <a:lnBlToTr>
                      <a:noFill/>
                    </a:lnBlToTr>
                    <a:noFill/>
                  </a:tcPr>
                </a:tc>
              </a:tr>
            </a:tbl>
          </a:graphicData>
        </a:graphic>
      </p:graphicFrame>
      <p:graphicFrame>
        <p:nvGraphicFramePr>
          <p:cNvPr id="567818" name="Group 522"/>
          <p:cNvGraphicFramePr>
            <a:graphicFrameLocks noGrp="1"/>
          </p:cNvGraphicFramePr>
          <p:nvPr/>
        </p:nvGraphicFramePr>
        <p:xfrm>
          <a:off x="7219950" y="3800475"/>
          <a:ext cx="1501775" cy="991920"/>
        </p:xfrm>
        <a:graphic>
          <a:graphicData uri="http://schemas.openxmlformats.org/drawingml/2006/table">
            <a:tbl>
              <a:tblPr/>
              <a:tblGrid>
                <a:gridCol w="1243013"/>
                <a:gridCol w="258762"/>
              </a:tblGrid>
              <a:tr h="11747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Es familiar / ahí tiene familiares</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61%</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11747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Está ocupada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222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Es una sociedad</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222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Es una herencia</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7143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Lo tengo para mí</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567707" name="Group 411"/>
          <p:cNvGraphicFramePr>
            <a:graphicFrameLocks noGrp="1"/>
          </p:cNvGraphicFramePr>
          <p:nvPr/>
        </p:nvGraphicFramePr>
        <p:xfrm>
          <a:off x="7721600" y="3617913"/>
          <a:ext cx="530225" cy="145728"/>
        </p:xfrm>
        <a:graphic>
          <a:graphicData uri="http://schemas.openxmlformats.org/drawingml/2006/table">
            <a:tbl>
              <a:tblPr/>
              <a:tblGrid>
                <a:gridCol w="265113"/>
                <a:gridCol w="265112"/>
              </a:tblGrid>
              <a:tr h="123825">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cap="flat">
                      <a:noFill/>
                    </a:lnL>
                    <a:lnR w="3175" cap="flat" cmpd="sng" algn="ctr">
                      <a:solidFill>
                        <a:schemeClr val="bg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126</a:t>
                      </a:r>
                    </a:p>
                  </a:txBody>
                  <a:tcPr marL="18000" marR="18000" marT="18000" marB="18000" anchor="ctr" horzOverflow="overflow">
                    <a:lnL w="3175" cap="flat" cmpd="sng" algn="ctr">
                      <a:solidFill>
                        <a:schemeClr val="bg1"/>
                      </a:solidFill>
                      <a:prstDash val="solid"/>
                      <a:round/>
                      <a:headEnd type="none" w="med" len="med"/>
                      <a:tailEnd type="none" w="med" len="med"/>
                    </a:lnL>
                    <a:lnR cap="flat">
                      <a:noFill/>
                    </a:lnR>
                    <a:lnT cap="flat">
                      <a:noFill/>
                    </a:lnT>
                    <a:lnB cap="flat">
                      <a:noFill/>
                    </a:lnB>
                    <a:lnTlToBr>
                      <a:noFill/>
                    </a:lnTlToBr>
                    <a:lnBlToTr>
                      <a:noFill/>
                    </a:lnBlToTr>
                    <a:noFill/>
                  </a:tcPr>
                </a:tc>
              </a:tr>
            </a:tbl>
          </a:graphicData>
        </a:graphic>
      </p:graphicFrame>
      <p:graphicFrame>
        <p:nvGraphicFramePr>
          <p:cNvPr id="567736" name="Group 440"/>
          <p:cNvGraphicFramePr>
            <a:graphicFrameLocks noGrp="1"/>
          </p:cNvGraphicFramePr>
          <p:nvPr/>
        </p:nvGraphicFramePr>
        <p:xfrm>
          <a:off x="6861175" y="1633538"/>
          <a:ext cx="344488" cy="214308"/>
        </p:xfrm>
        <a:graphic>
          <a:graphicData uri="http://schemas.openxmlformats.org/drawingml/2006/table">
            <a:tbl>
              <a:tblPr/>
              <a:tblGrid>
                <a:gridCol w="344488"/>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11</a:t>
                      </a:r>
                      <a:r>
                        <a:rPr kumimoji="0" lang="es-ES" sz="9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7737" name="Group 441"/>
          <p:cNvGraphicFramePr>
            <a:graphicFrameLocks noGrp="1"/>
          </p:cNvGraphicFramePr>
          <p:nvPr/>
        </p:nvGraphicFramePr>
        <p:xfrm>
          <a:off x="6980238" y="3157538"/>
          <a:ext cx="2006600" cy="371280"/>
        </p:xfrm>
        <a:graphic>
          <a:graphicData uri="http://schemas.openxmlformats.org/drawingml/2006/table">
            <a:tbl>
              <a:tblPr/>
              <a:tblGrid>
                <a:gridCol w="200660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 ¿Por qué </a:t>
                      </a:r>
                      <a:r>
                        <a:rPr kumimoji="0" lang="es-CO" sz="1100" b="1" i="0" u="none" strike="noStrike" cap="none" normalizeH="0" baseline="0" dirty="0" smtClean="0">
                          <a:ln>
                            <a:noFill/>
                          </a:ln>
                          <a:solidFill>
                            <a:srgbClr val="622280"/>
                          </a:solidFill>
                          <a:effectLst/>
                          <a:latin typeface="Calibri" pitchFamily="34" charset="0"/>
                          <a:cs typeface="Arial" charset="0"/>
                        </a:rPr>
                        <a:t>NO</a:t>
                      </a:r>
                      <a:r>
                        <a:rPr kumimoji="0" lang="es-CO" sz="1100" b="1" i="0" u="none" strike="noStrike" cap="none" normalizeH="0" baseline="0" dirty="0" smtClean="0">
                          <a:ln>
                            <a:noFill/>
                          </a:ln>
                          <a:solidFill>
                            <a:srgbClr val="333333"/>
                          </a:solidFill>
                          <a:effectLst/>
                          <a:latin typeface="Calibri" pitchFamily="34" charset="0"/>
                          <a:cs typeface="Arial" charset="0"/>
                        </a:rPr>
                        <a:t> vendería su propiedad?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7750" name="Group 454"/>
          <p:cNvGraphicFramePr>
            <a:graphicFrameLocks noGrp="1"/>
          </p:cNvGraphicFramePr>
          <p:nvPr/>
        </p:nvGraphicFramePr>
        <p:xfrm>
          <a:off x="6619875" y="2555875"/>
          <a:ext cx="527050" cy="214308"/>
        </p:xfrm>
        <a:graphic>
          <a:graphicData uri="http://schemas.openxmlformats.org/drawingml/2006/table">
            <a:tbl>
              <a:tblPr/>
              <a:tblGrid>
                <a:gridCol w="5270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89</a:t>
                      </a:r>
                      <a:r>
                        <a:rPr kumimoji="0" lang="es-ES" sz="9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7756" name="Group 460"/>
          <p:cNvGraphicFramePr>
            <a:graphicFrameLocks noGrp="1"/>
          </p:cNvGraphicFramePr>
          <p:nvPr/>
        </p:nvGraphicFramePr>
        <p:xfrm>
          <a:off x="7697788" y="2335213"/>
          <a:ext cx="519112" cy="269172"/>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No</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104580" name="AutoShape 466"/>
          <p:cNvCxnSpPr>
            <a:cxnSpLocks noChangeShapeType="1"/>
          </p:cNvCxnSpPr>
          <p:nvPr/>
        </p:nvCxnSpPr>
        <p:spPr bwMode="auto">
          <a:xfrm flipV="1">
            <a:off x="7146925" y="2470150"/>
            <a:ext cx="550863" cy="193675"/>
          </a:xfrm>
          <a:prstGeom prst="bentConnector3">
            <a:avLst>
              <a:gd name="adj1" fmla="val 49856"/>
            </a:avLst>
          </a:prstGeom>
          <a:noFill/>
          <a:ln w="3175">
            <a:solidFill>
              <a:schemeClr val="tx1"/>
            </a:solidFill>
            <a:miter lim="800000"/>
            <a:headEnd/>
            <a:tailEnd type="oval" w="med" len="med"/>
          </a:ln>
        </p:spPr>
      </p:cxnSp>
      <p:graphicFrame>
        <p:nvGraphicFramePr>
          <p:cNvPr id="567826" name="Group 530"/>
          <p:cNvGraphicFramePr>
            <a:graphicFrameLocks noGrp="1"/>
          </p:cNvGraphicFramePr>
          <p:nvPr/>
        </p:nvGraphicFramePr>
        <p:xfrm>
          <a:off x="3905250" y="1350963"/>
          <a:ext cx="1335088" cy="249360"/>
        </p:xfrm>
        <a:graphic>
          <a:graphicData uri="http://schemas.openxmlformats.org/drawingml/2006/table">
            <a:tbl>
              <a:tblPr/>
              <a:tblGrid>
                <a:gridCol w="1069975"/>
                <a:gridCol w="265113"/>
              </a:tblGrid>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 Base: Aplicar solo a propietarios de mausoleos</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pSp>
        <p:nvGrpSpPr>
          <p:cNvPr id="104591" name="Group 531"/>
          <p:cNvGrpSpPr>
            <a:grpSpLocks/>
          </p:cNvGrpSpPr>
          <p:nvPr/>
        </p:nvGrpSpPr>
        <p:grpSpPr bwMode="auto">
          <a:xfrm>
            <a:off x="8175625" y="152400"/>
            <a:ext cx="969963" cy="255588"/>
            <a:chOff x="5150" y="96"/>
            <a:chExt cx="611" cy="161"/>
          </a:xfrm>
        </p:grpSpPr>
        <p:pic>
          <p:nvPicPr>
            <p:cNvPr id="104593" name="Picture 532" descr="GHJK"/>
            <p:cNvPicPr>
              <a:picLocks noChangeAspect="1" noChangeArrowheads="1"/>
            </p:cNvPicPr>
            <p:nvPr/>
          </p:nvPicPr>
          <p:blipFill>
            <a:blip r:embed="rId8" cstate="print"/>
            <a:srcRect/>
            <a:stretch>
              <a:fillRect/>
            </a:stretch>
          </p:blipFill>
          <p:spPr bwMode="auto">
            <a:xfrm>
              <a:off x="5150" y="101"/>
              <a:ext cx="611" cy="156"/>
            </a:xfrm>
            <a:prstGeom prst="rect">
              <a:avLst/>
            </a:prstGeom>
            <a:noFill/>
            <a:ln w="9525">
              <a:noFill/>
              <a:miter lim="800000"/>
              <a:headEnd/>
              <a:tailEnd/>
            </a:ln>
          </p:spPr>
        </p:pic>
        <p:sp>
          <p:nvSpPr>
            <p:cNvPr id="104594" name="Rectangle 533"/>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pic>
        <p:nvPicPr>
          <p:cNvPr id="104592" name="Picture 534" descr="ghjghjkkl"/>
          <p:cNvPicPr>
            <a:picLocks noChangeAspect="1" noChangeArrowheads="1"/>
          </p:cNvPicPr>
          <p:nvPr/>
        </p:nvPicPr>
        <p:blipFill>
          <a:blip r:embed="rId9" cstate="print"/>
          <a:srcRect/>
          <a:stretch>
            <a:fillRect/>
          </a:stretch>
        </p:blipFill>
        <p:spPr bwMode="auto">
          <a:xfrm>
            <a:off x="4244975" y="1746250"/>
            <a:ext cx="655638" cy="523875"/>
          </a:xfrm>
          <a:prstGeom prst="rect">
            <a:avLst/>
          </a:prstGeom>
          <a:noFill/>
          <a:ln w="9525">
            <a:noFill/>
            <a:miter lim="800000"/>
            <a:headEnd/>
            <a:tailEnd/>
          </a:ln>
        </p:spPr>
      </p:pic>
      <p:sp>
        <p:nvSpPr>
          <p:cNvPr id="54" name="53 CuadroTexto"/>
          <p:cNvSpPr txBox="1"/>
          <p:nvPr/>
        </p:nvSpPr>
        <p:spPr>
          <a:xfrm>
            <a:off x="6638925" y="733425"/>
            <a:ext cx="1107996" cy="430887"/>
          </a:xfrm>
          <a:prstGeom prst="rect">
            <a:avLst/>
          </a:prstGeom>
          <a:noFill/>
        </p:spPr>
        <p:txBody>
          <a:bodyPr wrap="none" rtlCol="0">
            <a:spAutoFit/>
          </a:bodyPr>
          <a:lstStyle/>
          <a:p>
            <a:r>
              <a:rPr lang="es-MX" sz="1100" dirty="0" smtClean="0"/>
              <a:t>Mínimo: 3</a:t>
            </a:r>
          </a:p>
          <a:p>
            <a:r>
              <a:rPr lang="es-MX" sz="1100" dirty="0" smtClean="0"/>
              <a:t>Máximo: 1548</a:t>
            </a:r>
            <a:endParaRPr lang="es-MX" sz="11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s-CO" dirty="0" smtClean="0"/>
              <a:t>Información del Mausoleo</a:t>
            </a:r>
          </a:p>
        </p:txBody>
      </p:sp>
      <p:sp>
        <p:nvSpPr>
          <p:cNvPr id="105475"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32CF80F4-3459-4D91-85B6-AE8609353EB1}" type="slidenum">
              <a:rPr lang="es-ES" sz="900" i="1">
                <a:solidFill>
                  <a:schemeClr val="bg1"/>
                </a:solidFill>
              </a:rPr>
              <a:pPr algn="ctr"/>
              <a:t>91</a:t>
            </a:fld>
            <a:endParaRPr lang="es-ES" sz="900" i="1" dirty="0">
              <a:solidFill>
                <a:schemeClr val="bg1"/>
              </a:solidFill>
            </a:endParaRPr>
          </a:p>
        </p:txBody>
      </p:sp>
      <p:sp>
        <p:nvSpPr>
          <p:cNvPr id="105476"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pSp>
        <p:nvGrpSpPr>
          <p:cNvPr id="105477" name="Group 5"/>
          <p:cNvGrpSpPr>
            <a:grpSpLocks/>
          </p:cNvGrpSpPr>
          <p:nvPr/>
        </p:nvGrpSpPr>
        <p:grpSpPr bwMode="auto">
          <a:xfrm>
            <a:off x="8175625" y="152400"/>
            <a:ext cx="969963" cy="255588"/>
            <a:chOff x="5150" y="96"/>
            <a:chExt cx="611" cy="161"/>
          </a:xfrm>
        </p:grpSpPr>
        <p:pic>
          <p:nvPicPr>
            <p:cNvPr id="105688" name="Picture 6"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105689" name="Rectangle 7"/>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graphicFrame>
        <p:nvGraphicFramePr>
          <p:cNvPr id="757768" name="Group 8"/>
          <p:cNvGraphicFramePr>
            <a:graphicFrameLocks noGrp="1"/>
          </p:cNvGraphicFramePr>
          <p:nvPr/>
        </p:nvGraphicFramePr>
        <p:xfrm>
          <a:off x="1228725" y="661988"/>
          <a:ext cx="6689725" cy="4390128"/>
        </p:xfrm>
        <a:graphic>
          <a:graphicData uri="http://schemas.openxmlformats.org/drawingml/2006/table">
            <a:tbl>
              <a:tblPr/>
              <a:tblGrid>
                <a:gridCol w="4117975"/>
                <a:gridCol w="642938"/>
                <a:gridCol w="642937"/>
                <a:gridCol w="642938"/>
                <a:gridCol w="642937"/>
              </a:tblGrid>
              <a:tr h="0">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8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a:noFill/>
                    </a:lnB>
                    <a:lnTlToBr>
                      <a:noFill/>
                    </a:lnTlToBr>
                    <a:lnBlToTr>
                      <a:noFill/>
                    </a:lnBlToTr>
                    <a:noFill/>
                  </a:tcPr>
                </a:tc>
                <a:tc gridSpan="4">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rgbClr val="333333"/>
                          </a:solidFill>
                          <a:effectLst/>
                          <a:latin typeface="Calibri" pitchFamily="34" charset="0"/>
                          <a:cs typeface="Arial" charset="0"/>
                        </a:rPr>
                        <a:t>PROPIETARIO MAUSOLEO DISTRITAL </a:t>
                      </a:r>
                      <a:endParaRPr kumimoji="0" lang="es-ES" sz="800" b="0" i="1" u="none" strike="noStrike" cap="none" normalizeH="0" baseline="0" dirty="0" smtClean="0">
                        <a:ln>
                          <a:noFill/>
                        </a:ln>
                        <a:solidFill>
                          <a:srgbClr val="333333"/>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Aplicar solo a propietarios de mausoleos</a:t>
                      </a: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21. ¿Hace cuánto tiempo tiene la titularidad del mausoleo?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Promedio (en meses)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280.0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254.4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313.6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341.7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22. ¿Ha vendido parte de su propiedad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SI</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NO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97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 Base: Los que han vendido parte de su propiedad</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4</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2</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1</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1</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800" b="1" i="0" u="none" strike="noStrike" cap="none" normalizeH="0" baseline="0" dirty="0" smtClean="0">
                          <a:ln>
                            <a:noFill/>
                          </a:ln>
                          <a:solidFill>
                            <a:srgbClr val="622280"/>
                          </a:solidFill>
                          <a:effectLst/>
                          <a:latin typeface="Calibri" pitchFamily="34" charset="0"/>
                          <a:cs typeface="Arial" charset="0"/>
                        </a:rPr>
                        <a:t> ¿POR QUÉ HAN VENDIDO PARTE DE SU PROPIEDAD? </a:t>
                      </a:r>
                      <a:endParaRPr kumimoji="0" lang="es-ES" sz="8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la necesitaba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Por servicio para otra persona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 arrienda y la gente no responde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responde</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Base: Los que no han vendido parte de su propiedad</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137</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88</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29</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20</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800" b="1" i="0" u="none" strike="noStrike" cap="none" normalizeH="0" baseline="0" dirty="0" smtClean="0">
                          <a:ln>
                            <a:noFill/>
                          </a:ln>
                          <a:solidFill>
                            <a:srgbClr val="622280"/>
                          </a:solidFill>
                          <a:effectLst/>
                          <a:latin typeface="Calibri" pitchFamily="34" charset="0"/>
                          <a:cs typeface="Arial" charset="0"/>
                        </a:rPr>
                        <a:t> ¿POR QUÉ NO HAN VENDIDO PARTE DE SU PROPIEDAD? </a:t>
                      </a:r>
                      <a:endParaRPr kumimoji="0" lang="es-ES" sz="8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Es familiar / ahí tiene familiares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está interesado /no quiere</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se puede vender</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Está ocupada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98425">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ha tenido la necesidad</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Es muy pequeño / una sola persona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Es una herencia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Es una sociedad</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Lo tengo para mí</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Lo puedo requerir en algún momento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responde</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graphicFrame>
        <p:nvGraphicFramePr>
          <p:cNvPr id="757984" name="Group 224"/>
          <p:cNvGraphicFramePr>
            <a:graphicFrameLocks noGrp="1"/>
          </p:cNvGraphicFramePr>
          <p:nvPr/>
        </p:nvGraphicFramePr>
        <p:xfrm>
          <a:off x="8143875" y="5013325"/>
          <a:ext cx="1011238" cy="152400"/>
        </p:xfrm>
        <a:graphic>
          <a:graphicData uri="http://schemas.openxmlformats.org/drawingml/2006/table">
            <a:tbl>
              <a:tblPr/>
              <a:tblGrid>
                <a:gridCol w="1011238"/>
              </a:tblGrid>
              <a:tr h="428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chemeClr val="bg1"/>
                          </a:solidFill>
                          <a:effectLst/>
                          <a:latin typeface="Calibri" pitchFamily="34" charset="0"/>
                          <a:cs typeface="Arial" charset="0"/>
                        </a:rPr>
                        <a:t>Continua…</a:t>
                      </a: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s-CO" dirty="0" smtClean="0"/>
              <a:t>Información del Mausoleo</a:t>
            </a:r>
          </a:p>
        </p:txBody>
      </p:sp>
      <p:sp>
        <p:nvSpPr>
          <p:cNvPr id="106499"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B0196B97-9C04-43B4-BF17-6011A85D00A9}" type="slidenum">
              <a:rPr lang="es-ES" sz="900" i="1">
                <a:solidFill>
                  <a:schemeClr val="bg1"/>
                </a:solidFill>
              </a:rPr>
              <a:pPr algn="ctr"/>
              <a:t>92</a:t>
            </a:fld>
            <a:endParaRPr lang="es-ES" sz="900" i="1" dirty="0">
              <a:solidFill>
                <a:schemeClr val="bg1"/>
              </a:solidFill>
            </a:endParaRPr>
          </a:p>
        </p:txBody>
      </p:sp>
      <p:sp>
        <p:nvSpPr>
          <p:cNvPr id="106500"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pSp>
        <p:nvGrpSpPr>
          <p:cNvPr id="106501" name="Group 5"/>
          <p:cNvGrpSpPr>
            <a:grpSpLocks/>
          </p:cNvGrpSpPr>
          <p:nvPr/>
        </p:nvGrpSpPr>
        <p:grpSpPr bwMode="auto">
          <a:xfrm>
            <a:off x="8175625" y="152400"/>
            <a:ext cx="969963" cy="255588"/>
            <a:chOff x="5150" y="96"/>
            <a:chExt cx="611" cy="161"/>
          </a:xfrm>
        </p:grpSpPr>
        <p:pic>
          <p:nvPicPr>
            <p:cNvPr id="106705" name="Picture 6"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106706" name="Rectangle 7"/>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graphicFrame>
        <p:nvGraphicFramePr>
          <p:cNvPr id="758792" name="Group 8"/>
          <p:cNvGraphicFramePr>
            <a:graphicFrameLocks noGrp="1"/>
          </p:cNvGraphicFramePr>
          <p:nvPr/>
        </p:nvGraphicFramePr>
        <p:xfrm>
          <a:off x="1228725" y="646113"/>
          <a:ext cx="6689725" cy="4411464"/>
        </p:xfrm>
        <a:graphic>
          <a:graphicData uri="http://schemas.openxmlformats.org/drawingml/2006/table">
            <a:tbl>
              <a:tblPr/>
              <a:tblGrid>
                <a:gridCol w="4117975"/>
                <a:gridCol w="642938"/>
                <a:gridCol w="642937"/>
                <a:gridCol w="642938"/>
                <a:gridCol w="642937"/>
              </a:tblGrid>
              <a:tr h="0">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8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a:noFill/>
                    </a:lnB>
                    <a:lnTlToBr>
                      <a:noFill/>
                    </a:lnTlToBr>
                    <a:lnBlToTr>
                      <a:noFill/>
                    </a:lnBlToTr>
                    <a:noFill/>
                  </a:tcPr>
                </a:tc>
                <a:tc gridSpan="4">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rgbClr val="333333"/>
                          </a:solidFill>
                          <a:effectLst/>
                          <a:latin typeface="Calibri" pitchFamily="34" charset="0"/>
                          <a:cs typeface="Arial" charset="0"/>
                        </a:rPr>
                        <a:t>PROPIETARIO MAUSOLEO DISTRITAL </a:t>
                      </a:r>
                      <a:endParaRPr kumimoji="0" lang="es-ES" sz="800" b="0" i="1" u="none" strike="noStrike" cap="none" normalizeH="0" baseline="0" dirty="0" smtClean="0">
                        <a:ln>
                          <a:noFill/>
                        </a:ln>
                        <a:solidFill>
                          <a:srgbClr val="333333"/>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Aplicar solo a propietarios de mausoleos</a:t>
                      </a: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23. ¿Vendería su propiedad?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SI</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NO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Los que venderían su propiedad</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15</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5</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800" b="1" i="0" u="none" strike="noStrike" cap="none" normalizeH="0" baseline="0" dirty="0" smtClean="0">
                          <a:ln>
                            <a:noFill/>
                          </a:ln>
                          <a:solidFill>
                            <a:srgbClr val="622280"/>
                          </a:solidFill>
                          <a:effectLst/>
                          <a:latin typeface="Calibri" pitchFamily="34" charset="0"/>
                          <a:cs typeface="Arial" charset="0"/>
                        </a:rPr>
                        <a:t> ¿POR QUÉ VENDERÍA SU PROPIEDAD? </a:t>
                      </a:r>
                      <a:endParaRPr kumimoji="0" lang="es-ES" sz="8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la necesitaba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 va a trasladar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Si se presenta una buena oferta / servicio diferente</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Busca uno más grande</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se usa por la cremación</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El estado en que se encuentra el cementerio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Lo tome como un negocio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Otra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Los que no venderían su propiedad</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126</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81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29</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16</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800" b="1" i="0" u="none" strike="noStrike" cap="none" normalizeH="0" baseline="0" dirty="0" smtClean="0">
                          <a:ln>
                            <a:noFill/>
                          </a:ln>
                          <a:solidFill>
                            <a:srgbClr val="622280"/>
                          </a:solidFill>
                          <a:effectLst/>
                          <a:latin typeface="Calibri" pitchFamily="34" charset="0"/>
                          <a:cs typeface="Arial" charset="0"/>
                        </a:rPr>
                        <a:t> ¿POR QUÉ NO VENDERÍA SU PROPIEDAD? </a:t>
                      </a:r>
                      <a:endParaRPr kumimoji="0" lang="es-ES" sz="8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Es familiar / ahí tiene familiares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Está ocupada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Es una sociedad</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Es una herencia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Lo tengo para mí</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Lo puedo requerir en algún momento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ha tenido la necesidad</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he pensado en eso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Otra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responde</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387" descr="gfhk"/>
          <p:cNvPicPr>
            <a:picLocks noChangeAspect="1" noChangeArrowheads="1"/>
          </p:cNvPicPr>
          <p:nvPr/>
        </p:nvPicPr>
        <p:blipFill>
          <a:blip r:embed="rId2" cstate="print"/>
          <a:srcRect/>
          <a:stretch>
            <a:fillRect/>
          </a:stretch>
        </p:blipFill>
        <p:spPr bwMode="auto">
          <a:xfrm>
            <a:off x="5786438" y="1652588"/>
            <a:ext cx="2178050" cy="2373312"/>
          </a:xfrm>
          <a:prstGeom prst="rect">
            <a:avLst/>
          </a:prstGeom>
          <a:noFill/>
          <a:ln w="9525">
            <a:noFill/>
            <a:miter lim="800000"/>
            <a:headEnd/>
            <a:tailEnd/>
          </a:ln>
        </p:spPr>
      </p:pic>
      <p:pic>
        <p:nvPicPr>
          <p:cNvPr id="107523" name="Picture 256" descr="adf"/>
          <p:cNvPicPr>
            <a:picLocks noChangeAspect="1" noChangeArrowheads="1"/>
          </p:cNvPicPr>
          <p:nvPr/>
        </p:nvPicPr>
        <p:blipFill>
          <a:blip r:embed="rId3" cstate="print"/>
          <a:srcRect/>
          <a:stretch>
            <a:fillRect/>
          </a:stretch>
        </p:blipFill>
        <p:spPr bwMode="auto">
          <a:xfrm>
            <a:off x="1549400" y="1303338"/>
            <a:ext cx="1490663" cy="1624012"/>
          </a:xfrm>
          <a:prstGeom prst="rect">
            <a:avLst/>
          </a:prstGeom>
          <a:noFill/>
          <a:ln w="9525">
            <a:noFill/>
            <a:miter lim="800000"/>
            <a:headEnd/>
            <a:tailEnd/>
          </a:ln>
        </p:spPr>
      </p:pic>
      <p:graphicFrame>
        <p:nvGraphicFramePr>
          <p:cNvPr id="568571" name="Group 251"/>
          <p:cNvGraphicFramePr>
            <a:graphicFrameLocks noGrp="1"/>
          </p:cNvGraphicFramePr>
          <p:nvPr/>
        </p:nvGraphicFramePr>
        <p:xfrm>
          <a:off x="387350" y="763588"/>
          <a:ext cx="3816350" cy="371280"/>
        </p:xfrm>
        <a:graphic>
          <a:graphicData uri="http://schemas.openxmlformats.org/drawingml/2006/table">
            <a:tbl>
              <a:tblPr/>
              <a:tblGrid>
                <a:gridCol w="381635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24.</a:t>
                      </a:r>
                      <a:r>
                        <a:rPr kumimoji="0" lang="es-CO" sz="1100" b="1" i="0" u="none" strike="noStrike" cap="none" normalizeH="0" baseline="0" dirty="0" smtClean="0">
                          <a:ln>
                            <a:noFill/>
                          </a:ln>
                          <a:solidFill>
                            <a:srgbClr val="333333"/>
                          </a:solidFill>
                          <a:effectLst/>
                          <a:latin typeface="Calibri" pitchFamily="34" charset="0"/>
                          <a:cs typeface="Arial" charset="0"/>
                        </a:rPr>
                        <a:t> ¿Estaría de acuerdo con la </a:t>
                      </a:r>
                      <a:r>
                        <a:rPr kumimoji="0" lang="es-CO" sz="1100" b="1" i="0" u="none" strike="noStrike" cap="none" normalizeH="0" baseline="0" dirty="0" smtClean="0">
                          <a:ln>
                            <a:noFill/>
                          </a:ln>
                          <a:solidFill>
                            <a:srgbClr val="622280"/>
                          </a:solidFill>
                          <a:effectLst/>
                          <a:latin typeface="Calibri" pitchFamily="34" charset="0"/>
                          <a:cs typeface="Arial" charset="0"/>
                        </a:rPr>
                        <a:t>remodelación arquitectónica</a:t>
                      </a:r>
                      <a:r>
                        <a:rPr kumimoji="0" lang="es-CO" sz="1100" b="1" i="0" u="none" strike="noStrike" cap="none" normalizeH="0" baseline="0" dirty="0" smtClean="0">
                          <a:ln>
                            <a:noFill/>
                          </a:ln>
                          <a:solidFill>
                            <a:srgbClr val="333333"/>
                          </a:solidFill>
                          <a:effectLst/>
                          <a:latin typeface="Calibri" pitchFamily="34" charset="0"/>
                          <a:cs typeface="Arial" charset="0"/>
                        </a:rPr>
                        <a:t> tipo museo de los cementerios distritales?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pic>
        <p:nvPicPr>
          <p:cNvPr id="107526" name="Picture 3" descr="gfygfyhfj"/>
          <p:cNvPicPr>
            <a:picLocks noChangeArrowheads="1"/>
          </p:cNvPicPr>
          <p:nvPr/>
        </p:nvPicPr>
        <p:blipFill>
          <a:blip r:embed="rId4" cstate="print"/>
          <a:srcRect/>
          <a:stretch>
            <a:fillRect/>
          </a:stretch>
        </p:blipFill>
        <p:spPr bwMode="auto">
          <a:xfrm>
            <a:off x="2520950" y="3465513"/>
            <a:ext cx="1774825" cy="1497012"/>
          </a:xfrm>
          <a:prstGeom prst="rect">
            <a:avLst/>
          </a:prstGeom>
          <a:noFill/>
          <a:ln w="9525">
            <a:noFill/>
            <a:miter lim="800000"/>
            <a:headEnd/>
            <a:tailEnd/>
          </a:ln>
        </p:spPr>
      </p:pic>
      <p:sp>
        <p:nvSpPr>
          <p:cNvPr id="107527" name="Rectangle 5"/>
          <p:cNvSpPr>
            <a:spLocks noGrp="1" noChangeArrowheads="1"/>
          </p:cNvSpPr>
          <p:nvPr>
            <p:ph type="title"/>
          </p:nvPr>
        </p:nvSpPr>
        <p:spPr/>
        <p:txBody>
          <a:bodyPr/>
          <a:lstStyle/>
          <a:p>
            <a:pPr eaLnBrk="1" hangingPunct="1"/>
            <a:r>
              <a:rPr lang="es-CO" dirty="0" smtClean="0"/>
              <a:t>Remodelación arquitectónica </a:t>
            </a:r>
          </a:p>
        </p:txBody>
      </p:sp>
      <p:sp>
        <p:nvSpPr>
          <p:cNvPr id="107528" name="Rectangle 6"/>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2AFA6472-E3E3-467B-BB71-1DE55DB39549}" type="slidenum">
              <a:rPr lang="es-ES" sz="900" i="1">
                <a:solidFill>
                  <a:schemeClr val="bg1"/>
                </a:solidFill>
              </a:rPr>
              <a:pPr algn="ctr"/>
              <a:t>93</a:t>
            </a:fld>
            <a:endParaRPr lang="es-ES" sz="900" i="1" dirty="0">
              <a:solidFill>
                <a:schemeClr val="bg1"/>
              </a:solidFill>
            </a:endParaRPr>
          </a:p>
        </p:txBody>
      </p:sp>
      <p:sp>
        <p:nvSpPr>
          <p:cNvPr id="107529" name="Rectangle 13"/>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568334" name="Group 14"/>
          <p:cNvGraphicFramePr>
            <a:graphicFrameLocks noGrp="1"/>
          </p:cNvGraphicFramePr>
          <p:nvPr/>
        </p:nvGraphicFramePr>
        <p:xfrm>
          <a:off x="2303463" y="1397000"/>
          <a:ext cx="261937" cy="173160"/>
        </p:xfrm>
        <a:graphic>
          <a:graphicData uri="http://schemas.openxmlformats.org/drawingml/2006/table">
            <a:tbl>
              <a:tblPr/>
              <a:tblGrid>
                <a:gridCol w="261937"/>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endParaRPr kumimoji="0" lang="es-CO" sz="1000" b="1" i="0" u="none" strike="noStrike" cap="none" normalizeH="0" baseline="0" dirty="0" smtClean="0">
                        <a:ln>
                          <a:noFill/>
                        </a:ln>
                        <a:solidFill>
                          <a:schemeClr val="bg1"/>
                        </a:solidFill>
                        <a:effectLst/>
                        <a:latin typeface="Cambria" pitchFamily="18" charset="0"/>
                        <a:cs typeface="Arial" charset="0"/>
                      </a:endParaRP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8340" name="Group 20"/>
          <p:cNvGraphicFramePr>
            <a:graphicFrameLocks noGrp="1"/>
          </p:cNvGraphicFramePr>
          <p:nvPr/>
        </p:nvGraphicFramePr>
        <p:xfrm>
          <a:off x="2335213" y="1547813"/>
          <a:ext cx="527050" cy="214308"/>
        </p:xfrm>
        <a:graphic>
          <a:graphicData uri="http://schemas.openxmlformats.org/drawingml/2006/table">
            <a:tbl>
              <a:tblPr/>
              <a:tblGrid>
                <a:gridCol w="5270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chemeClr val="bg1"/>
                          </a:solidFill>
                          <a:effectLst/>
                          <a:latin typeface="Cambria" pitchFamily="18" charset="0"/>
                          <a:cs typeface="Arial" charset="0"/>
                        </a:rPr>
                        <a:t>21</a:t>
                      </a:r>
                      <a:r>
                        <a:rPr kumimoji="0" lang="es-ES" sz="9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8352" name="Group 32"/>
          <p:cNvGraphicFramePr>
            <a:graphicFrameLocks noGrp="1"/>
          </p:cNvGraphicFramePr>
          <p:nvPr/>
        </p:nvGraphicFramePr>
        <p:xfrm>
          <a:off x="3141663" y="2282825"/>
          <a:ext cx="519112" cy="269172"/>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No</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107536" name="AutoShape 39"/>
          <p:cNvCxnSpPr>
            <a:cxnSpLocks noChangeShapeType="1"/>
          </p:cNvCxnSpPr>
          <p:nvPr/>
        </p:nvCxnSpPr>
        <p:spPr bwMode="auto">
          <a:xfrm>
            <a:off x="2862263" y="1655763"/>
            <a:ext cx="539750" cy="627062"/>
          </a:xfrm>
          <a:prstGeom prst="bentConnector2">
            <a:avLst/>
          </a:prstGeom>
          <a:noFill/>
          <a:ln w="3175">
            <a:solidFill>
              <a:schemeClr val="tx1"/>
            </a:solidFill>
            <a:miter lim="800000"/>
            <a:headEnd/>
            <a:tailEnd type="oval" w="med" len="med"/>
          </a:ln>
        </p:spPr>
      </p:cxnSp>
      <p:graphicFrame>
        <p:nvGraphicFramePr>
          <p:cNvPr id="568601" name="Group 281"/>
          <p:cNvGraphicFramePr>
            <a:graphicFrameLocks noGrp="1"/>
          </p:cNvGraphicFramePr>
          <p:nvPr/>
        </p:nvGraphicFramePr>
        <p:xfrm>
          <a:off x="-74613" y="3046413"/>
          <a:ext cx="2378076" cy="371280"/>
        </p:xfrm>
        <a:graphic>
          <a:graphicData uri="http://schemas.openxmlformats.org/drawingml/2006/table">
            <a:tbl>
              <a:tblPr/>
              <a:tblGrid>
                <a:gridCol w="2378076"/>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 ¿Por qué están de acuerdo con la remodelación arquitectónica?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pic>
        <p:nvPicPr>
          <p:cNvPr id="107539" name="Picture 74" descr="fgh"/>
          <p:cNvPicPr>
            <a:picLocks noChangeAspect="1" noChangeArrowheads="1"/>
          </p:cNvPicPr>
          <p:nvPr/>
        </p:nvPicPr>
        <p:blipFill>
          <a:blip r:embed="rId5" cstate="print"/>
          <a:srcRect/>
          <a:stretch>
            <a:fillRect/>
          </a:stretch>
        </p:blipFill>
        <p:spPr bwMode="auto">
          <a:xfrm>
            <a:off x="217488" y="3457575"/>
            <a:ext cx="1765300" cy="1497013"/>
          </a:xfrm>
          <a:prstGeom prst="rect">
            <a:avLst/>
          </a:prstGeom>
          <a:noFill/>
          <a:ln w="9525">
            <a:noFill/>
            <a:miter lim="800000"/>
            <a:headEnd/>
            <a:tailEnd/>
          </a:ln>
        </p:spPr>
      </p:pic>
      <p:graphicFrame>
        <p:nvGraphicFramePr>
          <p:cNvPr id="568635" name="Group 315"/>
          <p:cNvGraphicFramePr>
            <a:graphicFrameLocks noGrp="1"/>
          </p:cNvGraphicFramePr>
          <p:nvPr/>
        </p:nvGraphicFramePr>
        <p:xfrm>
          <a:off x="320675" y="3713163"/>
          <a:ext cx="1501775" cy="1158524"/>
        </p:xfrm>
        <a:graphic>
          <a:graphicData uri="http://schemas.openxmlformats.org/drawingml/2006/table">
            <a:tbl>
              <a:tblPr/>
              <a:tblGrid>
                <a:gridCol w="1243013"/>
                <a:gridCol w="258762"/>
              </a:tblGrid>
              <a:tr h="180975">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800" b="0" i="0" u="none" strike="noStrike" cap="none" normalizeH="0" baseline="0" dirty="0" smtClean="0">
                          <a:ln>
                            <a:noFill/>
                          </a:ln>
                          <a:solidFill>
                            <a:schemeClr val="tx1"/>
                          </a:solidFill>
                          <a:effectLst/>
                          <a:latin typeface="Calibri" pitchFamily="34" charset="0"/>
                          <a:cs typeface="Arial" charset="0"/>
                        </a:rPr>
                        <a:t>Se necesita la remodelación/ está deteriorado/ abandonado</a:t>
                      </a:r>
                      <a:endParaRPr kumimoji="0" lang="es-ES" sz="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23%</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21590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800" b="0" i="0" u="none" strike="noStrike" cap="none" normalizeH="0" baseline="0" dirty="0" smtClean="0">
                          <a:ln>
                            <a:noFill/>
                          </a:ln>
                          <a:solidFill>
                            <a:schemeClr val="tx1"/>
                          </a:solidFill>
                          <a:effectLst/>
                          <a:latin typeface="Calibri" pitchFamily="34" charset="0"/>
                          <a:cs typeface="Arial" charset="0"/>
                        </a:rPr>
                        <a:t>Se vería mejor /buena presentación / mejor imagen</a:t>
                      </a:r>
                      <a:endParaRPr kumimoji="0" lang="es-ES" sz="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20%</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215900">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800" b="0" i="0" u="none" strike="noStrike" cap="none" normalizeH="0" baseline="0" dirty="0" smtClean="0">
                          <a:ln>
                            <a:noFill/>
                          </a:ln>
                          <a:solidFill>
                            <a:schemeClr val="tx1"/>
                          </a:solidFill>
                          <a:effectLst/>
                          <a:latin typeface="Calibri" pitchFamily="34" charset="0"/>
                          <a:cs typeface="Arial" charset="0"/>
                        </a:rPr>
                        <a:t>Se vería bonito / llamativo</a:t>
                      </a:r>
                      <a:endParaRPr kumimoji="0" lang="es-ES" sz="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19%</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80975">
                <a:tc>
                  <a:txBody>
                    <a:bodyPr/>
                    <a:lstStyle/>
                    <a:p>
                      <a:pPr marL="0" marR="0" lvl="0" indent="0" algn="r" defTabSz="914400" rtl="0" eaLnBrk="1" fontAlgn="ctr" latinLnBrk="0" hangingPunct="1">
                        <a:lnSpc>
                          <a:spcPct val="90000"/>
                        </a:lnSpc>
                        <a:spcBef>
                          <a:spcPct val="0"/>
                        </a:spcBef>
                        <a:spcAft>
                          <a:spcPct val="0"/>
                        </a:spcAft>
                        <a:buClrTx/>
                        <a:buSzTx/>
                        <a:buFontTx/>
                        <a:buNone/>
                        <a:tabLst/>
                      </a:pPr>
                      <a:r>
                        <a:rPr kumimoji="0" lang="es-ES" sz="800" b="0" i="0" u="none" strike="noStrike" cap="none" normalizeH="0" baseline="0" dirty="0" smtClean="0">
                          <a:ln>
                            <a:noFill/>
                          </a:ln>
                          <a:solidFill>
                            <a:schemeClr val="tx1"/>
                          </a:solidFill>
                          <a:effectLst/>
                          <a:latin typeface="Calibri" pitchFamily="34" charset="0"/>
                          <a:cs typeface="Arial" charset="0"/>
                        </a:rPr>
                        <a:t>Por conservación del patrimonio histórico/ tradición</a:t>
                      </a:r>
                      <a:endParaRPr kumimoji="0" lang="es-ES" sz="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18%</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568412" name="Group 92"/>
          <p:cNvGraphicFramePr>
            <a:graphicFrameLocks noGrp="1"/>
          </p:cNvGraphicFramePr>
          <p:nvPr/>
        </p:nvGraphicFramePr>
        <p:xfrm>
          <a:off x="846138" y="3530600"/>
          <a:ext cx="530225" cy="145728"/>
        </p:xfrm>
        <a:graphic>
          <a:graphicData uri="http://schemas.openxmlformats.org/drawingml/2006/table">
            <a:tbl>
              <a:tblPr/>
              <a:tblGrid>
                <a:gridCol w="265112"/>
                <a:gridCol w="265113"/>
              </a:tblGrid>
              <a:tr h="123825">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cap="flat">
                      <a:noFill/>
                    </a:lnL>
                    <a:lnR w="3175" cap="flat" cmpd="sng" algn="ctr">
                      <a:solidFill>
                        <a:schemeClr val="bg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112</a:t>
                      </a:r>
                    </a:p>
                  </a:txBody>
                  <a:tcPr marL="18000" marR="18000" marT="18000" marB="18000" anchor="ctr" horzOverflow="overflow">
                    <a:lnL w="3175" cap="flat" cmpd="sng" algn="ctr">
                      <a:solidFill>
                        <a:schemeClr val="bg1"/>
                      </a:solidFill>
                      <a:prstDash val="solid"/>
                      <a:round/>
                      <a:headEnd type="none" w="med" len="med"/>
                      <a:tailEnd type="none" w="med" len="med"/>
                    </a:lnL>
                    <a:lnR cap="flat">
                      <a:noFill/>
                    </a:lnR>
                    <a:lnT cap="flat">
                      <a:noFill/>
                    </a:lnT>
                    <a:lnB cap="flat">
                      <a:noFill/>
                    </a:lnB>
                    <a:lnTlToBr>
                      <a:noFill/>
                    </a:lnTlToBr>
                    <a:lnBlToTr>
                      <a:noFill/>
                    </a:lnBlToTr>
                    <a:noFill/>
                  </a:tcPr>
                </a:tc>
              </a:tr>
            </a:tbl>
          </a:graphicData>
        </a:graphic>
      </p:graphicFrame>
      <p:graphicFrame>
        <p:nvGraphicFramePr>
          <p:cNvPr id="568662" name="Group 342"/>
          <p:cNvGraphicFramePr>
            <a:graphicFrameLocks noGrp="1"/>
          </p:cNvGraphicFramePr>
          <p:nvPr/>
        </p:nvGraphicFramePr>
        <p:xfrm>
          <a:off x="2638425" y="3752850"/>
          <a:ext cx="1501775" cy="1095376"/>
        </p:xfrm>
        <a:graphic>
          <a:graphicData uri="http://schemas.openxmlformats.org/drawingml/2006/table">
            <a:tbl>
              <a:tblPr/>
              <a:tblGrid>
                <a:gridCol w="1243013"/>
                <a:gridCol w="258762"/>
              </a:tblGrid>
              <a:tr h="3048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Así está bien / no es necesario</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cap="flat">
                      <a:noFill/>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24%</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cap="flat">
                      <a:noFill/>
                    </a:lnT>
                    <a:lnB w="3175" cap="flat" cmpd="sng" algn="ctr">
                      <a:solidFill>
                        <a:srgbClr val="DDDDDD"/>
                      </a:solidFill>
                      <a:prstDash val="solid"/>
                      <a:round/>
                      <a:headEnd type="none" w="med" len="med"/>
                      <a:tailEnd type="none" w="med" len="med"/>
                    </a:lnB>
                    <a:lnTlToBr>
                      <a:noFill/>
                    </a:lnTlToBr>
                    <a:lnBlToTr>
                      <a:noFill/>
                    </a:lnBlToTr>
                    <a:noFill/>
                  </a:tcPr>
                </a:tc>
              </a:tr>
              <a:tr h="3048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Me gusta como esta / es un lugar bonito</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24%</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3063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Es un patrimonio histórico / cultural</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24%</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noFill/>
                  </a:tcPr>
                </a:tc>
              </a:tr>
              <a:tr h="1793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Calibri" pitchFamily="34" charset="0"/>
                          <a:cs typeface="Arial" charset="0"/>
                        </a:rPr>
                        <a:t>Otro</a:t>
                      </a:r>
                      <a:endParaRPr kumimoji="0" lang="es-ES" sz="9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cap="flat">
                      <a:noFill/>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10%</a:t>
                      </a:r>
                      <a:endParaRPr kumimoji="0" lang="es-ES" sz="1800" b="0" i="0" u="none" strike="noStrike" cap="none" normalizeH="0" baseline="0" dirty="0" smtClean="0">
                        <a:ln>
                          <a:noFill/>
                        </a:ln>
                        <a:solidFill>
                          <a:schemeClr val="tx1"/>
                        </a:solidFill>
                        <a:effectLst/>
                        <a:latin typeface="Arial" charset="0"/>
                        <a:cs typeface="Arial" charset="0"/>
                      </a:endParaRPr>
                    </a:p>
                  </a:txBody>
                  <a:tcPr marL="18000" marR="18000" marT="10800" marB="10800" anchor="ctr" horzOverflow="overflow">
                    <a:lnL w="3175" cap="flat" cmpd="sng" algn="ctr">
                      <a:solidFill>
                        <a:srgbClr val="DDDDDD"/>
                      </a:solidFill>
                      <a:prstDash val="solid"/>
                      <a:round/>
                      <a:headEnd type="none" w="med" len="med"/>
                      <a:tailEnd type="none" w="med" len="med"/>
                    </a:lnL>
                    <a:lnR cap="flat">
                      <a:noFill/>
                    </a:lnR>
                    <a:lnT w="3175" cap="flat" cmpd="sng" algn="ctr">
                      <a:solidFill>
                        <a:srgbClr val="DDDDDD"/>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568442" name="Group 122"/>
          <p:cNvGraphicFramePr>
            <a:graphicFrameLocks noGrp="1"/>
          </p:cNvGraphicFramePr>
          <p:nvPr/>
        </p:nvGraphicFramePr>
        <p:xfrm>
          <a:off x="3140075" y="3530600"/>
          <a:ext cx="530225" cy="145728"/>
        </p:xfrm>
        <a:graphic>
          <a:graphicData uri="http://schemas.openxmlformats.org/drawingml/2006/table">
            <a:tbl>
              <a:tblPr/>
              <a:tblGrid>
                <a:gridCol w="265113"/>
                <a:gridCol w="265112"/>
              </a:tblGrid>
              <a:tr h="123825">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0" u="none" strike="noStrike" cap="none" normalizeH="0" baseline="0" dirty="0" smtClean="0">
                          <a:ln>
                            <a:noFill/>
                          </a:ln>
                          <a:solidFill>
                            <a:schemeClr val="tx1"/>
                          </a:solidFill>
                          <a:effectLst/>
                          <a:latin typeface="Calibri" pitchFamily="34" charset="0"/>
                          <a:cs typeface="Arial" charset="0"/>
                        </a:rPr>
                        <a:t>Base:</a:t>
                      </a:r>
                    </a:p>
                  </a:txBody>
                  <a:tcPr marL="18000" marR="18000" marT="18000" marB="18000" anchor="ctr" horzOverflow="overflow">
                    <a:lnL cap="flat">
                      <a:noFill/>
                    </a:lnL>
                    <a:lnR w="3175" cap="flat" cmpd="sng" algn="ctr">
                      <a:solidFill>
                        <a:schemeClr val="bg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29</a:t>
                      </a:r>
                    </a:p>
                  </a:txBody>
                  <a:tcPr marL="18000" marR="18000" marT="18000" marB="18000" anchor="ctr" horzOverflow="overflow">
                    <a:lnL w="3175" cap="flat" cmpd="sng" algn="ctr">
                      <a:solidFill>
                        <a:schemeClr val="bg1"/>
                      </a:solidFill>
                      <a:prstDash val="solid"/>
                      <a:round/>
                      <a:headEnd type="none" w="med" len="med"/>
                      <a:tailEnd type="none" w="med" len="med"/>
                    </a:lnL>
                    <a:lnR cap="flat">
                      <a:noFill/>
                    </a:lnR>
                    <a:lnT cap="flat">
                      <a:noFill/>
                    </a:lnT>
                    <a:lnB cap="flat">
                      <a:noFill/>
                    </a:lnB>
                    <a:lnTlToBr>
                      <a:noFill/>
                    </a:lnTlToBr>
                    <a:lnBlToTr>
                      <a:noFill/>
                    </a:lnBlToTr>
                    <a:noFill/>
                  </a:tcPr>
                </a:tc>
              </a:tr>
            </a:tbl>
          </a:graphicData>
        </a:graphic>
      </p:graphicFrame>
      <p:graphicFrame>
        <p:nvGraphicFramePr>
          <p:cNvPr id="568690" name="Group 370"/>
          <p:cNvGraphicFramePr>
            <a:graphicFrameLocks noGrp="1"/>
          </p:cNvGraphicFramePr>
          <p:nvPr/>
        </p:nvGraphicFramePr>
        <p:xfrm>
          <a:off x="5248275" y="987425"/>
          <a:ext cx="3254375" cy="371280"/>
        </p:xfrm>
        <a:graphic>
          <a:graphicData uri="http://schemas.openxmlformats.org/drawingml/2006/table">
            <a:tbl>
              <a:tblPr/>
              <a:tblGrid>
                <a:gridCol w="3254375"/>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25.</a:t>
                      </a:r>
                      <a:r>
                        <a:rPr kumimoji="0" lang="es-CO" sz="1100" b="1" i="0" u="none" strike="noStrike" cap="none" normalizeH="0" baseline="0" dirty="0" smtClean="0">
                          <a:ln>
                            <a:noFill/>
                          </a:ln>
                          <a:solidFill>
                            <a:srgbClr val="333333"/>
                          </a:solidFill>
                          <a:effectLst/>
                          <a:latin typeface="Calibri" pitchFamily="34" charset="0"/>
                          <a:cs typeface="Arial" charset="0"/>
                        </a:rPr>
                        <a:t> ¿Conoce las </a:t>
                      </a:r>
                      <a:r>
                        <a:rPr kumimoji="0" lang="es-CO" sz="1100" b="1" i="0" u="none" strike="noStrike" cap="none" normalizeH="0" baseline="0" dirty="0" smtClean="0">
                          <a:ln>
                            <a:noFill/>
                          </a:ln>
                          <a:solidFill>
                            <a:srgbClr val="622280"/>
                          </a:solidFill>
                          <a:effectLst/>
                          <a:latin typeface="Calibri" pitchFamily="34" charset="0"/>
                          <a:cs typeface="Arial" charset="0"/>
                        </a:rPr>
                        <a:t>implicaciones de la remodelación</a:t>
                      </a:r>
                      <a:r>
                        <a:rPr kumimoji="0" lang="es-CO" sz="1100" b="1" i="0" u="none" strike="noStrike" cap="none" normalizeH="0" baseline="0" dirty="0" smtClean="0">
                          <a:ln>
                            <a:noFill/>
                          </a:ln>
                          <a:solidFill>
                            <a:srgbClr val="333333"/>
                          </a:solidFill>
                          <a:effectLst/>
                          <a:latin typeface="Calibri" pitchFamily="34" charset="0"/>
                          <a:cs typeface="Arial" charset="0"/>
                        </a:rPr>
                        <a:t> cuándo se habla de un lugar de interés cultural?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8691" name="Group 371"/>
          <p:cNvGraphicFramePr>
            <a:graphicFrameLocks noGrp="1"/>
          </p:cNvGraphicFramePr>
          <p:nvPr/>
        </p:nvGraphicFramePr>
        <p:xfrm>
          <a:off x="119063" y="1643063"/>
          <a:ext cx="890587" cy="249360"/>
        </p:xfrm>
        <a:graphic>
          <a:graphicData uri="http://schemas.openxmlformats.org/drawingml/2006/table">
            <a:tbl>
              <a:tblPr/>
              <a:tblGrid>
                <a:gridCol w="625475"/>
                <a:gridCol w="265112"/>
              </a:tblGrid>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 Base: Total Encuestados</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68577" name="Group 257"/>
          <p:cNvGraphicFramePr>
            <a:graphicFrameLocks noGrp="1"/>
          </p:cNvGraphicFramePr>
          <p:nvPr/>
        </p:nvGraphicFramePr>
        <p:xfrm>
          <a:off x="881063" y="2236788"/>
          <a:ext cx="519112" cy="269172"/>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622280"/>
                          </a:solidFill>
                          <a:effectLst/>
                          <a:latin typeface="Cambria" pitchFamily="18" charset="0"/>
                          <a:cs typeface="Arial" charset="0"/>
                        </a:rPr>
                        <a:t>Si</a:t>
                      </a:r>
                      <a:r>
                        <a:rPr kumimoji="0" lang="es-ES" sz="1300" b="1" i="0" u="none" strike="noStrike" cap="none" normalizeH="0" baseline="0" dirty="0" smtClean="0">
                          <a:ln>
                            <a:noFill/>
                          </a:ln>
                          <a:solidFill>
                            <a:srgbClr val="622280"/>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8590" name="Group 270"/>
          <p:cNvGraphicFramePr>
            <a:graphicFrameLocks noGrp="1"/>
          </p:cNvGraphicFramePr>
          <p:nvPr/>
        </p:nvGraphicFramePr>
        <p:xfrm>
          <a:off x="2114550" y="2381250"/>
          <a:ext cx="385763" cy="241740"/>
        </p:xfrm>
        <a:graphic>
          <a:graphicData uri="http://schemas.openxmlformats.org/drawingml/2006/table">
            <a:tbl>
              <a:tblPr/>
              <a:tblGrid>
                <a:gridCol w="3857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chemeClr val="bg1"/>
                          </a:solidFill>
                          <a:effectLst/>
                          <a:latin typeface="Cambria" pitchFamily="18" charset="0"/>
                          <a:cs typeface="Arial" charset="0"/>
                        </a:rPr>
                        <a:t>79</a:t>
                      </a:r>
                      <a:r>
                        <a:rPr kumimoji="0" lang="es-ES" sz="1000" b="1" i="0" u="none" strike="noStrike" cap="none" normalizeH="0" baseline="0" dirty="0" smtClean="0">
                          <a:ln>
                            <a:noFill/>
                          </a:ln>
                          <a:solidFill>
                            <a:schemeClr val="bg1"/>
                          </a:solidFill>
                          <a:effectLst/>
                          <a:latin typeface="Cambria" pitchFamily="18" charset="0"/>
                          <a:cs typeface="Arial" charset="0"/>
                        </a:rPr>
                        <a:t>%</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107590" name="AutoShape 278"/>
          <p:cNvCxnSpPr>
            <a:cxnSpLocks noChangeShapeType="1"/>
          </p:cNvCxnSpPr>
          <p:nvPr/>
        </p:nvCxnSpPr>
        <p:spPr bwMode="auto">
          <a:xfrm rot="10800000">
            <a:off x="1400175" y="2371725"/>
            <a:ext cx="714375" cy="130175"/>
          </a:xfrm>
          <a:prstGeom prst="bentConnector3">
            <a:avLst>
              <a:gd name="adj1" fmla="val 50000"/>
            </a:avLst>
          </a:prstGeom>
          <a:noFill/>
          <a:ln w="3175">
            <a:solidFill>
              <a:schemeClr val="tx1"/>
            </a:solidFill>
            <a:miter lim="800000"/>
            <a:headEnd/>
            <a:tailEnd type="oval" w="med" len="med"/>
          </a:ln>
        </p:spPr>
      </p:cxnSp>
      <p:graphicFrame>
        <p:nvGraphicFramePr>
          <p:cNvPr id="568602" name="Group 282"/>
          <p:cNvGraphicFramePr>
            <a:graphicFrameLocks noGrp="1"/>
          </p:cNvGraphicFramePr>
          <p:nvPr/>
        </p:nvGraphicFramePr>
        <p:xfrm>
          <a:off x="2208213" y="3046413"/>
          <a:ext cx="2378075" cy="371280"/>
        </p:xfrm>
        <a:graphic>
          <a:graphicData uri="http://schemas.openxmlformats.org/drawingml/2006/table">
            <a:tbl>
              <a:tblPr/>
              <a:tblGrid>
                <a:gridCol w="2378075"/>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 ¿Por qué </a:t>
                      </a:r>
                      <a:r>
                        <a:rPr kumimoji="0" lang="es-CO" sz="1100" b="1" i="0" u="none" strike="noStrike" cap="none" normalizeH="0" baseline="0" dirty="0" smtClean="0">
                          <a:ln>
                            <a:noFill/>
                          </a:ln>
                          <a:solidFill>
                            <a:srgbClr val="622280"/>
                          </a:solidFill>
                          <a:effectLst/>
                          <a:latin typeface="Calibri" pitchFamily="34" charset="0"/>
                          <a:cs typeface="Arial" charset="0"/>
                        </a:rPr>
                        <a:t>no</a:t>
                      </a:r>
                      <a:r>
                        <a:rPr kumimoji="0" lang="es-CO" sz="1100" b="1" i="0" u="none" strike="noStrike" cap="none" normalizeH="0" baseline="0" dirty="0" smtClean="0">
                          <a:ln>
                            <a:noFill/>
                          </a:ln>
                          <a:solidFill>
                            <a:srgbClr val="333333"/>
                          </a:solidFill>
                          <a:effectLst/>
                          <a:latin typeface="Calibri" pitchFamily="34" charset="0"/>
                          <a:cs typeface="Arial" charset="0"/>
                        </a:rPr>
                        <a:t> están de acuerdo con la remodelación arquitectónica?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8664" name="Group 344"/>
          <p:cNvGraphicFramePr>
            <a:graphicFrameLocks noGrp="1"/>
          </p:cNvGraphicFramePr>
          <p:nvPr/>
        </p:nvGraphicFramePr>
        <p:xfrm>
          <a:off x="7007225" y="2049463"/>
          <a:ext cx="519113" cy="296604"/>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chemeClr val="bg1"/>
                          </a:solidFill>
                          <a:effectLst/>
                          <a:latin typeface="Cambria" pitchFamily="18" charset="0"/>
                          <a:cs typeface="Arial" charset="0"/>
                        </a:rPr>
                        <a:t>21</a:t>
                      </a:r>
                      <a:r>
                        <a:rPr kumimoji="0" lang="es-ES" sz="13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8670" name="Group 350"/>
          <p:cNvGraphicFramePr>
            <a:graphicFrameLocks noGrp="1"/>
          </p:cNvGraphicFramePr>
          <p:nvPr/>
        </p:nvGraphicFramePr>
        <p:xfrm>
          <a:off x="6610350" y="3260725"/>
          <a:ext cx="527050" cy="269172"/>
        </p:xfrm>
        <a:graphic>
          <a:graphicData uri="http://schemas.openxmlformats.org/drawingml/2006/table">
            <a:tbl>
              <a:tblPr/>
              <a:tblGrid>
                <a:gridCol w="5270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chemeClr val="bg1"/>
                          </a:solidFill>
                          <a:effectLst/>
                          <a:latin typeface="Cambria" pitchFamily="18" charset="0"/>
                          <a:cs typeface="Arial" charset="0"/>
                        </a:rPr>
                        <a:t>79</a:t>
                      </a:r>
                      <a:r>
                        <a:rPr kumimoji="0" lang="es-ES" sz="12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8676" name="Group 356"/>
          <p:cNvGraphicFramePr>
            <a:graphicFrameLocks noGrp="1"/>
          </p:cNvGraphicFramePr>
          <p:nvPr/>
        </p:nvGraphicFramePr>
        <p:xfrm>
          <a:off x="7924800" y="2700338"/>
          <a:ext cx="519113" cy="296604"/>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rgbClr val="622280"/>
                          </a:solidFill>
                          <a:effectLst/>
                          <a:latin typeface="Cambria" pitchFamily="18" charset="0"/>
                          <a:cs typeface="Arial" charset="0"/>
                        </a:rPr>
                        <a:t>Si</a:t>
                      </a:r>
                      <a:r>
                        <a:rPr kumimoji="0" lang="es-ES" sz="1300" b="1" i="0" u="none" strike="noStrike" cap="none" normalizeH="0" baseline="0" dirty="0" smtClean="0">
                          <a:ln>
                            <a:noFill/>
                          </a:ln>
                          <a:solidFill>
                            <a:srgbClr val="622280"/>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8682" name="Group 362"/>
          <p:cNvGraphicFramePr>
            <a:graphicFrameLocks noGrp="1"/>
          </p:cNvGraphicFramePr>
          <p:nvPr/>
        </p:nvGraphicFramePr>
        <p:xfrm>
          <a:off x="5284788" y="2713038"/>
          <a:ext cx="519112" cy="269172"/>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No</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107601" name="AutoShape 368"/>
          <p:cNvCxnSpPr>
            <a:cxnSpLocks noChangeShapeType="1"/>
          </p:cNvCxnSpPr>
          <p:nvPr/>
        </p:nvCxnSpPr>
        <p:spPr bwMode="auto">
          <a:xfrm>
            <a:off x="7526338" y="2197100"/>
            <a:ext cx="658812" cy="503238"/>
          </a:xfrm>
          <a:prstGeom prst="bentConnector2">
            <a:avLst/>
          </a:prstGeom>
          <a:noFill/>
          <a:ln w="3175">
            <a:solidFill>
              <a:schemeClr val="tx1"/>
            </a:solidFill>
            <a:miter lim="800000"/>
            <a:headEnd/>
            <a:tailEnd type="oval" w="med" len="med"/>
          </a:ln>
        </p:spPr>
      </p:cxnSp>
      <p:cxnSp>
        <p:nvCxnSpPr>
          <p:cNvPr id="107602" name="AutoShape 369"/>
          <p:cNvCxnSpPr>
            <a:cxnSpLocks noChangeShapeType="1"/>
          </p:cNvCxnSpPr>
          <p:nvPr/>
        </p:nvCxnSpPr>
        <p:spPr bwMode="auto">
          <a:xfrm rot="10800000">
            <a:off x="5545138" y="2981325"/>
            <a:ext cx="1065212" cy="414338"/>
          </a:xfrm>
          <a:prstGeom prst="bentConnector2">
            <a:avLst/>
          </a:prstGeom>
          <a:noFill/>
          <a:ln w="3175">
            <a:solidFill>
              <a:schemeClr val="tx1"/>
            </a:solidFill>
            <a:miter lim="800000"/>
            <a:headEnd/>
            <a:tailEnd type="oval" w="med" len="med"/>
          </a:ln>
        </p:spPr>
      </p:cxnSp>
      <p:graphicFrame>
        <p:nvGraphicFramePr>
          <p:cNvPr id="568706" name="Group 386"/>
          <p:cNvGraphicFramePr>
            <a:graphicFrameLocks noGrp="1"/>
          </p:cNvGraphicFramePr>
          <p:nvPr/>
        </p:nvGraphicFramePr>
        <p:xfrm>
          <a:off x="5857875" y="4546600"/>
          <a:ext cx="2033588" cy="145728"/>
        </p:xfrm>
        <a:graphic>
          <a:graphicData uri="http://schemas.openxmlformats.org/drawingml/2006/table">
            <a:tbl>
              <a:tblPr/>
              <a:tblGrid>
                <a:gridCol w="1768475"/>
                <a:gridCol w="265113"/>
              </a:tblGrid>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Base: Aplicar solo a propietarios de mausoleos</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sp>
        <p:nvSpPr>
          <p:cNvPr id="107613" name="Line 388"/>
          <p:cNvSpPr>
            <a:spLocks noChangeShapeType="1"/>
          </p:cNvSpPr>
          <p:nvPr/>
        </p:nvSpPr>
        <p:spPr bwMode="auto">
          <a:xfrm rot="5400000">
            <a:off x="2492375" y="2889251"/>
            <a:ext cx="4098925" cy="0"/>
          </a:xfrm>
          <a:prstGeom prst="line">
            <a:avLst/>
          </a:prstGeom>
          <a:noFill/>
          <a:ln w="3175">
            <a:solidFill>
              <a:srgbClr val="808080"/>
            </a:solidFill>
            <a:round/>
            <a:headEnd/>
            <a:tailEnd/>
          </a:ln>
        </p:spPr>
        <p:txBody>
          <a:bodyPr/>
          <a:lstStyle/>
          <a:p>
            <a:endParaRPr lang="es-MX" dirty="0"/>
          </a:p>
        </p:txBody>
      </p:sp>
      <p:grpSp>
        <p:nvGrpSpPr>
          <p:cNvPr id="107614" name="Group 389"/>
          <p:cNvGrpSpPr>
            <a:grpSpLocks/>
          </p:cNvGrpSpPr>
          <p:nvPr/>
        </p:nvGrpSpPr>
        <p:grpSpPr bwMode="auto">
          <a:xfrm>
            <a:off x="8175625" y="152400"/>
            <a:ext cx="969963" cy="255588"/>
            <a:chOff x="5150" y="96"/>
            <a:chExt cx="611" cy="161"/>
          </a:xfrm>
        </p:grpSpPr>
        <p:pic>
          <p:nvPicPr>
            <p:cNvPr id="107619" name="Picture 390" descr="GHJK"/>
            <p:cNvPicPr>
              <a:picLocks noChangeAspect="1" noChangeArrowheads="1"/>
            </p:cNvPicPr>
            <p:nvPr/>
          </p:nvPicPr>
          <p:blipFill>
            <a:blip r:embed="rId6" cstate="print"/>
            <a:srcRect/>
            <a:stretch>
              <a:fillRect/>
            </a:stretch>
          </p:blipFill>
          <p:spPr bwMode="auto">
            <a:xfrm>
              <a:off x="5150" y="101"/>
              <a:ext cx="611" cy="156"/>
            </a:xfrm>
            <a:prstGeom prst="rect">
              <a:avLst/>
            </a:prstGeom>
            <a:noFill/>
            <a:ln w="9525">
              <a:noFill/>
              <a:miter lim="800000"/>
              <a:headEnd/>
              <a:tailEnd/>
            </a:ln>
          </p:spPr>
        </p:pic>
        <p:sp>
          <p:nvSpPr>
            <p:cNvPr id="107620" name="Rectangle 391"/>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pic>
        <p:nvPicPr>
          <p:cNvPr id="107615" name="Picture 395" descr="fghfj"/>
          <p:cNvPicPr>
            <a:picLocks noChangeAspect="1" noChangeArrowheads="1"/>
          </p:cNvPicPr>
          <p:nvPr/>
        </p:nvPicPr>
        <p:blipFill>
          <a:blip r:embed="rId7" cstate="print"/>
          <a:srcRect/>
          <a:stretch>
            <a:fillRect/>
          </a:stretch>
        </p:blipFill>
        <p:spPr bwMode="auto">
          <a:xfrm>
            <a:off x="6548438" y="2520950"/>
            <a:ext cx="654050" cy="517525"/>
          </a:xfrm>
          <a:prstGeom prst="rect">
            <a:avLst/>
          </a:prstGeom>
          <a:noFill/>
          <a:ln w="9525">
            <a:noFill/>
            <a:miter lim="800000"/>
            <a:headEnd/>
            <a:tailEnd/>
          </a:ln>
        </p:spPr>
      </p:pic>
      <p:pic>
        <p:nvPicPr>
          <p:cNvPr id="107616" name="Picture 396" descr="fgdhhjkhkjkl"/>
          <p:cNvPicPr>
            <a:picLocks noChangeAspect="1" noChangeArrowheads="1"/>
          </p:cNvPicPr>
          <p:nvPr/>
        </p:nvPicPr>
        <p:blipFill>
          <a:blip r:embed="rId8" cstate="print"/>
          <a:srcRect/>
          <a:stretch>
            <a:fillRect/>
          </a:stretch>
        </p:blipFill>
        <p:spPr bwMode="auto">
          <a:xfrm>
            <a:off x="2116138" y="1839913"/>
            <a:ext cx="374650" cy="406400"/>
          </a:xfrm>
          <a:prstGeom prst="rect">
            <a:avLst/>
          </a:prstGeom>
          <a:noFill/>
          <a:ln w="9525">
            <a:noFill/>
            <a:miter lim="800000"/>
            <a:headEnd/>
            <a:tailEnd/>
          </a:ln>
        </p:spPr>
      </p:pic>
      <p:pic>
        <p:nvPicPr>
          <p:cNvPr id="107617" name="Picture 397" descr="Flechita"/>
          <p:cNvPicPr>
            <a:picLocks noChangeAspect="1" noChangeArrowheads="1"/>
          </p:cNvPicPr>
          <p:nvPr/>
        </p:nvPicPr>
        <p:blipFill>
          <a:blip r:embed="rId9" cstate="print">
            <a:lum bright="-6000"/>
          </a:blip>
          <a:srcRect/>
          <a:stretch>
            <a:fillRect/>
          </a:stretch>
        </p:blipFill>
        <p:spPr bwMode="auto">
          <a:xfrm>
            <a:off x="946150" y="2563813"/>
            <a:ext cx="347663" cy="419100"/>
          </a:xfrm>
          <a:prstGeom prst="rect">
            <a:avLst/>
          </a:prstGeom>
          <a:noFill/>
          <a:ln w="9525">
            <a:noFill/>
            <a:miter lim="800000"/>
            <a:headEnd/>
            <a:tailEnd/>
          </a:ln>
        </p:spPr>
      </p:pic>
      <p:pic>
        <p:nvPicPr>
          <p:cNvPr id="107618" name="Picture 398" descr="Flechita"/>
          <p:cNvPicPr>
            <a:picLocks noChangeAspect="1" noChangeArrowheads="1"/>
          </p:cNvPicPr>
          <p:nvPr/>
        </p:nvPicPr>
        <p:blipFill>
          <a:blip r:embed="rId9" cstate="print">
            <a:lum bright="-6000"/>
          </a:blip>
          <a:srcRect/>
          <a:stretch>
            <a:fillRect/>
          </a:stretch>
        </p:blipFill>
        <p:spPr bwMode="auto">
          <a:xfrm>
            <a:off x="3208338" y="2606675"/>
            <a:ext cx="347662" cy="41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s-CO" dirty="0" smtClean="0"/>
              <a:t>Remodelación arquitectónica</a:t>
            </a:r>
          </a:p>
        </p:txBody>
      </p:sp>
      <p:sp>
        <p:nvSpPr>
          <p:cNvPr id="108547"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32FB3DC1-2CD1-4553-941A-C1FB32656102}" type="slidenum">
              <a:rPr lang="es-ES" sz="900" i="1">
                <a:solidFill>
                  <a:schemeClr val="bg1"/>
                </a:solidFill>
              </a:rPr>
              <a:pPr algn="ctr"/>
              <a:t>94</a:t>
            </a:fld>
            <a:endParaRPr lang="es-ES" sz="900" i="1" dirty="0">
              <a:solidFill>
                <a:schemeClr val="bg1"/>
              </a:solidFill>
            </a:endParaRPr>
          </a:p>
        </p:txBody>
      </p:sp>
      <p:sp>
        <p:nvSpPr>
          <p:cNvPr id="108548"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pSp>
        <p:nvGrpSpPr>
          <p:cNvPr id="108549" name="Group 5"/>
          <p:cNvGrpSpPr>
            <a:grpSpLocks/>
          </p:cNvGrpSpPr>
          <p:nvPr/>
        </p:nvGrpSpPr>
        <p:grpSpPr bwMode="auto">
          <a:xfrm>
            <a:off x="8175625" y="152400"/>
            <a:ext cx="969963" cy="255588"/>
            <a:chOff x="5150" y="96"/>
            <a:chExt cx="611" cy="161"/>
          </a:xfrm>
        </p:grpSpPr>
        <p:pic>
          <p:nvPicPr>
            <p:cNvPr id="108740" name="Picture 6"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108741" name="Rectangle 7"/>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graphicFrame>
        <p:nvGraphicFramePr>
          <p:cNvPr id="759816" name="Group 8"/>
          <p:cNvGraphicFramePr>
            <a:graphicFrameLocks noGrp="1"/>
          </p:cNvGraphicFramePr>
          <p:nvPr/>
        </p:nvGraphicFramePr>
        <p:xfrm>
          <a:off x="1228725" y="677863"/>
          <a:ext cx="6689725" cy="4272408"/>
        </p:xfrm>
        <a:graphic>
          <a:graphicData uri="http://schemas.openxmlformats.org/drawingml/2006/table">
            <a:tbl>
              <a:tblPr/>
              <a:tblGrid>
                <a:gridCol w="4117975"/>
                <a:gridCol w="642938"/>
                <a:gridCol w="642937"/>
                <a:gridCol w="642938"/>
                <a:gridCol w="642937"/>
              </a:tblGrid>
              <a:tr h="0">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8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a:noFill/>
                    </a:lnB>
                    <a:lnTlToBr>
                      <a:noFill/>
                    </a:lnTlToBr>
                    <a:lnBlToTr>
                      <a:noFill/>
                    </a:lnBlToTr>
                    <a:noFill/>
                  </a:tcPr>
                </a:tc>
                <a:tc gridSpan="4">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rgbClr val="333333"/>
                          </a:solidFill>
                          <a:effectLst/>
                          <a:latin typeface="Calibri" pitchFamily="34" charset="0"/>
                          <a:cs typeface="Arial" charset="0"/>
                        </a:rPr>
                        <a:t>PROPIETARIO MAUSOLEO DISTRITAL </a:t>
                      </a:r>
                      <a:endParaRPr kumimoji="0" lang="es-ES" sz="800" b="0" i="1" u="none" strike="noStrike" cap="none" normalizeH="0" baseline="0" dirty="0" smtClean="0">
                        <a:ln>
                          <a:noFill/>
                        </a:ln>
                        <a:solidFill>
                          <a:srgbClr val="333333"/>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Total Encuestados</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gridSpan="5">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24. ¿Estaría de acuerdo con la remodelación arquitectónica tipo museo de los cementerios distritales? </a:t>
                      </a:r>
                      <a:endParaRPr kumimoji="0" lang="es-ES" sz="1000" b="1"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SI</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NO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5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Base: Los que están de acuerdo con la remodelación arquitectónica</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112</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71</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23</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18</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75000"/>
                        </a:lnSpc>
                        <a:spcBef>
                          <a:spcPct val="0"/>
                        </a:spcBef>
                        <a:spcAft>
                          <a:spcPct val="0"/>
                        </a:spcAft>
                        <a:buClrTx/>
                        <a:buSzTx/>
                        <a:buFontTx/>
                        <a:buNone/>
                        <a:tabLst/>
                      </a:pPr>
                      <a:r>
                        <a:rPr kumimoji="0" lang="es-ES" sz="800" b="1" i="0" u="none" strike="noStrike" cap="none" normalizeH="0" baseline="0" dirty="0" smtClean="0">
                          <a:ln>
                            <a:noFill/>
                          </a:ln>
                          <a:solidFill>
                            <a:srgbClr val="622280"/>
                          </a:solidFill>
                          <a:effectLst/>
                          <a:latin typeface="Calibri" pitchFamily="34" charset="0"/>
                          <a:cs typeface="Arial" charset="0"/>
                        </a:rPr>
                        <a:t> ¿POR QUÉ ESTÁN DE ACUERDO CON LA REMODELACIÓN ARQUITECTÓNICA? </a:t>
                      </a:r>
                      <a:endParaRPr kumimoji="0" lang="es-ES" sz="8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 necesita la remodelación/ está deteriorado/ abandonado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 vería bonito / llamativo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 vería mejor /buena presentación / mejor imagen</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 vería agradable</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Por conservación del patrimonio histórico/ tradición</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 vería aseado / limpio / ordenado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 vería organizado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Le daría seguridad al lugar</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Se vería acogedor / tranquilo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5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Base: Los que no están de acuerdo con la remodelación arquitectónica</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29</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19</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7</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3</a:t>
                      </a:r>
                      <a:endParaRPr kumimoji="0" lang="es-ES" sz="7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75000"/>
                        </a:lnSpc>
                        <a:spcBef>
                          <a:spcPct val="0"/>
                        </a:spcBef>
                        <a:spcAft>
                          <a:spcPct val="0"/>
                        </a:spcAft>
                        <a:buClrTx/>
                        <a:buSzTx/>
                        <a:buFontTx/>
                        <a:buNone/>
                        <a:tabLst/>
                      </a:pPr>
                      <a:r>
                        <a:rPr kumimoji="0" lang="es-ES" sz="800" b="1" i="0" u="none" strike="noStrike" cap="none" normalizeH="0" baseline="0" dirty="0" smtClean="0">
                          <a:ln>
                            <a:noFill/>
                          </a:ln>
                          <a:solidFill>
                            <a:srgbClr val="622280"/>
                          </a:solidFill>
                          <a:effectLst/>
                          <a:latin typeface="Calibri" pitchFamily="34" charset="0"/>
                          <a:cs typeface="Arial" charset="0"/>
                        </a:rPr>
                        <a:t> ¿POR QUÉ NO ESTÁN DE ACUERDO CON LA REMODELACIÓN ARQUITECTÓNICA? </a:t>
                      </a:r>
                      <a:endParaRPr kumimoji="0" lang="es-ES" sz="8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Así está bien / no es necesario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Me gusta como esta / es un lugar bonito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Es un patrimonio histórico / cultural</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Por los costos / sería más caro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Es un campo santo /se debe respetar a los difuntos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Otro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No sabe / no responde</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75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graphicFrame>
        <p:nvGraphicFramePr>
          <p:cNvPr id="760011" name="Group 203"/>
          <p:cNvGraphicFramePr>
            <a:graphicFrameLocks noGrp="1"/>
          </p:cNvGraphicFramePr>
          <p:nvPr/>
        </p:nvGraphicFramePr>
        <p:xfrm>
          <a:off x="8143875" y="5013325"/>
          <a:ext cx="1011238" cy="152400"/>
        </p:xfrm>
        <a:graphic>
          <a:graphicData uri="http://schemas.openxmlformats.org/drawingml/2006/table">
            <a:tbl>
              <a:tblPr/>
              <a:tblGrid>
                <a:gridCol w="1011238"/>
              </a:tblGrid>
              <a:tr h="428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dirty="0" smtClean="0">
                          <a:ln>
                            <a:noFill/>
                          </a:ln>
                          <a:solidFill>
                            <a:schemeClr val="bg1"/>
                          </a:solidFill>
                          <a:effectLst/>
                          <a:latin typeface="Calibri" pitchFamily="34" charset="0"/>
                          <a:cs typeface="Arial" charset="0"/>
                        </a:rPr>
                        <a:t>Continua…</a:t>
                      </a: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s-CO" dirty="0" smtClean="0"/>
              <a:t>Remodelación arquitectónica</a:t>
            </a:r>
          </a:p>
        </p:txBody>
      </p:sp>
      <p:sp>
        <p:nvSpPr>
          <p:cNvPr id="109571"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E85FE7C7-B057-4FEF-8136-D0E24149248F}" type="slidenum">
              <a:rPr lang="es-ES" sz="900" i="1">
                <a:solidFill>
                  <a:schemeClr val="bg1"/>
                </a:solidFill>
              </a:rPr>
              <a:pPr algn="ctr"/>
              <a:t>95</a:t>
            </a:fld>
            <a:endParaRPr lang="es-ES" sz="900" i="1" dirty="0">
              <a:solidFill>
                <a:schemeClr val="bg1"/>
              </a:solidFill>
            </a:endParaRPr>
          </a:p>
        </p:txBody>
      </p:sp>
      <p:sp>
        <p:nvSpPr>
          <p:cNvPr id="109572"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pSp>
        <p:nvGrpSpPr>
          <p:cNvPr id="109573" name="Group 5"/>
          <p:cNvGrpSpPr>
            <a:grpSpLocks/>
          </p:cNvGrpSpPr>
          <p:nvPr/>
        </p:nvGrpSpPr>
        <p:grpSpPr bwMode="auto">
          <a:xfrm>
            <a:off x="8175625" y="152400"/>
            <a:ext cx="969963" cy="255588"/>
            <a:chOff x="5150" y="96"/>
            <a:chExt cx="611" cy="161"/>
          </a:xfrm>
        </p:grpSpPr>
        <p:pic>
          <p:nvPicPr>
            <p:cNvPr id="109614" name="Picture 6"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109615" name="Rectangle 7"/>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graphicFrame>
        <p:nvGraphicFramePr>
          <p:cNvPr id="760840" name="Group 8"/>
          <p:cNvGraphicFramePr>
            <a:graphicFrameLocks noGrp="1"/>
          </p:cNvGraphicFramePr>
          <p:nvPr/>
        </p:nvGraphicFramePr>
        <p:xfrm>
          <a:off x="1228725" y="1865313"/>
          <a:ext cx="6689725" cy="1441296"/>
        </p:xfrm>
        <a:graphic>
          <a:graphicData uri="http://schemas.openxmlformats.org/drawingml/2006/table">
            <a:tbl>
              <a:tblPr/>
              <a:tblGrid>
                <a:gridCol w="4117975"/>
                <a:gridCol w="642938"/>
                <a:gridCol w="642937"/>
                <a:gridCol w="642938"/>
                <a:gridCol w="642937"/>
              </a:tblGrid>
              <a:tr h="0">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8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a:noFill/>
                    </a:lnB>
                    <a:lnTlToBr>
                      <a:noFill/>
                    </a:lnTlToBr>
                    <a:lnBlToTr>
                      <a:noFill/>
                    </a:lnBlToTr>
                    <a:noFill/>
                  </a:tcPr>
                </a:tc>
                <a:tc gridSpan="4">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rgbClr val="333333"/>
                          </a:solidFill>
                          <a:effectLst/>
                          <a:latin typeface="Calibri" pitchFamily="34" charset="0"/>
                          <a:cs typeface="Arial" charset="0"/>
                        </a:rPr>
                        <a:t>PROPIETARIO MAUSOLEO DISTRITAL </a:t>
                      </a:r>
                      <a:endParaRPr kumimoji="0" lang="es-ES" sz="800" b="0" i="1" u="none" strike="noStrike" cap="none" normalizeH="0" baseline="0" dirty="0" smtClean="0">
                        <a:ln>
                          <a:noFill/>
                        </a:ln>
                        <a:solidFill>
                          <a:srgbClr val="333333"/>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Base: Aplicar solo a propietarios de mausoleos</a:t>
                      </a: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gridSpan="5">
                  <a:txBody>
                    <a:bodyPr/>
                    <a:lstStyle/>
                    <a:p>
                      <a:pPr marL="0" marR="0" lvl="0" indent="0" algn="ctr" defTabSz="914400" rtl="0" eaLnBrk="1" fontAlgn="ctr" latinLnBrk="0" hangingPunct="1">
                        <a:lnSpc>
                          <a:spcPct val="16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25. ¿Conoce las implicaciones de la remodelación cuándo se habla de un lugar de interés cultural?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r" defTabSz="914400" rtl="0" eaLnBrk="1" fontAlgn="ctr" latinLnBrk="0" hangingPunct="1">
                        <a:lnSpc>
                          <a:spcPct val="16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SI</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6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6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6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6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6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NO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6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6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6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6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52" descr="sdfghgfj"/>
          <p:cNvPicPr>
            <a:picLocks noChangeAspect="1" noChangeArrowheads="1"/>
          </p:cNvPicPr>
          <p:nvPr/>
        </p:nvPicPr>
        <p:blipFill>
          <a:blip r:embed="rId2" cstate="print"/>
          <a:srcRect/>
          <a:stretch>
            <a:fillRect/>
          </a:stretch>
        </p:blipFill>
        <p:spPr bwMode="auto">
          <a:xfrm>
            <a:off x="6632575" y="1154113"/>
            <a:ext cx="1406525" cy="3371850"/>
          </a:xfrm>
          <a:prstGeom prst="rect">
            <a:avLst/>
          </a:prstGeom>
          <a:noFill/>
          <a:ln w="9525">
            <a:noFill/>
            <a:miter lim="800000"/>
            <a:headEnd/>
            <a:tailEnd/>
          </a:ln>
        </p:spPr>
      </p:pic>
      <p:pic>
        <p:nvPicPr>
          <p:cNvPr id="110595" name="Picture 82" descr="sdfgdh"/>
          <p:cNvPicPr>
            <a:picLocks noChangeAspect="1" noChangeArrowheads="1"/>
          </p:cNvPicPr>
          <p:nvPr/>
        </p:nvPicPr>
        <p:blipFill>
          <a:blip r:embed="rId3" cstate="print"/>
          <a:srcRect/>
          <a:stretch>
            <a:fillRect/>
          </a:stretch>
        </p:blipFill>
        <p:spPr bwMode="auto">
          <a:xfrm>
            <a:off x="1206500" y="1652588"/>
            <a:ext cx="2178050" cy="2373312"/>
          </a:xfrm>
          <a:prstGeom prst="rect">
            <a:avLst/>
          </a:prstGeom>
          <a:noFill/>
          <a:ln w="9525">
            <a:noFill/>
            <a:miter lim="800000"/>
            <a:headEnd/>
            <a:tailEnd/>
          </a:ln>
        </p:spPr>
      </p:pic>
      <p:sp>
        <p:nvSpPr>
          <p:cNvPr id="110596" name="Rectangle 4"/>
          <p:cNvSpPr>
            <a:spLocks noGrp="1" noChangeArrowheads="1"/>
          </p:cNvSpPr>
          <p:nvPr>
            <p:ph type="title"/>
          </p:nvPr>
        </p:nvSpPr>
        <p:spPr/>
        <p:txBody>
          <a:bodyPr/>
          <a:lstStyle/>
          <a:p>
            <a:pPr eaLnBrk="1" hangingPunct="1"/>
            <a:r>
              <a:rPr lang="es-CO" dirty="0" smtClean="0"/>
              <a:t>Mantenimiento del mausoleo</a:t>
            </a:r>
          </a:p>
        </p:txBody>
      </p:sp>
      <p:sp>
        <p:nvSpPr>
          <p:cNvPr id="110597" name="Rectangle 5"/>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925AE685-7D27-4585-A2C2-0B6D6FFB60B7}" type="slidenum">
              <a:rPr lang="es-ES" sz="900" i="1">
                <a:solidFill>
                  <a:schemeClr val="bg1"/>
                </a:solidFill>
              </a:rPr>
              <a:pPr algn="ctr"/>
              <a:t>96</a:t>
            </a:fld>
            <a:endParaRPr lang="es-ES" sz="900" i="1" dirty="0">
              <a:solidFill>
                <a:schemeClr val="bg1"/>
              </a:solidFill>
            </a:endParaRPr>
          </a:p>
        </p:txBody>
      </p:sp>
      <p:graphicFrame>
        <p:nvGraphicFramePr>
          <p:cNvPr id="569350" name="Group 6"/>
          <p:cNvGraphicFramePr>
            <a:graphicFrameLocks noGrp="1"/>
          </p:cNvGraphicFramePr>
          <p:nvPr/>
        </p:nvGraphicFramePr>
        <p:xfrm>
          <a:off x="852488" y="877888"/>
          <a:ext cx="2886075" cy="371280"/>
        </p:xfrm>
        <a:graphic>
          <a:graphicData uri="http://schemas.openxmlformats.org/drawingml/2006/table">
            <a:tbl>
              <a:tblPr/>
              <a:tblGrid>
                <a:gridCol w="2886075"/>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333333"/>
                          </a:solidFill>
                          <a:effectLst/>
                          <a:latin typeface="Calibri" pitchFamily="34" charset="0"/>
                          <a:cs typeface="Arial" charset="0"/>
                        </a:rPr>
                        <a:t> 26. ¿Usted hace </a:t>
                      </a:r>
                      <a:r>
                        <a:rPr kumimoji="0" lang="es-CO" sz="1100" b="1" i="0" u="none" strike="noStrike" cap="none" normalizeH="0" baseline="0" dirty="0" smtClean="0">
                          <a:ln>
                            <a:noFill/>
                          </a:ln>
                          <a:solidFill>
                            <a:srgbClr val="622280"/>
                          </a:solidFill>
                          <a:effectLst/>
                          <a:latin typeface="Calibri" pitchFamily="34" charset="0"/>
                          <a:cs typeface="Arial" charset="0"/>
                        </a:rPr>
                        <a:t>mantenimiento</a:t>
                      </a:r>
                      <a:r>
                        <a:rPr kumimoji="0" lang="es-CO" sz="1100" b="1" i="0" u="none" strike="noStrike" cap="none" normalizeH="0" baseline="0" dirty="0" smtClean="0">
                          <a:ln>
                            <a:noFill/>
                          </a:ln>
                          <a:solidFill>
                            <a:srgbClr val="333333"/>
                          </a:solidFill>
                          <a:effectLst/>
                          <a:latin typeface="Calibri" pitchFamily="34" charset="0"/>
                          <a:cs typeface="Arial" charset="0"/>
                        </a:rPr>
                        <a:t> a su mausoleo? </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9356" name="Group 12"/>
          <p:cNvGraphicFramePr>
            <a:graphicFrameLocks noGrp="1"/>
          </p:cNvGraphicFramePr>
          <p:nvPr/>
        </p:nvGraphicFramePr>
        <p:xfrm>
          <a:off x="5100638" y="828675"/>
          <a:ext cx="3721100" cy="220404"/>
        </p:xfrm>
        <a:graphic>
          <a:graphicData uri="http://schemas.openxmlformats.org/drawingml/2006/table">
            <a:tbl>
              <a:tblPr/>
              <a:tblGrid>
                <a:gridCol w="3721100"/>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27. </a:t>
                      </a:r>
                      <a:r>
                        <a:rPr kumimoji="0" lang="es-CO" sz="1100" b="1" i="0" u="none" strike="noStrike" cap="none" normalizeH="0" baseline="0" dirty="0" smtClean="0">
                          <a:ln>
                            <a:noFill/>
                          </a:ln>
                          <a:solidFill>
                            <a:srgbClr val="333333"/>
                          </a:solidFill>
                          <a:effectLst/>
                          <a:latin typeface="Calibri" pitchFamily="34" charset="0"/>
                          <a:cs typeface="Arial" charset="0"/>
                        </a:rPr>
                        <a:t>¿Qué tipo de</a:t>
                      </a:r>
                      <a:r>
                        <a:rPr kumimoji="0" lang="es-CO" sz="1100" b="1" i="0" u="none" strike="noStrike" cap="none" normalizeH="0" baseline="0" dirty="0" smtClean="0">
                          <a:ln>
                            <a:noFill/>
                          </a:ln>
                          <a:solidFill>
                            <a:srgbClr val="622280"/>
                          </a:solidFill>
                          <a:effectLst/>
                          <a:latin typeface="Calibri" pitchFamily="34" charset="0"/>
                          <a:cs typeface="Arial" charset="0"/>
                        </a:rPr>
                        <a:t> mantenimiento </a:t>
                      </a:r>
                      <a:r>
                        <a:rPr kumimoji="0" lang="es-CO" sz="1100" b="1" i="0" u="none" strike="noStrike" cap="none" normalizeH="0" baseline="0" dirty="0" smtClean="0">
                          <a:ln>
                            <a:noFill/>
                          </a:ln>
                          <a:solidFill>
                            <a:srgbClr val="333333"/>
                          </a:solidFill>
                          <a:effectLst/>
                          <a:latin typeface="Calibri" pitchFamily="34" charset="0"/>
                          <a:cs typeface="Arial" charset="0"/>
                        </a:rPr>
                        <a:t>realiza?  </a:t>
                      </a:r>
                      <a:endParaRPr kumimoji="0" lang="es-CO" sz="1100" b="0" i="0" u="none" strike="noStrike" cap="none" normalizeH="0" baseline="0" dirty="0" smtClean="0">
                        <a:ln>
                          <a:noFill/>
                        </a:ln>
                        <a:solidFill>
                          <a:schemeClr val="tx1">
                            <a:lumMod val="50000"/>
                            <a:lumOff val="50000"/>
                          </a:schemeClr>
                        </a:solidFill>
                        <a:effectLst/>
                        <a:latin typeface="Calibri" pitchFamily="34" charset="0"/>
                        <a:cs typeface="Arial" charset="0"/>
                      </a:endParaRP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110602" name="Rectangle 18"/>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569373" name="Group 29"/>
          <p:cNvGraphicFramePr>
            <a:graphicFrameLocks noGrp="1"/>
          </p:cNvGraphicFramePr>
          <p:nvPr/>
        </p:nvGraphicFramePr>
        <p:xfrm>
          <a:off x="2035175" y="3236913"/>
          <a:ext cx="519113" cy="296604"/>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chemeClr val="bg1"/>
                          </a:solidFill>
                          <a:effectLst/>
                          <a:latin typeface="Cambria" pitchFamily="18" charset="0"/>
                          <a:cs typeface="Arial" charset="0"/>
                        </a:rPr>
                        <a:t>89</a:t>
                      </a:r>
                      <a:r>
                        <a:rPr kumimoji="0" lang="es-ES" sz="13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9429" name="Group 85"/>
          <p:cNvGraphicFramePr>
            <a:graphicFrameLocks noGrp="1"/>
          </p:cNvGraphicFramePr>
          <p:nvPr/>
        </p:nvGraphicFramePr>
        <p:xfrm>
          <a:off x="1787525" y="1936750"/>
          <a:ext cx="476250" cy="241740"/>
        </p:xfrm>
        <a:graphic>
          <a:graphicData uri="http://schemas.openxmlformats.org/drawingml/2006/table">
            <a:tbl>
              <a:tblPr/>
              <a:tblGrid>
                <a:gridCol w="4762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500" b="1" i="0" u="none" strike="noStrike" cap="none" normalizeH="0" baseline="0" dirty="0" smtClean="0">
                          <a:ln>
                            <a:noFill/>
                          </a:ln>
                          <a:solidFill>
                            <a:schemeClr val="bg1"/>
                          </a:solidFill>
                          <a:effectLst/>
                          <a:latin typeface="Cambria" pitchFamily="18" charset="0"/>
                          <a:cs typeface="Arial" charset="0"/>
                        </a:rPr>
                        <a:t>11</a:t>
                      </a:r>
                      <a:r>
                        <a:rPr kumimoji="0" lang="es-ES" sz="10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9385" name="Group 41"/>
          <p:cNvGraphicFramePr>
            <a:graphicFrameLocks noGrp="1"/>
          </p:cNvGraphicFramePr>
          <p:nvPr/>
        </p:nvGraphicFramePr>
        <p:xfrm>
          <a:off x="3344863" y="2847975"/>
          <a:ext cx="519112" cy="296604"/>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rgbClr val="622280"/>
                          </a:solidFill>
                          <a:effectLst/>
                          <a:latin typeface="Cambria" pitchFamily="18" charset="0"/>
                          <a:cs typeface="Arial" charset="0"/>
                        </a:rPr>
                        <a:t>Si</a:t>
                      </a:r>
                      <a:r>
                        <a:rPr kumimoji="0" lang="es-ES" sz="1300" b="1" i="0" u="none" strike="noStrike" cap="none" normalizeH="0" baseline="0" dirty="0" smtClean="0">
                          <a:ln>
                            <a:noFill/>
                          </a:ln>
                          <a:solidFill>
                            <a:srgbClr val="622280"/>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9391" name="Group 47"/>
          <p:cNvGraphicFramePr>
            <a:graphicFrameLocks noGrp="1"/>
          </p:cNvGraphicFramePr>
          <p:nvPr/>
        </p:nvGraphicFramePr>
        <p:xfrm>
          <a:off x="704850" y="2336800"/>
          <a:ext cx="519113" cy="269172"/>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No</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110611" name="AutoShape 53"/>
          <p:cNvCxnSpPr>
            <a:cxnSpLocks noChangeShapeType="1"/>
          </p:cNvCxnSpPr>
          <p:nvPr/>
        </p:nvCxnSpPr>
        <p:spPr bwMode="auto">
          <a:xfrm flipV="1">
            <a:off x="2554288" y="3143250"/>
            <a:ext cx="1050925" cy="241300"/>
          </a:xfrm>
          <a:prstGeom prst="bentConnector2">
            <a:avLst/>
          </a:prstGeom>
          <a:noFill/>
          <a:ln w="3175">
            <a:solidFill>
              <a:schemeClr val="tx1"/>
            </a:solidFill>
            <a:miter lim="800000"/>
            <a:headEnd/>
            <a:tailEnd type="oval" w="med" len="med"/>
          </a:ln>
        </p:spPr>
      </p:cxnSp>
      <p:cxnSp>
        <p:nvCxnSpPr>
          <p:cNvPr id="110612" name="AutoShape 54"/>
          <p:cNvCxnSpPr>
            <a:cxnSpLocks noChangeShapeType="1"/>
          </p:cNvCxnSpPr>
          <p:nvPr/>
        </p:nvCxnSpPr>
        <p:spPr bwMode="auto">
          <a:xfrm rot="10800000" flipV="1">
            <a:off x="965200" y="2057400"/>
            <a:ext cx="822325" cy="279400"/>
          </a:xfrm>
          <a:prstGeom prst="bentConnector2">
            <a:avLst/>
          </a:prstGeom>
          <a:noFill/>
          <a:ln w="3175">
            <a:solidFill>
              <a:schemeClr val="tx1"/>
            </a:solidFill>
            <a:miter lim="800000"/>
            <a:headEnd/>
            <a:tailEnd type="oval" w="med" len="med"/>
          </a:ln>
        </p:spPr>
      </p:cxnSp>
      <p:graphicFrame>
        <p:nvGraphicFramePr>
          <p:cNvPr id="569557" name="Group 213"/>
          <p:cNvGraphicFramePr>
            <a:graphicFrameLocks noGrp="1"/>
          </p:cNvGraphicFramePr>
          <p:nvPr/>
        </p:nvGraphicFramePr>
        <p:xfrm>
          <a:off x="5770563" y="4767263"/>
          <a:ext cx="2219325" cy="145728"/>
        </p:xfrm>
        <a:graphic>
          <a:graphicData uri="http://schemas.openxmlformats.org/drawingml/2006/table">
            <a:tbl>
              <a:tblPr/>
              <a:tblGrid>
                <a:gridCol w="1954212"/>
                <a:gridCol w="265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CO" sz="700" b="1" i="1" u="none" strike="noStrike" cap="none" normalizeH="0" baseline="0" dirty="0" smtClean="0">
                          <a:ln>
                            <a:noFill/>
                          </a:ln>
                          <a:solidFill>
                            <a:schemeClr val="tx1"/>
                          </a:solidFill>
                          <a:effectLst/>
                          <a:latin typeface="Calibri" pitchFamily="34" charset="0"/>
                          <a:cs typeface="Arial" charset="0"/>
                        </a:rPr>
                        <a:t> Base: Los que hacen mantenimiento a su mausoleo</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126</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69430" name="Group 86"/>
          <p:cNvGraphicFramePr>
            <a:graphicFrameLocks noGrp="1"/>
          </p:cNvGraphicFramePr>
          <p:nvPr/>
        </p:nvGraphicFramePr>
        <p:xfrm>
          <a:off x="1627188" y="4535488"/>
          <a:ext cx="1335087" cy="249360"/>
        </p:xfrm>
        <a:graphic>
          <a:graphicData uri="http://schemas.openxmlformats.org/drawingml/2006/table">
            <a:tbl>
              <a:tblPr/>
              <a:tblGrid>
                <a:gridCol w="1069975"/>
                <a:gridCol w="265112"/>
              </a:tblGrid>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 Base: Aplicar solo a propietarios de mausoleos</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69523" name="Group 179"/>
          <p:cNvGraphicFramePr>
            <a:graphicFrameLocks noGrp="1"/>
          </p:cNvGraphicFramePr>
          <p:nvPr/>
        </p:nvGraphicFramePr>
        <p:xfrm>
          <a:off x="4860925" y="1325563"/>
          <a:ext cx="3138488" cy="3125788"/>
        </p:xfrm>
        <a:graphic>
          <a:graphicData uri="http://schemas.openxmlformats.org/drawingml/2006/table">
            <a:tbl>
              <a:tblPr/>
              <a:tblGrid>
                <a:gridCol w="2185988"/>
                <a:gridCol w="460375"/>
                <a:gridCol w="492125"/>
              </a:tblGrid>
              <a:tr h="520700">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Limpia / barre /asea el lugar</a:t>
                      </a:r>
                      <a:endParaRPr kumimoji="0" lang="es-ES" sz="1800" b="1" i="0" u="none" strike="noStrike" cap="none" normalizeH="0" baseline="0" dirty="0" smtClean="0">
                        <a:ln>
                          <a:noFill/>
                        </a:ln>
                        <a:solidFill>
                          <a:srgbClr val="333333"/>
                        </a:solidFill>
                        <a:effectLst/>
                        <a:latin typeface="Arial" charset="0"/>
                        <a:cs typeface="Arial" charset="0"/>
                      </a:endParaRPr>
                    </a:p>
                  </a:txBody>
                  <a:tcPr marL="90000" marR="216000" marT="46800" marB="46800" anchor="ctr" horzOverflow="overflow">
                    <a:lnL cap="flat">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50</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cap="flat">
                      <a:noFill/>
                    </a:lnT>
                    <a:lnB>
                      <a:noFill/>
                    </a:lnB>
                    <a:lnTlToBr>
                      <a:noFill/>
                    </a:lnTlToBr>
                    <a:lnBlToTr>
                      <a:noFill/>
                    </a:lnBlToTr>
                    <a:noFill/>
                  </a:tcPr>
                </a:tc>
              </a:tr>
              <a:tr h="520700">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Coloca / cambia flores</a:t>
                      </a:r>
                      <a:endParaRPr kumimoji="0" lang="es-ES" sz="1800" b="1" i="0" u="none" strike="noStrike" cap="none" normalizeH="0" baseline="0" dirty="0" smtClean="0">
                        <a:ln>
                          <a:noFill/>
                        </a:ln>
                        <a:solidFill>
                          <a:srgbClr val="333333"/>
                        </a:solidFill>
                        <a:effectLst/>
                        <a:latin typeface="Arial" charset="0"/>
                        <a:cs typeface="Arial" charset="0"/>
                      </a:endParaRPr>
                    </a:p>
                  </a:txBody>
                  <a:tcPr marL="90000" marR="216000" marT="46800" marB="46800"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43</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522288">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Lava la lapida con agua y jabón</a:t>
                      </a:r>
                      <a:endParaRPr kumimoji="0" lang="es-ES" sz="1800" b="1" i="0" u="none" strike="noStrike" cap="none" normalizeH="0" baseline="0" dirty="0" smtClean="0">
                        <a:ln>
                          <a:noFill/>
                        </a:ln>
                        <a:solidFill>
                          <a:srgbClr val="333333"/>
                        </a:solidFill>
                        <a:effectLst/>
                        <a:latin typeface="Arial" charset="0"/>
                        <a:cs typeface="Arial" charset="0"/>
                      </a:endParaRPr>
                    </a:p>
                  </a:txBody>
                  <a:tcPr marL="90000" marR="216000" marT="46800" marB="46800"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42</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520700">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Pinta</a:t>
                      </a:r>
                      <a:endParaRPr kumimoji="0" lang="es-ES" sz="1800" b="1" i="0" u="none" strike="noStrike" cap="none" normalizeH="0" baseline="0" dirty="0" smtClean="0">
                        <a:ln>
                          <a:noFill/>
                        </a:ln>
                        <a:solidFill>
                          <a:srgbClr val="333333"/>
                        </a:solidFill>
                        <a:effectLst/>
                        <a:latin typeface="Arial" charset="0"/>
                        <a:cs typeface="Arial" charset="0"/>
                      </a:endParaRPr>
                    </a:p>
                  </a:txBody>
                  <a:tcPr marL="90000" marR="216000" marT="46800" marB="46800"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29</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520700">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Resane / tapa grietas</a:t>
                      </a:r>
                      <a:endParaRPr kumimoji="0" lang="es-ES" sz="1800" b="1" i="0" u="none" strike="noStrike" cap="none" normalizeH="0" baseline="0" dirty="0" smtClean="0">
                        <a:ln>
                          <a:noFill/>
                        </a:ln>
                        <a:solidFill>
                          <a:srgbClr val="333333"/>
                        </a:solidFill>
                        <a:effectLst/>
                        <a:latin typeface="Arial" charset="0"/>
                        <a:cs typeface="Arial" charset="0"/>
                      </a:endParaRPr>
                    </a:p>
                  </a:txBody>
                  <a:tcPr marL="90000" marR="216000" marT="46800" marB="46800"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5</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a:noFill/>
                    </a:lnB>
                    <a:lnTlToBr>
                      <a:noFill/>
                    </a:lnTlToBr>
                    <a:lnBlToTr>
                      <a:noFill/>
                    </a:lnBlToTr>
                    <a:noFill/>
                  </a:tcPr>
                </a:tc>
              </a:tr>
              <a:tr h="520700">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333333"/>
                          </a:solidFill>
                          <a:effectLst/>
                          <a:latin typeface="Calibri" pitchFamily="34" charset="0"/>
                          <a:cs typeface="Arial" charset="0"/>
                        </a:rPr>
                        <a:t>Otra</a:t>
                      </a:r>
                      <a:endParaRPr kumimoji="0" lang="es-ES" sz="1800" b="1" i="0" u="none" strike="noStrike" cap="none" normalizeH="0" baseline="0" dirty="0" smtClean="0">
                        <a:ln>
                          <a:noFill/>
                        </a:ln>
                        <a:solidFill>
                          <a:srgbClr val="333333"/>
                        </a:solidFill>
                        <a:effectLst/>
                        <a:latin typeface="Arial" charset="0"/>
                        <a:cs typeface="Arial" charset="0"/>
                      </a:endParaRPr>
                    </a:p>
                  </a:txBody>
                  <a:tcPr marL="90000" marR="216000" marT="46800" marB="46800" anchor="ctr" horzOverflow="overflow">
                    <a:lnL cap="flat">
                      <a:noFill/>
                    </a:lnL>
                    <a:lnR>
                      <a:noFill/>
                    </a:lnR>
                    <a:lnT>
                      <a:noFill/>
                    </a:lnT>
                    <a:lnB cap="flat">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s-CO" sz="900" b="1" i="0" u="none" strike="noStrike" cap="none" normalizeH="0" baseline="0" dirty="0" smtClean="0">
                        <a:ln>
                          <a:noFill/>
                        </a:ln>
                        <a:solidFill>
                          <a:schemeClr val="tx1"/>
                        </a:solidFill>
                        <a:effectLst/>
                        <a:latin typeface="Cambria" pitchFamily="18" charset="0"/>
                        <a:cs typeface="Arial" charset="0"/>
                      </a:endParaRPr>
                    </a:p>
                  </a:txBody>
                  <a:tcPr anchor="ctr" horzOverflow="overflow">
                    <a:lnL>
                      <a:noFill/>
                    </a:lnL>
                    <a:lnR>
                      <a:noFill/>
                    </a:lnR>
                    <a:lnT>
                      <a:noFill/>
                    </a:lnT>
                    <a:lnB cap="flat">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1</a:t>
                      </a:r>
                      <a:r>
                        <a:rPr kumimoji="0" lang="es-CO" sz="900" b="1" i="0" u="none" strike="noStrike" cap="none" normalizeH="0" baseline="0" dirty="0" smtClean="0">
                          <a:ln>
                            <a:noFill/>
                          </a:ln>
                          <a:solidFill>
                            <a:schemeClr val="tx1"/>
                          </a:solidFill>
                          <a:effectLst/>
                          <a:latin typeface="Cambria" pitchFamily="18" charset="0"/>
                          <a:ea typeface="Calibri" pitchFamily="34" charset="0"/>
                          <a:cs typeface="Tahoma" pitchFamily="34" charset="0"/>
                        </a:rPr>
                        <a:t>%</a:t>
                      </a:r>
                    </a:p>
                  </a:txBody>
                  <a:tcPr anchor="ctr" horzOverflow="overflow">
                    <a:lnL>
                      <a:noFill/>
                    </a:lnL>
                    <a:lnR cap="flat">
                      <a:noFill/>
                    </a:lnR>
                    <a:lnT>
                      <a:noFill/>
                    </a:lnT>
                    <a:lnB cap="flat">
                      <a:noFill/>
                    </a:lnB>
                    <a:lnTlToBr>
                      <a:noFill/>
                    </a:lnTlToBr>
                    <a:lnBlToTr>
                      <a:noFill/>
                    </a:lnBlToTr>
                    <a:noFill/>
                  </a:tcPr>
                </a:tc>
              </a:tr>
            </a:tbl>
          </a:graphicData>
        </a:graphic>
      </p:graphicFrame>
      <p:pic>
        <p:nvPicPr>
          <p:cNvPr id="110652" name="Picture 214" descr="Flechita"/>
          <p:cNvPicPr>
            <a:picLocks noChangeAspect="1" noChangeArrowheads="1"/>
          </p:cNvPicPr>
          <p:nvPr/>
        </p:nvPicPr>
        <p:blipFill>
          <a:blip r:embed="rId4" cstate="print"/>
          <a:srcRect/>
          <a:stretch>
            <a:fillRect/>
          </a:stretch>
        </p:blipFill>
        <p:spPr bwMode="auto">
          <a:xfrm>
            <a:off x="4051300" y="2414588"/>
            <a:ext cx="1044575" cy="866775"/>
          </a:xfrm>
          <a:prstGeom prst="rect">
            <a:avLst/>
          </a:prstGeom>
          <a:noFill/>
          <a:ln w="9525">
            <a:noFill/>
            <a:miter lim="800000"/>
            <a:headEnd/>
            <a:tailEnd/>
          </a:ln>
        </p:spPr>
      </p:pic>
      <p:grpSp>
        <p:nvGrpSpPr>
          <p:cNvPr id="110653" name="Group 215"/>
          <p:cNvGrpSpPr>
            <a:grpSpLocks/>
          </p:cNvGrpSpPr>
          <p:nvPr/>
        </p:nvGrpSpPr>
        <p:grpSpPr bwMode="auto">
          <a:xfrm>
            <a:off x="8175625" y="152400"/>
            <a:ext cx="969963" cy="255588"/>
            <a:chOff x="5150" y="96"/>
            <a:chExt cx="611" cy="161"/>
          </a:xfrm>
        </p:grpSpPr>
        <p:pic>
          <p:nvPicPr>
            <p:cNvPr id="110655" name="Picture 216" descr="GHJK"/>
            <p:cNvPicPr>
              <a:picLocks noChangeAspect="1" noChangeArrowheads="1"/>
            </p:cNvPicPr>
            <p:nvPr/>
          </p:nvPicPr>
          <p:blipFill>
            <a:blip r:embed="rId5" cstate="print"/>
            <a:srcRect/>
            <a:stretch>
              <a:fillRect/>
            </a:stretch>
          </p:blipFill>
          <p:spPr bwMode="auto">
            <a:xfrm>
              <a:off x="5150" y="101"/>
              <a:ext cx="611" cy="156"/>
            </a:xfrm>
            <a:prstGeom prst="rect">
              <a:avLst/>
            </a:prstGeom>
            <a:noFill/>
            <a:ln w="9525">
              <a:noFill/>
              <a:miter lim="800000"/>
              <a:headEnd/>
              <a:tailEnd/>
            </a:ln>
          </p:spPr>
        </p:pic>
        <p:sp>
          <p:nvSpPr>
            <p:cNvPr id="110656" name="Rectangle 217"/>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pic>
        <p:nvPicPr>
          <p:cNvPr id="110654" name="Picture 219" descr="gfdgh"/>
          <p:cNvPicPr>
            <a:picLocks noChangeAspect="1" noChangeArrowheads="1"/>
          </p:cNvPicPr>
          <p:nvPr/>
        </p:nvPicPr>
        <p:blipFill>
          <a:blip r:embed="rId6" cstate="print"/>
          <a:srcRect/>
          <a:stretch>
            <a:fillRect/>
          </a:stretch>
        </p:blipFill>
        <p:spPr bwMode="auto">
          <a:xfrm>
            <a:off x="4264025" y="1636713"/>
            <a:ext cx="619125" cy="679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s-CO" dirty="0" smtClean="0"/>
              <a:t>Mantenimiento del mausoleo</a:t>
            </a:r>
          </a:p>
        </p:txBody>
      </p:sp>
      <p:sp>
        <p:nvSpPr>
          <p:cNvPr id="111619"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D0BCB427-D345-499D-8A1F-28F4DCD64000}" type="slidenum">
              <a:rPr lang="es-ES" sz="900" i="1">
                <a:solidFill>
                  <a:schemeClr val="bg1"/>
                </a:solidFill>
              </a:rPr>
              <a:pPr algn="ctr"/>
              <a:t>97</a:t>
            </a:fld>
            <a:endParaRPr lang="es-ES" sz="900" i="1" dirty="0">
              <a:solidFill>
                <a:schemeClr val="bg1"/>
              </a:solidFill>
            </a:endParaRPr>
          </a:p>
        </p:txBody>
      </p:sp>
      <p:sp>
        <p:nvSpPr>
          <p:cNvPr id="111620"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pSp>
        <p:nvGrpSpPr>
          <p:cNvPr id="111621" name="Group 5"/>
          <p:cNvGrpSpPr>
            <a:grpSpLocks/>
          </p:cNvGrpSpPr>
          <p:nvPr/>
        </p:nvGrpSpPr>
        <p:grpSpPr bwMode="auto">
          <a:xfrm>
            <a:off x="8175625" y="152400"/>
            <a:ext cx="969963" cy="255588"/>
            <a:chOff x="5150" y="96"/>
            <a:chExt cx="611" cy="161"/>
          </a:xfrm>
        </p:grpSpPr>
        <p:pic>
          <p:nvPicPr>
            <p:cNvPr id="111727" name="Picture 6"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111728" name="Rectangle 7"/>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graphicFrame>
        <p:nvGraphicFramePr>
          <p:cNvPr id="761864" name="Group 8"/>
          <p:cNvGraphicFramePr>
            <a:graphicFrameLocks noGrp="1"/>
          </p:cNvGraphicFramePr>
          <p:nvPr/>
        </p:nvGraphicFramePr>
        <p:xfrm>
          <a:off x="1228725" y="1431925"/>
          <a:ext cx="6689725" cy="2832096"/>
        </p:xfrm>
        <a:graphic>
          <a:graphicData uri="http://schemas.openxmlformats.org/drawingml/2006/table">
            <a:tbl>
              <a:tblPr/>
              <a:tblGrid>
                <a:gridCol w="4117975"/>
                <a:gridCol w="642938"/>
                <a:gridCol w="642937"/>
                <a:gridCol w="642938"/>
                <a:gridCol w="642937"/>
              </a:tblGrid>
              <a:tr h="0">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8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a:noFill/>
                    </a:lnB>
                    <a:lnTlToBr>
                      <a:noFill/>
                    </a:lnTlToBr>
                    <a:lnBlToTr>
                      <a:noFill/>
                    </a:lnBlToTr>
                    <a:noFill/>
                  </a:tcPr>
                </a:tc>
                <a:tc gridSpan="4">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rgbClr val="333333"/>
                          </a:solidFill>
                          <a:effectLst/>
                          <a:latin typeface="Calibri" pitchFamily="34" charset="0"/>
                          <a:cs typeface="Arial" charset="0"/>
                        </a:rPr>
                        <a:t>PROPIETARIO MAUSOLEO DISTRITAL </a:t>
                      </a:r>
                      <a:endParaRPr kumimoji="0" lang="es-ES" sz="800" b="0" i="1" u="none" strike="noStrike" cap="none" normalizeH="0" baseline="0" dirty="0" smtClean="0">
                        <a:ln>
                          <a:noFill/>
                        </a:ln>
                        <a:solidFill>
                          <a:srgbClr val="333333"/>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Aplicar solo a propietarios de mausoleos</a:t>
                      </a: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26. ¿Usted hace mantenimiento a su mausoleo?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SI</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89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NO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Los que hacen mantenimiento a su mausoleo</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126</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78</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18</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27. ¿Qué tipo de mantenimiento realiza?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Limpia / barre /asea el lugar</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Coloca / cambia flores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Lava la lapida con agua y jabón</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42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Pinta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Resane / tapa grietas</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4</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Otra</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39" descr="gfghfj"/>
          <p:cNvPicPr>
            <a:picLocks noChangeAspect="1" noChangeArrowheads="1"/>
          </p:cNvPicPr>
          <p:nvPr/>
        </p:nvPicPr>
        <p:blipFill>
          <a:blip r:embed="rId2" cstate="print"/>
          <a:srcRect/>
          <a:stretch>
            <a:fillRect/>
          </a:stretch>
        </p:blipFill>
        <p:spPr bwMode="auto">
          <a:xfrm>
            <a:off x="5786438" y="1652588"/>
            <a:ext cx="2178050" cy="2373312"/>
          </a:xfrm>
          <a:prstGeom prst="rect">
            <a:avLst/>
          </a:prstGeom>
          <a:noFill/>
          <a:ln w="9525">
            <a:noFill/>
            <a:miter lim="800000"/>
            <a:headEnd/>
            <a:tailEnd/>
          </a:ln>
        </p:spPr>
      </p:pic>
      <p:pic>
        <p:nvPicPr>
          <p:cNvPr id="112643" name="Picture 4" descr="Flechita"/>
          <p:cNvPicPr>
            <a:picLocks noChangeAspect="1" noChangeArrowheads="1"/>
          </p:cNvPicPr>
          <p:nvPr/>
        </p:nvPicPr>
        <p:blipFill>
          <a:blip r:embed="rId3" cstate="print"/>
          <a:srcRect/>
          <a:stretch>
            <a:fillRect/>
          </a:stretch>
        </p:blipFill>
        <p:spPr bwMode="auto">
          <a:xfrm>
            <a:off x="4051300" y="2414588"/>
            <a:ext cx="1044575" cy="866775"/>
          </a:xfrm>
          <a:prstGeom prst="rect">
            <a:avLst/>
          </a:prstGeom>
          <a:noFill/>
          <a:ln w="9525">
            <a:noFill/>
            <a:miter lim="800000"/>
            <a:headEnd/>
            <a:tailEnd/>
          </a:ln>
        </p:spPr>
      </p:pic>
      <p:sp>
        <p:nvSpPr>
          <p:cNvPr id="112644" name="Rectangle 5"/>
          <p:cNvSpPr>
            <a:spLocks noGrp="1" noChangeArrowheads="1"/>
          </p:cNvSpPr>
          <p:nvPr>
            <p:ph type="title"/>
          </p:nvPr>
        </p:nvSpPr>
        <p:spPr/>
        <p:txBody>
          <a:bodyPr/>
          <a:lstStyle/>
          <a:p>
            <a:pPr eaLnBrk="1" hangingPunct="1"/>
            <a:r>
              <a:rPr lang="es-CO" dirty="0" smtClean="0"/>
              <a:t>Mantenimiento del mausoleo</a:t>
            </a:r>
          </a:p>
        </p:txBody>
      </p:sp>
      <p:sp>
        <p:nvSpPr>
          <p:cNvPr id="112645" name="Rectangle 6"/>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17C24B86-4071-41D2-AFDC-8E5BAC4B7B91}" type="slidenum">
              <a:rPr lang="es-ES" sz="900" i="1">
                <a:solidFill>
                  <a:schemeClr val="bg1"/>
                </a:solidFill>
              </a:rPr>
              <a:pPr algn="ctr"/>
              <a:t>98</a:t>
            </a:fld>
            <a:endParaRPr lang="es-ES" sz="900" i="1" dirty="0">
              <a:solidFill>
                <a:schemeClr val="bg1"/>
              </a:solidFill>
            </a:endParaRPr>
          </a:p>
        </p:txBody>
      </p:sp>
      <p:graphicFrame>
        <p:nvGraphicFramePr>
          <p:cNvPr id="570470" name="Group 102"/>
          <p:cNvGraphicFramePr>
            <a:graphicFrameLocks noGrp="1"/>
          </p:cNvGraphicFramePr>
          <p:nvPr/>
        </p:nvGraphicFramePr>
        <p:xfrm>
          <a:off x="447676" y="877888"/>
          <a:ext cx="3429000" cy="203640"/>
        </p:xfrm>
        <a:graphic>
          <a:graphicData uri="http://schemas.openxmlformats.org/drawingml/2006/table">
            <a:tbl>
              <a:tblPr/>
              <a:tblGrid>
                <a:gridCol w="3429000"/>
              </a:tblGrid>
              <a:tr h="142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28.</a:t>
                      </a:r>
                      <a:r>
                        <a:rPr kumimoji="0" lang="es-CO" sz="1100" b="1" i="0" u="none" strike="noStrike" cap="none" normalizeH="0" baseline="0" dirty="0" smtClean="0">
                          <a:ln>
                            <a:noFill/>
                          </a:ln>
                          <a:solidFill>
                            <a:srgbClr val="333333"/>
                          </a:solidFill>
                          <a:effectLst/>
                          <a:latin typeface="Calibri" pitchFamily="34" charset="0"/>
                          <a:cs typeface="Arial" charset="0"/>
                        </a:rPr>
                        <a:t> ¿Cada </a:t>
                      </a:r>
                      <a:r>
                        <a:rPr kumimoji="0" lang="es-CO" sz="1100" b="1" i="0" u="none" strike="noStrike" cap="none" normalizeH="0" baseline="0" dirty="0" smtClean="0">
                          <a:ln>
                            <a:noFill/>
                          </a:ln>
                          <a:solidFill>
                            <a:srgbClr val="622280"/>
                          </a:solidFill>
                          <a:effectLst/>
                          <a:latin typeface="Calibri" pitchFamily="34" charset="0"/>
                          <a:cs typeface="Arial" charset="0"/>
                        </a:rPr>
                        <a:t>cuánto</a:t>
                      </a:r>
                      <a:r>
                        <a:rPr kumimoji="0" lang="es-CO" sz="1100" b="1" i="0" u="none" strike="noStrike" cap="none" normalizeH="0" baseline="0" dirty="0" smtClean="0">
                          <a:ln>
                            <a:noFill/>
                          </a:ln>
                          <a:solidFill>
                            <a:srgbClr val="333333"/>
                          </a:solidFill>
                          <a:effectLst/>
                          <a:latin typeface="Calibri" pitchFamily="34" charset="0"/>
                          <a:cs typeface="Arial" charset="0"/>
                        </a:rPr>
                        <a:t> hace el mantenimiento? </a:t>
                      </a:r>
                      <a:r>
                        <a:rPr kumimoji="0" lang="es-CO" sz="1100" b="0" i="0" u="none" strike="noStrike" cap="none" normalizeH="0" baseline="0" dirty="0" smtClean="0">
                          <a:ln>
                            <a:noFill/>
                          </a:ln>
                          <a:solidFill>
                            <a:schemeClr val="tx1">
                              <a:lumMod val="50000"/>
                              <a:lumOff val="50000"/>
                            </a:schemeClr>
                          </a:solidFill>
                          <a:effectLst/>
                          <a:latin typeface="Calibri" pitchFamily="34" charset="0"/>
                          <a:cs typeface="Arial" charset="0"/>
                        </a:rPr>
                        <a:t>(Espontánea)</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0616" name="Group 248"/>
          <p:cNvGraphicFramePr>
            <a:graphicFrameLocks noGrp="1"/>
          </p:cNvGraphicFramePr>
          <p:nvPr/>
        </p:nvGraphicFramePr>
        <p:xfrm>
          <a:off x="5014913" y="828675"/>
          <a:ext cx="3721100" cy="589212"/>
        </p:xfrm>
        <a:graphic>
          <a:graphicData uri="http://schemas.openxmlformats.org/drawingml/2006/table">
            <a:tbl>
              <a:tblPr/>
              <a:tblGrid>
                <a:gridCol w="3721100"/>
              </a:tblGrid>
              <a:tr h="142875">
                <a:tc>
                  <a:txBody>
                    <a:bodyPr/>
                    <a:lstStyle/>
                    <a:p>
                      <a:pPr marL="0" marR="0" lvl="0" indent="0" algn="ctr" defTabSz="914400" rtl="0" eaLnBrk="1" fontAlgn="b" latinLnBrk="0" hangingPunct="1">
                        <a:lnSpc>
                          <a:spcPct val="110000"/>
                        </a:lnSpc>
                        <a:spcBef>
                          <a:spcPct val="0"/>
                        </a:spcBef>
                        <a:spcAft>
                          <a:spcPct val="0"/>
                        </a:spcAft>
                        <a:buClrTx/>
                        <a:buSzTx/>
                        <a:buFontTx/>
                        <a:buNone/>
                        <a:tabLst/>
                      </a:pPr>
                      <a:r>
                        <a:rPr kumimoji="0" lang="es-CO" sz="1100" b="1" i="0" u="none" strike="noStrike" cap="none" normalizeH="0" baseline="0" dirty="0" smtClean="0">
                          <a:ln>
                            <a:noFill/>
                          </a:ln>
                          <a:solidFill>
                            <a:srgbClr val="622280"/>
                          </a:solidFill>
                          <a:effectLst/>
                          <a:latin typeface="Calibri" pitchFamily="34" charset="0"/>
                          <a:cs typeface="Arial" charset="0"/>
                        </a:rPr>
                        <a:t>  29.</a:t>
                      </a:r>
                      <a:r>
                        <a:rPr kumimoji="0" lang="es-CO" sz="1100" b="1" i="0" u="none" strike="noStrike" cap="none" normalizeH="0" baseline="0" dirty="0" smtClean="0">
                          <a:ln>
                            <a:noFill/>
                          </a:ln>
                          <a:solidFill>
                            <a:srgbClr val="333333"/>
                          </a:solidFill>
                          <a:effectLst/>
                          <a:latin typeface="Calibri" pitchFamily="34" charset="0"/>
                          <a:cs typeface="Arial" charset="0"/>
                        </a:rPr>
                        <a:t> ¿Ha recibido alguna instrucción sobre </a:t>
                      </a:r>
                      <a:r>
                        <a:rPr kumimoji="0" lang="es-CO" sz="1100" b="1" i="0" u="none" strike="noStrike" cap="none" normalizeH="0" baseline="0" dirty="0" smtClean="0">
                          <a:ln>
                            <a:noFill/>
                          </a:ln>
                          <a:solidFill>
                            <a:srgbClr val="622280"/>
                          </a:solidFill>
                          <a:effectLst/>
                          <a:latin typeface="Calibri" pitchFamily="34" charset="0"/>
                          <a:cs typeface="Arial" charset="0"/>
                        </a:rPr>
                        <a:t>el tipo de mantenimiento</a:t>
                      </a:r>
                      <a:r>
                        <a:rPr kumimoji="0" lang="es-CO" sz="1100" b="1" i="0" u="none" strike="noStrike" cap="none" normalizeH="0" baseline="0" dirty="0" smtClean="0">
                          <a:ln>
                            <a:noFill/>
                          </a:ln>
                          <a:solidFill>
                            <a:srgbClr val="333333"/>
                          </a:solidFill>
                          <a:effectLst/>
                          <a:latin typeface="Calibri" pitchFamily="34" charset="0"/>
                          <a:cs typeface="Arial" charset="0"/>
                        </a:rPr>
                        <a:t> que puede realizar en el mausoleo que es de su propiedad?</a:t>
                      </a:r>
                    </a:p>
                  </a:txBody>
                  <a:tcPr marL="54000" marR="54000" marT="18000" marB="18000" anchor="b" horzOverflow="overflow">
                    <a:lnL cap="flat">
                      <a:noFill/>
                    </a:lnL>
                    <a:lnR cap="flat">
                      <a:noFill/>
                    </a:lnR>
                    <a:lnT cap="flat">
                      <a:noFill/>
                    </a:lnT>
                    <a:lnB cap="flat">
                      <a:noFill/>
                    </a:lnB>
                    <a:lnTlToBr>
                      <a:noFill/>
                    </a:lnTlToBr>
                    <a:lnBlToTr>
                      <a:noFill/>
                    </a:lnBlToTr>
                    <a:noFill/>
                  </a:tcPr>
                </a:tc>
              </a:tr>
            </a:tbl>
          </a:graphicData>
        </a:graphic>
      </p:graphicFrame>
      <p:sp>
        <p:nvSpPr>
          <p:cNvPr id="112650" name="Rectangle 19"/>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aphicFrame>
        <p:nvGraphicFramePr>
          <p:cNvPr id="570609" name="Group 241"/>
          <p:cNvGraphicFramePr>
            <a:graphicFrameLocks noGrp="1"/>
          </p:cNvGraphicFramePr>
          <p:nvPr/>
        </p:nvGraphicFramePr>
        <p:xfrm>
          <a:off x="6835775" y="1914525"/>
          <a:ext cx="519113" cy="269172"/>
        </p:xfrm>
        <a:graphic>
          <a:graphicData uri="http://schemas.openxmlformats.org/drawingml/2006/table">
            <a:tbl>
              <a:tblPr/>
              <a:tblGrid>
                <a:gridCol w="51911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chemeClr val="bg1"/>
                          </a:solidFill>
                          <a:effectLst/>
                          <a:latin typeface="Cambria" pitchFamily="18" charset="0"/>
                          <a:cs typeface="Arial" charset="0"/>
                        </a:rPr>
                        <a:t>9</a:t>
                      </a:r>
                      <a:r>
                        <a:rPr kumimoji="0" lang="es-ES" sz="11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0608" name="Group 240"/>
          <p:cNvGraphicFramePr>
            <a:graphicFrameLocks noGrp="1"/>
          </p:cNvGraphicFramePr>
          <p:nvPr/>
        </p:nvGraphicFramePr>
        <p:xfrm>
          <a:off x="6637338" y="3267075"/>
          <a:ext cx="476250" cy="269172"/>
        </p:xfrm>
        <a:graphic>
          <a:graphicData uri="http://schemas.openxmlformats.org/drawingml/2006/table">
            <a:tbl>
              <a:tblPr/>
              <a:tblGrid>
                <a:gridCol w="476250"/>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chemeClr val="bg1"/>
                          </a:solidFill>
                          <a:effectLst/>
                          <a:latin typeface="Cambria" pitchFamily="18" charset="0"/>
                          <a:cs typeface="Arial" charset="0"/>
                        </a:rPr>
                        <a:t>91</a:t>
                      </a:r>
                      <a:r>
                        <a:rPr kumimoji="0" lang="es-ES" sz="1200" b="1" i="0" u="none" strike="noStrike" cap="none" normalizeH="0" baseline="0" dirty="0" smtClean="0">
                          <a:ln>
                            <a:noFill/>
                          </a:ln>
                          <a:solidFill>
                            <a:schemeClr val="bg1"/>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0400" name="Group 32"/>
          <p:cNvGraphicFramePr>
            <a:graphicFrameLocks noGrp="1"/>
          </p:cNvGraphicFramePr>
          <p:nvPr/>
        </p:nvGraphicFramePr>
        <p:xfrm>
          <a:off x="7869238" y="2544763"/>
          <a:ext cx="519112" cy="296604"/>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900" b="1" i="0" u="none" strike="noStrike" cap="none" normalizeH="0" baseline="0" dirty="0" smtClean="0">
                          <a:ln>
                            <a:noFill/>
                          </a:ln>
                          <a:solidFill>
                            <a:srgbClr val="622280"/>
                          </a:solidFill>
                          <a:effectLst/>
                          <a:latin typeface="Cambria" pitchFamily="18" charset="0"/>
                          <a:cs typeface="Arial" charset="0"/>
                        </a:rPr>
                        <a:t>Si</a:t>
                      </a:r>
                      <a:r>
                        <a:rPr kumimoji="0" lang="es-ES" sz="1300" b="1" i="0" u="none" strike="noStrike" cap="none" normalizeH="0" baseline="0" dirty="0" smtClean="0">
                          <a:ln>
                            <a:noFill/>
                          </a:ln>
                          <a:solidFill>
                            <a:srgbClr val="622280"/>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0406" name="Group 38"/>
          <p:cNvGraphicFramePr>
            <a:graphicFrameLocks noGrp="1"/>
          </p:cNvGraphicFramePr>
          <p:nvPr/>
        </p:nvGraphicFramePr>
        <p:xfrm>
          <a:off x="5300663" y="2840038"/>
          <a:ext cx="519112" cy="269172"/>
        </p:xfrm>
        <a:graphic>
          <a:graphicData uri="http://schemas.openxmlformats.org/drawingml/2006/table">
            <a:tbl>
              <a:tblPr/>
              <a:tblGrid>
                <a:gridCol w="51911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700" b="1" i="0" u="none" strike="noStrike" cap="none" normalizeH="0" baseline="0" dirty="0" smtClean="0">
                          <a:ln>
                            <a:noFill/>
                          </a:ln>
                          <a:solidFill>
                            <a:srgbClr val="333333"/>
                          </a:solidFill>
                          <a:effectLst/>
                          <a:latin typeface="Cambria" pitchFamily="18" charset="0"/>
                          <a:cs typeface="Arial" charset="0"/>
                        </a:rPr>
                        <a:t>No</a:t>
                      </a:r>
                      <a:r>
                        <a:rPr kumimoji="0" lang="es-ES" sz="11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cxnSp>
        <p:nvCxnSpPr>
          <p:cNvPr id="112659" name="AutoShape 44"/>
          <p:cNvCxnSpPr>
            <a:cxnSpLocks noChangeShapeType="1"/>
          </p:cNvCxnSpPr>
          <p:nvPr/>
        </p:nvCxnSpPr>
        <p:spPr bwMode="auto">
          <a:xfrm>
            <a:off x="7354888" y="2049463"/>
            <a:ext cx="774700" cy="495300"/>
          </a:xfrm>
          <a:prstGeom prst="bentConnector2">
            <a:avLst/>
          </a:prstGeom>
          <a:noFill/>
          <a:ln w="3175">
            <a:solidFill>
              <a:schemeClr val="tx1"/>
            </a:solidFill>
            <a:miter lim="800000"/>
            <a:headEnd/>
            <a:tailEnd type="oval" w="med" len="med"/>
          </a:ln>
        </p:spPr>
      </p:cxnSp>
      <p:cxnSp>
        <p:nvCxnSpPr>
          <p:cNvPr id="112660" name="AutoShape 45"/>
          <p:cNvCxnSpPr>
            <a:cxnSpLocks noChangeShapeType="1"/>
          </p:cNvCxnSpPr>
          <p:nvPr/>
        </p:nvCxnSpPr>
        <p:spPr bwMode="auto">
          <a:xfrm rot="10800000">
            <a:off x="5561013" y="3108325"/>
            <a:ext cx="1076325" cy="293688"/>
          </a:xfrm>
          <a:prstGeom prst="bentConnector2">
            <a:avLst/>
          </a:prstGeom>
          <a:noFill/>
          <a:ln w="3175">
            <a:solidFill>
              <a:schemeClr val="tx1"/>
            </a:solidFill>
            <a:miter lim="800000"/>
            <a:headEnd/>
            <a:tailEnd type="oval" w="med" len="med"/>
          </a:ln>
        </p:spPr>
      </p:cxnSp>
      <p:pic>
        <p:nvPicPr>
          <p:cNvPr id="112661" name="Picture 101" descr="fghj"/>
          <p:cNvPicPr>
            <a:picLocks noChangeAspect="1" noChangeArrowheads="1"/>
          </p:cNvPicPr>
          <p:nvPr/>
        </p:nvPicPr>
        <p:blipFill>
          <a:blip r:embed="rId4" cstate="print"/>
          <a:srcRect/>
          <a:stretch>
            <a:fillRect/>
          </a:stretch>
        </p:blipFill>
        <p:spPr bwMode="auto">
          <a:xfrm>
            <a:off x="1612900" y="1193800"/>
            <a:ext cx="1365250" cy="3290888"/>
          </a:xfrm>
          <a:prstGeom prst="rect">
            <a:avLst/>
          </a:prstGeom>
          <a:noFill/>
          <a:ln w="9525">
            <a:noFill/>
            <a:miter lim="800000"/>
            <a:headEnd/>
            <a:tailEnd/>
          </a:ln>
        </p:spPr>
      </p:pic>
      <p:graphicFrame>
        <p:nvGraphicFramePr>
          <p:cNvPr id="570478" name="Group 110"/>
          <p:cNvGraphicFramePr>
            <a:graphicFrameLocks noGrp="1"/>
          </p:cNvGraphicFramePr>
          <p:nvPr/>
        </p:nvGraphicFramePr>
        <p:xfrm>
          <a:off x="1658938" y="2330450"/>
          <a:ext cx="385762" cy="214308"/>
        </p:xfrm>
        <a:graphic>
          <a:graphicData uri="http://schemas.openxmlformats.org/drawingml/2006/table">
            <a:tbl>
              <a:tblPr/>
              <a:tblGrid>
                <a:gridCol w="3857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333333"/>
                          </a:solidFill>
                          <a:effectLst/>
                          <a:latin typeface="Cambria" pitchFamily="18" charset="0"/>
                          <a:cs typeface="Arial" charset="0"/>
                        </a:rPr>
                        <a:t>9</a:t>
                      </a:r>
                      <a:r>
                        <a:rPr kumimoji="0" lang="es-ES" sz="900" b="1" i="0" u="none" strike="noStrike" cap="none" normalizeH="0" baseline="0" dirty="0" smtClean="0">
                          <a:ln>
                            <a:noFill/>
                          </a:ln>
                          <a:solidFill>
                            <a:srgbClr val="333333"/>
                          </a:solidFill>
                          <a:effectLst/>
                          <a:latin typeface="Cambria" pitchFamily="18" charset="0"/>
                          <a:cs typeface="Arial" charset="0"/>
                        </a:rPr>
                        <a:t>%</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0479" name="Group 111"/>
          <p:cNvGraphicFramePr>
            <a:graphicFrameLocks noGrp="1"/>
          </p:cNvGraphicFramePr>
          <p:nvPr/>
        </p:nvGraphicFramePr>
        <p:xfrm>
          <a:off x="1658938" y="3028950"/>
          <a:ext cx="385762" cy="214308"/>
        </p:xfrm>
        <a:graphic>
          <a:graphicData uri="http://schemas.openxmlformats.org/drawingml/2006/table">
            <a:tbl>
              <a:tblPr/>
              <a:tblGrid>
                <a:gridCol w="3857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333333"/>
                          </a:solidFill>
                          <a:effectLst/>
                          <a:latin typeface="Cambria" pitchFamily="18" charset="0"/>
                          <a:cs typeface="Arial" charset="0"/>
                        </a:rPr>
                        <a:t>25</a:t>
                      </a:r>
                      <a:r>
                        <a:rPr kumimoji="0" lang="es-ES" sz="900" b="1" i="0" u="none" strike="noStrike" cap="none" normalizeH="0" baseline="0" dirty="0" smtClean="0">
                          <a:ln>
                            <a:noFill/>
                          </a:ln>
                          <a:solidFill>
                            <a:srgbClr val="333333"/>
                          </a:solidFill>
                          <a:effectLst/>
                          <a:latin typeface="Cambria" pitchFamily="18" charset="0"/>
                          <a:cs typeface="Arial" charset="0"/>
                        </a:rPr>
                        <a:t>%</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0485" name="Group 117"/>
          <p:cNvGraphicFramePr>
            <a:graphicFrameLocks noGrp="1"/>
          </p:cNvGraphicFramePr>
          <p:nvPr/>
        </p:nvGraphicFramePr>
        <p:xfrm>
          <a:off x="1658938" y="3717925"/>
          <a:ext cx="385762" cy="214308"/>
        </p:xfrm>
        <a:graphic>
          <a:graphicData uri="http://schemas.openxmlformats.org/drawingml/2006/table">
            <a:tbl>
              <a:tblPr/>
              <a:tblGrid>
                <a:gridCol w="385762"/>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333333"/>
                          </a:solidFill>
                          <a:effectLst/>
                          <a:latin typeface="Cambria" pitchFamily="18" charset="0"/>
                          <a:cs typeface="Arial" charset="0"/>
                        </a:rPr>
                        <a:t>7</a:t>
                      </a:r>
                      <a:r>
                        <a:rPr kumimoji="0" lang="es-ES" sz="900" b="1" i="0" u="none" strike="noStrike" cap="none" normalizeH="0" baseline="0" dirty="0" smtClean="0">
                          <a:ln>
                            <a:noFill/>
                          </a:ln>
                          <a:solidFill>
                            <a:srgbClr val="333333"/>
                          </a:solidFill>
                          <a:effectLst/>
                          <a:latin typeface="Cambria" pitchFamily="18" charset="0"/>
                          <a:cs typeface="Arial" charset="0"/>
                        </a:rPr>
                        <a:t>%</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0491" name="Group 123"/>
          <p:cNvGraphicFramePr>
            <a:graphicFrameLocks noGrp="1"/>
          </p:cNvGraphicFramePr>
          <p:nvPr/>
        </p:nvGraphicFramePr>
        <p:xfrm>
          <a:off x="2533650" y="2330450"/>
          <a:ext cx="385763" cy="214308"/>
        </p:xfrm>
        <a:graphic>
          <a:graphicData uri="http://schemas.openxmlformats.org/drawingml/2006/table">
            <a:tbl>
              <a:tblPr/>
              <a:tblGrid>
                <a:gridCol w="3857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333333"/>
                          </a:solidFill>
                          <a:effectLst/>
                          <a:latin typeface="Cambria" pitchFamily="18" charset="0"/>
                          <a:cs typeface="Arial" charset="0"/>
                        </a:rPr>
                        <a:t>13</a:t>
                      </a:r>
                      <a:r>
                        <a:rPr kumimoji="0" lang="es-ES" sz="900" b="1" i="0" u="none" strike="noStrike" cap="none" normalizeH="0" baseline="0" dirty="0" smtClean="0">
                          <a:ln>
                            <a:noFill/>
                          </a:ln>
                          <a:solidFill>
                            <a:srgbClr val="333333"/>
                          </a:solidFill>
                          <a:effectLst/>
                          <a:latin typeface="Cambria" pitchFamily="18" charset="0"/>
                          <a:cs typeface="Arial" charset="0"/>
                        </a:rPr>
                        <a:t>%</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0497" name="Group 129"/>
          <p:cNvGraphicFramePr>
            <a:graphicFrameLocks noGrp="1"/>
          </p:cNvGraphicFramePr>
          <p:nvPr/>
        </p:nvGraphicFramePr>
        <p:xfrm>
          <a:off x="2533650" y="3028950"/>
          <a:ext cx="385763" cy="214308"/>
        </p:xfrm>
        <a:graphic>
          <a:graphicData uri="http://schemas.openxmlformats.org/drawingml/2006/table">
            <a:tbl>
              <a:tblPr/>
              <a:tblGrid>
                <a:gridCol w="3857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333333"/>
                          </a:solidFill>
                          <a:effectLst/>
                          <a:latin typeface="Cambria" pitchFamily="18" charset="0"/>
                          <a:cs typeface="Arial" charset="0"/>
                        </a:rPr>
                        <a:t>23</a:t>
                      </a:r>
                      <a:r>
                        <a:rPr kumimoji="0" lang="es-ES" sz="900" b="1" i="0" u="none" strike="noStrike" cap="none" normalizeH="0" baseline="0" dirty="0" smtClean="0">
                          <a:ln>
                            <a:noFill/>
                          </a:ln>
                          <a:solidFill>
                            <a:srgbClr val="333333"/>
                          </a:solidFill>
                          <a:effectLst/>
                          <a:latin typeface="Cambria" pitchFamily="18" charset="0"/>
                          <a:cs typeface="Arial" charset="0"/>
                        </a:rPr>
                        <a:t>%</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0503" name="Group 135"/>
          <p:cNvGraphicFramePr>
            <a:graphicFrameLocks noGrp="1"/>
          </p:cNvGraphicFramePr>
          <p:nvPr/>
        </p:nvGraphicFramePr>
        <p:xfrm>
          <a:off x="2533650" y="3717925"/>
          <a:ext cx="385763" cy="214308"/>
        </p:xfrm>
        <a:graphic>
          <a:graphicData uri="http://schemas.openxmlformats.org/drawingml/2006/table">
            <a:tbl>
              <a:tblPr/>
              <a:tblGrid>
                <a:gridCol w="385763"/>
              </a:tblGrid>
              <a:tr h="0">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1300" b="1" i="0" u="none" strike="noStrike" cap="none" normalizeH="0" baseline="0" dirty="0" smtClean="0">
                          <a:ln>
                            <a:noFill/>
                          </a:ln>
                          <a:solidFill>
                            <a:srgbClr val="333333"/>
                          </a:solidFill>
                          <a:effectLst/>
                          <a:latin typeface="Cambria" pitchFamily="18" charset="0"/>
                          <a:cs typeface="Arial" charset="0"/>
                        </a:rPr>
                        <a:t>23</a:t>
                      </a:r>
                      <a:r>
                        <a:rPr kumimoji="0" lang="es-ES" sz="900" b="1" i="0" u="none" strike="noStrike" cap="none" normalizeH="0" baseline="0" dirty="0" smtClean="0">
                          <a:ln>
                            <a:noFill/>
                          </a:ln>
                          <a:solidFill>
                            <a:srgbClr val="333333"/>
                          </a:solidFill>
                          <a:effectLst/>
                          <a:latin typeface="Cambria" pitchFamily="18" charset="0"/>
                          <a:cs typeface="Arial" charset="0"/>
                        </a:rPr>
                        <a:t>%</a:t>
                      </a:r>
                      <a:r>
                        <a:rPr kumimoji="0" lang="es-ES" sz="1000" b="1" i="0" u="none" strike="noStrike" cap="none" normalizeH="0" baseline="0" dirty="0" smtClean="0">
                          <a:ln>
                            <a:noFill/>
                          </a:ln>
                          <a:solidFill>
                            <a:srgbClr val="333333"/>
                          </a:solidFill>
                          <a:effectLst/>
                          <a:latin typeface="Cambria" pitchFamily="18" charset="0"/>
                          <a:cs typeface="Arial" charset="0"/>
                        </a:rPr>
                        <a:t>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0518" name="Group 150"/>
          <p:cNvGraphicFramePr>
            <a:graphicFrameLocks noGrp="1"/>
          </p:cNvGraphicFramePr>
          <p:nvPr/>
        </p:nvGraphicFramePr>
        <p:xfrm>
          <a:off x="311150" y="2370138"/>
          <a:ext cx="1289050" cy="173160"/>
        </p:xfrm>
        <a:graphic>
          <a:graphicData uri="http://schemas.openxmlformats.org/drawingml/2006/table">
            <a:tbl>
              <a:tblPr/>
              <a:tblGrid>
                <a:gridCol w="1289050"/>
              </a:tblGrid>
              <a:tr h="0">
                <a:tc>
                  <a:txBody>
                    <a:bodyPr/>
                    <a:lstStyle/>
                    <a:p>
                      <a:pPr marL="0" marR="0" lvl="0" indent="0" algn="r" defTabSz="914400" rtl="0" eaLnBrk="1" fontAlgn="b" latinLnBrk="0" hangingPunct="1">
                        <a:lnSpc>
                          <a:spcPct val="9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Menos de 1 vez al año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0519" name="Group 151"/>
          <p:cNvGraphicFramePr>
            <a:graphicFrameLocks noGrp="1"/>
          </p:cNvGraphicFramePr>
          <p:nvPr/>
        </p:nvGraphicFramePr>
        <p:xfrm>
          <a:off x="311150" y="3019425"/>
          <a:ext cx="1289050" cy="173160"/>
        </p:xfrm>
        <a:graphic>
          <a:graphicData uri="http://schemas.openxmlformats.org/drawingml/2006/table">
            <a:tbl>
              <a:tblPr/>
              <a:tblGrid>
                <a:gridCol w="1289050"/>
              </a:tblGrid>
              <a:tr h="0">
                <a:tc>
                  <a:txBody>
                    <a:bodyPr/>
                    <a:lstStyle/>
                    <a:p>
                      <a:pPr marL="0" marR="0" lvl="0" indent="0" algn="r" defTabSz="914400" rtl="0" eaLnBrk="1" fontAlgn="b" latinLnBrk="0" hangingPunct="1">
                        <a:lnSpc>
                          <a:spcPct val="9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1 vez al año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0525" name="Group 157"/>
          <p:cNvGraphicFramePr>
            <a:graphicFrameLocks noGrp="1"/>
          </p:cNvGraphicFramePr>
          <p:nvPr/>
        </p:nvGraphicFramePr>
        <p:xfrm>
          <a:off x="303213" y="3733800"/>
          <a:ext cx="1289050" cy="173160"/>
        </p:xfrm>
        <a:graphic>
          <a:graphicData uri="http://schemas.openxmlformats.org/drawingml/2006/table">
            <a:tbl>
              <a:tblPr/>
              <a:tblGrid>
                <a:gridCol w="1289050"/>
              </a:tblGrid>
              <a:tr h="0">
                <a:tc>
                  <a:txBody>
                    <a:bodyPr/>
                    <a:lstStyle/>
                    <a:p>
                      <a:pPr marL="0" marR="0" lvl="0" indent="0" algn="r" defTabSz="914400" rtl="0" eaLnBrk="1" fontAlgn="b" latinLnBrk="0" hangingPunct="1">
                        <a:lnSpc>
                          <a:spcPct val="9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1 vez cada 6 meses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0531" name="Group 163"/>
          <p:cNvGraphicFramePr>
            <a:graphicFrameLocks noGrp="1"/>
          </p:cNvGraphicFramePr>
          <p:nvPr/>
        </p:nvGraphicFramePr>
        <p:xfrm>
          <a:off x="2951163" y="2354263"/>
          <a:ext cx="1289050" cy="173160"/>
        </p:xfrm>
        <a:graphic>
          <a:graphicData uri="http://schemas.openxmlformats.org/drawingml/2006/table">
            <a:tbl>
              <a:tblPr/>
              <a:tblGrid>
                <a:gridCol w="1289050"/>
              </a:tblGrid>
              <a:tr h="0">
                <a:tc>
                  <a:txBody>
                    <a:bodyPr/>
                    <a:lstStyle/>
                    <a:p>
                      <a:pPr marL="0" marR="0" lvl="0" indent="0" algn="l" defTabSz="914400" rtl="0" eaLnBrk="1" fontAlgn="b" latinLnBrk="0" hangingPunct="1">
                        <a:lnSpc>
                          <a:spcPct val="9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1 vez cada 3 meses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0537" name="Group 169"/>
          <p:cNvGraphicFramePr>
            <a:graphicFrameLocks noGrp="1"/>
          </p:cNvGraphicFramePr>
          <p:nvPr/>
        </p:nvGraphicFramePr>
        <p:xfrm>
          <a:off x="2951163" y="3027363"/>
          <a:ext cx="1289050" cy="173160"/>
        </p:xfrm>
        <a:graphic>
          <a:graphicData uri="http://schemas.openxmlformats.org/drawingml/2006/table">
            <a:tbl>
              <a:tblPr/>
              <a:tblGrid>
                <a:gridCol w="1289050"/>
              </a:tblGrid>
              <a:tr h="0">
                <a:tc>
                  <a:txBody>
                    <a:bodyPr/>
                    <a:lstStyle/>
                    <a:p>
                      <a:pPr marL="0" marR="0" lvl="0" indent="0" algn="l" defTabSz="914400" rtl="0" eaLnBrk="1" fontAlgn="b" latinLnBrk="0" hangingPunct="1">
                        <a:lnSpc>
                          <a:spcPct val="9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Mensualmente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0543" name="Group 175"/>
          <p:cNvGraphicFramePr>
            <a:graphicFrameLocks noGrp="1"/>
          </p:cNvGraphicFramePr>
          <p:nvPr/>
        </p:nvGraphicFramePr>
        <p:xfrm>
          <a:off x="2951163" y="3733800"/>
          <a:ext cx="1289050" cy="173160"/>
        </p:xfrm>
        <a:graphic>
          <a:graphicData uri="http://schemas.openxmlformats.org/drawingml/2006/table">
            <a:tbl>
              <a:tblPr/>
              <a:tblGrid>
                <a:gridCol w="1289050"/>
              </a:tblGrid>
              <a:tr h="0">
                <a:tc>
                  <a:txBody>
                    <a:bodyPr/>
                    <a:lstStyle/>
                    <a:p>
                      <a:pPr marL="0" marR="0" lvl="0" indent="0" algn="l" defTabSz="914400" rtl="0" eaLnBrk="1" fontAlgn="b" latinLnBrk="0" hangingPunct="1">
                        <a:lnSpc>
                          <a:spcPct val="90000"/>
                        </a:lnSpc>
                        <a:spcBef>
                          <a:spcPct val="0"/>
                        </a:spcBef>
                        <a:spcAft>
                          <a:spcPct val="0"/>
                        </a:spcAft>
                        <a:buClrTx/>
                        <a:buSzTx/>
                        <a:buFontTx/>
                        <a:buNone/>
                        <a:tabLst/>
                      </a:pPr>
                      <a:r>
                        <a:rPr kumimoji="0" lang="es-CO" sz="1000" b="1" i="0" u="none" strike="noStrike" cap="none" normalizeH="0" baseline="0" dirty="0" smtClean="0">
                          <a:ln>
                            <a:noFill/>
                          </a:ln>
                          <a:solidFill>
                            <a:srgbClr val="333333"/>
                          </a:solidFill>
                          <a:effectLst/>
                          <a:latin typeface="Calibri" pitchFamily="34" charset="0"/>
                          <a:cs typeface="Arial" charset="0"/>
                        </a:rPr>
                        <a:t>1 vez a la semana </a:t>
                      </a:r>
                    </a:p>
                  </a:txBody>
                  <a:tcPr marL="18000" marR="18000" marT="18000" marB="180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0587" name="Group 219"/>
          <p:cNvGraphicFramePr>
            <a:graphicFrameLocks noGrp="1"/>
          </p:cNvGraphicFramePr>
          <p:nvPr/>
        </p:nvGraphicFramePr>
        <p:xfrm>
          <a:off x="1849438" y="4586288"/>
          <a:ext cx="890587" cy="249360"/>
        </p:xfrm>
        <a:graphic>
          <a:graphicData uri="http://schemas.openxmlformats.org/drawingml/2006/table">
            <a:tbl>
              <a:tblPr/>
              <a:tblGrid>
                <a:gridCol w="625475"/>
                <a:gridCol w="265112"/>
              </a:tblGrid>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 Base: Total Encuestados</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126</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570597" name="Group 229"/>
          <p:cNvGraphicFramePr>
            <a:graphicFrameLocks noGrp="1"/>
          </p:cNvGraphicFramePr>
          <p:nvPr/>
        </p:nvGraphicFramePr>
        <p:xfrm>
          <a:off x="6429375" y="4586288"/>
          <a:ext cx="890588" cy="249360"/>
        </p:xfrm>
        <a:graphic>
          <a:graphicData uri="http://schemas.openxmlformats.org/drawingml/2006/table">
            <a:tbl>
              <a:tblPr/>
              <a:tblGrid>
                <a:gridCol w="625475"/>
                <a:gridCol w="265113"/>
              </a:tblGrid>
              <a:tr h="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s-ES" sz="700" b="1" i="1" u="none" strike="noStrike" cap="none" normalizeH="0" baseline="0" dirty="0" smtClean="0">
                          <a:ln>
                            <a:noFill/>
                          </a:ln>
                          <a:solidFill>
                            <a:schemeClr val="tx1"/>
                          </a:solidFill>
                          <a:effectLst/>
                          <a:latin typeface="Calibri" pitchFamily="34" charset="0"/>
                          <a:cs typeface="Arial" charset="0"/>
                        </a:rPr>
                        <a:t> Base: Total Encuestados</a:t>
                      </a:r>
                    </a:p>
                  </a:txBody>
                  <a:tcPr marL="18000" marR="18000" marT="18000" marB="18000" anchor="ctr" horzOverflow="overflow">
                    <a:lnL w="3175" cap="flat" cmpd="sng" algn="ctr">
                      <a:solidFill>
                        <a:srgbClr val="969696"/>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90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p>
                  </a:txBody>
                  <a:tcPr marL="18000" marR="18000" marT="18000" marB="18000" anchor="ctr" horzOverflow="overflow">
                    <a:lnL w="3175" cap="flat" cmpd="sng" algn="ctr">
                      <a:solidFill>
                        <a:srgbClr val="B2B2B2"/>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a:noFill/>
                    </a:lnTlToBr>
                    <a:lnBlToTr>
                      <a:noFill/>
                    </a:lnBlToTr>
                    <a:solidFill>
                      <a:srgbClr val="EAEAEA"/>
                    </a:solidFill>
                  </a:tcPr>
                </a:tc>
              </a:tr>
            </a:tbl>
          </a:graphicData>
        </a:graphic>
      </p:graphicFrame>
      <p:grpSp>
        <p:nvGrpSpPr>
          <p:cNvPr id="112706" name="Group 242"/>
          <p:cNvGrpSpPr>
            <a:grpSpLocks/>
          </p:cNvGrpSpPr>
          <p:nvPr/>
        </p:nvGrpSpPr>
        <p:grpSpPr bwMode="auto">
          <a:xfrm>
            <a:off x="8175625" y="152400"/>
            <a:ext cx="969963" cy="255588"/>
            <a:chOff x="5150" y="96"/>
            <a:chExt cx="611" cy="161"/>
          </a:xfrm>
        </p:grpSpPr>
        <p:pic>
          <p:nvPicPr>
            <p:cNvPr id="112708" name="Picture 243" descr="GHJK"/>
            <p:cNvPicPr>
              <a:picLocks noChangeAspect="1" noChangeArrowheads="1"/>
            </p:cNvPicPr>
            <p:nvPr/>
          </p:nvPicPr>
          <p:blipFill>
            <a:blip r:embed="rId5" cstate="print"/>
            <a:srcRect/>
            <a:stretch>
              <a:fillRect/>
            </a:stretch>
          </p:blipFill>
          <p:spPr bwMode="auto">
            <a:xfrm>
              <a:off x="5150" y="101"/>
              <a:ext cx="611" cy="156"/>
            </a:xfrm>
            <a:prstGeom prst="rect">
              <a:avLst/>
            </a:prstGeom>
            <a:noFill/>
            <a:ln w="9525">
              <a:noFill/>
              <a:miter lim="800000"/>
              <a:headEnd/>
              <a:tailEnd/>
            </a:ln>
          </p:spPr>
        </p:pic>
        <p:sp>
          <p:nvSpPr>
            <p:cNvPr id="112709" name="Rectangle 244"/>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pic>
        <p:nvPicPr>
          <p:cNvPr id="112707" name="Picture 245" descr="gfdhghj"/>
          <p:cNvPicPr>
            <a:picLocks noChangeAspect="1" noChangeArrowheads="1"/>
          </p:cNvPicPr>
          <p:nvPr/>
        </p:nvPicPr>
        <p:blipFill>
          <a:blip r:embed="rId6" cstate="print"/>
          <a:srcRect/>
          <a:stretch>
            <a:fillRect/>
          </a:stretch>
        </p:blipFill>
        <p:spPr bwMode="auto">
          <a:xfrm>
            <a:off x="6645275" y="2532063"/>
            <a:ext cx="442913" cy="371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s-CO" dirty="0" smtClean="0"/>
              <a:t>Mantenimiento del mausoleo</a:t>
            </a:r>
          </a:p>
        </p:txBody>
      </p:sp>
      <p:sp>
        <p:nvSpPr>
          <p:cNvPr id="113667" name="Rectangle 3"/>
          <p:cNvSpPr>
            <a:spLocks noChangeArrowheads="1"/>
          </p:cNvSpPr>
          <p:nvPr/>
        </p:nvSpPr>
        <p:spPr bwMode="auto">
          <a:xfrm>
            <a:off x="8743950" y="5060950"/>
            <a:ext cx="457200" cy="79375"/>
          </a:xfrm>
          <a:prstGeom prst="rect">
            <a:avLst/>
          </a:prstGeom>
          <a:noFill/>
          <a:ln w="9525">
            <a:noFill/>
            <a:miter lim="800000"/>
            <a:headEnd/>
            <a:tailEnd/>
          </a:ln>
        </p:spPr>
        <p:txBody>
          <a:bodyPr anchor="ctr"/>
          <a:lstStyle/>
          <a:p>
            <a:pPr algn="ctr"/>
            <a:fld id="{093DA220-4097-4892-98EC-1B6DE40F9928}" type="slidenum">
              <a:rPr lang="es-ES" sz="900" i="1">
                <a:solidFill>
                  <a:schemeClr val="bg1"/>
                </a:solidFill>
              </a:rPr>
              <a:pPr algn="ctr"/>
              <a:t>99</a:t>
            </a:fld>
            <a:endParaRPr lang="es-ES" sz="900" i="1" dirty="0">
              <a:solidFill>
                <a:schemeClr val="bg1"/>
              </a:solidFill>
            </a:endParaRPr>
          </a:p>
        </p:txBody>
      </p:sp>
      <p:sp>
        <p:nvSpPr>
          <p:cNvPr id="113668" name="Rectangle 4"/>
          <p:cNvSpPr>
            <a:spLocks noChangeArrowheads="1"/>
          </p:cNvSpPr>
          <p:nvPr/>
        </p:nvSpPr>
        <p:spPr bwMode="auto">
          <a:xfrm>
            <a:off x="-7938" y="574675"/>
            <a:ext cx="382588" cy="336550"/>
          </a:xfrm>
          <a:prstGeom prst="rect">
            <a:avLst/>
          </a:prstGeom>
          <a:noFill/>
          <a:ln w="9525">
            <a:noFill/>
            <a:miter lim="800000"/>
            <a:headEnd/>
            <a:tailEnd/>
          </a:ln>
        </p:spPr>
        <p:txBody>
          <a:bodyPr wrap="none">
            <a:spAutoFit/>
          </a:bodyPr>
          <a:lstStyle/>
          <a:p>
            <a:pPr algn="ctr" fontAlgn="ctr"/>
            <a:r>
              <a:rPr lang="es-ES" sz="1600" dirty="0">
                <a:latin typeface="Cambria" pitchFamily="18" charset="0"/>
              </a:rPr>
              <a:t>%</a:t>
            </a:r>
          </a:p>
        </p:txBody>
      </p:sp>
      <p:grpSp>
        <p:nvGrpSpPr>
          <p:cNvPr id="113669" name="Group 5"/>
          <p:cNvGrpSpPr>
            <a:grpSpLocks/>
          </p:cNvGrpSpPr>
          <p:nvPr/>
        </p:nvGrpSpPr>
        <p:grpSpPr bwMode="auto">
          <a:xfrm>
            <a:off x="8175625" y="152400"/>
            <a:ext cx="969963" cy="255588"/>
            <a:chOff x="5150" y="96"/>
            <a:chExt cx="611" cy="161"/>
          </a:xfrm>
        </p:grpSpPr>
        <p:pic>
          <p:nvPicPr>
            <p:cNvPr id="113768" name="Picture 6" descr="GHJK"/>
            <p:cNvPicPr>
              <a:picLocks noChangeAspect="1" noChangeArrowheads="1"/>
            </p:cNvPicPr>
            <p:nvPr/>
          </p:nvPicPr>
          <p:blipFill>
            <a:blip r:embed="rId2" cstate="print"/>
            <a:srcRect/>
            <a:stretch>
              <a:fillRect/>
            </a:stretch>
          </p:blipFill>
          <p:spPr bwMode="auto">
            <a:xfrm>
              <a:off x="5150" y="101"/>
              <a:ext cx="611" cy="156"/>
            </a:xfrm>
            <a:prstGeom prst="rect">
              <a:avLst/>
            </a:prstGeom>
            <a:noFill/>
            <a:ln w="9525">
              <a:noFill/>
              <a:miter lim="800000"/>
              <a:headEnd/>
              <a:tailEnd/>
            </a:ln>
          </p:spPr>
        </p:pic>
        <p:sp>
          <p:nvSpPr>
            <p:cNvPr id="113769" name="Rectangle 7"/>
            <p:cNvSpPr>
              <a:spLocks noChangeArrowheads="1"/>
            </p:cNvSpPr>
            <p:nvPr/>
          </p:nvSpPr>
          <p:spPr bwMode="auto">
            <a:xfrm>
              <a:off x="5219" y="96"/>
              <a:ext cx="477" cy="154"/>
            </a:xfrm>
            <a:prstGeom prst="rect">
              <a:avLst/>
            </a:prstGeom>
            <a:noFill/>
            <a:ln w="9525">
              <a:noFill/>
              <a:miter lim="800000"/>
              <a:headEnd/>
              <a:tailEnd/>
            </a:ln>
          </p:spPr>
          <p:txBody>
            <a:bodyPr wrap="none">
              <a:spAutoFit/>
            </a:bodyPr>
            <a:lstStyle/>
            <a:p>
              <a:pPr algn="ctr"/>
              <a:r>
                <a:rPr lang="es-ES" sz="1000" i="1" dirty="0">
                  <a:solidFill>
                    <a:srgbClr val="292929"/>
                  </a:solidFill>
                  <a:latin typeface="Calibri" pitchFamily="34" charset="0"/>
                </a:rPr>
                <a:t>Mausoleos</a:t>
              </a:r>
            </a:p>
          </p:txBody>
        </p:sp>
      </p:grpSp>
      <p:graphicFrame>
        <p:nvGraphicFramePr>
          <p:cNvPr id="762888" name="Group 8"/>
          <p:cNvGraphicFramePr>
            <a:graphicFrameLocks noGrp="1"/>
          </p:cNvGraphicFramePr>
          <p:nvPr/>
        </p:nvGraphicFramePr>
        <p:xfrm>
          <a:off x="1228725" y="1349375"/>
          <a:ext cx="6689725" cy="2996688"/>
        </p:xfrm>
        <a:graphic>
          <a:graphicData uri="http://schemas.openxmlformats.org/drawingml/2006/table">
            <a:tbl>
              <a:tblPr/>
              <a:tblGrid>
                <a:gridCol w="4117975"/>
                <a:gridCol w="642938"/>
                <a:gridCol w="642937"/>
                <a:gridCol w="642938"/>
                <a:gridCol w="642937"/>
              </a:tblGrid>
              <a:tr h="0">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s-CO" sz="8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cap="flat">
                      <a:noFill/>
                    </a:lnT>
                    <a:lnB>
                      <a:noFill/>
                    </a:lnB>
                    <a:lnTlToBr>
                      <a:noFill/>
                    </a:lnTlToBr>
                    <a:lnBlToTr>
                      <a:noFill/>
                    </a:lnBlToTr>
                    <a:noFill/>
                  </a:tcPr>
                </a:tc>
                <a:tc gridSpan="4">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800" b="1" i="1" u="none" strike="noStrike" cap="none" normalizeH="0" baseline="0" dirty="0" smtClean="0">
                          <a:ln>
                            <a:noFill/>
                          </a:ln>
                          <a:solidFill>
                            <a:srgbClr val="333333"/>
                          </a:solidFill>
                          <a:effectLst/>
                          <a:latin typeface="Calibri" pitchFamily="34" charset="0"/>
                          <a:cs typeface="Arial" charset="0"/>
                        </a:rPr>
                        <a:t>PROPIETARIO MAUSOLEO DISTRITAL </a:t>
                      </a:r>
                      <a:endParaRPr kumimoji="0" lang="es-ES" sz="800" b="0" i="1" u="none" strike="noStrike" cap="none" normalizeH="0" baseline="0" dirty="0" smtClean="0">
                        <a:ln>
                          <a:noFill/>
                        </a:ln>
                        <a:solidFill>
                          <a:srgbClr val="333333"/>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a:noFill/>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Calibri" pitchFamily="34" charset="0"/>
                          <a:cs typeface="Arial" charset="0"/>
                        </a:rPr>
                        <a:t>TOTAL</a:t>
                      </a:r>
                      <a:endParaRPr kumimoji="0" lang="es-ES" sz="11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6222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Central</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Norte</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bg1"/>
                          </a:solidFill>
                          <a:effectLst/>
                          <a:latin typeface="Calibri" pitchFamily="34" charset="0"/>
                          <a:cs typeface="Arial" charset="0"/>
                        </a:rPr>
                        <a:t>Cementerio Sur</a:t>
                      </a:r>
                      <a:endParaRPr kumimoji="0" lang="es-ES" sz="900" b="0" i="0" u="none" strike="noStrike" cap="none" normalizeH="0" baseline="0" dirty="0" smtClean="0">
                        <a:ln>
                          <a:noFill/>
                        </a:ln>
                        <a:solidFill>
                          <a:schemeClr val="bg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0099CC"/>
                    </a:solidFill>
                  </a:tcPr>
                </a:tc>
              </a:tr>
              <a:tr h="0">
                <a:tc>
                  <a:txBody>
                    <a:bodyPr/>
                    <a:lstStyle/>
                    <a:p>
                      <a:pPr marL="0" marR="0" lvl="0" indent="0" algn="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 Base: Total Encuestados</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141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90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30</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85000"/>
                        </a:lnSpc>
                        <a:spcBef>
                          <a:spcPct val="0"/>
                        </a:spcBef>
                        <a:spcAft>
                          <a:spcPct val="0"/>
                        </a:spcAft>
                        <a:buClrTx/>
                        <a:buSzTx/>
                        <a:buFontTx/>
                        <a:buNone/>
                        <a:tabLst/>
                      </a:pPr>
                      <a:r>
                        <a:rPr kumimoji="0" lang="es-ES" sz="800" b="1" i="1" u="none" strike="noStrike" cap="none" normalizeH="0" baseline="0" dirty="0" smtClean="0">
                          <a:ln>
                            <a:noFill/>
                          </a:ln>
                          <a:solidFill>
                            <a:schemeClr val="tx1"/>
                          </a:solidFill>
                          <a:effectLst/>
                          <a:latin typeface="Calibri" pitchFamily="34" charset="0"/>
                          <a:cs typeface="Arial" charset="0"/>
                        </a:rPr>
                        <a:t>21</a:t>
                      </a:r>
                      <a:endParaRPr kumimoji="0" lang="es-ES" sz="800" b="1" i="1"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solidFill>
                      <a:srgbClr val="EAEAEA"/>
                    </a:solid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28. ¿Cada cuánto hace el mantenimiento? </a:t>
                      </a:r>
                      <a:endParaRPr kumimoji="0" lang="es-ES" sz="1000" b="0"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Menos de 1 vez al año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 vez al año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39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 vez cada 6 meses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7</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5</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 vez cada 3 meses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Mensualmente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 vez a la semana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23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26</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13</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28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Nunca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O" sz="1000" b="0" i="0" u="none" strike="noStrike" cap="none" normalizeH="0" baseline="0" dirty="0" smtClean="0">
                        <a:ln>
                          <a:noFill/>
                        </a:ln>
                        <a:solidFill>
                          <a:schemeClr val="tx1"/>
                        </a:solidFill>
                        <a:effectLst/>
                        <a:latin typeface="Calibri" pitchFamily="34" charset="0"/>
                        <a:cs typeface="Arial" charset="0"/>
                      </a:endParaRPr>
                    </a:p>
                  </a:txBody>
                  <a:tcPr marL="36000" marR="36000" marT="18000" marB="18000" anchor="ctr" horzOverflow="overflow">
                    <a:lnL>
                      <a:noFill/>
                    </a:lnL>
                    <a:lnR cap="flat">
                      <a:noFill/>
                    </a:lnR>
                    <a:lnT w="3175" cap="flat" cmpd="sng" algn="ctr">
                      <a:solidFill>
                        <a:srgbClr val="5F5F5F"/>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r h="0">
                <a:tc gridSpan="5">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622280"/>
                          </a:solidFill>
                          <a:effectLst/>
                          <a:latin typeface="Calibri" pitchFamily="34" charset="0"/>
                          <a:cs typeface="Arial" charset="0"/>
                        </a:rPr>
                        <a:t> 29. ¿Ha recibido alguna instrucción sobre el tipo de mantenimiento que puede realizar en el mausoleo que es de su propiedad? </a:t>
                      </a:r>
                      <a:endParaRPr kumimoji="0" lang="es-ES" sz="1000" b="1" i="0" u="none" strike="noStrike" cap="none" normalizeH="0" baseline="0" dirty="0" smtClean="0">
                        <a:ln>
                          <a:noFill/>
                        </a:ln>
                        <a:solidFill>
                          <a:srgbClr val="622280"/>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5F5F5F"/>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SI</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9</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8</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10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EAEAEA"/>
                      </a:solidFill>
                      <a:prstDash val="solid"/>
                      <a:round/>
                      <a:headEnd type="none" w="med" len="med"/>
                      <a:tailEnd type="none" w="med" len="med"/>
                    </a:lnB>
                    <a:lnTlToBr>
                      <a:noFill/>
                    </a:lnTlToBr>
                    <a:lnBlToTr>
                      <a:noFill/>
                    </a:lnBlToTr>
                    <a:noFill/>
                  </a:tcPr>
                </a:tc>
              </a:tr>
              <a:tr h="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 NO</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cap="flat">
                      <a:noFill/>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Calibri" pitchFamily="34" charset="0"/>
                          <a:cs typeface="Arial" charset="0"/>
                        </a:rPr>
                        <a:t>91</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92</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5F5F5F"/>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C0C0C0"/>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Calibri" pitchFamily="34" charset="0"/>
                          <a:cs typeface="Arial" charset="0"/>
                        </a:rPr>
                        <a:t>90</a:t>
                      </a:r>
                      <a:endParaRPr kumimoji="0" lang="es-ES" sz="1000" b="0" i="0" u="none" strike="noStrike" cap="none" normalizeH="0" baseline="0" dirty="0" smtClean="0">
                        <a:ln>
                          <a:noFill/>
                        </a:ln>
                        <a:solidFill>
                          <a:schemeClr val="tx1"/>
                        </a:solidFill>
                        <a:effectLst/>
                        <a:latin typeface="Arial" charset="0"/>
                        <a:cs typeface="Arial" charset="0"/>
                      </a:endParaRPr>
                    </a:p>
                  </a:txBody>
                  <a:tcPr marL="36000" marR="36000" marT="18000" marB="18000" anchor="ctr" horzOverflow="overflow">
                    <a:lnL w="3175" cap="flat" cmpd="sng" algn="ctr">
                      <a:solidFill>
                        <a:srgbClr val="C0C0C0"/>
                      </a:solidFill>
                      <a:prstDash val="solid"/>
                      <a:round/>
                      <a:headEnd type="none" w="med" len="med"/>
                      <a:tailEnd type="none" w="med" len="med"/>
                    </a:lnL>
                    <a:lnR w="3175" cap="flat" cmpd="sng" algn="ctr">
                      <a:solidFill>
                        <a:srgbClr val="5F5F5F"/>
                      </a:solidFill>
                      <a:prstDash val="solid"/>
                      <a:round/>
                      <a:headEnd type="none" w="med" len="med"/>
                      <a:tailEnd type="none" w="med" len="med"/>
                    </a:lnR>
                    <a:lnT w="3175" cap="flat" cmpd="sng" algn="ctr">
                      <a:solidFill>
                        <a:srgbClr val="EAEAEA"/>
                      </a:solidFill>
                      <a:prstDash val="solid"/>
                      <a:round/>
                      <a:headEnd type="none" w="med" len="med"/>
                      <a:tailEnd type="none" w="med" len="med"/>
                    </a:lnT>
                    <a:lnB w="3175" cap="flat" cmpd="sng" algn="ctr">
                      <a:solidFill>
                        <a:srgbClr val="5F5F5F"/>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5_Diseño predeterminado">
  <a:themeElements>
    <a:clrScheme name="5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iseño predeterminado">
      <a:majorFont>
        <a:latin typeface="Cambria"/>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5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iseño predeterminado">
  <a:themeElements>
    <a:clrScheme name="6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iseño predeterminado">
      <a:majorFont>
        <a:latin typeface="Cambria"/>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6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iseño predeterminado">
  <a:themeElements>
    <a:clrScheme name="7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Diseño predeterminado">
      <a:majorFont>
        <a:latin typeface="Cambria"/>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7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Cambria"/>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8403</TotalTime>
  <Words>16051</Words>
  <Application>Microsoft Office PowerPoint</Application>
  <PresentationFormat>Personalizado</PresentationFormat>
  <Paragraphs>5728</Paragraphs>
  <Slides>113</Slides>
  <Notes>3</Notes>
  <HiddenSlides>34</HiddenSlides>
  <MMClips>0</MMClips>
  <ScaleCrop>false</ScaleCrop>
  <HeadingPairs>
    <vt:vector size="6" baseType="variant">
      <vt:variant>
        <vt:lpstr>Tema</vt:lpstr>
      </vt:variant>
      <vt:variant>
        <vt:i4>4</vt:i4>
      </vt:variant>
      <vt:variant>
        <vt:lpstr>Servidores OLE incrustados</vt:lpstr>
      </vt:variant>
      <vt:variant>
        <vt:i4>1</vt:i4>
      </vt:variant>
      <vt:variant>
        <vt:lpstr>Títulos de diapositiva</vt:lpstr>
      </vt:variant>
      <vt:variant>
        <vt:i4>113</vt:i4>
      </vt:variant>
    </vt:vector>
  </HeadingPairs>
  <TitlesOfParts>
    <vt:vector size="118" baseType="lpstr">
      <vt:lpstr>5_Diseño predeterminado</vt:lpstr>
      <vt:lpstr>6_Diseño predeterminado</vt:lpstr>
      <vt:lpstr>7_Diseño predeterminado</vt:lpstr>
      <vt:lpstr>1_Diseño predeterminado</vt:lpstr>
      <vt:lpstr>Gráfico</vt:lpstr>
      <vt:lpstr>Informe Servicios Funerarios  Contrato de Consultoría N° 320 de 2015 </vt:lpstr>
      <vt:lpstr>Índice</vt:lpstr>
      <vt:lpstr>Objeto del Contrato</vt:lpstr>
      <vt:lpstr>Metodología</vt:lpstr>
      <vt:lpstr>Contexto del trabajo</vt:lpstr>
      <vt:lpstr>Escalas Utilizadas</vt:lpstr>
      <vt:lpstr>Principales Hallazgos Total Servicios Funerarios</vt:lpstr>
      <vt:lpstr>Imagen y Servicios de la UAESP </vt:lpstr>
      <vt:lpstr>Imagen y Servicios de la UAESP </vt:lpstr>
      <vt:lpstr>Diapositiva 10</vt:lpstr>
      <vt:lpstr>Cementerios del Distrito</vt:lpstr>
      <vt:lpstr>Diapositiva 12</vt:lpstr>
      <vt:lpstr>Diapositiva 13</vt:lpstr>
      <vt:lpstr>Diapositiva 14</vt:lpstr>
      <vt:lpstr>Diapositiva 15</vt:lpstr>
      <vt:lpstr>Diapositiva 16</vt:lpstr>
      <vt:lpstr>Diapositiva 17</vt:lpstr>
      <vt:lpstr>Diapositiva 18</vt:lpstr>
      <vt:lpstr>Calidad del servicio</vt:lpstr>
      <vt:lpstr>Calidad del servicio</vt:lpstr>
      <vt:lpstr>Calidad del servicio psicosocial</vt:lpstr>
      <vt:lpstr>Servicio de subsidio</vt:lpstr>
      <vt:lpstr>Servicio de subsidio</vt:lpstr>
      <vt:lpstr>Diapositiva 24</vt:lpstr>
      <vt:lpstr>Diapositiva 25</vt:lpstr>
      <vt:lpstr>Víctima de daños por vandalismo</vt:lpstr>
      <vt:lpstr>Evaluación de las expectativas</vt:lpstr>
      <vt:lpstr>Información Demográfica</vt:lpstr>
      <vt:lpstr>Diapositiva 29</vt:lpstr>
      <vt:lpstr>Diapositiva 30</vt:lpstr>
      <vt:lpstr>Diapositiva 31</vt:lpstr>
      <vt:lpstr>Perfil del informante</vt:lpstr>
      <vt:lpstr>Diapositiva 33</vt:lpstr>
      <vt:lpstr>Perfil del informante</vt:lpstr>
      <vt:lpstr>Encuestas efectivas por localidad</vt:lpstr>
      <vt:lpstr>Comentarios generales</vt:lpstr>
      <vt:lpstr>Comentarios generales</vt:lpstr>
      <vt:lpstr> Principales Hallazgos Familiares de Dolientes</vt:lpstr>
      <vt:lpstr>Diapositiva 39</vt:lpstr>
      <vt:lpstr>Imagen y Servicios de la UAESP</vt:lpstr>
      <vt:lpstr>Cementerios del Distrito</vt:lpstr>
      <vt:lpstr>Cementerios del Distrito</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Petición, queja, reclamo y/o sugerencia </vt:lpstr>
      <vt:lpstr>Calidad en la atención a la petición, queja, reclamo y/o sugerencia</vt:lpstr>
      <vt:lpstr>Víctima de daños por vandalismo</vt:lpstr>
      <vt:lpstr>Remodelación arquitectónica</vt:lpstr>
      <vt:lpstr>Remodelación arquitectónica</vt:lpstr>
      <vt:lpstr>Evaluación de expectativas</vt:lpstr>
      <vt:lpstr>Información Demográfica</vt:lpstr>
      <vt:lpstr>Diapositiva 62</vt:lpstr>
      <vt:lpstr>Perfil del informante</vt:lpstr>
      <vt:lpstr>Diapositiva 64</vt:lpstr>
      <vt:lpstr>Perfil del informante</vt:lpstr>
      <vt:lpstr>Diapositiva 66</vt:lpstr>
      <vt:lpstr>Diapositiva 67</vt:lpstr>
      <vt:lpstr>Comentarios generales</vt:lpstr>
      <vt:lpstr>Comentarios generales</vt:lpstr>
      <vt:lpstr>Principales Hallazgos  Informe Propietario Mausoleo Distrital</vt:lpstr>
      <vt:lpstr>Diapositiva 71</vt:lpstr>
      <vt:lpstr>Imagen y Servicios de la UAESP</vt:lpstr>
      <vt:lpstr>Cementerios del Distrito</vt:lpstr>
      <vt:lpstr>Cementerios del Distrito</vt:lpstr>
      <vt:lpstr>Diapositiva 75</vt:lpstr>
      <vt:lpstr>Diapositiva 76</vt:lpstr>
      <vt:lpstr>Diapositiva 77</vt:lpstr>
      <vt:lpstr>Diapositiva 78</vt:lpstr>
      <vt:lpstr>Diapositiva 79</vt:lpstr>
      <vt:lpstr>Diapositiva 80</vt:lpstr>
      <vt:lpstr>Diapositiva 81</vt:lpstr>
      <vt:lpstr>Diapositiva 82</vt:lpstr>
      <vt:lpstr>Diapositiva 83</vt:lpstr>
      <vt:lpstr>Calidad del servicio psicosocial</vt:lpstr>
      <vt:lpstr>Servicio de subsidio </vt:lpstr>
      <vt:lpstr>Servicio de subsidio</vt:lpstr>
      <vt:lpstr>Petición, queja, reclamo y/o sugerencia </vt:lpstr>
      <vt:lpstr>Calidad en la atención a la petición, queja, reclamo y/o sugerencia</vt:lpstr>
      <vt:lpstr>Víctima de daños por vandalismo</vt:lpstr>
      <vt:lpstr>Información del Mausoleo</vt:lpstr>
      <vt:lpstr>Información del Mausoleo</vt:lpstr>
      <vt:lpstr>Información del Mausoleo</vt:lpstr>
      <vt:lpstr>Remodelación arquitectónica </vt:lpstr>
      <vt:lpstr>Remodelación arquitectónica</vt:lpstr>
      <vt:lpstr>Remodelación arquitectónica</vt:lpstr>
      <vt:lpstr>Mantenimiento del mausoleo</vt:lpstr>
      <vt:lpstr>Mantenimiento del mausoleo</vt:lpstr>
      <vt:lpstr>Mantenimiento del mausoleo</vt:lpstr>
      <vt:lpstr>Mantenimiento del mausoleo</vt:lpstr>
      <vt:lpstr>Evaluación de expectativas</vt:lpstr>
      <vt:lpstr>Información Demográfica</vt:lpstr>
      <vt:lpstr>Diapositiva 102</vt:lpstr>
      <vt:lpstr>Diapositiva 103</vt:lpstr>
      <vt:lpstr>Diapositiva 104</vt:lpstr>
      <vt:lpstr>Diapositiva 105</vt:lpstr>
      <vt:lpstr>Diapositiva 106</vt:lpstr>
      <vt:lpstr>Perfil del informante</vt:lpstr>
      <vt:lpstr>Comentarios generales</vt:lpstr>
      <vt:lpstr>Comentarios generales</vt:lpstr>
      <vt:lpstr>Ficha Técnica</vt:lpstr>
      <vt:lpstr>Ficha Técnica</vt:lpstr>
      <vt:lpstr>Ficha Técnica</vt:lpstr>
      <vt:lpstr>Diapositiva 113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G. Benito</dc:creator>
  <cp:lastModifiedBy>mmera</cp:lastModifiedBy>
  <cp:revision>313</cp:revision>
  <dcterms:created xsi:type="dcterms:W3CDTF">2015-11-06T20:37:20Z</dcterms:created>
  <dcterms:modified xsi:type="dcterms:W3CDTF">2016-04-12T18:00:12Z</dcterms:modified>
</cp:coreProperties>
</file>