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301" r:id="rId3"/>
    <p:sldId id="338" r:id="rId4"/>
    <p:sldId id="413" r:id="rId5"/>
    <p:sldId id="319" r:id="rId6"/>
    <p:sldId id="416" r:id="rId7"/>
    <p:sldId id="412" r:id="rId8"/>
    <p:sldId id="397" r:id="rId9"/>
    <p:sldId id="418" r:id="rId10"/>
    <p:sldId id="337" r:id="rId11"/>
    <p:sldId id="307" r:id="rId12"/>
    <p:sldId id="420" r:id="rId13"/>
    <p:sldId id="366" r:id="rId14"/>
    <p:sldId id="289" r:id="rId15"/>
    <p:sldId id="348" r:id="rId16"/>
    <p:sldId id="349" r:id="rId17"/>
    <p:sldId id="378" r:id="rId18"/>
    <p:sldId id="279" r:id="rId19"/>
    <p:sldId id="282" r:id="rId20"/>
    <p:sldId id="266" r:id="rId21"/>
    <p:sldId id="267" r:id="rId22"/>
    <p:sldId id="381" r:id="rId23"/>
    <p:sldId id="408" r:id="rId24"/>
    <p:sldId id="530" r:id="rId25"/>
    <p:sldId id="382" r:id="rId26"/>
    <p:sldId id="393" r:id="rId27"/>
    <p:sldId id="394" r:id="rId28"/>
    <p:sldId id="257" r:id="rId29"/>
    <p:sldId id="539" r:id="rId30"/>
    <p:sldId id="538" r:id="rId31"/>
    <p:sldId id="531" r:id="rId32"/>
    <p:sldId id="532" r:id="rId33"/>
    <p:sldId id="534" r:id="rId34"/>
    <p:sldId id="537" r:id="rId35"/>
    <p:sldId id="315" r:id="rId36"/>
    <p:sldId id="317" r:id="rId37"/>
    <p:sldId id="409" r:id="rId38"/>
    <p:sldId id="403" r:id="rId39"/>
    <p:sldId id="404" r:id="rId40"/>
    <p:sldId id="405" r:id="rId41"/>
    <p:sldId id="391" r:id="rId42"/>
    <p:sldId id="274"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6" autoAdjust="0"/>
    <p:restoredTop sz="94660"/>
  </p:normalViewPr>
  <p:slideViewPr>
    <p:cSldViewPr snapToGrid="0">
      <p:cViewPr varScale="1">
        <p:scale>
          <a:sx n="32" d="100"/>
          <a:sy n="32" d="100"/>
        </p:scale>
        <p:origin x="61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v/>
          </c:tx>
          <c:spPr>
            <a:gradFill>
              <a:gsLst>
                <a:gs pos="100000">
                  <a:schemeClr val="accent1">
                    <a:alpha val="0"/>
                  </a:schemeClr>
                </a:gs>
                <a:gs pos="50000">
                  <a:schemeClr val="accent1"/>
                </a:gs>
              </a:gsLst>
              <a:lin ang="5400000" scaled="0"/>
            </a:gradFill>
            <a:ln>
              <a:noFill/>
            </a:ln>
            <a:effectLst/>
            <a:sp3d/>
          </c:spPr>
          <c:invertIfNegative val="0"/>
          <c:dPt>
            <c:idx val="0"/>
            <c:invertIfNegative val="1"/>
            <c:bubble3D val="0"/>
            <c:extLst>
              <c:ext xmlns:c16="http://schemas.microsoft.com/office/drawing/2014/chart" uri="{C3380CC4-5D6E-409C-BE32-E72D297353CC}">
                <c16:uniqueId val="{00000001-A109-DC46-BA23-A116E22BF873}"/>
              </c:ext>
            </c:extLst>
          </c:dPt>
          <c:dPt>
            <c:idx val="1"/>
            <c:invertIfNegative val="1"/>
            <c:bubble3D val="0"/>
            <c:extLst>
              <c:ext xmlns:c16="http://schemas.microsoft.com/office/drawing/2014/chart" uri="{C3380CC4-5D6E-409C-BE32-E72D297353CC}">
                <c16:uniqueId val="{00000003-A109-DC46-BA23-A116E22BF873}"/>
              </c:ext>
            </c:extLst>
          </c:dPt>
          <c:dLbls>
            <c:dLbl>
              <c:idx val="0"/>
              <c:layout>
                <c:manualLayout>
                  <c:x val="3.3788140468372384E-2"/>
                  <c:y val="0.23336759919435052"/>
                </c:manualLayout>
              </c:layout>
              <c:tx>
                <c:rich>
                  <a:bodyPr/>
                  <a:lstStyle/>
                  <a:p>
                    <a:r>
                      <a:rPr lang="en-US" dirty="0"/>
                      <a:t>$ 20.016</a:t>
                    </a:r>
                  </a:p>
                </c:rich>
              </c:tx>
              <c:showLegendKey val="0"/>
              <c:showVal val="1"/>
              <c:showCatName val="0"/>
              <c:showSerName val="0"/>
              <c:showPercent val="0"/>
              <c:showBubbleSize val="0"/>
              <c:extLst>
                <c:ext xmlns:c15="http://schemas.microsoft.com/office/drawing/2012/chart" uri="{CE6537A1-D6FC-4f65-9D91-7224C49458BB}">
                  <c15:layout>
                    <c:manualLayout>
                      <c:w val="0.52477653919578782"/>
                      <c:h val="0.21394913575590604"/>
                    </c:manualLayout>
                  </c15:layout>
                </c:ext>
                <c:ext xmlns:c16="http://schemas.microsoft.com/office/drawing/2014/chart" uri="{C3380CC4-5D6E-409C-BE32-E72D297353CC}">
                  <c16:uniqueId val="{00000001-A109-DC46-BA23-A116E22BF873}"/>
                </c:ext>
              </c:extLst>
            </c:dLbl>
            <c:dLbl>
              <c:idx val="1"/>
              <c:layout>
                <c:manualLayout>
                  <c:x val="4.0876531535562009E-3"/>
                  <c:y val="7.3830003991382023E-2"/>
                </c:manualLayout>
              </c:layout>
              <c:tx>
                <c:rich>
                  <a:bodyPr rot="0" spcFirstLastPara="1" vertOverflow="clip" horzOverflow="clip" vert="horz" wrap="square" lIns="38100" tIns="19050" rIns="38100" bIns="19050" anchor="ctr" anchorCtr="0">
                    <a:noAutofit/>
                  </a:bodyPr>
                  <a:lstStyle/>
                  <a:p>
                    <a:pPr algn="ctr" rtl="0">
                      <a:defRPr lang="en-US" sz="5400" b="1" i="0" u="none" strike="noStrike" kern="1200" baseline="0" dirty="0">
                        <a:solidFill>
                          <a:srgbClr val="FF0000"/>
                        </a:solidFill>
                        <a:latin typeface="+mn-lt"/>
                        <a:ea typeface="+mn-ea"/>
                        <a:cs typeface="+mn-cs"/>
                      </a:defRPr>
                    </a:pPr>
                    <a:r>
                      <a:rPr lang="en-US" sz="5400" b="1" i="0" u="none" strike="noStrike" kern="1200" baseline="0" dirty="0">
                        <a:solidFill>
                          <a:srgbClr val="FF0000"/>
                        </a:solidFill>
                        <a:latin typeface="+mn-lt"/>
                        <a:ea typeface="+mn-ea"/>
                        <a:cs typeface="+mn-cs"/>
                      </a:rPr>
                      <a:t> $36.487</a:t>
                    </a:r>
                  </a:p>
                </c:rich>
              </c:tx>
              <c:spPr>
                <a:noFill/>
                <a:ln>
                  <a:noFill/>
                </a:ln>
                <a:effectLst/>
              </c:spPr>
              <c:txPr>
                <a:bodyPr rot="0" spcFirstLastPara="1" vertOverflow="clip" horzOverflow="clip" vert="horz" wrap="square" lIns="38100" tIns="19050" rIns="38100" bIns="19050" anchor="ctr" anchorCtr="0">
                  <a:noAutofit/>
                </a:bodyPr>
                <a:lstStyle/>
                <a:p>
                  <a:pPr algn="ctr" rtl="0">
                    <a:defRPr lang="en-US" sz="5400" b="1" i="0" u="none" strike="noStrike" kern="1200" baseline="0" dirty="0">
                      <a:solidFill>
                        <a:srgbClr val="FF0000"/>
                      </a:solidFill>
                      <a:latin typeface="+mn-lt"/>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6335686975277202"/>
                      <c:h val="0.21394913575590604"/>
                    </c:manualLayout>
                  </c15:layout>
                </c:ext>
                <c:ext xmlns:c16="http://schemas.microsoft.com/office/drawing/2014/chart" uri="{C3380CC4-5D6E-409C-BE32-E72D297353CC}">
                  <c16:uniqueId val="{00000003-A109-DC46-BA23-A116E22BF87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5400" b="1" i="0" u="none" strike="noStrike" kern="1200" baseline="0">
                    <a:solidFill>
                      <a:srgbClr val="FF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CDF CRA 720-2015</c:v>
              </c:pt>
              <c:pt idx="1">
                <c:v>CDF CRA 843-2018</c:v>
              </c:pt>
            </c:strLit>
          </c:cat>
          <c:val>
            <c:numLit>
              <c:formatCode>General</c:formatCode>
              <c:ptCount val="2"/>
              <c:pt idx="0">
                <c:v>21590.240000000002</c:v>
              </c:pt>
              <c:pt idx="1">
                <c:v>36933.06</c:v>
              </c:pt>
            </c:numLit>
          </c:val>
          <c:extLst>
            <c:ext xmlns:c16="http://schemas.microsoft.com/office/drawing/2014/chart" uri="{C3380CC4-5D6E-409C-BE32-E72D297353CC}">
              <c16:uniqueId val="{00000004-A109-DC46-BA23-A116E22BF873}"/>
            </c:ext>
          </c:extLst>
        </c:ser>
        <c:dLbls>
          <c:showLegendKey val="0"/>
          <c:showVal val="0"/>
          <c:showCatName val="0"/>
          <c:showSerName val="0"/>
          <c:showPercent val="0"/>
          <c:showBubbleSize val="0"/>
        </c:dLbls>
        <c:gapWidth val="150"/>
        <c:gapDepth val="0"/>
        <c:shape val="box"/>
        <c:axId val="86078592"/>
        <c:axId val="86080128"/>
        <c:axId val="86073792"/>
      </c:bar3DChart>
      <c:catAx>
        <c:axId val="86078592"/>
        <c:scaling>
          <c:orientation val="minMax"/>
        </c:scaling>
        <c:delete val="0"/>
        <c:axPos val="b"/>
        <c:numFmt formatCode="General" sourceLinked="0"/>
        <c:majorTickMark val="none"/>
        <c:minorTickMark val="none"/>
        <c:tickLblPos val="low"/>
        <c:spPr>
          <a:noFill/>
          <a:ln>
            <a:noFill/>
          </a:ln>
          <a:effectLst/>
        </c:spPr>
        <c:txPr>
          <a:bodyPr rot="0" spcFirstLastPara="1" vertOverflow="ellipsis"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s-CO"/>
          </a:p>
        </c:txPr>
        <c:crossAx val="86080128"/>
        <c:crosses val="autoZero"/>
        <c:auto val="1"/>
        <c:lblAlgn val="ctr"/>
        <c:lblOffset val="100"/>
        <c:noMultiLvlLbl val="1"/>
      </c:catAx>
      <c:valAx>
        <c:axId val="86080128"/>
        <c:scaling>
          <c:orientation val="minMax"/>
        </c:scaling>
        <c:delete val="0"/>
        <c:axPos val="l"/>
        <c:majorGridlines>
          <c:spPr>
            <a:ln w="9525" cap="flat" cmpd="sng" algn="ctr">
              <a:solidFill>
                <a:schemeClr val="tx1">
                  <a:lumMod val="5000"/>
                  <a:lumOff val="95000"/>
                </a:schemeClr>
              </a:solidFill>
              <a:round/>
            </a:ln>
            <a:effectLst/>
          </c:spPr>
        </c:majorGridlines>
        <c:numFmt formatCode="&quot; &quot;&quot;$&quot;#,##0&quot; &quot;;&quot; &quot;&quot;$&quot;\(#,##0\);&quot; &quot;&quot;$&quot;&quot;- &quot;" sourceLinked="0"/>
        <c:majorTickMark val="none"/>
        <c:minorTickMark val="none"/>
        <c:tickLblPos val="none"/>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86078592"/>
        <c:crosses val="autoZero"/>
        <c:crossBetween val="between"/>
        <c:majorUnit val="9500"/>
        <c:minorUnit val="4750"/>
      </c:valAx>
      <c:serAx>
        <c:axId val="86073792"/>
        <c:scaling>
          <c:orientation val="minMax"/>
        </c:scaling>
        <c:delete val="0"/>
        <c:axPos val="b"/>
        <c:majorTickMark val="none"/>
        <c:minorTickMark val="none"/>
        <c:tickLblPos val="none"/>
        <c:spPr>
          <a:noFill/>
          <a:ln w="9525"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86080128"/>
        <c:crosses val="autoZero"/>
        <c:tickLblSkip val="1"/>
      </c:serAx>
      <c:spPr>
        <a:noFill/>
        <a:ln>
          <a:noFill/>
        </a:ln>
        <a:effectLst/>
      </c:spPr>
    </c:plotArea>
    <c:plotVisOnly val="1"/>
    <c:dispBlanksAs val="gap"/>
    <c:showDLblsOverMax val="1"/>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Series1</c:v>
                </c:pt>
              </c:strCache>
            </c:strRef>
          </c:tx>
          <c:spPr>
            <a:gradFill>
              <a:gsLst>
                <a:gs pos="100000">
                  <a:schemeClr val="accent1">
                    <a:alpha val="0"/>
                  </a:schemeClr>
                </a:gs>
                <a:gs pos="50000">
                  <a:schemeClr val="accent1"/>
                </a:gs>
              </a:gsLst>
              <a:lin ang="5400000" scaled="0"/>
            </a:gradFill>
            <a:ln>
              <a:noFill/>
            </a:ln>
            <a:effectLst/>
            <a:sp3d/>
          </c:spPr>
          <c:invertIfNegative val="0"/>
          <c:dLbls>
            <c:dLbl>
              <c:idx val="0"/>
              <c:layout>
                <c:manualLayout>
                  <c:x val="3.0037051725871393E-2"/>
                  <c:y val="0.15659844916451468"/>
                </c:manualLayout>
              </c:layout>
              <c:tx>
                <c:rich>
                  <a:bodyPr/>
                  <a:lstStyle/>
                  <a:p>
                    <a:r>
                      <a:rPr lang="en-US" sz="6000" dirty="0">
                        <a:solidFill>
                          <a:srgbClr val="FF0000"/>
                        </a:solidFill>
                      </a:rPr>
                      <a:t>$ 2.152</a:t>
                    </a:r>
                  </a:p>
                </c:rich>
              </c:tx>
              <c:showLegendKey val="0"/>
              <c:showVal val="1"/>
              <c:showCatName val="0"/>
              <c:showSerName val="0"/>
              <c:showPercent val="0"/>
              <c:showBubbleSize val="0"/>
              <c:extLst>
                <c:ext xmlns:c15="http://schemas.microsoft.com/office/drawing/2012/chart" uri="{CE6537A1-D6FC-4f65-9D91-7224C49458BB}">
                  <c15:layout>
                    <c:manualLayout>
                      <c:w val="0.29316756083743506"/>
                      <c:h val="0.19001759073346935"/>
                    </c:manualLayout>
                  </c15:layout>
                </c:ext>
                <c:ext xmlns:c16="http://schemas.microsoft.com/office/drawing/2014/chart" uri="{C3380CC4-5D6E-409C-BE32-E72D297353CC}">
                  <c16:uniqueId val="{00000001-6DA8-43EA-A43F-CBFFB72A6D2E}"/>
                </c:ext>
              </c:extLst>
            </c:dLbl>
            <c:dLbl>
              <c:idx val="1"/>
              <c:layout>
                <c:manualLayout>
                  <c:x val="3.3570868892095117E-2"/>
                  <c:y val="1.7208620787309307E-3"/>
                </c:manualLayout>
              </c:layout>
              <c:tx>
                <c:rich>
                  <a:bodyPr/>
                  <a:lstStyle/>
                  <a:p>
                    <a:r>
                      <a:rPr lang="en-US" dirty="0"/>
                      <a:t>$ 13.277</a:t>
                    </a:r>
                  </a:p>
                </c:rich>
              </c:tx>
              <c:showLegendKey val="0"/>
              <c:showVal val="1"/>
              <c:showCatName val="0"/>
              <c:showSerName val="0"/>
              <c:showPercent val="0"/>
              <c:showBubbleSize val="0"/>
              <c:extLst>
                <c:ext xmlns:c15="http://schemas.microsoft.com/office/drawing/2012/chart" uri="{CE6537A1-D6FC-4f65-9D91-7224C49458BB}">
                  <c15:layout>
                    <c:manualLayout>
                      <c:w val="0.26607531810429608"/>
                      <c:h val="0.28244509298210763"/>
                    </c:manualLayout>
                  </c15:layout>
                </c:ext>
                <c:ext xmlns:c16="http://schemas.microsoft.com/office/drawing/2014/chart" uri="{C3380CC4-5D6E-409C-BE32-E72D297353CC}">
                  <c16:uniqueId val="{00000000-6DA8-43EA-A43F-CBFFB72A6D2E}"/>
                </c:ext>
              </c:extLst>
            </c:dLbl>
            <c:spPr>
              <a:noFill/>
              <a:ln>
                <a:noFill/>
              </a:ln>
              <a:effectLst/>
            </c:spPr>
            <c:txPr>
              <a:bodyPr rot="0" spcFirstLastPara="1" vertOverflow="ellipsis" vert="horz" wrap="square" lIns="38100" tIns="19050" rIns="38100" bIns="19050" anchor="ctr" anchorCtr="1">
                <a:spAutoFit/>
              </a:bodyPr>
              <a:lstStyle/>
              <a:p>
                <a:pPr>
                  <a:defRPr sz="6000" b="1" i="0" u="none" strike="noStrike" kern="1200" baseline="0">
                    <a:solidFill>
                      <a:srgbClr val="FF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CTL CRA 720-2015</c:v>
                </c:pt>
                <c:pt idx="1">
                  <c:v>CTL CRA 843-2018</c:v>
                </c:pt>
              </c:strCache>
            </c:strRef>
          </c:cat>
          <c:val>
            <c:numRef>
              <c:f>Sheet1!$B$2:$C$2</c:f>
              <c:numCache>
                <c:formatCode>General</c:formatCode>
                <c:ptCount val="2"/>
                <c:pt idx="0">
                  <c:v>2731.88</c:v>
                </c:pt>
                <c:pt idx="1">
                  <c:v>13425.97</c:v>
                </c:pt>
              </c:numCache>
            </c:numRef>
          </c:val>
          <c:extLst>
            <c:ext xmlns:c16="http://schemas.microsoft.com/office/drawing/2014/chart" uri="{C3380CC4-5D6E-409C-BE32-E72D297353CC}">
              <c16:uniqueId val="{00000000-7F5E-674C-B292-BFD05A9C5EA3}"/>
            </c:ext>
          </c:extLst>
        </c:ser>
        <c:dLbls>
          <c:showLegendKey val="0"/>
          <c:showVal val="0"/>
          <c:showCatName val="0"/>
          <c:showSerName val="0"/>
          <c:showPercent val="0"/>
          <c:showBubbleSize val="0"/>
        </c:dLbls>
        <c:gapWidth val="150"/>
        <c:gapDepth val="0"/>
        <c:shape val="box"/>
        <c:axId val="95609216"/>
        <c:axId val="95610752"/>
        <c:axId val="86075136"/>
      </c:bar3DChart>
      <c:catAx>
        <c:axId val="95609216"/>
        <c:scaling>
          <c:orientation val="minMax"/>
        </c:scaling>
        <c:delete val="0"/>
        <c:axPos val="b"/>
        <c:numFmt formatCode="General" sourceLinked="0"/>
        <c:majorTickMark val="none"/>
        <c:minorTickMark val="none"/>
        <c:tickLblPos val="low"/>
        <c:spPr>
          <a:noFill/>
          <a:ln>
            <a:noFill/>
          </a:ln>
          <a:effectLst/>
        </c:spPr>
        <c:txPr>
          <a:bodyPr rot="0" spcFirstLastPara="1" vertOverflow="ellipsis"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s-CO"/>
          </a:p>
        </c:txPr>
        <c:crossAx val="95610752"/>
        <c:crosses val="autoZero"/>
        <c:auto val="1"/>
        <c:lblAlgn val="ctr"/>
        <c:lblOffset val="100"/>
        <c:noMultiLvlLbl val="1"/>
      </c:catAx>
      <c:valAx>
        <c:axId val="95610752"/>
        <c:scaling>
          <c:orientation val="minMax"/>
        </c:scaling>
        <c:delete val="0"/>
        <c:axPos val="l"/>
        <c:majorGridlines>
          <c:spPr>
            <a:ln w="9525" cap="flat" cmpd="sng" algn="ctr">
              <a:solidFill>
                <a:schemeClr val="tx1">
                  <a:lumMod val="5000"/>
                  <a:lumOff val="95000"/>
                </a:schemeClr>
              </a:solidFill>
              <a:round/>
            </a:ln>
            <a:effectLst/>
          </c:spPr>
        </c:majorGridlines>
        <c:numFmt formatCode="&quot; &quot;&quot;$&quot;#,##0&quot; &quot;;&quot; &quot;&quot;$&quot;\(#,##0\);&quot; &quot;&quot;$&quot;&quot;- &quot;" sourceLinked="0"/>
        <c:majorTickMark val="none"/>
        <c:minorTickMark val="none"/>
        <c:tickLblPos val="none"/>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95609216"/>
        <c:crosses val="autoZero"/>
        <c:crossBetween val="between"/>
        <c:majorUnit val="3500"/>
        <c:minorUnit val="1750"/>
      </c:valAx>
      <c:serAx>
        <c:axId val="86075136"/>
        <c:scaling>
          <c:orientation val="minMax"/>
        </c:scaling>
        <c:delete val="0"/>
        <c:axPos val="b"/>
        <c:majorTickMark val="none"/>
        <c:minorTickMark val="none"/>
        <c:tickLblPos val="none"/>
        <c:spPr>
          <a:noFill/>
          <a:ln w="9525"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95610752"/>
        <c:crosses val="autoZero"/>
        <c:tickLblSkip val="1"/>
      </c:serAx>
      <c:spPr>
        <a:noFill/>
        <a:ln>
          <a:noFill/>
        </a:ln>
        <a:effectLst/>
      </c:spPr>
    </c:plotArea>
    <c:plotVisOnly val="1"/>
    <c:dispBlanksAs val="gap"/>
    <c:showDLblsOverMax val="1"/>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20.jpg"/></Relationships>
</file>

<file path=ppt/diagrams/_rels/drawing3.xml.rels><?xml version="1.0" encoding="UTF-8" standalone="yes"?>
<Relationships xmlns="http://schemas.openxmlformats.org/package/2006/relationships"><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F4AC4-89AD-4584-81FB-0C50603ECF88}"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s-ES"/>
        </a:p>
      </dgm:t>
    </dgm:pt>
    <dgm:pt modelId="{1D09EAE6-00A1-404C-AEA8-50A64B5804B3}">
      <dgm:prSet phldrT="[Texto]" custT="1">
        <dgm:style>
          <a:lnRef idx="1">
            <a:schemeClr val="accent1"/>
          </a:lnRef>
          <a:fillRef idx="2">
            <a:schemeClr val="accent1"/>
          </a:fillRef>
          <a:effectRef idx="1">
            <a:schemeClr val="accent1"/>
          </a:effectRef>
          <a:fontRef idx="minor">
            <a:schemeClr val="dk1"/>
          </a:fontRef>
        </dgm:style>
      </dgm:prSet>
      <dgm:spPr/>
      <dgm:t>
        <a:bodyPr/>
        <a:lstStyle/>
        <a:p>
          <a:r>
            <a:rPr kumimoji="0" lang="es-CO" sz="4000" b="0" i="1" u="none" baseline="0" dirty="0">
              <a:uLnTx/>
              <a:uFillTx/>
            </a:rPr>
            <a:t>En 1872 fue nombrado un celador por manzana que tenía las funciones de recolector de aseo. Se destinaron tres </a:t>
          </a:r>
          <a:r>
            <a:rPr kumimoji="0" lang="es-CO" sz="4000" b="1" i="1" u="none" baseline="0" dirty="0">
              <a:uLnTx/>
              <a:uFillTx/>
            </a:rPr>
            <a:t>botaderos a cielo abierto: </a:t>
          </a:r>
          <a:r>
            <a:rPr kumimoji="0" lang="es-CO" sz="4000" b="0" i="1" u="none" baseline="0" dirty="0">
              <a:uLnTx/>
              <a:uFillTx/>
            </a:rPr>
            <a:t>San Diego, San Victorino y Las Cruces.</a:t>
          </a:r>
          <a:endParaRPr lang="es-ES" sz="4000" dirty="0"/>
        </a:p>
      </dgm:t>
    </dgm:pt>
    <dgm:pt modelId="{C41447B6-7307-400C-8C36-18BD5DFED605}" type="parTrans" cxnId="{AAC71BC1-CDA3-4EC3-9AD0-735A2392995F}">
      <dgm:prSet/>
      <dgm:spPr/>
      <dgm:t>
        <a:bodyPr/>
        <a:lstStyle/>
        <a:p>
          <a:endParaRPr lang="es-ES" sz="4000"/>
        </a:p>
      </dgm:t>
    </dgm:pt>
    <dgm:pt modelId="{AD852527-38C5-431C-9B0B-66DD0B00DDDF}" type="sibTrans" cxnId="{AAC71BC1-CDA3-4EC3-9AD0-735A2392995F}">
      <dgm:prSet custT="1"/>
      <dgm:spPr>
        <a:ln>
          <a:solidFill>
            <a:schemeClr val="tx1">
              <a:alpha val="90000"/>
            </a:schemeClr>
          </a:solidFill>
        </a:ln>
      </dgm:spPr>
      <dgm:t>
        <a:bodyPr/>
        <a:lstStyle/>
        <a:p>
          <a:endParaRPr lang="es-ES" sz="5400"/>
        </a:p>
      </dgm:t>
    </dgm:pt>
    <dgm:pt modelId="{22B70055-3EF7-4444-BA31-0DCEE24FCA9A}">
      <dgm:prSet custT="1">
        <dgm:style>
          <a:lnRef idx="1">
            <a:schemeClr val="accent1"/>
          </a:lnRef>
          <a:fillRef idx="2">
            <a:schemeClr val="accent1"/>
          </a:fillRef>
          <a:effectRef idx="1">
            <a:schemeClr val="accent1"/>
          </a:effectRef>
          <a:fontRef idx="minor">
            <a:schemeClr val="dk1"/>
          </a:fontRef>
        </dgm:style>
      </dgm:prSet>
      <dgm:spPr/>
      <dgm:t>
        <a:bodyPr/>
        <a:lstStyle/>
        <a:p>
          <a:r>
            <a:rPr kumimoji="0" lang="es-CO" sz="4000" b="0" i="1" u="none" baseline="0" dirty="0">
              <a:uLnTx/>
              <a:uFillTx/>
            </a:rPr>
            <a:t>En 1922 la basura se ubica en un </a:t>
          </a:r>
          <a:r>
            <a:rPr kumimoji="0" lang="es-CO" sz="4000" b="1" i="1" u="none" baseline="0" dirty="0">
              <a:uLnTx/>
              <a:uFillTx/>
            </a:rPr>
            <a:t>botadero a cielo abierto </a:t>
          </a:r>
          <a:r>
            <a:rPr kumimoji="0" lang="es-CO" sz="4000" b="0" i="1" u="none" baseline="0" dirty="0">
              <a:uLnTx/>
              <a:uFillTx/>
            </a:rPr>
            <a:t>oficial llamado Cama Vieja – hoy los barrios Salitre y </a:t>
          </a:r>
          <a:r>
            <a:rPr kumimoji="0" lang="es-CO" sz="4000" b="0" i="1" u="none" baseline="0" dirty="0" err="1">
              <a:uLnTx/>
              <a:uFillTx/>
            </a:rPr>
            <a:t>Quintaparedes</a:t>
          </a:r>
          <a:r>
            <a:rPr kumimoji="0" lang="es-CO" sz="4000" b="0" i="1" u="none" baseline="0" dirty="0">
              <a:uLnTx/>
              <a:uFillTx/>
            </a:rPr>
            <a:t>.</a:t>
          </a:r>
        </a:p>
      </dgm:t>
    </dgm:pt>
    <dgm:pt modelId="{A436CF04-0C68-4D6C-9C8D-CAC9E8E7A01E}" type="parTrans" cxnId="{832BAB51-AF7F-49E4-B497-5C3D15CFF2AB}">
      <dgm:prSet/>
      <dgm:spPr/>
      <dgm:t>
        <a:bodyPr/>
        <a:lstStyle/>
        <a:p>
          <a:endParaRPr lang="es-ES" sz="4000"/>
        </a:p>
      </dgm:t>
    </dgm:pt>
    <dgm:pt modelId="{DDE1A0AF-277F-4E5F-9E77-4A088F18627C}" type="sibTrans" cxnId="{832BAB51-AF7F-49E4-B497-5C3D15CFF2AB}">
      <dgm:prSet custT="1"/>
      <dgm:spPr>
        <a:ln>
          <a:solidFill>
            <a:schemeClr val="tx1">
              <a:alpha val="90000"/>
            </a:schemeClr>
          </a:solidFill>
        </a:ln>
      </dgm:spPr>
      <dgm:t>
        <a:bodyPr/>
        <a:lstStyle/>
        <a:p>
          <a:endParaRPr lang="es-ES" sz="5400"/>
        </a:p>
      </dgm:t>
    </dgm:pt>
    <dgm:pt modelId="{FA39EAC3-66D3-4583-9510-EAD9665F9EDB}">
      <dgm:prSet custT="1">
        <dgm:style>
          <a:lnRef idx="1">
            <a:schemeClr val="accent1"/>
          </a:lnRef>
          <a:fillRef idx="2">
            <a:schemeClr val="accent1"/>
          </a:fillRef>
          <a:effectRef idx="1">
            <a:schemeClr val="accent1"/>
          </a:effectRef>
          <a:fontRef idx="minor">
            <a:schemeClr val="dk1"/>
          </a:fontRef>
        </dgm:style>
      </dgm:prSet>
      <dgm:spPr/>
      <dgm:t>
        <a:bodyPr/>
        <a:lstStyle/>
        <a:p>
          <a:r>
            <a:rPr lang="es-CO" sz="4000" i="1" dirty="0"/>
            <a:t>En 1958 el Concejo crea la Empresa Distrital de Aseo- EDIS para el barrido de las calles y recolección de residuos, que eran depositadas en los </a:t>
          </a:r>
          <a:r>
            <a:rPr lang="es-CO" sz="4000" b="1" i="1" dirty="0"/>
            <a:t>botaderos a cielo abierto.</a:t>
          </a:r>
          <a:endParaRPr lang="es-CO" sz="4000" i="1" dirty="0"/>
        </a:p>
      </dgm:t>
    </dgm:pt>
    <dgm:pt modelId="{53CC30B0-2660-4B83-BA16-8D2422C533C8}" type="parTrans" cxnId="{E7F4F8F1-FAE5-4186-9C7E-0E5BF92E4BCB}">
      <dgm:prSet/>
      <dgm:spPr/>
      <dgm:t>
        <a:bodyPr/>
        <a:lstStyle/>
        <a:p>
          <a:endParaRPr lang="es-ES" sz="4000"/>
        </a:p>
      </dgm:t>
    </dgm:pt>
    <dgm:pt modelId="{C1E53A15-DF0E-4D84-9F7C-91006F3BD553}" type="sibTrans" cxnId="{E7F4F8F1-FAE5-4186-9C7E-0E5BF92E4BCB}">
      <dgm:prSet custT="1"/>
      <dgm:spPr>
        <a:ln>
          <a:solidFill>
            <a:schemeClr val="tx1">
              <a:alpha val="90000"/>
            </a:schemeClr>
          </a:solidFill>
        </a:ln>
      </dgm:spPr>
      <dgm:t>
        <a:bodyPr/>
        <a:lstStyle/>
        <a:p>
          <a:endParaRPr lang="es-ES" sz="5400"/>
        </a:p>
      </dgm:t>
    </dgm:pt>
    <dgm:pt modelId="{2440307E-342E-4FA4-9823-9DF9B4CEFE26}">
      <dgm:prSet custT="1">
        <dgm:style>
          <a:lnRef idx="1">
            <a:schemeClr val="accent1"/>
          </a:lnRef>
          <a:fillRef idx="2">
            <a:schemeClr val="accent1"/>
          </a:fillRef>
          <a:effectRef idx="1">
            <a:schemeClr val="accent1"/>
          </a:effectRef>
          <a:fontRef idx="minor">
            <a:schemeClr val="dk1"/>
          </a:fontRef>
        </dgm:style>
      </dgm:prSet>
      <dgm:spPr/>
      <dgm:t>
        <a:bodyPr/>
        <a:lstStyle/>
        <a:p>
          <a:r>
            <a:rPr kumimoji="0" lang="es-CO" sz="4000" b="0" i="1" u="none" baseline="0" dirty="0">
              <a:uLnTx/>
              <a:uFillTx/>
            </a:rPr>
            <a:t>En Noviembre de </a:t>
          </a:r>
          <a:r>
            <a:rPr lang="es-ES" sz="4000" i="1" dirty="0"/>
            <a:t>1988 comenzó la operación del </a:t>
          </a:r>
          <a:r>
            <a:rPr lang="es-ES" sz="4000" b="1" i="1" dirty="0"/>
            <a:t>Relleno Sanitario </a:t>
          </a:r>
          <a:r>
            <a:rPr lang="es-ES" sz="4000" i="1" dirty="0"/>
            <a:t>Doña Juana dando cierre a los botaderos El Cortijo y Gibraltar</a:t>
          </a:r>
          <a:endParaRPr lang="es-CO" sz="4000" i="1" dirty="0"/>
        </a:p>
      </dgm:t>
    </dgm:pt>
    <dgm:pt modelId="{7A5D7D55-01AE-4361-AA0A-976F4ACD6CC3}" type="parTrans" cxnId="{5C72F170-2710-4E69-B7DB-ED0FDEE9BDA5}">
      <dgm:prSet/>
      <dgm:spPr/>
      <dgm:t>
        <a:bodyPr/>
        <a:lstStyle/>
        <a:p>
          <a:endParaRPr lang="es-ES" sz="4000"/>
        </a:p>
      </dgm:t>
    </dgm:pt>
    <dgm:pt modelId="{B764AB9C-BFB5-4524-96E2-C6E2729B66B8}" type="sibTrans" cxnId="{5C72F170-2710-4E69-B7DB-ED0FDEE9BDA5}">
      <dgm:prSet/>
      <dgm:spPr/>
      <dgm:t>
        <a:bodyPr/>
        <a:lstStyle/>
        <a:p>
          <a:endParaRPr lang="es-ES" sz="4000"/>
        </a:p>
      </dgm:t>
    </dgm:pt>
    <dgm:pt modelId="{B5E3C1EF-B1BF-4E04-966E-ADAD369EC04B}" type="pres">
      <dgm:prSet presAssocID="{819F4AC4-89AD-4584-81FB-0C50603ECF88}" presName="outerComposite" presStyleCnt="0">
        <dgm:presLayoutVars>
          <dgm:chMax val="5"/>
          <dgm:dir/>
          <dgm:resizeHandles val="exact"/>
        </dgm:presLayoutVars>
      </dgm:prSet>
      <dgm:spPr/>
    </dgm:pt>
    <dgm:pt modelId="{852C368D-55D6-4824-8BDD-57FB9A939C74}" type="pres">
      <dgm:prSet presAssocID="{819F4AC4-89AD-4584-81FB-0C50603ECF88}" presName="dummyMaxCanvas" presStyleCnt="0">
        <dgm:presLayoutVars/>
      </dgm:prSet>
      <dgm:spPr/>
    </dgm:pt>
    <dgm:pt modelId="{61CB38A5-A481-40B6-992C-E2AF3F89EE57}" type="pres">
      <dgm:prSet presAssocID="{819F4AC4-89AD-4584-81FB-0C50603ECF88}" presName="FourNodes_1" presStyleLbl="node1" presStyleIdx="0" presStyleCnt="4" custLinFactNeighborX="2010" custLinFactNeighborY="1018">
        <dgm:presLayoutVars>
          <dgm:bulletEnabled val="1"/>
        </dgm:presLayoutVars>
      </dgm:prSet>
      <dgm:spPr/>
    </dgm:pt>
    <dgm:pt modelId="{479CF07D-0617-434F-8C78-421FFCEE59D9}" type="pres">
      <dgm:prSet presAssocID="{819F4AC4-89AD-4584-81FB-0C50603ECF88}" presName="FourNodes_2" presStyleLbl="node1" presStyleIdx="1" presStyleCnt="4" custLinFactNeighborX="-578" custLinFactNeighborY="-5003">
        <dgm:presLayoutVars>
          <dgm:bulletEnabled val="1"/>
        </dgm:presLayoutVars>
      </dgm:prSet>
      <dgm:spPr/>
    </dgm:pt>
    <dgm:pt modelId="{72879FF8-6025-432B-B0E3-ACF0E520B870}" type="pres">
      <dgm:prSet presAssocID="{819F4AC4-89AD-4584-81FB-0C50603ECF88}" presName="FourNodes_3" presStyleLbl="node1" presStyleIdx="2" presStyleCnt="4" custLinFactNeighborX="-2477" custLinFactNeighborY="-10271">
        <dgm:presLayoutVars>
          <dgm:bulletEnabled val="1"/>
        </dgm:presLayoutVars>
      </dgm:prSet>
      <dgm:spPr/>
    </dgm:pt>
    <dgm:pt modelId="{4CE6010F-886F-4549-9EB7-810468082255}" type="pres">
      <dgm:prSet presAssocID="{819F4AC4-89AD-4584-81FB-0C50603ECF88}" presName="FourNodes_4" presStyleLbl="node1" presStyleIdx="3" presStyleCnt="4" custScaleX="100247" custScaleY="85014" custLinFactNeighborX="-5566" custLinFactNeighborY="-14809">
        <dgm:presLayoutVars>
          <dgm:bulletEnabled val="1"/>
        </dgm:presLayoutVars>
      </dgm:prSet>
      <dgm:spPr/>
    </dgm:pt>
    <dgm:pt modelId="{76C80DC1-FAC4-4EAE-B917-69FA7C83D425}" type="pres">
      <dgm:prSet presAssocID="{819F4AC4-89AD-4584-81FB-0C50603ECF88}" presName="FourConn_1-2" presStyleLbl="fgAccFollowNode1" presStyleIdx="0" presStyleCnt="3">
        <dgm:presLayoutVars>
          <dgm:bulletEnabled val="1"/>
        </dgm:presLayoutVars>
      </dgm:prSet>
      <dgm:spPr/>
    </dgm:pt>
    <dgm:pt modelId="{680FD39B-84AF-4064-8EDB-62ECA4F623A7}" type="pres">
      <dgm:prSet presAssocID="{819F4AC4-89AD-4584-81FB-0C50603ECF88}" presName="FourConn_2-3" presStyleLbl="fgAccFollowNode1" presStyleIdx="1" presStyleCnt="3">
        <dgm:presLayoutVars>
          <dgm:bulletEnabled val="1"/>
        </dgm:presLayoutVars>
      </dgm:prSet>
      <dgm:spPr/>
    </dgm:pt>
    <dgm:pt modelId="{4E5785C2-DE6B-4749-8349-D42FA707032D}" type="pres">
      <dgm:prSet presAssocID="{819F4AC4-89AD-4584-81FB-0C50603ECF88}" presName="FourConn_3-4" presStyleLbl="fgAccFollowNode1" presStyleIdx="2" presStyleCnt="3">
        <dgm:presLayoutVars>
          <dgm:bulletEnabled val="1"/>
        </dgm:presLayoutVars>
      </dgm:prSet>
      <dgm:spPr/>
    </dgm:pt>
    <dgm:pt modelId="{0730168C-6CFE-4A87-A586-811A0E8DFEFF}" type="pres">
      <dgm:prSet presAssocID="{819F4AC4-89AD-4584-81FB-0C50603ECF88}" presName="FourNodes_1_text" presStyleLbl="node1" presStyleIdx="3" presStyleCnt="4">
        <dgm:presLayoutVars>
          <dgm:bulletEnabled val="1"/>
        </dgm:presLayoutVars>
      </dgm:prSet>
      <dgm:spPr/>
    </dgm:pt>
    <dgm:pt modelId="{11BF0D5C-3E83-440E-8BE4-253420284D7C}" type="pres">
      <dgm:prSet presAssocID="{819F4AC4-89AD-4584-81FB-0C50603ECF88}" presName="FourNodes_2_text" presStyleLbl="node1" presStyleIdx="3" presStyleCnt="4">
        <dgm:presLayoutVars>
          <dgm:bulletEnabled val="1"/>
        </dgm:presLayoutVars>
      </dgm:prSet>
      <dgm:spPr/>
    </dgm:pt>
    <dgm:pt modelId="{133AA54D-AF2F-4608-92FE-7E5180167352}" type="pres">
      <dgm:prSet presAssocID="{819F4AC4-89AD-4584-81FB-0C50603ECF88}" presName="FourNodes_3_text" presStyleLbl="node1" presStyleIdx="3" presStyleCnt="4">
        <dgm:presLayoutVars>
          <dgm:bulletEnabled val="1"/>
        </dgm:presLayoutVars>
      </dgm:prSet>
      <dgm:spPr/>
    </dgm:pt>
    <dgm:pt modelId="{7330982C-4413-4595-A01B-A53815AA5CEC}" type="pres">
      <dgm:prSet presAssocID="{819F4AC4-89AD-4584-81FB-0C50603ECF88}" presName="FourNodes_4_text" presStyleLbl="node1" presStyleIdx="3" presStyleCnt="4">
        <dgm:presLayoutVars>
          <dgm:bulletEnabled val="1"/>
        </dgm:presLayoutVars>
      </dgm:prSet>
      <dgm:spPr/>
    </dgm:pt>
  </dgm:ptLst>
  <dgm:cxnLst>
    <dgm:cxn modelId="{884F9F0C-3A7F-47B4-B414-20E23ED70A0B}" type="presOf" srcId="{FA39EAC3-66D3-4583-9510-EAD9665F9EDB}" destId="{133AA54D-AF2F-4608-92FE-7E5180167352}" srcOrd="1" destOrd="0" presId="urn:microsoft.com/office/officeart/2005/8/layout/vProcess5"/>
    <dgm:cxn modelId="{53D99234-9E26-40C1-9218-DF58BAF57483}" type="presOf" srcId="{FA39EAC3-66D3-4583-9510-EAD9665F9EDB}" destId="{72879FF8-6025-432B-B0E3-ACF0E520B870}" srcOrd="0" destOrd="0" presId="urn:microsoft.com/office/officeart/2005/8/layout/vProcess5"/>
    <dgm:cxn modelId="{BE59AF48-16CC-4E81-8FE1-068FDF33B280}" type="presOf" srcId="{2440307E-342E-4FA4-9823-9DF9B4CEFE26}" destId="{7330982C-4413-4595-A01B-A53815AA5CEC}" srcOrd="1" destOrd="0" presId="urn:microsoft.com/office/officeart/2005/8/layout/vProcess5"/>
    <dgm:cxn modelId="{C027806D-4F35-4D15-8432-4BF55B19D553}" type="presOf" srcId="{1D09EAE6-00A1-404C-AEA8-50A64B5804B3}" destId="{0730168C-6CFE-4A87-A586-811A0E8DFEFF}" srcOrd="1" destOrd="0" presId="urn:microsoft.com/office/officeart/2005/8/layout/vProcess5"/>
    <dgm:cxn modelId="{5C72F170-2710-4E69-B7DB-ED0FDEE9BDA5}" srcId="{819F4AC4-89AD-4584-81FB-0C50603ECF88}" destId="{2440307E-342E-4FA4-9823-9DF9B4CEFE26}" srcOrd="3" destOrd="0" parTransId="{7A5D7D55-01AE-4361-AA0A-976F4ACD6CC3}" sibTransId="{B764AB9C-BFB5-4524-96E2-C6E2729B66B8}"/>
    <dgm:cxn modelId="{832BAB51-AF7F-49E4-B497-5C3D15CFF2AB}" srcId="{819F4AC4-89AD-4584-81FB-0C50603ECF88}" destId="{22B70055-3EF7-4444-BA31-0DCEE24FCA9A}" srcOrd="1" destOrd="0" parTransId="{A436CF04-0C68-4D6C-9C8D-CAC9E8E7A01E}" sibTransId="{DDE1A0AF-277F-4E5F-9E77-4A088F18627C}"/>
    <dgm:cxn modelId="{823C0775-E46D-422A-9918-9385539F8771}" type="presOf" srcId="{2440307E-342E-4FA4-9823-9DF9B4CEFE26}" destId="{4CE6010F-886F-4549-9EB7-810468082255}" srcOrd="0" destOrd="0" presId="urn:microsoft.com/office/officeart/2005/8/layout/vProcess5"/>
    <dgm:cxn modelId="{300D8A7D-E596-4C34-B104-887C47A65165}" type="presOf" srcId="{22B70055-3EF7-4444-BA31-0DCEE24FCA9A}" destId="{479CF07D-0617-434F-8C78-421FFCEE59D9}" srcOrd="0" destOrd="0" presId="urn:microsoft.com/office/officeart/2005/8/layout/vProcess5"/>
    <dgm:cxn modelId="{252A518A-25CD-46C5-8869-3ED382BAAC8F}" type="presOf" srcId="{22B70055-3EF7-4444-BA31-0DCEE24FCA9A}" destId="{11BF0D5C-3E83-440E-8BE4-253420284D7C}" srcOrd="1" destOrd="0" presId="urn:microsoft.com/office/officeart/2005/8/layout/vProcess5"/>
    <dgm:cxn modelId="{5309588B-49E9-4DFC-B2CD-9DC708E3E1F5}" type="presOf" srcId="{AD852527-38C5-431C-9B0B-66DD0B00DDDF}" destId="{76C80DC1-FAC4-4EAE-B917-69FA7C83D425}" srcOrd="0" destOrd="0" presId="urn:microsoft.com/office/officeart/2005/8/layout/vProcess5"/>
    <dgm:cxn modelId="{3233A58E-6EED-4E45-8C3F-C291497AABD2}" type="presOf" srcId="{1D09EAE6-00A1-404C-AEA8-50A64B5804B3}" destId="{61CB38A5-A481-40B6-992C-E2AF3F89EE57}" srcOrd="0" destOrd="0" presId="urn:microsoft.com/office/officeart/2005/8/layout/vProcess5"/>
    <dgm:cxn modelId="{CCBFB3A1-6510-4962-8B4E-14A9FFB76E43}" type="presOf" srcId="{819F4AC4-89AD-4584-81FB-0C50603ECF88}" destId="{B5E3C1EF-B1BF-4E04-966E-ADAD369EC04B}" srcOrd="0" destOrd="0" presId="urn:microsoft.com/office/officeart/2005/8/layout/vProcess5"/>
    <dgm:cxn modelId="{AAC71BC1-CDA3-4EC3-9AD0-735A2392995F}" srcId="{819F4AC4-89AD-4584-81FB-0C50603ECF88}" destId="{1D09EAE6-00A1-404C-AEA8-50A64B5804B3}" srcOrd="0" destOrd="0" parTransId="{C41447B6-7307-400C-8C36-18BD5DFED605}" sibTransId="{AD852527-38C5-431C-9B0B-66DD0B00DDDF}"/>
    <dgm:cxn modelId="{684FF4CC-73A1-4361-B076-4661ADAB67B9}" type="presOf" srcId="{C1E53A15-DF0E-4D84-9F7C-91006F3BD553}" destId="{4E5785C2-DE6B-4749-8349-D42FA707032D}" srcOrd="0" destOrd="0" presId="urn:microsoft.com/office/officeart/2005/8/layout/vProcess5"/>
    <dgm:cxn modelId="{FEA49EE3-A404-44B4-BC91-0254F8AB9D4B}" type="presOf" srcId="{DDE1A0AF-277F-4E5F-9E77-4A088F18627C}" destId="{680FD39B-84AF-4064-8EDB-62ECA4F623A7}" srcOrd="0" destOrd="0" presId="urn:microsoft.com/office/officeart/2005/8/layout/vProcess5"/>
    <dgm:cxn modelId="{E7F4F8F1-FAE5-4186-9C7E-0E5BF92E4BCB}" srcId="{819F4AC4-89AD-4584-81FB-0C50603ECF88}" destId="{FA39EAC3-66D3-4583-9510-EAD9665F9EDB}" srcOrd="2" destOrd="0" parTransId="{53CC30B0-2660-4B83-BA16-8D2422C533C8}" sibTransId="{C1E53A15-DF0E-4D84-9F7C-91006F3BD553}"/>
    <dgm:cxn modelId="{8CDF6F5F-33C9-4D0E-B1B3-7D8F389776CC}" type="presParOf" srcId="{B5E3C1EF-B1BF-4E04-966E-ADAD369EC04B}" destId="{852C368D-55D6-4824-8BDD-57FB9A939C74}" srcOrd="0" destOrd="0" presId="urn:microsoft.com/office/officeart/2005/8/layout/vProcess5"/>
    <dgm:cxn modelId="{7B927A1C-3E5F-4BC1-ABF4-CABE9DE1DDC4}" type="presParOf" srcId="{B5E3C1EF-B1BF-4E04-966E-ADAD369EC04B}" destId="{61CB38A5-A481-40B6-992C-E2AF3F89EE57}" srcOrd="1" destOrd="0" presId="urn:microsoft.com/office/officeart/2005/8/layout/vProcess5"/>
    <dgm:cxn modelId="{950F415A-05F3-4BD0-AB5D-79177C1E9EA8}" type="presParOf" srcId="{B5E3C1EF-B1BF-4E04-966E-ADAD369EC04B}" destId="{479CF07D-0617-434F-8C78-421FFCEE59D9}" srcOrd="2" destOrd="0" presId="urn:microsoft.com/office/officeart/2005/8/layout/vProcess5"/>
    <dgm:cxn modelId="{AD2886F1-4FE1-4D54-BC1B-644A4C2C89C1}" type="presParOf" srcId="{B5E3C1EF-B1BF-4E04-966E-ADAD369EC04B}" destId="{72879FF8-6025-432B-B0E3-ACF0E520B870}" srcOrd="3" destOrd="0" presId="urn:microsoft.com/office/officeart/2005/8/layout/vProcess5"/>
    <dgm:cxn modelId="{589DE5A7-583E-4CF2-B616-076673FECC56}" type="presParOf" srcId="{B5E3C1EF-B1BF-4E04-966E-ADAD369EC04B}" destId="{4CE6010F-886F-4549-9EB7-810468082255}" srcOrd="4" destOrd="0" presId="urn:microsoft.com/office/officeart/2005/8/layout/vProcess5"/>
    <dgm:cxn modelId="{599395E0-60BB-4720-BC83-22ED3C67971D}" type="presParOf" srcId="{B5E3C1EF-B1BF-4E04-966E-ADAD369EC04B}" destId="{76C80DC1-FAC4-4EAE-B917-69FA7C83D425}" srcOrd="5" destOrd="0" presId="urn:microsoft.com/office/officeart/2005/8/layout/vProcess5"/>
    <dgm:cxn modelId="{5372ADA3-058E-4CB9-A736-3299B7DF70DC}" type="presParOf" srcId="{B5E3C1EF-B1BF-4E04-966E-ADAD369EC04B}" destId="{680FD39B-84AF-4064-8EDB-62ECA4F623A7}" srcOrd="6" destOrd="0" presId="urn:microsoft.com/office/officeart/2005/8/layout/vProcess5"/>
    <dgm:cxn modelId="{650BF5F2-D3B3-4948-9350-1DE068FD24A2}" type="presParOf" srcId="{B5E3C1EF-B1BF-4E04-966E-ADAD369EC04B}" destId="{4E5785C2-DE6B-4749-8349-D42FA707032D}" srcOrd="7" destOrd="0" presId="urn:microsoft.com/office/officeart/2005/8/layout/vProcess5"/>
    <dgm:cxn modelId="{A3DB044A-199F-4857-BAC5-83D87FB117AB}" type="presParOf" srcId="{B5E3C1EF-B1BF-4E04-966E-ADAD369EC04B}" destId="{0730168C-6CFE-4A87-A586-811A0E8DFEFF}" srcOrd="8" destOrd="0" presId="urn:microsoft.com/office/officeart/2005/8/layout/vProcess5"/>
    <dgm:cxn modelId="{B242368A-D7D1-4573-B33A-E36280BD994D}" type="presParOf" srcId="{B5E3C1EF-B1BF-4E04-966E-ADAD369EC04B}" destId="{11BF0D5C-3E83-440E-8BE4-253420284D7C}" srcOrd="9" destOrd="0" presId="urn:microsoft.com/office/officeart/2005/8/layout/vProcess5"/>
    <dgm:cxn modelId="{B3EF672F-F563-4735-B22F-19D73B82B333}" type="presParOf" srcId="{B5E3C1EF-B1BF-4E04-966E-ADAD369EC04B}" destId="{133AA54D-AF2F-4608-92FE-7E5180167352}" srcOrd="10" destOrd="0" presId="urn:microsoft.com/office/officeart/2005/8/layout/vProcess5"/>
    <dgm:cxn modelId="{BEF73BC4-42E3-4C84-A551-8096E3525A09}" type="presParOf" srcId="{B5E3C1EF-B1BF-4E04-966E-ADAD369EC04B}" destId="{7330982C-4413-4595-A01B-A53815AA5CE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99FE6-C7E2-4E0B-AFFA-0E309E1D3984}"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ES"/>
        </a:p>
      </dgm:t>
    </dgm:pt>
    <dgm:pt modelId="{47403714-2385-4A6A-ADB4-44926F1D41F9}">
      <dgm:prSet phldrT="[Texto]" custT="1"/>
      <dgm:spPr/>
      <dgm:t>
        <a:bodyPr/>
        <a:lstStyle/>
        <a:p>
          <a:r>
            <a:rPr lang="es-ES" sz="3200" dirty="0"/>
            <a:t>Resolución 2133 de 2000</a:t>
          </a:r>
        </a:p>
      </dgm:t>
    </dgm:pt>
    <dgm:pt modelId="{6D6A2888-8F7A-4352-8FE1-999ADAF1DAB1}" type="parTrans" cxnId="{BF615CD1-2469-4EFD-8AA7-735027F05B1A}">
      <dgm:prSet/>
      <dgm:spPr/>
      <dgm:t>
        <a:bodyPr/>
        <a:lstStyle/>
        <a:p>
          <a:endParaRPr lang="es-ES" sz="3200"/>
        </a:p>
      </dgm:t>
    </dgm:pt>
    <dgm:pt modelId="{C71020F5-3AB5-4123-A5D7-073393A58D3A}" type="sibTrans" cxnId="{BF615CD1-2469-4EFD-8AA7-735027F05B1A}">
      <dgm:prSet custT="1"/>
      <dgm:spPr/>
      <dgm:t>
        <a:bodyPr/>
        <a:lstStyle/>
        <a:p>
          <a:endParaRPr lang="es-ES" sz="2400"/>
        </a:p>
      </dgm:t>
    </dgm:pt>
    <dgm:pt modelId="{E9B7309D-B677-4A88-8E8B-DCE4820B9E53}">
      <dgm:prSet phldrT="[Texto]" custT="1"/>
      <dgm:spPr/>
      <dgm:t>
        <a:bodyPr/>
        <a:lstStyle/>
        <a:p>
          <a:r>
            <a:rPr lang="es-ES" sz="3200" dirty="0"/>
            <a:t>Operación Zona VIII</a:t>
          </a:r>
        </a:p>
      </dgm:t>
    </dgm:pt>
    <dgm:pt modelId="{7B9752A7-93D0-4D6F-9D08-DFB884CF0C08}" type="parTrans" cxnId="{526C2910-2194-4642-945C-1ADA15960A50}">
      <dgm:prSet/>
      <dgm:spPr/>
      <dgm:t>
        <a:bodyPr/>
        <a:lstStyle/>
        <a:p>
          <a:endParaRPr lang="es-ES" sz="3200"/>
        </a:p>
      </dgm:t>
    </dgm:pt>
    <dgm:pt modelId="{539C5A4B-0713-4584-AE49-C3EDB64189ED}" type="sibTrans" cxnId="{526C2910-2194-4642-945C-1ADA15960A50}">
      <dgm:prSet/>
      <dgm:spPr/>
      <dgm:t>
        <a:bodyPr/>
        <a:lstStyle/>
        <a:p>
          <a:endParaRPr lang="es-ES" sz="3200"/>
        </a:p>
      </dgm:t>
    </dgm:pt>
    <dgm:pt modelId="{BB8AD81E-590B-4ACC-94BD-B81BCB893481}">
      <dgm:prSet phldrT="[Texto]" custT="1"/>
      <dgm:spPr/>
      <dgm:t>
        <a:bodyPr/>
        <a:lstStyle/>
        <a:p>
          <a:r>
            <a:rPr lang="es-ES" sz="3200" dirty="0"/>
            <a:t>Resolución 2211 de 2008</a:t>
          </a:r>
        </a:p>
      </dgm:t>
    </dgm:pt>
    <dgm:pt modelId="{ADC7316F-4F77-4C69-9D65-E9E9A6A160B1}" type="parTrans" cxnId="{449CE7EA-C097-4DE0-881B-FF047C46D142}">
      <dgm:prSet/>
      <dgm:spPr/>
      <dgm:t>
        <a:bodyPr/>
        <a:lstStyle/>
        <a:p>
          <a:endParaRPr lang="es-ES" sz="3200"/>
        </a:p>
      </dgm:t>
    </dgm:pt>
    <dgm:pt modelId="{39D44E48-DFA1-4E28-A94B-B3BD50A968BF}" type="sibTrans" cxnId="{449CE7EA-C097-4DE0-881B-FF047C46D142}">
      <dgm:prSet custT="1"/>
      <dgm:spPr/>
      <dgm:t>
        <a:bodyPr/>
        <a:lstStyle/>
        <a:p>
          <a:endParaRPr lang="es-ES" sz="2400"/>
        </a:p>
      </dgm:t>
    </dgm:pt>
    <dgm:pt modelId="{269E696B-599C-428B-BE9C-2FE02F5E33C0}">
      <dgm:prSet phldrT="[Texto]" custT="1"/>
      <dgm:spPr/>
      <dgm:t>
        <a:bodyPr/>
        <a:lstStyle/>
        <a:p>
          <a:r>
            <a:rPr lang="es-ES" sz="3200" dirty="0"/>
            <a:t>Operación Optimización Fase I</a:t>
          </a:r>
        </a:p>
      </dgm:t>
    </dgm:pt>
    <dgm:pt modelId="{A81ADDF9-CE29-42D9-B25F-DE85E37EE7E1}" type="parTrans" cxnId="{C61D3D7E-C91E-4C81-A9AD-7817B1A55E5F}">
      <dgm:prSet/>
      <dgm:spPr/>
      <dgm:t>
        <a:bodyPr/>
        <a:lstStyle/>
        <a:p>
          <a:endParaRPr lang="es-ES" sz="3200"/>
        </a:p>
      </dgm:t>
    </dgm:pt>
    <dgm:pt modelId="{63C5347B-8224-4F11-A353-3D9FF21B71FD}" type="sibTrans" cxnId="{C61D3D7E-C91E-4C81-A9AD-7817B1A55E5F}">
      <dgm:prSet/>
      <dgm:spPr/>
      <dgm:t>
        <a:bodyPr/>
        <a:lstStyle/>
        <a:p>
          <a:endParaRPr lang="es-ES" sz="3200"/>
        </a:p>
      </dgm:t>
    </dgm:pt>
    <dgm:pt modelId="{396A4A93-1BF5-42EE-8A25-71952B8A0AF9}">
      <dgm:prSet phldrT="[Texto]" custT="1"/>
      <dgm:spPr/>
      <dgm:t>
        <a:bodyPr/>
        <a:lstStyle/>
        <a:p>
          <a:r>
            <a:rPr lang="es-ES" sz="3200" dirty="0"/>
            <a:t>Resolución 2791 de 2008</a:t>
          </a:r>
        </a:p>
      </dgm:t>
    </dgm:pt>
    <dgm:pt modelId="{F9F17AAF-508E-4172-8416-D4DBCF61E071}" type="parTrans" cxnId="{9D1CE866-8463-4DFE-984A-075BFCA408EB}">
      <dgm:prSet/>
      <dgm:spPr/>
      <dgm:t>
        <a:bodyPr/>
        <a:lstStyle/>
        <a:p>
          <a:endParaRPr lang="es-ES" sz="3200"/>
        </a:p>
      </dgm:t>
    </dgm:pt>
    <dgm:pt modelId="{7D0C5BDA-EA2C-48AF-857D-613CA5DBF2F3}" type="sibTrans" cxnId="{9D1CE866-8463-4DFE-984A-075BFCA408EB}">
      <dgm:prSet custT="1"/>
      <dgm:spPr/>
      <dgm:t>
        <a:bodyPr/>
        <a:lstStyle/>
        <a:p>
          <a:endParaRPr lang="es-ES" sz="2400"/>
        </a:p>
      </dgm:t>
    </dgm:pt>
    <dgm:pt modelId="{2EF977C9-BA75-4725-AB41-B0AFADB28522}">
      <dgm:prSet phldrT="[Texto]" custT="1"/>
      <dgm:spPr/>
      <dgm:t>
        <a:bodyPr/>
        <a:lstStyle/>
        <a:p>
          <a:r>
            <a:rPr lang="es-ES" sz="3200" dirty="0"/>
            <a:t>Ampliación Zona VIII con Terraza 8,</a:t>
          </a:r>
        </a:p>
      </dgm:t>
    </dgm:pt>
    <dgm:pt modelId="{DF67415F-EAEE-49EF-B17D-87A876C13EB7}" type="parTrans" cxnId="{CF23D3BF-0BC1-457E-BC85-0A1766AD8CEA}">
      <dgm:prSet/>
      <dgm:spPr/>
      <dgm:t>
        <a:bodyPr/>
        <a:lstStyle/>
        <a:p>
          <a:endParaRPr lang="es-ES" sz="3200"/>
        </a:p>
      </dgm:t>
    </dgm:pt>
    <dgm:pt modelId="{C83DEE1E-65F8-4DE5-99A6-5F345642CB70}" type="sibTrans" cxnId="{CF23D3BF-0BC1-457E-BC85-0A1766AD8CEA}">
      <dgm:prSet/>
      <dgm:spPr/>
      <dgm:t>
        <a:bodyPr/>
        <a:lstStyle/>
        <a:p>
          <a:endParaRPr lang="es-ES" sz="3200"/>
        </a:p>
      </dgm:t>
    </dgm:pt>
    <dgm:pt modelId="{CEF6BD35-245C-48D6-9635-C17D49DE43C7}">
      <dgm:prSet custT="1"/>
      <dgm:spPr/>
      <dgm:t>
        <a:bodyPr/>
        <a:lstStyle/>
        <a:p>
          <a:r>
            <a:rPr lang="es-ES" sz="3200" dirty="0"/>
            <a:t>Resolución 1351 de 2014</a:t>
          </a:r>
        </a:p>
      </dgm:t>
    </dgm:pt>
    <dgm:pt modelId="{27FCECA5-52DD-4045-8E49-13DFD680ABC0}" type="parTrans" cxnId="{27E0E7FE-3C46-4813-A5DE-A77AD3379846}">
      <dgm:prSet/>
      <dgm:spPr/>
      <dgm:t>
        <a:bodyPr/>
        <a:lstStyle/>
        <a:p>
          <a:endParaRPr lang="es-ES" sz="3200"/>
        </a:p>
      </dgm:t>
    </dgm:pt>
    <dgm:pt modelId="{FAFF38FF-9991-41DC-9099-D24CE801D152}" type="sibTrans" cxnId="{27E0E7FE-3C46-4813-A5DE-A77AD3379846}">
      <dgm:prSet custT="1"/>
      <dgm:spPr/>
      <dgm:t>
        <a:bodyPr/>
        <a:lstStyle/>
        <a:p>
          <a:endParaRPr lang="es-ES" sz="2400"/>
        </a:p>
      </dgm:t>
    </dgm:pt>
    <dgm:pt modelId="{0FC9DB30-BB41-43CD-901C-07DBBE43E725}">
      <dgm:prSet custT="1"/>
      <dgm:spPr/>
      <dgm:t>
        <a:bodyPr/>
        <a:lstStyle/>
        <a:p>
          <a:r>
            <a:rPr lang="es-ES" sz="3200" dirty="0"/>
            <a:t>Optimización Fase II</a:t>
          </a:r>
        </a:p>
      </dgm:t>
    </dgm:pt>
    <dgm:pt modelId="{4A986FE5-039A-4B3F-9A61-DFDBA4D5B736}" type="parTrans" cxnId="{D8ECD1E3-56E7-461E-9D21-345BCB7340DA}">
      <dgm:prSet/>
      <dgm:spPr/>
      <dgm:t>
        <a:bodyPr/>
        <a:lstStyle/>
        <a:p>
          <a:endParaRPr lang="es-ES" sz="3200"/>
        </a:p>
      </dgm:t>
    </dgm:pt>
    <dgm:pt modelId="{CFB9AC3A-E5AE-48B1-A36E-9A2418EBDAD9}" type="sibTrans" cxnId="{D8ECD1E3-56E7-461E-9D21-345BCB7340DA}">
      <dgm:prSet/>
      <dgm:spPr/>
      <dgm:t>
        <a:bodyPr/>
        <a:lstStyle/>
        <a:p>
          <a:endParaRPr lang="es-ES" sz="3200"/>
        </a:p>
      </dgm:t>
    </dgm:pt>
    <dgm:pt modelId="{CBD773BF-4E1D-4104-9501-AC8DCB528973}">
      <dgm:prSet custT="1"/>
      <dgm:spPr/>
      <dgm:t>
        <a:bodyPr/>
        <a:lstStyle/>
        <a:p>
          <a:r>
            <a:rPr lang="es-ES" sz="3200" dirty="0"/>
            <a:t>Resolución 2320 de 2014</a:t>
          </a:r>
        </a:p>
      </dgm:t>
    </dgm:pt>
    <dgm:pt modelId="{8DE5944A-5DCB-42E1-A6B4-975195C0045E}" type="parTrans" cxnId="{0C83107C-36A3-44D7-B4C8-E76D728434F8}">
      <dgm:prSet/>
      <dgm:spPr/>
      <dgm:t>
        <a:bodyPr/>
        <a:lstStyle/>
        <a:p>
          <a:endParaRPr lang="es-ES" sz="3200"/>
        </a:p>
      </dgm:t>
    </dgm:pt>
    <dgm:pt modelId="{04E164C4-A3F3-4570-AAF7-21B3D47E004A}" type="sibTrans" cxnId="{0C83107C-36A3-44D7-B4C8-E76D728434F8}">
      <dgm:prSet/>
      <dgm:spPr/>
      <dgm:t>
        <a:bodyPr/>
        <a:lstStyle/>
        <a:p>
          <a:endParaRPr lang="es-ES" sz="3200"/>
        </a:p>
      </dgm:t>
    </dgm:pt>
    <dgm:pt modelId="{A4AE66D1-18E1-4A1D-ABAB-BD97C28AB3CD}">
      <dgm:prSet custT="1"/>
      <dgm:spPr/>
      <dgm:t>
        <a:bodyPr/>
        <a:lstStyle/>
        <a:p>
          <a:r>
            <a:rPr lang="es-ES" sz="3200" dirty="0"/>
            <a:t>Operación de Fase II En Firme</a:t>
          </a:r>
        </a:p>
      </dgm:t>
    </dgm:pt>
    <dgm:pt modelId="{E71CF797-B4D3-415D-AB6A-53EA0B8983DD}" type="parTrans" cxnId="{A500194E-18E7-4659-8F08-3DB900CA15F5}">
      <dgm:prSet/>
      <dgm:spPr/>
      <dgm:t>
        <a:bodyPr/>
        <a:lstStyle/>
        <a:p>
          <a:endParaRPr lang="es-ES" sz="3200"/>
        </a:p>
      </dgm:t>
    </dgm:pt>
    <dgm:pt modelId="{B29B322B-0F3C-4C25-B465-44F7484743BC}" type="sibTrans" cxnId="{A500194E-18E7-4659-8F08-3DB900CA15F5}">
      <dgm:prSet/>
      <dgm:spPr/>
      <dgm:t>
        <a:bodyPr/>
        <a:lstStyle/>
        <a:p>
          <a:endParaRPr lang="es-ES" sz="3200"/>
        </a:p>
      </dgm:t>
    </dgm:pt>
    <dgm:pt modelId="{9D105158-9B43-4D0E-A3FC-FF12457130E2}" type="pres">
      <dgm:prSet presAssocID="{F5C99FE6-C7E2-4E0B-AFFA-0E309E1D3984}" presName="linearFlow" presStyleCnt="0">
        <dgm:presLayoutVars>
          <dgm:dir/>
          <dgm:animLvl val="lvl"/>
          <dgm:resizeHandles val="exact"/>
        </dgm:presLayoutVars>
      </dgm:prSet>
      <dgm:spPr/>
    </dgm:pt>
    <dgm:pt modelId="{9F97EA88-7947-460B-B682-9658B56B09D7}" type="pres">
      <dgm:prSet presAssocID="{47403714-2385-4A6A-ADB4-44926F1D41F9}" presName="composite" presStyleCnt="0"/>
      <dgm:spPr/>
    </dgm:pt>
    <dgm:pt modelId="{10B50F41-D22F-40FE-9191-630D2857FA83}" type="pres">
      <dgm:prSet presAssocID="{47403714-2385-4A6A-ADB4-44926F1D41F9}" presName="parTx" presStyleLbl="node1" presStyleIdx="0" presStyleCnt="5">
        <dgm:presLayoutVars>
          <dgm:chMax val="0"/>
          <dgm:chPref val="0"/>
          <dgm:bulletEnabled val="1"/>
        </dgm:presLayoutVars>
      </dgm:prSet>
      <dgm:spPr/>
    </dgm:pt>
    <dgm:pt modelId="{EB145250-A38C-4DC5-AD06-B14FCD4B49B0}" type="pres">
      <dgm:prSet presAssocID="{47403714-2385-4A6A-ADB4-44926F1D41F9}" presName="parSh" presStyleLbl="node1" presStyleIdx="0" presStyleCnt="5"/>
      <dgm:spPr/>
    </dgm:pt>
    <dgm:pt modelId="{38AB555D-1C7E-419B-801C-FF667819B8BA}" type="pres">
      <dgm:prSet presAssocID="{47403714-2385-4A6A-ADB4-44926F1D41F9}" presName="desTx" presStyleLbl="fgAcc1" presStyleIdx="0" presStyleCnt="5" custScaleX="99738" custScaleY="53974">
        <dgm:presLayoutVars>
          <dgm:bulletEnabled val="1"/>
        </dgm:presLayoutVars>
      </dgm:prSet>
      <dgm:spPr/>
    </dgm:pt>
    <dgm:pt modelId="{E2949FF3-526D-48E8-9CAB-FA580B8D0747}" type="pres">
      <dgm:prSet presAssocID="{C71020F5-3AB5-4123-A5D7-073393A58D3A}" presName="sibTrans" presStyleLbl="sibTrans2D1" presStyleIdx="0" presStyleCnt="4"/>
      <dgm:spPr/>
    </dgm:pt>
    <dgm:pt modelId="{548BBF48-D972-489F-8522-F9297D0E6523}" type="pres">
      <dgm:prSet presAssocID="{C71020F5-3AB5-4123-A5D7-073393A58D3A}" presName="connTx" presStyleLbl="sibTrans2D1" presStyleIdx="0" presStyleCnt="4"/>
      <dgm:spPr/>
    </dgm:pt>
    <dgm:pt modelId="{50DDE75A-98B3-40CF-9E05-E6360788EC00}" type="pres">
      <dgm:prSet presAssocID="{BB8AD81E-590B-4ACC-94BD-B81BCB893481}" presName="composite" presStyleCnt="0"/>
      <dgm:spPr/>
    </dgm:pt>
    <dgm:pt modelId="{E74308A0-9A61-4779-9B96-7E6ACCAA3E58}" type="pres">
      <dgm:prSet presAssocID="{BB8AD81E-590B-4ACC-94BD-B81BCB893481}" presName="parTx" presStyleLbl="node1" presStyleIdx="0" presStyleCnt="5">
        <dgm:presLayoutVars>
          <dgm:chMax val="0"/>
          <dgm:chPref val="0"/>
          <dgm:bulletEnabled val="1"/>
        </dgm:presLayoutVars>
      </dgm:prSet>
      <dgm:spPr/>
    </dgm:pt>
    <dgm:pt modelId="{DD6D4FFE-C96A-456C-830B-FD47DF210A3B}" type="pres">
      <dgm:prSet presAssocID="{BB8AD81E-590B-4ACC-94BD-B81BCB893481}" presName="parSh" presStyleLbl="node1" presStyleIdx="1" presStyleCnt="5"/>
      <dgm:spPr/>
    </dgm:pt>
    <dgm:pt modelId="{ACB976EB-0317-42D0-9A6E-D4D45722F33E}" type="pres">
      <dgm:prSet presAssocID="{BB8AD81E-590B-4ACC-94BD-B81BCB893481}" presName="desTx" presStyleLbl="fgAcc1" presStyleIdx="1" presStyleCnt="5" custScaleY="53974">
        <dgm:presLayoutVars>
          <dgm:bulletEnabled val="1"/>
        </dgm:presLayoutVars>
      </dgm:prSet>
      <dgm:spPr/>
    </dgm:pt>
    <dgm:pt modelId="{1D0DCC02-E275-4168-A427-3681EFF2BAE4}" type="pres">
      <dgm:prSet presAssocID="{39D44E48-DFA1-4E28-A94B-B3BD50A968BF}" presName="sibTrans" presStyleLbl="sibTrans2D1" presStyleIdx="1" presStyleCnt="4"/>
      <dgm:spPr/>
    </dgm:pt>
    <dgm:pt modelId="{26C953C1-7CC4-467C-A0D3-B8E1EEE8A76F}" type="pres">
      <dgm:prSet presAssocID="{39D44E48-DFA1-4E28-A94B-B3BD50A968BF}" presName="connTx" presStyleLbl="sibTrans2D1" presStyleIdx="1" presStyleCnt="4"/>
      <dgm:spPr/>
    </dgm:pt>
    <dgm:pt modelId="{0B0A3F57-AF78-485B-BC90-EEA9238D012A}" type="pres">
      <dgm:prSet presAssocID="{396A4A93-1BF5-42EE-8A25-71952B8A0AF9}" presName="composite" presStyleCnt="0"/>
      <dgm:spPr/>
    </dgm:pt>
    <dgm:pt modelId="{29A54DC2-20E9-4F7F-9B98-90ACEA4F5218}" type="pres">
      <dgm:prSet presAssocID="{396A4A93-1BF5-42EE-8A25-71952B8A0AF9}" presName="parTx" presStyleLbl="node1" presStyleIdx="1" presStyleCnt="5">
        <dgm:presLayoutVars>
          <dgm:chMax val="0"/>
          <dgm:chPref val="0"/>
          <dgm:bulletEnabled val="1"/>
        </dgm:presLayoutVars>
      </dgm:prSet>
      <dgm:spPr/>
    </dgm:pt>
    <dgm:pt modelId="{BC6A00F1-79C6-4609-8A1E-F81DAAC9CCF7}" type="pres">
      <dgm:prSet presAssocID="{396A4A93-1BF5-42EE-8A25-71952B8A0AF9}" presName="parSh" presStyleLbl="node1" presStyleIdx="2" presStyleCnt="5"/>
      <dgm:spPr/>
    </dgm:pt>
    <dgm:pt modelId="{01F46151-F687-4EA1-AE1B-67A8344B3D2E}" type="pres">
      <dgm:prSet presAssocID="{396A4A93-1BF5-42EE-8A25-71952B8A0AF9}" presName="desTx" presStyleLbl="fgAcc1" presStyleIdx="2" presStyleCnt="5" custScaleY="53974">
        <dgm:presLayoutVars>
          <dgm:bulletEnabled val="1"/>
        </dgm:presLayoutVars>
      </dgm:prSet>
      <dgm:spPr/>
    </dgm:pt>
    <dgm:pt modelId="{AF226363-DBD1-4A38-B0A2-B2E7537707C9}" type="pres">
      <dgm:prSet presAssocID="{7D0C5BDA-EA2C-48AF-857D-613CA5DBF2F3}" presName="sibTrans" presStyleLbl="sibTrans2D1" presStyleIdx="2" presStyleCnt="4"/>
      <dgm:spPr/>
    </dgm:pt>
    <dgm:pt modelId="{BE65BD70-B1DE-4A09-9F0F-010E38D11B51}" type="pres">
      <dgm:prSet presAssocID="{7D0C5BDA-EA2C-48AF-857D-613CA5DBF2F3}" presName="connTx" presStyleLbl="sibTrans2D1" presStyleIdx="2" presStyleCnt="4"/>
      <dgm:spPr/>
    </dgm:pt>
    <dgm:pt modelId="{013AB993-C9E5-421D-8074-C3955A570656}" type="pres">
      <dgm:prSet presAssocID="{CEF6BD35-245C-48D6-9635-C17D49DE43C7}" presName="composite" presStyleCnt="0"/>
      <dgm:spPr/>
    </dgm:pt>
    <dgm:pt modelId="{3E0C94AE-3A9B-4322-AAAE-F3CAE63782FA}" type="pres">
      <dgm:prSet presAssocID="{CEF6BD35-245C-48D6-9635-C17D49DE43C7}" presName="parTx" presStyleLbl="node1" presStyleIdx="2" presStyleCnt="5">
        <dgm:presLayoutVars>
          <dgm:chMax val="0"/>
          <dgm:chPref val="0"/>
          <dgm:bulletEnabled val="1"/>
        </dgm:presLayoutVars>
      </dgm:prSet>
      <dgm:spPr/>
    </dgm:pt>
    <dgm:pt modelId="{6BF0523F-E896-412B-8C2E-D3A06CE54C7E}" type="pres">
      <dgm:prSet presAssocID="{CEF6BD35-245C-48D6-9635-C17D49DE43C7}" presName="parSh" presStyleLbl="node1" presStyleIdx="3" presStyleCnt="5"/>
      <dgm:spPr/>
    </dgm:pt>
    <dgm:pt modelId="{E082CDBB-09C7-4E7D-8199-AA1405B8D19A}" type="pres">
      <dgm:prSet presAssocID="{CEF6BD35-245C-48D6-9635-C17D49DE43C7}" presName="desTx" presStyleLbl="fgAcc1" presStyleIdx="3" presStyleCnt="5" custScaleY="53974">
        <dgm:presLayoutVars>
          <dgm:bulletEnabled val="1"/>
        </dgm:presLayoutVars>
      </dgm:prSet>
      <dgm:spPr/>
    </dgm:pt>
    <dgm:pt modelId="{83491A4F-6D93-4578-A33E-856383E4FA96}" type="pres">
      <dgm:prSet presAssocID="{FAFF38FF-9991-41DC-9099-D24CE801D152}" presName="sibTrans" presStyleLbl="sibTrans2D1" presStyleIdx="3" presStyleCnt="4"/>
      <dgm:spPr/>
    </dgm:pt>
    <dgm:pt modelId="{82D97EC4-92F5-44A9-ADEA-D08186D4BF57}" type="pres">
      <dgm:prSet presAssocID="{FAFF38FF-9991-41DC-9099-D24CE801D152}" presName="connTx" presStyleLbl="sibTrans2D1" presStyleIdx="3" presStyleCnt="4"/>
      <dgm:spPr/>
    </dgm:pt>
    <dgm:pt modelId="{0F59EAE0-F20F-41D7-A353-FB9119C34C6E}" type="pres">
      <dgm:prSet presAssocID="{CBD773BF-4E1D-4104-9501-AC8DCB528973}" presName="composite" presStyleCnt="0"/>
      <dgm:spPr/>
    </dgm:pt>
    <dgm:pt modelId="{51825997-C24A-4515-BEAD-164D98C460FE}" type="pres">
      <dgm:prSet presAssocID="{CBD773BF-4E1D-4104-9501-AC8DCB528973}" presName="parTx" presStyleLbl="node1" presStyleIdx="3" presStyleCnt="5">
        <dgm:presLayoutVars>
          <dgm:chMax val="0"/>
          <dgm:chPref val="0"/>
          <dgm:bulletEnabled val="1"/>
        </dgm:presLayoutVars>
      </dgm:prSet>
      <dgm:spPr/>
    </dgm:pt>
    <dgm:pt modelId="{9E02CC9C-FB9F-4E35-90EE-9410E88F2134}" type="pres">
      <dgm:prSet presAssocID="{CBD773BF-4E1D-4104-9501-AC8DCB528973}" presName="parSh" presStyleLbl="node1" presStyleIdx="4" presStyleCnt="5"/>
      <dgm:spPr/>
    </dgm:pt>
    <dgm:pt modelId="{9E3C6322-9AB4-47F1-A82B-324DA43B8AEF}" type="pres">
      <dgm:prSet presAssocID="{CBD773BF-4E1D-4104-9501-AC8DCB528973}" presName="desTx" presStyleLbl="fgAcc1" presStyleIdx="4" presStyleCnt="5" custScaleY="61479">
        <dgm:presLayoutVars>
          <dgm:bulletEnabled val="1"/>
        </dgm:presLayoutVars>
      </dgm:prSet>
      <dgm:spPr/>
    </dgm:pt>
  </dgm:ptLst>
  <dgm:cxnLst>
    <dgm:cxn modelId="{526C2910-2194-4642-945C-1ADA15960A50}" srcId="{47403714-2385-4A6A-ADB4-44926F1D41F9}" destId="{E9B7309D-B677-4A88-8E8B-DCE4820B9E53}" srcOrd="0" destOrd="0" parTransId="{7B9752A7-93D0-4D6F-9D08-DFB884CF0C08}" sibTransId="{539C5A4B-0713-4584-AE49-C3EDB64189ED}"/>
    <dgm:cxn modelId="{FAFF701A-ACDD-43F7-8EDD-C053520B9700}" type="presOf" srcId="{BB8AD81E-590B-4ACC-94BD-B81BCB893481}" destId="{DD6D4FFE-C96A-456C-830B-FD47DF210A3B}" srcOrd="1" destOrd="0" presId="urn:microsoft.com/office/officeart/2005/8/layout/process3"/>
    <dgm:cxn modelId="{05D53520-AA78-4070-9555-064A69481AD4}" type="presOf" srcId="{CEF6BD35-245C-48D6-9635-C17D49DE43C7}" destId="{6BF0523F-E896-412B-8C2E-D3A06CE54C7E}" srcOrd="1" destOrd="0" presId="urn:microsoft.com/office/officeart/2005/8/layout/process3"/>
    <dgm:cxn modelId="{4F5B9B23-1D2A-4392-B262-D3B42ACF3DA7}" type="presOf" srcId="{CBD773BF-4E1D-4104-9501-AC8DCB528973}" destId="{9E02CC9C-FB9F-4E35-90EE-9410E88F2134}" srcOrd="1" destOrd="0" presId="urn:microsoft.com/office/officeart/2005/8/layout/process3"/>
    <dgm:cxn modelId="{93AF752C-10F7-466D-81C2-7252E17440A7}" type="presOf" srcId="{BB8AD81E-590B-4ACC-94BD-B81BCB893481}" destId="{E74308A0-9A61-4779-9B96-7E6ACCAA3E58}" srcOrd="0" destOrd="0" presId="urn:microsoft.com/office/officeart/2005/8/layout/process3"/>
    <dgm:cxn modelId="{43E8E835-B2AF-4C75-BC7B-9D20896D1BE2}" type="presOf" srcId="{47403714-2385-4A6A-ADB4-44926F1D41F9}" destId="{EB145250-A38C-4DC5-AD06-B14FCD4B49B0}" srcOrd="1" destOrd="0" presId="urn:microsoft.com/office/officeart/2005/8/layout/process3"/>
    <dgm:cxn modelId="{01C61136-A9CA-4317-B846-44699206B8FC}" type="presOf" srcId="{CEF6BD35-245C-48D6-9635-C17D49DE43C7}" destId="{3E0C94AE-3A9B-4322-AAAE-F3CAE63782FA}" srcOrd="0" destOrd="0" presId="urn:microsoft.com/office/officeart/2005/8/layout/process3"/>
    <dgm:cxn modelId="{2570733D-BF18-45B0-9573-07302C67E5D8}" type="presOf" srcId="{39D44E48-DFA1-4E28-A94B-B3BD50A968BF}" destId="{1D0DCC02-E275-4168-A427-3681EFF2BAE4}" srcOrd="0" destOrd="0" presId="urn:microsoft.com/office/officeart/2005/8/layout/process3"/>
    <dgm:cxn modelId="{6DEA703F-73B2-4CD2-8B9F-81EA55B382E3}" type="presOf" srcId="{FAFF38FF-9991-41DC-9099-D24CE801D152}" destId="{82D97EC4-92F5-44A9-ADEA-D08186D4BF57}" srcOrd="1" destOrd="0" presId="urn:microsoft.com/office/officeart/2005/8/layout/process3"/>
    <dgm:cxn modelId="{9D1CE866-8463-4DFE-984A-075BFCA408EB}" srcId="{F5C99FE6-C7E2-4E0B-AFFA-0E309E1D3984}" destId="{396A4A93-1BF5-42EE-8A25-71952B8A0AF9}" srcOrd="2" destOrd="0" parTransId="{F9F17AAF-508E-4172-8416-D4DBCF61E071}" sibTransId="{7D0C5BDA-EA2C-48AF-857D-613CA5DBF2F3}"/>
    <dgm:cxn modelId="{9169B74A-101C-4BF9-826B-D4184A1DAC59}" type="presOf" srcId="{396A4A93-1BF5-42EE-8A25-71952B8A0AF9}" destId="{BC6A00F1-79C6-4609-8A1E-F81DAAC9CCF7}" srcOrd="1" destOrd="0" presId="urn:microsoft.com/office/officeart/2005/8/layout/process3"/>
    <dgm:cxn modelId="{A500194E-18E7-4659-8F08-3DB900CA15F5}" srcId="{CBD773BF-4E1D-4104-9501-AC8DCB528973}" destId="{A4AE66D1-18E1-4A1D-ABAB-BD97C28AB3CD}" srcOrd="0" destOrd="0" parTransId="{E71CF797-B4D3-415D-AB6A-53EA0B8983DD}" sibTransId="{B29B322B-0F3C-4C25-B465-44F7484743BC}"/>
    <dgm:cxn modelId="{2322C94F-4433-47E9-A641-B2A23DCFFE71}" type="presOf" srcId="{39D44E48-DFA1-4E28-A94B-B3BD50A968BF}" destId="{26C953C1-7CC4-467C-A0D3-B8E1EEE8A76F}" srcOrd="1" destOrd="0" presId="urn:microsoft.com/office/officeart/2005/8/layout/process3"/>
    <dgm:cxn modelId="{DF60EB74-4E54-49FD-BCF7-2D465344A4CB}" type="presOf" srcId="{7D0C5BDA-EA2C-48AF-857D-613CA5DBF2F3}" destId="{AF226363-DBD1-4A38-B0A2-B2E7537707C9}" srcOrd="0" destOrd="0" presId="urn:microsoft.com/office/officeart/2005/8/layout/process3"/>
    <dgm:cxn modelId="{0C83107C-36A3-44D7-B4C8-E76D728434F8}" srcId="{F5C99FE6-C7E2-4E0B-AFFA-0E309E1D3984}" destId="{CBD773BF-4E1D-4104-9501-AC8DCB528973}" srcOrd="4" destOrd="0" parTransId="{8DE5944A-5DCB-42E1-A6B4-975195C0045E}" sibTransId="{04E164C4-A3F3-4570-AAF7-21B3D47E004A}"/>
    <dgm:cxn modelId="{1147407C-052F-422F-8A63-58F5547E1C66}" type="presOf" srcId="{E9B7309D-B677-4A88-8E8B-DCE4820B9E53}" destId="{38AB555D-1C7E-419B-801C-FF667819B8BA}" srcOrd="0" destOrd="0" presId="urn:microsoft.com/office/officeart/2005/8/layout/process3"/>
    <dgm:cxn modelId="{C61D3D7E-C91E-4C81-A9AD-7817B1A55E5F}" srcId="{BB8AD81E-590B-4ACC-94BD-B81BCB893481}" destId="{269E696B-599C-428B-BE9C-2FE02F5E33C0}" srcOrd="0" destOrd="0" parTransId="{A81ADDF9-CE29-42D9-B25F-DE85E37EE7E1}" sibTransId="{63C5347B-8224-4F11-A353-3D9FF21B71FD}"/>
    <dgm:cxn modelId="{049D1C86-2BDD-4CB4-9D5A-5470E3CBCBE7}" type="presOf" srcId="{FAFF38FF-9991-41DC-9099-D24CE801D152}" destId="{83491A4F-6D93-4578-A33E-856383E4FA96}" srcOrd="0" destOrd="0" presId="urn:microsoft.com/office/officeart/2005/8/layout/process3"/>
    <dgm:cxn modelId="{A28E3687-A27D-46A7-A688-D032019118DC}" type="presOf" srcId="{47403714-2385-4A6A-ADB4-44926F1D41F9}" destId="{10B50F41-D22F-40FE-9191-630D2857FA83}" srcOrd="0" destOrd="0" presId="urn:microsoft.com/office/officeart/2005/8/layout/process3"/>
    <dgm:cxn modelId="{868C988C-0ECD-4919-A6B3-9A412C1DF8E8}" type="presOf" srcId="{CBD773BF-4E1D-4104-9501-AC8DCB528973}" destId="{51825997-C24A-4515-BEAD-164D98C460FE}" srcOrd="0" destOrd="0" presId="urn:microsoft.com/office/officeart/2005/8/layout/process3"/>
    <dgm:cxn modelId="{E119268D-C584-4D48-9915-020461899EF9}" type="presOf" srcId="{7D0C5BDA-EA2C-48AF-857D-613CA5DBF2F3}" destId="{BE65BD70-B1DE-4A09-9F0F-010E38D11B51}" srcOrd="1" destOrd="0" presId="urn:microsoft.com/office/officeart/2005/8/layout/process3"/>
    <dgm:cxn modelId="{245A87A4-CC71-464C-9D60-42FC07F1765D}" type="presOf" srcId="{C71020F5-3AB5-4123-A5D7-073393A58D3A}" destId="{548BBF48-D972-489F-8522-F9297D0E6523}" srcOrd="1" destOrd="0" presId="urn:microsoft.com/office/officeart/2005/8/layout/process3"/>
    <dgm:cxn modelId="{E0C8BAB9-4A5C-4419-A33D-597A73D42413}" type="presOf" srcId="{F5C99FE6-C7E2-4E0B-AFFA-0E309E1D3984}" destId="{9D105158-9B43-4D0E-A3FC-FF12457130E2}" srcOrd="0" destOrd="0" presId="urn:microsoft.com/office/officeart/2005/8/layout/process3"/>
    <dgm:cxn modelId="{CF23D3BF-0BC1-457E-BC85-0A1766AD8CEA}" srcId="{396A4A93-1BF5-42EE-8A25-71952B8A0AF9}" destId="{2EF977C9-BA75-4725-AB41-B0AFADB28522}" srcOrd="0" destOrd="0" parTransId="{DF67415F-EAEE-49EF-B17D-87A876C13EB7}" sibTransId="{C83DEE1E-65F8-4DE5-99A6-5F345642CB70}"/>
    <dgm:cxn modelId="{3840CBC5-9CF7-4D6C-82D1-4E1EFDA533E2}" type="presOf" srcId="{A4AE66D1-18E1-4A1D-ABAB-BD97C28AB3CD}" destId="{9E3C6322-9AB4-47F1-A82B-324DA43B8AEF}" srcOrd="0" destOrd="0" presId="urn:microsoft.com/office/officeart/2005/8/layout/process3"/>
    <dgm:cxn modelId="{AF5175C9-39DA-4C8B-B450-6C6BCC264CE1}" type="presOf" srcId="{C71020F5-3AB5-4123-A5D7-073393A58D3A}" destId="{E2949FF3-526D-48E8-9CAB-FA580B8D0747}" srcOrd="0" destOrd="0" presId="urn:microsoft.com/office/officeart/2005/8/layout/process3"/>
    <dgm:cxn modelId="{BF615CD1-2469-4EFD-8AA7-735027F05B1A}" srcId="{F5C99FE6-C7E2-4E0B-AFFA-0E309E1D3984}" destId="{47403714-2385-4A6A-ADB4-44926F1D41F9}" srcOrd="0" destOrd="0" parTransId="{6D6A2888-8F7A-4352-8FE1-999ADAF1DAB1}" sibTransId="{C71020F5-3AB5-4123-A5D7-073393A58D3A}"/>
    <dgm:cxn modelId="{6A8A39D6-FA8E-4BEA-A9C6-590BCFA3E742}" type="presOf" srcId="{269E696B-599C-428B-BE9C-2FE02F5E33C0}" destId="{ACB976EB-0317-42D0-9A6E-D4D45722F33E}" srcOrd="0" destOrd="0" presId="urn:microsoft.com/office/officeart/2005/8/layout/process3"/>
    <dgm:cxn modelId="{AA91E0DC-C36F-4382-9CA9-0000D55BDF32}" type="presOf" srcId="{0FC9DB30-BB41-43CD-901C-07DBBE43E725}" destId="{E082CDBB-09C7-4E7D-8199-AA1405B8D19A}" srcOrd="0" destOrd="0" presId="urn:microsoft.com/office/officeart/2005/8/layout/process3"/>
    <dgm:cxn modelId="{D8ECD1E3-56E7-461E-9D21-345BCB7340DA}" srcId="{CEF6BD35-245C-48D6-9635-C17D49DE43C7}" destId="{0FC9DB30-BB41-43CD-901C-07DBBE43E725}" srcOrd="0" destOrd="0" parTransId="{4A986FE5-039A-4B3F-9A61-DFDBA4D5B736}" sibTransId="{CFB9AC3A-E5AE-48B1-A36E-9A2418EBDAD9}"/>
    <dgm:cxn modelId="{35B6D9EA-FCAD-4517-91E9-56391A6BB6CB}" type="presOf" srcId="{396A4A93-1BF5-42EE-8A25-71952B8A0AF9}" destId="{29A54DC2-20E9-4F7F-9B98-90ACEA4F5218}" srcOrd="0" destOrd="0" presId="urn:microsoft.com/office/officeart/2005/8/layout/process3"/>
    <dgm:cxn modelId="{449CE7EA-C097-4DE0-881B-FF047C46D142}" srcId="{F5C99FE6-C7E2-4E0B-AFFA-0E309E1D3984}" destId="{BB8AD81E-590B-4ACC-94BD-B81BCB893481}" srcOrd="1" destOrd="0" parTransId="{ADC7316F-4F77-4C69-9D65-E9E9A6A160B1}" sibTransId="{39D44E48-DFA1-4E28-A94B-B3BD50A968BF}"/>
    <dgm:cxn modelId="{4B62BBF2-E648-4C09-9B28-D213B53B15F1}" type="presOf" srcId="{2EF977C9-BA75-4725-AB41-B0AFADB28522}" destId="{01F46151-F687-4EA1-AE1B-67A8344B3D2E}" srcOrd="0" destOrd="0" presId="urn:microsoft.com/office/officeart/2005/8/layout/process3"/>
    <dgm:cxn modelId="{27E0E7FE-3C46-4813-A5DE-A77AD3379846}" srcId="{F5C99FE6-C7E2-4E0B-AFFA-0E309E1D3984}" destId="{CEF6BD35-245C-48D6-9635-C17D49DE43C7}" srcOrd="3" destOrd="0" parTransId="{27FCECA5-52DD-4045-8E49-13DFD680ABC0}" sibTransId="{FAFF38FF-9991-41DC-9099-D24CE801D152}"/>
    <dgm:cxn modelId="{4DEC29E9-D884-4658-AFD8-17E3C3F72D41}" type="presParOf" srcId="{9D105158-9B43-4D0E-A3FC-FF12457130E2}" destId="{9F97EA88-7947-460B-B682-9658B56B09D7}" srcOrd="0" destOrd="0" presId="urn:microsoft.com/office/officeart/2005/8/layout/process3"/>
    <dgm:cxn modelId="{A978D796-CFD1-46DA-9006-46424C125E45}" type="presParOf" srcId="{9F97EA88-7947-460B-B682-9658B56B09D7}" destId="{10B50F41-D22F-40FE-9191-630D2857FA83}" srcOrd="0" destOrd="0" presId="urn:microsoft.com/office/officeart/2005/8/layout/process3"/>
    <dgm:cxn modelId="{3697C678-F90C-4951-949B-81ABA15B2B5C}" type="presParOf" srcId="{9F97EA88-7947-460B-B682-9658B56B09D7}" destId="{EB145250-A38C-4DC5-AD06-B14FCD4B49B0}" srcOrd="1" destOrd="0" presId="urn:microsoft.com/office/officeart/2005/8/layout/process3"/>
    <dgm:cxn modelId="{CAEC62FC-9D1B-4480-B58C-1F3ADF574C8D}" type="presParOf" srcId="{9F97EA88-7947-460B-B682-9658B56B09D7}" destId="{38AB555D-1C7E-419B-801C-FF667819B8BA}" srcOrd="2" destOrd="0" presId="urn:microsoft.com/office/officeart/2005/8/layout/process3"/>
    <dgm:cxn modelId="{322967F5-C23A-4C03-BA46-9FF42EC47A75}" type="presParOf" srcId="{9D105158-9B43-4D0E-A3FC-FF12457130E2}" destId="{E2949FF3-526D-48E8-9CAB-FA580B8D0747}" srcOrd="1" destOrd="0" presId="urn:microsoft.com/office/officeart/2005/8/layout/process3"/>
    <dgm:cxn modelId="{A1DB6DB0-BAFA-4CB5-B5EA-A35A64AA2B57}" type="presParOf" srcId="{E2949FF3-526D-48E8-9CAB-FA580B8D0747}" destId="{548BBF48-D972-489F-8522-F9297D0E6523}" srcOrd="0" destOrd="0" presId="urn:microsoft.com/office/officeart/2005/8/layout/process3"/>
    <dgm:cxn modelId="{CDD0CB79-FE3A-4546-8B10-BB6E1873C1D6}" type="presParOf" srcId="{9D105158-9B43-4D0E-A3FC-FF12457130E2}" destId="{50DDE75A-98B3-40CF-9E05-E6360788EC00}" srcOrd="2" destOrd="0" presId="urn:microsoft.com/office/officeart/2005/8/layout/process3"/>
    <dgm:cxn modelId="{EC291EDD-6E32-42E7-B5ED-605AF168380D}" type="presParOf" srcId="{50DDE75A-98B3-40CF-9E05-E6360788EC00}" destId="{E74308A0-9A61-4779-9B96-7E6ACCAA3E58}" srcOrd="0" destOrd="0" presId="urn:microsoft.com/office/officeart/2005/8/layout/process3"/>
    <dgm:cxn modelId="{3A411B24-3486-4779-8939-37AE07633EFC}" type="presParOf" srcId="{50DDE75A-98B3-40CF-9E05-E6360788EC00}" destId="{DD6D4FFE-C96A-456C-830B-FD47DF210A3B}" srcOrd="1" destOrd="0" presId="urn:microsoft.com/office/officeart/2005/8/layout/process3"/>
    <dgm:cxn modelId="{C8F6D61B-0CC2-4311-902A-80E1353A89C0}" type="presParOf" srcId="{50DDE75A-98B3-40CF-9E05-E6360788EC00}" destId="{ACB976EB-0317-42D0-9A6E-D4D45722F33E}" srcOrd="2" destOrd="0" presId="urn:microsoft.com/office/officeart/2005/8/layout/process3"/>
    <dgm:cxn modelId="{4B6395AA-EFBD-48E7-94B4-32F2E019C334}" type="presParOf" srcId="{9D105158-9B43-4D0E-A3FC-FF12457130E2}" destId="{1D0DCC02-E275-4168-A427-3681EFF2BAE4}" srcOrd="3" destOrd="0" presId="urn:microsoft.com/office/officeart/2005/8/layout/process3"/>
    <dgm:cxn modelId="{C53DEB7D-C985-4E86-A680-44BCA7BBCD07}" type="presParOf" srcId="{1D0DCC02-E275-4168-A427-3681EFF2BAE4}" destId="{26C953C1-7CC4-467C-A0D3-B8E1EEE8A76F}" srcOrd="0" destOrd="0" presId="urn:microsoft.com/office/officeart/2005/8/layout/process3"/>
    <dgm:cxn modelId="{4BCC6E13-9981-4A2A-AC01-B32B60E2AB29}" type="presParOf" srcId="{9D105158-9B43-4D0E-A3FC-FF12457130E2}" destId="{0B0A3F57-AF78-485B-BC90-EEA9238D012A}" srcOrd="4" destOrd="0" presId="urn:microsoft.com/office/officeart/2005/8/layout/process3"/>
    <dgm:cxn modelId="{A53A8EEB-1BAA-400E-BDB4-9F5FC4819B6C}" type="presParOf" srcId="{0B0A3F57-AF78-485B-BC90-EEA9238D012A}" destId="{29A54DC2-20E9-4F7F-9B98-90ACEA4F5218}" srcOrd="0" destOrd="0" presId="urn:microsoft.com/office/officeart/2005/8/layout/process3"/>
    <dgm:cxn modelId="{56F88FB2-4033-409A-ADED-34818BAA5E13}" type="presParOf" srcId="{0B0A3F57-AF78-485B-BC90-EEA9238D012A}" destId="{BC6A00F1-79C6-4609-8A1E-F81DAAC9CCF7}" srcOrd="1" destOrd="0" presId="urn:microsoft.com/office/officeart/2005/8/layout/process3"/>
    <dgm:cxn modelId="{3FE6D26C-CFAC-494F-8E2D-1A718C7FE606}" type="presParOf" srcId="{0B0A3F57-AF78-485B-BC90-EEA9238D012A}" destId="{01F46151-F687-4EA1-AE1B-67A8344B3D2E}" srcOrd="2" destOrd="0" presId="urn:microsoft.com/office/officeart/2005/8/layout/process3"/>
    <dgm:cxn modelId="{8DECBD44-344C-43CB-9BF8-B577D9936F48}" type="presParOf" srcId="{9D105158-9B43-4D0E-A3FC-FF12457130E2}" destId="{AF226363-DBD1-4A38-B0A2-B2E7537707C9}" srcOrd="5" destOrd="0" presId="urn:microsoft.com/office/officeart/2005/8/layout/process3"/>
    <dgm:cxn modelId="{3D0AEFF0-C5C7-4D17-B467-74CA5EC8537E}" type="presParOf" srcId="{AF226363-DBD1-4A38-B0A2-B2E7537707C9}" destId="{BE65BD70-B1DE-4A09-9F0F-010E38D11B51}" srcOrd="0" destOrd="0" presId="urn:microsoft.com/office/officeart/2005/8/layout/process3"/>
    <dgm:cxn modelId="{099885AD-E150-4E42-8810-9CEF2AD48097}" type="presParOf" srcId="{9D105158-9B43-4D0E-A3FC-FF12457130E2}" destId="{013AB993-C9E5-421D-8074-C3955A570656}" srcOrd="6" destOrd="0" presId="urn:microsoft.com/office/officeart/2005/8/layout/process3"/>
    <dgm:cxn modelId="{A9BE5E8F-2EB1-4328-89FC-13A228D4C233}" type="presParOf" srcId="{013AB993-C9E5-421D-8074-C3955A570656}" destId="{3E0C94AE-3A9B-4322-AAAE-F3CAE63782FA}" srcOrd="0" destOrd="0" presId="urn:microsoft.com/office/officeart/2005/8/layout/process3"/>
    <dgm:cxn modelId="{0B3BC475-439C-4A59-8871-B40D4924FCCA}" type="presParOf" srcId="{013AB993-C9E5-421D-8074-C3955A570656}" destId="{6BF0523F-E896-412B-8C2E-D3A06CE54C7E}" srcOrd="1" destOrd="0" presId="urn:microsoft.com/office/officeart/2005/8/layout/process3"/>
    <dgm:cxn modelId="{EC6F1AFF-F5BB-4C7B-B253-83A188B7D96A}" type="presParOf" srcId="{013AB993-C9E5-421D-8074-C3955A570656}" destId="{E082CDBB-09C7-4E7D-8199-AA1405B8D19A}" srcOrd="2" destOrd="0" presId="urn:microsoft.com/office/officeart/2005/8/layout/process3"/>
    <dgm:cxn modelId="{26839443-A500-4F0A-973B-A046F3588ECE}" type="presParOf" srcId="{9D105158-9B43-4D0E-A3FC-FF12457130E2}" destId="{83491A4F-6D93-4578-A33E-856383E4FA96}" srcOrd="7" destOrd="0" presId="urn:microsoft.com/office/officeart/2005/8/layout/process3"/>
    <dgm:cxn modelId="{2C410DEE-3B7F-4B6D-8209-460B359F5C04}" type="presParOf" srcId="{83491A4F-6D93-4578-A33E-856383E4FA96}" destId="{82D97EC4-92F5-44A9-ADEA-D08186D4BF57}" srcOrd="0" destOrd="0" presId="urn:microsoft.com/office/officeart/2005/8/layout/process3"/>
    <dgm:cxn modelId="{C9C293CC-9A54-41EB-9F50-B224E5ACB910}" type="presParOf" srcId="{9D105158-9B43-4D0E-A3FC-FF12457130E2}" destId="{0F59EAE0-F20F-41D7-A353-FB9119C34C6E}" srcOrd="8" destOrd="0" presId="urn:microsoft.com/office/officeart/2005/8/layout/process3"/>
    <dgm:cxn modelId="{68771922-3830-4A30-A222-2B99C4BB4381}" type="presParOf" srcId="{0F59EAE0-F20F-41D7-A353-FB9119C34C6E}" destId="{51825997-C24A-4515-BEAD-164D98C460FE}" srcOrd="0" destOrd="0" presId="urn:microsoft.com/office/officeart/2005/8/layout/process3"/>
    <dgm:cxn modelId="{DA2AA11F-4084-488E-B64E-22478FAB8974}" type="presParOf" srcId="{0F59EAE0-F20F-41D7-A353-FB9119C34C6E}" destId="{9E02CC9C-FB9F-4E35-90EE-9410E88F2134}" srcOrd="1" destOrd="0" presId="urn:microsoft.com/office/officeart/2005/8/layout/process3"/>
    <dgm:cxn modelId="{CE5E5911-41EE-4A57-A663-BFE66EC7441E}" type="presParOf" srcId="{0F59EAE0-F20F-41D7-A353-FB9119C34C6E}" destId="{9E3C6322-9AB4-47F1-A82B-324DA43B8AEF}"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9A57CA-5A98-498A-94A6-170DB5F39F71}" type="doc">
      <dgm:prSet loTypeId="urn:microsoft.com/office/officeart/2005/8/layout/vList3" loCatId="picture" qsTypeId="urn:microsoft.com/office/officeart/2005/8/quickstyle/simple1" qsCatId="simple" csTypeId="urn:microsoft.com/office/officeart/2005/8/colors/accent1_2" csCatId="accent1" phldr="1"/>
      <dgm:spPr/>
    </dgm:pt>
    <dgm:pt modelId="{F6D3CCB3-8308-4EA1-AB06-02325C4F6528}">
      <dgm:prSet phldrT="[Texto]"/>
      <dgm:spPr>
        <a:effectLst>
          <a:softEdge rad="88900"/>
        </a:effectLst>
        <a:scene3d>
          <a:camera prst="orthographicFront"/>
          <a:lightRig rig="threePt" dir="t"/>
        </a:scene3d>
        <a:sp3d prstMaterial="metal"/>
      </dgm:spPr>
      <dgm:t>
        <a:bodyPr/>
        <a:lstStyle/>
        <a:p>
          <a:r>
            <a:rPr lang="es-CO" dirty="0"/>
            <a:t>Contrato de concesión celebrado con el Centro de Gerenciamiento de Residuos Doña Juana S.A. E.S.P</a:t>
          </a:r>
        </a:p>
      </dgm:t>
    </dgm:pt>
    <dgm:pt modelId="{6D43F2F9-5812-4106-9288-8F269AB6F926}" type="parTrans" cxnId="{7411B938-0F7F-4F00-A989-814707651065}">
      <dgm:prSet/>
      <dgm:spPr/>
      <dgm:t>
        <a:bodyPr/>
        <a:lstStyle/>
        <a:p>
          <a:endParaRPr lang="es-CO"/>
        </a:p>
      </dgm:t>
    </dgm:pt>
    <dgm:pt modelId="{8BCBD0A9-AFE1-4F71-BADF-5CB2E49A9F0B}" type="sibTrans" cxnId="{7411B938-0F7F-4F00-A989-814707651065}">
      <dgm:prSet/>
      <dgm:spPr/>
      <dgm:t>
        <a:bodyPr/>
        <a:lstStyle/>
        <a:p>
          <a:endParaRPr lang="es-CO"/>
        </a:p>
      </dgm:t>
    </dgm:pt>
    <dgm:pt modelId="{0449DC40-BA9A-4F96-B007-F1AEC9842F48}" type="pres">
      <dgm:prSet presAssocID="{2A9A57CA-5A98-498A-94A6-170DB5F39F71}" presName="linearFlow" presStyleCnt="0">
        <dgm:presLayoutVars>
          <dgm:dir/>
          <dgm:resizeHandles val="exact"/>
        </dgm:presLayoutVars>
      </dgm:prSet>
      <dgm:spPr/>
    </dgm:pt>
    <dgm:pt modelId="{ABFFBB25-4644-4F87-A963-44B2510CDDB8}" type="pres">
      <dgm:prSet presAssocID="{F6D3CCB3-8308-4EA1-AB06-02325C4F6528}" presName="composite" presStyleCnt="0"/>
      <dgm:spPr/>
    </dgm:pt>
    <dgm:pt modelId="{75E5F22D-B3AC-419C-9213-7D410D8E85D9}" type="pres">
      <dgm:prSet presAssocID="{F6D3CCB3-8308-4EA1-AB06-02325C4F6528}" presName="imgShp" presStyleLbl="fgImgPlace1" presStyleIdx="0" presStyleCnt="1" custScaleX="176473" custLinFactNeighborX="-18143"/>
      <dgm:spPr>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47625">
          <a:solidFill>
            <a:schemeClr val="accent1">
              <a:lumMod val="60000"/>
              <a:lumOff val="40000"/>
              <a:alpha val="99000"/>
            </a:schemeClr>
          </a:solidFill>
        </a:ln>
        <a:effectLst>
          <a:softEdge rad="63500"/>
        </a:effectLst>
      </dgm:spPr>
    </dgm:pt>
    <dgm:pt modelId="{49EF0E62-62FD-442F-A496-BCC1AEB339B4}" type="pres">
      <dgm:prSet presAssocID="{F6D3CCB3-8308-4EA1-AB06-02325C4F6528}" presName="txShp" presStyleLbl="node1" presStyleIdx="0" presStyleCnt="1" custScaleX="100265" custLinFactNeighborX="7670">
        <dgm:presLayoutVars>
          <dgm:bulletEnabled val="1"/>
        </dgm:presLayoutVars>
      </dgm:prSet>
      <dgm:spPr>
        <a:prstGeom prst="roundRect">
          <a:avLst/>
        </a:prstGeom>
      </dgm:spPr>
    </dgm:pt>
  </dgm:ptLst>
  <dgm:cxnLst>
    <dgm:cxn modelId="{7411B938-0F7F-4F00-A989-814707651065}" srcId="{2A9A57CA-5A98-498A-94A6-170DB5F39F71}" destId="{F6D3CCB3-8308-4EA1-AB06-02325C4F6528}" srcOrd="0" destOrd="0" parTransId="{6D43F2F9-5812-4106-9288-8F269AB6F926}" sibTransId="{8BCBD0A9-AFE1-4F71-BADF-5CB2E49A9F0B}"/>
    <dgm:cxn modelId="{3B18073D-5948-48D0-82DC-E181FEBCA36C}" type="presOf" srcId="{2A9A57CA-5A98-498A-94A6-170DB5F39F71}" destId="{0449DC40-BA9A-4F96-B007-F1AEC9842F48}" srcOrd="0" destOrd="0" presId="urn:microsoft.com/office/officeart/2005/8/layout/vList3"/>
    <dgm:cxn modelId="{72FEF1A3-9B65-4BAE-BBC9-7141ECBDCE4E}" type="presOf" srcId="{F6D3CCB3-8308-4EA1-AB06-02325C4F6528}" destId="{49EF0E62-62FD-442F-A496-BCC1AEB339B4}" srcOrd="0" destOrd="0" presId="urn:microsoft.com/office/officeart/2005/8/layout/vList3"/>
    <dgm:cxn modelId="{87E6AB2B-1CC6-4AC8-BA72-0A477537035D}" type="presParOf" srcId="{0449DC40-BA9A-4F96-B007-F1AEC9842F48}" destId="{ABFFBB25-4644-4F87-A963-44B2510CDDB8}" srcOrd="0" destOrd="0" presId="urn:microsoft.com/office/officeart/2005/8/layout/vList3"/>
    <dgm:cxn modelId="{F8459ED9-B2F1-4049-BBCC-7E213EF1D6D7}" type="presParOf" srcId="{ABFFBB25-4644-4F87-A963-44B2510CDDB8}" destId="{75E5F22D-B3AC-419C-9213-7D410D8E85D9}" srcOrd="0" destOrd="0" presId="urn:microsoft.com/office/officeart/2005/8/layout/vList3"/>
    <dgm:cxn modelId="{C7C511D5-01F5-4E52-BA66-5FE946E51E9E}" type="presParOf" srcId="{ABFFBB25-4644-4F87-A963-44B2510CDDB8}" destId="{49EF0E62-62FD-442F-A496-BCC1AEB339B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D0D26-6EA7-45DF-8F7D-9964C86A9D2A}"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s-CO"/>
        </a:p>
      </dgm:t>
    </dgm:pt>
    <dgm:pt modelId="{E383DA85-268E-4510-B6B5-A8D98B41F3D6}">
      <dgm:prSet custT="1"/>
      <dgm:spPr/>
      <dgm:t>
        <a:bodyPr/>
        <a:lstStyle/>
        <a:p>
          <a:pPr algn="l"/>
          <a:r>
            <a:rPr lang="es-MX" sz="5400" b="1" i="0" baseline="0" dirty="0">
              <a:solidFill>
                <a:srgbClr val="FF0000"/>
              </a:solidFill>
            </a:rPr>
            <a:t>En Bogotá</a:t>
          </a:r>
          <a:r>
            <a:rPr lang="es-MX" sz="4400" b="0" i="0" baseline="0" dirty="0"/>
            <a:t> urbana y rural, </a:t>
          </a:r>
          <a:r>
            <a:rPr lang="es-MX" sz="4800" b="1" i="0" baseline="0" dirty="0">
              <a:solidFill>
                <a:srgbClr val="FF0000"/>
              </a:solidFill>
            </a:rPr>
            <a:t>NO existe </a:t>
          </a:r>
          <a:r>
            <a:rPr lang="es-MX" sz="4400" b="0" i="0" baseline="0" dirty="0"/>
            <a:t>un área potencial que sea adecuada</a:t>
          </a:r>
          <a:endParaRPr lang="es-CO" sz="4400" dirty="0"/>
        </a:p>
      </dgm:t>
    </dgm:pt>
    <dgm:pt modelId="{9850B3D9-6A3B-41A1-A079-4B15B82C65A6}" type="parTrans" cxnId="{0B4E16DF-3AE3-414C-B032-74C588CC28D0}">
      <dgm:prSet/>
      <dgm:spPr/>
      <dgm:t>
        <a:bodyPr/>
        <a:lstStyle/>
        <a:p>
          <a:pPr algn="l"/>
          <a:endParaRPr lang="es-CO" sz="4400"/>
        </a:p>
      </dgm:t>
    </dgm:pt>
    <dgm:pt modelId="{56398AC1-2548-460E-81F1-9C24DDC37199}" type="sibTrans" cxnId="{0B4E16DF-3AE3-414C-B032-74C588CC28D0}">
      <dgm:prSet/>
      <dgm:spPr/>
      <dgm:t>
        <a:bodyPr/>
        <a:lstStyle/>
        <a:p>
          <a:pPr algn="l"/>
          <a:endParaRPr lang="es-CO" sz="4400"/>
        </a:p>
      </dgm:t>
    </dgm:pt>
    <dgm:pt modelId="{8B7A5BA4-14C3-4903-8732-FFDEEDEC6504}">
      <dgm:prSet custT="1"/>
      <dgm:spPr/>
      <dgm:t>
        <a:bodyPr/>
        <a:lstStyle/>
        <a:p>
          <a:pPr algn="l"/>
          <a:r>
            <a:rPr lang="es-MX" sz="4400" b="0" i="0" baseline="0" dirty="0"/>
            <a:t>Recomienda </a:t>
          </a:r>
          <a:r>
            <a:rPr lang="es-MX" sz="4800" b="1" i="0" baseline="0" dirty="0">
              <a:solidFill>
                <a:srgbClr val="FF0000"/>
              </a:solidFill>
            </a:rPr>
            <a:t>implementar tecnologías de tratamiento</a:t>
          </a:r>
          <a:r>
            <a:rPr lang="es-MX" sz="4400" b="0" i="0" baseline="0" dirty="0"/>
            <a:t> o aprovechamiento de residuos reemplazando total o parcialmente la disposición final en relleno sanitario</a:t>
          </a:r>
          <a:endParaRPr lang="es-CO" sz="4400" dirty="0"/>
        </a:p>
      </dgm:t>
    </dgm:pt>
    <dgm:pt modelId="{8EC83B6C-743D-494A-9B9B-94DAD0D50852}" type="parTrans" cxnId="{3723A618-9FE8-4DDB-9A8F-9F0B82D11A70}">
      <dgm:prSet/>
      <dgm:spPr/>
      <dgm:t>
        <a:bodyPr/>
        <a:lstStyle/>
        <a:p>
          <a:pPr algn="l"/>
          <a:endParaRPr lang="es-CO" sz="4400"/>
        </a:p>
      </dgm:t>
    </dgm:pt>
    <dgm:pt modelId="{FD914712-AE00-4363-8B07-CE489A8A3F4D}" type="sibTrans" cxnId="{3723A618-9FE8-4DDB-9A8F-9F0B82D11A70}">
      <dgm:prSet/>
      <dgm:spPr/>
      <dgm:t>
        <a:bodyPr/>
        <a:lstStyle/>
        <a:p>
          <a:pPr algn="l"/>
          <a:endParaRPr lang="es-CO" sz="4400"/>
        </a:p>
      </dgm:t>
    </dgm:pt>
    <dgm:pt modelId="{1E07C55D-A2A4-42A9-827C-A7E49B324C2F}">
      <dgm:prSet custT="1"/>
      <dgm:spPr/>
      <dgm:t>
        <a:bodyPr/>
        <a:lstStyle/>
        <a:p>
          <a:pPr algn="l"/>
          <a:r>
            <a:rPr lang="es-MX" sz="4800" b="1" i="0" baseline="0" dirty="0">
              <a:solidFill>
                <a:srgbClr val="FF0000"/>
              </a:solidFill>
            </a:rPr>
            <a:t>Propone tres zonas en el Distrito </a:t>
          </a:r>
          <a:r>
            <a:rPr lang="es-MX" sz="4400" b="0" i="0" baseline="0" dirty="0"/>
            <a:t>(Norte, Centro y en el RSDJ) para la </a:t>
          </a:r>
          <a:r>
            <a:rPr lang="es-MX" sz="4800" b="1" i="0" baseline="0" dirty="0">
              <a:solidFill>
                <a:srgbClr val="FF0000"/>
              </a:solidFill>
            </a:rPr>
            <a:t>gestión de residuos sólidos </a:t>
          </a:r>
          <a:r>
            <a:rPr lang="es-MX" sz="4400" b="0" i="0" baseline="0" dirty="0"/>
            <a:t>en Bogotá mediante la implementación de </a:t>
          </a:r>
          <a:r>
            <a:rPr lang="es-MX" sz="4800" b="1" i="0" baseline="0" dirty="0">
              <a:solidFill>
                <a:srgbClr val="FF0000"/>
              </a:solidFill>
            </a:rPr>
            <a:t>tratamientos térmicos. </a:t>
          </a:r>
          <a:endParaRPr lang="es-CO" sz="4400" b="1" dirty="0">
            <a:solidFill>
              <a:srgbClr val="FF0000"/>
            </a:solidFill>
          </a:endParaRPr>
        </a:p>
      </dgm:t>
    </dgm:pt>
    <dgm:pt modelId="{48BC0A21-4BE5-4A20-9AC4-23A34FF525C0}" type="parTrans" cxnId="{39C4EAF9-DC07-48E1-ADBC-037F91BF3CF7}">
      <dgm:prSet/>
      <dgm:spPr/>
      <dgm:t>
        <a:bodyPr/>
        <a:lstStyle/>
        <a:p>
          <a:pPr algn="l"/>
          <a:endParaRPr lang="es-CO" sz="4400"/>
        </a:p>
      </dgm:t>
    </dgm:pt>
    <dgm:pt modelId="{01A10C68-196F-4331-A522-101C2870FC91}" type="sibTrans" cxnId="{39C4EAF9-DC07-48E1-ADBC-037F91BF3CF7}">
      <dgm:prSet/>
      <dgm:spPr/>
      <dgm:t>
        <a:bodyPr/>
        <a:lstStyle/>
        <a:p>
          <a:pPr algn="l"/>
          <a:endParaRPr lang="es-CO" sz="4400"/>
        </a:p>
      </dgm:t>
    </dgm:pt>
    <dgm:pt modelId="{DDC88D8C-20C2-4914-B562-AEBDC2F4F123}" type="pres">
      <dgm:prSet presAssocID="{8C5D0D26-6EA7-45DF-8F7D-9964C86A9D2A}" presName="vert0" presStyleCnt="0">
        <dgm:presLayoutVars>
          <dgm:dir/>
          <dgm:animOne val="branch"/>
          <dgm:animLvl val="lvl"/>
        </dgm:presLayoutVars>
      </dgm:prSet>
      <dgm:spPr/>
    </dgm:pt>
    <dgm:pt modelId="{D819E679-1DE6-4BEA-9D12-026DAC48B51F}" type="pres">
      <dgm:prSet presAssocID="{E383DA85-268E-4510-B6B5-A8D98B41F3D6}" presName="thickLine" presStyleLbl="alignNode1" presStyleIdx="0" presStyleCnt="3"/>
      <dgm:spPr/>
    </dgm:pt>
    <dgm:pt modelId="{C9092CCC-07DE-4CB2-8611-481698E740B3}" type="pres">
      <dgm:prSet presAssocID="{E383DA85-268E-4510-B6B5-A8D98B41F3D6}" presName="horz1" presStyleCnt="0"/>
      <dgm:spPr/>
    </dgm:pt>
    <dgm:pt modelId="{61D0BB7A-1775-4527-9133-A4D1DAE79299}" type="pres">
      <dgm:prSet presAssocID="{E383DA85-268E-4510-B6B5-A8D98B41F3D6}" presName="tx1" presStyleLbl="revTx" presStyleIdx="0" presStyleCnt="3"/>
      <dgm:spPr/>
    </dgm:pt>
    <dgm:pt modelId="{1945EB78-9C9A-450F-A12F-0829A789BB0B}" type="pres">
      <dgm:prSet presAssocID="{E383DA85-268E-4510-B6B5-A8D98B41F3D6}" presName="vert1" presStyleCnt="0"/>
      <dgm:spPr/>
    </dgm:pt>
    <dgm:pt modelId="{0F4D0246-F78F-4876-B7C9-F522E8FBA935}" type="pres">
      <dgm:prSet presAssocID="{8B7A5BA4-14C3-4903-8732-FFDEEDEC6504}" presName="thickLine" presStyleLbl="alignNode1" presStyleIdx="1" presStyleCnt="3"/>
      <dgm:spPr/>
    </dgm:pt>
    <dgm:pt modelId="{91E861E2-2B5F-4897-8419-AD5216EF4397}" type="pres">
      <dgm:prSet presAssocID="{8B7A5BA4-14C3-4903-8732-FFDEEDEC6504}" presName="horz1" presStyleCnt="0"/>
      <dgm:spPr/>
    </dgm:pt>
    <dgm:pt modelId="{E0711104-C54A-4916-986C-BAE57AC7BC88}" type="pres">
      <dgm:prSet presAssocID="{8B7A5BA4-14C3-4903-8732-FFDEEDEC6504}" presName="tx1" presStyleLbl="revTx" presStyleIdx="1" presStyleCnt="3"/>
      <dgm:spPr/>
    </dgm:pt>
    <dgm:pt modelId="{F8C3DBED-9827-4DB5-8006-490C1B38F7ED}" type="pres">
      <dgm:prSet presAssocID="{8B7A5BA4-14C3-4903-8732-FFDEEDEC6504}" presName="vert1" presStyleCnt="0"/>
      <dgm:spPr/>
    </dgm:pt>
    <dgm:pt modelId="{E9674CE7-DB8E-4FAD-AAD5-AFABE480D9F3}" type="pres">
      <dgm:prSet presAssocID="{1E07C55D-A2A4-42A9-827C-A7E49B324C2F}" presName="thickLine" presStyleLbl="alignNode1" presStyleIdx="2" presStyleCnt="3"/>
      <dgm:spPr/>
    </dgm:pt>
    <dgm:pt modelId="{91B6BD90-3EE8-4AD7-9D30-ACC5F2179798}" type="pres">
      <dgm:prSet presAssocID="{1E07C55D-A2A4-42A9-827C-A7E49B324C2F}" presName="horz1" presStyleCnt="0"/>
      <dgm:spPr/>
    </dgm:pt>
    <dgm:pt modelId="{8099812F-CCC5-48D3-BBDC-4D579FB32D30}" type="pres">
      <dgm:prSet presAssocID="{1E07C55D-A2A4-42A9-827C-A7E49B324C2F}" presName="tx1" presStyleLbl="revTx" presStyleIdx="2" presStyleCnt="3"/>
      <dgm:spPr/>
    </dgm:pt>
    <dgm:pt modelId="{002011D3-5FAA-4D86-A5E8-FA21FAAFB0E2}" type="pres">
      <dgm:prSet presAssocID="{1E07C55D-A2A4-42A9-827C-A7E49B324C2F}" presName="vert1" presStyleCnt="0"/>
      <dgm:spPr/>
    </dgm:pt>
  </dgm:ptLst>
  <dgm:cxnLst>
    <dgm:cxn modelId="{50B4D617-F73C-423A-8094-7A824B0964E0}" type="presOf" srcId="{E383DA85-268E-4510-B6B5-A8D98B41F3D6}" destId="{61D0BB7A-1775-4527-9133-A4D1DAE79299}" srcOrd="0" destOrd="0" presId="urn:microsoft.com/office/officeart/2008/layout/LinedList"/>
    <dgm:cxn modelId="{3723A618-9FE8-4DDB-9A8F-9F0B82D11A70}" srcId="{8C5D0D26-6EA7-45DF-8F7D-9964C86A9D2A}" destId="{8B7A5BA4-14C3-4903-8732-FFDEEDEC6504}" srcOrd="1" destOrd="0" parTransId="{8EC83B6C-743D-494A-9B9B-94DAD0D50852}" sibTransId="{FD914712-AE00-4363-8B07-CE489A8A3F4D}"/>
    <dgm:cxn modelId="{7C47CF65-6A99-4FA0-AE15-4E4BC4BD2F29}" type="presOf" srcId="{1E07C55D-A2A4-42A9-827C-A7E49B324C2F}" destId="{8099812F-CCC5-48D3-BBDC-4D579FB32D30}" srcOrd="0" destOrd="0" presId="urn:microsoft.com/office/officeart/2008/layout/LinedList"/>
    <dgm:cxn modelId="{5E20AA89-493B-40BF-B99B-A7730267C337}" type="presOf" srcId="{8B7A5BA4-14C3-4903-8732-FFDEEDEC6504}" destId="{E0711104-C54A-4916-986C-BAE57AC7BC88}" srcOrd="0" destOrd="0" presId="urn:microsoft.com/office/officeart/2008/layout/LinedList"/>
    <dgm:cxn modelId="{3B48C8B7-E42F-4F46-BF46-416315958ACA}" type="presOf" srcId="{8C5D0D26-6EA7-45DF-8F7D-9964C86A9D2A}" destId="{DDC88D8C-20C2-4914-B562-AEBDC2F4F123}" srcOrd="0" destOrd="0" presId="urn:microsoft.com/office/officeart/2008/layout/LinedList"/>
    <dgm:cxn modelId="{0B4E16DF-3AE3-414C-B032-74C588CC28D0}" srcId="{8C5D0D26-6EA7-45DF-8F7D-9964C86A9D2A}" destId="{E383DA85-268E-4510-B6B5-A8D98B41F3D6}" srcOrd="0" destOrd="0" parTransId="{9850B3D9-6A3B-41A1-A079-4B15B82C65A6}" sibTransId="{56398AC1-2548-460E-81F1-9C24DDC37199}"/>
    <dgm:cxn modelId="{39C4EAF9-DC07-48E1-ADBC-037F91BF3CF7}" srcId="{8C5D0D26-6EA7-45DF-8F7D-9964C86A9D2A}" destId="{1E07C55D-A2A4-42A9-827C-A7E49B324C2F}" srcOrd="2" destOrd="0" parTransId="{48BC0A21-4BE5-4A20-9AC4-23A34FF525C0}" sibTransId="{01A10C68-196F-4331-A522-101C2870FC91}"/>
    <dgm:cxn modelId="{B5811B06-CE3F-46A7-81A4-E1636217DA91}" type="presParOf" srcId="{DDC88D8C-20C2-4914-B562-AEBDC2F4F123}" destId="{D819E679-1DE6-4BEA-9D12-026DAC48B51F}" srcOrd="0" destOrd="0" presId="urn:microsoft.com/office/officeart/2008/layout/LinedList"/>
    <dgm:cxn modelId="{FC71391F-0BA0-4BAA-8B87-BE4D44B4AF26}" type="presParOf" srcId="{DDC88D8C-20C2-4914-B562-AEBDC2F4F123}" destId="{C9092CCC-07DE-4CB2-8611-481698E740B3}" srcOrd="1" destOrd="0" presId="urn:microsoft.com/office/officeart/2008/layout/LinedList"/>
    <dgm:cxn modelId="{BA0A36C3-A025-4660-A801-FC3611B80C57}" type="presParOf" srcId="{C9092CCC-07DE-4CB2-8611-481698E740B3}" destId="{61D0BB7A-1775-4527-9133-A4D1DAE79299}" srcOrd="0" destOrd="0" presId="urn:microsoft.com/office/officeart/2008/layout/LinedList"/>
    <dgm:cxn modelId="{0DEEF3F3-67EE-4B4F-8D77-655DF2BFB2E4}" type="presParOf" srcId="{C9092CCC-07DE-4CB2-8611-481698E740B3}" destId="{1945EB78-9C9A-450F-A12F-0829A789BB0B}" srcOrd="1" destOrd="0" presId="urn:microsoft.com/office/officeart/2008/layout/LinedList"/>
    <dgm:cxn modelId="{641C7F9A-6A04-408F-8B84-31ADED152F25}" type="presParOf" srcId="{DDC88D8C-20C2-4914-B562-AEBDC2F4F123}" destId="{0F4D0246-F78F-4876-B7C9-F522E8FBA935}" srcOrd="2" destOrd="0" presId="urn:microsoft.com/office/officeart/2008/layout/LinedList"/>
    <dgm:cxn modelId="{6F52FDB6-6251-47CC-BAC4-82A65F908A3D}" type="presParOf" srcId="{DDC88D8C-20C2-4914-B562-AEBDC2F4F123}" destId="{91E861E2-2B5F-4897-8419-AD5216EF4397}" srcOrd="3" destOrd="0" presId="urn:microsoft.com/office/officeart/2008/layout/LinedList"/>
    <dgm:cxn modelId="{EA16F272-ADAA-4DEE-AD4A-15B91FE794A8}" type="presParOf" srcId="{91E861E2-2B5F-4897-8419-AD5216EF4397}" destId="{E0711104-C54A-4916-986C-BAE57AC7BC88}" srcOrd="0" destOrd="0" presId="urn:microsoft.com/office/officeart/2008/layout/LinedList"/>
    <dgm:cxn modelId="{8255103A-E1FE-42AB-9796-D46D3054C398}" type="presParOf" srcId="{91E861E2-2B5F-4897-8419-AD5216EF4397}" destId="{F8C3DBED-9827-4DB5-8006-490C1B38F7ED}" srcOrd="1" destOrd="0" presId="urn:microsoft.com/office/officeart/2008/layout/LinedList"/>
    <dgm:cxn modelId="{34650D87-2B56-4AE7-8344-507C85CDA10F}" type="presParOf" srcId="{DDC88D8C-20C2-4914-B562-AEBDC2F4F123}" destId="{E9674CE7-DB8E-4FAD-AAD5-AFABE480D9F3}" srcOrd="4" destOrd="0" presId="urn:microsoft.com/office/officeart/2008/layout/LinedList"/>
    <dgm:cxn modelId="{88541DFD-290B-4F74-AE8F-A65F358EC0D4}" type="presParOf" srcId="{DDC88D8C-20C2-4914-B562-AEBDC2F4F123}" destId="{91B6BD90-3EE8-4AD7-9D30-ACC5F2179798}" srcOrd="5" destOrd="0" presId="urn:microsoft.com/office/officeart/2008/layout/LinedList"/>
    <dgm:cxn modelId="{DD05DBFF-6D64-4E0C-B028-801E6C991636}" type="presParOf" srcId="{91B6BD90-3EE8-4AD7-9D30-ACC5F2179798}" destId="{8099812F-CCC5-48D3-BBDC-4D579FB32D30}" srcOrd="0" destOrd="0" presId="urn:microsoft.com/office/officeart/2008/layout/LinedList"/>
    <dgm:cxn modelId="{4D628A0E-4D59-460C-8B4C-1610EE2BE464}" type="presParOf" srcId="{91B6BD90-3EE8-4AD7-9D30-ACC5F2179798}" destId="{002011D3-5FAA-4D86-A5E8-FA21FAAFB0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368B1F-2720-4297-AFCF-48A87D0B23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CO"/>
        </a:p>
      </dgm:t>
    </dgm:pt>
    <dgm:pt modelId="{824755F6-4C1E-4BBC-B426-FCDB53E0FC6A}">
      <dgm:prSet custT="1"/>
      <dgm:spPr/>
      <dgm:t>
        <a:bodyPr/>
        <a:lstStyle/>
        <a:p>
          <a:r>
            <a:rPr lang="es-ES" sz="4800" b="1" dirty="0">
              <a:solidFill>
                <a:schemeClr val="tx1"/>
              </a:solidFill>
              <a:latin typeface="+mn-lt"/>
              <a:ea typeface="ＭＳ Ｐゴシック" charset="0"/>
              <a:cs typeface="Arial Narrow"/>
            </a:rPr>
            <a:t>7025 ton/día</a:t>
          </a:r>
          <a:endParaRPr lang="es-CO" sz="4800" dirty="0">
            <a:solidFill>
              <a:schemeClr val="tx1"/>
            </a:solidFill>
            <a:latin typeface="+mn-lt"/>
          </a:endParaRPr>
        </a:p>
      </dgm:t>
    </dgm:pt>
    <dgm:pt modelId="{371DF2B0-A25C-4440-BD4B-AFE643CF2DFD}" type="parTrans" cxnId="{E4948444-DD5B-45F6-BDC2-B61A955DF56B}">
      <dgm:prSet/>
      <dgm:spPr/>
      <dgm:t>
        <a:bodyPr/>
        <a:lstStyle/>
        <a:p>
          <a:endParaRPr lang="es-CO" sz="3200">
            <a:solidFill>
              <a:schemeClr val="tx1"/>
            </a:solidFill>
            <a:latin typeface="+mn-lt"/>
          </a:endParaRPr>
        </a:p>
      </dgm:t>
    </dgm:pt>
    <dgm:pt modelId="{6BA7EBA1-72D7-4B16-91F7-0E425B3F1580}" type="sibTrans" cxnId="{E4948444-DD5B-45F6-BDC2-B61A955DF56B}">
      <dgm:prSet/>
      <dgm:spPr/>
      <dgm:t>
        <a:bodyPr/>
        <a:lstStyle/>
        <a:p>
          <a:endParaRPr lang="es-CO" sz="3200">
            <a:solidFill>
              <a:schemeClr val="tx1"/>
            </a:solidFill>
            <a:latin typeface="+mn-lt"/>
          </a:endParaRPr>
        </a:p>
      </dgm:t>
    </dgm:pt>
    <dgm:pt modelId="{9D96E999-3435-47D2-A2BA-6FAC899B011E}">
      <dgm:prSet custT="1"/>
      <dgm:spPr/>
      <dgm:t>
        <a:bodyPr/>
        <a:lstStyle/>
        <a:p>
          <a:r>
            <a:rPr lang="es-CO" sz="4800" b="0" i="0" baseline="0" dirty="0">
              <a:solidFill>
                <a:schemeClr val="tx1"/>
              </a:solidFill>
              <a:latin typeface="+mn-lt"/>
            </a:rPr>
            <a:t>2 Plantas de Incineración = 3.5 Billones</a:t>
          </a:r>
          <a:endParaRPr lang="es-CO" sz="4800" dirty="0">
            <a:solidFill>
              <a:schemeClr val="tx1"/>
            </a:solidFill>
            <a:latin typeface="+mn-lt"/>
          </a:endParaRPr>
        </a:p>
      </dgm:t>
    </dgm:pt>
    <dgm:pt modelId="{BF2B2F69-7B5F-48B0-BC35-8A1F492C65E3}" type="parTrans" cxnId="{607CF67B-CA3F-4DEB-B555-D451D5F155F9}">
      <dgm:prSet/>
      <dgm:spPr/>
      <dgm:t>
        <a:bodyPr/>
        <a:lstStyle/>
        <a:p>
          <a:endParaRPr lang="es-CO" sz="3200">
            <a:solidFill>
              <a:schemeClr val="tx1"/>
            </a:solidFill>
            <a:latin typeface="+mn-lt"/>
          </a:endParaRPr>
        </a:p>
      </dgm:t>
    </dgm:pt>
    <dgm:pt modelId="{685FA6CF-B75B-4CD5-85F8-25D69D620076}" type="sibTrans" cxnId="{607CF67B-CA3F-4DEB-B555-D451D5F155F9}">
      <dgm:prSet/>
      <dgm:spPr/>
      <dgm:t>
        <a:bodyPr/>
        <a:lstStyle/>
        <a:p>
          <a:endParaRPr lang="es-CO" sz="3200">
            <a:solidFill>
              <a:schemeClr val="tx1"/>
            </a:solidFill>
            <a:latin typeface="+mn-lt"/>
          </a:endParaRPr>
        </a:p>
      </dgm:t>
    </dgm:pt>
    <dgm:pt modelId="{D1AED4C1-E6D8-4BB7-8B69-48F0FDEB6F70}">
      <dgm:prSet custT="1"/>
      <dgm:spPr/>
      <dgm:t>
        <a:bodyPr/>
        <a:lstStyle/>
        <a:p>
          <a:r>
            <a:rPr lang="es-CO" sz="4800" dirty="0">
              <a:solidFill>
                <a:schemeClr val="tx1"/>
              </a:solidFill>
              <a:latin typeface="+mn-lt"/>
            </a:rPr>
            <a:t>Recuperación de 182 Ton/</a:t>
          </a:r>
          <a:r>
            <a:rPr lang="es-CO" sz="4800" dirty="0" err="1">
              <a:solidFill>
                <a:schemeClr val="tx1"/>
              </a:solidFill>
              <a:latin typeface="+mn-lt"/>
            </a:rPr>
            <a:t>dia</a:t>
          </a:r>
          <a:r>
            <a:rPr lang="es-CO" sz="4800" dirty="0">
              <a:solidFill>
                <a:schemeClr val="tx1"/>
              </a:solidFill>
              <a:latin typeface="+mn-lt"/>
            </a:rPr>
            <a:t> de Metales</a:t>
          </a:r>
        </a:p>
      </dgm:t>
    </dgm:pt>
    <dgm:pt modelId="{39D925A3-A802-42C4-ACB6-F3326C47A97F}" type="parTrans" cxnId="{5E3E2AC8-5EE8-4AF9-8B52-595246043C14}">
      <dgm:prSet/>
      <dgm:spPr/>
      <dgm:t>
        <a:bodyPr/>
        <a:lstStyle/>
        <a:p>
          <a:endParaRPr lang="es-CO" sz="3200">
            <a:solidFill>
              <a:schemeClr val="tx1"/>
            </a:solidFill>
            <a:latin typeface="+mn-lt"/>
          </a:endParaRPr>
        </a:p>
      </dgm:t>
    </dgm:pt>
    <dgm:pt modelId="{BE6541D4-9FD9-47B8-AEAA-38931DDB191C}" type="sibTrans" cxnId="{5E3E2AC8-5EE8-4AF9-8B52-595246043C14}">
      <dgm:prSet/>
      <dgm:spPr/>
      <dgm:t>
        <a:bodyPr/>
        <a:lstStyle/>
        <a:p>
          <a:endParaRPr lang="es-CO" sz="3200">
            <a:solidFill>
              <a:schemeClr val="tx1"/>
            </a:solidFill>
            <a:latin typeface="+mn-lt"/>
          </a:endParaRPr>
        </a:p>
      </dgm:t>
    </dgm:pt>
    <dgm:pt modelId="{17980A59-3715-4EB0-B47B-49CD2E54F746}">
      <dgm:prSet custT="1"/>
      <dgm:spPr/>
      <dgm:t>
        <a:bodyPr/>
        <a:lstStyle/>
        <a:p>
          <a:r>
            <a:rPr lang="es-CO" sz="4800" dirty="0">
              <a:solidFill>
                <a:schemeClr val="tx1"/>
              </a:solidFill>
              <a:latin typeface="+mn-lt"/>
            </a:rPr>
            <a:t>Energía Producida 137 MW</a:t>
          </a:r>
        </a:p>
      </dgm:t>
    </dgm:pt>
    <dgm:pt modelId="{8E73D908-B766-44B6-8244-3290C2276F52}" type="parTrans" cxnId="{7C8717A6-34F8-4FA7-A590-4C2A20564583}">
      <dgm:prSet/>
      <dgm:spPr/>
      <dgm:t>
        <a:bodyPr/>
        <a:lstStyle/>
        <a:p>
          <a:endParaRPr lang="es-CO">
            <a:solidFill>
              <a:schemeClr val="tx1"/>
            </a:solidFill>
            <a:latin typeface="+mn-lt"/>
          </a:endParaRPr>
        </a:p>
      </dgm:t>
    </dgm:pt>
    <dgm:pt modelId="{82EE26EE-78DB-4317-8800-C2F0A77E221D}" type="sibTrans" cxnId="{7C8717A6-34F8-4FA7-A590-4C2A20564583}">
      <dgm:prSet/>
      <dgm:spPr/>
      <dgm:t>
        <a:bodyPr/>
        <a:lstStyle/>
        <a:p>
          <a:endParaRPr lang="es-CO">
            <a:solidFill>
              <a:schemeClr val="tx1"/>
            </a:solidFill>
            <a:latin typeface="+mn-lt"/>
          </a:endParaRPr>
        </a:p>
      </dgm:t>
    </dgm:pt>
    <dgm:pt modelId="{6ADEC5A0-727F-4430-A14E-51CDA694808F}" type="pres">
      <dgm:prSet presAssocID="{7D368B1F-2720-4297-AFCF-48A87D0B23C0}" presName="vert0" presStyleCnt="0">
        <dgm:presLayoutVars>
          <dgm:dir/>
          <dgm:animOne val="branch"/>
          <dgm:animLvl val="lvl"/>
        </dgm:presLayoutVars>
      </dgm:prSet>
      <dgm:spPr/>
    </dgm:pt>
    <dgm:pt modelId="{08D96A56-B620-429B-916C-0392F239B511}" type="pres">
      <dgm:prSet presAssocID="{824755F6-4C1E-4BBC-B426-FCDB53E0FC6A}" presName="thickLine" presStyleLbl="alignNode1" presStyleIdx="0" presStyleCnt="4"/>
      <dgm:spPr/>
    </dgm:pt>
    <dgm:pt modelId="{E08E4DF4-48F1-4E36-9130-02CD06845B86}" type="pres">
      <dgm:prSet presAssocID="{824755F6-4C1E-4BBC-B426-FCDB53E0FC6A}" presName="horz1" presStyleCnt="0"/>
      <dgm:spPr/>
    </dgm:pt>
    <dgm:pt modelId="{D1BCBAAC-EC3D-47A2-8311-716336A12A1B}" type="pres">
      <dgm:prSet presAssocID="{824755F6-4C1E-4BBC-B426-FCDB53E0FC6A}" presName="tx1" presStyleLbl="revTx" presStyleIdx="0" presStyleCnt="4"/>
      <dgm:spPr/>
    </dgm:pt>
    <dgm:pt modelId="{E334561E-B68A-40EE-AC4B-2E689FA01F66}" type="pres">
      <dgm:prSet presAssocID="{824755F6-4C1E-4BBC-B426-FCDB53E0FC6A}" presName="vert1" presStyleCnt="0"/>
      <dgm:spPr/>
    </dgm:pt>
    <dgm:pt modelId="{3977D420-264E-49EA-90BF-6E00F5125BDD}" type="pres">
      <dgm:prSet presAssocID="{9D96E999-3435-47D2-A2BA-6FAC899B011E}" presName="thickLine" presStyleLbl="alignNode1" presStyleIdx="1" presStyleCnt="4"/>
      <dgm:spPr/>
    </dgm:pt>
    <dgm:pt modelId="{382D4EAB-4A37-49B5-BE36-539AB69562E0}" type="pres">
      <dgm:prSet presAssocID="{9D96E999-3435-47D2-A2BA-6FAC899B011E}" presName="horz1" presStyleCnt="0"/>
      <dgm:spPr/>
    </dgm:pt>
    <dgm:pt modelId="{C9F63093-D4E3-48AF-9016-7215DD8757EF}" type="pres">
      <dgm:prSet presAssocID="{9D96E999-3435-47D2-A2BA-6FAC899B011E}" presName="tx1" presStyleLbl="revTx" presStyleIdx="1" presStyleCnt="4"/>
      <dgm:spPr/>
    </dgm:pt>
    <dgm:pt modelId="{DDA0A517-895E-4847-95B4-31C09CB90004}" type="pres">
      <dgm:prSet presAssocID="{9D96E999-3435-47D2-A2BA-6FAC899B011E}" presName="vert1" presStyleCnt="0"/>
      <dgm:spPr/>
    </dgm:pt>
    <dgm:pt modelId="{282A76F6-180C-4D5C-AA79-D9A68AF806D2}" type="pres">
      <dgm:prSet presAssocID="{D1AED4C1-E6D8-4BB7-8B69-48F0FDEB6F70}" presName="thickLine" presStyleLbl="alignNode1" presStyleIdx="2" presStyleCnt="4"/>
      <dgm:spPr/>
    </dgm:pt>
    <dgm:pt modelId="{5DE55215-60F7-4DBC-B452-A6F4F735BBBE}" type="pres">
      <dgm:prSet presAssocID="{D1AED4C1-E6D8-4BB7-8B69-48F0FDEB6F70}" presName="horz1" presStyleCnt="0"/>
      <dgm:spPr/>
    </dgm:pt>
    <dgm:pt modelId="{4CE8FB57-16CF-4B95-84CC-EC246F00556A}" type="pres">
      <dgm:prSet presAssocID="{D1AED4C1-E6D8-4BB7-8B69-48F0FDEB6F70}" presName="tx1" presStyleLbl="revTx" presStyleIdx="2" presStyleCnt="4"/>
      <dgm:spPr/>
    </dgm:pt>
    <dgm:pt modelId="{B90DA881-009B-4DFD-A35E-FF4B78471187}" type="pres">
      <dgm:prSet presAssocID="{D1AED4C1-E6D8-4BB7-8B69-48F0FDEB6F70}" presName="vert1" presStyleCnt="0"/>
      <dgm:spPr/>
    </dgm:pt>
    <dgm:pt modelId="{53CA2A7D-ED3A-4930-BA31-559B191BC085}" type="pres">
      <dgm:prSet presAssocID="{17980A59-3715-4EB0-B47B-49CD2E54F746}" presName="thickLine" presStyleLbl="alignNode1" presStyleIdx="3" presStyleCnt="4"/>
      <dgm:spPr/>
    </dgm:pt>
    <dgm:pt modelId="{67E3A21C-108B-42AE-86A8-3F7E5D7A9B9F}" type="pres">
      <dgm:prSet presAssocID="{17980A59-3715-4EB0-B47B-49CD2E54F746}" presName="horz1" presStyleCnt="0"/>
      <dgm:spPr/>
    </dgm:pt>
    <dgm:pt modelId="{6CBA548B-F51D-4AD8-9E42-557D21AE81B0}" type="pres">
      <dgm:prSet presAssocID="{17980A59-3715-4EB0-B47B-49CD2E54F746}" presName="tx1" presStyleLbl="revTx" presStyleIdx="3" presStyleCnt="4"/>
      <dgm:spPr/>
    </dgm:pt>
    <dgm:pt modelId="{9289BEF5-D054-4FFA-A95D-AAA3A9E06839}" type="pres">
      <dgm:prSet presAssocID="{17980A59-3715-4EB0-B47B-49CD2E54F746}" presName="vert1" presStyleCnt="0"/>
      <dgm:spPr/>
    </dgm:pt>
  </dgm:ptLst>
  <dgm:cxnLst>
    <dgm:cxn modelId="{A7D0EC0B-F37D-4A42-AB2E-48CF3BE23DD2}" type="presOf" srcId="{D1AED4C1-E6D8-4BB7-8B69-48F0FDEB6F70}" destId="{4CE8FB57-16CF-4B95-84CC-EC246F00556A}" srcOrd="0" destOrd="0" presId="urn:microsoft.com/office/officeart/2008/layout/LinedList"/>
    <dgm:cxn modelId="{241EF40B-9DEC-4055-9718-7F1D8275CD84}" type="presOf" srcId="{9D96E999-3435-47D2-A2BA-6FAC899B011E}" destId="{C9F63093-D4E3-48AF-9016-7215DD8757EF}" srcOrd="0" destOrd="0" presId="urn:microsoft.com/office/officeart/2008/layout/LinedList"/>
    <dgm:cxn modelId="{E4948444-DD5B-45F6-BDC2-B61A955DF56B}" srcId="{7D368B1F-2720-4297-AFCF-48A87D0B23C0}" destId="{824755F6-4C1E-4BBC-B426-FCDB53E0FC6A}" srcOrd="0" destOrd="0" parTransId="{371DF2B0-A25C-4440-BD4B-AFE643CF2DFD}" sibTransId="{6BA7EBA1-72D7-4B16-91F7-0E425B3F1580}"/>
    <dgm:cxn modelId="{607CF67B-CA3F-4DEB-B555-D451D5F155F9}" srcId="{7D368B1F-2720-4297-AFCF-48A87D0B23C0}" destId="{9D96E999-3435-47D2-A2BA-6FAC899B011E}" srcOrd="1" destOrd="0" parTransId="{BF2B2F69-7B5F-48B0-BC35-8A1F492C65E3}" sibTransId="{685FA6CF-B75B-4CD5-85F8-25D69D620076}"/>
    <dgm:cxn modelId="{40B1BCA3-EB85-4DFD-9605-81A0B53F1B2B}" type="presOf" srcId="{7D368B1F-2720-4297-AFCF-48A87D0B23C0}" destId="{6ADEC5A0-727F-4430-A14E-51CDA694808F}" srcOrd="0" destOrd="0" presId="urn:microsoft.com/office/officeart/2008/layout/LinedList"/>
    <dgm:cxn modelId="{7C8717A6-34F8-4FA7-A590-4C2A20564583}" srcId="{7D368B1F-2720-4297-AFCF-48A87D0B23C0}" destId="{17980A59-3715-4EB0-B47B-49CD2E54F746}" srcOrd="3" destOrd="0" parTransId="{8E73D908-B766-44B6-8244-3290C2276F52}" sibTransId="{82EE26EE-78DB-4317-8800-C2F0A77E221D}"/>
    <dgm:cxn modelId="{5E3E2AC8-5EE8-4AF9-8B52-595246043C14}" srcId="{7D368B1F-2720-4297-AFCF-48A87D0B23C0}" destId="{D1AED4C1-E6D8-4BB7-8B69-48F0FDEB6F70}" srcOrd="2" destOrd="0" parTransId="{39D925A3-A802-42C4-ACB6-F3326C47A97F}" sibTransId="{BE6541D4-9FD9-47B8-AEAA-38931DDB191C}"/>
    <dgm:cxn modelId="{EF5A16E9-7E54-4259-B633-8C9D8D4EC2D1}" type="presOf" srcId="{824755F6-4C1E-4BBC-B426-FCDB53E0FC6A}" destId="{D1BCBAAC-EC3D-47A2-8311-716336A12A1B}" srcOrd="0" destOrd="0" presId="urn:microsoft.com/office/officeart/2008/layout/LinedList"/>
    <dgm:cxn modelId="{369953F3-E18F-4BA6-9708-E0A389582193}" type="presOf" srcId="{17980A59-3715-4EB0-B47B-49CD2E54F746}" destId="{6CBA548B-F51D-4AD8-9E42-557D21AE81B0}" srcOrd="0" destOrd="0" presId="urn:microsoft.com/office/officeart/2008/layout/LinedList"/>
    <dgm:cxn modelId="{5C543544-F232-4C48-98FF-7000DF5B12BE}" type="presParOf" srcId="{6ADEC5A0-727F-4430-A14E-51CDA694808F}" destId="{08D96A56-B620-429B-916C-0392F239B511}" srcOrd="0" destOrd="0" presId="urn:microsoft.com/office/officeart/2008/layout/LinedList"/>
    <dgm:cxn modelId="{DFBF76D6-3058-4217-8C4B-BB78A6462C2D}" type="presParOf" srcId="{6ADEC5A0-727F-4430-A14E-51CDA694808F}" destId="{E08E4DF4-48F1-4E36-9130-02CD06845B86}" srcOrd="1" destOrd="0" presId="urn:microsoft.com/office/officeart/2008/layout/LinedList"/>
    <dgm:cxn modelId="{8A6683F5-B769-456F-B039-4FB97E756F50}" type="presParOf" srcId="{E08E4DF4-48F1-4E36-9130-02CD06845B86}" destId="{D1BCBAAC-EC3D-47A2-8311-716336A12A1B}" srcOrd="0" destOrd="0" presId="urn:microsoft.com/office/officeart/2008/layout/LinedList"/>
    <dgm:cxn modelId="{3F0B5859-2A3E-4EEE-BBDD-6C3F77B54152}" type="presParOf" srcId="{E08E4DF4-48F1-4E36-9130-02CD06845B86}" destId="{E334561E-B68A-40EE-AC4B-2E689FA01F66}" srcOrd="1" destOrd="0" presId="urn:microsoft.com/office/officeart/2008/layout/LinedList"/>
    <dgm:cxn modelId="{AF588552-5B2E-441B-BD64-CD2EF51DDEBB}" type="presParOf" srcId="{6ADEC5A0-727F-4430-A14E-51CDA694808F}" destId="{3977D420-264E-49EA-90BF-6E00F5125BDD}" srcOrd="2" destOrd="0" presId="urn:microsoft.com/office/officeart/2008/layout/LinedList"/>
    <dgm:cxn modelId="{108B8610-FEFD-4EE7-9137-1978135CD5C7}" type="presParOf" srcId="{6ADEC5A0-727F-4430-A14E-51CDA694808F}" destId="{382D4EAB-4A37-49B5-BE36-539AB69562E0}" srcOrd="3" destOrd="0" presId="urn:microsoft.com/office/officeart/2008/layout/LinedList"/>
    <dgm:cxn modelId="{20DB5213-A605-4902-AFCB-3A2C7BDB9D9C}" type="presParOf" srcId="{382D4EAB-4A37-49B5-BE36-539AB69562E0}" destId="{C9F63093-D4E3-48AF-9016-7215DD8757EF}" srcOrd="0" destOrd="0" presId="urn:microsoft.com/office/officeart/2008/layout/LinedList"/>
    <dgm:cxn modelId="{6D8E184C-EA17-4A7C-B5A7-516099ACD0B8}" type="presParOf" srcId="{382D4EAB-4A37-49B5-BE36-539AB69562E0}" destId="{DDA0A517-895E-4847-95B4-31C09CB90004}" srcOrd="1" destOrd="0" presId="urn:microsoft.com/office/officeart/2008/layout/LinedList"/>
    <dgm:cxn modelId="{6D6DA34C-097E-4DE8-B444-73517359CAC2}" type="presParOf" srcId="{6ADEC5A0-727F-4430-A14E-51CDA694808F}" destId="{282A76F6-180C-4D5C-AA79-D9A68AF806D2}" srcOrd="4" destOrd="0" presId="urn:microsoft.com/office/officeart/2008/layout/LinedList"/>
    <dgm:cxn modelId="{3571E399-3395-45E3-8BC8-425B019D960E}" type="presParOf" srcId="{6ADEC5A0-727F-4430-A14E-51CDA694808F}" destId="{5DE55215-60F7-4DBC-B452-A6F4F735BBBE}" srcOrd="5" destOrd="0" presId="urn:microsoft.com/office/officeart/2008/layout/LinedList"/>
    <dgm:cxn modelId="{62E7A91B-CCAE-4145-AEB4-403A8B6483FF}" type="presParOf" srcId="{5DE55215-60F7-4DBC-B452-A6F4F735BBBE}" destId="{4CE8FB57-16CF-4B95-84CC-EC246F00556A}" srcOrd="0" destOrd="0" presId="urn:microsoft.com/office/officeart/2008/layout/LinedList"/>
    <dgm:cxn modelId="{984D33D4-7985-425E-A795-86E2EEB59E8C}" type="presParOf" srcId="{5DE55215-60F7-4DBC-B452-A6F4F735BBBE}" destId="{B90DA881-009B-4DFD-A35E-FF4B78471187}" srcOrd="1" destOrd="0" presId="urn:microsoft.com/office/officeart/2008/layout/LinedList"/>
    <dgm:cxn modelId="{C2EB3825-72BE-4F51-B6C3-BB789D1735F3}" type="presParOf" srcId="{6ADEC5A0-727F-4430-A14E-51CDA694808F}" destId="{53CA2A7D-ED3A-4930-BA31-559B191BC085}" srcOrd="6" destOrd="0" presId="urn:microsoft.com/office/officeart/2008/layout/LinedList"/>
    <dgm:cxn modelId="{43AC641B-BA93-4B80-A574-3EF1690B2F12}" type="presParOf" srcId="{6ADEC5A0-727F-4430-A14E-51CDA694808F}" destId="{67E3A21C-108B-42AE-86A8-3F7E5D7A9B9F}" srcOrd="7" destOrd="0" presId="urn:microsoft.com/office/officeart/2008/layout/LinedList"/>
    <dgm:cxn modelId="{3D5E9591-4C62-4F8D-AFB8-5CF9D620DFBA}" type="presParOf" srcId="{67E3A21C-108B-42AE-86A8-3F7E5D7A9B9F}" destId="{6CBA548B-F51D-4AD8-9E42-557D21AE81B0}" srcOrd="0" destOrd="0" presId="urn:microsoft.com/office/officeart/2008/layout/LinedList"/>
    <dgm:cxn modelId="{D0B9D25F-21A9-4493-8CDE-DAAABBE336CC}" type="presParOf" srcId="{67E3A21C-108B-42AE-86A8-3F7E5D7A9B9F}" destId="{9289BEF5-D054-4FFA-A95D-AAA3A9E06839}" srcOrd="1" destOrd="0" presId="urn:microsoft.com/office/officeart/2008/layout/LinedList"/>
  </dgm:cxnLst>
  <dgm:bg/>
  <dgm:whole>
    <a:ln>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9F4AC4-89AD-4584-81FB-0C50603ECF88}" type="doc">
      <dgm:prSet loTypeId="urn:microsoft.com/office/officeart/2005/8/layout/vProcess5" loCatId="process" qsTypeId="urn:microsoft.com/office/officeart/2005/8/quickstyle/simple3" qsCatId="simple" csTypeId="urn:microsoft.com/office/officeart/2005/8/colors/accent1_5" csCatId="accent1" phldr="1"/>
      <dgm:spPr/>
      <dgm:t>
        <a:bodyPr/>
        <a:lstStyle/>
        <a:p>
          <a:endParaRPr lang="es-ES"/>
        </a:p>
      </dgm:t>
    </dgm:pt>
    <dgm:pt modelId="{1D09EAE6-00A1-404C-AEA8-50A64B5804B3}">
      <dgm:prSet phldrT="[Texto]" custT="1"/>
      <dgm:spPr/>
      <dgm:t>
        <a:bodyPr/>
        <a:lstStyle/>
        <a:p>
          <a:pPr algn="ctr"/>
          <a:r>
            <a:rPr lang="es-CO" sz="4000" b="1" i="0" dirty="0"/>
            <a:t>LICITACIÓN PÚBLICA 007 DE 2007</a:t>
          </a:r>
          <a:endParaRPr lang="es-ES" sz="4000" i="0" dirty="0"/>
        </a:p>
      </dgm:t>
    </dgm:pt>
    <dgm:pt modelId="{C41447B6-7307-400C-8C36-18BD5DFED605}" type="parTrans" cxnId="{AAC71BC1-CDA3-4EC3-9AD0-735A2392995F}">
      <dgm:prSet/>
      <dgm:spPr/>
      <dgm:t>
        <a:bodyPr/>
        <a:lstStyle/>
        <a:p>
          <a:endParaRPr lang="es-ES" sz="3600" i="0"/>
        </a:p>
      </dgm:t>
    </dgm:pt>
    <dgm:pt modelId="{AD852527-38C5-431C-9B0B-66DD0B00DDDF}" type="sibTrans" cxnId="{AAC71BC1-CDA3-4EC3-9AD0-735A2392995F}">
      <dgm:prSet custT="1"/>
      <dgm:spPr/>
      <dgm:t>
        <a:bodyPr/>
        <a:lstStyle/>
        <a:p>
          <a:endParaRPr lang="es-ES" sz="3600" i="0"/>
        </a:p>
      </dgm:t>
    </dgm:pt>
    <dgm:pt modelId="{22B70055-3EF7-4444-BA31-0DCEE24FCA9A}">
      <dgm:prSet custT="1"/>
      <dgm:spPr/>
      <dgm:t>
        <a:bodyPr/>
        <a:lstStyle/>
        <a:p>
          <a:pPr algn="ctr"/>
          <a:r>
            <a:rPr lang="es-CO" sz="4000" b="1" i="0" dirty="0">
              <a:latin typeface="Calibri"/>
              <a:ea typeface="Calibri"/>
              <a:cs typeface="Calibri"/>
            </a:rPr>
            <a:t>CONCESIONARIO BIOGAS DOÑA JUANA S.A. E.S.P.</a:t>
          </a:r>
          <a:endParaRPr kumimoji="0" lang="es-CO" sz="4000" b="0" i="0" u="none" baseline="0" dirty="0">
            <a:uLnTx/>
            <a:uFillTx/>
          </a:endParaRPr>
        </a:p>
      </dgm:t>
    </dgm:pt>
    <dgm:pt modelId="{A436CF04-0C68-4D6C-9C8D-CAC9E8E7A01E}" type="parTrans" cxnId="{832BAB51-AF7F-49E4-B497-5C3D15CFF2AB}">
      <dgm:prSet/>
      <dgm:spPr/>
      <dgm:t>
        <a:bodyPr/>
        <a:lstStyle/>
        <a:p>
          <a:endParaRPr lang="es-ES" sz="3600" i="0"/>
        </a:p>
      </dgm:t>
    </dgm:pt>
    <dgm:pt modelId="{DDE1A0AF-277F-4E5F-9E77-4A088F18627C}" type="sibTrans" cxnId="{832BAB51-AF7F-49E4-B497-5C3D15CFF2AB}">
      <dgm:prSet custT="1"/>
      <dgm:spPr/>
      <dgm:t>
        <a:bodyPr/>
        <a:lstStyle/>
        <a:p>
          <a:endParaRPr lang="es-ES" sz="3600" i="0"/>
        </a:p>
      </dgm:t>
    </dgm:pt>
    <dgm:pt modelId="{FA39EAC3-66D3-4583-9510-EAD9665F9EDB}">
      <dgm:prSet custT="1"/>
      <dgm:spPr/>
      <dgm:t>
        <a:bodyPr/>
        <a:lstStyle/>
        <a:p>
          <a:pPr algn="ctr"/>
          <a:r>
            <a:rPr lang="es-CO" sz="4000" b="1" i="0"/>
            <a:t>CONTRATO DE CONCESION 137 DE 2007. </a:t>
          </a:r>
        </a:p>
        <a:p>
          <a:pPr algn="ctr"/>
          <a:r>
            <a:rPr lang="es-CO" sz="4000" b="1" i="0"/>
            <a:t>Plazo: 23 años y un mes</a:t>
          </a:r>
          <a:endParaRPr lang="es-CO" sz="4000" i="0" dirty="0"/>
        </a:p>
      </dgm:t>
    </dgm:pt>
    <dgm:pt modelId="{53CC30B0-2660-4B83-BA16-8D2422C533C8}" type="parTrans" cxnId="{E7F4F8F1-FAE5-4186-9C7E-0E5BF92E4BCB}">
      <dgm:prSet/>
      <dgm:spPr/>
      <dgm:t>
        <a:bodyPr/>
        <a:lstStyle/>
        <a:p>
          <a:endParaRPr lang="es-ES" sz="3600" i="0"/>
        </a:p>
      </dgm:t>
    </dgm:pt>
    <dgm:pt modelId="{C1E53A15-DF0E-4D84-9F7C-91006F3BD553}" type="sibTrans" cxnId="{E7F4F8F1-FAE5-4186-9C7E-0E5BF92E4BCB}">
      <dgm:prSet custT="1"/>
      <dgm:spPr/>
      <dgm:t>
        <a:bodyPr/>
        <a:lstStyle/>
        <a:p>
          <a:endParaRPr lang="es-ES" sz="3600" i="0"/>
        </a:p>
      </dgm:t>
    </dgm:pt>
    <dgm:pt modelId="{6045712A-387B-4F33-9D8B-EA725752C837}">
      <dgm:prSet phldrT="[Texto]" custT="1"/>
      <dgm:spPr/>
      <dgm:t>
        <a:bodyPr/>
        <a:lstStyle/>
        <a:p>
          <a:r>
            <a:rPr lang="es-CO" sz="3600" i="0" dirty="0"/>
            <a:t>Tratamiento y aprovechamiento del biogás proveniente del Relleno Sanitario Doña Juana del Distrito capital, aplicando el mecanismo de desarrollo limpio -MDL del Protocolo de </a:t>
          </a:r>
          <a:r>
            <a:rPr lang="es-CO" sz="3600" i="0" dirty="0" err="1"/>
            <a:t>Kyoto</a:t>
          </a:r>
          <a:r>
            <a:rPr lang="es-CO" sz="3600" i="0" dirty="0"/>
            <a:t>. </a:t>
          </a:r>
        </a:p>
      </dgm:t>
    </dgm:pt>
    <dgm:pt modelId="{D74EF6F1-54B1-4724-9F20-BC75E42D146B}" type="parTrans" cxnId="{C9779A0A-884E-42FB-A162-E090ACDBEF01}">
      <dgm:prSet/>
      <dgm:spPr/>
      <dgm:t>
        <a:bodyPr/>
        <a:lstStyle/>
        <a:p>
          <a:endParaRPr lang="es-CO" sz="3600" i="0"/>
        </a:p>
      </dgm:t>
    </dgm:pt>
    <dgm:pt modelId="{E7280FFB-1190-4407-BE70-4B0E44F76016}" type="sibTrans" cxnId="{C9779A0A-884E-42FB-A162-E090ACDBEF01}">
      <dgm:prSet/>
      <dgm:spPr/>
      <dgm:t>
        <a:bodyPr/>
        <a:lstStyle/>
        <a:p>
          <a:endParaRPr lang="es-CO" sz="3600" i="0"/>
        </a:p>
      </dgm:t>
    </dgm:pt>
    <dgm:pt modelId="{B5E3C1EF-B1BF-4E04-966E-ADAD369EC04B}" type="pres">
      <dgm:prSet presAssocID="{819F4AC4-89AD-4584-81FB-0C50603ECF88}" presName="outerComposite" presStyleCnt="0">
        <dgm:presLayoutVars>
          <dgm:chMax val="5"/>
          <dgm:dir/>
          <dgm:resizeHandles val="exact"/>
        </dgm:presLayoutVars>
      </dgm:prSet>
      <dgm:spPr/>
    </dgm:pt>
    <dgm:pt modelId="{852C368D-55D6-4824-8BDD-57FB9A939C74}" type="pres">
      <dgm:prSet presAssocID="{819F4AC4-89AD-4584-81FB-0C50603ECF88}" presName="dummyMaxCanvas" presStyleCnt="0">
        <dgm:presLayoutVars/>
      </dgm:prSet>
      <dgm:spPr/>
    </dgm:pt>
    <dgm:pt modelId="{F43A5547-F91A-4EFE-93E3-E0E8EF7EE7E1}" type="pres">
      <dgm:prSet presAssocID="{819F4AC4-89AD-4584-81FB-0C50603ECF88}" presName="FourNodes_1" presStyleLbl="node1" presStyleIdx="0" presStyleCnt="4">
        <dgm:presLayoutVars>
          <dgm:bulletEnabled val="1"/>
        </dgm:presLayoutVars>
      </dgm:prSet>
      <dgm:spPr/>
    </dgm:pt>
    <dgm:pt modelId="{587D0588-D403-4220-8F41-BDEFAB196596}" type="pres">
      <dgm:prSet presAssocID="{819F4AC4-89AD-4584-81FB-0C50603ECF88}" presName="FourNodes_2" presStyleLbl="node1" presStyleIdx="1" presStyleCnt="4">
        <dgm:presLayoutVars>
          <dgm:bulletEnabled val="1"/>
        </dgm:presLayoutVars>
      </dgm:prSet>
      <dgm:spPr/>
    </dgm:pt>
    <dgm:pt modelId="{1A1C40B9-1189-46A4-B286-4A504C3E9A8C}" type="pres">
      <dgm:prSet presAssocID="{819F4AC4-89AD-4584-81FB-0C50603ECF88}" presName="FourNodes_3" presStyleLbl="node1" presStyleIdx="2" presStyleCnt="4">
        <dgm:presLayoutVars>
          <dgm:bulletEnabled val="1"/>
        </dgm:presLayoutVars>
      </dgm:prSet>
      <dgm:spPr/>
    </dgm:pt>
    <dgm:pt modelId="{33D2B250-F3BE-47DD-BD05-8C7202FC4C81}" type="pres">
      <dgm:prSet presAssocID="{819F4AC4-89AD-4584-81FB-0C50603ECF88}" presName="FourNodes_4" presStyleLbl="node1" presStyleIdx="3" presStyleCnt="4">
        <dgm:presLayoutVars>
          <dgm:bulletEnabled val="1"/>
        </dgm:presLayoutVars>
      </dgm:prSet>
      <dgm:spPr/>
    </dgm:pt>
    <dgm:pt modelId="{E25A9FD9-B0F5-42B0-88B3-80F0E30B08A7}" type="pres">
      <dgm:prSet presAssocID="{819F4AC4-89AD-4584-81FB-0C50603ECF88}" presName="FourConn_1-2" presStyleLbl="fgAccFollowNode1" presStyleIdx="0" presStyleCnt="3">
        <dgm:presLayoutVars>
          <dgm:bulletEnabled val="1"/>
        </dgm:presLayoutVars>
      </dgm:prSet>
      <dgm:spPr/>
    </dgm:pt>
    <dgm:pt modelId="{20A57D13-639E-468E-8584-378F69D90B49}" type="pres">
      <dgm:prSet presAssocID="{819F4AC4-89AD-4584-81FB-0C50603ECF88}" presName="FourConn_2-3" presStyleLbl="fgAccFollowNode1" presStyleIdx="1" presStyleCnt="3">
        <dgm:presLayoutVars>
          <dgm:bulletEnabled val="1"/>
        </dgm:presLayoutVars>
      </dgm:prSet>
      <dgm:spPr/>
    </dgm:pt>
    <dgm:pt modelId="{19079A9C-BB0B-49D9-ADA2-09D09BE4FAEF}" type="pres">
      <dgm:prSet presAssocID="{819F4AC4-89AD-4584-81FB-0C50603ECF88}" presName="FourConn_3-4" presStyleLbl="fgAccFollowNode1" presStyleIdx="2" presStyleCnt="3">
        <dgm:presLayoutVars>
          <dgm:bulletEnabled val="1"/>
        </dgm:presLayoutVars>
      </dgm:prSet>
      <dgm:spPr/>
    </dgm:pt>
    <dgm:pt modelId="{4949C195-CE37-47CC-B0E4-809B068AAB63}" type="pres">
      <dgm:prSet presAssocID="{819F4AC4-89AD-4584-81FB-0C50603ECF88}" presName="FourNodes_1_text" presStyleLbl="node1" presStyleIdx="3" presStyleCnt="4">
        <dgm:presLayoutVars>
          <dgm:bulletEnabled val="1"/>
        </dgm:presLayoutVars>
      </dgm:prSet>
      <dgm:spPr/>
    </dgm:pt>
    <dgm:pt modelId="{AE197283-CCFE-4FE3-8C73-D208983340EA}" type="pres">
      <dgm:prSet presAssocID="{819F4AC4-89AD-4584-81FB-0C50603ECF88}" presName="FourNodes_2_text" presStyleLbl="node1" presStyleIdx="3" presStyleCnt="4">
        <dgm:presLayoutVars>
          <dgm:bulletEnabled val="1"/>
        </dgm:presLayoutVars>
      </dgm:prSet>
      <dgm:spPr/>
    </dgm:pt>
    <dgm:pt modelId="{69C38332-1F94-4EE8-B4F4-7A7D5089AAAF}" type="pres">
      <dgm:prSet presAssocID="{819F4AC4-89AD-4584-81FB-0C50603ECF88}" presName="FourNodes_3_text" presStyleLbl="node1" presStyleIdx="3" presStyleCnt="4">
        <dgm:presLayoutVars>
          <dgm:bulletEnabled val="1"/>
        </dgm:presLayoutVars>
      </dgm:prSet>
      <dgm:spPr/>
    </dgm:pt>
    <dgm:pt modelId="{90B141F2-821A-4FB1-9824-171B89D26C2F}" type="pres">
      <dgm:prSet presAssocID="{819F4AC4-89AD-4584-81FB-0C50603ECF88}" presName="FourNodes_4_text" presStyleLbl="node1" presStyleIdx="3" presStyleCnt="4">
        <dgm:presLayoutVars>
          <dgm:bulletEnabled val="1"/>
        </dgm:presLayoutVars>
      </dgm:prSet>
      <dgm:spPr/>
    </dgm:pt>
  </dgm:ptLst>
  <dgm:cxnLst>
    <dgm:cxn modelId="{C9779A0A-884E-42FB-A162-E090ACDBEF01}" srcId="{819F4AC4-89AD-4584-81FB-0C50603ECF88}" destId="{6045712A-387B-4F33-9D8B-EA725752C837}" srcOrd="3" destOrd="0" parTransId="{D74EF6F1-54B1-4724-9F20-BC75E42D146B}" sibTransId="{E7280FFB-1190-4407-BE70-4B0E44F76016}"/>
    <dgm:cxn modelId="{0B8DF617-9D1A-4C57-8968-1655A62D0FA5}" type="presOf" srcId="{1D09EAE6-00A1-404C-AEA8-50A64B5804B3}" destId="{4949C195-CE37-47CC-B0E4-809B068AAB63}" srcOrd="1" destOrd="0" presId="urn:microsoft.com/office/officeart/2005/8/layout/vProcess5"/>
    <dgm:cxn modelId="{783BE463-B256-45D2-BEDA-24B6EF3AD567}" type="presOf" srcId="{6045712A-387B-4F33-9D8B-EA725752C837}" destId="{33D2B250-F3BE-47DD-BD05-8C7202FC4C81}" srcOrd="0" destOrd="0" presId="urn:microsoft.com/office/officeart/2005/8/layout/vProcess5"/>
    <dgm:cxn modelId="{FF83D848-5117-4E0B-8A76-90C6D40C61A7}" type="presOf" srcId="{1D09EAE6-00A1-404C-AEA8-50A64B5804B3}" destId="{F43A5547-F91A-4EFE-93E3-E0E8EF7EE7E1}" srcOrd="0" destOrd="0" presId="urn:microsoft.com/office/officeart/2005/8/layout/vProcess5"/>
    <dgm:cxn modelId="{9DBA964C-040B-41B6-A1EB-4CBD7F3855BA}" type="presOf" srcId="{C1E53A15-DF0E-4D84-9F7C-91006F3BD553}" destId="{19079A9C-BB0B-49D9-ADA2-09D09BE4FAEF}" srcOrd="0" destOrd="0" presId="urn:microsoft.com/office/officeart/2005/8/layout/vProcess5"/>
    <dgm:cxn modelId="{832BAB51-AF7F-49E4-B497-5C3D15CFF2AB}" srcId="{819F4AC4-89AD-4584-81FB-0C50603ECF88}" destId="{22B70055-3EF7-4444-BA31-0DCEE24FCA9A}" srcOrd="1" destOrd="0" parTransId="{A436CF04-0C68-4D6C-9C8D-CAC9E8E7A01E}" sibTransId="{DDE1A0AF-277F-4E5F-9E77-4A088F18627C}"/>
    <dgm:cxn modelId="{BA4C0086-1154-4F7C-BBE2-C7C37762458F}" type="presOf" srcId="{FA39EAC3-66D3-4583-9510-EAD9665F9EDB}" destId="{1A1C40B9-1189-46A4-B286-4A504C3E9A8C}" srcOrd="0" destOrd="0" presId="urn:microsoft.com/office/officeart/2005/8/layout/vProcess5"/>
    <dgm:cxn modelId="{3DA82892-7B9D-4CAF-8839-C25B78F88B26}" type="presOf" srcId="{22B70055-3EF7-4444-BA31-0DCEE24FCA9A}" destId="{587D0588-D403-4220-8F41-BDEFAB196596}" srcOrd="0" destOrd="0" presId="urn:microsoft.com/office/officeart/2005/8/layout/vProcess5"/>
    <dgm:cxn modelId="{E1FACB9B-2AFF-4747-8D80-33DF3F37CC2E}" type="presOf" srcId="{6045712A-387B-4F33-9D8B-EA725752C837}" destId="{90B141F2-821A-4FB1-9824-171B89D26C2F}" srcOrd="1" destOrd="0" presId="urn:microsoft.com/office/officeart/2005/8/layout/vProcess5"/>
    <dgm:cxn modelId="{CCBFB3A1-6510-4962-8B4E-14A9FFB76E43}" type="presOf" srcId="{819F4AC4-89AD-4584-81FB-0C50603ECF88}" destId="{B5E3C1EF-B1BF-4E04-966E-ADAD369EC04B}" srcOrd="0" destOrd="0" presId="urn:microsoft.com/office/officeart/2005/8/layout/vProcess5"/>
    <dgm:cxn modelId="{AAC71BC1-CDA3-4EC3-9AD0-735A2392995F}" srcId="{819F4AC4-89AD-4584-81FB-0C50603ECF88}" destId="{1D09EAE6-00A1-404C-AEA8-50A64B5804B3}" srcOrd="0" destOrd="0" parTransId="{C41447B6-7307-400C-8C36-18BD5DFED605}" sibTransId="{AD852527-38C5-431C-9B0B-66DD0B00DDDF}"/>
    <dgm:cxn modelId="{7A6DC6CF-69B1-435C-ABB7-D772B994D7AB}" type="presOf" srcId="{22B70055-3EF7-4444-BA31-0DCEE24FCA9A}" destId="{AE197283-CCFE-4FE3-8C73-D208983340EA}" srcOrd="1" destOrd="0" presId="urn:microsoft.com/office/officeart/2005/8/layout/vProcess5"/>
    <dgm:cxn modelId="{65852FDD-2035-4CC2-B8A1-C519548B7636}" type="presOf" srcId="{DDE1A0AF-277F-4E5F-9E77-4A088F18627C}" destId="{20A57D13-639E-468E-8584-378F69D90B49}" srcOrd="0" destOrd="0" presId="urn:microsoft.com/office/officeart/2005/8/layout/vProcess5"/>
    <dgm:cxn modelId="{E7F4F8F1-FAE5-4186-9C7E-0E5BF92E4BCB}" srcId="{819F4AC4-89AD-4584-81FB-0C50603ECF88}" destId="{FA39EAC3-66D3-4583-9510-EAD9665F9EDB}" srcOrd="2" destOrd="0" parTransId="{53CC30B0-2660-4B83-BA16-8D2422C533C8}" sibTransId="{C1E53A15-DF0E-4D84-9F7C-91006F3BD553}"/>
    <dgm:cxn modelId="{4B325FF7-44A8-4009-A3AE-B1EBD96A431A}" type="presOf" srcId="{AD852527-38C5-431C-9B0B-66DD0B00DDDF}" destId="{E25A9FD9-B0F5-42B0-88B3-80F0E30B08A7}" srcOrd="0" destOrd="0" presId="urn:microsoft.com/office/officeart/2005/8/layout/vProcess5"/>
    <dgm:cxn modelId="{23DB4EFD-22D5-4F8B-8E1F-4A15AA5DE288}" type="presOf" srcId="{FA39EAC3-66D3-4583-9510-EAD9665F9EDB}" destId="{69C38332-1F94-4EE8-B4F4-7A7D5089AAAF}" srcOrd="1" destOrd="0" presId="urn:microsoft.com/office/officeart/2005/8/layout/vProcess5"/>
    <dgm:cxn modelId="{8CDF6F5F-33C9-4D0E-B1B3-7D8F389776CC}" type="presParOf" srcId="{B5E3C1EF-B1BF-4E04-966E-ADAD369EC04B}" destId="{852C368D-55D6-4824-8BDD-57FB9A939C74}" srcOrd="0" destOrd="0" presId="urn:microsoft.com/office/officeart/2005/8/layout/vProcess5"/>
    <dgm:cxn modelId="{62724960-0C2A-43E5-9CFF-E93DD7F2211D}" type="presParOf" srcId="{B5E3C1EF-B1BF-4E04-966E-ADAD369EC04B}" destId="{F43A5547-F91A-4EFE-93E3-E0E8EF7EE7E1}" srcOrd="1" destOrd="0" presId="urn:microsoft.com/office/officeart/2005/8/layout/vProcess5"/>
    <dgm:cxn modelId="{402C5CEA-598A-40F9-B39C-0094EF5E637F}" type="presParOf" srcId="{B5E3C1EF-B1BF-4E04-966E-ADAD369EC04B}" destId="{587D0588-D403-4220-8F41-BDEFAB196596}" srcOrd="2" destOrd="0" presId="urn:microsoft.com/office/officeart/2005/8/layout/vProcess5"/>
    <dgm:cxn modelId="{3DFBBB02-5C05-4082-9A25-A4C787CB0538}" type="presParOf" srcId="{B5E3C1EF-B1BF-4E04-966E-ADAD369EC04B}" destId="{1A1C40B9-1189-46A4-B286-4A504C3E9A8C}" srcOrd="3" destOrd="0" presId="urn:microsoft.com/office/officeart/2005/8/layout/vProcess5"/>
    <dgm:cxn modelId="{FE4AED4E-AD67-41E0-A33C-7F306DE6C015}" type="presParOf" srcId="{B5E3C1EF-B1BF-4E04-966E-ADAD369EC04B}" destId="{33D2B250-F3BE-47DD-BD05-8C7202FC4C81}" srcOrd="4" destOrd="0" presId="urn:microsoft.com/office/officeart/2005/8/layout/vProcess5"/>
    <dgm:cxn modelId="{31DD3038-B981-443C-818A-33205AE164FC}" type="presParOf" srcId="{B5E3C1EF-B1BF-4E04-966E-ADAD369EC04B}" destId="{E25A9FD9-B0F5-42B0-88B3-80F0E30B08A7}" srcOrd="5" destOrd="0" presId="urn:microsoft.com/office/officeart/2005/8/layout/vProcess5"/>
    <dgm:cxn modelId="{5F050B0E-D4C1-4150-8CF0-F837334FE584}" type="presParOf" srcId="{B5E3C1EF-B1BF-4E04-966E-ADAD369EC04B}" destId="{20A57D13-639E-468E-8584-378F69D90B49}" srcOrd="6" destOrd="0" presId="urn:microsoft.com/office/officeart/2005/8/layout/vProcess5"/>
    <dgm:cxn modelId="{971C60DF-0896-465C-9713-984D47D8E1D5}" type="presParOf" srcId="{B5E3C1EF-B1BF-4E04-966E-ADAD369EC04B}" destId="{19079A9C-BB0B-49D9-ADA2-09D09BE4FAEF}" srcOrd="7" destOrd="0" presId="urn:microsoft.com/office/officeart/2005/8/layout/vProcess5"/>
    <dgm:cxn modelId="{5E55CA9D-7DD7-488C-A4DC-C336CFC3666D}" type="presParOf" srcId="{B5E3C1EF-B1BF-4E04-966E-ADAD369EC04B}" destId="{4949C195-CE37-47CC-B0E4-809B068AAB63}" srcOrd="8" destOrd="0" presId="urn:microsoft.com/office/officeart/2005/8/layout/vProcess5"/>
    <dgm:cxn modelId="{0724495B-AFED-4396-B4A2-67BDFB168D19}" type="presParOf" srcId="{B5E3C1EF-B1BF-4E04-966E-ADAD369EC04B}" destId="{AE197283-CCFE-4FE3-8C73-D208983340EA}" srcOrd="9" destOrd="0" presId="urn:microsoft.com/office/officeart/2005/8/layout/vProcess5"/>
    <dgm:cxn modelId="{0205439F-1656-4FC2-96CF-807E5AAF8566}" type="presParOf" srcId="{B5E3C1EF-B1BF-4E04-966E-ADAD369EC04B}" destId="{69C38332-1F94-4EE8-B4F4-7A7D5089AAAF}" srcOrd="10" destOrd="0" presId="urn:microsoft.com/office/officeart/2005/8/layout/vProcess5"/>
    <dgm:cxn modelId="{9CFFD969-CB8A-4398-972A-1CC60E3D51B2}" type="presParOf" srcId="{B5E3C1EF-B1BF-4E04-966E-ADAD369EC04B}" destId="{90B141F2-821A-4FB1-9824-171B89D26C2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CD0027-71B2-4046-BAC1-C4B0E65A7257}" type="doc">
      <dgm:prSet loTypeId="urn:microsoft.com/office/officeart/2005/8/layout/process4" loCatId="process" qsTypeId="urn:microsoft.com/office/officeart/2005/8/quickstyle/simple1" qsCatId="simple" csTypeId="urn:microsoft.com/office/officeart/2005/8/colors/accent1_4" csCatId="accent1" phldr="1"/>
      <dgm:spPr/>
      <dgm:t>
        <a:bodyPr/>
        <a:lstStyle/>
        <a:p>
          <a:endParaRPr lang="es-CO"/>
        </a:p>
      </dgm:t>
    </dgm:pt>
    <dgm:pt modelId="{8D16B561-76F0-4D25-994D-19FE6C74E33D}">
      <dgm:prSet phldrT="[Texto]" custT="1"/>
      <dgm:spPr/>
      <dgm:t>
        <a:bodyPr/>
        <a:lstStyle/>
        <a:p>
          <a:r>
            <a:rPr lang="es-CO" sz="4000" b="1" dirty="0">
              <a:solidFill>
                <a:schemeClr val="tx1"/>
              </a:solidFill>
              <a:latin typeface="+mn-lt"/>
            </a:rPr>
            <a:t>REDUCCION DE EMISIONES</a:t>
          </a:r>
        </a:p>
      </dgm:t>
    </dgm:pt>
    <dgm:pt modelId="{10109B63-9095-45BE-8418-C73D6561B957}" type="parTrans" cxnId="{D0E8C214-AAC1-4178-9B26-FED05ED7D48D}">
      <dgm:prSet/>
      <dgm:spPr/>
      <dgm:t>
        <a:bodyPr/>
        <a:lstStyle/>
        <a:p>
          <a:endParaRPr lang="es-CO" sz="4000"/>
        </a:p>
      </dgm:t>
    </dgm:pt>
    <dgm:pt modelId="{23ECF2AF-6041-4565-8104-1358A84B37A0}" type="sibTrans" cxnId="{D0E8C214-AAC1-4178-9B26-FED05ED7D48D}">
      <dgm:prSet/>
      <dgm:spPr/>
      <dgm:t>
        <a:bodyPr/>
        <a:lstStyle/>
        <a:p>
          <a:endParaRPr lang="es-CO" sz="4000"/>
        </a:p>
      </dgm:t>
    </dgm:pt>
    <dgm:pt modelId="{FB438B11-1BCD-45E1-98A3-89180AB22255}">
      <dgm:prSet phldrT="[Texto]" custT="1"/>
      <dgm:spPr/>
      <dgm:t>
        <a:bodyPr/>
        <a:lstStyle/>
        <a:p>
          <a:r>
            <a:rPr lang="es-CO" sz="4000" b="0" dirty="0">
              <a:latin typeface="Arial" panose="020B0604020202020204" pitchFamily="34" charset="0"/>
              <a:cs typeface="Arial" panose="020B0604020202020204" pitchFamily="34" charset="0"/>
            </a:rPr>
            <a:t>Total de reducción de 5.758.031 de tonCO</a:t>
          </a:r>
          <a:r>
            <a:rPr lang="es-CO" sz="4000" b="0" baseline="-25000" dirty="0">
              <a:latin typeface="Arial" panose="020B0604020202020204" pitchFamily="34" charset="0"/>
              <a:cs typeface="Arial" panose="020B0604020202020204" pitchFamily="34" charset="0"/>
            </a:rPr>
            <a:t>2</a:t>
          </a:r>
          <a:r>
            <a:rPr lang="es-CO" sz="4000" b="0" dirty="0">
              <a:latin typeface="Arial" panose="020B0604020202020204" pitchFamily="34" charset="0"/>
              <a:cs typeface="Arial" panose="020B0604020202020204" pitchFamily="34" charset="0"/>
            </a:rPr>
            <a:t>e</a:t>
          </a:r>
          <a:endParaRPr lang="es-CO" sz="4000" dirty="0"/>
        </a:p>
      </dgm:t>
    </dgm:pt>
    <dgm:pt modelId="{10B226A4-CD4F-466D-9521-7D602FEEB418}" type="parTrans" cxnId="{E95397DE-F4FD-4BD3-8346-B358771BE192}">
      <dgm:prSet/>
      <dgm:spPr/>
      <dgm:t>
        <a:bodyPr/>
        <a:lstStyle/>
        <a:p>
          <a:endParaRPr lang="es-CO" sz="4000"/>
        </a:p>
      </dgm:t>
    </dgm:pt>
    <dgm:pt modelId="{78386CF1-53D8-4BB3-96B8-E565280CCA0E}" type="sibTrans" cxnId="{E95397DE-F4FD-4BD3-8346-B358771BE192}">
      <dgm:prSet/>
      <dgm:spPr/>
      <dgm:t>
        <a:bodyPr/>
        <a:lstStyle/>
        <a:p>
          <a:endParaRPr lang="es-CO" sz="4000"/>
        </a:p>
      </dgm:t>
    </dgm:pt>
    <dgm:pt modelId="{73E7DD2E-F27E-4E30-A2E3-A3366D19B372}" type="pres">
      <dgm:prSet presAssocID="{DCCD0027-71B2-4046-BAC1-C4B0E65A7257}" presName="Name0" presStyleCnt="0">
        <dgm:presLayoutVars>
          <dgm:dir/>
          <dgm:animLvl val="lvl"/>
          <dgm:resizeHandles val="exact"/>
        </dgm:presLayoutVars>
      </dgm:prSet>
      <dgm:spPr/>
    </dgm:pt>
    <dgm:pt modelId="{07A942F7-830C-49C9-9F7B-ACED2F14C5A3}" type="pres">
      <dgm:prSet presAssocID="{FB438B11-1BCD-45E1-98A3-89180AB22255}" presName="boxAndChildren" presStyleCnt="0"/>
      <dgm:spPr/>
    </dgm:pt>
    <dgm:pt modelId="{156BD2AD-974D-4EC4-B23C-D03044FCAD4F}" type="pres">
      <dgm:prSet presAssocID="{FB438B11-1BCD-45E1-98A3-89180AB22255}" presName="parentTextBox" presStyleLbl="node1" presStyleIdx="0" presStyleCnt="2"/>
      <dgm:spPr/>
    </dgm:pt>
    <dgm:pt modelId="{1A90F25B-54C1-4397-9459-B5713A45C388}" type="pres">
      <dgm:prSet presAssocID="{23ECF2AF-6041-4565-8104-1358A84B37A0}" presName="sp" presStyleCnt="0"/>
      <dgm:spPr/>
    </dgm:pt>
    <dgm:pt modelId="{5241D497-87D8-47A9-AB7C-2E1F3CBACA17}" type="pres">
      <dgm:prSet presAssocID="{8D16B561-76F0-4D25-994D-19FE6C74E33D}" presName="arrowAndChildren" presStyleCnt="0"/>
      <dgm:spPr/>
    </dgm:pt>
    <dgm:pt modelId="{39774194-C3AA-413E-8D47-FD3441D013F7}" type="pres">
      <dgm:prSet presAssocID="{8D16B561-76F0-4D25-994D-19FE6C74E33D}" presName="parentTextArrow" presStyleLbl="node1" presStyleIdx="1" presStyleCnt="2" custLinFactNeighborX="1418" custLinFactNeighborY="43"/>
      <dgm:spPr/>
    </dgm:pt>
  </dgm:ptLst>
  <dgm:cxnLst>
    <dgm:cxn modelId="{D0E8C214-AAC1-4178-9B26-FED05ED7D48D}" srcId="{DCCD0027-71B2-4046-BAC1-C4B0E65A7257}" destId="{8D16B561-76F0-4D25-994D-19FE6C74E33D}" srcOrd="0" destOrd="0" parTransId="{10109B63-9095-45BE-8418-C73D6561B957}" sibTransId="{23ECF2AF-6041-4565-8104-1358A84B37A0}"/>
    <dgm:cxn modelId="{FEE68037-C5CC-4A07-A629-E04974C87CB7}" type="presOf" srcId="{8D16B561-76F0-4D25-994D-19FE6C74E33D}" destId="{39774194-C3AA-413E-8D47-FD3441D013F7}" srcOrd="0" destOrd="0" presId="urn:microsoft.com/office/officeart/2005/8/layout/process4"/>
    <dgm:cxn modelId="{E799D09B-F77E-4700-9D71-3F6E4E1CE153}" type="presOf" srcId="{FB438B11-1BCD-45E1-98A3-89180AB22255}" destId="{156BD2AD-974D-4EC4-B23C-D03044FCAD4F}" srcOrd="0" destOrd="0" presId="urn:microsoft.com/office/officeart/2005/8/layout/process4"/>
    <dgm:cxn modelId="{7D241CA1-8987-4E84-8CB2-8F295D01E4E0}" type="presOf" srcId="{DCCD0027-71B2-4046-BAC1-C4B0E65A7257}" destId="{73E7DD2E-F27E-4E30-A2E3-A3366D19B372}" srcOrd="0" destOrd="0" presId="urn:microsoft.com/office/officeart/2005/8/layout/process4"/>
    <dgm:cxn modelId="{E95397DE-F4FD-4BD3-8346-B358771BE192}" srcId="{DCCD0027-71B2-4046-BAC1-C4B0E65A7257}" destId="{FB438B11-1BCD-45E1-98A3-89180AB22255}" srcOrd="1" destOrd="0" parTransId="{10B226A4-CD4F-466D-9521-7D602FEEB418}" sibTransId="{78386CF1-53D8-4BB3-96B8-E565280CCA0E}"/>
    <dgm:cxn modelId="{8BA18FD8-7913-4D7B-8938-91AD206D7A30}" type="presParOf" srcId="{73E7DD2E-F27E-4E30-A2E3-A3366D19B372}" destId="{07A942F7-830C-49C9-9F7B-ACED2F14C5A3}" srcOrd="0" destOrd="0" presId="urn:microsoft.com/office/officeart/2005/8/layout/process4"/>
    <dgm:cxn modelId="{DC9ADA1A-11E7-490D-91CE-7C7B9AC378B7}" type="presParOf" srcId="{07A942F7-830C-49C9-9F7B-ACED2F14C5A3}" destId="{156BD2AD-974D-4EC4-B23C-D03044FCAD4F}" srcOrd="0" destOrd="0" presId="urn:microsoft.com/office/officeart/2005/8/layout/process4"/>
    <dgm:cxn modelId="{A0C3C121-0678-44FA-8FB1-DDE3B148C77A}" type="presParOf" srcId="{73E7DD2E-F27E-4E30-A2E3-A3366D19B372}" destId="{1A90F25B-54C1-4397-9459-B5713A45C388}" srcOrd="1" destOrd="0" presId="urn:microsoft.com/office/officeart/2005/8/layout/process4"/>
    <dgm:cxn modelId="{E0E28A99-BA06-41DC-AE5B-05ED5807C3B0}" type="presParOf" srcId="{73E7DD2E-F27E-4E30-A2E3-A3366D19B372}" destId="{5241D497-87D8-47A9-AB7C-2E1F3CBACA17}" srcOrd="2" destOrd="0" presId="urn:microsoft.com/office/officeart/2005/8/layout/process4"/>
    <dgm:cxn modelId="{EB729294-F55F-46B4-B272-C9615C0EF71F}" type="presParOf" srcId="{5241D497-87D8-47A9-AB7C-2E1F3CBACA17}" destId="{39774194-C3AA-413E-8D47-FD3441D013F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CD0027-71B2-4046-BAC1-C4B0E65A7257}" type="doc">
      <dgm:prSet loTypeId="urn:microsoft.com/office/officeart/2005/8/layout/process4" loCatId="process" qsTypeId="urn:microsoft.com/office/officeart/2005/8/quickstyle/simple1" qsCatId="simple" csTypeId="urn:microsoft.com/office/officeart/2005/8/colors/accent1_4" csCatId="accent1" phldr="1"/>
      <dgm:spPr/>
      <dgm:t>
        <a:bodyPr/>
        <a:lstStyle/>
        <a:p>
          <a:endParaRPr lang="es-CO"/>
        </a:p>
      </dgm:t>
    </dgm:pt>
    <dgm:pt modelId="{8D16B561-76F0-4D25-994D-19FE6C74E33D}">
      <dgm:prSet phldrT="[Texto]" custT="1"/>
      <dgm:spPr/>
      <dgm:t>
        <a:bodyPr/>
        <a:lstStyle/>
        <a:p>
          <a:r>
            <a:rPr lang="es-CO" sz="4000" b="1" dirty="0">
              <a:solidFill>
                <a:schemeClr val="tx1"/>
              </a:solidFill>
              <a:latin typeface="+mn-lt"/>
            </a:rPr>
            <a:t>GENERACION DE ENERGIA</a:t>
          </a:r>
        </a:p>
      </dgm:t>
    </dgm:pt>
    <dgm:pt modelId="{10109B63-9095-45BE-8418-C73D6561B957}" type="parTrans" cxnId="{D0E8C214-AAC1-4178-9B26-FED05ED7D48D}">
      <dgm:prSet/>
      <dgm:spPr/>
      <dgm:t>
        <a:bodyPr/>
        <a:lstStyle/>
        <a:p>
          <a:endParaRPr lang="es-CO" sz="4000"/>
        </a:p>
      </dgm:t>
    </dgm:pt>
    <dgm:pt modelId="{23ECF2AF-6041-4565-8104-1358A84B37A0}" type="sibTrans" cxnId="{D0E8C214-AAC1-4178-9B26-FED05ED7D48D}">
      <dgm:prSet/>
      <dgm:spPr/>
      <dgm:t>
        <a:bodyPr/>
        <a:lstStyle/>
        <a:p>
          <a:endParaRPr lang="es-CO" sz="4000"/>
        </a:p>
      </dgm:t>
    </dgm:pt>
    <dgm:pt modelId="{FB438B11-1BCD-45E1-98A3-89180AB22255}">
      <dgm:prSet phldrT="[Texto]" custT="1"/>
      <dgm:spPr/>
      <dgm:t>
        <a:bodyPr/>
        <a:lstStyle/>
        <a:p>
          <a:r>
            <a:rPr lang="es-CO" sz="4000" b="0" dirty="0">
              <a:latin typeface="Arial" panose="020B0604020202020204" pitchFamily="34" charset="0"/>
              <a:cs typeface="Arial" panose="020B0604020202020204" pitchFamily="34" charset="0"/>
            </a:rPr>
            <a:t>Total de energía generada para venta  11.235.576 </a:t>
          </a:r>
          <a:r>
            <a:rPr lang="es-CO" sz="4000" b="0" dirty="0" err="1">
              <a:latin typeface="Arial" panose="020B0604020202020204" pitchFamily="34" charset="0"/>
              <a:cs typeface="Arial" panose="020B0604020202020204" pitchFamily="34" charset="0"/>
            </a:rPr>
            <a:t>Kwh</a:t>
          </a:r>
          <a:endParaRPr lang="es-CO" sz="4000" dirty="0"/>
        </a:p>
      </dgm:t>
    </dgm:pt>
    <dgm:pt modelId="{10B226A4-CD4F-466D-9521-7D602FEEB418}" type="parTrans" cxnId="{E95397DE-F4FD-4BD3-8346-B358771BE192}">
      <dgm:prSet/>
      <dgm:spPr/>
      <dgm:t>
        <a:bodyPr/>
        <a:lstStyle/>
        <a:p>
          <a:endParaRPr lang="es-CO" sz="4000"/>
        </a:p>
      </dgm:t>
    </dgm:pt>
    <dgm:pt modelId="{78386CF1-53D8-4BB3-96B8-E565280CCA0E}" type="sibTrans" cxnId="{E95397DE-F4FD-4BD3-8346-B358771BE192}">
      <dgm:prSet/>
      <dgm:spPr/>
      <dgm:t>
        <a:bodyPr/>
        <a:lstStyle/>
        <a:p>
          <a:endParaRPr lang="es-CO" sz="4000"/>
        </a:p>
      </dgm:t>
    </dgm:pt>
    <dgm:pt modelId="{73E7DD2E-F27E-4E30-A2E3-A3366D19B372}" type="pres">
      <dgm:prSet presAssocID="{DCCD0027-71B2-4046-BAC1-C4B0E65A7257}" presName="Name0" presStyleCnt="0">
        <dgm:presLayoutVars>
          <dgm:dir/>
          <dgm:animLvl val="lvl"/>
          <dgm:resizeHandles val="exact"/>
        </dgm:presLayoutVars>
      </dgm:prSet>
      <dgm:spPr/>
    </dgm:pt>
    <dgm:pt modelId="{78CABAE6-2266-45D6-932A-B8CD1BBBBB87}" type="pres">
      <dgm:prSet presAssocID="{FB438B11-1BCD-45E1-98A3-89180AB22255}" presName="boxAndChildren" presStyleCnt="0"/>
      <dgm:spPr/>
    </dgm:pt>
    <dgm:pt modelId="{32A1D290-3E7C-4131-99E2-223FA08024B9}" type="pres">
      <dgm:prSet presAssocID="{FB438B11-1BCD-45E1-98A3-89180AB22255}" presName="parentTextBox" presStyleLbl="node1" presStyleIdx="0" presStyleCnt="2"/>
      <dgm:spPr/>
    </dgm:pt>
    <dgm:pt modelId="{1A90F25B-54C1-4397-9459-B5713A45C388}" type="pres">
      <dgm:prSet presAssocID="{23ECF2AF-6041-4565-8104-1358A84B37A0}" presName="sp" presStyleCnt="0"/>
      <dgm:spPr/>
    </dgm:pt>
    <dgm:pt modelId="{5241D497-87D8-47A9-AB7C-2E1F3CBACA17}" type="pres">
      <dgm:prSet presAssocID="{8D16B561-76F0-4D25-994D-19FE6C74E33D}" presName="arrowAndChildren" presStyleCnt="0"/>
      <dgm:spPr/>
    </dgm:pt>
    <dgm:pt modelId="{39774194-C3AA-413E-8D47-FD3441D013F7}" type="pres">
      <dgm:prSet presAssocID="{8D16B561-76F0-4D25-994D-19FE6C74E33D}" presName="parentTextArrow" presStyleLbl="node1" presStyleIdx="1" presStyleCnt="2" custLinFactNeighborX="1519" custLinFactNeighborY="1630"/>
      <dgm:spPr/>
    </dgm:pt>
  </dgm:ptLst>
  <dgm:cxnLst>
    <dgm:cxn modelId="{45F26913-2D43-4850-973E-C2CF9206BBD4}" type="presOf" srcId="{FB438B11-1BCD-45E1-98A3-89180AB22255}" destId="{32A1D290-3E7C-4131-99E2-223FA08024B9}" srcOrd="0" destOrd="0" presId="urn:microsoft.com/office/officeart/2005/8/layout/process4"/>
    <dgm:cxn modelId="{D0E8C214-AAC1-4178-9B26-FED05ED7D48D}" srcId="{DCCD0027-71B2-4046-BAC1-C4B0E65A7257}" destId="{8D16B561-76F0-4D25-994D-19FE6C74E33D}" srcOrd="0" destOrd="0" parTransId="{10109B63-9095-45BE-8418-C73D6561B957}" sibTransId="{23ECF2AF-6041-4565-8104-1358A84B37A0}"/>
    <dgm:cxn modelId="{FEE68037-C5CC-4A07-A629-E04974C87CB7}" type="presOf" srcId="{8D16B561-76F0-4D25-994D-19FE6C74E33D}" destId="{39774194-C3AA-413E-8D47-FD3441D013F7}" srcOrd="0" destOrd="0" presId="urn:microsoft.com/office/officeart/2005/8/layout/process4"/>
    <dgm:cxn modelId="{7D241CA1-8987-4E84-8CB2-8F295D01E4E0}" type="presOf" srcId="{DCCD0027-71B2-4046-BAC1-C4B0E65A7257}" destId="{73E7DD2E-F27E-4E30-A2E3-A3366D19B372}" srcOrd="0" destOrd="0" presId="urn:microsoft.com/office/officeart/2005/8/layout/process4"/>
    <dgm:cxn modelId="{E95397DE-F4FD-4BD3-8346-B358771BE192}" srcId="{DCCD0027-71B2-4046-BAC1-C4B0E65A7257}" destId="{FB438B11-1BCD-45E1-98A3-89180AB22255}" srcOrd="1" destOrd="0" parTransId="{10B226A4-CD4F-466D-9521-7D602FEEB418}" sibTransId="{78386CF1-53D8-4BB3-96B8-E565280CCA0E}"/>
    <dgm:cxn modelId="{D7133B40-AAFF-45A1-91DC-5775FDE079F5}" type="presParOf" srcId="{73E7DD2E-F27E-4E30-A2E3-A3366D19B372}" destId="{78CABAE6-2266-45D6-932A-B8CD1BBBBB87}" srcOrd="0" destOrd="0" presId="urn:microsoft.com/office/officeart/2005/8/layout/process4"/>
    <dgm:cxn modelId="{241A7288-6A2D-405F-8C7F-7C46C01BEBFF}" type="presParOf" srcId="{78CABAE6-2266-45D6-932A-B8CD1BBBBB87}" destId="{32A1D290-3E7C-4131-99E2-223FA08024B9}" srcOrd="0" destOrd="0" presId="urn:microsoft.com/office/officeart/2005/8/layout/process4"/>
    <dgm:cxn modelId="{A0C3C121-0678-44FA-8FB1-DDE3B148C77A}" type="presParOf" srcId="{73E7DD2E-F27E-4E30-A2E3-A3366D19B372}" destId="{1A90F25B-54C1-4397-9459-B5713A45C388}" srcOrd="1" destOrd="0" presId="urn:microsoft.com/office/officeart/2005/8/layout/process4"/>
    <dgm:cxn modelId="{E0E28A99-BA06-41DC-AE5B-05ED5807C3B0}" type="presParOf" srcId="{73E7DD2E-F27E-4E30-A2E3-A3366D19B372}" destId="{5241D497-87D8-47A9-AB7C-2E1F3CBACA17}" srcOrd="2" destOrd="0" presId="urn:microsoft.com/office/officeart/2005/8/layout/process4"/>
    <dgm:cxn modelId="{EB729294-F55F-46B4-B272-C9615C0EF71F}" type="presParOf" srcId="{5241D497-87D8-47A9-AB7C-2E1F3CBACA17}" destId="{39774194-C3AA-413E-8D47-FD3441D013F7}"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B38A5-A481-40B6-992C-E2AF3F89EE57}">
      <dsp:nvSpPr>
        <dsp:cNvPr id="0" name=""/>
        <dsp:cNvSpPr/>
      </dsp:nvSpPr>
      <dsp:spPr>
        <a:xfrm>
          <a:off x="288046" y="22856"/>
          <a:ext cx="14784868" cy="224523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4999"/>
            </a:schemeClr>
          </a:solidFill>
          <a:prstDash val="solid"/>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0" lang="es-CO" sz="4000" b="0" i="1" u="none" kern="1200" baseline="0" dirty="0">
              <a:uLnTx/>
              <a:uFillTx/>
            </a:rPr>
            <a:t>En 1872 fue nombrado un celador por manzana que tenía las funciones de recolector de aseo. Se destinaron tres </a:t>
          </a:r>
          <a:r>
            <a:rPr kumimoji="0" lang="es-CO" sz="4000" b="1" i="1" u="none" kern="1200" baseline="0" dirty="0">
              <a:uLnTx/>
              <a:uFillTx/>
            </a:rPr>
            <a:t>botaderos a cielo abierto: </a:t>
          </a:r>
          <a:r>
            <a:rPr kumimoji="0" lang="es-CO" sz="4000" b="0" i="1" u="none" kern="1200" baseline="0" dirty="0">
              <a:uLnTx/>
              <a:uFillTx/>
            </a:rPr>
            <a:t>San Diego, San Victorino y Las Cruces.</a:t>
          </a:r>
          <a:endParaRPr lang="es-ES" sz="4000" kern="1200" dirty="0"/>
        </a:p>
      </dsp:txBody>
      <dsp:txXfrm>
        <a:off x="353807" y="88617"/>
        <a:ext cx="12172355" cy="2113717"/>
      </dsp:txXfrm>
    </dsp:sp>
    <dsp:sp modelId="{479CF07D-0617-434F-8C78-421FFCEE59D9}">
      <dsp:nvSpPr>
        <dsp:cNvPr id="0" name=""/>
        <dsp:cNvSpPr/>
      </dsp:nvSpPr>
      <dsp:spPr>
        <a:xfrm>
          <a:off x="1143646" y="2541136"/>
          <a:ext cx="14784868" cy="224523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4999"/>
            </a:schemeClr>
          </a:solidFill>
          <a:prstDash val="solid"/>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0" lang="es-CO" sz="4000" b="0" i="1" u="none" kern="1200" baseline="0" dirty="0">
              <a:uLnTx/>
              <a:uFillTx/>
            </a:rPr>
            <a:t>En 1922 la basura se ubica en un </a:t>
          </a:r>
          <a:r>
            <a:rPr kumimoji="0" lang="es-CO" sz="4000" b="1" i="1" u="none" kern="1200" baseline="0" dirty="0">
              <a:uLnTx/>
              <a:uFillTx/>
            </a:rPr>
            <a:t>botadero a cielo abierto </a:t>
          </a:r>
          <a:r>
            <a:rPr kumimoji="0" lang="es-CO" sz="4000" b="0" i="1" u="none" kern="1200" baseline="0" dirty="0">
              <a:uLnTx/>
              <a:uFillTx/>
            </a:rPr>
            <a:t>oficial llamado Cama Vieja – hoy los barrios Salitre y </a:t>
          </a:r>
          <a:r>
            <a:rPr kumimoji="0" lang="es-CO" sz="4000" b="0" i="1" u="none" kern="1200" baseline="0" dirty="0" err="1">
              <a:uLnTx/>
              <a:uFillTx/>
            </a:rPr>
            <a:t>Quintaparedes</a:t>
          </a:r>
          <a:r>
            <a:rPr kumimoji="0" lang="es-CO" sz="4000" b="0" i="1" u="none" kern="1200" baseline="0" dirty="0">
              <a:uLnTx/>
              <a:uFillTx/>
            </a:rPr>
            <a:t>.</a:t>
          </a:r>
        </a:p>
      </dsp:txBody>
      <dsp:txXfrm>
        <a:off x="1209407" y="2606897"/>
        <a:ext cx="11955707" cy="2113717"/>
      </dsp:txXfrm>
    </dsp:sp>
    <dsp:sp modelId="{72879FF8-6025-432B-B0E3-ACF0E520B870}">
      <dsp:nvSpPr>
        <dsp:cNvPr id="0" name=""/>
        <dsp:cNvSpPr/>
      </dsp:nvSpPr>
      <dsp:spPr>
        <a:xfrm>
          <a:off x="2082633" y="5076322"/>
          <a:ext cx="14784868" cy="224523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4999"/>
            </a:schemeClr>
          </a:solidFill>
          <a:prstDash val="solid"/>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CO" sz="4000" i="1" kern="1200" dirty="0"/>
            <a:t>En 1958 el Concejo crea la Empresa Distrital de Aseo- EDIS para el barrido de las calles y recolección de residuos, que eran depositadas en los </a:t>
          </a:r>
          <a:r>
            <a:rPr lang="es-CO" sz="4000" b="1" i="1" kern="1200" dirty="0"/>
            <a:t>botaderos a cielo abierto.</a:t>
          </a:r>
          <a:endParaRPr lang="es-CO" sz="4000" i="1" kern="1200" dirty="0"/>
        </a:p>
      </dsp:txBody>
      <dsp:txXfrm>
        <a:off x="2148394" y="5142083"/>
        <a:ext cx="11974188" cy="2113717"/>
      </dsp:txXfrm>
    </dsp:sp>
    <dsp:sp modelId="{4CE6010F-886F-4549-9EB7-810468082255}">
      <dsp:nvSpPr>
        <dsp:cNvPr id="0" name=""/>
        <dsp:cNvSpPr/>
      </dsp:nvSpPr>
      <dsp:spPr>
        <a:xfrm>
          <a:off x="2845902" y="7796134"/>
          <a:ext cx="14821386" cy="190876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4999"/>
            </a:schemeClr>
          </a:solidFill>
          <a:prstDash val="solid"/>
        </a:ln>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0" lang="es-CO" sz="4000" b="0" i="1" u="none" kern="1200" baseline="0" dirty="0">
              <a:uLnTx/>
              <a:uFillTx/>
            </a:rPr>
            <a:t>En Noviembre de </a:t>
          </a:r>
          <a:r>
            <a:rPr lang="es-ES" sz="4000" i="1" kern="1200" dirty="0"/>
            <a:t>1988 comenzó la operación del </a:t>
          </a:r>
          <a:r>
            <a:rPr lang="es-ES" sz="4000" b="1" i="1" kern="1200" dirty="0"/>
            <a:t>Relleno Sanitario </a:t>
          </a:r>
          <a:r>
            <a:rPr lang="es-ES" sz="4000" i="1" kern="1200" dirty="0"/>
            <a:t>Doña Juana dando cierre a los botaderos El Cortijo y Gibraltar</a:t>
          </a:r>
          <a:endParaRPr lang="es-CO" sz="4000" i="1" kern="1200" dirty="0"/>
        </a:p>
      </dsp:txBody>
      <dsp:txXfrm>
        <a:off x="2901808" y="7852040"/>
        <a:ext cx="12005272" cy="1796956"/>
      </dsp:txXfrm>
    </dsp:sp>
    <dsp:sp modelId="{76C80DC1-FAC4-4EAE-B917-69FA7C83D425}">
      <dsp:nvSpPr>
        <dsp:cNvPr id="0" name=""/>
        <dsp:cNvSpPr/>
      </dsp:nvSpPr>
      <dsp:spPr>
        <a:xfrm>
          <a:off x="13316332" y="1719649"/>
          <a:ext cx="1459405" cy="145940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tx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s-ES" sz="5400" kern="1200"/>
        </a:p>
      </dsp:txBody>
      <dsp:txXfrm>
        <a:off x="13644698" y="1719649"/>
        <a:ext cx="802673" cy="1098202"/>
      </dsp:txXfrm>
    </dsp:sp>
    <dsp:sp modelId="{680FD39B-84AF-4064-8EDB-62ECA4F623A7}">
      <dsp:nvSpPr>
        <dsp:cNvPr id="0" name=""/>
        <dsp:cNvSpPr/>
      </dsp:nvSpPr>
      <dsp:spPr>
        <a:xfrm>
          <a:off x="14554565" y="4373115"/>
          <a:ext cx="1459405" cy="1459405"/>
        </a:xfrm>
        <a:prstGeom prst="downArrow">
          <a:avLst>
            <a:gd name="adj1" fmla="val 55000"/>
            <a:gd name="adj2" fmla="val 45000"/>
          </a:avLst>
        </a:prstGeom>
        <a:solidFill>
          <a:schemeClr val="accent4">
            <a:tint val="40000"/>
            <a:alpha val="90000"/>
            <a:hueOff val="-1343592"/>
            <a:satOff val="3842"/>
            <a:lumOff val="452"/>
            <a:alphaOff val="0"/>
          </a:schemeClr>
        </a:solidFill>
        <a:ln w="9525" cap="flat" cmpd="sng" algn="ctr">
          <a:solidFill>
            <a:schemeClr val="tx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s-ES" sz="5400" kern="1200"/>
        </a:p>
      </dsp:txBody>
      <dsp:txXfrm>
        <a:off x="14882931" y="4373115"/>
        <a:ext cx="802673" cy="1098202"/>
      </dsp:txXfrm>
    </dsp:sp>
    <dsp:sp modelId="{4E5785C2-DE6B-4749-8349-D42FA707032D}">
      <dsp:nvSpPr>
        <dsp:cNvPr id="0" name=""/>
        <dsp:cNvSpPr/>
      </dsp:nvSpPr>
      <dsp:spPr>
        <a:xfrm>
          <a:off x="15774316" y="7026580"/>
          <a:ext cx="1459405" cy="1459405"/>
        </a:xfrm>
        <a:prstGeom prst="downArrow">
          <a:avLst>
            <a:gd name="adj1" fmla="val 55000"/>
            <a:gd name="adj2" fmla="val 45000"/>
          </a:avLst>
        </a:prstGeom>
        <a:solidFill>
          <a:schemeClr val="accent4">
            <a:tint val="40000"/>
            <a:alpha val="90000"/>
            <a:hueOff val="-2687183"/>
            <a:satOff val="7684"/>
            <a:lumOff val="903"/>
            <a:alphaOff val="0"/>
          </a:schemeClr>
        </a:solidFill>
        <a:ln w="9525" cap="flat" cmpd="sng" algn="ctr">
          <a:solidFill>
            <a:schemeClr val="tx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s-ES" sz="5400" kern="1200"/>
        </a:p>
      </dsp:txBody>
      <dsp:txXfrm>
        <a:off x="16102682" y="7026580"/>
        <a:ext cx="802673" cy="1098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45250-A38C-4DC5-AD06-B14FCD4B49B0}">
      <dsp:nvSpPr>
        <dsp:cNvPr id="0" name=""/>
        <dsp:cNvSpPr/>
      </dsp:nvSpPr>
      <dsp:spPr>
        <a:xfrm>
          <a:off x="15339" y="1082868"/>
          <a:ext cx="3015468"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s-ES" sz="3200" kern="1200" dirty="0"/>
            <a:t>Resolución 2133 de 2000</a:t>
          </a:r>
        </a:p>
      </dsp:txBody>
      <dsp:txXfrm>
        <a:off x="15339" y="1082868"/>
        <a:ext cx="3015468" cy="1206187"/>
      </dsp:txXfrm>
    </dsp:sp>
    <dsp:sp modelId="{38AB555D-1C7E-419B-801C-FF667819B8BA}">
      <dsp:nvSpPr>
        <dsp:cNvPr id="0" name=""/>
        <dsp:cNvSpPr/>
      </dsp:nvSpPr>
      <dsp:spPr>
        <a:xfrm>
          <a:off x="636916" y="3137407"/>
          <a:ext cx="3007568" cy="19896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285750" lvl="1" indent="-285750" algn="l" defTabSz="1422400">
            <a:lnSpc>
              <a:spcPct val="90000"/>
            </a:lnSpc>
            <a:spcBef>
              <a:spcPct val="0"/>
            </a:spcBef>
            <a:spcAft>
              <a:spcPct val="15000"/>
            </a:spcAft>
            <a:buChar char="•"/>
          </a:pPr>
          <a:r>
            <a:rPr lang="es-ES" sz="3200" kern="1200" dirty="0"/>
            <a:t>Operación Zona VIII</a:t>
          </a:r>
        </a:p>
      </dsp:txBody>
      <dsp:txXfrm>
        <a:off x="695192" y="3195683"/>
        <a:ext cx="2891016" cy="1873145"/>
      </dsp:txXfrm>
    </dsp:sp>
    <dsp:sp modelId="{E2949FF3-526D-48E8-9CAB-FA580B8D0747}">
      <dsp:nvSpPr>
        <dsp:cNvPr id="0" name=""/>
        <dsp:cNvSpPr/>
      </dsp:nvSpPr>
      <dsp:spPr>
        <a:xfrm>
          <a:off x="3486955" y="1310580"/>
          <a:ext cx="967030" cy="750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3486955" y="1460733"/>
        <a:ext cx="741801" cy="450458"/>
      </dsp:txXfrm>
    </dsp:sp>
    <dsp:sp modelId="{DD6D4FFE-C96A-456C-830B-FD47DF210A3B}">
      <dsp:nvSpPr>
        <dsp:cNvPr id="0" name=""/>
        <dsp:cNvSpPr/>
      </dsp:nvSpPr>
      <dsp:spPr>
        <a:xfrm>
          <a:off x="4855395" y="1082868"/>
          <a:ext cx="3015468"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s-ES" sz="3200" kern="1200" dirty="0"/>
            <a:t>Resolución 2211 de 2008</a:t>
          </a:r>
        </a:p>
      </dsp:txBody>
      <dsp:txXfrm>
        <a:off x="4855395" y="1082868"/>
        <a:ext cx="3015468" cy="1206187"/>
      </dsp:txXfrm>
    </dsp:sp>
    <dsp:sp modelId="{ACB976EB-0317-42D0-9A6E-D4D45722F33E}">
      <dsp:nvSpPr>
        <dsp:cNvPr id="0" name=""/>
        <dsp:cNvSpPr/>
      </dsp:nvSpPr>
      <dsp:spPr>
        <a:xfrm>
          <a:off x="5473021" y="3137407"/>
          <a:ext cx="3015468" cy="19896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285750" lvl="1" indent="-285750" algn="l" defTabSz="1422400">
            <a:lnSpc>
              <a:spcPct val="90000"/>
            </a:lnSpc>
            <a:spcBef>
              <a:spcPct val="0"/>
            </a:spcBef>
            <a:spcAft>
              <a:spcPct val="15000"/>
            </a:spcAft>
            <a:buChar char="•"/>
          </a:pPr>
          <a:r>
            <a:rPr lang="es-ES" sz="3200" kern="1200" dirty="0"/>
            <a:t>Operación Optimización Fase I</a:t>
          </a:r>
        </a:p>
      </dsp:txBody>
      <dsp:txXfrm>
        <a:off x="5531297" y="3195683"/>
        <a:ext cx="2898916" cy="1873145"/>
      </dsp:txXfrm>
    </dsp:sp>
    <dsp:sp modelId="{1D0DCC02-E275-4168-A427-3681EFF2BAE4}">
      <dsp:nvSpPr>
        <dsp:cNvPr id="0" name=""/>
        <dsp:cNvSpPr/>
      </dsp:nvSpPr>
      <dsp:spPr>
        <a:xfrm>
          <a:off x="8327998" y="1310580"/>
          <a:ext cx="969124" cy="750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8327998" y="1460733"/>
        <a:ext cx="743895" cy="450458"/>
      </dsp:txXfrm>
    </dsp:sp>
    <dsp:sp modelId="{BC6A00F1-79C6-4609-8A1E-F81DAAC9CCF7}">
      <dsp:nvSpPr>
        <dsp:cNvPr id="0" name=""/>
        <dsp:cNvSpPr/>
      </dsp:nvSpPr>
      <dsp:spPr>
        <a:xfrm>
          <a:off x="9699400" y="1082868"/>
          <a:ext cx="3015468"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s-ES" sz="3200" kern="1200" dirty="0"/>
            <a:t>Resolución 2791 de 2008</a:t>
          </a:r>
        </a:p>
      </dsp:txBody>
      <dsp:txXfrm>
        <a:off x="9699400" y="1082868"/>
        <a:ext cx="3015468" cy="1206187"/>
      </dsp:txXfrm>
    </dsp:sp>
    <dsp:sp modelId="{01F46151-F687-4EA1-AE1B-67A8344B3D2E}">
      <dsp:nvSpPr>
        <dsp:cNvPr id="0" name=""/>
        <dsp:cNvSpPr/>
      </dsp:nvSpPr>
      <dsp:spPr>
        <a:xfrm>
          <a:off x="10317027" y="3137407"/>
          <a:ext cx="3015468" cy="19896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285750" lvl="1" indent="-285750" algn="l" defTabSz="1422400">
            <a:lnSpc>
              <a:spcPct val="90000"/>
            </a:lnSpc>
            <a:spcBef>
              <a:spcPct val="0"/>
            </a:spcBef>
            <a:spcAft>
              <a:spcPct val="15000"/>
            </a:spcAft>
            <a:buChar char="•"/>
          </a:pPr>
          <a:r>
            <a:rPr lang="es-ES" sz="3200" kern="1200" dirty="0"/>
            <a:t>Ampliación Zona VIII con Terraza 8,</a:t>
          </a:r>
        </a:p>
      </dsp:txBody>
      <dsp:txXfrm>
        <a:off x="10375303" y="3195683"/>
        <a:ext cx="2898916" cy="1873145"/>
      </dsp:txXfrm>
    </dsp:sp>
    <dsp:sp modelId="{AF226363-DBD1-4A38-B0A2-B2E7537707C9}">
      <dsp:nvSpPr>
        <dsp:cNvPr id="0" name=""/>
        <dsp:cNvSpPr/>
      </dsp:nvSpPr>
      <dsp:spPr>
        <a:xfrm>
          <a:off x="13172003" y="1310580"/>
          <a:ext cx="969124" cy="750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13172003" y="1460733"/>
        <a:ext cx="743895" cy="450458"/>
      </dsp:txXfrm>
    </dsp:sp>
    <dsp:sp modelId="{6BF0523F-E896-412B-8C2E-D3A06CE54C7E}">
      <dsp:nvSpPr>
        <dsp:cNvPr id="0" name=""/>
        <dsp:cNvSpPr/>
      </dsp:nvSpPr>
      <dsp:spPr>
        <a:xfrm>
          <a:off x="14543406" y="1082868"/>
          <a:ext cx="3015468"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s-ES" sz="3200" kern="1200" dirty="0"/>
            <a:t>Resolución 1351 de 2014</a:t>
          </a:r>
        </a:p>
      </dsp:txBody>
      <dsp:txXfrm>
        <a:off x="14543406" y="1082868"/>
        <a:ext cx="3015468" cy="1206187"/>
      </dsp:txXfrm>
    </dsp:sp>
    <dsp:sp modelId="{E082CDBB-09C7-4E7D-8199-AA1405B8D19A}">
      <dsp:nvSpPr>
        <dsp:cNvPr id="0" name=""/>
        <dsp:cNvSpPr/>
      </dsp:nvSpPr>
      <dsp:spPr>
        <a:xfrm>
          <a:off x="15161032" y="3137407"/>
          <a:ext cx="3015468" cy="19896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285750" lvl="1" indent="-285750" algn="l" defTabSz="1422400">
            <a:lnSpc>
              <a:spcPct val="90000"/>
            </a:lnSpc>
            <a:spcBef>
              <a:spcPct val="0"/>
            </a:spcBef>
            <a:spcAft>
              <a:spcPct val="15000"/>
            </a:spcAft>
            <a:buChar char="•"/>
          </a:pPr>
          <a:r>
            <a:rPr lang="es-ES" sz="3200" kern="1200" dirty="0"/>
            <a:t>Optimización Fase II</a:t>
          </a:r>
        </a:p>
      </dsp:txBody>
      <dsp:txXfrm>
        <a:off x="15219308" y="3195683"/>
        <a:ext cx="2898916" cy="1873145"/>
      </dsp:txXfrm>
    </dsp:sp>
    <dsp:sp modelId="{83491A4F-6D93-4578-A33E-856383E4FA96}">
      <dsp:nvSpPr>
        <dsp:cNvPr id="0" name=""/>
        <dsp:cNvSpPr/>
      </dsp:nvSpPr>
      <dsp:spPr>
        <a:xfrm rot="21550917">
          <a:off x="18015960" y="1275605"/>
          <a:ext cx="969223" cy="750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18015971" y="1427366"/>
        <a:ext cx="743994" cy="450458"/>
      </dsp:txXfrm>
    </dsp:sp>
    <dsp:sp modelId="{9E02CC9C-FB9F-4E35-90EE-9410E88F2134}">
      <dsp:nvSpPr>
        <dsp:cNvPr id="0" name=""/>
        <dsp:cNvSpPr/>
      </dsp:nvSpPr>
      <dsp:spPr>
        <a:xfrm>
          <a:off x="19387412" y="1013702"/>
          <a:ext cx="3015468"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s-ES" sz="3200" kern="1200" dirty="0"/>
            <a:t>Resolución 2320 de 2014</a:t>
          </a:r>
        </a:p>
      </dsp:txBody>
      <dsp:txXfrm>
        <a:off x="19387412" y="1013702"/>
        <a:ext cx="3015468" cy="1206187"/>
      </dsp:txXfrm>
    </dsp:sp>
    <dsp:sp modelId="{9E3C6322-9AB4-47F1-A82B-324DA43B8AEF}">
      <dsp:nvSpPr>
        <dsp:cNvPr id="0" name=""/>
        <dsp:cNvSpPr/>
      </dsp:nvSpPr>
      <dsp:spPr>
        <a:xfrm>
          <a:off x="20005038" y="2929909"/>
          <a:ext cx="3015468" cy="22663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285750" lvl="1" indent="-285750" algn="l" defTabSz="1422400">
            <a:lnSpc>
              <a:spcPct val="90000"/>
            </a:lnSpc>
            <a:spcBef>
              <a:spcPct val="0"/>
            </a:spcBef>
            <a:spcAft>
              <a:spcPct val="15000"/>
            </a:spcAft>
            <a:buChar char="•"/>
          </a:pPr>
          <a:r>
            <a:rPr lang="es-ES" sz="3200" kern="1200" dirty="0"/>
            <a:t>Operación de Fase II En Firme</a:t>
          </a:r>
        </a:p>
      </dsp:txBody>
      <dsp:txXfrm>
        <a:off x="20071417" y="2996288"/>
        <a:ext cx="2882710" cy="2133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F0E62-62FD-442F-A496-BCC1AEB339B4}">
      <dsp:nvSpPr>
        <dsp:cNvPr id="0" name=""/>
        <dsp:cNvSpPr/>
      </dsp:nvSpPr>
      <dsp:spPr>
        <a:xfrm rot="10800000">
          <a:off x="4683151" y="0"/>
          <a:ext cx="11665386" cy="20023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oftEdge rad="88900"/>
        </a:effectLst>
        <a:scene3d>
          <a:camera prst="orthographicFront"/>
          <a:lightRig rig="threePt" dir="t"/>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882975" tIns="148590" rIns="277368" bIns="148590" numCol="1" spcCol="1270" anchor="ctr" anchorCtr="0">
          <a:noAutofit/>
        </a:bodyPr>
        <a:lstStyle/>
        <a:p>
          <a:pPr marL="0" lvl="0" indent="0" algn="ctr" defTabSz="1733550">
            <a:lnSpc>
              <a:spcPct val="90000"/>
            </a:lnSpc>
            <a:spcBef>
              <a:spcPct val="0"/>
            </a:spcBef>
            <a:spcAft>
              <a:spcPct val="35000"/>
            </a:spcAft>
            <a:buNone/>
          </a:pPr>
          <a:r>
            <a:rPr lang="es-CO" sz="3900" kern="1200" dirty="0"/>
            <a:t>Contrato de concesión celebrado con el Centro de Gerenciamiento de Residuos Doña Juana S.A. E.S.P</a:t>
          </a:r>
        </a:p>
      </dsp:txBody>
      <dsp:txXfrm rot="10800000">
        <a:off x="4780897" y="97746"/>
        <a:ext cx="11469894" cy="1806846"/>
      </dsp:txXfrm>
    </dsp:sp>
    <dsp:sp modelId="{75E5F22D-B3AC-419C-9213-7D410D8E85D9}">
      <dsp:nvSpPr>
        <dsp:cNvPr id="0" name=""/>
        <dsp:cNvSpPr/>
      </dsp:nvSpPr>
      <dsp:spPr>
        <a:xfrm>
          <a:off x="1676119" y="0"/>
          <a:ext cx="3533585" cy="20023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47625" cap="flat" cmpd="sng" algn="ctr">
          <a:solidFill>
            <a:schemeClr val="accent1">
              <a:lumMod val="60000"/>
              <a:lumOff val="40000"/>
              <a:alpha val="99000"/>
            </a:schemeClr>
          </a:solidFill>
          <a:prstDash val="solid"/>
        </a:ln>
        <a:effectLst>
          <a:softEdge rad="63500"/>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9E679-1DE6-4BEA-9D12-026DAC48B51F}">
      <dsp:nvSpPr>
        <dsp:cNvPr id="0" name=""/>
        <dsp:cNvSpPr/>
      </dsp:nvSpPr>
      <dsp:spPr>
        <a:xfrm>
          <a:off x="0" y="3624"/>
          <a:ext cx="21058230"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0BB7A-1775-4527-9133-A4D1DAE79299}">
      <dsp:nvSpPr>
        <dsp:cNvPr id="0" name=""/>
        <dsp:cNvSpPr/>
      </dsp:nvSpPr>
      <dsp:spPr>
        <a:xfrm>
          <a:off x="0" y="3624"/>
          <a:ext cx="21058230" cy="247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s-MX" sz="5400" b="1" i="0" kern="1200" baseline="0" dirty="0">
              <a:solidFill>
                <a:srgbClr val="FF0000"/>
              </a:solidFill>
            </a:rPr>
            <a:t>En Bogotá</a:t>
          </a:r>
          <a:r>
            <a:rPr lang="es-MX" sz="4400" b="0" i="0" kern="1200" baseline="0" dirty="0"/>
            <a:t> urbana y rural, </a:t>
          </a:r>
          <a:r>
            <a:rPr lang="es-MX" sz="4800" b="1" i="0" kern="1200" baseline="0" dirty="0">
              <a:solidFill>
                <a:srgbClr val="FF0000"/>
              </a:solidFill>
            </a:rPr>
            <a:t>NO existe </a:t>
          </a:r>
          <a:r>
            <a:rPr lang="es-MX" sz="4400" b="0" i="0" kern="1200" baseline="0" dirty="0"/>
            <a:t>un área potencial que sea adecuada</a:t>
          </a:r>
          <a:endParaRPr lang="es-CO" sz="4400" kern="1200" dirty="0"/>
        </a:p>
      </dsp:txBody>
      <dsp:txXfrm>
        <a:off x="0" y="3624"/>
        <a:ext cx="21058230" cy="2472164"/>
      </dsp:txXfrm>
    </dsp:sp>
    <dsp:sp modelId="{0F4D0246-F78F-4876-B7C9-F522E8FBA935}">
      <dsp:nvSpPr>
        <dsp:cNvPr id="0" name=""/>
        <dsp:cNvSpPr/>
      </dsp:nvSpPr>
      <dsp:spPr>
        <a:xfrm>
          <a:off x="0" y="2475789"/>
          <a:ext cx="21058230"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11104-C54A-4916-986C-BAE57AC7BC88}">
      <dsp:nvSpPr>
        <dsp:cNvPr id="0" name=""/>
        <dsp:cNvSpPr/>
      </dsp:nvSpPr>
      <dsp:spPr>
        <a:xfrm>
          <a:off x="0" y="2475789"/>
          <a:ext cx="21058230" cy="247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s-MX" sz="4400" b="0" i="0" kern="1200" baseline="0" dirty="0"/>
            <a:t>Recomienda </a:t>
          </a:r>
          <a:r>
            <a:rPr lang="es-MX" sz="4800" b="1" i="0" kern="1200" baseline="0" dirty="0">
              <a:solidFill>
                <a:srgbClr val="FF0000"/>
              </a:solidFill>
            </a:rPr>
            <a:t>implementar tecnologías de tratamiento</a:t>
          </a:r>
          <a:r>
            <a:rPr lang="es-MX" sz="4400" b="0" i="0" kern="1200" baseline="0" dirty="0"/>
            <a:t> o aprovechamiento de residuos reemplazando total o parcialmente la disposición final en relleno sanitario</a:t>
          </a:r>
          <a:endParaRPr lang="es-CO" sz="4400" kern="1200" dirty="0"/>
        </a:p>
      </dsp:txBody>
      <dsp:txXfrm>
        <a:off x="0" y="2475789"/>
        <a:ext cx="21058230" cy="2472164"/>
      </dsp:txXfrm>
    </dsp:sp>
    <dsp:sp modelId="{E9674CE7-DB8E-4FAD-AAD5-AFABE480D9F3}">
      <dsp:nvSpPr>
        <dsp:cNvPr id="0" name=""/>
        <dsp:cNvSpPr/>
      </dsp:nvSpPr>
      <dsp:spPr>
        <a:xfrm>
          <a:off x="0" y="4947954"/>
          <a:ext cx="21058230"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99812F-CCC5-48D3-BBDC-4D579FB32D30}">
      <dsp:nvSpPr>
        <dsp:cNvPr id="0" name=""/>
        <dsp:cNvSpPr/>
      </dsp:nvSpPr>
      <dsp:spPr>
        <a:xfrm>
          <a:off x="0" y="4947954"/>
          <a:ext cx="21058230" cy="247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s-MX" sz="4800" b="1" i="0" kern="1200" baseline="0" dirty="0">
              <a:solidFill>
                <a:srgbClr val="FF0000"/>
              </a:solidFill>
            </a:rPr>
            <a:t>Propone tres zonas en el Distrito </a:t>
          </a:r>
          <a:r>
            <a:rPr lang="es-MX" sz="4400" b="0" i="0" kern="1200" baseline="0" dirty="0"/>
            <a:t>(Norte, Centro y en el RSDJ) para la </a:t>
          </a:r>
          <a:r>
            <a:rPr lang="es-MX" sz="4800" b="1" i="0" kern="1200" baseline="0" dirty="0">
              <a:solidFill>
                <a:srgbClr val="FF0000"/>
              </a:solidFill>
            </a:rPr>
            <a:t>gestión de residuos sólidos </a:t>
          </a:r>
          <a:r>
            <a:rPr lang="es-MX" sz="4400" b="0" i="0" kern="1200" baseline="0" dirty="0"/>
            <a:t>en Bogotá mediante la implementación de </a:t>
          </a:r>
          <a:r>
            <a:rPr lang="es-MX" sz="4800" b="1" i="0" kern="1200" baseline="0" dirty="0">
              <a:solidFill>
                <a:srgbClr val="FF0000"/>
              </a:solidFill>
            </a:rPr>
            <a:t>tratamientos térmicos. </a:t>
          </a:r>
          <a:endParaRPr lang="es-CO" sz="4400" b="1" kern="1200" dirty="0">
            <a:solidFill>
              <a:srgbClr val="FF0000"/>
            </a:solidFill>
          </a:endParaRPr>
        </a:p>
      </dsp:txBody>
      <dsp:txXfrm>
        <a:off x="0" y="4947954"/>
        <a:ext cx="21058230" cy="2472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96A56-B620-429B-916C-0392F239B511}">
      <dsp:nvSpPr>
        <dsp:cNvPr id="0" name=""/>
        <dsp:cNvSpPr/>
      </dsp:nvSpPr>
      <dsp:spPr>
        <a:xfrm>
          <a:off x="0" y="0"/>
          <a:ext cx="9045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BCBAAC-EC3D-47A2-8311-716336A12A1B}">
      <dsp:nvSpPr>
        <dsp:cNvPr id="0" name=""/>
        <dsp:cNvSpPr/>
      </dsp:nvSpPr>
      <dsp:spPr>
        <a:xfrm>
          <a:off x="0" y="0"/>
          <a:ext cx="9045650" cy="142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s-ES" sz="4800" b="1" kern="1200" dirty="0">
              <a:solidFill>
                <a:schemeClr val="tx1"/>
              </a:solidFill>
              <a:latin typeface="+mn-lt"/>
              <a:ea typeface="ＭＳ Ｐゴシック" charset="0"/>
              <a:cs typeface="Arial Narrow"/>
            </a:rPr>
            <a:t>7025 ton/día</a:t>
          </a:r>
          <a:endParaRPr lang="es-CO" sz="4800" kern="1200" dirty="0">
            <a:solidFill>
              <a:schemeClr val="tx1"/>
            </a:solidFill>
            <a:latin typeface="+mn-lt"/>
          </a:endParaRPr>
        </a:p>
      </dsp:txBody>
      <dsp:txXfrm>
        <a:off x="0" y="0"/>
        <a:ext cx="9045650" cy="1429419"/>
      </dsp:txXfrm>
    </dsp:sp>
    <dsp:sp modelId="{3977D420-264E-49EA-90BF-6E00F5125BDD}">
      <dsp:nvSpPr>
        <dsp:cNvPr id="0" name=""/>
        <dsp:cNvSpPr/>
      </dsp:nvSpPr>
      <dsp:spPr>
        <a:xfrm>
          <a:off x="0" y="1429420"/>
          <a:ext cx="9045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63093-D4E3-48AF-9016-7215DD8757EF}">
      <dsp:nvSpPr>
        <dsp:cNvPr id="0" name=""/>
        <dsp:cNvSpPr/>
      </dsp:nvSpPr>
      <dsp:spPr>
        <a:xfrm>
          <a:off x="0" y="1429419"/>
          <a:ext cx="9045650" cy="142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s-CO" sz="4800" b="0" i="0" kern="1200" baseline="0" dirty="0">
              <a:solidFill>
                <a:schemeClr val="tx1"/>
              </a:solidFill>
              <a:latin typeface="+mn-lt"/>
            </a:rPr>
            <a:t>2 Plantas de Incineración = 3.5 Billones</a:t>
          </a:r>
          <a:endParaRPr lang="es-CO" sz="4800" kern="1200" dirty="0">
            <a:solidFill>
              <a:schemeClr val="tx1"/>
            </a:solidFill>
            <a:latin typeface="+mn-lt"/>
          </a:endParaRPr>
        </a:p>
      </dsp:txBody>
      <dsp:txXfrm>
        <a:off x="0" y="1429419"/>
        <a:ext cx="9045650" cy="1429419"/>
      </dsp:txXfrm>
    </dsp:sp>
    <dsp:sp modelId="{282A76F6-180C-4D5C-AA79-D9A68AF806D2}">
      <dsp:nvSpPr>
        <dsp:cNvPr id="0" name=""/>
        <dsp:cNvSpPr/>
      </dsp:nvSpPr>
      <dsp:spPr>
        <a:xfrm>
          <a:off x="0" y="2858840"/>
          <a:ext cx="9045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FB57-16CF-4B95-84CC-EC246F00556A}">
      <dsp:nvSpPr>
        <dsp:cNvPr id="0" name=""/>
        <dsp:cNvSpPr/>
      </dsp:nvSpPr>
      <dsp:spPr>
        <a:xfrm>
          <a:off x="0" y="2858839"/>
          <a:ext cx="9045650" cy="142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s-CO" sz="4800" kern="1200" dirty="0">
              <a:solidFill>
                <a:schemeClr val="tx1"/>
              </a:solidFill>
              <a:latin typeface="+mn-lt"/>
            </a:rPr>
            <a:t>Recuperación de 182 Ton/</a:t>
          </a:r>
          <a:r>
            <a:rPr lang="es-CO" sz="4800" kern="1200" dirty="0" err="1">
              <a:solidFill>
                <a:schemeClr val="tx1"/>
              </a:solidFill>
              <a:latin typeface="+mn-lt"/>
            </a:rPr>
            <a:t>dia</a:t>
          </a:r>
          <a:r>
            <a:rPr lang="es-CO" sz="4800" kern="1200" dirty="0">
              <a:solidFill>
                <a:schemeClr val="tx1"/>
              </a:solidFill>
              <a:latin typeface="+mn-lt"/>
            </a:rPr>
            <a:t> de Metales</a:t>
          </a:r>
        </a:p>
      </dsp:txBody>
      <dsp:txXfrm>
        <a:off x="0" y="2858839"/>
        <a:ext cx="9045650" cy="1429419"/>
      </dsp:txXfrm>
    </dsp:sp>
    <dsp:sp modelId="{53CA2A7D-ED3A-4930-BA31-559B191BC085}">
      <dsp:nvSpPr>
        <dsp:cNvPr id="0" name=""/>
        <dsp:cNvSpPr/>
      </dsp:nvSpPr>
      <dsp:spPr>
        <a:xfrm>
          <a:off x="0" y="4288259"/>
          <a:ext cx="90456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A548B-F51D-4AD8-9E42-557D21AE81B0}">
      <dsp:nvSpPr>
        <dsp:cNvPr id="0" name=""/>
        <dsp:cNvSpPr/>
      </dsp:nvSpPr>
      <dsp:spPr>
        <a:xfrm>
          <a:off x="0" y="4288259"/>
          <a:ext cx="9045650" cy="1429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s-CO" sz="4800" kern="1200" dirty="0">
              <a:solidFill>
                <a:schemeClr val="tx1"/>
              </a:solidFill>
              <a:latin typeface="+mn-lt"/>
            </a:rPr>
            <a:t>Energía Producida 137 MW</a:t>
          </a:r>
        </a:p>
      </dsp:txBody>
      <dsp:txXfrm>
        <a:off x="0" y="4288259"/>
        <a:ext cx="9045650" cy="14294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A5547-F91A-4EFE-93E3-E0E8EF7EE7E1}">
      <dsp:nvSpPr>
        <dsp:cNvPr id="0" name=""/>
        <dsp:cNvSpPr/>
      </dsp:nvSpPr>
      <dsp:spPr>
        <a:xfrm>
          <a:off x="0" y="0"/>
          <a:ext cx="15100924" cy="2212848"/>
        </a:xfrm>
        <a:prstGeom prst="roundRect">
          <a:avLst>
            <a:gd name="adj" fmla="val 10000"/>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i="0" kern="1200" dirty="0"/>
            <a:t>LICITACIÓN PÚBLICA 007 DE 2007</a:t>
          </a:r>
          <a:endParaRPr lang="es-ES" sz="4000" i="0" kern="1200" dirty="0"/>
        </a:p>
      </dsp:txBody>
      <dsp:txXfrm>
        <a:off x="64812" y="64812"/>
        <a:ext cx="12526103" cy="2083224"/>
      </dsp:txXfrm>
    </dsp:sp>
    <dsp:sp modelId="{587D0588-D403-4220-8F41-BDEFAB196596}">
      <dsp:nvSpPr>
        <dsp:cNvPr id="0" name=""/>
        <dsp:cNvSpPr/>
      </dsp:nvSpPr>
      <dsp:spPr>
        <a:xfrm>
          <a:off x="1264702" y="2615184"/>
          <a:ext cx="15100924" cy="2212848"/>
        </a:xfrm>
        <a:prstGeom prst="roundRect">
          <a:avLst>
            <a:gd name="adj" fmla="val 10000"/>
          </a:avLst>
        </a:prstGeom>
        <a:gradFill rotWithShape="0">
          <a:gsLst>
            <a:gs pos="0">
              <a:schemeClr val="accent1">
                <a:alpha val="90000"/>
                <a:hueOff val="0"/>
                <a:satOff val="0"/>
                <a:lumOff val="0"/>
                <a:alphaOff val="-13333"/>
                <a:tint val="50000"/>
                <a:satMod val="300000"/>
              </a:schemeClr>
            </a:gs>
            <a:gs pos="35000">
              <a:schemeClr val="accent1">
                <a:alpha val="90000"/>
                <a:hueOff val="0"/>
                <a:satOff val="0"/>
                <a:lumOff val="0"/>
                <a:alphaOff val="-13333"/>
                <a:tint val="37000"/>
                <a:satMod val="300000"/>
              </a:schemeClr>
            </a:gs>
            <a:gs pos="100000">
              <a:schemeClr val="accent1">
                <a:alpha val="90000"/>
                <a:hueOff val="0"/>
                <a:satOff val="0"/>
                <a:lumOff val="0"/>
                <a:alphaOff val="-13333"/>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i="0" kern="1200" dirty="0">
              <a:latin typeface="Calibri"/>
              <a:ea typeface="Calibri"/>
              <a:cs typeface="Calibri"/>
            </a:rPr>
            <a:t>CONCESIONARIO BIOGAS DOÑA JUANA S.A. E.S.P.</a:t>
          </a:r>
          <a:endParaRPr kumimoji="0" lang="es-CO" sz="4000" b="0" i="0" u="none" kern="1200" baseline="0" dirty="0">
            <a:uLnTx/>
            <a:uFillTx/>
          </a:endParaRPr>
        </a:p>
      </dsp:txBody>
      <dsp:txXfrm>
        <a:off x="1329514" y="2679996"/>
        <a:ext cx="12268247" cy="2083223"/>
      </dsp:txXfrm>
    </dsp:sp>
    <dsp:sp modelId="{1A1C40B9-1189-46A4-B286-4A504C3E9A8C}">
      <dsp:nvSpPr>
        <dsp:cNvPr id="0" name=""/>
        <dsp:cNvSpPr/>
      </dsp:nvSpPr>
      <dsp:spPr>
        <a:xfrm>
          <a:off x="2510528" y="5230368"/>
          <a:ext cx="15100924" cy="2212848"/>
        </a:xfrm>
        <a:prstGeom prst="roundRect">
          <a:avLst>
            <a:gd name="adj" fmla="val 10000"/>
          </a:avLst>
        </a:prstGeom>
        <a:gradFill rotWithShape="0">
          <a:gsLst>
            <a:gs pos="0">
              <a:schemeClr val="accent1">
                <a:alpha val="90000"/>
                <a:hueOff val="0"/>
                <a:satOff val="0"/>
                <a:lumOff val="0"/>
                <a:alphaOff val="-26667"/>
                <a:tint val="50000"/>
                <a:satMod val="300000"/>
              </a:schemeClr>
            </a:gs>
            <a:gs pos="35000">
              <a:schemeClr val="accent1">
                <a:alpha val="90000"/>
                <a:hueOff val="0"/>
                <a:satOff val="0"/>
                <a:lumOff val="0"/>
                <a:alphaOff val="-26667"/>
                <a:tint val="37000"/>
                <a:satMod val="300000"/>
              </a:schemeClr>
            </a:gs>
            <a:gs pos="100000">
              <a:schemeClr val="accent1">
                <a:alpha val="90000"/>
                <a:hueOff val="0"/>
                <a:satOff val="0"/>
                <a:lumOff val="0"/>
                <a:alphaOff val="-26667"/>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i="0" kern="1200"/>
            <a:t>CONTRATO DE CONCESION 137 DE 2007. </a:t>
          </a:r>
        </a:p>
        <a:p>
          <a:pPr marL="0" lvl="0" indent="0" algn="ctr" defTabSz="1778000">
            <a:lnSpc>
              <a:spcPct val="90000"/>
            </a:lnSpc>
            <a:spcBef>
              <a:spcPct val="0"/>
            </a:spcBef>
            <a:spcAft>
              <a:spcPct val="35000"/>
            </a:spcAft>
            <a:buNone/>
          </a:pPr>
          <a:r>
            <a:rPr lang="es-CO" sz="4000" b="1" i="0" kern="1200"/>
            <a:t>Plazo: 23 años y un mes</a:t>
          </a:r>
          <a:endParaRPr lang="es-CO" sz="4000" i="0" kern="1200" dirty="0"/>
        </a:p>
      </dsp:txBody>
      <dsp:txXfrm>
        <a:off x="2575340" y="5295180"/>
        <a:ext cx="12287123" cy="2083224"/>
      </dsp:txXfrm>
    </dsp:sp>
    <dsp:sp modelId="{33D2B250-F3BE-47DD-BD05-8C7202FC4C81}">
      <dsp:nvSpPr>
        <dsp:cNvPr id="0" name=""/>
        <dsp:cNvSpPr/>
      </dsp:nvSpPr>
      <dsp:spPr>
        <a:xfrm>
          <a:off x="3775231" y="7845551"/>
          <a:ext cx="15100924" cy="2212848"/>
        </a:xfrm>
        <a:prstGeom prst="roundRect">
          <a:avLst>
            <a:gd name="adj" fmla="val 10000"/>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O" sz="3600" i="0" kern="1200" dirty="0"/>
            <a:t>Tratamiento y aprovechamiento del biogás proveniente del Relleno Sanitario Doña Juana del Distrito capital, aplicando el mecanismo de desarrollo limpio -MDL del Protocolo de </a:t>
          </a:r>
          <a:r>
            <a:rPr lang="es-CO" sz="3600" i="0" kern="1200" dirty="0" err="1"/>
            <a:t>Kyoto</a:t>
          </a:r>
          <a:r>
            <a:rPr lang="es-CO" sz="3600" i="0" kern="1200" dirty="0"/>
            <a:t>. </a:t>
          </a:r>
        </a:p>
      </dsp:txBody>
      <dsp:txXfrm>
        <a:off x="3840043" y="7910363"/>
        <a:ext cx="12268247" cy="2083224"/>
      </dsp:txXfrm>
    </dsp:sp>
    <dsp:sp modelId="{E25A9FD9-B0F5-42B0-88B3-80F0E30B08A7}">
      <dsp:nvSpPr>
        <dsp:cNvPr id="0" name=""/>
        <dsp:cNvSpPr/>
      </dsp:nvSpPr>
      <dsp:spPr>
        <a:xfrm>
          <a:off x="13662573" y="1694840"/>
          <a:ext cx="1438351" cy="1438351"/>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i="0" kern="1200"/>
        </a:p>
      </dsp:txBody>
      <dsp:txXfrm>
        <a:off x="13986202" y="1694840"/>
        <a:ext cx="791093" cy="1082359"/>
      </dsp:txXfrm>
    </dsp:sp>
    <dsp:sp modelId="{20A57D13-639E-468E-8584-378F69D90B49}">
      <dsp:nvSpPr>
        <dsp:cNvPr id="0" name=""/>
        <dsp:cNvSpPr/>
      </dsp:nvSpPr>
      <dsp:spPr>
        <a:xfrm>
          <a:off x="14927276" y="4310024"/>
          <a:ext cx="1438351" cy="1438351"/>
        </a:xfrm>
        <a:prstGeom prst="downArrow">
          <a:avLst>
            <a:gd name="adj1" fmla="val 55000"/>
            <a:gd name="adj2" fmla="val 45000"/>
          </a:avLst>
        </a:prstGeom>
        <a:solidFill>
          <a:schemeClr val="accent1">
            <a:alpha val="90000"/>
            <a:tint val="40000"/>
            <a:hueOff val="0"/>
            <a:satOff val="0"/>
            <a:lumOff val="0"/>
            <a:alphaOff val="-2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i="0" kern="1200"/>
        </a:p>
      </dsp:txBody>
      <dsp:txXfrm>
        <a:off x="15250905" y="4310024"/>
        <a:ext cx="791093" cy="1082359"/>
      </dsp:txXfrm>
    </dsp:sp>
    <dsp:sp modelId="{19079A9C-BB0B-49D9-ADA2-09D09BE4FAEF}">
      <dsp:nvSpPr>
        <dsp:cNvPr id="0" name=""/>
        <dsp:cNvSpPr/>
      </dsp:nvSpPr>
      <dsp:spPr>
        <a:xfrm>
          <a:off x="16173102" y="6925208"/>
          <a:ext cx="1438351" cy="1438351"/>
        </a:xfrm>
        <a:prstGeom prst="downArrow">
          <a:avLst>
            <a:gd name="adj1" fmla="val 55000"/>
            <a:gd name="adj2" fmla="val 45000"/>
          </a:avLst>
        </a:prstGeom>
        <a:solidFill>
          <a:schemeClr val="accent1">
            <a:alpha val="90000"/>
            <a:tint val="40000"/>
            <a:hueOff val="0"/>
            <a:satOff val="0"/>
            <a:lumOff val="0"/>
            <a:alphaOff val="-4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i="0" kern="1200"/>
        </a:p>
      </dsp:txBody>
      <dsp:txXfrm>
        <a:off x="16496731" y="6925208"/>
        <a:ext cx="791093" cy="10823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BD2AD-974D-4EC4-B23C-D03044FCAD4F}">
      <dsp:nvSpPr>
        <dsp:cNvPr id="0" name=""/>
        <dsp:cNvSpPr/>
      </dsp:nvSpPr>
      <dsp:spPr>
        <a:xfrm>
          <a:off x="0" y="2784724"/>
          <a:ext cx="8842143" cy="1827080"/>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CO" sz="4000" b="0" kern="1200" dirty="0">
              <a:latin typeface="Arial" panose="020B0604020202020204" pitchFamily="34" charset="0"/>
              <a:cs typeface="Arial" panose="020B0604020202020204" pitchFamily="34" charset="0"/>
            </a:rPr>
            <a:t>Total de reducción de 5.758.031 de tonCO</a:t>
          </a:r>
          <a:r>
            <a:rPr lang="es-CO" sz="4000" b="0" kern="1200" baseline="-25000" dirty="0">
              <a:latin typeface="Arial" panose="020B0604020202020204" pitchFamily="34" charset="0"/>
              <a:cs typeface="Arial" panose="020B0604020202020204" pitchFamily="34" charset="0"/>
            </a:rPr>
            <a:t>2</a:t>
          </a:r>
          <a:r>
            <a:rPr lang="es-CO" sz="4000" b="0" kern="1200" dirty="0">
              <a:latin typeface="Arial" panose="020B0604020202020204" pitchFamily="34" charset="0"/>
              <a:cs typeface="Arial" panose="020B0604020202020204" pitchFamily="34" charset="0"/>
            </a:rPr>
            <a:t>e</a:t>
          </a:r>
          <a:endParaRPr lang="es-CO" sz="4000" kern="1200" dirty="0"/>
        </a:p>
      </dsp:txBody>
      <dsp:txXfrm>
        <a:off x="0" y="2784724"/>
        <a:ext cx="8842143" cy="1827080"/>
      </dsp:txXfrm>
    </dsp:sp>
    <dsp:sp modelId="{39774194-C3AA-413E-8D47-FD3441D013F7}">
      <dsp:nvSpPr>
        <dsp:cNvPr id="0" name=""/>
        <dsp:cNvSpPr/>
      </dsp:nvSpPr>
      <dsp:spPr>
        <a:xfrm rot="10800000">
          <a:off x="0" y="3288"/>
          <a:ext cx="8842143" cy="2810049"/>
        </a:xfrm>
        <a:prstGeom prst="upArrowCallout">
          <a:avLst/>
        </a:prstGeom>
        <a:solidFill>
          <a:schemeClr val="accent1">
            <a:shade val="50000"/>
            <a:hueOff val="761134"/>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chemeClr val="tx1"/>
              </a:solidFill>
              <a:latin typeface="+mn-lt"/>
            </a:rPr>
            <a:t>REDUCCION DE EMISIONES</a:t>
          </a:r>
        </a:p>
      </dsp:txBody>
      <dsp:txXfrm rot="10800000">
        <a:off x="0" y="3288"/>
        <a:ext cx="8842143" cy="1825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1D290-3E7C-4131-99E2-223FA08024B9}">
      <dsp:nvSpPr>
        <dsp:cNvPr id="0" name=""/>
        <dsp:cNvSpPr/>
      </dsp:nvSpPr>
      <dsp:spPr>
        <a:xfrm>
          <a:off x="0" y="2787692"/>
          <a:ext cx="8842143" cy="1829027"/>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CO" sz="4000" b="0" kern="1200" dirty="0">
              <a:latin typeface="Arial" panose="020B0604020202020204" pitchFamily="34" charset="0"/>
              <a:cs typeface="Arial" panose="020B0604020202020204" pitchFamily="34" charset="0"/>
            </a:rPr>
            <a:t>Total de energía generada para venta  11.235.576 </a:t>
          </a:r>
          <a:r>
            <a:rPr lang="es-CO" sz="4000" b="0" kern="1200" dirty="0" err="1">
              <a:latin typeface="Arial" panose="020B0604020202020204" pitchFamily="34" charset="0"/>
              <a:cs typeface="Arial" panose="020B0604020202020204" pitchFamily="34" charset="0"/>
            </a:rPr>
            <a:t>Kwh</a:t>
          </a:r>
          <a:endParaRPr lang="es-CO" sz="4000" kern="1200" dirty="0"/>
        </a:p>
      </dsp:txBody>
      <dsp:txXfrm>
        <a:off x="0" y="2787692"/>
        <a:ext cx="8842143" cy="1829027"/>
      </dsp:txXfrm>
    </dsp:sp>
    <dsp:sp modelId="{39774194-C3AA-413E-8D47-FD3441D013F7}">
      <dsp:nvSpPr>
        <dsp:cNvPr id="0" name=""/>
        <dsp:cNvSpPr/>
      </dsp:nvSpPr>
      <dsp:spPr>
        <a:xfrm rot="10800000">
          <a:off x="0" y="47935"/>
          <a:ext cx="8842143" cy="2813044"/>
        </a:xfrm>
        <a:prstGeom prst="upArrowCallout">
          <a:avLst/>
        </a:prstGeom>
        <a:solidFill>
          <a:schemeClr val="accent1">
            <a:shade val="50000"/>
            <a:hueOff val="761134"/>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chemeClr val="tx1"/>
              </a:solidFill>
              <a:latin typeface="+mn-lt"/>
            </a:rPr>
            <a:t>GENERACION DE ENERGIA</a:t>
          </a:r>
        </a:p>
      </dsp:txBody>
      <dsp:txXfrm rot="10800000">
        <a:off x="0" y="47935"/>
        <a:ext cx="8842143" cy="182783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1143000" y="685800"/>
            <a:ext cx="4572000" cy="3429000"/>
          </a:xfrm>
          <a:prstGeom prst="rect">
            <a:avLst/>
          </a:prstGeom>
        </p:spPr>
        <p:txBody>
          <a:bodyPr/>
          <a:lstStyle/>
          <a:p>
            <a:endParaRPr/>
          </a:p>
        </p:txBody>
      </p:sp>
      <p:sp>
        <p:nvSpPr>
          <p:cNvPr id="209" name="Shape 2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Calibri"/>
      </a:defRPr>
    </a:lvl1pPr>
    <a:lvl2pPr indent="228600" defTabSz="457200" latinLnBrk="0">
      <a:lnSpc>
        <a:spcPct val="117999"/>
      </a:lnSpc>
      <a:defRPr sz="2200">
        <a:latin typeface="+mn-lt"/>
        <a:ea typeface="+mn-ea"/>
        <a:cs typeface="+mn-cs"/>
        <a:sym typeface="Calibri"/>
      </a:defRPr>
    </a:lvl2pPr>
    <a:lvl3pPr indent="457200" defTabSz="457200" latinLnBrk="0">
      <a:lnSpc>
        <a:spcPct val="117999"/>
      </a:lnSpc>
      <a:defRPr sz="2200">
        <a:latin typeface="+mn-lt"/>
        <a:ea typeface="+mn-ea"/>
        <a:cs typeface="+mn-cs"/>
        <a:sym typeface="Calibri"/>
      </a:defRPr>
    </a:lvl3pPr>
    <a:lvl4pPr indent="685800" defTabSz="457200" latinLnBrk="0">
      <a:lnSpc>
        <a:spcPct val="117999"/>
      </a:lnSpc>
      <a:defRPr sz="2200">
        <a:latin typeface="+mn-lt"/>
        <a:ea typeface="+mn-ea"/>
        <a:cs typeface="+mn-cs"/>
        <a:sym typeface="Calibri"/>
      </a:defRPr>
    </a:lvl4pPr>
    <a:lvl5pPr indent="914400" defTabSz="457200" latinLnBrk="0">
      <a:lnSpc>
        <a:spcPct val="117999"/>
      </a:lnSpc>
      <a:defRPr sz="2200">
        <a:latin typeface="+mn-lt"/>
        <a:ea typeface="+mn-ea"/>
        <a:cs typeface="+mn-cs"/>
        <a:sym typeface="Calibri"/>
      </a:defRPr>
    </a:lvl5pPr>
    <a:lvl6pPr indent="1143000" defTabSz="457200" latinLnBrk="0">
      <a:lnSpc>
        <a:spcPct val="117999"/>
      </a:lnSpc>
      <a:defRPr sz="2200">
        <a:latin typeface="+mn-lt"/>
        <a:ea typeface="+mn-ea"/>
        <a:cs typeface="+mn-cs"/>
        <a:sym typeface="Calibri"/>
      </a:defRPr>
    </a:lvl6pPr>
    <a:lvl7pPr indent="1371600" defTabSz="457200" latinLnBrk="0">
      <a:lnSpc>
        <a:spcPct val="117999"/>
      </a:lnSpc>
      <a:defRPr sz="2200">
        <a:latin typeface="+mn-lt"/>
        <a:ea typeface="+mn-ea"/>
        <a:cs typeface="+mn-cs"/>
        <a:sym typeface="Calibri"/>
      </a:defRPr>
    </a:lvl7pPr>
    <a:lvl8pPr indent="1600200" defTabSz="457200" latinLnBrk="0">
      <a:lnSpc>
        <a:spcPct val="117999"/>
      </a:lnSpc>
      <a:defRPr sz="2200">
        <a:latin typeface="+mn-lt"/>
        <a:ea typeface="+mn-ea"/>
        <a:cs typeface="+mn-cs"/>
        <a:sym typeface="Calibri"/>
      </a:defRPr>
    </a:lvl8pPr>
    <a:lvl9pPr indent="1828800" defTabSz="457200" latinLnBrk="0">
      <a:lnSpc>
        <a:spcPct val="117999"/>
      </a:lnSpc>
      <a:defRPr sz="2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German Garcia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56824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Número de diapositiva"/>
          <p:cNvSpPr txBox="1">
            <a:spLocks noGrp="1"/>
          </p:cNvSpPr>
          <p:nvPr>
            <p:ph type="sldNum" sz="quarter" idx="2"/>
          </p:nvPr>
        </p:nvSpPr>
        <p:spPr>
          <a:xfrm>
            <a:off x="16970656" y="12437111"/>
            <a:ext cx="504544" cy="551177"/>
          </a:xfrm>
          <a:prstGeom prst="rect">
            <a:avLst/>
          </a:prstGeom>
        </p:spPr>
        <p:txBody>
          <a:bodyPr lIns="91437" tIns="91437" rIns="91437" bIns="91437"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4" name="Texto del título"/>
          <p:cNvSpPr txBox="1">
            <a:spLocks noGrp="1"/>
          </p:cNvSpPr>
          <p:nvPr>
            <p:ph type="title"/>
          </p:nvPr>
        </p:nvSpPr>
        <p:spPr>
          <a:xfrm>
            <a:off x="1676400" y="730250"/>
            <a:ext cx="21031200" cy="2651126"/>
          </a:xfrm>
          <a:prstGeom prst="rect">
            <a:avLst/>
          </a:prstGeom>
        </p:spPr>
        <p:txBody>
          <a:bodyPr lIns="91437" tIns="91437" rIns="91437" bIns="91437"/>
          <a:lstStyle>
            <a:lvl1pPr algn="l" defTabSz="1828800">
              <a:lnSpc>
                <a:spcPct val="90000"/>
              </a:lnSpc>
              <a:defRPr sz="8800"/>
            </a:lvl1pPr>
          </a:lstStyle>
          <a:p>
            <a:r>
              <a:t>Texto del título</a:t>
            </a:r>
          </a:p>
        </p:txBody>
      </p:sp>
      <p:sp>
        <p:nvSpPr>
          <p:cNvPr id="125" name="Nivel de texto 1…"/>
          <p:cNvSpPr txBox="1">
            <a:spLocks noGrp="1"/>
          </p:cNvSpPr>
          <p:nvPr>
            <p:ph type="body" idx="1"/>
          </p:nvPr>
        </p:nvSpPr>
        <p:spPr>
          <a:xfrm>
            <a:off x="1676400" y="3651250"/>
            <a:ext cx="21031200" cy="8702676"/>
          </a:xfrm>
          <a:prstGeom prst="rect">
            <a:avLst/>
          </a:prstGeom>
        </p:spPr>
        <p:txBody>
          <a:bodyPr lIns="91437" tIns="91437" rIns="91437" bIns="91437" anchor="t"/>
          <a:lstStyle>
            <a:lvl1pPr marL="457200" indent="-457200" defTabSz="1828800">
              <a:lnSpc>
                <a:spcPct val="90000"/>
              </a:lnSpc>
              <a:spcBef>
                <a:spcPts val="2000"/>
              </a:spcBef>
              <a:buSzPct val="100000"/>
              <a:buFont typeface="Calibri"/>
              <a:defRPr sz="5600"/>
            </a:lvl1pPr>
            <a:lvl2pPr marL="990600" indent="-533400" defTabSz="1828800">
              <a:lnSpc>
                <a:spcPct val="90000"/>
              </a:lnSpc>
              <a:spcBef>
                <a:spcPts val="2000"/>
              </a:spcBef>
              <a:buSzPct val="100000"/>
              <a:buFont typeface="Calibri"/>
              <a:defRPr sz="5600"/>
            </a:lvl2pPr>
            <a:lvl3pPr marL="1554477" indent="-640077" defTabSz="1828800">
              <a:lnSpc>
                <a:spcPct val="90000"/>
              </a:lnSpc>
              <a:spcBef>
                <a:spcPts val="2000"/>
              </a:spcBef>
              <a:buSzPct val="100000"/>
              <a:buFont typeface="Calibri"/>
              <a:defRPr sz="5600"/>
            </a:lvl3pPr>
            <a:lvl4pPr marL="2082800" indent="-711200" defTabSz="1828800">
              <a:lnSpc>
                <a:spcPct val="90000"/>
              </a:lnSpc>
              <a:spcBef>
                <a:spcPts val="2000"/>
              </a:spcBef>
              <a:buSzPct val="100000"/>
              <a:buFont typeface="Calibri"/>
              <a:defRPr sz="5600"/>
            </a:lvl4pPr>
            <a:lvl5pPr marL="2540000" indent="-711200" defTabSz="1828800">
              <a:lnSpc>
                <a:spcPct val="90000"/>
              </a:lnSpc>
              <a:spcBef>
                <a:spcPts val="2000"/>
              </a:spcBef>
              <a:buSzPct val="100000"/>
              <a:buFont typeface="Calibri"/>
              <a:defRPr sz="5600"/>
            </a:lvl5pPr>
          </a:lstStyle>
          <a:p>
            <a:r>
              <a:t>Nivel de texto 1</a:t>
            </a:r>
          </a:p>
          <a:p>
            <a:pPr lvl="1"/>
            <a:r>
              <a:t>Nivel de texto 2</a:t>
            </a:r>
          </a:p>
          <a:p>
            <a:pPr lvl="2"/>
            <a:r>
              <a:t>Nivel de texto 3</a:t>
            </a:r>
          </a:p>
          <a:p>
            <a:pPr lvl="3"/>
            <a:r>
              <a:t>Nivel de texto 4</a:t>
            </a:r>
          </a:p>
          <a:p>
            <a:pPr lvl="4"/>
            <a:r>
              <a:t>Nivel de texto 5</a:t>
            </a:r>
          </a:p>
        </p:txBody>
      </p:sp>
      <p:sp>
        <p:nvSpPr>
          <p:cNvPr id="126" name="Número de diapositiva"/>
          <p:cNvSpPr txBox="1">
            <a:spLocks noGrp="1"/>
          </p:cNvSpPr>
          <p:nvPr>
            <p:ph type="sldNum" sz="quarter" idx="2"/>
          </p:nvPr>
        </p:nvSpPr>
        <p:spPr>
          <a:xfrm>
            <a:off x="22203058" y="12802236"/>
            <a:ext cx="504544" cy="551177"/>
          </a:xfrm>
          <a:prstGeom prst="rect">
            <a:avLst/>
          </a:prstGeom>
        </p:spPr>
        <p:txBody>
          <a:bodyPr lIns="91437" tIns="91437" rIns="91437" bIns="91437"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y subtítulo">
    <p:spTree>
      <p:nvGrpSpPr>
        <p:cNvPr id="1" name=""/>
        <p:cNvGrpSpPr/>
        <p:nvPr/>
      </p:nvGrpSpPr>
      <p:grpSpPr>
        <a:xfrm>
          <a:off x="0" y="0"/>
          <a:ext cx="0" cy="0"/>
          <a:chOff x="0" y="0"/>
          <a:chExt cx="0" cy="0"/>
        </a:xfrm>
      </p:grpSpPr>
      <p:grpSp>
        <p:nvGrpSpPr>
          <p:cNvPr id="137" name="Grupo"/>
          <p:cNvGrpSpPr/>
          <p:nvPr/>
        </p:nvGrpSpPr>
        <p:grpSpPr>
          <a:xfrm>
            <a:off x="153154" y="221649"/>
            <a:ext cx="24077691" cy="13272707"/>
            <a:chOff x="-1" y="0"/>
            <a:chExt cx="24077690" cy="13272705"/>
          </a:xfrm>
        </p:grpSpPr>
        <p:sp>
          <p:nvSpPr>
            <p:cNvPr id="133" name="Rectángulo"/>
            <p:cNvSpPr/>
            <p:nvPr/>
          </p:nvSpPr>
          <p:spPr>
            <a:xfrm>
              <a:off x="43738" y="-1"/>
              <a:ext cx="23875553" cy="13262432"/>
            </a:xfrm>
            <a:prstGeom prst="rect">
              <a:avLst/>
            </a:prstGeom>
            <a:solidFill>
              <a:srgbClr val="FFFFFF"/>
            </a:solidFill>
            <a:ln w="177800" cap="flat">
              <a:solidFill>
                <a:srgbClr val="164F86"/>
              </a:solidFill>
              <a:prstDash val="solid"/>
              <a:miter lim="400000"/>
            </a:ln>
            <a:effectLst>
              <a:outerShdw blurRad="76200" dist="50800" dir="5400000" rotWithShape="0">
                <a:srgbClr val="000000">
                  <a:alpha val="50000"/>
                </a:srgbClr>
              </a:outerShdw>
            </a:effectLst>
          </p:spPr>
          <p:txBody>
            <a:bodyPr wrap="square" lIns="0" tIns="0" rIns="0" bIns="0" numCol="1" anchor="ctr">
              <a:noAutofit/>
            </a:bodyPr>
            <a:lstStyle/>
            <a:p>
              <a:pPr algn="l" defTabSz="1828800">
                <a:defRPr sz="3200">
                  <a:solidFill>
                    <a:srgbClr val="FFFFFF"/>
                  </a:solidFill>
                </a:defRPr>
              </a:pPr>
              <a:endParaRPr/>
            </a:p>
          </p:txBody>
        </p:sp>
        <p:grpSp>
          <p:nvGrpSpPr>
            <p:cNvPr id="136" name="Grupo"/>
            <p:cNvGrpSpPr/>
            <p:nvPr/>
          </p:nvGrpSpPr>
          <p:grpSpPr>
            <a:xfrm>
              <a:off x="-2" y="10663163"/>
              <a:ext cx="24077691" cy="2609543"/>
              <a:chOff x="0" y="0"/>
              <a:chExt cx="24077690" cy="2609542"/>
            </a:xfrm>
          </p:grpSpPr>
          <p:pic>
            <p:nvPicPr>
              <p:cNvPr id="134" name="pasted-image.pdf" descr="pasted-image.pdf"/>
              <p:cNvPicPr>
                <a:picLocks noChangeAspect="1"/>
              </p:cNvPicPr>
              <p:nvPr/>
            </p:nvPicPr>
            <p:blipFill>
              <a:blip r:embed="rId2"/>
              <a:stretch>
                <a:fillRect/>
              </a:stretch>
            </p:blipFill>
            <p:spPr>
              <a:xfrm>
                <a:off x="-1" y="478"/>
                <a:ext cx="16758195" cy="2608586"/>
              </a:xfrm>
              <a:prstGeom prst="rect">
                <a:avLst/>
              </a:prstGeom>
              <a:ln w="12700" cap="flat">
                <a:noFill/>
                <a:miter lim="400000"/>
              </a:ln>
              <a:effectLst/>
            </p:spPr>
          </p:pic>
          <p:pic>
            <p:nvPicPr>
              <p:cNvPr id="135" name="pasted-image.pdf" descr="pasted-image.pdf"/>
              <p:cNvPicPr>
                <a:picLocks noChangeAspect="1"/>
              </p:cNvPicPr>
              <p:nvPr/>
            </p:nvPicPr>
            <p:blipFill>
              <a:blip r:embed="rId3"/>
              <a:stretch>
                <a:fillRect/>
              </a:stretch>
            </p:blipFill>
            <p:spPr>
              <a:xfrm>
                <a:off x="16611835" y="0"/>
                <a:ext cx="7465855" cy="2609543"/>
              </a:xfrm>
              <a:prstGeom prst="rect">
                <a:avLst/>
              </a:prstGeom>
              <a:ln w="12700" cap="flat">
                <a:noFill/>
                <a:miter lim="400000"/>
              </a:ln>
              <a:effectLst/>
            </p:spPr>
          </p:pic>
        </p:grpSp>
      </p:grpSp>
      <p:pic>
        <p:nvPicPr>
          <p:cNvPr id="138" name="Picture 1" descr="Picture 1"/>
          <p:cNvPicPr>
            <a:picLocks noChangeAspect="1"/>
          </p:cNvPicPr>
          <p:nvPr/>
        </p:nvPicPr>
        <p:blipFill>
          <a:blip r:embed="rId4"/>
          <a:stretch>
            <a:fillRect/>
          </a:stretch>
        </p:blipFill>
        <p:spPr>
          <a:xfrm>
            <a:off x="18762158" y="11080429"/>
            <a:ext cx="5422907" cy="3695706"/>
          </a:xfrm>
          <a:prstGeom prst="rect">
            <a:avLst/>
          </a:prstGeom>
          <a:ln w="12700">
            <a:miter lim="400000"/>
          </a:ln>
        </p:spPr>
      </p:pic>
      <p:sp>
        <p:nvSpPr>
          <p:cNvPr id="139" name="Rectángulo"/>
          <p:cNvSpPr/>
          <p:nvPr/>
        </p:nvSpPr>
        <p:spPr>
          <a:xfrm>
            <a:off x="254234" y="226787"/>
            <a:ext cx="23875532" cy="13262428"/>
          </a:xfrm>
          <a:prstGeom prst="rect">
            <a:avLst/>
          </a:prstGeom>
          <a:ln w="177800">
            <a:solidFill>
              <a:srgbClr val="000000"/>
            </a:solidFill>
            <a:miter lim="400000"/>
          </a:ln>
          <a:effectLst>
            <a:outerShdw blurRad="76200" dist="50800" dir="5400000" rotWithShape="0">
              <a:srgbClr val="000000">
                <a:alpha val="50000"/>
              </a:srgbClr>
            </a:outerShdw>
          </a:effectLst>
        </p:spPr>
        <p:txBody>
          <a:bodyPr lIns="0" tIns="0" rIns="0" bIns="0" anchor="ctr"/>
          <a:lstStyle/>
          <a:p>
            <a:pPr algn="l" defTabSz="1828800">
              <a:defRPr sz="3200">
                <a:solidFill>
                  <a:srgbClr val="FFFFFF"/>
                </a:solidFill>
              </a:defRPr>
            </a:pPr>
            <a:endParaRPr/>
          </a:p>
        </p:txBody>
      </p:sp>
      <p:sp>
        <p:nvSpPr>
          <p:cNvPr id="140" name="Número de diapositiva"/>
          <p:cNvSpPr txBox="1">
            <a:spLocks noGrp="1"/>
          </p:cNvSpPr>
          <p:nvPr>
            <p:ph type="sldNum" sz="quarter" idx="2"/>
          </p:nvPr>
        </p:nvSpPr>
        <p:spPr>
          <a:xfrm>
            <a:off x="23617167" y="13031192"/>
            <a:ext cx="473374" cy="508001"/>
          </a:xfrm>
          <a:prstGeom prst="rect">
            <a:avLst/>
          </a:prstGeom>
        </p:spPr>
        <p:txBody>
          <a:bodyPr lIns="101600" tIns="101600" rIns="101600" bIns="101600"/>
          <a:lstStyle>
            <a:lvl1pPr defTabSz="1828800">
              <a:defRPr sz="2000">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ítulo y sub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Texto del título"/>
          <p:cNvSpPr txBox="1">
            <a:spLocks noGrp="1"/>
          </p:cNvSpPr>
          <p:nvPr>
            <p:ph type="title"/>
          </p:nvPr>
        </p:nvSpPr>
        <p:spPr>
          <a:xfrm>
            <a:off x="673100" y="2870200"/>
            <a:ext cx="23050500" cy="4559300"/>
          </a:xfrm>
          <a:prstGeom prst="rect">
            <a:avLst/>
          </a:prstGeom>
        </p:spPr>
        <p:txBody>
          <a:bodyPr lIns="91437" tIns="91437" rIns="91437" bIns="91437" anchor="b"/>
          <a:lstStyle>
            <a:lvl1pPr algn="l" defTabSz="1828800">
              <a:lnSpc>
                <a:spcPct val="90000"/>
              </a:lnSpc>
              <a:defRPr sz="10000" cap="all">
                <a:solidFill>
                  <a:srgbClr val="535353"/>
                </a:solidFill>
              </a:defRPr>
            </a:lvl1pPr>
          </a:lstStyle>
          <a:p>
            <a:r>
              <a:t>Texto del título</a:t>
            </a:r>
          </a:p>
        </p:txBody>
      </p:sp>
      <p:sp>
        <p:nvSpPr>
          <p:cNvPr id="148" name="Nivel de texto 1…"/>
          <p:cNvSpPr txBox="1">
            <a:spLocks noGrp="1"/>
          </p:cNvSpPr>
          <p:nvPr>
            <p:ph type="body" sz="quarter" idx="1"/>
          </p:nvPr>
        </p:nvSpPr>
        <p:spPr>
          <a:xfrm>
            <a:off x="673100" y="7416800"/>
            <a:ext cx="23050500" cy="1816100"/>
          </a:xfrm>
          <a:prstGeom prst="rect">
            <a:avLst/>
          </a:prstGeom>
        </p:spPr>
        <p:txBody>
          <a:bodyPr lIns="91437" tIns="91437" rIns="91437" bIns="91437" anchor="t"/>
          <a:lstStyle>
            <a:lvl1pPr marL="0" indent="0" algn="ctr" defTabSz="1828800">
              <a:lnSpc>
                <a:spcPct val="90000"/>
              </a:lnSpc>
              <a:spcBef>
                <a:spcPts val="0"/>
              </a:spcBef>
              <a:buSzTx/>
              <a:buNone/>
              <a:defRPr sz="5600">
                <a:solidFill>
                  <a:srgbClr val="535353"/>
                </a:solidFill>
              </a:defRPr>
            </a:lvl1pPr>
            <a:lvl2pPr marL="0" indent="0" algn="ctr" defTabSz="1828800">
              <a:lnSpc>
                <a:spcPct val="90000"/>
              </a:lnSpc>
              <a:spcBef>
                <a:spcPts val="0"/>
              </a:spcBef>
              <a:buSzTx/>
              <a:buNone/>
              <a:defRPr sz="5600">
                <a:solidFill>
                  <a:srgbClr val="535353"/>
                </a:solidFill>
              </a:defRPr>
            </a:lvl2pPr>
            <a:lvl3pPr marL="0" indent="0" algn="ctr" defTabSz="1828800">
              <a:lnSpc>
                <a:spcPct val="90000"/>
              </a:lnSpc>
              <a:spcBef>
                <a:spcPts val="0"/>
              </a:spcBef>
              <a:buSzTx/>
              <a:buNone/>
              <a:defRPr sz="5600">
                <a:solidFill>
                  <a:srgbClr val="535353"/>
                </a:solidFill>
              </a:defRPr>
            </a:lvl3pPr>
            <a:lvl4pPr marL="0" indent="0" algn="ctr" defTabSz="1828800">
              <a:lnSpc>
                <a:spcPct val="90000"/>
              </a:lnSpc>
              <a:spcBef>
                <a:spcPts val="0"/>
              </a:spcBef>
              <a:buSzTx/>
              <a:buNone/>
              <a:defRPr sz="5600">
                <a:solidFill>
                  <a:srgbClr val="535353"/>
                </a:solidFill>
              </a:defRPr>
            </a:lvl4pPr>
            <a:lvl5pPr marL="0" indent="0" algn="ctr" defTabSz="1828800">
              <a:lnSpc>
                <a:spcPct val="90000"/>
              </a:lnSpc>
              <a:spcBef>
                <a:spcPts val="0"/>
              </a:spcBef>
              <a:buSzTx/>
              <a:buNone/>
              <a:defRPr sz="5600">
                <a:solidFill>
                  <a:srgbClr val="535353"/>
                </a:solidFill>
              </a:defRPr>
            </a:lvl5pPr>
          </a:lstStyle>
          <a:p>
            <a:r>
              <a:t>Nivel de texto 1</a:t>
            </a:r>
          </a:p>
          <a:p>
            <a:pPr lvl="1"/>
            <a:r>
              <a:t>Nivel de texto 2</a:t>
            </a:r>
          </a:p>
          <a:p>
            <a:pPr lvl="2"/>
            <a:r>
              <a:t>Nivel de texto 3</a:t>
            </a:r>
          </a:p>
          <a:p>
            <a:pPr lvl="3"/>
            <a:r>
              <a:t>Nivel de texto 4</a:t>
            </a:r>
          </a:p>
          <a:p>
            <a:pPr lvl="4"/>
            <a:r>
              <a:t>Nivel de texto 5</a:t>
            </a:r>
          </a:p>
        </p:txBody>
      </p:sp>
      <p:sp>
        <p:nvSpPr>
          <p:cNvPr id="149" name="Número de diapositiva"/>
          <p:cNvSpPr txBox="1">
            <a:spLocks noGrp="1"/>
          </p:cNvSpPr>
          <p:nvPr>
            <p:ph type="sldNum" sz="quarter" idx="2"/>
          </p:nvPr>
        </p:nvSpPr>
        <p:spPr>
          <a:xfrm>
            <a:off x="11892741" y="12987027"/>
            <a:ext cx="504544" cy="551177"/>
          </a:xfrm>
          <a:prstGeom prst="rect">
            <a:avLst/>
          </a:prstGeom>
        </p:spPr>
        <p:txBody>
          <a:bodyPr lIns="91437" tIns="91437" rIns="91437" bIns="91437" anchor="b"/>
          <a:lstStyle>
            <a:lvl1pPr algn="r" defTabSz="1828800">
              <a:defRPr>
                <a:solidFill>
                  <a:srgbClr val="535353"/>
                </a:solidFill>
              </a:defRPr>
            </a:lvl1p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6" name="Texto del título"/>
          <p:cNvSpPr txBox="1">
            <a:spLocks noGrp="1"/>
          </p:cNvSpPr>
          <p:nvPr>
            <p:ph type="title"/>
          </p:nvPr>
        </p:nvSpPr>
        <p:spPr>
          <a:xfrm>
            <a:off x="1439999" y="2016000"/>
            <a:ext cx="21504004" cy="1260002"/>
          </a:xfrm>
          <a:prstGeom prst="rect">
            <a:avLst/>
          </a:prstGeom>
        </p:spPr>
        <p:txBody>
          <a:bodyPr lIns="91437" tIns="91437" rIns="91437" bIns="91437"/>
          <a:lstStyle>
            <a:lvl1pPr algn="l" defTabSz="1828800">
              <a:lnSpc>
                <a:spcPct val="90000"/>
              </a:lnSpc>
              <a:defRPr sz="8800"/>
            </a:lvl1pPr>
          </a:lstStyle>
          <a:p>
            <a:r>
              <a:t>Texto del título</a:t>
            </a:r>
          </a:p>
        </p:txBody>
      </p:sp>
      <p:sp>
        <p:nvSpPr>
          <p:cNvPr id="157" name="Número de diapositiva"/>
          <p:cNvSpPr txBox="1">
            <a:spLocks noGrp="1"/>
          </p:cNvSpPr>
          <p:nvPr>
            <p:ph type="sldNum" sz="quarter" idx="2"/>
          </p:nvPr>
        </p:nvSpPr>
        <p:spPr>
          <a:xfrm>
            <a:off x="16970656" y="12437111"/>
            <a:ext cx="504544" cy="551177"/>
          </a:xfrm>
          <a:prstGeom prst="rect">
            <a:avLst/>
          </a:prstGeom>
        </p:spPr>
        <p:txBody>
          <a:bodyPr lIns="91437" tIns="91437" rIns="91437" bIns="91437" anchor="ctr"/>
          <a:lstStyle>
            <a:lvl1pPr algn="r" defTabSz="1828800">
              <a:defRPr>
                <a:solidFill>
                  <a:srgbClr val="021F43"/>
                </a:solidFill>
              </a:defRPr>
            </a:lvl1p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64" name="Texto del título"/>
          <p:cNvSpPr txBox="1">
            <a:spLocks noGrp="1"/>
          </p:cNvSpPr>
          <p:nvPr>
            <p:ph type="title"/>
          </p:nvPr>
        </p:nvSpPr>
        <p:spPr>
          <a:xfrm>
            <a:off x="1676400" y="730250"/>
            <a:ext cx="21031200" cy="2651126"/>
          </a:xfrm>
          <a:prstGeom prst="rect">
            <a:avLst/>
          </a:prstGeom>
        </p:spPr>
        <p:txBody>
          <a:bodyPr lIns="91437" tIns="91437" rIns="91437" bIns="91437"/>
          <a:lstStyle>
            <a:lvl1pPr algn="l" defTabSz="1828800">
              <a:lnSpc>
                <a:spcPct val="90000"/>
              </a:lnSpc>
              <a:defRPr sz="8800"/>
            </a:lvl1pPr>
          </a:lstStyle>
          <a:p>
            <a:r>
              <a:t>Texto del título</a:t>
            </a:r>
          </a:p>
        </p:txBody>
      </p:sp>
      <p:sp>
        <p:nvSpPr>
          <p:cNvPr id="165" name="Nivel de texto 1…"/>
          <p:cNvSpPr txBox="1">
            <a:spLocks noGrp="1"/>
          </p:cNvSpPr>
          <p:nvPr>
            <p:ph type="body" idx="1"/>
          </p:nvPr>
        </p:nvSpPr>
        <p:spPr>
          <a:xfrm>
            <a:off x="1676400" y="3651250"/>
            <a:ext cx="21031200" cy="8702676"/>
          </a:xfrm>
          <a:prstGeom prst="rect">
            <a:avLst/>
          </a:prstGeom>
        </p:spPr>
        <p:txBody>
          <a:bodyPr lIns="91437" tIns="91437" rIns="91437" bIns="91437" anchor="t"/>
          <a:lstStyle>
            <a:lvl1pPr marL="457200" indent="-457200" defTabSz="1828800">
              <a:lnSpc>
                <a:spcPct val="90000"/>
              </a:lnSpc>
              <a:spcBef>
                <a:spcPts val="2000"/>
              </a:spcBef>
              <a:buSzPct val="100000"/>
              <a:buFont typeface="Calibri"/>
              <a:defRPr sz="5600"/>
            </a:lvl1pPr>
            <a:lvl2pPr marL="990600" indent="-533400" defTabSz="1828800">
              <a:lnSpc>
                <a:spcPct val="90000"/>
              </a:lnSpc>
              <a:spcBef>
                <a:spcPts val="2000"/>
              </a:spcBef>
              <a:buSzPct val="100000"/>
              <a:buFont typeface="Calibri"/>
              <a:defRPr sz="5600"/>
            </a:lvl2pPr>
            <a:lvl3pPr marL="1554477" indent="-640077" defTabSz="1828800">
              <a:lnSpc>
                <a:spcPct val="90000"/>
              </a:lnSpc>
              <a:spcBef>
                <a:spcPts val="2000"/>
              </a:spcBef>
              <a:buSzPct val="100000"/>
              <a:buFont typeface="Calibri"/>
              <a:defRPr sz="5600"/>
            </a:lvl3pPr>
            <a:lvl4pPr marL="2082800" indent="-711200" defTabSz="1828800">
              <a:lnSpc>
                <a:spcPct val="90000"/>
              </a:lnSpc>
              <a:spcBef>
                <a:spcPts val="2000"/>
              </a:spcBef>
              <a:buSzPct val="100000"/>
              <a:buFont typeface="Calibri"/>
              <a:defRPr sz="5600"/>
            </a:lvl4pPr>
            <a:lvl5pPr marL="2540000" indent="-711200" defTabSz="1828800">
              <a:lnSpc>
                <a:spcPct val="90000"/>
              </a:lnSpc>
              <a:spcBef>
                <a:spcPts val="2000"/>
              </a:spcBef>
              <a:buSzPct val="100000"/>
              <a:buFont typeface="Calibri"/>
              <a:defRPr sz="5600"/>
            </a:lvl5pPr>
          </a:lstStyle>
          <a:p>
            <a:r>
              <a:t>Nivel de texto 1</a:t>
            </a:r>
          </a:p>
          <a:p>
            <a:pPr lvl="1"/>
            <a:r>
              <a:t>Nivel de texto 2</a:t>
            </a:r>
          </a:p>
          <a:p>
            <a:pPr lvl="2"/>
            <a:r>
              <a:t>Nivel de texto 3</a:t>
            </a:r>
          </a:p>
          <a:p>
            <a:pPr lvl="3"/>
            <a:r>
              <a:t>Nivel de texto 4</a:t>
            </a:r>
          </a:p>
          <a:p>
            <a:pPr lvl="4"/>
            <a:r>
              <a:t>Nivel de texto 5</a:t>
            </a:r>
          </a:p>
        </p:txBody>
      </p:sp>
      <p:sp>
        <p:nvSpPr>
          <p:cNvPr id="166" name="Número de diapositiva"/>
          <p:cNvSpPr txBox="1">
            <a:spLocks noGrp="1"/>
          </p:cNvSpPr>
          <p:nvPr>
            <p:ph type="sldNum" sz="quarter" idx="2"/>
          </p:nvPr>
        </p:nvSpPr>
        <p:spPr>
          <a:xfrm>
            <a:off x="22203058" y="12802236"/>
            <a:ext cx="504544" cy="551177"/>
          </a:xfrm>
          <a:prstGeom prst="rect">
            <a:avLst/>
          </a:prstGeom>
        </p:spPr>
        <p:txBody>
          <a:bodyPr lIns="91437" tIns="91437" rIns="91437" bIns="91437"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Texto del título"/>
          <p:cNvSpPr txBox="1">
            <a:spLocks noGrp="1"/>
          </p:cNvSpPr>
          <p:nvPr>
            <p:ph type="title"/>
          </p:nvPr>
        </p:nvSpPr>
        <p:spPr>
          <a:xfrm>
            <a:off x="4305300" y="730251"/>
            <a:ext cx="15773400" cy="2651127"/>
          </a:xfrm>
          <a:prstGeom prst="rect">
            <a:avLst/>
          </a:prstGeom>
        </p:spPr>
        <p:txBody>
          <a:bodyPr lIns="91438" tIns="91438" rIns="91438" bIns="91438"/>
          <a:lstStyle>
            <a:lvl1pPr algn="l" defTabSz="1828800">
              <a:lnSpc>
                <a:spcPct val="90000"/>
              </a:lnSpc>
              <a:defRPr sz="8800"/>
            </a:lvl1pPr>
          </a:lstStyle>
          <a:p>
            <a:r>
              <a:t>Texto del título</a:t>
            </a:r>
          </a:p>
        </p:txBody>
      </p:sp>
      <p:sp>
        <p:nvSpPr>
          <p:cNvPr id="174" name="Nivel de texto 1…"/>
          <p:cNvSpPr txBox="1">
            <a:spLocks noGrp="1"/>
          </p:cNvSpPr>
          <p:nvPr>
            <p:ph type="body" idx="1"/>
          </p:nvPr>
        </p:nvSpPr>
        <p:spPr>
          <a:xfrm>
            <a:off x="4305300" y="3651250"/>
            <a:ext cx="15773400" cy="8702676"/>
          </a:xfrm>
          <a:prstGeom prst="rect">
            <a:avLst/>
          </a:prstGeom>
        </p:spPr>
        <p:txBody>
          <a:bodyPr lIns="91438" tIns="91438" rIns="91438" bIns="91438" anchor="t"/>
          <a:lstStyle>
            <a:lvl1pPr marL="457200" indent="-457200" defTabSz="1828800">
              <a:lnSpc>
                <a:spcPct val="90000"/>
              </a:lnSpc>
              <a:spcBef>
                <a:spcPts val="2000"/>
              </a:spcBef>
              <a:buSzPct val="100000"/>
              <a:buFont typeface="Arial"/>
              <a:defRPr sz="5600"/>
            </a:lvl1pPr>
            <a:lvl2pPr marL="990600" indent="-533400" defTabSz="1828800">
              <a:lnSpc>
                <a:spcPct val="90000"/>
              </a:lnSpc>
              <a:spcBef>
                <a:spcPts val="2000"/>
              </a:spcBef>
              <a:buSzPct val="100000"/>
              <a:buFont typeface="Arial"/>
              <a:defRPr sz="5600"/>
            </a:lvl2pPr>
            <a:lvl3pPr marL="1554478" indent="-640078" defTabSz="1828800">
              <a:lnSpc>
                <a:spcPct val="90000"/>
              </a:lnSpc>
              <a:spcBef>
                <a:spcPts val="2000"/>
              </a:spcBef>
              <a:buSzPct val="100000"/>
              <a:buFont typeface="Arial"/>
              <a:defRPr sz="5600"/>
            </a:lvl3pPr>
            <a:lvl4pPr marL="2082800" indent="-711200" defTabSz="1828800">
              <a:lnSpc>
                <a:spcPct val="90000"/>
              </a:lnSpc>
              <a:spcBef>
                <a:spcPts val="2000"/>
              </a:spcBef>
              <a:buSzPct val="100000"/>
              <a:buFont typeface="Arial"/>
              <a:defRPr sz="5600"/>
            </a:lvl4pPr>
            <a:lvl5pPr marL="2540000" indent="-711200" defTabSz="1828800">
              <a:lnSpc>
                <a:spcPct val="90000"/>
              </a:lnSpc>
              <a:spcBef>
                <a:spcPts val="2000"/>
              </a:spcBef>
              <a:buSzPct val="100000"/>
              <a:buFont typeface="Arial"/>
              <a:defRPr sz="5600"/>
            </a:lvl5pPr>
          </a:lstStyle>
          <a:p>
            <a:r>
              <a:t>Nivel de texto 1</a:t>
            </a:r>
          </a:p>
          <a:p>
            <a:pPr lvl="1"/>
            <a:r>
              <a:t>Nivel de texto 2</a:t>
            </a:r>
          </a:p>
          <a:p>
            <a:pPr lvl="2"/>
            <a:r>
              <a:t>Nivel de texto 3</a:t>
            </a:r>
          </a:p>
          <a:p>
            <a:pPr lvl="3"/>
            <a:r>
              <a:t>Nivel de texto 4</a:t>
            </a:r>
          </a:p>
          <a:p>
            <a:pPr lvl="4"/>
            <a:r>
              <a:t>Nivel de texto 5</a:t>
            </a:r>
          </a:p>
        </p:txBody>
      </p:sp>
      <p:sp>
        <p:nvSpPr>
          <p:cNvPr id="175" name="Número de diapositiva"/>
          <p:cNvSpPr txBox="1">
            <a:spLocks noGrp="1"/>
          </p:cNvSpPr>
          <p:nvPr>
            <p:ph type="sldNum" sz="quarter" idx="2"/>
          </p:nvPr>
        </p:nvSpPr>
        <p:spPr>
          <a:xfrm>
            <a:off x="19574154" y="12802239"/>
            <a:ext cx="504546" cy="551179"/>
          </a:xfrm>
          <a:prstGeom prst="rect">
            <a:avLst/>
          </a:prstGeom>
        </p:spPr>
        <p:txBody>
          <a:bodyPr lIns="91438" tIns="91438" rIns="91438" bIns="91438"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82" name="Texto del título"/>
          <p:cNvSpPr txBox="1">
            <a:spLocks noGrp="1"/>
          </p:cNvSpPr>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vl1pPr>
          </a:lstStyle>
          <a:p>
            <a:r>
              <a:t>Texto del título</a:t>
            </a:r>
          </a:p>
        </p:txBody>
      </p:sp>
      <p:sp>
        <p:nvSpPr>
          <p:cNvPr id="183" name="Nivel de texto 1…"/>
          <p:cNvSpPr txBox="1">
            <a:spLocks noGrp="1"/>
          </p:cNvSpPr>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lvl1pPr>
            <a:lvl2pPr marL="990600" indent="-533400" defTabSz="1828800">
              <a:lnSpc>
                <a:spcPct val="90000"/>
              </a:lnSpc>
              <a:spcBef>
                <a:spcPts val="2000"/>
              </a:spcBef>
              <a:buSzPct val="100000"/>
              <a:buFont typeface="Arial"/>
              <a:defRPr sz="5600"/>
            </a:lvl2pPr>
            <a:lvl3pPr marL="1554479" indent="-640079" defTabSz="1828800">
              <a:lnSpc>
                <a:spcPct val="90000"/>
              </a:lnSpc>
              <a:spcBef>
                <a:spcPts val="2000"/>
              </a:spcBef>
              <a:buSzPct val="100000"/>
              <a:buFont typeface="Arial"/>
              <a:defRPr sz="5600"/>
            </a:lvl3pPr>
            <a:lvl4pPr marL="2082800" indent="-711200" defTabSz="1828800">
              <a:lnSpc>
                <a:spcPct val="90000"/>
              </a:lnSpc>
              <a:spcBef>
                <a:spcPts val="2000"/>
              </a:spcBef>
              <a:buSzPct val="100000"/>
              <a:buFont typeface="Arial"/>
              <a:defRPr sz="5600"/>
            </a:lvl4pPr>
            <a:lvl5pPr marL="2540000" indent="-711200" defTabSz="1828800">
              <a:lnSpc>
                <a:spcPct val="90000"/>
              </a:lnSpc>
              <a:spcBef>
                <a:spcPts val="2000"/>
              </a:spcBef>
              <a:buSzPct val="100000"/>
              <a:buFont typeface="Arial"/>
              <a:defRPr sz="5600"/>
            </a:lvl5pPr>
          </a:lstStyle>
          <a:p>
            <a:r>
              <a:t>Nivel de texto 1</a:t>
            </a:r>
          </a:p>
          <a:p>
            <a:pPr lvl="1"/>
            <a:r>
              <a:t>Nivel de texto 2</a:t>
            </a:r>
          </a:p>
          <a:p>
            <a:pPr lvl="2"/>
            <a:r>
              <a:t>Nivel de texto 3</a:t>
            </a:r>
          </a:p>
          <a:p>
            <a:pPr lvl="3"/>
            <a:r>
              <a:t>Nivel de texto 4</a:t>
            </a:r>
          </a:p>
          <a:p>
            <a:pPr lvl="4"/>
            <a:r>
              <a:t>Nivel de texto 5</a:t>
            </a:r>
          </a:p>
        </p:txBody>
      </p:sp>
      <p:sp>
        <p:nvSpPr>
          <p:cNvPr id="184" name="Número de diapositiva"/>
          <p:cNvSpPr txBox="1">
            <a:spLocks noGrp="1"/>
          </p:cNvSpPr>
          <p:nvPr>
            <p:ph type="sldNum" sz="quarter" idx="2"/>
          </p:nvPr>
        </p:nvSpPr>
        <p:spPr>
          <a:xfrm>
            <a:off x="22203052" y="12802235"/>
            <a:ext cx="504548" cy="551181"/>
          </a:xfrm>
          <a:prstGeom prst="rect">
            <a:avLst/>
          </a:prstGeom>
        </p:spPr>
        <p:txBody>
          <a:bodyPr lIns="91439" tIns="91439" rIns="91439" bIns="91439"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3125966" y="673100"/>
            <a:ext cx="18135605" cy="87376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iapositiva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Texto del título"/>
          <p:cNvSpPr txBox="1">
            <a:spLocks noGrp="1"/>
          </p:cNvSpPr>
          <p:nvPr>
            <p:ph type="title"/>
          </p:nvPr>
        </p:nvSpPr>
        <p:spPr>
          <a:xfrm>
            <a:off x="3048000" y="2244725"/>
            <a:ext cx="18288000" cy="4775202"/>
          </a:xfrm>
          <a:prstGeom prst="rect">
            <a:avLst/>
          </a:prstGeom>
        </p:spPr>
        <p:txBody>
          <a:bodyPr lIns="91438" tIns="91438" rIns="91438" bIns="91438" anchor="b"/>
          <a:lstStyle>
            <a:lvl1pPr defTabSz="1828800">
              <a:lnSpc>
                <a:spcPct val="90000"/>
              </a:lnSpc>
              <a:defRPr sz="12000"/>
            </a:lvl1pPr>
          </a:lstStyle>
          <a:p>
            <a:r>
              <a:t>Texto del título</a:t>
            </a:r>
          </a:p>
        </p:txBody>
      </p:sp>
      <p:sp>
        <p:nvSpPr>
          <p:cNvPr id="201" name="Nivel de texto 1…"/>
          <p:cNvSpPr txBox="1">
            <a:spLocks noGrp="1"/>
          </p:cNvSpPr>
          <p:nvPr>
            <p:ph type="body" sz="quarter" idx="1"/>
          </p:nvPr>
        </p:nvSpPr>
        <p:spPr>
          <a:xfrm>
            <a:off x="3048000" y="7204075"/>
            <a:ext cx="18288000" cy="3311525"/>
          </a:xfrm>
          <a:prstGeom prst="rect">
            <a:avLst/>
          </a:prstGeom>
        </p:spPr>
        <p:txBody>
          <a:bodyPr lIns="91438" tIns="91438" rIns="91438" bIns="91438" anchor="t"/>
          <a:lstStyle>
            <a:lvl1pPr marL="0" indent="0" algn="ctr" defTabSz="1828800">
              <a:lnSpc>
                <a:spcPct val="90000"/>
              </a:lnSpc>
              <a:spcBef>
                <a:spcPts val="2000"/>
              </a:spcBef>
              <a:buSzTx/>
              <a:buNone/>
            </a:lvl1pPr>
            <a:lvl2pPr marL="0" indent="0" algn="ctr" defTabSz="1828800">
              <a:lnSpc>
                <a:spcPct val="90000"/>
              </a:lnSpc>
              <a:spcBef>
                <a:spcPts val="2000"/>
              </a:spcBef>
              <a:buSzTx/>
              <a:buNone/>
            </a:lvl2pPr>
            <a:lvl3pPr marL="0" indent="0" algn="ctr" defTabSz="1828800">
              <a:lnSpc>
                <a:spcPct val="90000"/>
              </a:lnSpc>
              <a:spcBef>
                <a:spcPts val="2000"/>
              </a:spcBef>
              <a:buSzTx/>
              <a:buNone/>
            </a:lvl3pPr>
            <a:lvl4pPr marL="0" indent="0" algn="ctr" defTabSz="1828800">
              <a:lnSpc>
                <a:spcPct val="90000"/>
              </a:lnSpc>
              <a:spcBef>
                <a:spcPts val="2000"/>
              </a:spcBef>
              <a:buSzTx/>
              <a:buNone/>
            </a:lvl4pPr>
            <a:lvl5pPr marL="0" indent="0" algn="ctr" defTabSz="1828800">
              <a:lnSpc>
                <a:spcPct val="90000"/>
              </a:lnSpc>
              <a:spcBef>
                <a:spcPts val="2000"/>
              </a:spcBef>
              <a:buSzTx/>
              <a:buNone/>
            </a:lvl5pPr>
          </a:lstStyle>
          <a:p>
            <a:r>
              <a:t>Nivel de texto 1</a:t>
            </a:r>
          </a:p>
          <a:p>
            <a:pPr lvl="1"/>
            <a:r>
              <a:t>Nivel de texto 2</a:t>
            </a:r>
          </a:p>
          <a:p>
            <a:pPr lvl="2"/>
            <a:r>
              <a:t>Nivel de texto 3</a:t>
            </a:r>
          </a:p>
          <a:p>
            <a:pPr lvl="3"/>
            <a:r>
              <a:t>Nivel de texto 4</a:t>
            </a:r>
          </a:p>
          <a:p>
            <a:pPr lvl="4"/>
            <a:r>
              <a:t>Nivel de texto 5</a:t>
            </a:r>
          </a:p>
        </p:txBody>
      </p:sp>
      <p:sp>
        <p:nvSpPr>
          <p:cNvPr id="202" name="Número de diapositiva"/>
          <p:cNvSpPr txBox="1">
            <a:spLocks noGrp="1"/>
          </p:cNvSpPr>
          <p:nvPr>
            <p:ph type="sldNum" sz="quarter" idx="2"/>
          </p:nvPr>
        </p:nvSpPr>
        <p:spPr>
          <a:xfrm>
            <a:off x="22203054" y="12802235"/>
            <a:ext cx="504546" cy="551179"/>
          </a:xfrm>
          <a:prstGeom prst="rect">
            <a:avLst/>
          </a:prstGeom>
        </p:spPr>
        <p:txBody>
          <a:bodyPr lIns="91438" tIns="91438" rIns="91438" bIns="91438" anchor="ctr"/>
          <a:lstStyle>
            <a:lvl1pPr algn="r" defTabSz="1828800">
              <a:defRPr>
                <a:solidFill>
                  <a:srgbClr val="888888"/>
                </a:solidFill>
              </a:defRPr>
            </a:lvl1p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38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13165979" y="952500"/>
            <a:ext cx="9525003"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689100" y="1778000"/>
            <a:ext cx="21005800" cy="101600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n"/>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n"/>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Nivel de texto 1…"/>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8" indent="-390768" algn="ctr">
              <a:spcBef>
                <a:spcPts val="0"/>
              </a:spcBef>
              <a:defRPr sz="3200" i="1"/>
            </a:lvl2pPr>
            <a:lvl3pPr marL="1660768" indent="-390768" algn="ctr">
              <a:spcBef>
                <a:spcPts val="0"/>
              </a:spcBef>
              <a:defRPr sz="3200" i="1"/>
            </a:lvl3pPr>
            <a:lvl4pPr marL="2295768" indent="-390768" algn="ctr">
              <a:spcBef>
                <a:spcPts val="0"/>
              </a:spcBef>
              <a:defRPr sz="3200" i="1"/>
            </a:lvl4pPr>
            <a:lvl5pPr marL="2930768" indent="-390768" algn="ctr">
              <a:spcBef>
                <a:spcPts val="0"/>
              </a:spcBef>
              <a:defRPr sz="3200" i="1"/>
            </a:lvl5pPr>
          </a:lstStyle>
          <a:p>
            <a:r>
              <a:t>Nivel de texto 1</a:t>
            </a:r>
          </a:p>
          <a:p>
            <a:pPr lvl="1"/>
            <a:r>
              <a:t>Nivel de texto 2</a:t>
            </a:r>
          </a:p>
          <a:p>
            <a:pPr lvl="2"/>
            <a:r>
              <a:t>Nivel de texto 3</a:t>
            </a:r>
          </a:p>
          <a:p>
            <a:pPr lvl="3"/>
            <a:r>
              <a:t>Nivel de texto 4</a:t>
            </a:r>
          </a:p>
          <a:p>
            <a:pPr lvl="4"/>
            <a:r>
              <a:t>Nivel de texto 5</a:t>
            </a:r>
          </a:p>
        </p:txBody>
      </p:sp>
      <p:sp>
        <p:nvSpPr>
          <p:cNvPr id="94" name="“Escribe una cita aquí”"/>
          <p:cNvSpPr txBox="1">
            <a:spLocks noGrp="1"/>
          </p:cNvSpPr>
          <p:nvPr>
            <p:ph type="body" sz="quarter" idx="13"/>
          </p:nvPr>
        </p:nvSpPr>
        <p:spPr>
          <a:xfrm>
            <a:off x="2387600" y="6076950"/>
            <a:ext cx="19621500" cy="825500"/>
          </a:xfrm>
          <a:prstGeom prst="rect">
            <a:avLst/>
          </a:prstGeom>
        </p:spPr>
        <p:txBody>
          <a:bodyPr/>
          <a:lstStyle/>
          <a:p>
            <a:pPr marL="615950" indent="-615950" defTabSz="800735">
              <a:spcBef>
                <a:spcPts val="5700"/>
              </a:spcBef>
              <a:defRPr sz="4656"/>
            </a:pPr>
            <a:endParaRP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74016" y="13081000"/>
            <a:ext cx="42326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5pPr>
      <a:lvl6pPr marL="3761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6pPr>
      <a:lvl7pPr marL="4396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7pPr>
      <a:lvl8pPr marL="5031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8pPr>
      <a:lvl9pPr marL="5666152" marR="0" indent="-586152"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mn-lt"/>
          <a:ea typeface="+mn-ea"/>
          <a:cs typeface="+mn-cs"/>
          <a:sym typeface="Calibri"/>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1.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jpe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49.emf"/><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openxmlformats.org/officeDocument/2006/relationships/image" Target="../media/image11.png"/><Relationship Id="rId2" Type="http://schemas.openxmlformats.org/officeDocument/2006/relationships/image" Target="../media/image53.jpeg"/><Relationship Id="rId1" Type="http://schemas.openxmlformats.org/officeDocument/2006/relationships/slideLayout" Target="../slideLayouts/slideLayout11.xml"/><Relationship Id="rId6" Type="http://schemas.openxmlformats.org/officeDocument/2006/relationships/image" Target="../media/image10.jpeg"/><Relationship Id="rId11" Type="http://schemas.openxmlformats.org/officeDocument/2006/relationships/image" Target="../media/image60.jpeg"/><Relationship Id="rId5" Type="http://schemas.openxmlformats.org/officeDocument/2006/relationships/image" Target="../media/image56.jpeg"/><Relationship Id="rId10" Type="http://schemas.openxmlformats.org/officeDocument/2006/relationships/image" Target="../media/image59.png"/><Relationship Id="rId4" Type="http://schemas.openxmlformats.org/officeDocument/2006/relationships/image" Target="../media/image55.jpeg"/><Relationship Id="rId9"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830B661-162D-4381-94E3-A7194F2210D0}"/>
              </a:ext>
            </a:extLst>
          </p:cNvPr>
          <p:cNvPicPr>
            <a:picLocks noChangeAspect="1"/>
          </p:cNvPicPr>
          <p:nvPr/>
        </p:nvPicPr>
        <p:blipFill rotWithShape="1">
          <a:blip r:embed="rId2"/>
          <a:srcRect l="32849" t="25000" r="21888" b="14999"/>
          <a:stretch/>
        </p:blipFill>
        <p:spPr>
          <a:xfrm>
            <a:off x="0" y="-33020"/>
            <a:ext cx="24871680" cy="13749020"/>
          </a:xfrm>
          <a:prstGeom prst="rect">
            <a:avLst/>
          </a:prstGeom>
        </p:spPr>
      </p:pic>
      <p:sp>
        <p:nvSpPr>
          <p:cNvPr id="2" name="1 Título"/>
          <p:cNvSpPr>
            <a:spLocks noGrp="1"/>
          </p:cNvSpPr>
          <p:nvPr>
            <p:ph type="title"/>
          </p:nvPr>
        </p:nvSpPr>
        <p:spPr>
          <a:xfrm>
            <a:off x="4271120" y="548640"/>
            <a:ext cx="15544800" cy="2940050"/>
          </a:xfrm>
        </p:spPr>
        <p:txBody>
          <a:bodyPr>
            <a:noAutofit/>
          </a:bodyPr>
          <a:lstStyle/>
          <a:p>
            <a:r>
              <a:rPr lang="es-CO" b="1" dirty="0">
                <a:solidFill>
                  <a:schemeClr val="tx1">
                    <a:lumMod val="50000"/>
                    <a:lumOff val="50000"/>
                  </a:schemeClr>
                </a:solidFill>
              </a:rPr>
              <a:t>EMPALME: Proyectos Estratégicos</a:t>
            </a:r>
          </a:p>
        </p:txBody>
      </p:sp>
    </p:spTree>
    <p:extLst>
      <p:ext uri="{BB962C8B-B14F-4D97-AF65-F5344CB8AC3E}">
        <p14:creationId xmlns:p14="http://schemas.microsoft.com/office/powerpoint/2010/main" val="24215728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age39.jpeg" descr="image39.jpeg"/>
          <p:cNvPicPr>
            <a:picLocks noChangeAspect="1"/>
          </p:cNvPicPr>
          <p:nvPr/>
        </p:nvPicPr>
        <p:blipFill>
          <a:blip r:embed="rId2"/>
          <a:srcRect l="37" r="36"/>
          <a:stretch>
            <a:fillRect/>
          </a:stretch>
        </p:blipFill>
        <p:spPr>
          <a:xfrm>
            <a:off x="-155559" y="-64360"/>
            <a:ext cx="24539559" cy="13844720"/>
          </a:xfrm>
          <a:prstGeom prst="rect">
            <a:avLst/>
          </a:prstGeom>
          <a:ln w="12700">
            <a:miter lim="400000"/>
          </a:ln>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155559" y="1493454"/>
            <a:ext cx="10682869" cy="1972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200" i="1" dirty="0"/>
              <a:t> </a:t>
            </a:r>
            <a:r>
              <a:rPr lang="es-CO" sz="7200" b="1" i="1" dirty="0"/>
              <a:t>II. EVOLUCION EN LA OPERACIÓN DEL RSDJ.</a:t>
            </a:r>
            <a:endParaRPr sz="7200" b="1" i="1" dirty="0"/>
          </a:p>
        </p:txBody>
      </p:sp>
    </p:spTree>
    <p:extLst>
      <p:ext uri="{BB962C8B-B14F-4D97-AF65-F5344CB8AC3E}">
        <p14:creationId xmlns:p14="http://schemas.microsoft.com/office/powerpoint/2010/main" val="242759892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765" name="Áreas Descubiertas"/>
          <p:cNvSpPr txBox="1"/>
          <p:nvPr/>
        </p:nvSpPr>
        <p:spPr>
          <a:xfrm>
            <a:off x="480060" y="2318387"/>
            <a:ext cx="11281412" cy="733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5500"/>
            </a:lvl1pPr>
          </a:lstStyle>
          <a:p>
            <a:r>
              <a:rPr lang="es-CO" dirty="0"/>
              <a:t>Tipos de Cobertura</a:t>
            </a:r>
            <a:endParaRPr dirty="0"/>
          </a:p>
        </p:txBody>
      </p:sp>
      <p:pic>
        <p:nvPicPr>
          <p:cNvPr id="766" name="anapoima.001.jpeg" descr="anapoima.001.jpeg"/>
          <p:cNvPicPr>
            <a:picLocks noChangeAspect="1"/>
          </p:cNvPicPr>
          <p:nvPr/>
        </p:nvPicPr>
        <p:blipFill>
          <a:blip r:embed="rId2"/>
          <a:srcRect/>
          <a:stretch>
            <a:fillRect/>
          </a:stretch>
        </p:blipFill>
        <p:spPr>
          <a:xfrm>
            <a:off x="15007461" y="3419078"/>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768" name="MITIGACION DE IMPACTOS"/>
          <p:cNvSpPr txBox="1"/>
          <p:nvPr/>
        </p:nvSpPr>
        <p:spPr>
          <a:xfrm>
            <a:off x="1276222" y="689826"/>
            <a:ext cx="18860459" cy="859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1828800">
              <a:lnSpc>
                <a:spcPct val="70000"/>
              </a:lnSpc>
              <a:defRPr sz="7700"/>
            </a:lvl1pPr>
          </a:lstStyle>
          <a:p>
            <a:r>
              <a:rPr lang="es-CO" sz="6600" dirty="0">
                <a:solidFill>
                  <a:srgbClr val="004D80"/>
                </a:solidFill>
              </a:rPr>
              <a:t>COBERTURAS DE ZONAS OPERADAS</a:t>
            </a:r>
          </a:p>
        </p:txBody>
      </p:sp>
      <p:sp>
        <p:nvSpPr>
          <p:cNvPr id="769" name="Shape 203"/>
          <p:cNvSpPr txBox="1"/>
          <p:nvPr/>
        </p:nvSpPr>
        <p:spPr>
          <a:xfrm>
            <a:off x="13786644" y="10961310"/>
            <a:ext cx="7320250"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800"/>
            </a:lvl1pPr>
          </a:lstStyle>
          <a:p>
            <a:r>
              <a:rPr dirty="0"/>
              <a:t> </a:t>
            </a:r>
            <a:r>
              <a:rPr lang="es-CO" dirty="0"/>
              <a:t>Zona denominada Biosólidos</a:t>
            </a:r>
            <a:endParaRPr dirty="0"/>
          </a:p>
        </p:txBody>
      </p:sp>
      <p:sp>
        <p:nvSpPr>
          <p:cNvPr id="771" name="Cuadro de texto 2"/>
          <p:cNvSpPr txBox="1"/>
          <p:nvPr/>
        </p:nvSpPr>
        <p:spPr>
          <a:xfrm>
            <a:off x="13918995" y="8574798"/>
            <a:ext cx="6657769" cy="8280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defRPr sz="2400">
                <a:solidFill>
                  <a:srgbClr val="FFFFFF"/>
                </a:solidFill>
              </a:defRPr>
            </a:pPr>
            <a:r>
              <a:rPr dirty="0"/>
              <a:t>OPTIMIZACIÓN FASE 1</a:t>
            </a:r>
          </a:p>
          <a:p>
            <a:pPr>
              <a:defRPr sz="2400">
                <a:solidFill>
                  <a:srgbClr val="FFFFFF"/>
                </a:solidFill>
              </a:defRPr>
            </a:pPr>
            <a:r>
              <a:rPr dirty="0"/>
              <a:t> NOVIEMBRE 2018</a:t>
            </a:r>
          </a:p>
        </p:txBody>
      </p:sp>
      <p:sp>
        <p:nvSpPr>
          <p:cNvPr id="773" name="Abril de 2018: 37.500 metros cuadrados cobertura en plástico.…"/>
          <p:cNvSpPr txBox="1"/>
          <p:nvPr/>
        </p:nvSpPr>
        <p:spPr>
          <a:xfrm>
            <a:off x="374134" y="3278395"/>
            <a:ext cx="10500767" cy="3489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dirty="0">
                <a:solidFill>
                  <a:srgbClr val="FF0000"/>
                </a:solidFill>
              </a:rPr>
              <a:t>Temporal</a:t>
            </a:r>
            <a:r>
              <a:rPr lang="es-MX" dirty="0"/>
              <a:t> por la secuencia de llenado, se realiza con </a:t>
            </a:r>
            <a:r>
              <a:rPr lang="es-MX" dirty="0">
                <a:solidFill>
                  <a:srgbClr val="FF0000"/>
                </a:solidFill>
              </a:rPr>
              <a:t>Manto Sintético.</a:t>
            </a:r>
          </a:p>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dirty="0">
                <a:solidFill>
                  <a:srgbClr val="FF0000"/>
                </a:solidFill>
              </a:rPr>
              <a:t>Definitivo </a:t>
            </a:r>
            <a:r>
              <a:rPr lang="es-MX" dirty="0"/>
              <a:t>en sectores en donde por un tiempo representativo no se realizara disposición, se realiza con </a:t>
            </a:r>
            <a:r>
              <a:rPr lang="es-MX" dirty="0">
                <a:solidFill>
                  <a:srgbClr val="FF0000"/>
                </a:solidFill>
              </a:rPr>
              <a:t>Arcilla</a:t>
            </a:r>
            <a:br>
              <a:rPr dirty="0"/>
            </a:br>
            <a:endParaRPr dirty="0"/>
          </a:p>
        </p:txBody>
      </p:sp>
      <p:pic>
        <p:nvPicPr>
          <p:cNvPr id="5" name="Imagen 4">
            <a:extLst>
              <a:ext uri="{FF2B5EF4-FFF2-40B4-BE49-F238E27FC236}">
                <a16:creationId xmlns:a16="http://schemas.microsoft.com/office/drawing/2014/main" id="{CB354470-FE2E-4736-BB15-22CC98E54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1479" y="2743200"/>
            <a:ext cx="10972800" cy="8229600"/>
          </a:xfrm>
          <a:prstGeom prst="rect">
            <a:avLst/>
          </a:prstGeom>
        </p:spPr>
      </p:pic>
      <p:pic>
        <p:nvPicPr>
          <p:cNvPr id="11" name="Imagen 10">
            <a:extLst>
              <a:ext uri="{FF2B5EF4-FFF2-40B4-BE49-F238E27FC236}">
                <a16:creationId xmlns:a16="http://schemas.microsoft.com/office/drawing/2014/main" id="{204C8406-AD96-4902-98F2-C3506D7CBA58}"/>
              </a:ext>
            </a:extLst>
          </p:cNvPr>
          <p:cNvPicPr>
            <a:picLocks noChangeAspect="1"/>
          </p:cNvPicPr>
          <p:nvPr/>
        </p:nvPicPr>
        <p:blipFill>
          <a:blip r:embed="rId4"/>
          <a:stretch>
            <a:fillRect/>
          </a:stretch>
        </p:blipFill>
        <p:spPr>
          <a:xfrm>
            <a:off x="774190" y="11669505"/>
            <a:ext cx="3432050" cy="1281588"/>
          </a:xfrm>
          <a:prstGeom prst="rect">
            <a:avLst/>
          </a:prstGeom>
        </p:spPr>
      </p:pic>
      <p:sp>
        <p:nvSpPr>
          <p:cNvPr id="13" name="Marcador de contenido 2">
            <a:extLst>
              <a:ext uri="{FF2B5EF4-FFF2-40B4-BE49-F238E27FC236}">
                <a16:creationId xmlns:a16="http://schemas.microsoft.com/office/drawing/2014/main" id="{0969D69F-C38B-42D8-9C15-31D4096ABDFA}"/>
              </a:ext>
            </a:extLst>
          </p:cNvPr>
          <p:cNvSpPr txBox="1"/>
          <p:nvPr/>
        </p:nvSpPr>
        <p:spPr>
          <a:xfrm>
            <a:off x="374134" y="7297615"/>
            <a:ext cx="10500767" cy="4371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dirty="0"/>
              <a:t>En </a:t>
            </a:r>
            <a:r>
              <a:rPr lang="es-MX" dirty="0">
                <a:solidFill>
                  <a:srgbClr val="FF0000"/>
                </a:solidFill>
              </a:rPr>
              <a:t>temporada seca </a:t>
            </a:r>
            <a:r>
              <a:rPr lang="es-MX" dirty="0"/>
              <a:t>se permite un máximo de </a:t>
            </a:r>
            <a:r>
              <a:rPr lang="es-MX" dirty="0">
                <a:solidFill>
                  <a:srgbClr val="FF0000"/>
                </a:solidFill>
              </a:rPr>
              <a:t>8000m2</a:t>
            </a:r>
          </a:p>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sz="4700" dirty="0">
                <a:solidFill>
                  <a:schemeClr val="accent1">
                    <a:lumOff val="-9999"/>
                  </a:schemeClr>
                </a:solidFill>
              </a:rPr>
              <a:t>En </a:t>
            </a:r>
            <a:r>
              <a:rPr lang="es-MX" sz="4700" dirty="0">
                <a:solidFill>
                  <a:srgbClr val="FF0000"/>
                </a:solidFill>
              </a:rPr>
              <a:t>temporada Invernal </a:t>
            </a:r>
            <a:r>
              <a:rPr lang="es-MX" sz="4700" dirty="0">
                <a:solidFill>
                  <a:schemeClr val="accent1">
                    <a:lumOff val="-9999"/>
                  </a:schemeClr>
                </a:solidFill>
              </a:rPr>
              <a:t>se permite un máximo de </a:t>
            </a:r>
            <a:r>
              <a:rPr lang="es-MX" sz="4700" dirty="0">
                <a:solidFill>
                  <a:srgbClr val="FF0000"/>
                </a:solidFill>
              </a:rPr>
              <a:t>8500m2</a:t>
            </a:r>
          </a:p>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sz="4700" dirty="0">
                <a:solidFill>
                  <a:schemeClr val="accent1">
                    <a:lumOff val="-9999"/>
                  </a:schemeClr>
                </a:solidFill>
              </a:rPr>
              <a:t>A la fecha en promedio se tiene un área descubierta de </a:t>
            </a:r>
            <a:r>
              <a:rPr lang="es-MX" sz="4700" dirty="0">
                <a:solidFill>
                  <a:srgbClr val="FF0000"/>
                </a:solidFill>
              </a:rPr>
              <a:t>6000m2</a:t>
            </a:r>
            <a:endParaRPr sz="4700" dirty="0">
              <a:solidFill>
                <a:srgbClr val="FF0000"/>
              </a:solidFill>
            </a:endParaRPr>
          </a:p>
        </p:txBody>
      </p:sp>
      <p:sp>
        <p:nvSpPr>
          <p:cNvPr id="14" name="Áreas Descubiertas">
            <a:extLst>
              <a:ext uri="{FF2B5EF4-FFF2-40B4-BE49-F238E27FC236}">
                <a16:creationId xmlns:a16="http://schemas.microsoft.com/office/drawing/2014/main" id="{0C2DE2A1-4523-4AD9-9D00-13BF4069A5B4}"/>
              </a:ext>
            </a:extLst>
          </p:cNvPr>
          <p:cNvSpPr txBox="1"/>
          <p:nvPr/>
        </p:nvSpPr>
        <p:spPr>
          <a:xfrm>
            <a:off x="480060" y="6630727"/>
            <a:ext cx="9764657" cy="733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5500"/>
            </a:lvl1pPr>
          </a:lstStyle>
          <a:p>
            <a:r>
              <a:rPr dirty="0" err="1"/>
              <a:t>Áreas</a:t>
            </a:r>
            <a:r>
              <a:rPr dirty="0"/>
              <a:t> no </a:t>
            </a:r>
            <a:r>
              <a:rPr dirty="0" err="1"/>
              <a:t>cubiertas</a:t>
            </a:r>
            <a:endParaRPr dirty="0"/>
          </a:p>
        </p:txBody>
      </p:sp>
    </p:spTree>
    <p:extLst>
      <p:ext uri="{BB962C8B-B14F-4D97-AF65-F5344CB8AC3E}">
        <p14:creationId xmlns:p14="http://schemas.microsoft.com/office/powerpoint/2010/main" val="412550683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anapoima.001.jpeg" descr="anapoima.001.jpeg"/>
          <p:cNvPicPr>
            <a:picLocks noChangeAspect="1"/>
          </p:cNvPicPr>
          <p:nvPr/>
        </p:nvPicPr>
        <p:blipFill>
          <a:blip r:embed="rId3"/>
          <a:srcRect l="61449" t="24927"/>
          <a:stretch>
            <a:fillRect/>
          </a:stretch>
        </p:blipFill>
        <p:spPr>
          <a:xfrm>
            <a:off x="14980296" y="3426944"/>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200" name="Actividades concesionadas Áreas de Servicio Exclusivo, ASE"/>
          <p:cNvSpPr txBox="1"/>
          <p:nvPr/>
        </p:nvSpPr>
        <p:spPr>
          <a:xfrm>
            <a:off x="3359235" y="3163774"/>
            <a:ext cx="5580105" cy="1747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828800">
              <a:lnSpc>
                <a:spcPct val="80000"/>
              </a:lnSpc>
              <a:buFont typeface="Wingdings"/>
              <a:defRPr sz="5900" b="1">
                <a:solidFill>
                  <a:srgbClr val="C00000"/>
                </a:solidFill>
              </a:defRPr>
            </a:lvl1pPr>
          </a:lstStyle>
          <a:p>
            <a:r>
              <a:rPr dirty="0"/>
              <a:t>Control del vector </a:t>
            </a:r>
            <a:r>
              <a:rPr dirty="0" err="1"/>
              <a:t>mosca</a:t>
            </a:r>
            <a:endParaRPr dirty="0"/>
          </a:p>
        </p:txBody>
      </p:sp>
      <p:sp>
        <p:nvSpPr>
          <p:cNvPr id="201" name="Rectángulo 1"/>
          <p:cNvSpPr txBox="1"/>
          <p:nvPr/>
        </p:nvSpPr>
        <p:spPr>
          <a:xfrm>
            <a:off x="12096860" y="6580999"/>
            <a:ext cx="190272" cy="56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 </a:t>
            </a:r>
          </a:p>
        </p:txBody>
      </p:sp>
      <p:sp>
        <p:nvSpPr>
          <p:cNvPr id="202" name="Rectángulo 2"/>
          <p:cNvSpPr txBox="1"/>
          <p:nvPr/>
        </p:nvSpPr>
        <p:spPr>
          <a:xfrm>
            <a:off x="12096860" y="6580999"/>
            <a:ext cx="190272" cy="56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t> </a:t>
            </a:r>
          </a:p>
        </p:txBody>
      </p:sp>
      <p:sp>
        <p:nvSpPr>
          <p:cNvPr id="203" name="Actividades concesionadas Áreas de Servicio Exclusivo, ASE"/>
          <p:cNvSpPr txBox="1"/>
          <p:nvPr/>
        </p:nvSpPr>
        <p:spPr>
          <a:xfrm>
            <a:off x="9672509" y="2297759"/>
            <a:ext cx="16298657"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1828800">
              <a:defRPr sz="4400">
                <a:solidFill>
                  <a:srgbClr val="0079BF"/>
                </a:solidFill>
              </a:defRPr>
            </a:lvl1pPr>
          </a:lstStyle>
          <a:p>
            <a:pPr marL="571500" indent="-571500">
              <a:buFont typeface="Arial" panose="020B0604020202020204" pitchFamily="34" charset="0"/>
              <a:buChar char="•"/>
            </a:pPr>
            <a:r>
              <a:rPr lang="es-CO" sz="4800" dirty="0"/>
              <a:t>Fumigación diaria en el frente de Disposición</a:t>
            </a:r>
          </a:p>
          <a:p>
            <a:pPr marL="571500" indent="-571500">
              <a:buFont typeface="Arial" panose="020B0604020202020204" pitchFamily="34" charset="0"/>
              <a:buChar char="•"/>
            </a:pPr>
            <a:r>
              <a:rPr lang="es-CO" sz="4800" dirty="0"/>
              <a:t>Fumigación mensual en el perímetro del RSDJ</a:t>
            </a:r>
          </a:p>
          <a:p>
            <a:pPr marL="571500" indent="-571500">
              <a:buFont typeface="Arial" panose="020B0604020202020204" pitchFamily="34" charset="0"/>
              <a:buChar char="•"/>
            </a:pPr>
            <a:r>
              <a:rPr lang="es-CO" sz="4800" dirty="0"/>
              <a:t>Aplicación de Cal</a:t>
            </a:r>
          </a:p>
          <a:p>
            <a:pPr marL="571500" indent="-571500">
              <a:buFont typeface="Arial" panose="020B0604020202020204" pitchFamily="34" charset="0"/>
              <a:buChar char="•"/>
            </a:pPr>
            <a:r>
              <a:rPr lang="es-CO" sz="4800" dirty="0"/>
              <a:t>Cobertura de Residuos (Temporal y definitivo)</a:t>
            </a:r>
          </a:p>
          <a:p>
            <a:pPr marL="571500" indent="-571500">
              <a:buFont typeface="Arial" panose="020B0604020202020204" pitchFamily="34" charset="0"/>
              <a:buChar char="•"/>
            </a:pPr>
            <a:r>
              <a:rPr lang="es-CO" sz="4800" dirty="0"/>
              <a:t>Seguimiento permanente de la interventoría</a:t>
            </a:r>
            <a:endParaRPr sz="4800" dirty="0"/>
          </a:p>
        </p:txBody>
      </p:sp>
      <p:grpSp>
        <p:nvGrpSpPr>
          <p:cNvPr id="211" name="Grupo"/>
          <p:cNvGrpSpPr/>
          <p:nvPr/>
        </p:nvGrpSpPr>
        <p:grpSpPr>
          <a:xfrm>
            <a:off x="774190" y="7513983"/>
            <a:ext cx="22069743" cy="4092917"/>
            <a:chOff x="0" y="0"/>
            <a:chExt cx="22069742" cy="3506112"/>
          </a:xfrm>
        </p:grpSpPr>
        <p:pic>
          <p:nvPicPr>
            <p:cNvPr id="206" name="Imagen 1" descr="Imagen 1"/>
            <p:cNvPicPr>
              <a:picLocks noChangeAspect="1"/>
            </p:cNvPicPr>
            <p:nvPr/>
          </p:nvPicPr>
          <p:blipFill>
            <a:blip r:embed="rId4"/>
            <a:stretch>
              <a:fillRect/>
            </a:stretch>
          </p:blipFill>
          <p:spPr>
            <a:xfrm>
              <a:off x="0" y="0"/>
              <a:ext cx="4298455" cy="3506113"/>
            </a:xfrm>
            <a:prstGeom prst="rect">
              <a:avLst/>
            </a:prstGeom>
            <a:ln w="12700" cap="flat">
              <a:noFill/>
              <a:miter lim="400000"/>
            </a:ln>
            <a:effectLst/>
          </p:spPr>
        </p:pic>
        <p:pic>
          <p:nvPicPr>
            <p:cNvPr id="207" name="Imagen 2" descr="Imagen 2"/>
            <p:cNvPicPr>
              <a:picLocks noChangeAspect="1"/>
            </p:cNvPicPr>
            <p:nvPr/>
          </p:nvPicPr>
          <p:blipFill>
            <a:blip r:embed="rId5"/>
            <a:stretch>
              <a:fillRect/>
            </a:stretch>
          </p:blipFill>
          <p:spPr>
            <a:xfrm>
              <a:off x="4399629" y="0"/>
              <a:ext cx="4397500" cy="3506113"/>
            </a:xfrm>
            <a:prstGeom prst="rect">
              <a:avLst/>
            </a:prstGeom>
            <a:ln w="12700" cap="flat">
              <a:noFill/>
              <a:miter lim="400000"/>
            </a:ln>
            <a:effectLst/>
          </p:spPr>
        </p:pic>
        <p:pic>
          <p:nvPicPr>
            <p:cNvPr id="208" name="Imagen 3" descr="Imagen 3"/>
            <p:cNvPicPr>
              <a:picLocks noChangeAspect="1"/>
            </p:cNvPicPr>
            <p:nvPr/>
          </p:nvPicPr>
          <p:blipFill>
            <a:blip r:embed="rId6"/>
            <a:stretch>
              <a:fillRect/>
            </a:stretch>
          </p:blipFill>
          <p:spPr>
            <a:xfrm>
              <a:off x="8898319" y="0"/>
              <a:ext cx="4235112" cy="3462422"/>
            </a:xfrm>
            <a:prstGeom prst="rect">
              <a:avLst/>
            </a:prstGeom>
            <a:ln w="12700" cap="flat">
              <a:noFill/>
              <a:miter lim="400000"/>
            </a:ln>
            <a:effectLst/>
          </p:spPr>
        </p:pic>
        <p:pic>
          <p:nvPicPr>
            <p:cNvPr id="209" name="Imagen 4" descr="Imagen 4"/>
            <p:cNvPicPr>
              <a:picLocks noChangeAspect="1"/>
            </p:cNvPicPr>
            <p:nvPr/>
          </p:nvPicPr>
          <p:blipFill>
            <a:blip r:embed="rId7"/>
            <a:stretch>
              <a:fillRect/>
            </a:stretch>
          </p:blipFill>
          <p:spPr>
            <a:xfrm>
              <a:off x="13272839" y="0"/>
              <a:ext cx="4377691" cy="3506113"/>
            </a:xfrm>
            <a:prstGeom prst="rect">
              <a:avLst/>
            </a:prstGeom>
            <a:ln w="12700" cap="flat">
              <a:noFill/>
              <a:miter lim="400000"/>
            </a:ln>
            <a:effectLst/>
          </p:spPr>
        </p:pic>
        <p:pic>
          <p:nvPicPr>
            <p:cNvPr id="210" name="Imagen 5" descr="Imagen 5"/>
            <p:cNvPicPr>
              <a:picLocks noChangeAspect="1"/>
            </p:cNvPicPr>
            <p:nvPr/>
          </p:nvPicPr>
          <p:blipFill>
            <a:blip r:embed="rId8"/>
            <a:stretch>
              <a:fillRect/>
            </a:stretch>
          </p:blipFill>
          <p:spPr>
            <a:xfrm>
              <a:off x="17692052" y="0"/>
              <a:ext cx="4377691" cy="3462422"/>
            </a:xfrm>
            <a:prstGeom prst="rect">
              <a:avLst/>
            </a:prstGeom>
            <a:ln w="12700" cap="flat">
              <a:noFill/>
              <a:miter lim="400000"/>
            </a:ln>
            <a:effectLst/>
          </p:spPr>
        </p:pic>
      </p:grpSp>
      <p:sp>
        <p:nvSpPr>
          <p:cNvPr id="212" name="Actividades concesionadas Áreas de Servicio Exclusivo, ASE"/>
          <p:cNvSpPr txBox="1"/>
          <p:nvPr/>
        </p:nvSpPr>
        <p:spPr>
          <a:xfrm>
            <a:off x="957650" y="640561"/>
            <a:ext cx="22468700" cy="783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828800">
              <a:lnSpc>
                <a:spcPct val="60000"/>
              </a:lnSpc>
              <a:defRPr sz="6600">
                <a:solidFill>
                  <a:srgbClr val="002060"/>
                </a:solidFill>
              </a:defRPr>
            </a:lvl1pPr>
          </a:lstStyle>
          <a:p>
            <a:r>
              <a:rPr lang="es-CO" dirty="0"/>
              <a:t>PLAN INTEGRAL DE CONTROL DE VECTORES</a:t>
            </a:r>
            <a:endParaRPr dirty="0"/>
          </a:p>
        </p:txBody>
      </p:sp>
      <p:sp>
        <p:nvSpPr>
          <p:cNvPr id="213" name="Círculo"/>
          <p:cNvSpPr/>
          <p:nvPr/>
        </p:nvSpPr>
        <p:spPr>
          <a:xfrm>
            <a:off x="1377830" y="3041184"/>
            <a:ext cx="1867462" cy="1867462"/>
          </a:xfrm>
          <a:prstGeom prst="ellipse">
            <a:avLst/>
          </a:prstGeom>
          <a:solidFill>
            <a:srgbClr val="FFFFFF"/>
          </a:solidFill>
          <a:ln w="50800">
            <a:solidFill>
              <a:schemeClr val="accent1"/>
            </a:solidFill>
          </a:ln>
        </p:spPr>
        <p:txBody>
          <a:bodyPr lIns="0" tIns="0" rIns="0" bIns="0" anchor="ctr"/>
          <a:lstStyle/>
          <a:p>
            <a:endParaRPr/>
          </a:p>
        </p:txBody>
      </p:sp>
      <p:pic>
        <p:nvPicPr>
          <p:cNvPr id="214" name="Imagen" descr="Imagen"/>
          <p:cNvPicPr>
            <a:picLocks noChangeAspect="1"/>
          </p:cNvPicPr>
          <p:nvPr/>
        </p:nvPicPr>
        <p:blipFill>
          <a:blip r:embed="rId9"/>
          <a:stretch>
            <a:fillRect/>
          </a:stretch>
        </p:blipFill>
        <p:spPr>
          <a:xfrm>
            <a:off x="1594605" y="3257960"/>
            <a:ext cx="1433911" cy="1433911"/>
          </a:xfrm>
          <a:prstGeom prst="rect">
            <a:avLst/>
          </a:prstGeom>
          <a:ln w="12700">
            <a:miter lim="400000"/>
          </a:ln>
        </p:spPr>
      </p:pic>
      <p:pic>
        <p:nvPicPr>
          <p:cNvPr id="19" name="Imagen 18">
            <a:extLst>
              <a:ext uri="{FF2B5EF4-FFF2-40B4-BE49-F238E27FC236}">
                <a16:creationId xmlns:a16="http://schemas.microsoft.com/office/drawing/2014/main" id="{9243AF94-7774-471E-8D63-C749C4B8AB92}"/>
              </a:ext>
            </a:extLst>
          </p:cNvPr>
          <p:cNvPicPr>
            <a:picLocks noChangeAspect="1"/>
          </p:cNvPicPr>
          <p:nvPr/>
        </p:nvPicPr>
        <p:blipFill>
          <a:blip r:embed="rId10"/>
          <a:stretch>
            <a:fillRect/>
          </a:stretch>
        </p:blipFill>
        <p:spPr>
          <a:xfrm>
            <a:off x="774190" y="11669505"/>
            <a:ext cx="3432050" cy="12815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ITIGACION DE IMPACTOS">
            <a:extLst>
              <a:ext uri="{FF2B5EF4-FFF2-40B4-BE49-F238E27FC236}">
                <a16:creationId xmlns:a16="http://schemas.microsoft.com/office/drawing/2014/main" id="{D464A104-3451-451D-804F-03AC6B8EE011}"/>
              </a:ext>
            </a:extLst>
          </p:cNvPr>
          <p:cNvSpPr txBox="1"/>
          <p:nvPr/>
        </p:nvSpPr>
        <p:spPr>
          <a:xfrm>
            <a:off x="948979" y="862757"/>
            <a:ext cx="22788105" cy="859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7700"/>
            </a:lvl1pPr>
          </a:lstStyle>
          <a:p>
            <a:r>
              <a:rPr lang="es-CO" sz="6600" dirty="0">
                <a:solidFill>
                  <a:srgbClr val="004D80"/>
                </a:solidFill>
              </a:rPr>
              <a:t>MAQUINARIA ACTUAL EN EL RSDJ. </a:t>
            </a:r>
          </a:p>
        </p:txBody>
      </p:sp>
      <p:sp>
        <p:nvSpPr>
          <p:cNvPr id="4" name="3 Rectángulo"/>
          <p:cNvSpPr/>
          <p:nvPr/>
        </p:nvSpPr>
        <p:spPr>
          <a:xfrm>
            <a:off x="334663" y="3082607"/>
            <a:ext cx="10546582" cy="7550785"/>
          </a:xfrm>
          <a:prstGeom prst="rect">
            <a:avLst/>
          </a:prstGeom>
          <a:ln w="12700">
            <a:miter lim="400000"/>
          </a:ln>
        </p:spPr>
        <p:txBody>
          <a:bodyPr wrap="square" lIns="50800" tIns="50800" rIns="50800" bIns="50800" anchor="ctr">
            <a:spAutoFit/>
          </a:bodyPr>
          <a:lstStyle/>
          <a:p>
            <a:pPr marL="1143000" indent="-1143000" algn="just" defTabSz="1828800">
              <a:buFont typeface="Arial" panose="020B0604020202020204" pitchFamily="34" charset="0"/>
              <a:buChar char="•"/>
            </a:pPr>
            <a:r>
              <a:rPr lang="es-CO" sz="4400" dirty="0">
                <a:solidFill>
                  <a:srgbClr val="0079BF"/>
                </a:solidFill>
              </a:rPr>
              <a:t>Veinte (20) excavadoras</a:t>
            </a:r>
          </a:p>
          <a:p>
            <a:pPr marL="1143000" indent="-1143000" algn="just" defTabSz="1828800">
              <a:buFont typeface="Arial" panose="020B0604020202020204" pitchFamily="34" charset="0"/>
              <a:buChar char="•"/>
            </a:pPr>
            <a:r>
              <a:rPr lang="es-CO" sz="4400" dirty="0">
                <a:solidFill>
                  <a:srgbClr val="0079BF"/>
                </a:solidFill>
              </a:rPr>
              <a:t>Tres (3) </a:t>
            </a:r>
            <a:r>
              <a:rPr lang="es-CO" sz="4400" dirty="0" err="1">
                <a:solidFill>
                  <a:srgbClr val="0079BF"/>
                </a:solidFill>
              </a:rPr>
              <a:t>Vibrocompactadora</a:t>
            </a:r>
            <a:endParaRPr lang="es-CO" sz="4400" dirty="0">
              <a:solidFill>
                <a:srgbClr val="0079BF"/>
              </a:solidFill>
            </a:endParaRPr>
          </a:p>
          <a:p>
            <a:pPr marL="1143000" indent="-1143000" algn="just" defTabSz="1828800">
              <a:buFont typeface="Arial" panose="020B0604020202020204" pitchFamily="34" charset="0"/>
              <a:buChar char="•"/>
            </a:pPr>
            <a:r>
              <a:rPr lang="es-CO" sz="4400" dirty="0">
                <a:solidFill>
                  <a:srgbClr val="0079BF"/>
                </a:solidFill>
              </a:rPr>
              <a:t>Cuatro (4) buldócer Tipo D8</a:t>
            </a:r>
          </a:p>
          <a:p>
            <a:pPr marL="1143000" indent="-1143000" algn="just" defTabSz="1828800">
              <a:buFont typeface="Arial" panose="020B0604020202020204" pitchFamily="34" charset="0"/>
              <a:buChar char="•"/>
            </a:pPr>
            <a:r>
              <a:rPr lang="es-CO" sz="4400" dirty="0">
                <a:solidFill>
                  <a:srgbClr val="0079BF"/>
                </a:solidFill>
              </a:rPr>
              <a:t>Siete (7) buldócer entre D6 y D5</a:t>
            </a:r>
          </a:p>
          <a:p>
            <a:pPr marL="1143000" indent="-1143000" algn="just" defTabSz="1828800">
              <a:buFont typeface="Arial" panose="020B0604020202020204" pitchFamily="34" charset="0"/>
              <a:buChar char="•"/>
            </a:pPr>
            <a:r>
              <a:rPr lang="es-CO" sz="4400" dirty="0">
                <a:solidFill>
                  <a:srgbClr val="0079BF"/>
                </a:solidFill>
              </a:rPr>
              <a:t>Cuarenta (40) volquetas doble troque </a:t>
            </a:r>
          </a:p>
          <a:p>
            <a:pPr marL="1143000" indent="-1143000" algn="just" defTabSz="1828800">
              <a:buFont typeface="Arial" panose="020B0604020202020204" pitchFamily="34" charset="0"/>
              <a:buChar char="•"/>
            </a:pPr>
            <a:r>
              <a:rPr lang="es-CO" sz="4400" dirty="0">
                <a:solidFill>
                  <a:srgbClr val="0079BF"/>
                </a:solidFill>
              </a:rPr>
              <a:t>Dos (2) Carro tanques</a:t>
            </a:r>
          </a:p>
          <a:p>
            <a:pPr marL="1143000" indent="-1143000" algn="just" defTabSz="1828800">
              <a:buFont typeface="Arial" panose="020B0604020202020204" pitchFamily="34" charset="0"/>
              <a:buChar char="•"/>
            </a:pPr>
            <a:r>
              <a:rPr lang="es-CO" sz="4400" dirty="0">
                <a:solidFill>
                  <a:srgbClr val="0079BF"/>
                </a:solidFill>
              </a:rPr>
              <a:t>Siete (7) camionetas</a:t>
            </a:r>
          </a:p>
          <a:p>
            <a:pPr marL="1143000" indent="-1143000" algn="just" defTabSz="1828800">
              <a:buFont typeface="Arial" panose="020B0604020202020204" pitchFamily="34" charset="0"/>
              <a:buChar char="•"/>
            </a:pPr>
            <a:r>
              <a:rPr lang="es-CO" sz="4400" dirty="0">
                <a:solidFill>
                  <a:srgbClr val="0079BF"/>
                </a:solidFill>
              </a:rPr>
              <a:t>Un (1) carro tanque para cargue del combustible </a:t>
            </a:r>
          </a:p>
          <a:p>
            <a:pPr marL="1143000" indent="-1143000" algn="just" defTabSz="1828800">
              <a:buFont typeface="Arial" panose="020B0604020202020204" pitchFamily="34" charset="0"/>
              <a:buChar char="•"/>
            </a:pPr>
            <a:r>
              <a:rPr lang="es-CO" sz="4400" dirty="0">
                <a:solidFill>
                  <a:srgbClr val="0079BF"/>
                </a:solidFill>
              </a:rPr>
              <a:t>Una (1) Buseta </a:t>
            </a:r>
          </a:p>
          <a:p>
            <a:pPr marL="1143000" indent="-1143000" algn="just" defTabSz="1828800">
              <a:buFont typeface="Arial" panose="020B0604020202020204" pitchFamily="34" charset="0"/>
              <a:buChar char="•"/>
            </a:pPr>
            <a:r>
              <a:rPr lang="es-CO" sz="4400" dirty="0">
                <a:solidFill>
                  <a:srgbClr val="0079BF"/>
                </a:solidFill>
              </a:rPr>
              <a:t>Una (1) Aero van</a:t>
            </a:r>
          </a:p>
        </p:txBody>
      </p:sp>
      <p:pic>
        <p:nvPicPr>
          <p:cNvPr id="1025" name="Picture 1" descr="H:\2VISITAS\27. 10-03-2018\Foto\20180306_1015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33243" y="1722031"/>
            <a:ext cx="10308347" cy="579844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75890814-958E-49F5-8945-45E8ACEBDDCF}"/>
              </a:ext>
            </a:extLst>
          </p:cNvPr>
          <p:cNvPicPr>
            <a:picLocks noChangeAspect="1"/>
          </p:cNvPicPr>
          <p:nvPr/>
        </p:nvPicPr>
        <p:blipFill rotWithShape="1">
          <a:blip r:embed="rId3"/>
          <a:srcRect l="48732" t="2188" r="1203" b="21461"/>
          <a:stretch/>
        </p:blipFill>
        <p:spPr>
          <a:xfrm>
            <a:off x="11503370" y="5591908"/>
            <a:ext cx="8055122" cy="5961184"/>
          </a:xfrm>
          <a:prstGeom prst="rect">
            <a:avLst/>
          </a:prstGeom>
        </p:spPr>
      </p:pic>
    </p:spTree>
    <p:extLst>
      <p:ext uri="{BB962C8B-B14F-4D97-AF65-F5344CB8AC3E}">
        <p14:creationId xmlns:p14="http://schemas.microsoft.com/office/powerpoint/2010/main" val="5480911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DJI_0818.JPG" descr="DJI_0818.JPG"/>
          <p:cNvPicPr>
            <a:picLocks noChangeAspect="1"/>
          </p:cNvPicPr>
          <p:nvPr/>
        </p:nvPicPr>
        <p:blipFill>
          <a:blip r:embed="rId2"/>
          <a:srcRect l="148" r="148"/>
          <a:stretch>
            <a:fillRect/>
          </a:stretch>
        </p:blipFill>
        <p:spPr>
          <a:xfrm>
            <a:off x="-155575" y="-128588"/>
            <a:ext cx="24539558" cy="13844720"/>
          </a:xfrm>
          <a:prstGeom prst="rect">
            <a:avLst/>
          </a:prstGeom>
          <a:ln w="12700">
            <a:miter lim="400000"/>
          </a:ln>
        </p:spPr>
      </p:pic>
      <p:pic>
        <p:nvPicPr>
          <p:cNvPr id="567" name="anapoima.001.jpeg" descr="anapoima.001.jpeg"/>
          <p:cNvPicPr>
            <a:picLocks noChangeAspect="1"/>
          </p:cNvPicPr>
          <p:nvPr/>
        </p:nvPicPr>
        <p:blipFill>
          <a:blip r:embed="rId3"/>
          <a:srcRect l="61449" t="24927"/>
          <a:stretch>
            <a:fillRect/>
          </a:stretch>
        </p:blipFill>
        <p:spPr>
          <a:xfrm>
            <a:off x="15007277" y="3465789"/>
            <a:ext cx="9399959"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20" y="17752"/>
                </a:lnTo>
                <a:lnTo>
                  <a:pt x="9003" y="17765"/>
                </a:lnTo>
                <a:lnTo>
                  <a:pt x="486" y="17777"/>
                </a:lnTo>
                <a:lnTo>
                  <a:pt x="256" y="18794"/>
                </a:lnTo>
                <a:cubicBezTo>
                  <a:pt x="130" y="19354"/>
                  <a:pt x="15" y="19849"/>
                  <a:pt x="1" y="19897"/>
                </a:cubicBezTo>
                <a:cubicBezTo>
                  <a:pt x="-23" y="19978"/>
                  <a:pt x="406" y="19982"/>
                  <a:pt x="8463" y="19982"/>
                </a:cubicBezTo>
                <a:cubicBezTo>
                  <a:pt x="13131" y="19982"/>
                  <a:pt x="16963" y="20000"/>
                  <a:pt x="16977" y="20022"/>
                </a:cubicBezTo>
                <a:cubicBezTo>
                  <a:pt x="16992"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568" name="Captura de pantalla 2018-10-07 a la(s) 6.55.24 p. m..png" descr="Captura de pantalla 2018-10-07 a la(s) 6.55.24 p. m..png"/>
          <p:cNvPicPr>
            <a:picLocks noChangeAspect="1"/>
          </p:cNvPicPr>
          <p:nvPr/>
        </p:nvPicPr>
        <p:blipFill>
          <a:blip r:embed="rId4"/>
          <a:srcRect l="590" t="83630" r="36369" b="5254"/>
          <a:stretch>
            <a:fillRect/>
          </a:stretch>
        </p:blipFill>
        <p:spPr>
          <a:xfrm>
            <a:off x="-336566" y="12098280"/>
            <a:ext cx="15371672"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 name="RELLENO…">
            <a:extLst>
              <a:ext uri="{FF2B5EF4-FFF2-40B4-BE49-F238E27FC236}">
                <a16:creationId xmlns:a16="http://schemas.microsoft.com/office/drawing/2014/main" id="{DF39F6BC-C44F-43CB-BC98-D0DE40188837}"/>
              </a:ext>
            </a:extLst>
          </p:cNvPr>
          <p:cNvSpPr txBox="1"/>
          <p:nvPr/>
        </p:nvSpPr>
        <p:spPr>
          <a:xfrm>
            <a:off x="-336566" y="1332627"/>
            <a:ext cx="10682869" cy="2783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200" dirty="0"/>
              <a:t> </a:t>
            </a:r>
            <a:r>
              <a:rPr lang="es-CO" sz="7200" b="1" i="1" dirty="0"/>
              <a:t>III. SISTEMA DE TRATAMIENTO DE LIXIVIADOS </a:t>
            </a:r>
            <a:endParaRPr sz="7200" b="1" i="1" dirty="0"/>
          </a:p>
        </p:txBody>
      </p:sp>
    </p:spTree>
    <p:extLst>
      <p:ext uri="{BB962C8B-B14F-4D97-AF65-F5344CB8AC3E}">
        <p14:creationId xmlns:p14="http://schemas.microsoft.com/office/powerpoint/2010/main" val="25652072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FFA82-8D72-4146-A745-80B8FD416DF7}"/>
              </a:ext>
            </a:extLst>
          </p:cNvPr>
          <p:cNvSpPr>
            <a:spLocks noGrp="1"/>
          </p:cNvSpPr>
          <p:nvPr>
            <p:ph type="title" idx="4294967295"/>
          </p:nvPr>
        </p:nvSpPr>
        <p:spPr>
          <a:xfrm>
            <a:off x="939800" y="2068513"/>
            <a:ext cx="23444200" cy="2651125"/>
          </a:xfrm>
        </p:spPr>
        <p:txBody>
          <a:bodyPr>
            <a:noAutofit/>
          </a:bodyPr>
          <a:lstStyle/>
          <a:p>
            <a:pPr marL="914400" indent="-914400" algn="l">
              <a:buFont typeface="Wingdings" panose="05000000000000000000" pitchFamily="2" charset="2"/>
              <a:buChar char="ü"/>
            </a:pPr>
            <a:r>
              <a:rPr lang="es-ES" sz="5600" dirty="0">
                <a:solidFill>
                  <a:schemeClr val="accent1">
                    <a:hueOff val="114395"/>
                    <a:lumOff val="-24975"/>
                  </a:schemeClr>
                </a:solidFill>
                <a:latin typeface="Arial" panose="020B0604020202020204" pitchFamily="34" charset="0"/>
                <a:cs typeface="Arial" panose="020B0604020202020204" pitchFamily="34" charset="0"/>
              </a:rPr>
              <a:t>Generalidades de la Operación</a:t>
            </a:r>
            <a:br>
              <a:rPr lang="es-ES" sz="5600" dirty="0">
                <a:solidFill>
                  <a:schemeClr val="accent1">
                    <a:hueOff val="114395"/>
                    <a:lumOff val="-24975"/>
                  </a:schemeClr>
                </a:solidFill>
                <a:latin typeface="Arial" panose="020B0604020202020204" pitchFamily="34" charset="0"/>
                <a:cs typeface="Arial" panose="020B0604020202020204" pitchFamily="34" charset="0"/>
              </a:rPr>
            </a:br>
            <a:endParaRPr lang="es-CO" sz="5600" dirty="0">
              <a:solidFill>
                <a:schemeClr val="accent1">
                  <a:hueOff val="114395"/>
                  <a:lumOff val="-24975"/>
                </a:schemeClr>
              </a:solidFill>
              <a:latin typeface="Arial" panose="020B060402020202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950471A7-2B47-4A33-9A4A-210BC7322B67}"/>
              </a:ext>
            </a:extLst>
          </p:cNvPr>
          <p:cNvSpPr txBox="1">
            <a:spLocks/>
          </p:cNvSpPr>
          <p:nvPr/>
        </p:nvSpPr>
        <p:spPr>
          <a:xfrm>
            <a:off x="12877802" y="3914630"/>
            <a:ext cx="9710856" cy="121224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4000" dirty="0">
                <a:latin typeface="Arial" panose="020B0604020202020204" pitchFamily="34" charset="0"/>
                <a:cs typeface="Arial" panose="020B0604020202020204" pitchFamily="34" charset="0"/>
              </a:rPr>
              <a:t>Caudal Promedio Tratado </a:t>
            </a:r>
            <a:r>
              <a:rPr lang="es-ES" sz="5600" b="1" dirty="0">
                <a:solidFill>
                  <a:srgbClr val="FF0000"/>
                </a:solidFill>
                <a:latin typeface="Arial" panose="020B0604020202020204" pitchFamily="34" charset="0"/>
                <a:cs typeface="Arial" panose="020B0604020202020204" pitchFamily="34" charset="0"/>
              </a:rPr>
              <a:t>21,3 l/s</a:t>
            </a:r>
            <a:endParaRPr lang="es-CO" sz="6400" b="1" dirty="0">
              <a:solidFill>
                <a:srgbClr val="FF0000"/>
              </a:solidFill>
            </a:endParaRPr>
          </a:p>
        </p:txBody>
      </p:sp>
      <p:sp>
        <p:nvSpPr>
          <p:cNvPr id="8" name="Marcador de contenido 2">
            <a:extLst>
              <a:ext uri="{FF2B5EF4-FFF2-40B4-BE49-F238E27FC236}">
                <a16:creationId xmlns:a16="http://schemas.microsoft.com/office/drawing/2014/main" id="{950471A7-2B47-4A33-9A4A-210BC7322B67}"/>
              </a:ext>
            </a:extLst>
          </p:cNvPr>
          <p:cNvSpPr txBox="1">
            <a:spLocks/>
          </p:cNvSpPr>
          <p:nvPr/>
        </p:nvSpPr>
        <p:spPr>
          <a:xfrm>
            <a:off x="12877797" y="8074942"/>
            <a:ext cx="9710862" cy="169668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4000" dirty="0">
                <a:latin typeface="Arial" panose="020B0604020202020204" pitchFamily="34" charset="0"/>
                <a:cs typeface="Arial" panose="020B0604020202020204" pitchFamily="34" charset="0"/>
              </a:rPr>
              <a:t>Funciona 24 horas al día, siete días a la semana y los 365 días del año</a:t>
            </a:r>
            <a:endParaRPr lang="es-CO" sz="4800" dirty="0"/>
          </a:p>
        </p:txBody>
      </p:sp>
      <p:sp>
        <p:nvSpPr>
          <p:cNvPr id="9" name="Marcador de contenido 2">
            <a:extLst>
              <a:ext uri="{FF2B5EF4-FFF2-40B4-BE49-F238E27FC236}">
                <a16:creationId xmlns:a16="http://schemas.microsoft.com/office/drawing/2014/main" id="{950471A7-2B47-4A33-9A4A-210BC7322B67}"/>
              </a:ext>
            </a:extLst>
          </p:cNvPr>
          <p:cNvSpPr txBox="1">
            <a:spLocks/>
          </p:cNvSpPr>
          <p:nvPr/>
        </p:nvSpPr>
        <p:spPr>
          <a:xfrm>
            <a:off x="12877798" y="5083906"/>
            <a:ext cx="9710860" cy="1212244"/>
          </a:xfrm>
          <a:prstGeom prst="rect">
            <a:avLst/>
          </a:prstGeom>
        </p:spPr>
        <p:txBody>
          <a:bodyPr vert="horz" lIns="182880" tIns="91440" rIns="182880" bIns="9144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4000" dirty="0">
                <a:latin typeface="Arial" panose="020B0604020202020204" pitchFamily="34" charset="0"/>
                <a:cs typeface="Arial" panose="020B0604020202020204" pitchFamily="34" charset="0"/>
              </a:rPr>
              <a:t>Transporta y trata el </a:t>
            </a:r>
            <a:r>
              <a:rPr lang="es-ES" sz="6000" b="1" dirty="0">
                <a:solidFill>
                  <a:srgbClr val="FF0000"/>
                </a:solidFill>
                <a:latin typeface="Arial" panose="020B0604020202020204" pitchFamily="34" charset="0"/>
                <a:cs typeface="Arial" panose="020B0604020202020204" pitchFamily="34" charset="0"/>
              </a:rPr>
              <a:t>100% </a:t>
            </a:r>
            <a:r>
              <a:rPr lang="es-ES" sz="4000" dirty="0">
                <a:latin typeface="Arial" panose="020B0604020202020204" pitchFamily="34" charset="0"/>
                <a:cs typeface="Arial" panose="020B0604020202020204" pitchFamily="34" charset="0"/>
              </a:rPr>
              <a:t>del</a:t>
            </a:r>
            <a:r>
              <a:rPr lang="es-ES" sz="4000" b="1" dirty="0">
                <a:solidFill>
                  <a:srgbClr val="FF0000"/>
                </a:solidFill>
                <a:latin typeface="Arial" panose="020B0604020202020204" pitchFamily="34" charset="0"/>
                <a:cs typeface="Arial" panose="020B0604020202020204" pitchFamily="34" charset="0"/>
              </a:rPr>
              <a:t> </a:t>
            </a:r>
            <a:r>
              <a:rPr lang="es-ES" sz="4400" dirty="0">
                <a:latin typeface="Arial" panose="020B0604020202020204" pitchFamily="34" charset="0"/>
                <a:cs typeface="Arial" panose="020B0604020202020204" pitchFamily="34" charset="0"/>
              </a:rPr>
              <a:t>lixiviado generado en el RSDJ</a:t>
            </a:r>
            <a:endParaRPr lang="es-CO" sz="4400" dirty="0"/>
          </a:p>
        </p:txBody>
      </p:sp>
      <p:sp>
        <p:nvSpPr>
          <p:cNvPr id="10" name="Marcador de contenido 2">
            <a:extLst>
              <a:ext uri="{FF2B5EF4-FFF2-40B4-BE49-F238E27FC236}">
                <a16:creationId xmlns:a16="http://schemas.microsoft.com/office/drawing/2014/main" id="{950471A7-2B47-4A33-9A4A-210BC7322B67}"/>
              </a:ext>
            </a:extLst>
          </p:cNvPr>
          <p:cNvSpPr txBox="1">
            <a:spLocks/>
          </p:cNvSpPr>
          <p:nvPr/>
        </p:nvSpPr>
        <p:spPr>
          <a:xfrm>
            <a:off x="12877799" y="6377672"/>
            <a:ext cx="9710862" cy="1615748"/>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4000" dirty="0">
                <a:latin typeface="Arial" panose="020B0604020202020204" pitchFamily="34" charset="0"/>
                <a:cs typeface="Arial" panose="020B0604020202020204" pitchFamily="34" charset="0"/>
              </a:rPr>
              <a:t>Cumplimiento de parámetros </a:t>
            </a:r>
            <a:r>
              <a:rPr lang="es-ES" sz="5600" b="1" dirty="0">
                <a:solidFill>
                  <a:srgbClr val="FF0000"/>
                </a:solidFill>
                <a:latin typeface="Arial" panose="020B0604020202020204" pitchFamily="34" charset="0"/>
                <a:cs typeface="Arial" panose="020B0604020202020204" pitchFamily="34" charset="0"/>
              </a:rPr>
              <a:t>60% </a:t>
            </a:r>
            <a:r>
              <a:rPr lang="es-ES" sz="4000" dirty="0">
                <a:latin typeface="Arial" panose="020B0604020202020204" pitchFamily="34" charset="0"/>
                <a:cs typeface="Arial" panose="020B0604020202020204" pitchFamily="34" charset="0"/>
              </a:rPr>
              <a:t>a</a:t>
            </a:r>
            <a:r>
              <a:rPr lang="es-ES" sz="5600" b="1" dirty="0">
                <a:solidFill>
                  <a:srgbClr val="FF0000"/>
                </a:solidFill>
                <a:latin typeface="Arial" panose="020B0604020202020204" pitchFamily="34" charset="0"/>
                <a:cs typeface="Arial" panose="020B0604020202020204" pitchFamily="34" charset="0"/>
              </a:rPr>
              <a:t> 70%</a:t>
            </a:r>
            <a:endParaRPr lang="es-CO" sz="6400" b="1" dirty="0">
              <a:solidFill>
                <a:srgbClr val="FF0000"/>
              </a:solidFill>
            </a:endParaRPr>
          </a:p>
        </p:txBody>
      </p:sp>
      <p:pic>
        <p:nvPicPr>
          <p:cNvPr id="11" name="Imagen 10">
            <a:extLst>
              <a:ext uri="{FF2B5EF4-FFF2-40B4-BE49-F238E27FC236}">
                <a16:creationId xmlns:a16="http://schemas.microsoft.com/office/drawing/2014/main" id="{212B62C3-D342-46AA-B542-23E5531E55CC}"/>
              </a:ext>
            </a:extLst>
          </p:cNvPr>
          <p:cNvPicPr>
            <a:picLocks noChangeAspect="1"/>
          </p:cNvPicPr>
          <p:nvPr/>
        </p:nvPicPr>
        <p:blipFill rotWithShape="1">
          <a:blip r:embed="rId2"/>
          <a:srcRect t="3390" b="6666"/>
          <a:stretch/>
        </p:blipFill>
        <p:spPr>
          <a:xfrm>
            <a:off x="974063" y="4242701"/>
            <a:ext cx="11633474" cy="5885690"/>
          </a:xfrm>
          <a:prstGeom prst="rect">
            <a:avLst/>
          </a:prstGeom>
        </p:spPr>
      </p:pic>
      <p:sp>
        <p:nvSpPr>
          <p:cNvPr id="12" name="ESTUDIOS REALIZADOS – Banco Mundial (IFC)"/>
          <p:cNvSpPr txBox="1"/>
          <p:nvPr/>
        </p:nvSpPr>
        <p:spPr>
          <a:xfrm>
            <a:off x="501365" y="1070576"/>
            <a:ext cx="24384002" cy="806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defPPr>
              <a:defRPr lang="es-CO"/>
            </a:defPPr>
            <a:lvl1pPr hangingPunct="0">
              <a:lnSpc>
                <a:spcPct val="70000"/>
              </a:lnSpc>
              <a:defRPr sz="3550" b="1">
                <a:solidFill>
                  <a:srgbClr val="0070C0"/>
                </a:solidFill>
                <a:latin typeface="Arial" panose="020B0604020202020204" pitchFamily="34" charset="0"/>
                <a:cs typeface="Arial" panose="020B0604020202020204" pitchFamily="34" charset="0"/>
              </a:defRPr>
            </a:lvl1pPr>
          </a:lstStyle>
          <a:p>
            <a:pPr algn="l"/>
            <a:r>
              <a:rPr lang="es-ES" sz="6400" dirty="0"/>
              <a:t>TRATAMIENTO DE LIXIVIADOS</a:t>
            </a:r>
          </a:p>
        </p:txBody>
      </p:sp>
    </p:spTree>
    <p:extLst>
      <p:ext uri="{BB962C8B-B14F-4D97-AF65-F5344CB8AC3E}">
        <p14:creationId xmlns:p14="http://schemas.microsoft.com/office/powerpoint/2010/main" val="27794975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TUDIOS REALIZADOS – Banco Mundial (IFC)">
            <a:extLst>
              <a:ext uri="{FF2B5EF4-FFF2-40B4-BE49-F238E27FC236}">
                <a16:creationId xmlns:a16="http://schemas.microsoft.com/office/drawing/2014/main" id="{7A6D6A36-DDF8-452B-9B82-E980F8108EBE}"/>
              </a:ext>
            </a:extLst>
          </p:cNvPr>
          <p:cNvSpPr txBox="1"/>
          <p:nvPr/>
        </p:nvSpPr>
        <p:spPr>
          <a:xfrm>
            <a:off x="319865" y="2022228"/>
            <a:ext cx="12428726" cy="2816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685800" indent="-685800" algn="l">
              <a:lnSpc>
                <a:spcPct val="70000"/>
              </a:lnSpc>
              <a:buFont typeface="Wingdings" panose="05000000000000000000" pitchFamily="2" charset="2"/>
              <a:buChar char="ü"/>
              <a:defRPr sz="7100" b="0">
                <a:solidFill>
                  <a:schemeClr val="accent1">
                    <a:hueOff val="114395"/>
                    <a:lumOff val="-24975"/>
                  </a:schemeClr>
                </a:solidFill>
                <a:latin typeface="Calibri"/>
                <a:ea typeface="Calibri"/>
                <a:cs typeface="Calibri"/>
                <a:sym typeface="Calibri"/>
              </a:defRPr>
            </a:pPr>
            <a:r>
              <a:rPr lang="es-ES" sz="5600" dirty="0">
                <a:latin typeface="Arial" panose="020B0604020202020204" pitchFamily="34" charset="0"/>
                <a:cs typeface="Arial" panose="020B0604020202020204" pitchFamily="34" charset="0"/>
              </a:rPr>
              <a:t>Instalación de Osmosis inversa</a:t>
            </a:r>
          </a:p>
          <a:p>
            <a:pPr marL="685800" indent="-685800" algn="l">
              <a:lnSpc>
                <a:spcPct val="70000"/>
              </a:lnSpc>
              <a:buFont typeface="Wingdings" panose="05000000000000000000" pitchFamily="2" charset="2"/>
              <a:buChar char="ü"/>
              <a:defRPr sz="7100" b="0">
                <a:solidFill>
                  <a:schemeClr val="accent1">
                    <a:hueOff val="114395"/>
                    <a:lumOff val="-24975"/>
                  </a:schemeClr>
                </a:solidFill>
                <a:latin typeface="Calibri"/>
                <a:ea typeface="Calibri"/>
                <a:cs typeface="Calibri"/>
                <a:sym typeface="Calibri"/>
              </a:defRPr>
            </a:pPr>
            <a:r>
              <a:rPr lang="es-ES" sz="5600" dirty="0">
                <a:latin typeface="Arial" panose="020B0604020202020204" pitchFamily="34" charset="0"/>
                <a:cs typeface="Arial" panose="020B0604020202020204" pitchFamily="34" charset="0"/>
              </a:rPr>
              <a:t>Seis Fases</a:t>
            </a:r>
          </a:p>
          <a:p>
            <a:pPr marL="685800" indent="-685800" algn="l">
              <a:lnSpc>
                <a:spcPct val="70000"/>
              </a:lnSpc>
              <a:buFont typeface="Wingdings" panose="05000000000000000000" pitchFamily="2" charset="2"/>
              <a:buChar char="ü"/>
              <a:defRPr sz="7100" b="0">
                <a:solidFill>
                  <a:schemeClr val="accent1">
                    <a:hueOff val="114395"/>
                    <a:lumOff val="-24975"/>
                  </a:schemeClr>
                </a:solidFill>
                <a:latin typeface="Calibri"/>
                <a:ea typeface="Calibri"/>
                <a:cs typeface="Calibri"/>
                <a:sym typeface="Calibri"/>
              </a:defRPr>
            </a:pPr>
            <a:r>
              <a:rPr lang="es-ES" sz="5600" dirty="0">
                <a:latin typeface="Arial" panose="020B0604020202020204" pitchFamily="34" charset="0"/>
                <a:cs typeface="Arial" panose="020B0604020202020204" pitchFamily="34" charset="0"/>
              </a:rPr>
              <a:t>Dos Fases a Diciembre 2019</a:t>
            </a:r>
          </a:p>
          <a:p>
            <a:pPr marL="685800" indent="-685800" algn="l">
              <a:lnSpc>
                <a:spcPct val="70000"/>
              </a:lnSpc>
              <a:buFont typeface="Wingdings" panose="05000000000000000000" pitchFamily="2" charset="2"/>
              <a:buChar char="ü"/>
              <a:defRPr sz="7100" b="0">
                <a:solidFill>
                  <a:schemeClr val="accent1">
                    <a:hueOff val="114395"/>
                    <a:lumOff val="-24975"/>
                  </a:schemeClr>
                </a:solidFill>
                <a:latin typeface="Calibri"/>
                <a:ea typeface="Calibri"/>
                <a:cs typeface="Calibri"/>
                <a:sym typeface="Calibri"/>
              </a:defRPr>
            </a:pPr>
            <a:r>
              <a:rPr lang="es-ES" sz="5600" dirty="0">
                <a:latin typeface="Arial" panose="020B0604020202020204" pitchFamily="34" charset="0"/>
                <a:cs typeface="Arial" panose="020B0604020202020204" pitchFamily="34" charset="0"/>
              </a:rPr>
              <a:t>Cuatro Fases a Junio 2020</a:t>
            </a:r>
            <a:endParaRPr sz="56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2D5F5076-FA66-4FCB-96D1-FC246D10C004}"/>
              </a:ext>
            </a:extLst>
          </p:cNvPr>
          <p:cNvPicPr>
            <a:picLocks noChangeAspect="1"/>
          </p:cNvPicPr>
          <p:nvPr/>
        </p:nvPicPr>
        <p:blipFill>
          <a:blip r:embed="rId2"/>
          <a:stretch>
            <a:fillRect/>
          </a:stretch>
        </p:blipFill>
        <p:spPr>
          <a:xfrm>
            <a:off x="307185" y="5478454"/>
            <a:ext cx="8051294" cy="4450552"/>
          </a:xfrm>
          <a:prstGeom prst="rect">
            <a:avLst/>
          </a:prstGeom>
          <a:ln>
            <a:noFill/>
          </a:ln>
          <a:effectLst>
            <a:softEdge rad="112500"/>
          </a:effectLst>
        </p:spPr>
      </p:pic>
      <p:pic>
        <p:nvPicPr>
          <p:cNvPr id="9" name="Imagen 8">
            <a:extLst>
              <a:ext uri="{FF2B5EF4-FFF2-40B4-BE49-F238E27FC236}">
                <a16:creationId xmlns:a16="http://schemas.microsoft.com/office/drawing/2014/main" id="{1C101BA1-F449-40FE-9E54-13F460293C84}"/>
              </a:ext>
            </a:extLst>
          </p:cNvPr>
          <p:cNvPicPr>
            <a:picLocks noChangeAspect="1"/>
          </p:cNvPicPr>
          <p:nvPr/>
        </p:nvPicPr>
        <p:blipFill>
          <a:blip r:embed="rId3"/>
          <a:stretch>
            <a:fillRect/>
          </a:stretch>
        </p:blipFill>
        <p:spPr>
          <a:xfrm>
            <a:off x="12899775" y="2460246"/>
            <a:ext cx="3424170" cy="4565560"/>
          </a:xfrm>
          <a:prstGeom prst="rect">
            <a:avLst/>
          </a:prstGeom>
          <a:ln>
            <a:noFill/>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1FB88B95-2AB3-411E-844F-1C3B69E495AB}"/>
              </a:ext>
            </a:extLst>
          </p:cNvPr>
          <p:cNvPicPr>
            <a:picLocks noChangeAspect="1"/>
          </p:cNvPicPr>
          <p:nvPr/>
        </p:nvPicPr>
        <p:blipFill>
          <a:blip r:embed="rId4"/>
          <a:stretch>
            <a:fillRect/>
          </a:stretch>
        </p:blipFill>
        <p:spPr>
          <a:xfrm>
            <a:off x="17355242" y="2476927"/>
            <a:ext cx="6162836" cy="3837578"/>
          </a:xfrm>
          <a:prstGeom prst="rect">
            <a:avLst/>
          </a:prstGeom>
          <a:ln>
            <a:noFill/>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A093E10A-A809-43F0-A490-3C9E33B00402}"/>
              </a:ext>
            </a:extLst>
          </p:cNvPr>
          <p:cNvPicPr>
            <a:picLocks noChangeAspect="1"/>
          </p:cNvPicPr>
          <p:nvPr/>
        </p:nvPicPr>
        <p:blipFill>
          <a:blip r:embed="rId5"/>
          <a:stretch>
            <a:fillRect/>
          </a:stretch>
        </p:blipFill>
        <p:spPr>
          <a:xfrm>
            <a:off x="19421199" y="6676526"/>
            <a:ext cx="3982402" cy="4767164"/>
          </a:xfrm>
          <a:prstGeom prst="rect">
            <a:avLst/>
          </a:prstGeom>
          <a:ln>
            <a:noFill/>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2A0FAD04-2693-4F66-9DEC-57740368797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989191" y="7360227"/>
            <a:ext cx="5420822" cy="4065618"/>
          </a:xfrm>
          <a:prstGeom prst="rect">
            <a:avLst/>
          </a:prstGeom>
          <a:ln>
            <a:noFill/>
          </a:ln>
          <a:effectLst>
            <a:outerShdw blurRad="50800" dist="38100" dir="2700000" algn="tl" rotWithShape="0">
              <a:prstClr val="black">
                <a:alpha val="40000"/>
              </a:prstClr>
            </a:outerShdw>
          </a:effectLst>
        </p:spPr>
      </p:pic>
      <p:sp>
        <p:nvSpPr>
          <p:cNvPr id="13" name="ESTUDIOS REALIZADOS – Banco Mundial (IFC)"/>
          <p:cNvSpPr txBox="1"/>
          <p:nvPr/>
        </p:nvSpPr>
        <p:spPr>
          <a:xfrm>
            <a:off x="475049" y="947418"/>
            <a:ext cx="24384002" cy="806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defPPr>
              <a:defRPr lang="es-CO"/>
            </a:defPPr>
            <a:lvl1pPr hangingPunct="0">
              <a:lnSpc>
                <a:spcPct val="70000"/>
              </a:lnSpc>
              <a:defRPr sz="3550" b="1">
                <a:solidFill>
                  <a:srgbClr val="0070C0"/>
                </a:solidFill>
                <a:latin typeface="Arial" panose="020B0604020202020204" pitchFamily="34" charset="0"/>
                <a:cs typeface="Arial" panose="020B0604020202020204" pitchFamily="34" charset="0"/>
              </a:defRPr>
            </a:lvl1pPr>
          </a:lstStyle>
          <a:p>
            <a:pPr algn="l"/>
            <a:r>
              <a:rPr lang="es-ES" sz="6400" dirty="0"/>
              <a:t>Optimización de la PTL</a:t>
            </a:r>
          </a:p>
        </p:txBody>
      </p:sp>
      <p:pic>
        <p:nvPicPr>
          <p:cNvPr id="3" name="Imagen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73621" y="4838652"/>
            <a:ext cx="4129386" cy="550584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70587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age39.jpeg" descr="image39.jpeg"/>
          <p:cNvPicPr>
            <a:picLocks noChangeAspect="1"/>
          </p:cNvPicPr>
          <p:nvPr/>
        </p:nvPicPr>
        <p:blipFill>
          <a:blip r:embed="rId2"/>
          <a:srcRect l="37" r="36"/>
          <a:stretch>
            <a:fillRect/>
          </a:stretch>
        </p:blipFill>
        <p:spPr>
          <a:xfrm>
            <a:off x="-336567" y="-82008"/>
            <a:ext cx="24539559" cy="13844720"/>
          </a:xfrm>
          <a:prstGeom prst="rect">
            <a:avLst/>
          </a:prstGeom>
          <a:ln w="12700">
            <a:miter lim="400000"/>
          </a:ln>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490654" y="1537689"/>
            <a:ext cx="11106615" cy="1972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500" b="1" i="1" dirty="0"/>
              <a:t> </a:t>
            </a:r>
            <a:r>
              <a:rPr lang="es-CO" sz="7500" b="1" i="1" dirty="0"/>
              <a:t>IV. MODIFICACION DE COSTOS (TARIFA)</a:t>
            </a:r>
            <a:endParaRPr sz="7500" b="1" i="1" dirty="0"/>
          </a:p>
        </p:txBody>
      </p:sp>
    </p:spTree>
    <p:extLst>
      <p:ext uri="{BB962C8B-B14F-4D97-AF65-F5344CB8AC3E}">
        <p14:creationId xmlns:p14="http://schemas.microsoft.com/office/powerpoint/2010/main" val="59786596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ituación actual Relleno Sanitario Doña Juana"/>
          <p:cNvSpPr txBox="1"/>
          <p:nvPr/>
        </p:nvSpPr>
        <p:spPr>
          <a:xfrm>
            <a:off x="1764371" y="843780"/>
            <a:ext cx="20855257" cy="939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828800">
              <a:lnSpc>
                <a:spcPct val="70000"/>
              </a:lnSpc>
              <a:defRPr sz="7300">
                <a:solidFill>
                  <a:schemeClr val="accent1">
                    <a:hueOff val="114395"/>
                    <a:lumOff val="-24975"/>
                  </a:schemeClr>
                </a:solidFill>
                <a:latin typeface="Calibri"/>
                <a:ea typeface="Calibri"/>
                <a:cs typeface="Calibri"/>
                <a:sym typeface="Calibri"/>
              </a:defRPr>
            </a:lvl1pPr>
          </a:lstStyle>
          <a:p>
            <a:pPr algn="ctr"/>
            <a:r>
              <a:rPr lang="es-CO" dirty="0"/>
              <a:t>COSTOS RECONOCIDOS</a:t>
            </a:r>
            <a:endParaRPr dirty="0"/>
          </a:p>
        </p:txBody>
      </p:sp>
      <p:sp>
        <p:nvSpPr>
          <p:cNvPr id="427" name="Tarifa de hoy cubre 20,31%  de la operación de Doña Juana"/>
          <p:cNvSpPr txBox="1"/>
          <p:nvPr/>
        </p:nvSpPr>
        <p:spPr>
          <a:xfrm>
            <a:off x="2662328" y="2633215"/>
            <a:ext cx="6061269" cy="3105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r" defTabSz="1828800">
              <a:lnSpc>
                <a:spcPct val="70000"/>
              </a:lnSpc>
              <a:spcBef>
                <a:spcPts val="1400"/>
              </a:spcBef>
              <a:defRPr sz="5000" b="0">
                <a:solidFill>
                  <a:schemeClr val="accent1">
                    <a:lumOff val="-13575"/>
                  </a:schemeClr>
                </a:solidFill>
                <a:latin typeface="Calibri"/>
                <a:ea typeface="Calibri"/>
                <a:cs typeface="Calibri"/>
                <a:sym typeface="Calibri"/>
              </a:defRPr>
            </a:pPr>
            <a:r>
              <a:t>Metodología tarifaria se basa en rellenos de menor capacidad  </a:t>
            </a:r>
            <a:endParaRPr sz="10000"/>
          </a:p>
          <a:p>
            <a:pPr algn="r" defTabSz="1828800">
              <a:lnSpc>
                <a:spcPct val="70000"/>
              </a:lnSpc>
              <a:spcBef>
                <a:spcPts val="1400"/>
              </a:spcBef>
              <a:defRPr sz="5000" b="0">
                <a:solidFill>
                  <a:schemeClr val="accent1">
                    <a:lumOff val="-13575"/>
                  </a:schemeClr>
                </a:solidFill>
                <a:latin typeface="Calibri"/>
                <a:ea typeface="Calibri"/>
                <a:cs typeface="Calibri"/>
                <a:sym typeface="Calibri"/>
              </a:defRPr>
            </a:pPr>
            <a:r>
              <a:t>(</a:t>
            </a:r>
            <a:r>
              <a:rPr sz="7200">
                <a:solidFill>
                  <a:srgbClr val="FF0000"/>
                </a:solidFill>
              </a:rPr>
              <a:t>1280 </a:t>
            </a:r>
            <a:r>
              <a:t>Ton / día).</a:t>
            </a:r>
          </a:p>
        </p:txBody>
      </p:sp>
      <p:sp>
        <p:nvSpPr>
          <p:cNvPr id="428" name="Círculo"/>
          <p:cNvSpPr/>
          <p:nvPr/>
        </p:nvSpPr>
        <p:spPr>
          <a:xfrm>
            <a:off x="9029266" y="2796974"/>
            <a:ext cx="1844257" cy="1831637"/>
          </a:xfrm>
          <a:prstGeom prst="ellipse">
            <a:avLst/>
          </a:prstGeom>
          <a:solidFill>
            <a:srgbClr val="FFFFFF"/>
          </a:solidFill>
          <a:ln w="76200">
            <a:solidFill>
              <a:srgbClr val="D11D1D"/>
            </a:solidFill>
            <a:miter lim="400000"/>
          </a:ln>
          <a:effectLst>
            <a:outerShdw blurRad="127000" dist="50800" dir="5400000" rotWithShape="0">
              <a:srgbClr val="000000">
                <a:alpha val="50000"/>
              </a:srgbClr>
            </a:outerShdw>
          </a:effectLst>
        </p:spPr>
        <p:txBody>
          <a:bodyPr tIns="91439" bIns="91439" anchor="ctr"/>
          <a:lstStyle/>
          <a:p>
            <a:pPr algn="l" defTabSz="1828800">
              <a:defRPr sz="3200" b="0">
                <a:solidFill>
                  <a:srgbClr val="FFFFFF"/>
                </a:solidFill>
                <a:latin typeface="Calibri"/>
                <a:ea typeface="Calibri"/>
                <a:cs typeface="Calibri"/>
                <a:sym typeface="Calibri"/>
              </a:defRPr>
            </a:pPr>
            <a:endParaRPr/>
          </a:p>
        </p:txBody>
      </p:sp>
      <p:sp>
        <p:nvSpPr>
          <p:cNvPr id="429" name="c"/>
          <p:cNvSpPr txBox="1"/>
          <p:nvPr/>
        </p:nvSpPr>
        <p:spPr>
          <a:xfrm>
            <a:off x="3610634" y="3550048"/>
            <a:ext cx="1304085" cy="586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l" defTabSz="1828800">
              <a:defRPr sz="3200" b="0">
                <a:solidFill>
                  <a:srgbClr val="FFFFFF"/>
                </a:solidFill>
                <a:latin typeface="Calibri"/>
                <a:ea typeface="Calibri"/>
                <a:cs typeface="Calibri"/>
                <a:sym typeface="Calibri"/>
              </a:defRPr>
            </a:lvl1pPr>
          </a:lstStyle>
          <a:p>
            <a:r>
              <a:t>c</a:t>
            </a:r>
          </a:p>
        </p:txBody>
      </p:sp>
      <p:pic>
        <p:nvPicPr>
          <p:cNvPr id="430" name="pasted-image.pdf" descr="pasted-image.pdf"/>
          <p:cNvPicPr>
            <a:picLocks noChangeAspect="1"/>
          </p:cNvPicPr>
          <p:nvPr/>
        </p:nvPicPr>
        <p:blipFill>
          <a:blip r:embed="rId2"/>
          <a:stretch>
            <a:fillRect/>
          </a:stretch>
        </p:blipFill>
        <p:spPr>
          <a:xfrm>
            <a:off x="9219406" y="3077620"/>
            <a:ext cx="1279741" cy="1270345"/>
          </a:xfrm>
          <a:prstGeom prst="rect">
            <a:avLst/>
          </a:prstGeom>
          <a:ln w="12700">
            <a:miter lim="400000"/>
          </a:ln>
        </p:spPr>
      </p:pic>
      <p:sp>
        <p:nvSpPr>
          <p:cNvPr id="431" name="Contrato de concesión 344 de 2010 y Licencia Ambiental exigen actividades no remuneradas por la tarifa"/>
          <p:cNvSpPr txBox="1"/>
          <p:nvPr/>
        </p:nvSpPr>
        <p:spPr>
          <a:xfrm>
            <a:off x="2926164" y="6778405"/>
            <a:ext cx="5708665" cy="3455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r" defTabSz="1828800">
              <a:lnSpc>
                <a:spcPct val="70000"/>
              </a:lnSpc>
              <a:spcBef>
                <a:spcPts val="1400"/>
              </a:spcBef>
              <a:defRPr sz="5400" b="0">
                <a:solidFill>
                  <a:srgbClr val="FF0000"/>
                </a:solidFill>
                <a:latin typeface="Calibri"/>
                <a:ea typeface="Calibri"/>
                <a:cs typeface="Calibri"/>
                <a:sym typeface="Calibri"/>
              </a:defRPr>
            </a:pPr>
            <a:r>
              <a:rPr dirty="0"/>
              <a:t>No se </a:t>
            </a:r>
            <a:r>
              <a:rPr dirty="0" err="1"/>
              <a:t>reconocen</a:t>
            </a:r>
            <a:r>
              <a:rPr dirty="0"/>
              <a:t> </a:t>
            </a:r>
            <a:r>
              <a:rPr dirty="0" err="1"/>
              <a:t>todas</a:t>
            </a:r>
            <a:r>
              <a:rPr dirty="0"/>
              <a:t> </a:t>
            </a:r>
            <a:r>
              <a:rPr sz="5000" dirty="0">
                <a:solidFill>
                  <a:schemeClr val="accent1">
                    <a:lumOff val="-13575"/>
                  </a:schemeClr>
                </a:solidFill>
              </a:rPr>
              <a:t>las </a:t>
            </a:r>
            <a:r>
              <a:rPr sz="5000" dirty="0" err="1">
                <a:solidFill>
                  <a:schemeClr val="accent1">
                    <a:lumOff val="-13575"/>
                  </a:schemeClr>
                </a:solidFill>
              </a:rPr>
              <a:t>actividades</a:t>
            </a:r>
            <a:r>
              <a:rPr sz="5000" dirty="0">
                <a:solidFill>
                  <a:schemeClr val="accent1">
                    <a:lumOff val="-13575"/>
                  </a:schemeClr>
                </a:solidFill>
              </a:rPr>
              <a:t> </a:t>
            </a:r>
            <a:r>
              <a:rPr sz="5000" dirty="0" err="1">
                <a:solidFill>
                  <a:schemeClr val="accent1">
                    <a:lumOff val="-13575"/>
                  </a:schemeClr>
                </a:solidFill>
              </a:rPr>
              <a:t>operativas</a:t>
            </a:r>
            <a:r>
              <a:rPr sz="5000" dirty="0">
                <a:solidFill>
                  <a:schemeClr val="accent1">
                    <a:lumOff val="-13575"/>
                  </a:schemeClr>
                </a:solidFill>
              </a:rPr>
              <a:t> e </a:t>
            </a:r>
            <a:r>
              <a:rPr sz="5000" dirty="0" err="1">
                <a:solidFill>
                  <a:schemeClr val="accent1">
                    <a:lumOff val="-13575"/>
                  </a:schemeClr>
                </a:solidFill>
              </a:rPr>
              <a:t>inversiones</a:t>
            </a:r>
            <a:r>
              <a:rPr sz="5000" dirty="0">
                <a:solidFill>
                  <a:schemeClr val="accent1">
                    <a:lumOff val="-13575"/>
                  </a:schemeClr>
                </a:solidFill>
              </a:rPr>
              <a:t> que </a:t>
            </a:r>
            <a:r>
              <a:rPr sz="5000" dirty="0" err="1">
                <a:solidFill>
                  <a:schemeClr val="accent1">
                    <a:lumOff val="-13575"/>
                  </a:schemeClr>
                </a:solidFill>
              </a:rPr>
              <a:t>requiere</a:t>
            </a:r>
            <a:r>
              <a:rPr sz="5000" dirty="0">
                <a:solidFill>
                  <a:schemeClr val="accent1">
                    <a:lumOff val="-13575"/>
                  </a:schemeClr>
                </a:solidFill>
              </a:rPr>
              <a:t> el RSDJ</a:t>
            </a:r>
            <a:r>
              <a:rPr lang="es-CO" sz="5000" dirty="0">
                <a:solidFill>
                  <a:schemeClr val="accent1">
                    <a:lumOff val="-13575"/>
                  </a:schemeClr>
                </a:solidFill>
              </a:rPr>
              <a:t> (PTL)</a:t>
            </a:r>
            <a:r>
              <a:rPr sz="5000" dirty="0">
                <a:solidFill>
                  <a:schemeClr val="accent1">
                    <a:lumOff val="-13575"/>
                  </a:schemeClr>
                </a:solidFill>
              </a:rPr>
              <a:t>.</a:t>
            </a:r>
          </a:p>
        </p:txBody>
      </p:sp>
      <p:grpSp>
        <p:nvGrpSpPr>
          <p:cNvPr id="434" name="Grupo"/>
          <p:cNvGrpSpPr/>
          <p:nvPr/>
        </p:nvGrpSpPr>
        <p:grpSpPr>
          <a:xfrm>
            <a:off x="2892059" y="7158385"/>
            <a:ext cx="7981465" cy="1865193"/>
            <a:chOff x="0" y="0"/>
            <a:chExt cx="7981463" cy="1865191"/>
          </a:xfrm>
        </p:grpSpPr>
        <p:sp>
          <p:nvSpPr>
            <p:cNvPr id="432" name="Círculo"/>
            <p:cNvSpPr/>
            <p:nvPr/>
          </p:nvSpPr>
          <p:spPr>
            <a:xfrm>
              <a:off x="6137207" y="0"/>
              <a:ext cx="1844257" cy="1865192"/>
            </a:xfrm>
            <a:prstGeom prst="ellipse">
              <a:avLst/>
            </a:prstGeom>
            <a:solidFill>
              <a:srgbClr val="FFFFFF"/>
            </a:solidFill>
            <a:ln w="76200" cap="flat">
              <a:solidFill>
                <a:srgbClr val="D11D1D"/>
              </a:solidFill>
              <a:prstDash val="solid"/>
              <a:miter lim="400000"/>
            </a:ln>
            <a:effectLst>
              <a:outerShdw blurRad="127000" dist="50800" dir="5400000" rotWithShape="0">
                <a:srgbClr val="000000">
                  <a:alpha val="50000"/>
                </a:srgbClr>
              </a:outerShdw>
            </a:effectLst>
          </p:spPr>
          <p:txBody>
            <a:bodyPr wrap="square" lIns="91439" tIns="91439" rIns="91439" bIns="91439" numCol="1" anchor="ctr">
              <a:noAutofit/>
            </a:bodyPr>
            <a:lstStyle/>
            <a:p>
              <a:pPr algn="l" defTabSz="1828800">
                <a:defRPr sz="3200" b="0">
                  <a:solidFill>
                    <a:srgbClr val="FFFFFF"/>
                  </a:solidFill>
                  <a:latin typeface="Calibri"/>
                  <a:ea typeface="Calibri"/>
                  <a:cs typeface="Calibri"/>
                  <a:sym typeface="Calibri"/>
                </a:defRPr>
              </a:pPr>
              <a:endParaRPr/>
            </a:p>
          </p:txBody>
        </p:sp>
        <p:sp>
          <p:nvSpPr>
            <p:cNvPr id="433" name="c"/>
            <p:cNvSpPr txBox="1"/>
            <p:nvPr/>
          </p:nvSpPr>
          <p:spPr>
            <a:xfrm>
              <a:off x="-1" y="820023"/>
              <a:ext cx="1304085" cy="586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l" defTabSz="1828800">
                <a:defRPr sz="3200" b="0">
                  <a:solidFill>
                    <a:srgbClr val="FFFFFF"/>
                  </a:solidFill>
                  <a:latin typeface="Calibri"/>
                  <a:ea typeface="Calibri"/>
                  <a:cs typeface="Calibri"/>
                  <a:sym typeface="Calibri"/>
                </a:defRPr>
              </a:lvl1pPr>
            </a:lstStyle>
            <a:p>
              <a:r>
                <a:t>c</a:t>
              </a:r>
            </a:p>
          </p:txBody>
        </p:sp>
      </p:grpSp>
      <p:pic>
        <p:nvPicPr>
          <p:cNvPr id="435" name="pasted-image.pdf" descr="pasted-image.pdf"/>
          <p:cNvPicPr>
            <a:picLocks noChangeAspect="1"/>
          </p:cNvPicPr>
          <p:nvPr/>
        </p:nvPicPr>
        <p:blipFill>
          <a:blip r:embed="rId2"/>
          <a:stretch>
            <a:fillRect/>
          </a:stretch>
        </p:blipFill>
        <p:spPr>
          <a:xfrm>
            <a:off x="9311525" y="7444173"/>
            <a:ext cx="1279740" cy="1293612"/>
          </a:xfrm>
          <a:prstGeom prst="rect">
            <a:avLst/>
          </a:prstGeom>
          <a:ln w="12700">
            <a:miter lim="400000"/>
          </a:ln>
        </p:spPr>
      </p:pic>
      <p:sp>
        <p:nvSpPr>
          <p:cNvPr id="436" name="Contrato de concesión 344 de 2010 y Licencia Ambiental exigen actividades no remuneradas por la tarifa"/>
          <p:cNvSpPr txBox="1"/>
          <p:nvPr/>
        </p:nvSpPr>
        <p:spPr>
          <a:xfrm>
            <a:off x="16248462" y="2576439"/>
            <a:ext cx="6082265" cy="3045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1828800">
              <a:lnSpc>
                <a:spcPct val="70000"/>
              </a:lnSpc>
              <a:spcBef>
                <a:spcPts val="1400"/>
              </a:spcBef>
              <a:defRPr sz="5000" b="0">
                <a:solidFill>
                  <a:schemeClr val="accent1">
                    <a:lumOff val="-13575"/>
                  </a:schemeClr>
                </a:solidFill>
                <a:latin typeface="Calibri"/>
                <a:ea typeface="Calibri"/>
                <a:cs typeface="Calibri"/>
                <a:sym typeface="Calibri"/>
              </a:defRPr>
            </a:pPr>
            <a:r>
              <a:t>Algunas actividades e inversiones son reconocidas pero </a:t>
            </a:r>
            <a:r>
              <a:rPr>
                <a:solidFill>
                  <a:srgbClr val="FF0000"/>
                </a:solidFill>
              </a:rPr>
              <a:t>a un menor costo </a:t>
            </a:r>
            <a:r>
              <a:t>del que requiere el RSDJ.</a:t>
            </a:r>
          </a:p>
        </p:txBody>
      </p:sp>
      <p:grpSp>
        <p:nvGrpSpPr>
          <p:cNvPr id="439" name="Grupo"/>
          <p:cNvGrpSpPr/>
          <p:nvPr/>
        </p:nvGrpSpPr>
        <p:grpSpPr>
          <a:xfrm>
            <a:off x="13942336" y="2693581"/>
            <a:ext cx="1844257" cy="1865189"/>
            <a:chOff x="0" y="0"/>
            <a:chExt cx="1844256" cy="1865188"/>
          </a:xfrm>
        </p:grpSpPr>
        <p:sp>
          <p:nvSpPr>
            <p:cNvPr id="437" name="Círculo"/>
            <p:cNvSpPr/>
            <p:nvPr/>
          </p:nvSpPr>
          <p:spPr>
            <a:xfrm>
              <a:off x="-1" y="-1"/>
              <a:ext cx="1844258" cy="1865190"/>
            </a:xfrm>
            <a:prstGeom prst="ellipse">
              <a:avLst/>
            </a:prstGeom>
            <a:solidFill>
              <a:srgbClr val="FFFFFF"/>
            </a:solidFill>
            <a:ln w="76200" cap="flat">
              <a:solidFill>
                <a:srgbClr val="D11D1D"/>
              </a:solidFill>
              <a:prstDash val="solid"/>
              <a:miter lim="400000"/>
            </a:ln>
            <a:effectLst>
              <a:outerShdw blurRad="127000" dist="50800" dir="5400000" rotWithShape="0">
                <a:srgbClr val="000000">
                  <a:alpha val="50000"/>
                </a:srgbClr>
              </a:outerShdw>
            </a:effectLst>
          </p:spPr>
          <p:txBody>
            <a:bodyPr wrap="square" lIns="91439" tIns="91439" rIns="91439" bIns="91439" numCol="1" anchor="ctr">
              <a:noAutofit/>
            </a:bodyPr>
            <a:lstStyle/>
            <a:p>
              <a:pPr algn="l" defTabSz="1828800">
                <a:defRPr sz="3200" b="0">
                  <a:solidFill>
                    <a:srgbClr val="FFFFFF"/>
                  </a:solidFill>
                  <a:latin typeface="Calibri"/>
                  <a:ea typeface="Calibri"/>
                  <a:cs typeface="Calibri"/>
                  <a:sym typeface="Calibri"/>
                </a:defRPr>
              </a:pPr>
              <a:endParaRPr/>
            </a:p>
          </p:txBody>
        </p:sp>
        <p:sp>
          <p:nvSpPr>
            <p:cNvPr id="438" name="c"/>
            <p:cNvSpPr txBox="1"/>
            <p:nvPr/>
          </p:nvSpPr>
          <p:spPr>
            <a:xfrm>
              <a:off x="270084" y="639224"/>
              <a:ext cx="1304085" cy="586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l" defTabSz="1828800">
                <a:defRPr sz="3200" b="0">
                  <a:solidFill>
                    <a:srgbClr val="FFFFFF"/>
                  </a:solidFill>
                  <a:latin typeface="Calibri"/>
                  <a:ea typeface="Calibri"/>
                  <a:cs typeface="Calibri"/>
                  <a:sym typeface="Calibri"/>
                </a:defRPr>
              </a:lvl1pPr>
            </a:lstStyle>
            <a:p>
              <a:r>
                <a:t>c</a:t>
              </a:r>
            </a:p>
          </p:txBody>
        </p:sp>
      </p:grpSp>
      <p:pic>
        <p:nvPicPr>
          <p:cNvPr id="440" name="pasted-image.pdf" descr="pasted-image.pdf"/>
          <p:cNvPicPr>
            <a:picLocks noChangeAspect="1"/>
          </p:cNvPicPr>
          <p:nvPr/>
        </p:nvPicPr>
        <p:blipFill>
          <a:blip r:embed="rId2"/>
          <a:stretch>
            <a:fillRect/>
          </a:stretch>
        </p:blipFill>
        <p:spPr>
          <a:xfrm>
            <a:off x="14224593" y="2979367"/>
            <a:ext cx="1279739" cy="1293613"/>
          </a:xfrm>
          <a:prstGeom prst="rect">
            <a:avLst/>
          </a:prstGeom>
          <a:ln w="12700">
            <a:miter lim="400000"/>
          </a:ln>
        </p:spPr>
      </p:pic>
      <p:grpSp>
        <p:nvGrpSpPr>
          <p:cNvPr id="443" name="Grupo"/>
          <p:cNvGrpSpPr/>
          <p:nvPr/>
        </p:nvGrpSpPr>
        <p:grpSpPr>
          <a:xfrm>
            <a:off x="14013837" y="7091527"/>
            <a:ext cx="1844257" cy="1865189"/>
            <a:chOff x="0" y="0"/>
            <a:chExt cx="1844256" cy="1865188"/>
          </a:xfrm>
        </p:grpSpPr>
        <p:sp>
          <p:nvSpPr>
            <p:cNvPr id="441" name="Círculo"/>
            <p:cNvSpPr/>
            <p:nvPr/>
          </p:nvSpPr>
          <p:spPr>
            <a:xfrm>
              <a:off x="-1" y="-1"/>
              <a:ext cx="1844258" cy="1865190"/>
            </a:xfrm>
            <a:prstGeom prst="ellipse">
              <a:avLst/>
            </a:prstGeom>
            <a:solidFill>
              <a:srgbClr val="FFFFFF"/>
            </a:solidFill>
            <a:ln w="76200" cap="flat">
              <a:solidFill>
                <a:srgbClr val="D11D1D"/>
              </a:solidFill>
              <a:prstDash val="solid"/>
              <a:miter lim="400000"/>
            </a:ln>
            <a:effectLst>
              <a:outerShdw blurRad="127000" dist="50800" dir="5400000" rotWithShape="0">
                <a:srgbClr val="000000">
                  <a:alpha val="50000"/>
                </a:srgbClr>
              </a:outerShdw>
            </a:effectLst>
          </p:spPr>
          <p:txBody>
            <a:bodyPr wrap="square" lIns="91439" tIns="91439" rIns="91439" bIns="91439" numCol="1" anchor="ctr">
              <a:noAutofit/>
            </a:bodyPr>
            <a:lstStyle/>
            <a:p>
              <a:pPr algn="l" defTabSz="1828800">
                <a:defRPr sz="3200" b="0">
                  <a:solidFill>
                    <a:srgbClr val="FFFFFF"/>
                  </a:solidFill>
                  <a:latin typeface="Calibri"/>
                  <a:ea typeface="Calibri"/>
                  <a:cs typeface="Calibri"/>
                  <a:sym typeface="Calibri"/>
                </a:defRPr>
              </a:pPr>
              <a:endParaRPr/>
            </a:p>
          </p:txBody>
        </p:sp>
        <p:sp>
          <p:nvSpPr>
            <p:cNvPr id="442" name="c"/>
            <p:cNvSpPr txBox="1"/>
            <p:nvPr/>
          </p:nvSpPr>
          <p:spPr>
            <a:xfrm>
              <a:off x="270084" y="639226"/>
              <a:ext cx="1304087" cy="586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l" defTabSz="1828800">
                <a:defRPr sz="3200" b="0">
                  <a:solidFill>
                    <a:srgbClr val="FFFFFF"/>
                  </a:solidFill>
                  <a:latin typeface="Calibri"/>
                  <a:ea typeface="Calibri"/>
                  <a:cs typeface="Calibri"/>
                  <a:sym typeface="Calibri"/>
                </a:defRPr>
              </a:lvl1pPr>
            </a:lstStyle>
            <a:p>
              <a:r>
                <a:t>c</a:t>
              </a:r>
            </a:p>
          </p:txBody>
        </p:sp>
      </p:grpSp>
      <p:pic>
        <p:nvPicPr>
          <p:cNvPr id="444" name="pasted-image.pdf" descr="pasted-image.pdf"/>
          <p:cNvPicPr>
            <a:picLocks noChangeAspect="1"/>
          </p:cNvPicPr>
          <p:nvPr/>
        </p:nvPicPr>
        <p:blipFill>
          <a:blip r:embed="rId2"/>
          <a:stretch>
            <a:fillRect/>
          </a:stretch>
        </p:blipFill>
        <p:spPr>
          <a:xfrm>
            <a:off x="14296096" y="7377313"/>
            <a:ext cx="1279740" cy="1293615"/>
          </a:xfrm>
          <a:prstGeom prst="rect">
            <a:avLst/>
          </a:prstGeom>
          <a:ln w="12700">
            <a:miter lim="400000"/>
          </a:ln>
        </p:spPr>
      </p:pic>
      <p:sp>
        <p:nvSpPr>
          <p:cNvPr id="445" name="Contrato de concesión 344 de 2010 y Licencia Ambiental exigen actividades no remuneradas por la tarifa"/>
          <p:cNvSpPr txBox="1"/>
          <p:nvPr/>
        </p:nvSpPr>
        <p:spPr>
          <a:xfrm>
            <a:off x="16248465" y="7158385"/>
            <a:ext cx="6215693" cy="413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1828800">
              <a:lnSpc>
                <a:spcPct val="70000"/>
              </a:lnSpc>
              <a:spcBef>
                <a:spcPts val="1400"/>
              </a:spcBef>
              <a:defRPr sz="5000" b="0">
                <a:solidFill>
                  <a:schemeClr val="accent1">
                    <a:lumOff val="-13575"/>
                  </a:schemeClr>
                </a:solidFill>
                <a:latin typeface="Calibri"/>
                <a:ea typeface="Calibri"/>
                <a:cs typeface="Calibri"/>
                <a:sym typeface="Calibri"/>
              </a:defRPr>
            </a:pPr>
            <a:r>
              <a:t>Se reconocen requisitos ambientales generales. Las </a:t>
            </a:r>
            <a:r>
              <a:rPr>
                <a:solidFill>
                  <a:srgbClr val="FF0000"/>
                </a:solidFill>
              </a:rPr>
              <a:t>autoridades ambientales son locales </a:t>
            </a:r>
            <a:r>
              <a:t>y las </a:t>
            </a:r>
            <a:r>
              <a:rPr>
                <a:solidFill>
                  <a:srgbClr val="FF0000"/>
                </a:solidFill>
              </a:rPr>
              <a:t>exigencias no son homogéneas.</a:t>
            </a:r>
          </a:p>
        </p:txBody>
      </p:sp>
    </p:spTree>
    <p:extLst>
      <p:ext uri="{BB962C8B-B14F-4D97-AF65-F5344CB8AC3E}">
        <p14:creationId xmlns:p14="http://schemas.microsoft.com/office/powerpoint/2010/main" val="273778998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5" name="Gráfico 1"/>
          <p:cNvGraphicFramePr/>
          <p:nvPr>
            <p:extLst>
              <p:ext uri="{D42A27DB-BD31-4B8C-83A1-F6EECF244321}">
                <p14:modId xmlns:p14="http://schemas.microsoft.com/office/powerpoint/2010/main" val="1019602394"/>
              </p:ext>
            </p:extLst>
          </p:nvPr>
        </p:nvGraphicFramePr>
        <p:xfrm>
          <a:off x="1713203" y="3162081"/>
          <a:ext cx="9320874" cy="7052695"/>
        </p:xfrm>
        <a:graphic>
          <a:graphicData uri="http://schemas.openxmlformats.org/drawingml/2006/chart">
            <c:chart xmlns:c="http://schemas.openxmlformats.org/drawingml/2006/chart" xmlns:r="http://schemas.openxmlformats.org/officeDocument/2006/relationships" r:id="rId2"/>
          </a:graphicData>
        </a:graphic>
      </p:graphicFrame>
      <p:sp>
        <p:nvSpPr>
          <p:cNvPr id="456" name="Título 1"/>
          <p:cNvSpPr txBox="1"/>
          <p:nvPr/>
        </p:nvSpPr>
        <p:spPr>
          <a:xfrm>
            <a:off x="1055175" y="371989"/>
            <a:ext cx="21031201" cy="17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828800">
              <a:lnSpc>
                <a:spcPct val="70000"/>
              </a:lnSpc>
              <a:defRPr sz="7300">
                <a:solidFill>
                  <a:schemeClr val="accent1">
                    <a:hueOff val="114395"/>
                    <a:lumOff val="-24975"/>
                  </a:schemeClr>
                </a:solidFill>
                <a:latin typeface="Calibri"/>
                <a:ea typeface="Calibri"/>
                <a:cs typeface="Calibri"/>
                <a:sym typeface="Calibri"/>
              </a:defRPr>
            </a:lvl1pPr>
          </a:lstStyle>
          <a:p>
            <a:r>
              <a:rPr dirty="0" err="1"/>
              <a:t>Diferencia</a:t>
            </a:r>
            <a:r>
              <a:rPr dirty="0"/>
              <a:t> de </a:t>
            </a:r>
            <a:r>
              <a:rPr lang="es-CO" dirty="0"/>
              <a:t>Costos de Disposición final y Tratamiento de Lixiviados</a:t>
            </a:r>
            <a:endParaRPr dirty="0"/>
          </a:p>
        </p:txBody>
      </p:sp>
      <p:sp>
        <p:nvSpPr>
          <p:cNvPr id="457" name="Título 1"/>
          <p:cNvSpPr txBox="1"/>
          <p:nvPr/>
        </p:nvSpPr>
        <p:spPr>
          <a:xfrm>
            <a:off x="1540773" y="2998418"/>
            <a:ext cx="8957242" cy="1680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lnSpc>
                <a:spcPct val="90000"/>
              </a:lnSpc>
              <a:defRPr sz="7200" b="0">
                <a:latin typeface="Calibri"/>
                <a:ea typeface="Calibri"/>
                <a:cs typeface="Calibri"/>
                <a:sym typeface="Calibri"/>
              </a:defRPr>
            </a:pPr>
            <a:r>
              <a:rPr sz="5400" dirty="0" err="1"/>
              <a:t>Disposición</a:t>
            </a:r>
            <a:r>
              <a:rPr sz="5400" dirty="0"/>
              <a:t> </a:t>
            </a:r>
            <a:br>
              <a:rPr sz="5400" dirty="0"/>
            </a:br>
            <a:r>
              <a:rPr sz="5400" dirty="0"/>
              <a:t>Final</a:t>
            </a:r>
            <a:r>
              <a:rPr lang="es-CO" sz="5400" dirty="0"/>
              <a:t> (CDF)</a:t>
            </a:r>
            <a:endParaRPr sz="5400" dirty="0"/>
          </a:p>
        </p:txBody>
      </p:sp>
      <p:graphicFrame>
        <p:nvGraphicFramePr>
          <p:cNvPr id="458" name="Gráfico 5"/>
          <p:cNvGraphicFramePr/>
          <p:nvPr>
            <p:extLst>
              <p:ext uri="{D42A27DB-BD31-4B8C-83A1-F6EECF244321}">
                <p14:modId xmlns:p14="http://schemas.microsoft.com/office/powerpoint/2010/main" val="1625414639"/>
              </p:ext>
            </p:extLst>
          </p:nvPr>
        </p:nvGraphicFramePr>
        <p:xfrm>
          <a:off x="12714758" y="2558803"/>
          <a:ext cx="10781684" cy="7380022"/>
        </p:xfrm>
        <a:graphic>
          <a:graphicData uri="http://schemas.openxmlformats.org/drawingml/2006/chart">
            <c:chart xmlns:c="http://schemas.openxmlformats.org/drawingml/2006/chart" xmlns:r="http://schemas.openxmlformats.org/officeDocument/2006/relationships" r:id="rId3"/>
          </a:graphicData>
        </a:graphic>
      </p:graphicFrame>
      <p:sp>
        <p:nvSpPr>
          <p:cNvPr id="459" name="Título 1"/>
          <p:cNvSpPr txBox="1"/>
          <p:nvPr/>
        </p:nvSpPr>
        <p:spPr>
          <a:xfrm>
            <a:off x="13303574" y="2774012"/>
            <a:ext cx="4579980" cy="242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lnSpc>
                <a:spcPct val="90000"/>
              </a:lnSpc>
              <a:defRPr sz="7200" b="0">
                <a:latin typeface="Calibri"/>
                <a:ea typeface="Calibri"/>
                <a:cs typeface="Calibri"/>
                <a:sym typeface="Calibri"/>
              </a:defRPr>
            </a:pPr>
            <a:r>
              <a:rPr sz="5400" dirty="0" err="1"/>
              <a:t>Tratamiento</a:t>
            </a:r>
            <a:r>
              <a:rPr sz="5400" dirty="0"/>
              <a:t> </a:t>
            </a:r>
            <a:br>
              <a:rPr sz="5400" dirty="0"/>
            </a:br>
            <a:r>
              <a:rPr sz="5400" dirty="0"/>
              <a:t>de </a:t>
            </a:r>
            <a:r>
              <a:rPr sz="5400" dirty="0" err="1"/>
              <a:t>Lixiviados</a:t>
            </a:r>
            <a:r>
              <a:rPr lang="es-CO" sz="5400" dirty="0"/>
              <a:t> (CTL)</a:t>
            </a:r>
            <a:endParaRPr sz="5400" dirty="0"/>
          </a:p>
        </p:txBody>
      </p:sp>
      <p:sp>
        <p:nvSpPr>
          <p:cNvPr id="8" name="Recolección y transporte, barrido y limpieza">
            <a:extLst>
              <a:ext uri="{FF2B5EF4-FFF2-40B4-BE49-F238E27FC236}">
                <a16:creationId xmlns:a16="http://schemas.microsoft.com/office/drawing/2014/main" id="{D9C120A4-50D2-4C7C-A25C-111EAAB94792}"/>
              </a:ext>
            </a:extLst>
          </p:cNvPr>
          <p:cNvSpPr txBox="1"/>
          <p:nvPr/>
        </p:nvSpPr>
        <p:spPr>
          <a:xfrm>
            <a:off x="3694334" y="10727322"/>
            <a:ext cx="6632650" cy="1103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4500">
                <a:solidFill>
                  <a:srgbClr val="004D80"/>
                </a:solidFill>
              </a:defRPr>
            </a:lvl1pPr>
          </a:lstStyle>
          <a:p>
            <a:r>
              <a:rPr lang="es-CO" dirty="0"/>
              <a:t>En Disposición final incrementó 82%</a:t>
            </a:r>
            <a:endParaRPr dirty="0"/>
          </a:p>
        </p:txBody>
      </p:sp>
      <p:sp>
        <p:nvSpPr>
          <p:cNvPr id="9" name="Recolección y transporte, barrido y limpieza">
            <a:extLst>
              <a:ext uri="{FF2B5EF4-FFF2-40B4-BE49-F238E27FC236}">
                <a16:creationId xmlns:a16="http://schemas.microsoft.com/office/drawing/2014/main" id="{3ABB991C-86EA-4DA7-9D9F-1D695715CA3F}"/>
              </a:ext>
            </a:extLst>
          </p:cNvPr>
          <p:cNvSpPr txBox="1"/>
          <p:nvPr/>
        </p:nvSpPr>
        <p:spPr>
          <a:xfrm>
            <a:off x="14580425" y="10605572"/>
            <a:ext cx="7050350" cy="1103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4500">
                <a:solidFill>
                  <a:srgbClr val="004D80"/>
                </a:solidFill>
              </a:defRPr>
            </a:lvl1pPr>
          </a:lstStyle>
          <a:p>
            <a:r>
              <a:rPr lang="es-CO" dirty="0"/>
              <a:t>En Tratamiento de Lixiviados incrementó 517%</a:t>
            </a:r>
            <a:endParaRPr dirty="0"/>
          </a:p>
        </p:txBody>
      </p:sp>
    </p:spTree>
    <p:extLst>
      <p:ext uri="{BB962C8B-B14F-4D97-AF65-F5344CB8AC3E}">
        <p14:creationId xmlns:p14="http://schemas.microsoft.com/office/powerpoint/2010/main" val="34648597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age39.jpeg" descr="image39.jpeg"/>
          <p:cNvPicPr>
            <a:picLocks noChangeAspect="1"/>
          </p:cNvPicPr>
          <p:nvPr/>
        </p:nvPicPr>
        <p:blipFill>
          <a:blip r:embed="rId2"/>
          <a:srcRect l="37" r="36"/>
          <a:stretch>
            <a:fillRect/>
          </a:stretch>
        </p:blipFill>
        <p:spPr>
          <a:xfrm>
            <a:off x="-155559" y="-82008"/>
            <a:ext cx="24539559" cy="13844720"/>
          </a:xfrm>
          <a:prstGeom prst="rect">
            <a:avLst/>
          </a:prstGeom>
          <a:ln w="12700">
            <a:miter lim="400000"/>
          </a:ln>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289523" y="1003908"/>
            <a:ext cx="9924585" cy="3677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dirty="0"/>
              <a:t> </a:t>
            </a:r>
            <a:r>
              <a:rPr sz="9600" b="1" i="1" dirty="0"/>
              <a:t>RELLENO SANITARIO DOÑA JUANA</a:t>
            </a:r>
            <a:r>
              <a:rPr lang="es-CO" sz="9600" b="1" i="1" dirty="0"/>
              <a:t>.</a:t>
            </a:r>
            <a:endParaRPr sz="9600" b="1" i="1"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romoambiental Distrito S.A. E.S.P."/>
          <p:cNvSpPr txBox="1"/>
          <p:nvPr/>
        </p:nvSpPr>
        <p:spPr>
          <a:xfrm>
            <a:off x="175441" y="416695"/>
            <a:ext cx="15009032" cy="8821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a:lnSpc>
                <a:spcPct val="70000"/>
              </a:lnSpc>
              <a:defRPr sz="7300">
                <a:solidFill>
                  <a:schemeClr val="accent1">
                    <a:hueOff val="114395"/>
                    <a:lumOff val="-24975"/>
                  </a:schemeClr>
                </a:solidFill>
                <a:latin typeface="Calibri"/>
                <a:ea typeface="Calibri"/>
                <a:cs typeface="Calibri"/>
              </a:defRPr>
            </a:lvl1pPr>
          </a:lstStyle>
          <a:p>
            <a:r>
              <a:rPr lang="es-CO" dirty="0"/>
              <a:t>Impacto Tarifa Servicio Público Aseo.</a:t>
            </a:r>
            <a:endParaRPr dirty="0"/>
          </a:p>
        </p:txBody>
      </p:sp>
      <p:sp>
        <p:nvSpPr>
          <p:cNvPr id="16" name="Cuentas por cobrar…">
            <a:extLst>
              <a:ext uri="{FF2B5EF4-FFF2-40B4-BE49-F238E27FC236}">
                <a16:creationId xmlns:a16="http://schemas.microsoft.com/office/drawing/2014/main" id="{983DBD70-3334-42CD-A455-5A54B31A7B9A}"/>
              </a:ext>
            </a:extLst>
          </p:cNvPr>
          <p:cNvSpPr txBox="1"/>
          <p:nvPr/>
        </p:nvSpPr>
        <p:spPr>
          <a:xfrm>
            <a:off x="4571575" y="11867118"/>
            <a:ext cx="10796994" cy="14321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defTabSz="1828800">
              <a:lnSpc>
                <a:spcPct val="90000"/>
              </a:lnSpc>
              <a:spcBef>
                <a:spcPts val="2000"/>
              </a:spcBef>
              <a:buFont typeface="Arial"/>
              <a:defRPr sz="3200">
                <a:solidFill>
                  <a:schemeClr val="accent1">
                    <a:hueOff val="114395"/>
                    <a:lumOff val="-24975"/>
                  </a:schemeClr>
                </a:solidFill>
                <a:latin typeface="Calibri"/>
                <a:ea typeface="Calibri"/>
                <a:cs typeface="Calibri"/>
              </a:defRPr>
            </a:lvl1pPr>
          </a:lstStyle>
          <a:p>
            <a:pPr algn="l"/>
            <a:r>
              <a:rPr lang="es-CO" sz="4800" dirty="0"/>
              <a:t>Estrato 4:  </a:t>
            </a:r>
            <a:r>
              <a:rPr lang="es-CO" sz="4800" b="1" dirty="0">
                <a:solidFill>
                  <a:srgbClr val="FF0000"/>
                </a:solidFill>
              </a:rPr>
              <a:t>14,53 %</a:t>
            </a:r>
            <a:r>
              <a:rPr lang="es-CO" sz="4800" dirty="0"/>
              <a:t>, equivalente a </a:t>
            </a:r>
            <a:r>
              <a:rPr lang="es-CO" sz="4800" b="1" dirty="0">
                <a:solidFill>
                  <a:srgbClr val="FF0000"/>
                </a:solidFill>
              </a:rPr>
              <a:t>$2.592 </a:t>
            </a:r>
            <a:r>
              <a:rPr lang="es-CO" sz="4800" dirty="0"/>
              <a:t>mensuales aproximadamente.</a:t>
            </a:r>
          </a:p>
        </p:txBody>
      </p:sp>
      <p:pic>
        <p:nvPicPr>
          <p:cNvPr id="3" name="Imagen 2">
            <a:extLst>
              <a:ext uri="{FF2B5EF4-FFF2-40B4-BE49-F238E27FC236}">
                <a16:creationId xmlns:a16="http://schemas.microsoft.com/office/drawing/2014/main" id="{2133AA58-F166-4381-8810-A45E62772E09}"/>
              </a:ext>
            </a:extLst>
          </p:cNvPr>
          <p:cNvPicPr>
            <a:picLocks noChangeAspect="1"/>
          </p:cNvPicPr>
          <p:nvPr/>
        </p:nvPicPr>
        <p:blipFill>
          <a:blip r:embed="rId3"/>
          <a:stretch>
            <a:fillRect/>
          </a:stretch>
        </p:blipFill>
        <p:spPr>
          <a:xfrm>
            <a:off x="581577" y="1745498"/>
            <a:ext cx="22406263" cy="9382616"/>
          </a:xfrm>
          <a:prstGeom prst="rect">
            <a:avLst/>
          </a:prstGeom>
        </p:spPr>
      </p:pic>
    </p:spTree>
    <p:extLst>
      <p:ext uri="{BB962C8B-B14F-4D97-AF65-F5344CB8AC3E}">
        <p14:creationId xmlns:p14="http://schemas.microsoft.com/office/powerpoint/2010/main" val="4686035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romoambiental Distrito S.A. E.S.P."/>
          <p:cNvSpPr txBox="1"/>
          <p:nvPr/>
        </p:nvSpPr>
        <p:spPr>
          <a:xfrm>
            <a:off x="90037" y="358858"/>
            <a:ext cx="15009032" cy="9395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lnSpc>
                <a:spcPct val="70000"/>
              </a:lnSpc>
              <a:defRPr sz="6800" b="0">
                <a:solidFill>
                  <a:srgbClr val="2F585F"/>
                </a:solidFill>
                <a:latin typeface="Calibri"/>
                <a:ea typeface="Calibri"/>
                <a:cs typeface="Calibri"/>
                <a:sym typeface="Calibri"/>
              </a:defRPr>
            </a:lvl1pPr>
          </a:lstStyle>
          <a:p>
            <a:r>
              <a:rPr lang="es-CO" sz="7300" dirty="0">
                <a:solidFill>
                  <a:schemeClr val="accent1">
                    <a:hueOff val="114395"/>
                    <a:lumOff val="-24975"/>
                  </a:schemeClr>
                </a:solidFill>
              </a:rPr>
              <a:t>Impacto</a:t>
            </a:r>
            <a:r>
              <a:rPr lang="es-CO" dirty="0"/>
              <a:t> </a:t>
            </a:r>
            <a:r>
              <a:rPr lang="es-CO" sz="7300" dirty="0">
                <a:solidFill>
                  <a:schemeClr val="accent1">
                    <a:hueOff val="114395"/>
                    <a:lumOff val="-24975"/>
                  </a:schemeClr>
                </a:solidFill>
              </a:rPr>
              <a:t>Tarifa Servicio Público Aseo.</a:t>
            </a:r>
            <a:endParaRPr sz="7300" dirty="0">
              <a:solidFill>
                <a:schemeClr val="accent1">
                  <a:hueOff val="114395"/>
                  <a:lumOff val="-24975"/>
                </a:schemeClr>
              </a:solidFill>
            </a:endParaRPr>
          </a:p>
        </p:txBody>
      </p:sp>
      <p:pic>
        <p:nvPicPr>
          <p:cNvPr id="4" name="Imagen 3">
            <a:extLst>
              <a:ext uri="{FF2B5EF4-FFF2-40B4-BE49-F238E27FC236}">
                <a16:creationId xmlns:a16="http://schemas.microsoft.com/office/drawing/2014/main" id="{B2AB9B17-DF60-4B24-9700-B9B75781A5AB}"/>
              </a:ext>
            </a:extLst>
          </p:cNvPr>
          <p:cNvPicPr>
            <a:picLocks noChangeAspect="1"/>
          </p:cNvPicPr>
          <p:nvPr/>
        </p:nvPicPr>
        <p:blipFill>
          <a:blip r:embed="rId2"/>
          <a:stretch>
            <a:fillRect/>
          </a:stretch>
        </p:blipFill>
        <p:spPr>
          <a:xfrm>
            <a:off x="727051" y="1656521"/>
            <a:ext cx="22081089" cy="9246450"/>
          </a:xfrm>
          <a:prstGeom prst="rect">
            <a:avLst/>
          </a:prstGeom>
        </p:spPr>
      </p:pic>
      <p:sp>
        <p:nvSpPr>
          <p:cNvPr id="9" name="Cuentas por cobrar…">
            <a:extLst>
              <a:ext uri="{FF2B5EF4-FFF2-40B4-BE49-F238E27FC236}">
                <a16:creationId xmlns:a16="http://schemas.microsoft.com/office/drawing/2014/main" id="{549C854E-784E-41AF-AEF4-68C40ADE048B}"/>
              </a:ext>
            </a:extLst>
          </p:cNvPr>
          <p:cNvSpPr txBox="1"/>
          <p:nvPr/>
        </p:nvSpPr>
        <p:spPr>
          <a:xfrm>
            <a:off x="4900576" y="11732337"/>
            <a:ext cx="10796994" cy="14321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defTabSz="1828800">
              <a:lnSpc>
                <a:spcPct val="90000"/>
              </a:lnSpc>
              <a:spcBef>
                <a:spcPts val="2000"/>
              </a:spcBef>
              <a:buFont typeface="Arial"/>
              <a:defRPr sz="3200">
                <a:solidFill>
                  <a:schemeClr val="accent1">
                    <a:hueOff val="114395"/>
                    <a:lumOff val="-24975"/>
                  </a:schemeClr>
                </a:solidFill>
                <a:latin typeface="Calibri"/>
                <a:ea typeface="Calibri"/>
                <a:cs typeface="Calibri"/>
              </a:defRPr>
            </a:lvl1pPr>
          </a:lstStyle>
          <a:p>
            <a:pPr algn="l"/>
            <a:r>
              <a:rPr lang="es-CO" sz="4800" dirty="0"/>
              <a:t>Estrato 4:  </a:t>
            </a:r>
            <a:r>
              <a:rPr lang="es-CO" sz="4800" b="1" dirty="0">
                <a:solidFill>
                  <a:srgbClr val="FF0000"/>
                </a:solidFill>
              </a:rPr>
              <a:t>6,4 %</a:t>
            </a:r>
            <a:r>
              <a:rPr lang="es-CO" sz="4800" dirty="0"/>
              <a:t>, equivalente a </a:t>
            </a:r>
            <a:r>
              <a:rPr lang="es-CO" sz="4800" b="1" dirty="0">
                <a:solidFill>
                  <a:srgbClr val="FF0000"/>
                </a:solidFill>
              </a:rPr>
              <a:t>$1.139 </a:t>
            </a:r>
            <a:r>
              <a:rPr lang="es-CO" sz="4800" dirty="0"/>
              <a:t>mensuales aproximadamente.</a:t>
            </a:r>
          </a:p>
        </p:txBody>
      </p:sp>
    </p:spTree>
    <p:extLst>
      <p:ext uri="{BB962C8B-B14F-4D97-AF65-F5344CB8AC3E}">
        <p14:creationId xmlns:p14="http://schemas.microsoft.com/office/powerpoint/2010/main" val="30468141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age39.jpeg" descr="image39.jpeg"/>
          <p:cNvPicPr>
            <a:picLocks noChangeAspect="1"/>
          </p:cNvPicPr>
          <p:nvPr/>
        </p:nvPicPr>
        <p:blipFill>
          <a:blip r:embed="rId2"/>
          <a:srcRect l="37" r="36"/>
          <a:stretch>
            <a:fillRect/>
          </a:stretch>
        </p:blipFill>
        <p:spPr>
          <a:xfrm>
            <a:off x="-336567" y="-82008"/>
            <a:ext cx="24539559" cy="13844720"/>
          </a:xfrm>
          <a:prstGeom prst="rect">
            <a:avLst/>
          </a:prstGeom>
          <a:ln w="12700">
            <a:miter lim="400000"/>
          </a:ln>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490654" y="1537689"/>
            <a:ext cx="11106615" cy="1972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500" b="1" i="1" dirty="0"/>
              <a:t> </a:t>
            </a:r>
            <a:r>
              <a:rPr lang="es-CO" sz="7500" b="1" i="1" dirty="0"/>
              <a:t>V. TRIBUNAL DE ARBITRAMENTO - RSDJ</a:t>
            </a:r>
            <a:endParaRPr sz="7500" b="1" i="1" dirty="0"/>
          </a:p>
        </p:txBody>
      </p:sp>
    </p:spTree>
    <p:extLst>
      <p:ext uri="{BB962C8B-B14F-4D97-AF65-F5344CB8AC3E}">
        <p14:creationId xmlns:p14="http://schemas.microsoft.com/office/powerpoint/2010/main" val="255925284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ogros 2016">
            <a:extLst>
              <a:ext uri="{FF2B5EF4-FFF2-40B4-BE49-F238E27FC236}">
                <a16:creationId xmlns:a16="http://schemas.microsoft.com/office/drawing/2014/main" id="{5C28C18C-4AA9-499C-9FFE-1F15545F1E86}"/>
              </a:ext>
            </a:extLst>
          </p:cNvPr>
          <p:cNvSpPr txBox="1"/>
          <p:nvPr/>
        </p:nvSpPr>
        <p:spPr>
          <a:xfrm>
            <a:off x="901377" y="501708"/>
            <a:ext cx="20217278" cy="859258"/>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spAutoFit/>
          </a:bodyPr>
          <a:lstStyle>
            <a:lvl1pPr algn="l" defTabSz="1828800">
              <a:lnSpc>
                <a:spcPct val="70000"/>
              </a:lnSpc>
              <a:defRPr sz="7300">
                <a:solidFill>
                  <a:srgbClr val="004D80"/>
                </a:solidFill>
              </a:defRPr>
            </a:lvl1pPr>
          </a:lstStyle>
          <a:p>
            <a:r>
              <a:rPr lang="es-CO" sz="6600" dirty="0"/>
              <a:t>LAUDO ARBITRAL.</a:t>
            </a:r>
            <a:endParaRPr sz="6600" dirty="0"/>
          </a:p>
        </p:txBody>
      </p:sp>
      <p:sp>
        <p:nvSpPr>
          <p:cNvPr id="24" name="CGR debe asumir el costo de las inversiones de la estabilización del talud poste 53">
            <a:extLst>
              <a:ext uri="{FF2B5EF4-FFF2-40B4-BE49-F238E27FC236}">
                <a16:creationId xmlns:a16="http://schemas.microsoft.com/office/drawing/2014/main" id="{F8B3712F-56D8-4B98-8E31-9A5887415BB1}"/>
              </a:ext>
            </a:extLst>
          </p:cNvPr>
          <p:cNvSpPr/>
          <p:nvPr/>
        </p:nvSpPr>
        <p:spPr>
          <a:xfrm>
            <a:off x="1764596" y="5422206"/>
            <a:ext cx="20796226" cy="1123002"/>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6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asumir</a:t>
            </a:r>
            <a:r>
              <a:rPr sz="4400" b="0" dirty="0">
                <a:ln w="0"/>
                <a:solidFill>
                  <a:schemeClr val="tx1"/>
                </a:solidFill>
                <a:effectLst>
                  <a:outerShdw blurRad="38100" dist="19050" dir="2700000" algn="tl" rotWithShape="0">
                    <a:schemeClr val="dk1">
                      <a:alpha val="40000"/>
                    </a:schemeClr>
                  </a:outerShdw>
                </a:effectLst>
              </a:rPr>
              <a:t> el </a:t>
            </a:r>
            <a:r>
              <a:rPr sz="4400" b="0" dirty="0" err="1">
                <a:ln w="0"/>
                <a:solidFill>
                  <a:schemeClr val="tx1"/>
                </a:solidFill>
                <a:effectLst>
                  <a:outerShdw blurRad="38100" dist="19050" dir="2700000" algn="tl" rotWithShape="0">
                    <a:schemeClr val="dk1">
                      <a:alpha val="40000"/>
                    </a:schemeClr>
                  </a:outerShdw>
                </a:effectLst>
              </a:rPr>
              <a:t>costo</a:t>
            </a:r>
            <a:r>
              <a:rPr sz="4400" b="0" dirty="0">
                <a:ln w="0"/>
                <a:solidFill>
                  <a:schemeClr val="tx1"/>
                </a:solidFill>
                <a:effectLst>
                  <a:outerShdw blurRad="38100" dist="19050" dir="2700000" algn="tl" rotWithShape="0">
                    <a:schemeClr val="dk1">
                      <a:alpha val="40000"/>
                    </a:schemeClr>
                  </a:outerShdw>
                </a:effectLst>
              </a:rPr>
              <a:t> de las </a:t>
            </a:r>
            <a:r>
              <a:rPr sz="4400" b="0" dirty="0" err="1">
                <a:ln w="0"/>
                <a:solidFill>
                  <a:schemeClr val="tx1"/>
                </a:solidFill>
                <a:effectLst>
                  <a:outerShdw blurRad="38100" dist="19050" dir="2700000" algn="tl" rotWithShape="0">
                    <a:schemeClr val="dk1">
                      <a:alpha val="40000"/>
                    </a:schemeClr>
                  </a:outerShdw>
                </a:effectLst>
              </a:rPr>
              <a:t>inversiones</a:t>
            </a:r>
            <a:r>
              <a:rPr sz="4400" b="0" dirty="0">
                <a:ln w="0"/>
                <a:solidFill>
                  <a:schemeClr val="tx1"/>
                </a:solidFill>
                <a:effectLst>
                  <a:outerShdw blurRad="38100" dist="19050" dir="2700000" algn="tl" rotWithShape="0">
                    <a:schemeClr val="dk1">
                      <a:alpha val="40000"/>
                    </a:schemeClr>
                  </a:outerShdw>
                </a:effectLst>
              </a:rPr>
              <a:t> de la </a:t>
            </a:r>
            <a:r>
              <a:rPr sz="4400" b="0" dirty="0" err="1">
                <a:ln w="0"/>
                <a:solidFill>
                  <a:schemeClr val="tx1"/>
                </a:solidFill>
                <a:effectLst>
                  <a:outerShdw blurRad="38100" dist="19050" dir="2700000" algn="tl" rotWithShape="0">
                    <a:schemeClr val="dk1">
                      <a:alpha val="40000"/>
                    </a:schemeClr>
                  </a:outerShdw>
                </a:effectLst>
              </a:rPr>
              <a:t>estabilización</a:t>
            </a:r>
            <a:r>
              <a:rPr sz="4400" b="0" dirty="0">
                <a:ln w="0"/>
                <a:solidFill>
                  <a:schemeClr val="tx1"/>
                </a:solidFill>
                <a:effectLst>
                  <a:outerShdw blurRad="38100" dist="19050" dir="2700000" algn="tl" rotWithShape="0">
                    <a:schemeClr val="dk1">
                      <a:alpha val="40000"/>
                    </a:schemeClr>
                  </a:outerShdw>
                </a:effectLst>
              </a:rPr>
              <a:t> del </a:t>
            </a:r>
            <a:r>
              <a:rPr sz="4400" b="0" dirty="0" err="1">
                <a:ln w="0"/>
                <a:solidFill>
                  <a:schemeClr val="tx1"/>
                </a:solidFill>
                <a:effectLst>
                  <a:outerShdw blurRad="38100" dist="19050" dir="2700000" algn="tl" rotWithShape="0">
                    <a:schemeClr val="dk1">
                      <a:alpha val="40000"/>
                    </a:schemeClr>
                  </a:outerShdw>
                </a:effectLst>
              </a:rPr>
              <a:t>talud</a:t>
            </a:r>
            <a:r>
              <a:rPr sz="4400" b="0" dirty="0">
                <a:ln w="0"/>
                <a:solidFill>
                  <a:schemeClr val="tx1"/>
                </a:solidFill>
                <a:effectLst>
                  <a:outerShdw blurRad="38100" dist="19050" dir="2700000" algn="tl" rotWithShape="0">
                    <a:schemeClr val="dk1">
                      <a:alpha val="40000"/>
                    </a:schemeClr>
                  </a:outerShdw>
                </a:effectLst>
              </a:rPr>
              <a:t> poste 53</a:t>
            </a:r>
          </a:p>
        </p:txBody>
      </p:sp>
      <p:sp>
        <p:nvSpPr>
          <p:cNvPr id="19" name="CGR debe hacer mantenimiento de los pondajes">
            <a:extLst>
              <a:ext uri="{FF2B5EF4-FFF2-40B4-BE49-F238E27FC236}">
                <a16:creationId xmlns:a16="http://schemas.microsoft.com/office/drawing/2014/main" id="{B55F352E-5846-4757-AED0-871060B2716C}"/>
              </a:ext>
            </a:extLst>
          </p:cNvPr>
          <p:cNvSpPr/>
          <p:nvPr/>
        </p:nvSpPr>
        <p:spPr>
          <a:xfrm>
            <a:off x="1767761" y="4601357"/>
            <a:ext cx="20796235" cy="703050"/>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7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hacer</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mantenimiento</a:t>
            </a:r>
            <a:r>
              <a:rPr sz="4400" b="0" dirty="0">
                <a:ln w="0"/>
                <a:solidFill>
                  <a:schemeClr val="tx1"/>
                </a:solidFill>
                <a:effectLst>
                  <a:outerShdw blurRad="38100" dist="19050" dir="2700000" algn="tl" rotWithShape="0">
                    <a:schemeClr val="dk1">
                      <a:alpha val="40000"/>
                    </a:schemeClr>
                  </a:outerShdw>
                </a:effectLst>
              </a:rPr>
              <a:t> de los </a:t>
            </a:r>
            <a:r>
              <a:rPr sz="4400" b="0" dirty="0" err="1">
                <a:ln w="0"/>
                <a:solidFill>
                  <a:schemeClr val="tx1"/>
                </a:solidFill>
                <a:effectLst>
                  <a:outerShdw blurRad="38100" dist="19050" dir="2700000" algn="tl" rotWithShape="0">
                    <a:schemeClr val="dk1">
                      <a:alpha val="40000"/>
                    </a:schemeClr>
                  </a:outerShdw>
                </a:effectLst>
              </a:rPr>
              <a:t>pondajes</a:t>
            </a:r>
            <a:endParaRPr sz="4400" b="0" dirty="0">
              <a:ln w="0"/>
              <a:solidFill>
                <a:schemeClr val="tx1"/>
              </a:solidFill>
              <a:effectLst>
                <a:outerShdw blurRad="38100" dist="19050" dir="2700000" algn="tl" rotWithShape="0">
                  <a:schemeClr val="dk1">
                    <a:alpha val="40000"/>
                  </a:schemeClr>
                </a:outerShdw>
              </a:effectLst>
            </a:endParaRPr>
          </a:p>
        </p:txBody>
      </p:sp>
      <p:sp>
        <p:nvSpPr>
          <p:cNvPr id="32" name="CGR debe disponer la maquinaria permanente en RSDJ + Peritajes (2 meses)">
            <a:extLst>
              <a:ext uri="{FF2B5EF4-FFF2-40B4-BE49-F238E27FC236}">
                <a16:creationId xmlns:a16="http://schemas.microsoft.com/office/drawing/2014/main" id="{67AF3948-D4DA-4665-A778-74FB0065E1EC}"/>
              </a:ext>
            </a:extLst>
          </p:cNvPr>
          <p:cNvSpPr/>
          <p:nvPr/>
        </p:nvSpPr>
        <p:spPr>
          <a:xfrm>
            <a:off x="1770930" y="6684268"/>
            <a:ext cx="20796226" cy="1113086"/>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7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disponer</a:t>
            </a:r>
            <a:r>
              <a:rPr sz="4400" b="0" dirty="0">
                <a:ln w="0"/>
                <a:solidFill>
                  <a:schemeClr val="tx1"/>
                </a:solidFill>
                <a:effectLst>
                  <a:outerShdw blurRad="38100" dist="19050" dir="2700000" algn="tl" rotWithShape="0">
                    <a:schemeClr val="dk1">
                      <a:alpha val="40000"/>
                    </a:schemeClr>
                  </a:outerShdw>
                </a:effectLst>
              </a:rPr>
              <a:t> la </a:t>
            </a:r>
            <a:r>
              <a:rPr sz="4400" b="0" dirty="0" err="1">
                <a:ln w="0"/>
                <a:solidFill>
                  <a:schemeClr val="tx1"/>
                </a:solidFill>
                <a:effectLst>
                  <a:outerShdw blurRad="38100" dist="19050" dir="2700000" algn="tl" rotWithShape="0">
                    <a:schemeClr val="dk1">
                      <a:alpha val="40000"/>
                    </a:schemeClr>
                  </a:outerShdw>
                </a:effectLst>
              </a:rPr>
              <a:t>maquinaria</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permanente</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en</a:t>
            </a:r>
            <a:r>
              <a:rPr sz="4400" b="0" dirty="0">
                <a:ln w="0"/>
                <a:solidFill>
                  <a:schemeClr val="tx1"/>
                </a:solidFill>
                <a:effectLst>
                  <a:outerShdw blurRad="38100" dist="19050" dir="2700000" algn="tl" rotWithShape="0">
                    <a:schemeClr val="dk1">
                      <a:alpha val="40000"/>
                    </a:schemeClr>
                  </a:outerShdw>
                </a:effectLst>
              </a:rPr>
              <a:t> RSDJ + </a:t>
            </a:r>
            <a:r>
              <a:rPr sz="4400" b="0" dirty="0" err="1">
                <a:ln w="0"/>
                <a:solidFill>
                  <a:schemeClr val="tx1"/>
                </a:solidFill>
                <a:effectLst>
                  <a:outerShdw blurRad="38100" dist="19050" dir="2700000" algn="tl" rotWithShape="0">
                    <a:schemeClr val="dk1">
                      <a:alpha val="40000"/>
                    </a:schemeClr>
                  </a:outerShdw>
                </a:effectLst>
              </a:rPr>
              <a:t>Peritajes</a:t>
            </a:r>
            <a:r>
              <a:rPr sz="4400" b="0" dirty="0">
                <a:ln w="0"/>
                <a:solidFill>
                  <a:schemeClr val="tx1"/>
                </a:solidFill>
                <a:effectLst>
                  <a:outerShdw blurRad="38100" dist="19050" dir="2700000" algn="tl" rotWithShape="0">
                    <a:schemeClr val="dk1">
                      <a:alpha val="40000"/>
                    </a:schemeClr>
                  </a:outerShdw>
                </a:effectLst>
              </a:rPr>
              <a:t> (2 </a:t>
            </a:r>
            <a:r>
              <a:rPr sz="4400" b="0" dirty="0" err="1">
                <a:ln w="0"/>
                <a:solidFill>
                  <a:schemeClr val="tx1"/>
                </a:solidFill>
                <a:effectLst>
                  <a:outerShdw blurRad="38100" dist="19050" dir="2700000" algn="tl" rotWithShape="0">
                    <a:schemeClr val="dk1">
                      <a:alpha val="40000"/>
                    </a:schemeClr>
                  </a:outerShdw>
                </a:effectLst>
              </a:rPr>
              <a:t>meses</a:t>
            </a:r>
            <a:r>
              <a:rPr sz="4400" b="0" dirty="0">
                <a:ln w="0"/>
                <a:solidFill>
                  <a:schemeClr val="tx1"/>
                </a:solidFill>
                <a:effectLst>
                  <a:outerShdw blurRad="38100" dist="19050" dir="2700000" algn="tl" rotWithShape="0">
                    <a:schemeClr val="dk1">
                      <a:alpha val="40000"/>
                    </a:schemeClr>
                  </a:outerShdw>
                </a:effectLst>
              </a:rPr>
              <a:t>)</a:t>
            </a:r>
          </a:p>
        </p:txBody>
      </p:sp>
      <p:sp>
        <p:nvSpPr>
          <p:cNvPr id="33" name="CGR debe realizar mantenimiento integral y construcción de las vías con norma INVIAS">
            <a:extLst>
              <a:ext uri="{FF2B5EF4-FFF2-40B4-BE49-F238E27FC236}">
                <a16:creationId xmlns:a16="http://schemas.microsoft.com/office/drawing/2014/main" id="{5853DE00-9CD1-472D-A46A-B572D07890C5}"/>
              </a:ext>
            </a:extLst>
          </p:cNvPr>
          <p:cNvSpPr/>
          <p:nvPr/>
        </p:nvSpPr>
        <p:spPr>
          <a:xfrm>
            <a:off x="1805076" y="7878624"/>
            <a:ext cx="20736195" cy="1235048"/>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7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realizar</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mantenimiento</a:t>
            </a:r>
            <a:r>
              <a:rPr sz="4400" b="0" dirty="0">
                <a:ln w="0"/>
                <a:solidFill>
                  <a:schemeClr val="tx1"/>
                </a:solidFill>
                <a:effectLst>
                  <a:outerShdw blurRad="38100" dist="19050" dir="2700000" algn="tl" rotWithShape="0">
                    <a:schemeClr val="dk1">
                      <a:alpha val="40000"/>
                    </a:schemeClr>
                  </a:outerShdw>
                </a:effectLst>
              </a:rPr>
              <a:t> integral y </a:t>
            </a:r>
            <a:r>
              <a:rPr sz="4400" b="0" dirty="0" err="1">
                <a:ln w="0"/>
                <a:solidFill>
                  <a:schemeClr val="tx1"/>
                </a:solidFill>
                <a:effectLst>
                  <a:outerShdw blurRad="38100" dist="19050" dir="2700000" algn="tl" rotWithShape="0">
                    <a:schemeClr val="dk1">
                      <a:alpha val="40000"/>
                    </a:schemeClr>
                  </a:outerShdw>
                </a:effectLst>
              </a:rPr>
              <a:t>construcción</a:t>
            </a:r>
            <a:r>
              <a:rPr sz="4400" b="0" dirty="0">
                <a:ln w="0"/>
                <a:solidFill>
                  <a:schemeClr val="tx1"/>
                </a:solidFill>
                <a:effectLst>
                  <a:outerShdw blurRad="38100" dist="19050" dir="2700000" algn="tl" rotWithShape="0">
                    <a:schemeClr val="dk1">
                      <a:alpha val="40000"/>
                    </a:schemeClr>
                  </a:outerShdw>
                </a:effectLst>
              </a:rPr>
              <a:t> de las </a:t>
            </a:r>
            <a:r>
              <a:rPr sz="4400" b="0" dirty="0" err="1">
                <a:ln w="0"/>
                <a:solidFill>
                  <a:schemeClr val="tx1"/>
                </a:solidFill>
                <a:effectLst>
                  <a:outerShdw blurRad="38100" dist="19050" dir="2700000" algn="tl" rotWithShape="0">
                    <a:schemeClr val="dk1">
                      <a:alpha val="40000"/>
                    </a:schemeClr>
                  </a:outerShdw>
                </a:effectLst>
              </a:rPr>
              <a:t>vías</a:t>
            </a:r>
            <a:r>
              <a:rPr sz="4400" b="0" dirty="0">
                <a:ln w="0"/>
                <a:solidFill>
                  <a:schemeClr val="tx1"/>
                </a:solidFill>
                <a:effectLst>
                  <a:outerShdw blurRad="38100" dist="19050" dir="2700000" algn="tl" rotWithShape="0">
                    <a:schemeClr val="dk1">
                      <a:alpha val="40000"/>
                    </a:schemeClr>
                  </a:outerShdw>
                </a:effectLst>
              </a:rPr>
              <a:t> con </a:t>
            </a:r>
            <a:r>
              <a:rPr sz="4400" b="0" dirty="0" err="1">
                <a:ln w="0"/>
                <a:solidFill>
                  <a:schemeClr val="tx1"/>
                </a:solidFill>
                <a:effectLst>
                  <a:outerShdw blurRad="38100" dist="19050" dir="2700000" algn="tl" rotWithShape="0">
                    <a:schemeClr val="dk1">
                      <a:alpha val="40000"/>
                    </a:schemeClr>
                  </a:outerShdw>
                </a:effectLst>
              </a:rPr>
              <a:t>norma</a:t>
            </a:r>
            <a:r>
              <a:rPr sz="4400" b="0" dirty="0">
                <a:ln w="0"/>
                <a:solidFill>
                  <a:schemeClr val="tx1"/>
                </a:solidFill>
                <a:effectLst>
                  <a:outerShdw blurRad="38100" dist="19050" dir="2700000" algn="tl" rotWithShape="0">
                    <a:schemeClr val="dk1">
                      <a:alpha val="40000"/>
                    </a:schemeClr>
                  </a:outerShdw>
                </a:effectLst>
              </a:rPr>
              <a:t> INVIAS</a:t>
            </a:r>
          </a:p>
        </p:txBody>
      </p:sp>
      <p:sp>
        <p:nvSpPr>
          <p:cNvPr id="34" name="CGR debe asumir todas las multas y sanciones derivadas de la operación del RSDJ">
            <a:extLst>
              <a:ext uri="{FF2B5EF4-FFF2-40B4-BE49-F238E27FC236}">
                <a16:creationId xmlns:a16="http://schemas.microsoft.com/office/drawing/2014/main" id="{A4A0513E-DC28-4B0B-A9F2-CC4B47C73606}"/>
              </a:ext>
            </a:extLst>
          </p:cNvPr>
          <p:cNvSpPr/>
          <p:nvPr/>
        </p:nvSpPr>
        <p:spPr>
          <a:xfrm>
            <a:off x="1808758" y="9144011"/>
            <a:ext cx="20707901" cy="1334837"/>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6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asumir</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todas</a:t>
            </a:r>
            <a:r>
              <a:rPr sz="4400" b="0" dirty="0">
                <a:ln w="0"/>
                <a:solidFill>
                  <a:schemeClr val="tx1"/>
                </a:solidFill>
                <a:effectLst>
                  <a:outerShdw blurRad="38100" dist="19050" dir="2700000" algn="tl" rotWithShape="0">
                    <a:schemeClr val="dk1">
                      <a:alpha val="40000"/>
                    </a:schemeClr>
                  </a:outerShdw>
                </a:effectLst>
              </a:rPr>
              <a:t> las </a:t>
            </a:r>
            <a:r>
              <a:rPr sz="4400" b="0" dirty="0" err="1">
                <a:ln w="0"/>
                <a:solidFill>
                  <a:schemeClr val="tx1"/>
                </a:solidFill>
                <a:effectLst>
                  <a:outerShdw blurRad="38100" dist="19050" dir="2700000" algn="tl" rotWithShape="0">
                    <a:schemeClr val="dk1">
                      <a:alpha val="40000"/>
                    </a:schemeClr>
                  </a:outerShdw>
                </a:effectLst>
              </a:rPr>
              <a:t>multas</a:t>
            </a:r>
            <a:r>
              <a:rPr sz="4400" b="0" dirty="0">
                <a:ln w="0"/>
                <a:solidFill>
                  <a:schemeClr val="tx1"/>
                </a:solidFill>
                <a:effectLst>
                  <a:outerShdw blurRad="38100" dist="19050" dir="2700000" algn="tl" rotWithShape="0">
                    <a:schemeClr val="dk1">
                      <a:alpha val="40000"/>
                    </a:schemeClr>
                  </a:outerShdw>
                </a:effectLst>
              </a:rPr>
              <a:t> y </a:t>
            </a:r>
            <a:r>
              <a:rPr sz="4400" b="0" dirty="0" err="1">
                <a:ln w="0"/>
                <a:solidFill>
                  <a:schemeClr val="tx1"/>
                </a:solidFill>
                <a:effectLst>
                  <a:outerShdw blurRad="38100" dist="19050" dir="2700000" algn="tl" rotWithShape="0">
                    <a:schemeClr val="dk1">
                      <a:alpha val="40000"/>
                    </a:schemeClr>
                  </a:outerShdw>
                </a:effectLst>
              </a:rPr>
              <a:t>sanciones</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derivadas</a:t>
            </a:r>
            <a:r>
              <a:rPr sz="4400" b="0" dirty="0">
                <a:ln w="0"/>
                <a:solidFill>
                  <a:schemeClr val="tx1"/>
                </a:solidFill>
                <a:effectLst>
                  <a:outerShdw blurRad="38100" dist="19050" dir="2700000" algn="tl" rotWithShape="0">
                    <a:schemeClr val="dk1">
                      <a:alpha val="40000"/>
                    </a:schemeClr>
                  </a:outerShdw>
                </a:effectLst>
              </a:rPr>
              <a:t> de la </a:t>
            </a:r>
            <a:r>
              <a:rPr sz="4400" b="0" dirty="0" err="1">
                <a:ln w="0"/>
                <a:solidFill>
                  <a:schemeClr val="tx1"/>
                </a:solidFill>
                <a:effectLst>
                  <a:outerShdw blurRad="38100" dist="19050" dir="2700000" algn="tl" rotWithShape="0">
                    <a:schemeClr val="dk1">
                      <a:alpha val="40000"/>
                    </a:schemeClr>
                  </a:outerShdw>
                </a:effectLst>
              </a:rPr>
              <a:t>operación</a:t>
            </a:r>
            <a:r>
              <a:rPr sz="4400" b="0" dirty="0">
                <a:ln w="0"/>
                <a:solidFill>
                  <a:schemeClr val="tx1"/>
                </a:solidFill>
                <a:effectLst>
                  <a:outerShdw blurRad="38100" dist="19050" dir="2700000" algn="tl" rotWithShape="0">
                    <a:schemeClr val="dk1">
                      <a:alpha val="40000"/>
                    </a:schemeClr>
                  </a:outerShdw>
                </a:effectLst>
              </a:rPr>
              <a:t> del RSDJ</a:t>
            </a:r>
          </a:p>
        </p:txBody>
      </p:sp>
      <p:sp>
        <p:nvSpPr>
          <p:cNvPr id="35" name="CGR debe revelar la información asociada a la inversión social">
            <a:extLst>
              <a:ext uri="{FF2B5EF4-FFF2-40B4-BE49-F238E27FC236}">
                <a16:creationId xmlns:a16="http://schemas.microsoft.com/office/drawing/2014/main" id="{2394FF52-2F29-4914-9E24-0FB731936CE9}"/>
              </a:ext>
            </a:extLst>
          </p:cNvPr>
          <p:cNvSpPr/>
          <p:nvPr/>
        </p:nvSpPr>
        <p:spPr>
          <a:xfrm>
            <a:off x="1805076" y="10606448"/>
            <a:ext cx="20736195" cy="1123002"/>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6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revelar</a:t>
            </a:r>
            <a:r>
              <a:rPr sz="4400" b="0" dirty="0">
                <a:ln w="0"/>
                <a:solidFill>
                  <a:schemeClr val="tx1"/>
                </a:solidFill>
                <a:effectLst>
                  <a:outerShdw blurRad="38100" dist="19050" dir="2700000" algn="tl" rotWithShape="0">
                    <a:schemeClr val="dk1">
                      <a:alpha val="40000"/>
                    </a:schemeClr>
                  </a:outerShdw>
                </a:effectLst>
              </a:rPr>
              <a:t> la </a:t>
            </a:r>
            <a:r>
              <a:rPr sz="4400" b="0" dirty="0" err="1">
                <a:ln w="0"/>
                <a:solidFill>
                  <a:schemeClr val="tx1"/>
                </a:solidFill>
                <a:effectLst>
                  <a:outerShdw blurRad="38100" dist="19050" dir="2700000" algn="tl" rotWithShape="0">
                    <a:schemeClr val="dk1">
                      <a:alpha val="40000"/>
                    </a:schemeClr>
                  </a:outerShdw>
                </a:effectLst>
              </a:rPr>
              <a:t>información</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asociada</a:t>
            </a:r>
            <a:r>
              <a:rPr sz="4400" b="0" dirty="0">
                <a:ln w="0"/>
                <a:solidFill>
                  <a:schemeClr val="tx1"/>
                </a:solidFill>
                <a:effectLst>
                  <a:outerShdw blurRad="38100" dist="19050" dir="2700000" algn="tl" rotWithShape="0">
                    <a:schemeClr val="dk1">
                      <a:alpha val="40000"/>
                    </a:schemeClr>
                  </a:outerShdw>
                </a:effectLst>
              </a:rPr>
              <a:t> a la </a:t>
            </a:r>
            <a:r>
              <a:rPr sz="4400" b="0" dirty="0" err="1">
                <a:ln w="0"/>
                <a:solidFill>
                  <a:schemeClr val="tx1"/>
                </a:solidFill>
                <a:effectLst>
                  <a:outerShdw blurRad="38100" dist="19050" dir="2700000" algn="tl" rotWithShape="0">
                    <a:schemeClr val="dk1">
                      <a:alpha val="40000"/>
                    </a:schemeClr>
                  </a:outerShdw>
                </a:effectLst>
              </a:rPr>
              <a:t>inversión</a:t>
            </a:r>
            <a:r>
              <a:rPr sz="4400" b="0" dirty="0">
                <a:ln w="0"/>
                <a:solidFill>
                  <a:schemeClr val="tx1"/>
                </a:solidFill>
                <a:effectLst>
                  <a:outerShdw blurRad="38100" dist="19050" dir="2700000" algn="tl" rotWithShape="0">
                    <a:schemeClr val="dk1">
                      <a:alpha val="40000"/>
                    </a:schemeClr>
                  </a:outerShdw>
                </a:effectLst>
              </a:rPr>
              <a:t> social</a:t>
            </a:r>
          </a:p>
        </p:txBody>
      </p:sp>
      <p:sp>
        <p:nvSpPr>
          <p:cNvPr id="39" name="CGR debe automatizar el RSDJ">
            <a:extLst>
              <a:ext uri="{FF2B5EF4-FFF2-40B4-BE49-F238E27FC236}">
                <a16:creationId xmlns:a16="http://schemas.microsoft.com/office/drawing/2014/main" id="{D18C11F9-85A2-4403-9218-BD3965CFA135}"/>
              </a:ext>
            </a:extLst>
          </p:cNvPr>
          <p:cNvSpPr/>
          <p:nvPr/>
        </p:nvSpPr>
        <p:spPr>
          <a:xfrm>
            <a:off x="1767760" y="3588820"/>
            <a:ext cx="20796235" cy="878812"/>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8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automatizar</a:t>
            </a:r>
            <a:r>
              <a:rPr sz="4400" b="0" dirty="0">
                <a:ln w="0"/>
                <a:solidFill>
                  <a:schemeClr val="tx1"/>
                </a:solidFill>
                <a:effectLst>
                  <a:outerShdw blurRad="38100" dist="19050" dir="2700000" algn="tl" rotWithShape="0">
                    <a:schemeClr val="dk1">
                      <a:alpha val="40000"/>
                    </a:schemeClr>
                  </a:outerShdw>
                </a:effectLst>
              </a:rPr>
              <a:t> el RSDJ</a:t>
            </a:r>
          </a:p>
        </p:txBody>
      </p:sp>
      <p:sp>
        <p:nvSpPr>
          <p:cNvPr id="40" name="CGR está obligado a optimizar a su cargo el STL">
            <a:extLst>
              <a:ext uri="{FF2B5EF4-FFF2-40B4-BE49-F238E27FC236}">
                <a16:creationId xmlns:a16="http://schemas.microsoft.com/office/drawing/2014/main" id="{411B735B-3D48-42EC-B3D7-AD7D110E3438}"/>
              </a:ext>
            </a:extLst>
          </p:cNvPr>
          <p:cNvSpPr/>
          <p:nvPr/>
        </p:nvSpPr>
        <p:spPr>
          <a:xfrm>
            <a:off x="1793882" y="1790043"/>
            <a:ext cx="20796235" cy="754314"/>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8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a:t>
            </a:r>
            <a:r>
              <a:rPr sz="4400" b="0" dirty="0" err="1">
                <a:ln w="0"/>
                <a:solidFill>
                  <a:schemeClr val="tx1"/>
                </a:solidFill>
                <a:effectLst>
                  <a:outerShdw blurRad="38100" dist="19050" dir="2700000" algn="tl" rotWithShape="0">
                    <a:schemeClr val="dk1">
                      <a:alpha val="40000"/>
                    </a:schemeClr>
                  </a:outerShdw>
                </a:effectLst>
              </a:rPr>
              <a:t>está</a:t>
            </a:r>
            <a:r>
              <a:rPr sz="4400" b="0" dirty="0">
                <a:ln w="0"/>
                <a:solidFill>
                  <a:schemeClr val="tx1"/>
                </a:solidFill>
                <a:effectLst>
                  <a:outerShdw blurRad="38100" dist="19050" dir="2700000" algn="tl" rotWithShape="0">
                    <a:schemeClr val="dk1">
                      <a:alpha val="40000"/>
                    </a:schemeClr>
                  </a:outerShdw>
                </a:effectLst>
              </a:rPr>
              <a:t> </a:t>
            </a:r>
            <a:r>
              <a:rPr sz="4400" b="0" dirty="0" err="1">
                <a:ln w="0"/>
                <a:solidFill>
                  <a:schemeClr val="tx1"/>
                </a:solidFill>
                <a:effectLst>
                  <a:outerShdw blurRad="38100" dist="19050" dir="2700000" algn="tl" rotWithShape="0">
                    <a:schemeClr val="dk1">
                      <a:alpha val="40000"/>
                    </a:schemeClr>
                  </a:outerShdw>
                </a:effectLst>
              </a:rPr>
              <a:t>obligado</a:t>
            </a:r>
            <a:r>
              <a:rPr sz="4400" b="0" dirty="0">
                <a:ln w="0"/>
                <a:solidFill>
                  <a:schemeClr val="tx1"/>
                </a:solidFill>
                <a:effectLst>
                  <a:outerShdw blurRad="38100" dist="19050" dir="2700000" algn="tl" rotWithShape="0">
                    <a:schemeClr val="dk1">
                      <a:alpha val="40000"/>
                    </a:schemeClr>
                  </a:outerShdw>
                </a:effectLst>
              </a:rPr>
              <a:t> a </a:t>
            </a:r>
            <a:r>
              <a:rPr sz="4400" b="0" dirty="0" err="1">
                <a:ln w="0"/>
                <a:solidFill>
                  <a:schemeClr val="tx1"/>
                </a:solidFill>
                <a:effectLst>
                  <a:outerShdw blurRad="38100" dist="19050" dir="2700000" algn="tl" rotWithShape="0">
                    <a:schemeClr val="dk1">
                      <a:alpha val="40000"/>
                    </a:schemeClr>
                  </a:outerShdw>
                </a:effectLst>
              </a:rPr>
              <a:t>optimizar</a:t>
            </a:r>
            <a:r>
              <a:rPr sz="4400" b="0" dirty="0">
                <a:ln w="0"/>
                <a:solidFill>
                  <a:schemeClr val="tx1"/>
                </a:solidFill>
                <a:effectLst>
                  <a:outerShdw blurRad="38100" dist="19050" dir="2700000" algn="tl" rotWithShape="0">
                    <a:schemeClr val="dk1">
                      <a:alpha val="40000"/>
                    </a:schemeClr>
                  </a:outerShdw>
                </a:effectLst>
              </a:rPr>
              <a:t> a </a:t>
            </a:r>
            <a:r>
              <a:rPr sz="4400" b="0" dirty="0" err="1">
                <a:ln w="0"/>
                <a:solidFill>
                  <a:schemeClr val="tx1"/>
                </a:solidFill>
                <a:effectLst>
                  <a:outerShdw blurRad="38100" dist="19050" dir="2700000" algn="tl" rotWithShape="0">
                    <a:schemeClr val="dk1">
                      <a:alpha val="40000"/>
                    </a:schemeClr>
                  </a:outerShdw>
                </a:effectLst>
              </a:rPr>
              <a:t>su</a:t>
            </a:r>
            <a:r>
              <a:rPr sz="4400" b="0" dirty="0">
                <a:ln w="0"/>
                <a:solidFill>
                  <a:schemeClr val="tx1"/>
                </a:solidFill>
                <a:effectLst>
                  <a:outerShdw blurRad="38100" dist="19050" dir="2700000" algn="tl" rotWithShape="0">
                    <a:schemeClr val="dk1">
                      <a:alpha val="40000"/>
                    </a:schemeClr>
                  </a:outerShdw>
                </a:effectLst>
              </a:rPr>
              <a:t> cargo el STL</a:t>
            </a:r>
          </a:p>
        </p:txBody>
      </p:sp>
      <p:sp>
        <p:nvSpPr>
          <p:cNvPr id="41" name="CGR debe presentar el proyecto de aprovechamiento">
            <a:extLst>
              <a:ext uri="{FF2B5EF4-FFF2-40B4-BE49-F238E27FC236}">
                <a16:creationId xmlns:a16="http://schemas.microsoft.com/office/drawing/2014/main" id="{F26620B2-471C-48F0-AF85-1B8D82D2113C}"/>
              </a:ext>
            </a:extLst>
          </p:cNvPr>
          <p:cNvSpPr/>
          <p:nvPr/>
        </p:nvSpPr>
        <p:spPr>
          <a:xfrm>
            <a:off x="1793881" y="2709185"/>
            <a:ext cx="20796235" cy="768960"/>
          </a:xfrm>
          <a:prstGeom prst="rect">
            <a:avLst/>
          </a:prstGeom>
          <a:ln/>
          <a:extLst>
            <a:ext uri="{C572A759-6A51-4108-AA02-DFA0A04FC94B}">
              <ma14:wrappingTextBox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lstStyle>
            <a:lvl1pPr>
              <a:defRPr sz="1800" b="1">
                <a:solidFill>
                  <a:srgbClr val="FFFFFF"/>
                </a:solidFill>
                <a:latin typeface="Helvetica"/>
                <a:ea typeface="Helvetica"/>
                <a:cs typeface="Helvetica"/>
                <a:sym typeface="Helvetica"/>
              </a:defRPr>
            </a:lvl1pPr>
          </a:lstStyle>
          <a:p>
            <a:pPr marL="571500" indent="-571500" algn="l">
              <a:buFont typeface="Wingdings" panose="05000000000000000000" pitchFamily="2" charset="2"/>
              <a:buChar char="Ø"/>
            </a:pPr>
            <a:r>
              <a:rPr sz="4400" b="0" dirty="0">
                <a:ln w="0"/>
                <a:solidFill>
                  <a:schemeClr val="tx1"/>
                </a:solidFill>
                <a:effectLst>
                  <a:outerShdw blurRad="38100" dist="19050" dir="2700000" algn="tl" rotWithShape="0">
                    <a:schemeClr val="dk1">
                      <a:alpha val="40000"/>
                    </a:schemeClr>
                  </a:outerShdw>
                </a:effectLst>
              </a:rPr>
              <a:t>CGR debe </a:t>
            </a:r>
            <a:r>
              <a:rPr sz="4400" b="0" dirty="0" err="1">
                <a:ln w="0"/>
                <a:solidFill>
                  <a:schemeClr val="tx1"/>
                </a:solidFill>
                <a:effectLst>
                  <a:outerShdw blurRad="38100" dist="19050" dir="2700000" algn="tl" rotWithShape="0">
                    <a:schemeClr val="dk1">
                      <a:alpha val="40000"/>
                    </a:schemeClr>
                  </a:outerShdw>
                </a:effectLst>
              </a:rPr>
              <a:t>presentar</a:t>
            </a:r>
            <a:r>
              <a:rPr sz="4400" b="0" dirty="0">
                <a:ln w="0"/>
                <a:solidFill>
                  <a:schemeClr val="tx1"/>
                </a:solidFill>
                <a:effectLst>
                  <a:outerShdw blurRad="38100" dist="19050" dir="2700000" algn="tl" rotWithShape="0">
                    <a:schemeClr val="dk1">
                      <a:alpha val="40000"/>
                    </a:schemeClr>
                  </a:outerShdw>
                </a:effectLst>
              </a:rPr>
              <a:t> el </a:t>
            </a:r>
            <a:r>
              <a:rPr sz="4400" b="0" dirty="0" err="1">
                <a:ln w="0"/>
                <a:solidFill>
                  <a:schemeClr val="tx1"/>
                </a:solidFill>
                <a:effectLst>
                  <a:outerShdw blurRad="38100" dist="19050" dir="2700000" algn="tl" rotWithShape="0">
                    <a:schemeClr val="dk1">
                      <a:alpha val="40000"/>
                    </a:schemeClr>
                  </a:outerShdw>
                </a:effectLst>
              </a:rPr>
              <a:t>proyecto</a:t>
            </a:r>
            <a:r>
              <a:rPr sz="4400" b="0" dirty="0">
                <a:ln w="0"/>
                <a:solidFill>
                  <a:schemeClr val="tx1"/>
                </a:solidFill>
                <a:effectLst>
                  <a:outerShdw blurRad="38100" dist="19050" dir="2700000" algn="tl" rotWithShape="0">
                    <a:schemeClr val="dk1">
                      <a:alpha val="40000"/>
                    </a:schemeClr>
                  </a:outerShdw>
                </a:effectLst>
              </a:rPr>
              <a:t> de </a:t>
            </a:r>
            <a:r>
              <a:rPr sz="4400" b="0" dirty="0" err="1">
                <a:ln w="0"/>
                <a:solidFill>
                  <a:schemeClr val="tx1"/>
                </a:solidFill>
                <a:effectLst>
                  <a:outerShdw blurRad="38100" dist="19050" dir="2700000" algn="tl" rotWithShape="0">
                    <a:schemeClr val="dk1">
                      <a:alpha val="40000"/>
                    </a:schemeClr>
                  </a:outerShdw>
                </a:effectLst>
              </a:rPr>
              <a:t>aprovechamiento</a:t>
            </a:r>
            <a:r>
              <a:rPr sz="4400" b="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06760036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ogros 2016">
            <a:extLst>
              <a:ext uri="{FF2B5EF4-FFF2-40B4-BE49-F238E27FC236}">
                <a16:creationId xmlns:a16="http://schemas.microsoft.com/office/drawing/2014/main" id="{5C28C18C-4AA9-499C-9FFE-1F15545F1E86}"/>
              </a:ext>
            </a:extLst>
          </p:cNvPr>
          <p:cNvSpPr txBox="1"/>
          <p:nvPr/>
        </p:nvSpPr>
        <p:spPr>
          <a:xfrm>
            <a:off x="1142765" y="593117"/>
            <a:ext cx="20217278" cy="1019750"/>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spAutoFit/>
          </a:bodyPr>
          <a:lstStyle>
            <a:lvl1pPr algn="l" defTabSz="1828800">
              <a:lnSpc>
                <a:spcPct val="70000"/>
              </a:lnSpc>
              <a:defRPr sz="7300">
                <a:solidFill>
                  <a:srgbClr val="004D80"/>
                </a:solidFill>
              </a:defRPr>
            </a:lvl1pPr>
          </a:lstStyle>
          <a:p>
            <a:r>
              <a:rPr lang="es-CO" sz="8000" dirty="0"/>
              <a:t>LAUDO ARBITRAL.</a:t>
            </a:r>
            <a:endParaRPr sz="8000" dirty="0"/>
          </a:p>
        </p:txBody>
      </p:sp>
      <p:sp>
        <p:nvSpPr>
          <p:cNvPr id="30" name="Estimado en inversiones: $110.000.000.000">
            <a:extLst>
              <a:ext uri="{FF2B5EF4-FFF2-40B4-BE49-F238E27FC236}">
                <a16:creationId xmlns:a16="http://schemas.microsoft.com/office/drawing/2014/main" id="{44627135-7378-4D4E-B5A2-366688FADD15}"/>
              </a:ext>
            </a:extLst>
          </p:cNvPr>
          <p:cNvSpPr txBox="1"/>
          <p:nvPr/>
        </p:nvSpPr>
        <p:spPr>
          <a:xfrm>
            <a:off x="5824384" y="1720862"/>
            <a:ext cx="11376938" cy="11182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b="1"/>
            </a:lvl1pPr>
          </a:lstStyle>
          <a:p>
            <a:r>
              <a:rPr lang="es-CO" sz="6600" dirty="0"/>
              <a:t>Total incumplimientos: 11</a:t>
            </a:r>
          </a:p>
        </p:txBody>
      </p:sp>
      <p:sp>
        <p:nvSpPr>
          <p:cNvPr id="38" name="Sin condena en contra de UAESP">
            <a:extLst>
              <a:ext uri="{FF2B5EF4-FFF2-40B4-BE49-F238E27FC236}">
                <a16:creationId xmlns:a16="http://schemas.microsoft.com/office/drawing/2014/main" id="{7B74F645-8332-40A1-8DAD-EDF752898767}"/>
              </a:ext>
            </a:extLst>
          </p:cNvPr>
          <p:cNvSpPr txBox="1"/>
          <p:nvPr/>
        </p:nvSpPr>
        <p:spPr>
          <a:xfrm>
            <a:off x="4523318" y="7973920"/>
            <a:ext cx="15974084" cy="3549690"/>
          </a:xfrm>
          <a:prstGeom prst="rect">
            <a:avLst/>
          </a:prstGeom>
          <a:ln w="57150">
            <a:solidFill>
              <a:srgbClr val="FF0000"/>
            </a:solidFill>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wrap="square" lIns="50800" tIns="50800" rIns="50800" bIns="50800" anchor="ctr">
            <a:spAutoFit/>
          </a:bodyPr>
          <a:lstStyle>
            <a:lvl1pPr>
              <a:defRPr sz="2500">
                <a:solidFill>
                  <a:srgbClr val="FFFFFF"/>
                </a:solidFill>
                <a:effectLst>
                  <a:outerShdw blurRad="25400" dist="33948" dir="2700000" rotWithShape="0">
                    <a:srgbClr val="3B3936"/>
                  </a:outerShdw>
                </a:effectLst>
              </a:defRPr>
            </a:lvl1pPr>
          </a:lstStyle>
          <a:p>
            <a:endParaRPr lang="es-CO" sz="7200" dirty="0"/>
          </a:p>
          <a:p>
            <a:r>
              <a:rPr sz="8000" b="1" dirty="0">
                <a:ln w="0"/>
                <a:solidFill>
                  <a:srgbClr val="FF0000"/>
                </a:solidFill>
                <a:effectLst>
                  <a:outerShdw blurRad="38100" dist="19050" dir="2700000" algn="tl" rotWithShape="0">
                    <a:schemeClr val="dk1">
                      <a:alpha val="40000"/>
                    </a:schemeClr>
                  </a:outerShdw>
                </a:effectLst>
              </a:rPr>
              <a:t>Sin </a:t>
            </a:r>
            <a:r>
              <a:rPr sz="8000" b="1" dirty="0" err="1">
                <a:ln w="0"/>
                <a:solidFill>
                  <a:srgbClr val="FF0000"/>
                </a:solidFill>
                <a:effectLst>
                  <a:outerShdw blurRad="38100" dist="19050" dir="2700000" algn="tl" rotWithShape="0">
                    <a:schemeClr val="dk1">
                      <a:alpha val="40000"/>
                    </a:schemeClr>
                  </a:outerShdw>
                </a:effectLst>
              </a:rPr>
              <a:t>condena</a:t>
            </a:r>
            <a:r>
              <a:rPr sz="8000" b="1" dirty="0">
                <a:ln w="0"/>
                <a:solidFill>
                  <a:srgbClr val="FF0000"/>
                </a:solidFill>
                <a:effectLst>
                  <a:outerShdw blurRad="38100" dist="19050" dir="2700000" algn="tl" rotWithShape="0">
                    <a:schemeClr val="dk1">
                      <a:alpha val="40000"/>
                    </a:schemeClr>
                  </a:outerShdw>
                </a:effectLst>
              </a:rPr>
              <a:t> </a:t>
            </a:r>
            <a:r>
              <a:rPr lang="es-CO" sz="8000" b="1" dirty="0">
                <a:ln w="0"/>
                <a:solidFill>
                  <a:srgbClr val="FF0000"/>
                </a:solidFill>
                <a:effectLst>
                  <a:outerShdw blurRad="38100" dist="19050" dir="2700000" algn="tl" rotWithShape="0">
                    <a:schemeClr val="dk1">
                      <a:alpha val="40000"/>
                    </a:schemeClr>
                  </a:outerShdw>
                </a:effectLst>
              </a:rPr>
              <a:t>para el Distrito</a:t>
            </a:r>
          </a:p>
          <a:p>
            <a:endParaRPr sz="7200" dirty="0"/>
          </a:p>
        </p:txBody>
      </p:sp>
      <p:sp>
        <p:nvSpPr>
          <p:cNvPr id="42" name="Cláusula penal: $2.172.354.976">
            <a:extLst>
              <a:ext uri="{FF2B5EF4-FFF2-40B4-BE49-F238E27FC236}">
                <a16:creationId xmlns:a16="http://schemas.microsoft.com/office/drawing/2014/main" id="{2B067C7F-A011-4C45-9CA4-24535044D811}"/>
              </a:ext>
            </a:extLst>
          </p:cNvPr>
          <p:cNvSpPr txBox="1"/>
          <p:nvPr/>
        </p:nvSpPr>
        <p:spPr>
          <a:xfrm>
            <a:off x="5497605" y="3456988"/>
            <a:ext cx="12763891" cy="416524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b="1">
                <a:solidFill>
                  <a:srgbClr val="000000"/>
                </a:solidFill>
              </a:defRPr>
            </a:lvl1pPr>
          </a:lstStyle>
          <a:p>
            <a:r>
              <a:rPr lang="es-CO" sz="6600" dirty="0"/>
              <a:t>Estimado en inversiones: $110.000.000.000</a:t>
            </a:r>
          </a:p>
          <a:p>
            <a:r>
              <a:rPr lang="es-CO" sz="6600" dirty="0"/>
              <a:t>+</a:t>
            </a:r>
          </a:p>
          <a:p>
            <a:r>
              <a:rPr sz="6600" dirty="0" err="1"/>
              <a:t>Cláusula</a:t>
            </a:r>
            <a:r>
              <a:rPr sz="6600" dirty="0"/>
              <a:t> penal: $2.172.354.976</a:t>
            </a:r>
          </a:p>
        </p:txBody>
      </p:sp>
    </p:spTree>
    <p:extLst>
      <p:ext uri="{BB962C8B-B14F-4D97-AF65-F5344CB8AC3E}">
        <p14:creationId xmlns:p14="http://schemas.microsoft.com/office/powerpoint/2010/main" val="423350034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image39.jpeg" descr="image39.jpeg"/>
          <p:cNvPicPr>
            <a:picLocks noChangeAspect="1"/>
          </p:cNvPicPr>
          <p:nvPr/>
        </p:nvPicPr>
        <p:blipFill>
          <a:blip r:embed="rId2"/>
          <a:srcRect l="37" r="36"/>
          <a:stretch>
            <a:fillRect/>
          </a:stretch>
        </p:blipFill>
        <p:spPr>
          <a:xfrm>
            <a:off x="-336567" y="-82008"/>
            <a:ext cx="24539559" cy="13844720"/>
          </a:xfrm>
          <a:prstGeom prst="rect">
            <a:avLst/>
          </a:prstGeom>
          <a:ln w="12700">
            <a:miter lim="400000"/>
          </a:ln>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490654" y="1537689"/>
            <a:ext cx="11106615" cy="1972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500" b="1" i="1" dirty="0"/>
              <a:t> </a:t>
            </a:r>
            <a:r>
              <a:rPr lang="es-CO" sz="7500" b="1" i="1" dirty="0"/>
              <a:t>VI. OPTIMIZACION DEL RSDJ.</a:t>
            </a:r>
            <a:endParaRPr sz="7500" b="1" i="1" dirty="0"/>
          </a:p>
        </p:txBody>
      </p:sp>
    </p:spTree>
    <p:extLst>
      <p:ext uri="{BB962C8B-B14F-4D97-AF65-F5344CB8AC3E}">
        <p14:creationId xmlns:p14="http://schemas.microsoft.com/office/powerpoint/2010/main" val="206709979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ogros 2016">
            <a:extLst>
              <a:ext uri="{FF2B5EF4-FFF2-40B4-BE49-F238E27FC236}">
                <a16:creationId xmlns:a16="http://schemas.microsoft.com/office/drawing/2014/main" id="{5C28C18C-4AA9-499C-9FFE-1F15545F1E86}"/>
              </a:ext>
            </a:extLst>
          </p:cNvPr>
          <p:cNvSpPr txBox="1"/>
          <p:nvPr/>
        </p:nvSpPr>
        <p:spPr>
          <a:xfrm>
            <a:off x="468351" y="603071"/>
            <a:ext cx="23395259" cy="1214419"/>
          </a:xfrm>
          <a:prstGeom prst="rect">
            <a:avLst/>
          </a:prstGeom>
          <a:ln w="12700">
            <a:miter lim="400000"/>
          </a:ln>
          <a:extLst>
            <a:ext uri="{C572A759-6A51-4108-AA02-DFA0A04FC94B}">
              <ma14:wrappingTextBoxFlag xmlns="" xmlns:ma14="http://schemas.microsoft.com/office/mac/drawingml/2011/main" val="1"/>
            </a:ext>
          </a:extLst>
        </p:spPr>
        <p:txBody>
          <a:bodyPr wrap="square" lIns="50792" tIns="50792" rIns="50792" bIns="50792" anchor="ctr">
            <a:spAutoFit/>
          </a:bodyPr>
          <a:lstStyle>
            <a:lvl1pPr algn="l" defTabSz="1828800">
              <a:lnSpc>
                <a:spcPct val="70000"/>
              </a:lnSpc>
              <a:defRPr sz="7300">
                <a:solidFill>
                  <a:srgbClr val="004D80"/>
                </a:solidFill>
              </a:defRPr>
            </a:lvl1pPr>
          </a:lstStyle>
          <a:p>
            <a:r>
              <a:rPr lang="es-ES" sz="5000" dirty="0"/>
              <a:t>ESTUDIO DE ÁREAS POTENCIALES PARA LA DISPOSICIÓN FINAL DE RESIDUOS SÓLIDOS CON ALTERNATIVAS TECNOLÓGICAS DE APROVECHAMIENTO Y/O TRATAMIENTO (2016).</a:t>
            </a:r>
            <a:endParaRPr lang="es-CO" sz="5000" dirty="0"/>
          </a:p>
        </p:txBody>
      </p:sp>
      <p:sp>
        <p:nvSpPr>
          <p:cNvPr id="5" name="Shape 260">
            <a:extLst>
              <a:ext uri="{FF2B5EF4-FFF2-40B4-BE49-F238E27FC236}">
                <a16:creationId xmlns:a16="http://schemas.microsoft.com/office/drawing/2014/main" id="{6CF792C3-D5F1-4315-AC13-CC2935BF8353}"/>
              </a:ext>
            </a:extLst>
          </p:cNvPr>
          <p:cNvSpPr txBox="1"/>
          <p:nvPr/>
        </p:nvSpPr>
        <p:spPr>
          <a:xfrm>
            <a:off x="1088632" y="2071666"/>
            <a:ext cx="22154695" cy="738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lvl1pPr defTabSz="1828800">
              <a:defRPr sz="4400" i="1">
                <a:solidFill>
                  <a:srgbClr val="002060"/>
                </a:solidFill>
                <a:latin typeface="Calibri"/>
                <a:ea typeface="Calibri"/>
                <a:cs typeface="Calibri"/>
                <a:sym typeface="Calibri"/>
              </a:defRPr>
            </a:lvl1pPr>
          </a:lstStyle>
          <a:p>
            <a:r>
              <a:rPr sz="3600" b="1" dirty="0" err="1">
                <a:solidFill>
                  <a:schemeClr val="tx1"/>
                </a:solidFill>
              </a:rPr>
              <a:t>Contrato</a:t>
            </a:r>
            <a:r>
              <a:rPr sz="3600" b="1" dirty="0">
                <a:solidFill>
                  <a:schemeClr val="tx1"/>
                </a:solidFill>
              </a:rPr>
              <a:t> </a:t>
            </a:r>
            <a:r>
              <a:rPr sz="3600" b="1" dirty="0" err="1">
                <a:solidFill>
                  <a:schemeClr val="tx1"/>
                </a:solidFill>
              </a:rPr>
              <a:t>Interadministrativo</a:t>
            </a:r>
            <a:r>
              <a:rPr sz="3600" b="1" dirty="0">
                <a:solidFill>
                  <a:schemeClr val="tx1"/>
                </a:solidFill>
              </a:rPr>
              <a:t> 203</a:t>
            </a:r>
            <a:r>
              <a:rPr lang="es-CO" sz="3600" b="1" dirty="0">
                <a:solidFill>
                  <a:schemeClr val="tx1"/>
                </a:solidFill>
              </a:rPr>
              <a:t>/</a:t>
            </a:r>
            <a:r>
              <a:rPr sz="3600" b="1" dirty="0">
                <a:solidFill>
                  <a:schemeClr val="tx1"/>
                </a:solidFill>
              </a:rPr>
              <a:t>2016</a:t>
            </a:r>
            <a:r>
              <a:rPr lang="es-CO" sz="3600" b="1" dirty="0">
                <a:solidFill>
                  <a:schemeClr val="tx1"/>
                </a:solidFill>
              </a:rPr>
              <a:t>. </a:t>
            </a:r>
            <a:r>
              <a:rPr sz="3600" b="1" dirty="0">
                <a:solidFill>
                  <a:schemeClr val="tx1"/>
                </a:solidFill>
              </a:rPr>
              <a:t>Universidad Nacional</a:t>
            </a:r>
            <a:r>
              <a:rPr lang="es-CO" sz="3600" b="1" dirty="0">
                <a:solidFill>
                  <a:schemeClr val="tx1"/>
                </a:solidFill>
              </a:rPr>
              <a:t> de Colombia</a:t>
            </a:r>
            <a:r>
              <a:rPr sz="3600" b="1" dirty="0">
                <a:solidFill>
                  <a:schemeClr val="tx1"/>
                </a:solidFill>
              </a:rPr>
              <a:t> – UAESP</a:t>
            </a:r>
          </a:p>
        </p:txBody>
      </p:sp>
      <p:sp>
        <p:nvSpPr>
          <p:cNvPr id="23" name="CuadroTexto 22">
            <a:extLst>
              <a:ext uri="{FF2B5EF4-FFF2-40B4-BE49-F238E27FC236}">
                <a16:creationId xmlns:a16="http://schemas.microsoft.com/office/drawing/2014/main" id="{1B489264-2057-4C73-92D4-6CE801A30AE5}"/>
              </a:ext>
            </a:extLst>
          </p:cNvPr>
          <p:cNvSpPr txBox="1"/>
          <p:nvPr/>
        </p:nvSpPr>
        <p:spPr>
          <a:xfrm>
            <a:off x="4326086" y="3059569"/>
            <a:ext cx="1393880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O" sz="5400" b="1" u="sng" dirty="0">
                <a:solidFill>
                  <a:srgbClr val="FF0000"/>
                </a:solidFill>
              </a:rPr>
              <a:t>CONCLUSIONES  </a:t>
            </a:r>
            <a:endParaRPr kumimoji="0" lang="es-CO" sz="5400" b="1" i="0" u="sng" strike="noStrike" cap="none" spc="0" normalizeH="0" baseline="0" dirty="0">
              <a:ln>
                <a:noFill/>
              </a:ln>
              <a:solidFill>
                <a:srgbClr val="FF0000"/>
              </a:solidFill>
              <a:effectLst/>
              <a:uFillTx/>
              <a:sym typeface="Calibri"/>
            </a:endParaRPr>
          </a:p>
        </p:txBody>
      </p:sp>
      <p:graphicFrame>
        <p:nvGraphicFramePr>
          <p:cNvPr id="3" name="Diagrama 2">
            <a:extLst>
              <a:ext uri="{FF2B5EF4-FFF2-40B4-BE49-F238E27FC236}">
                <a16:creationId xmlns:a16="http://schemas.microsoft.com/office/drawing/2014/main" id="{9C64FB0D-43FE-4250-BECE-01014BE0EDB5}"/>
              </a:ext>
            </a:extLst>
          </p:cNvPr>
          <p:cNvGraphicFramePr/>
          <p:nvPr>
            <p:extLst>
              <p:ext uri="{D42A27DB-BD31-4B8C-83A1-F6EECF244321}">
                <p14:modId xmlns:p14="http://schemas.microsoft.com/office/powerpoint/2010/main" val="794162087"/>
              </p:ext>
            </p:extLst>
          </p:nvPr>
        </p:nvGraphicFramePr>
        <p:xfrm>
          <a:off x="1662884" y="4399722"/>
          <a:ext cx="21058231" cy="7423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56975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ogros 2016">
            <a:extLst>
              <a:ext uri="{FF2B5EF4-FFF2-40B4-BE49-F238E27FC236}">
                <a16:creationId xmlns:a16="http://schemas.microsoft.com/office/drawing/2014/main" id="{5C28C18C-4AA9-499C-9FFE-1F15545F1E86}"/>
              </a:ext>
            </a:extLst>
          </p:cNvPr>
          <p:cNvSpPr txBox="1"/>
          <p:nvPr/>
        </p:nvSpPr>
        <p:spPr>
          <a:xfrm>
            <a:off x="813966" y="581465"/>
            <a:ext cx="22868994" cy="1303354"/>
          </a:xfrm>
          <a:prstGeom prst="rect">
            <a:avLst/>
          </a:prstGeom>
          <a:ln w="12700">
            <a:miter lim="400000"/>
          </a:ln>
          <a:extLst>
            <a:ext uri="{C572A759-6A51-4108-AA02-DFA0A04FC94B}">
              <ma14:wrappingTextBoxFlag xmlns="" xmlns:ma14="http://schemas.microsoft.com/office/mac/drawingml/2011/main" val="1"/>
            </a:ext>
          </a:extLst>
        </p:spPr>
        <p:txBody>
          <a:bodyPr wrap="square" lIns="50792" tIns="50792" rIns="50792" bIns="50792"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a:lnSpc>
                <a:spcPct val="70000"/>
              </a:lnSpc>
              <a:defRPr sz="4800">
                <a:solidFill>
                  <a:srgbClr val="004D80"/>
                </a:solidFill>
              </a:defRPr>
            </a:lvl1pPr>
          </a:lstStyle>
          <a:p>
            <a:r>
              <a:rPr lang="es-ES" sz="5400" dirty="0"/>
              <a:t>ESTUDIO DE DIVERSIFICACIÓN TECNOLÓGICA EN EL RELLENO SANITARIO DOÑA JUANA (2016-2018) - IFC BANCO MUNDIAL. </a:t>
            </a:r>
            <a:endParaRPr sz="5400" dirty="0"/>
          </a:p>
        </p:txBody>
      </p:sp>
      <p:sp>
        <p:nvSpPr>
          <p:cNvPr id="15" name="Rectángulo: esquinas redondeadas 38">
            <a:extLst>
              <a:ext uri="{FF2B5EF4-FFF2-40B4-BE49-F238E27FC236}">
                <a16:creationId xmlns:a16="http://schemas.microsoft.com/office/drawing/2014/main" id="{00179D7D-3823-4EA7-ADC4-65C9683CB73B}"/>
              </a:ext>
            </a:extLst>
          </p:cNvPr>
          <p:cNvSpPr/>
          <p:nvPr/>
        </p:nvSpPr>
        <p:spPr>
          <a:xfrm>
            <a:off x="15073082" y="8336470"/>
            <a:ext cx="6971245" cy="2656712"/>
          </a:xfrm>
          <a:prstGeom prst="roundRect">
            <a:avLst>
              <a:gd name="adj" fmla="val 16667"/>
            </a:avLst>
          </a:prstGeom>
          <a:solidFill>
            <a:schemeClr val="accent1"/>
          </a:solidFill>
          <a:ln w="25400" cap="flat">
            <a:solidFill>
              <a:srgbClr val="FFFFFF"/>
            </a:solidFill>
            <a:prstDash val="solid"/>
            <a:round/>
          </a:ln>
          <a:effectLst/>
        </p:spPr>
        <p:txBody>
          <a:bodyPr wrap="square" lIns="0" tIns="0" rIns="0" bIns="0" numCol="1" anchor="t">
            <a:noAutofit/>
          </a:bodyPr>
          <a:lstStyle/>
          <a:p>
            <a:endParaRPr lang="es-CO" sz="4400" b="1" dirty="0">
              <a:solidFill>
                <a:schemeClr val="bg1"/>
              </a:solidFill>
            </a:endParaRPr>
          </a:p>
          <a:p>
            <a:r>
              <a:rPr lang="es-CO" sz="4400" b="1" dirty="0">
                <a:solidFill>
                  <a:schemeClr val="tx1"/>
                </a:solidFill>
                <a:highlight>
                  <a:srgbClr val="FFFF00"/>
                </a:highlight>
              </a:rPr>
              <a:t>ESCENARIO 3: INCINERACIÓN</a:t>
            </a:r>
          </a:p>
          <a:p>
            <a:endParaRPr sz="4400" b="1" dirty="0">
              <a:solidFill>
                <a:schemeClr val="tx1"/>
              </a:solidFill>
            </a:endParaRPr>
          </a:p>
        </p:txBody>
      </p:sp>
      <p:pic>
        <p:nvPicPr>
          <p:cNvPr id="18" name="Picture 2" descr="Picture 2">
            <a:extLst>
              <a:ext uri="{FF2B5EF4-FFF2-40B4-BE49-F238E27FC236}">
                <a16:creationId xmlns:a16="http://schemas.microsoft.com/office/drawing/2014/main" id="{C6F70CB0-CD79-42EB-BAD3-3F508AF67E47}"/>
              </a:ext>
            </a:extLst>
          </p:cNvPr>
          <p:cNvPicPr>
            <a:picLocks noChangeAspect="1"/>
          </p:cNvPicPr>
          <p:nvPr/>
        </p:nvPicPr>
        <p:blipFill>
          <a:blip r:embed="rId2"/>
          <a:srcRect l="1983" r="15069"/>
          <a:stretch>
            <a:fillRect/>
          </a:stretch>
        </p:blipFill>
        <p:spPr>
          <a:xfrm>
            <a:off x="522419" y="3238544"/>
            <a:ext cx="12820906" cy="7238911"/>
          </a:xfrm>
          <a:prstGeom prst="rect">
            <a:avLst/>
          </a:prstGeom>
          <a:ln w="12700">
            <a:miter lim="400000"/>
          </a:ln>
        </p:spPr>
      </p:pic>
      <p:sp>
        <p:nvSpPr>
          <p:cNvPr id="19" name="CuadroTexto 33">
            <a:extLst>
              <a:ext uri="{FF2B5EF4-FFF2-40B4-BE49-F238E27FC236}">
                <a16:creationId xmlns:a16="http://schemas.microsoft.com/office/drawing/2014/main" id="{223A354C-FA35-481D-8257-A98CB72B7028}"/>
              </a:ext>
            </a:extLst>
          </p:cNvPr>
          <p:cNvSpPr txBox="1"/>
          <p:nvPr/>
        </p:nvSpPr>
        <p:spPr>
          <a:xfrm>
            <a:off x="1995325" y="11302255"/>
            <a:ext cx="8922929" cy="884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8854" tIns="108854" rIns="108854" bIns="108854">
            <a:spAutoFit/>
          </a:bodyPr>
          <a:lstStyle>
            <a:lvl1pPr>
              <a:lnSpc>
                <a:spcPct val="90000"/>
              </a:lnSpc>
              <a:spcBef>
                <a:spcPts val="700"/>
              </a:spcBef>
              <a:defRPr sz="3200"/>
            </a:lvl1pPr>
          </a:lstStyle>
          <a:p>
            <a:r>
              <a:rPr lang="es-CO" sz="2400" b="0" dirty="0">
                <a:solidFill>
                  <a:schemeClr val="tx1"/>
                </a:solidFill>
              </a:rPr>
              <a:t>MODELO: </a:t>
            </a:r>
            <a:r>
              <a:rPr sz="2400" b="0" dirty="0">
                <a:solidFill>
                  <a:schemeClr val="tx1"/>
                </a:solidFill>
              </a:rPr>
              <a:t>Planta de </a:t>
            </a:r>
            <a:r>
              <a:rPr sz="2400" b="0" dirty="0" err="1">
                <a:solidFill>
                  <a:schemeClr val="tx1"/>
                </a:solidFill>
              </a:rPr>
              <a:t>incineración</a:t>
            </a:r>
            <a:r>
              <a:rPr sz="2400" b="0" dirty="0">
                <a:solidFill>
                  <a:schemeClr val="tx1"/>
                </a:solidFill>
              </a:rPr>
              <a:t> para </a:t>
            </a:r>
            <a:r>
              <a:rPr sz="2400" b="0" dirty="0" err="1">
                <a:solidFill>
                  <a:schemeClr val="tx1"/>
                </a:solidFill>
              </a:rPr>
              <a:t>generación</a:t>
            </a:r>
            <a:r>
              <a:rPr sz="2400" b="0" dirty="0">
                <a:solidFill>
                  <a:schemeClr val="tx1"/>
                </a:solidFill>
              </a:rPr>
              <a:t> de </a:t>
            </a:r>
            <a:r>
              <a:rPr sz="2400" b="0" dirty="0" err="1">
                <a:solidFill>
                  <a:schemeClr val="tx1"/>
                </a:solidFill>
              </a:rPr>
              <a:t>energía</a:t>
            </a:r>
            <a:r>
              <a:rPr sz="2400" b="0" dirty="0">
                <a:solidFill>
                  <a:schemeClr val="tx1"/>
                </a:solidFill>
              </a:rPr>
              <a:t> Ciudad de México (</a:t>
            </a:r>
            <a:r>
              <a:rPr sz="2400" b="0" dirty="0" err="1">
                <a:solidFill>
                  <a:schemeClr val="tx1"/>
                </a:solidFill>
              </a:rPr>
              <a:t>en</a:t>
            </a:r>
            <a:r>
              <a:rPr sz="2400" b="0" dirty="0">
                <a:solidFill>
                  <a:schemeClr val="tx1"/>
                </a:solidFill>
              </a:rPr>
              <a:t> </a:t>
            </a:r>
            <a:r>
              <a:rPr sz="2400" b="0" dirty="0" err="1">
                <a:solidFill>
                  <a:schemeClr val="tx1"/>
                </a:solidFill>
              </a:rPr>
              <a:t>construcción</a:t>
            </a:r>
            <a:r>
              <a:rPr sz="2400" b="0" dirty="0">
                <a:solidFill>
                  <a:schemeClr val="tx1"/>
                </a:solidFill>
              </a:rPr>
              <a:t>, 4.500 ton/</a:t>
            </a:r>
            <a:r>
              <a:rPr sz="2400" b="0" dirty="0" err="1">
                <a:solidFill>
                  <a:schemeClr val="tx1"/>
                </a:solidFill>
              </a:rPr>
              <a:t>día</a:t>
            </a:r>
            <a:r>
              <a:rPr sz="2400" b="0" dirty="0">
                <a:solidFill>
                  <a:schemeClr val="tx1"/>
                </a:solidFill>
              </a:rPr>
              <a:t>)</a:t>
            </a:r>
          </a:p>
        </p:txBody>
      </p:sp>
      <p:graphicFrame>
        <p:nvGraphicFramePr>
          <p:cNvPr id="3" name="Diagrama 2">
            <a:extLst>
              <a:ext uri="{FF2B5EF4-FFF2-40B4-BE49-F238E27FC236}">
                <a16:creationId xmlns:a16="http://schemas.microsoft.com/office/drawing/2014/main" id="{83807F40-FA61-4547-B104-0517D9FCC661}"/>
              </a:ext>
            </a:extLst>
          </p:cNvPr>
          <p:cNvGraphicFramePr/>
          <p:nvPr>
            <p:extLst>
              <p:ext uri="{D42A27DB-BD31-4B8C-83A1-F6EECF244321}">
                <p14:modId xmlns:p14="http://schemas.microsoft.com/office/powerpoint/2010/main" val="2303276326"/>
              </p:ext>
            </p:extLst>
          </p:nvPr>
        </p:nvGraphicFramePr>
        <p:xfrm>
          <a:off x="14300858" y="2119447"/>
          <a:ext cx="9045650" cy="5717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lecha: a la derecha 1">
            <a:extLst>
              <a:ext uri="{FF2B5EF4-FFF2-40B4-BE49-F238E27FC236}">
                <a16:creationId xmlns:a16="http://schemas.microsoft.com/office/drawing/2014/main" id="{D23097FA-29DB-45CE-941F-397AA40B25F6}"/>
              </a:ext>
            </a:extLst>
          </p:cNvPr>
          <p:cNvSpPr/>
          <p:nvPr/>
        </p:nvSpPr>
        <p:spPr>
          <a:xfrm>
            <a:off x="13091532" y="7795978"/>
            <a:ext cx="1722721" cy="1080985"/>
          </a:xfrm>
          <a:prstGeom prst="rightArrow">
            <a:avLst/>
          </a:prstGeom>
          <a:solidFill>
            <a:schemeClr val="accent6">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000000"/>
              </a:solidFill>
              <a:effectLst/>
              <a:uFillTx/>
              <a:latin typeface="+mn-lt"/>
              <a:ea typeface="+mn-ea"/>
              <a:cs typeface="+mn-cs"/>
              <a:sym typeface="Calibri"/>
            </a:endParaRPr>
          </a:p>
        </p:txBody>
      </p:sp>
      <p:sp>
        <p:nvSpPr>
          <p:cNvPr id="4" name="CuadroTexto 3">
            <a:extLst>
              <a:ext uri="{FF2B5EF4-FFF2-40B4-BE49-F238E27FC236}">
                <a16:creationId xmlns:a16="http://schemas.microsoft.com/office/drawing/2014/main" id="{0505B187-809D-4093-A761-49FF647B9CD3}"/>
              </a:ext>
            </a:extLst>
          </p:cNvPr>
          <p:cNvSpPr txBox="1"/>
          <p:nvPr/>
        </p:nvSpPr>
        <p:spPr>
          <a:xfrm>
            <a:off x="13032427" y="8030605"/>
            <a:ext cx="156660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O" b="1" dirty="0"/>
              <a:t>VIABLE</a:t>
            </a:r>
            <a:endParaRPr kumimoji="0" lang="es-CO" sz="30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942267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79BF187-D9F8-4502-BF95-AFB65F4EA67E}"/>
              </a:ext>
            </a:extLst>
          </p:cNvPr>
          <p:cNvSpPr/>
          <p:nvPr/>
        </p:nvSpPr>
        <p:spPr bwMode="auto">
          <a:xfrm>
            <a:off x="3631784" y="8596773"/>
            <a:ext cx="6413363" cy="2879609"/>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lvl="1" defTabSz="1828800" hangingPunct="1">
              <a:defRPr/>
            </a:pPr>
            <a:r>
              <a:rPr lang="es-ES_tradnl" sz="4000" b="1" dirty="0">
                <a:latin typeface="Calibri" charset="0"/>
                <a:ea typeface="Calibri" charset="0"/>
                <a:cs typeface="Calibri" charset="0"/>
              </a:rPr>
              <a:t>Planta de Incineración de residuos sólidos para la generación de energía eléctrica </a:t>
            </a:r>
          </a:p>
        </p:txBody>
      </p:sp>
      <p:grpSp>
        <p:nvGrpSpPr>
          <p:cNvPr id="10" name="Agrupar 85">
            <a:extLst>
              <a:ext uri="{FF2B5EF4-FFF2-40B4-BE49-F238E27FC236}">
                <a16:creationId xmlns:a16="http://schemas.microsoft.com/office/drawing/2014/main" id="{B4B6B914-5481-48FC-A3E1-6C15F3265BE1}"/>
              </a:ext>
            </a:extLst>
          </p:cNvPr>
          <p:cNvGrpSpPr/>
          <p:nvPr/>
        </p:nvGrpSpPr>
        <p:grpSpPr>
          <a:xfrm>
            <a:off x="2989109" y="348988"/>
            <a:ext cx="7191664" cy="4043721"/>
            <a:chOff x="426164" y="2984425"/>
            <a:chExt cx="2010832" cy="1014719"/>
          </a:xfrm>
        </p:grpSpPr>
        <p:sp>
          <p:nvSpPr>
            <p:cNvPr id="11" name="Abrir corchete 10">
              <a:extLst>
                <a:ext uri="{FF2B5EF4-FFF2-40B4-BE49-F238E27FC236}">
                  <a16:creationId xmlns:a16="http://schemas.microsoft.com/office/drawing/2014/main" id="{0F9C4582-610C-45DE-98CD-846721C9762D}"/>
                </a:ext>
              </a:extLst>
            </p:cNvPr>
            <p:cNvSpPr/>
            <p:nvPr/>
          </p:nvSpPr>
          <p:spPr>
            <a:xfrm flipH="1">
              <a:off x="2197106" y="3210278"/>
              <a:ext cx="239890" cy="522111"/>
            </a:xfrm>
            <a:prstGeom prst="leftBracket">
              <a:avLst/>
            </a:prstGeom>
            <a:noFill/>
            <a:ln w="28575" cap="flat" cmpd="sng" algn="ctr">
              <a:solidFill>
                <a:srgbClr val="008000"/>
              </a:solidFill>
              <a:prstDash val="solid"/>
            </a:ln>
            <a:effectLst>
              <a:outerShdw blurRad="40000" dist="20000" dir="5400000" rotWithShape="0">
                <a:srgbClr val="000000">
                  <a:alpha val="38000"/>
                </a:srgbClr>
              </a:outerShdw>
            </a:effectLst>
          </p:spPr>
          <p:txBody>
            <a:bodyPr rtlCol="0" anchor="ctr"/>
            <a:lstStyle/>
            <a:p>
              <a:pPr defTabSz="1828800" hangingPunct="1">
                <a:defRPr/>
              </a:pPr>
              <a:endParaRPr lang="es-ES" sz="5400">
                <a:solidFill>
                  <a:sysClr val="windowText" lastClr="000000"/>
                </a:solidFill>
                <a:latin typeface="Calibri"/>
                <a:ea typeface="ヒラギノ角ゴ ProN W3"/>
                <a:cs typeface="Calibri"/>
              </a:endParaRPr>
            </a:p>
          </p:txBody>
        </p:sp>
        <p:sp>
          <p:nvSpPr>
            <p:cNvPr id="12" name="Abrir corchete 11">
              <a:extLst>
                <a:ext uri="{FF2B5EF4-FFF2-40B4-BE49-F238E27FC236}">
                  <a16:creationId xmlns:a16="http://schemas.microsoft.com/office/drawing/2014/main" id="{C98A09EE-27FB-4248-8F5A-11B2766FA69D}"/>
                </a:ext>
              </a:extLst>
            </p:cNvPr>
            <p:cNvSpPr/>
            <p:nvPr/>
          </p:nvSpPr>
          <p:spPr>
            <a:xfrm flipV="1">
              <a:off x="454375" y="3210277"/>
              <a:ext cx="239889" cy="522111"/>
            </a:xfrm>
            <a:prstGeom prst="leftBracket">
              <a:avLst/>
            </a:prstGeom>
            <a:noFill/>
            <a:ln w="28575" cap="flat" cmpd="sng" algn="ctr">
              <a:solidFill>
                <a:srgbClr val="008000"/>
              </a:solidFill>
              <a:prstDash val="solid"/>
            </a:ln>
            <a:effectLst>
              <a:outerShdw blurRad="40000" dist="20000" dir="5400000" rotWithShape="0">
                <a:srgbClr val="000000">
                  <a:alpha val="38000"/>
                </a:srgbClr>
              </a:outerShdw>
            </a:effectLst>
          </p:spPr>
          <p:txBody>
            <a:bodyPr rtlCol="0" anchor="ctr"/>
            <a:lstStyle/>
            <a:p>
              <a:pPr defTabSz="1828800" hangingPunct="1">
                <a:defRPr/>
              </a:pPr>
              <a:endParaRPr lang="es-ES" sz="5400">
                <a:solidFill>
                  <a:sysClr val="windowText" lastClr="000000"/>
                </a:solidFill>
                <a:latin typeface="Calibri"/>
                <a:ea typeface="ヒラギノ角ゴ ProN W3"/>
                <a:cs typeface="Calibri"/>
              </a:endParaRPr>
            </a:p>
          </p:txBody>
        </p:sp>
        <p:sp>
          <p:nvSpPr>
            <p:cNvPr id="13" name="CuadroTexto 12">
              <a:extLst>
                <a:ext uri="{FF2B5EF4-FFF2-40B4-BE49-F238E27FC236}">
                  <a16:creationId xmlns:a16="http://schemas.microsoft.com/office/drawing/2014/main" id="{D4DF9898-5D09-4A3C-B80A-48006B31F6CB}"/>
                </a:ext>
              </a:extLst>
            </p:cNvPr>
            <p:cNvSpPr txBox="1"/>
            <p:nvPr/>
          </p:nvSpPr>
          <p:spPr>
            <a:xfrm>
              <a:off x="426164" y="2984425"/>
              <a:ext cx="2010832" cy="1014719"/>
            </a:xfrm>
            <a:prstGeom prst="rect">
              <a:avLst/>
            </a:prstGeom>
            <a:noFill/>
            <a:ln w="28575" cmpd="sng">
              <a:noFill/>
            </a:ln>
          </p:spPr>
          <p:txBody>
            <a:bodyPr wrap="square" rtlCol="0" anchor="ctr">
              <a:spAutoFit/>
            </a:bodyPr>
            <a:lstStyle/>
            <a:p>
              <a:pPr defTabSz="1828800" hangingPunct="1">
                <a:defRPr/>
              </a:pPr>
              <a:r>
                <a:rPr lang="es-ES" sz="4400" b="1" dirty="0">
                  <a:solidFill>
                    <a:sysClr val="window" lastClr="FFFFFF">
                      <a:lumMod val="50000"/>
                    </a:sysClr>
                  </a:solidFill>
                  <a:latin typeface="Calibri"/>
                  <a:cs typeface="Calibri"/>
                </a:rPr>
                <a:t>Análisis de los estudios existentes en el Distrito de Bogotá</a:t>
              </a:r>
            </a:p>
          </p:txBody>
        </p:sp>
      </p:grpSp>
      <p:sp>
        <p:nvSpPr>
          <p:cNvPr id="27" name="CuadroTexto 26">
            <a:extLst>
              <a:ext uri="{FF2B5EF4-FFF2-40B4-BE49-F238E27FC236}">
                <a16:creationId xmlns:a16="http://schemas.microsoft.com/office/drawing/2014/main" id="{2010B34C-ED8A-4044-B11C-FED49A32F656}"/>
              </a:ext>
            </a:extLst>
          </p:cNvPr>
          <p:cNvSpPr txBox="1"/>
          <p:nvPr/>
        </p:nvSpPr>
        <p:spPr>
          <a:xfrm>
            <a:off x="7110072" y="4085531"/>
            <a:ext cx="3684539" cy="1323439"/>
          </a:xfrm>
          <a:prstGeom prst="rect">
            <a:avLst/>
          </a:prstGeom>
          <a:noFill/>
        </p:spPr>
        <p:txBody>
          <a:bodyPr wrap="square" rtlCol="0">
            <a:spAutoFit/>
          </a:bodyPr>
          <a:lstStyle/>
          <a:p>
            <a:pPr algn="ctr"/>
            <a:r>
              <a:rPr lang="es-ES_tradnl" sz="4000" b="1" dirty="0">
                <a:latin typeface="Calibri" charset="0"/>
                <a:ea typeface="Calibri" charset="0"/>
                <a:cs typeface="Calibri" charset="0"/>
              </a:rPr>
              <a:t>IFC (Prefactibilidad)</a:t>
            </a:r>
          </a:p>
        </p:txBody>
      </p:sp>
      <p:sp>
        <p:nvSpPr>
          <p:cNvPr id="30" name="CuadroTexto 29">
            <a:extLst>
              <a:ext uri="{FF2B5EF4-FFF2-40B4-BE49-F238E27FC236}">
                <a16:creationId xmlns:a16="http://schemas.microsoft.com/office/drawing/2014/main" id="{AFB3E711-869E-4E8C-BBB7-603409293368}"/>
              </a:ext>
            </a:extLst>
          </p:cNvPr>
          <p:cNvSpPr txBox="1"/>
          <p:nvPr/>
        </p:nvSpPr>
        <p:spPr>
          <a:xfrm>
            <a:off x="12937680" y="1472075"/>
            <a:ext cx="9776545" cy="10433625"/>
          </a:xfrm>
          <a:prstGeom prst="rect">
            <a:avLst/>
          </a:prstGeom>
          <a:noFill/>
        </p:spPr>
        <p:txBody>
          <a:bodyPr wrap="square" rtlCol="0">
            <a:spAutoFit/>
          </a:bodyPr>
          <a:lstStyle/>
          <a:p>
            <a:pPr marL="190500" indent="-190500" algn="just">
              <a:buFont typeface="Arial"/>
              <a:buChar char="•"/>
            </a:pPr>
            <a:r>
              <a:rPr lang="es-ES" sz="4800" dirty="0">
                <a:cs typeface="Calibri"/>
              </a:rPr>
              <a:t>La tecnología seleccionada para el tratamiento de RSU, es a través de una planta de incineración de residuos sólidos para la generación de energía eléctrica.</a:t>
            </a:r>
          </a:p>
          <a:p>
            <a:pPr algn="just"/>
            <a:endParaRPr lang="es-ES" sz="4800" dirty="0">
              <a:cs typeface="Calibri"/>
            </a:endParaRPr>
          </a:p>
          <a:p>
            <a:pPr marL="190500" indent="-190500" algn="just">
              <a:buFont typeface="Arial"/>
              <a:buChar char="•"/>
            </a:pPr>
            <a:r>
              <a:rPr lang="es-ES" sz="4800" dirty="0">
                <a:cs typeface="Calibri"/>
              </a:rPr>
              <a:t>La UAESP ha tenido acercamientos con el Gobierno Nacional para buscar financiación de los estudios con recursos del FENOGE (Adscrito al Ministerio de Minas y Energía) y se está preparando una solicitud de recursos para lograr los estudios y diseños.</a:t>
            </a:r>
          </a:p>
        </p:txBody>
      </p:sp>
      <p:sp>
        <p:nvSpPr>
          <p:cNvPr id="32" name="Titre 2">
            <a:extLst>
              <a:ext uri="{FF2B5EF4-FFF2-40B4-BE49-F238E27FC236}">
                <a16:creationId xmlns:a16="http://schemas.microsoft.com/office/drawing/2014/main" id="{F56EFC52-2AA7-4B14-BEA6-2B78F7A544E8}"/>
              </a:ext>
            </a:extLst>
          </p:cNvPr>
          <p:cNvSpPr>
            <a:spLocks noGrp="1"/>
          </p:cNvSpPr>
          <p:nvPr>
            <p:ph type="title" idx="4294967295"/>
          </p:nvPr>
        </p:nvSpPr>
        <p:spPr>
          <a:xfrm>
            <a:off x="383786" y="85876"/>
            <a:ext cx="20821650" cy="1295400"/>
          </a:xfrm>
          <a:ln w="12700">
            <a:miter lim="400000"/>
          </a:ln>
        </p:spPr>
        <p:txBody>
          <a:bodyPr wrap="square" lIns="50792" tIns="50792" rIns="50792" bIns="50792" anchor="ctr">
            <a:spAutoFit/>
          </a:bodyPr>
          <a:lstStyle/>
          <a:p>
            <a:pPr algn="l" defTabSz="1828800" hangingPunct="0">
              <a:lnSpc>
                <a:spcPct val="70000"/>
              </a:lnSpc>
            </a:pPr>
            <a:r>
              <a:rPr lang="es-CO" sz="5400" dirty="0">
                <a:solidFill>
                  <a:srgbClr val="004D80"/>
                </a:solidFill>
              </a:rPr>
              <a:t>¿En qué está la UAESP en estos momentos? </a:t>
            </a:r>
          </a:p>
        </p:txBody>
      </p:sp>
      <p:sp>
        <p:nvSpPr>
          <p:cNvPr id="62" name="CuadroTexto 61">
            <a:extLst>
              <a:ext uri="{FF2B5EF4-FFF2-40B4-BE49-F238E27FC236}">
                <a16:creationId xmlns:a16="http://schemas.microsoft.com/office/drawing/2014/main" id="{B9ECD6FC-EA98-41A6-8391-16CF4435485C}"/>
              </a:ext>
            </a:extLst>
          </p:cNvPr>
          <p:cNvSpPr txBox="1"/>
          <p:nvPr/>
        </p:nvSpPr>
        <p:spPr>
          <a:xfrm>
            <a:off x="1669775" y="3996789"/>
            <a:ext cx="4390034" cy="1938992"/>
          </a:xfrm>
          <a:prstGeom prst="rect">
            <a:avLst/>
          </a:prstGeom>
          <a:noFill/>
        </p:spPr>
        <p:txBody>
          <a:bodyPr wrap="square" rtlCol="0">
            <a:spAutoFit/>
          </a:bodyPr>
          <a:lstStyle/>
          <a:p>
            <a:pPr algn="ctr"/>
            <a:r>
              <a:rPr lang="es-ES_tradnl" sz="4000" b="1" dirty="0">
                <a:latin typeface="Calibri" charset="0"/>
                <a:ea typeface="Calibri" charset="0"/>
                <a:cs typeface="Calibri" charset="0"/>
              </a:rPr>
              <a:t>Empresa de Energía de Bogotá</a:t>
            </a:r>
          </a:p>
          <a:p>
            <a:pPr algn="ctr"/>
            <a:r>
              <a:rPr lang="es-ES_tradnl" sz="4000" b="1" dirty="0">
                <a:latin typeface="Calibri" charset="0"/>
                <a:ea typeface="Calibri" charset="0"/>
                <a:cs typeface="Calibri" charset="0"/>
              </a:rPr>
              <a:t>(prefactibilidad)</a:t>
            </a:r>
          </a:p>
        </p:txBody>
      </p:sp>
      <p:cxnSp>
        <p:nvCxnSpPr>
          <p:cNvPr id="64" name="Conector recto de flecha 63">
            <a:extLst>
              <a:ext uri="{FF2B5EF4-FFF2-40B4-BE49-F238E27FC236}">
                <a16:creationId xmlns:a16="http://schemas.microsoft.com/office/drawing/2014/main" id="{3D33DA24-325B-4E26-A988-ACD419401376}"/>
              </a:ext>
            </a:extLst>
          </p:cNvPr>
          <p:cNvCxnSpPr>
            <a:cxnSpLocks/>
            <a:endCxn id="62" idx="0"/>
          </p:cNvCxnSpPr>
          <p:nvPr/>
        </p:nvCxnSpPr>
        <p:spPr>
          <a:xfrm flipH="1">
            <a:off x="3864792" y="3554011"/>
            <a:ext cx="2720149" cy="44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B2A70CC8-BDF9-430A-AD02-61213C732575}"/>
              </a:ext>
            </a:extLst>
          </p:cNvPr>
          <p:cNvCxnSpPr>
            <a:cxnSpLocks/>
            <a:endCxn id="27" idx="0"/>
          </p:cNvCxnSpPr>
          <p:nvPr/>
        </p:nvCxnSpPr>
        <p:spPr>
          <a:xfrm>
            <a:off x="6584941" y="3531216"/>
            <a:ext cx="2367401" cy="554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Abrir llave 71">
            <a:extLst>
              <a:ext uri="{FF2B5EF4-FFF2-40B4-BE49-F238E27FC236}">
                <a16:creationId xmlns:a16="http://schemas.microsoft.com/office/drawing/2014/main" id="{21615D33-498E-418F-9EE8-74D38F8832C1}"/>
              </a:ext>
            </a:extLst>
          </p:cNvPr>
          <p:cNvSpPr/>
          <p:nvPr/>
        </p:nvSpPr>
        <p:spPr>
          <a:xfrm rot="16200000">
            <a:off x="6497760" y="3885608"/>
            <a:ext cx="810741" cy="55949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8800" dirty="0"/>
          </a:p>
        </p:txBody>
      </p:sp>
      <p:sp>
        <p:nvSpPr>
          <p:cNvPr id="94" name="CuadroTexto 93">
            <a:extLst>
              <a:ext uri="{FF2B5EF4-FFF2-40B4-BE49-F238E27FC236}">
                <a16:creationId xmlns:a16="http://schemas.microsoft.com/office/drawing/2014/main" id="{7D6EAEC8-2A5E-4CB2-90CA-C23BFC2A371A}"/>
              </a:ext>
            </a:extLst>
          </p:cNvPr>
          <p:cNvSpPr txBox="1"/>
          <p:nvPr/>
        </p:nvSpPr>
        <p:spPr>
          <a:xfrm>
            <a:off x="4750878" y="7180886"/>
            <a:ext cx="4378838" cy="1323439"/>
          </a:xfrm>
          <a:prstGeom prst="rect">
            <a:avLst/>
          </a:prstGeom>
          <a:noFill/>
        </p:spPr>
        <p:txBody>
          <a:bodyPr wrap="square" rtlCol="0">
            <a:spAutoFit/>
          </a:bodyPr>
          <a:lstStyle/>
          <a:p>
            <a:pPr algn="ctr"/>
            <a:r>
              <a:rPr lang="es-ES_tradnl" sz="4000" b="1" dirty="0">
                <a:latin typeface="Calibri" charset="0"/>
                <a:ea typeface="Calibri" charset="0"/>
                <a:cs typeface="Calibri" charset="0"/>
              </a:rPr>
              <a:t>Tecnología seleccionada</a:t>
            </a:r>
          </a:p>
        </p:txBody>
      </p:sp>
    </p:spTree>
    <p:extLst>
      <p:ext uri="{BB962C8B-B14F-4D97-AF65-F5344CB8AC3E}">
        <p14:creationId xmlns:p14="http://schemas.microsoft.com/office/powerpoint/2010/main" val="5725735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r 90">
            <a:extLst>
              <a:ext uri="{FF2B5EF4-FFF2-40B4-BE49-F238E27FC236}">
                <a16:creationId xmlns:a16="http://schemas.microsoft.com/office/drawing/2014/main" id="{F4881687-DCEE-426C-9DFE-474E027A1EB0}"/>
              </a:ext>
            </a:extLst>
          </p:cNvPr>
          <p:cNvGrpSpPr/>
          <p:nvPr/>
        </p:nvGrpSpPr>
        <p:grpSpPr>
          <a:xfrm>
            <a:off x="1407190" y="2570073"/>
            <a:ext cx="11755091" cy="1983904"/>
            <a:chOff x="5431512" y="5204328"/>
            <a:chExt cx="2664959" cy="752592"/>
          </a:xfrm>
        </p:grpSpPr>
        <p:grpSp>
          <p:nvGrpSpPr>
            <p:cNvPr id="15" name="Agrupar 106">
              <a:extLst>
                <a:ext uri="{FF2B5EF4-FFF2-40B4-BE49-F238E27FC236}">
                  <a16:creationId xmlns:a16="http://schemas.microsoft.com/office/drawing/2014/main" id="{6287D317-538E-49D2-A786-8AA051C8AE9E}"/>
                </a:ext>
              </a:extLst>
            </p:cNvPr>
            <p:cNvGrpSpPr/>
            <p:nvPr/>
          </p:nvGrpSpPr>
          <p:grpSpPr>
            <a:xfrm>
              <a:off x="5494288" y="5204328"/>
              <a:ext cx="2452258" cy="752592"/>
              <a:chOff x="2603499" y="3203222"/>
              <a:chExt cx="4268614" cy="529166"/>
            </a:xfrm>
          </p:grpSpPr>
          <p:sp>
            <p:nvSpPr>
              <p:cNvPr id="17" name="Abrir corchete 16">
                <a:extLst>
                  <a:ext uri="{FF2B5EF4-FFF2-40B4-BE49-F238E27FC236}">
                    <a16:creationId xmlns:a16="http://schemas.microsoft.com/office/drawing/2014/main" id="{D4A6533E-02D5-4DB3-9BE4-7FB86FFE3863}"/>
                  </a:ext>
                </a:extLst>
              </p:cNvPr>
              <p:cNvSpPr/>
              <p:nvPr/>
            </p:nvSpPr>
            <p:spPr>
              <a:xfrm flipH="1">
                <a:off x="6632223" y="3203222"/>
                <a:ext cx="239890" cy="522111"/>
              </a:xfrm>
              <a:prstGeom prst="leftBracket">
                <a:avLst/>
              </a:prstGeom>
              <a:noFill/>
              <a:ln w="28575" cap="flat" cmpd="sng" algn="ctr">
                <a:solidFill>
                  <a:srgbClr val="9D90A0">
                    <a:lumMod val="75000"/>
                  </a:srgbClr>
                </a:solidFill>
                <a:prstDash val="solid"/>
              </a:ln>
              <a:effectLst>
                <a:outerShdw blurRad="40000" dist="20000" dir="5400000" rotWithShape="0">
                  <a:srgbClr val="000000">
                    <a:alpha val="38000"/>
                  </a:srgbClr>
                </a:outerShdw>
              </a:effectLst>
            </p:spPr>
            <p:txBody>
              <a:bodyPr rtlCol="0" anchor="ctr"/>
              <a:lstStyle/>
              <a:p>
                <a:pPr defTabSz="1828800" hangingPunct="1">
                  <a:defRPr/>
                </a:pPr>
                <a:endParaRPr lang="es-ES" sz="6000">
                  <a:solidFill>
                    <a:sysClr val="windowText" lastClr="000000"/>
                  </a:solidFill>
                  <a:latin typeface="Calibri"/>
                  <a:ea typeface="ヒラギノ角ゴ ProN W3"/>
                  <a:cs typeface="Calibri"/>
                </a:endParaRPr>
              </a:p>
            </p:txBody>
          </p:sp>
          <p:sp>
            <p:nvSpPr>
              <p:cNvPr id="18" name="Abrir corchete 17">
                <a:extLst>
                  <a:ext uri="{FF2B5EF4-FFF2-40B4-BE49-F238E27FC236}">
                    <a16:creationId xmlns:a16="http://schemas.microsoft.com/office/drawing/2014/main" id="{406FD59D-E4C6-4A89-AF7E-0542E7A77CDA}"/>
                  </a:ext>
                </a:extLst>
              </p:cNvPr>
              <p:cNvSpPr/>
              <p:nvPr/>
            </p:nvSpPr>
            <p:spPr>
              <a:xfrm flipV="1">
                <a:off x="2603499" y="3210277"/>
                <a:ext cx="239889" cy="522111"/>
              </a:xfrm>
              <a:prstGeom prst="leftBracket">
                <a:avLst/>
              </a:prstGeom>
              <a:noFill/>
              <a:ln w="28575" cap="flat" cmpd="sng" algn="ctr">
                <a:solidFill>
                  <a:srgbClr val="9D90A0">
                    <a:lumMod val="75000"/>
                  </a:srgbClr>
                </a:solidFill>
                <a:prstDash val="solid"/>
              </a:ln>
              <a:effectLst>
                <a:outerShdw blurRad="40000" dist="20000" dir="5400000" rotWithShape="0">
                  <a:srgbClr val="000000">
                    <a:alpha val="38000"/>
                  </a:srgbClr>
                </a:outerShdw>
              </a:effectLst>
            </p:spPr>
            <p:txBody>
              <a:bodyPr rtlCol="0" anchor="ctr"/>
              <a:lstStyle/>
              <a:p>
                <a:pPr defTabSz="1828800" hangingPunct="1">
                  <a:defRPr/>
                </a:pPr>
                <a:endParaRPr lang="es-ES" sz="6000">
                  <a:solidFill>
                    <a:sysClr val="windowText" lastClr="000000"/>
                  </a:solidFill>
                  <a:latin typeface="Calibri"/>
                  <a:ea typeface="ヒラギノ角ゴ ProN W3"/>
                  <a:cs typeface="Calibri"/>
                </a:endParaRPr>
              </a:p>
            </p:txBody>
          </p:sp>
        </p:grpSp>
        <p:sp>
          <p:nvSpPr>
            <p:cNvPr id="16" name="CuadroTexto 15">
              <a:extLst>
                <a:ext uri="{FF2B5EF4-FFF2-40B4-BE49-F238E27FC236}">
                  <a16:creationId xmlns:a16="http://schemas.microsoft.com/office/drawing/2014/main" id="{41663C7D-DFF5-4947-8BD5-973DFD38215E}"/>
                </a:ext>
              </a:extLst>
            </p:cNvPr>
            <p:cNvSpPr txBox="1"/>
            <p:nvPr/>
          </p:nvSpPr>
          <p:spPr>
            <a:xfrm>
              <a:off x="5431512" y="5277880"/>
              <a:ext cx="2664959" cy="595449"/>
            </a:xfrm>
            <a:prstGeom prst="rect">
              <a:avLst/>
            </a:prstGeom>
            <a:noFill/>
            <a:ln w="28575" cmpd="sng">
              <a:noFill/>
            </a:ln>
          </p:spPr>
          <p:txBody>
            <a:bodyPr wrap="square" rtlCol="0" anchor="ctr">
              <a:spAutoFit/>
            </a:bodyPr>
            <a:lstStyle/>
            <a:p>
              <a:pPr defTabSz="1828800" hangingPunct="1">
                <a:defRPr/>
              </a:pPr>
              <a:r>
                <a:rPr lang="es-ES" sz="4800" b="1" dirty="0">
                  <a:solidFill>
                    <a:sysClr val="window" lastClr="FFFFFF">
                      <a:lumMod val="50000"/>
                    </a:sysClr>
                  </a:solidFill>
                  <a:latin typeface="Calibri"/>
                  <a:cs typeface="Calibri"/>
                </a:rPr>
                <a:t>Análisis de posibles desequilibrios en los contratos de concesión </a:t>
              </a:r>
            </a:p>
          </p:txBody>
        </p:sp>
      </p:grpSp>
      <p:sp>
        <p:nvSpPr>
          <p:cNvPr id="32" name="Titre 2">
            <a:extLst>
              <a:ext uri="{FF2B5EF4-FFF2-40B4-BE49-F238E27FC236}">
                <a16:creationId xmlns:a16="http://schemas.microsoft.com/office/drawing/2014/main" id="{F56EFC52-2AA7-4B14-BEA6-2B78F7A544E8}"/>
              </a:ext>
            </a:extLst>
          </p:cNvPr>
          <p:cNvSpPr>
            <a:spLocks noGrp="1"/>
          </p:cNvSpPr>
          <p:nvPr>
            <p:ph type="title" idx="4294967295"/>
          </p:nvPr>
        </p:nvSpPr>
        <p:spPr>
          <a:xfrm>
            <a:off x="751115" y="650087"/>
            <a:ext cx="20821650" cy="1295400"/>
          </a:xfrm>
          <a:ln w="12700">
            <a:miter lim="400000"/>
          </a:ln>
        </p:spPr>
        <p:txBody>
          <a:bodyPr wrap="square" lIns="50792" tIns="50792" rIns="50792" bIns="50792" anchor="ctr">
            <a:spAutoFit/>
          </a:bodyPr>
          <a:lstStyle/>
          <a:p>
            <a:pPr algn="l" defTabSz="1828800" hangingPunct="0">
              <a:lnSpc>
                <a:spcPct val="70000"/>
              </a:lnSpc>
            </a:pPr>
            <a:r>
              <a:rPr lang="es-CO" sz="5400" dirty="0">
                <a:solidFill>
                  <a:srgbClr val="004D80"/>
                </a:solidFill>
              </a:rPr>
              <a:t>¿En qué está la UAESP en estos momentos? </a:t>
            </a:r>
          </a:p>
        </p:txBody>
      </p:sp>
      <p:sp>
        <p:nvSpPr>
          <p:cNvPr id="90" name="Elipse 89">
            <a:extLst>
              <a:ext uri="{FF2B5EF4-FFF2-40B4-BE49-F238E27FC236}">
                <a16:creationId xmlns:a16="http://schemas.microsoft.com/office/drawing/2014/main" id="{62B56AE3-56A2-4AA9-AE7E-03F4E9E242FC}"/>
              </a:ext>
            </a:extLst>
          </p:cNvPr>
          <p:cNvSpPr/>
          <p:nvPr/>
        </p:nvSpPr>
        <p:spPr bwMode="auto">
          <a:xfrm>
            <a:off x="1144720" y="5901861"/>
            <a:ext cx="3811887" cy="4191061"/>
          </a:xfrm>
          <a:prstGeom prst="ellips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defTabSz="1828800" hangingPunct="1">
              <a:defRPr/>
            </a:pPr>
            <a:r>
              <a:rPr lang="es-ES_tradnl" sz="4400" b="1" dirty="0">
                <a:solidFill>
                  <a:sysClr val="window" lastClr="FFFFFF"/>
                </a:solidFill>
                <a:latin typeface="Calibri" charset="0"/>
                <a:ea typeface="Calibri" charset="0"/>
                <a:cs typeface="Calibri" charset="0"/>
              </a:rPr>
              <a:t>Contrato Biogás 137 de 2007</a:t>
            </a:r>
          </a:p>
        </p:txBody>
      </p:sp>
      <p:sp>
        <p:nvSpPr>
          <p:cNvPr id="92" name="Elipse 91">
            <a:extLst>
              <a:ext uri="{FF2B5EF4-FFF2-40B4-BE49-F238E27FC236}">
                <a16:creationId xmlns:a16="http://schemas.microsoft.com/office/drawing/2014/main" id="{EDFE6B3F-6379-4A46-AA75-F4F66B032E89}"/>
              </a:ext>
            </a:extLst>
          </p:cNvPr>
          <p:cNvSpPr/>
          <p:nvPr/>
        </p:nvSpPr>
        <p:spPr bwMode="auto">
          <a:xfrm>
            <a:off x="9832934" y="6034289"/>
            <a:ext cx="3811887" cy="4191061"/>
          </a:xfrm>
          <a:prstGeom prst="ellipse">
            <a:avLst/>
          </a:prstGeom>
          <a:solidFill>
            <a:schemeClr val="accent6">
              <a:lumMod val="50000"/>
            </a:schemeClr>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defTabSz="1828800" hangingPunct="1">
              <a:defRPr/>
            </a:pPr>
            <a:r>
              <a:rPr lang="es-ES_tradnl" sz="4400" b="1" dirty="0">
                <a:solidFill>
                  <a:sysClr val="window" lastClr="FFFFFF"/>
                </a:solidFill>
                <a:latin typeface="Calibri" charset="0"/>
                <a:ea typeface="Calibri" charset="0"/>
                <a:cs typeface="Calibri" charset="0"/>
              </a:rPr>
              <a:t>Contrato CGR 344 de 2010</a:t>
            </a:r>
          </a:p>
        </p:txBody>
      </p:sp>
      <p:sp>
        <p:nvSpPr>
          <p:cNvPr id="100" name="Flecha: a la izquierda y derecha 99">
            <a:extLst>
              <a:ext uri="{FF2B5EF4-FFF2-40B4-BE49-F238E27FC236}">
                <a16:creationId xmlns:a16="http://schemas.microsoft.com/office/drawing/2014/main" id="{00BD2E2D-1741-45B0-89E6-3CDA5F5682A1}"/>
              </a:ext>
            </a:extLst>
          </p:cNvPr>
          <p:cNvSpPr/>
          <p:nvPr/>
        </p:nvSpPr>
        <p:spPr>
          <a:xfrm>
            <a:off x="5518237" y="6130648"/>
            <a:ext cx="3532998" cy="14893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600"/>
          </a:p>
        </p:txBody>
      </p:sp>
      <p:sp>
        <p:nvSpPr>
          <p:cNvPr id="102" name="CuadroTexto 101">
            <a:extLst>
              <a:ext uri="{FF2B5EF4-FFF2-40B4-BE49-F238E27FC236}">
                <a16:creationId xmlns:a16="http://schemas.microsoft.com/office/drawing/2014/main" id="{35DE8BFD-A1DC-4F00-8570-BF36922CBD23}"/>
              </a:ext>
            </a:extLst>
          </p:cNvPr>
          <p:cNvSpPr txBox="1"/>
          <p:nvPr/>
        </p:nvSpPr>
        <p:spPr>
          <a:xfrm>
            <a:off x="5132242" y="8202031"/>
            <a:ext cx="4525057" cy="3477875"/>
          </a:xfrm>
          <a:prstGeom prst="rect">
            <a:avLst/>
          </a:prstGeom>
          <a:noFill/>
        </p:spPr>
        <p:txBody>
          <a:bodyPr wrap="square" rtlCol="0">
            <a:spAutoFit/>
          </a:bodyPr>
          <a:lstStyle/>
          <a:p>
            <a:pPr algn="ctr"/>
            <a:r>
              <a:rPr lang="es-ES_tradnl" sz="4400" b="1" dirty="0">
                <a:latin typeface="Calibri" charset="0"/>
                <a:ea typeface="Calibri" charset="0"/>
                <a:cs typeface="Calibri" charset="0"/>
              </a:rPr>
              <a:t>¿Puede haber desequilibrio en estos contratos por un eventual proyecto?</a:t>
            </a:r>
          </a:p>
        </p:txBody>
      </p:sp>
      <p:sp>
        <p:nvSpPr>
          <p:cNvPr id="104" name="CuadroTexto 103">
            <a:extLst>
              <a:ext uri="{FF2B5EF4-FFF2-40B4-BE49-F238E27FC236}">
                <a16:creationId xmlns:a16="http://schemas.microsoft.com/office/drawing/2014/main" id="{DEF50D67-9C2D-4F39-A561-DE7F7E2CC60B}"/>
              </a:ext>
            </a:extLst>
          </p:cNvPr>
          <p:cNvSpPr txBox="1"/>
          <p:nvPr/>
        </p:nvSpPr>
        <p:spPr>
          <a:xfrm>
            <a:off x="14273884" y="803274"/>
            <a:ext cx="8161573" cy="10561411"/>
          </a:xfrm>
          <a:prstGeom prst="rect">
            <a:avLst/>
          </a:prstGeom>
          <a:noFill/>
        </p:spPr>
        <p:txBody>
          <a:bodyPr wrap="square" rtlCol="0">
            <a:spAutoFit/>
          </a:bodyPr>
          <a:lstStyle/>
          <a:p>
            <a:pPr marL="190500" indent="-190500" algn="just">
              <a:buFont typeface="Arial"/>
              <a:buChar char="•"/>
            </a:pPr>
            <a:endParaRPr lang="es-ES" sz="6000" dirty="0">
              <a:cs typeface="Calibri"/>
            </a:endParaRPr>
          </a:p>
          <a:p>
            <a:pPr algn="just"/>
            <a:r>
              <a:rPr lang="es-ES" sz="6000" dirty="0">
                <a:cs typeface="Calibri"/>
              </a:rPr>
              <a:t>El proyecto </a:t>
            </a:r>
            <a:r>
              <a:rPr lang="es-ES" sz="6000" b="1" dirty="0">
                <a:solidFill>
                  <a:srgbClr val="FF0000"/>
                </a:solidFill>
                <a:cs typeface="Calibri"/>
              </a:rPr>
              <a:t>NO</a:t>
            </a:r>
            <a:r>
              <a:rPr lang="es-ES" sz="6000" dirty="0">
                <a:cs typeface="Calibri"/>
              </a:rPr>
              <a:t> genera alteraciones en los contratos de concesión existentes pues son riesgos en la variación de los ingresos que fueron asumidos con la presentación de la oferta por parte de los Concesionarios</a:t>
            </a:r>
          </a:p>
        </p:txBody>
      </p:sp>
    </p:spTree>
    <p:extLst>
      <p:ext uri="{BB962C8B-B14F-4D97-AF65-F5344CB8AC3E}">
        <p14:creationId xmlns:p14="http://schemas.microsoft.com/office/powerpoint/2010/main" val="4582100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E400A5-F9C5-4D0E-B1F4-84FF27C38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300"/>
            <a:ext cx="24577966" cy="13975012"/>
          </a:xfrm>
          <a:prstGeom prst="rect">
            <a:avLst/>
          </a:prstGeom>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64696" y="12068785"/>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719" name="RELLENO…"/>
          <p:cNvSpPr txBox="1"/>
          <p:nvPr/>
        </p:nvSpPr>
        <p:spPr>
          <a:xfrm>
            <a:off x="311118" y="681885"/>
            <a:ext cx="8697952" cy="2783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200" i="1" dirty="0"/>
              <a:t> </a:t>
            </a:r>
            <a:r>
              <a:rPr lang="es-CO" sz="7200" b="1" i="1" dirty="0"/>
              <a:t>I. HISTORIA DEL RELLENO </a:t>
            </a:r>
            <a:r>
              <a:rPr sz="7200" b="1" i="1" dirty="0"/>
              <a:t>SANITARIO DOÑA JUANA</a:t>
            </a:r>
          </a:p>
        </p:txBody>
      </p:sp>
    </p:spTree>
    <p:extLst>
      <p:ext uri="{BB962C8B-B14F-4D97-AF65-F5344CB8AC3E}">
        <p14:creationId xmlns:p14="http://schemas.microsoft.com/office/powerpoint/2010/main" val="273232652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5D65BB3-E888-4644-8AF5-CA49D8ACC079}"/>
              </a:ext>
            </a:extLst>
          </p:cNvPr>
          <p:cNvSpPr>
            <a:spLocks noGrp="1"/>
          </p:cNvSpPr>
          <p:nvPr>
            <p:ph type="title" idx="4294967295"/>
          </p:nvPr>
        </p:nvSpPr>
        <p:spPr>
          <a:xfrm>
            <a:off x="747946" y="771939"/>
            <a:ext cx="21005800" cy="1320800"/>
          </a:xfrm>
          <a:ln w="12700">
            <a:miter lim="400000"/>
          </a:ln>
        </p:spPr>
        <p:txBody>
          <a:bodyPr lIns="50800" tIns="50800" rIns="50800" bIns="50800" anchor="ctr">
            <a:spAutoFit/>
          </a:bodyPr>
          <a:lstStyle/>
          <a:p>
            <a:pPr algn="l" defTabSz="1755647" hangingPunct="0">
              <a:lnSpc>
                <a:spcPct val="90000"/>
              </a:lnSpc>
              <a:spcBef>
                <a:spcPts val="1900"/>
              </a:spcBef>
              <a:buSzPct val="100000"/>
            </a:pPr>
            <a:r>
              <a:rPr lang="es-CO" sz="8800" dirty="0">
                <a:solidFill>
                  <a:srgbClr val="002060"/>
                </a:solidFill>
                <a:latin typeface="Calibri"/>
              </a:rPr>
              <a:t>Optimización al Interior del Relleno</a:t>
            </a:r>
          </a:p>
        </p:txBody>
      </p:sp>
      <p:pic>
        <p:nvPicPr>
          <p:cNvPr id="5" name="Imagen 8" descr="Imagen 8">
            <a:extLst>
              <a:ext uri="{FF2B5EF4-FFF2-40B4-BE49-F238E27FC236}">
                <a16:creationId xmlns:a16="http://schemas.microsoft.com/office/drawing/2014/main" id="{839ED232-8265-430A-9F49-E40469AC35E6}"/>
              </a:ext>
            </a:extLst>
          </p:cNvPr>
          <p:cNvPicPr>
            <a:picLocks noChangeAspect="1"/>
          </p:cNvPicPr>
          <p:nvPr/>
        </p:nvPicPr>
        <p:blipFill>
          <a:blip r:embed="rId2"/>
          <a:srcRect l="1126" t="1903" r="6027" b="5893"/>
          <a:stretch>
            <a:fillRect/>
          </a:stretch>
        </p:blipFill>
        <p:spPr>
          <a:xfrm>
            <a:off x="13133155" y="1297902"/>
            <a:ext cx="12284014" cy="10490452"/>
          </a:xfrm>
          <a:custGeom>
            <a:avLst/>
            <a:gdLst/>
            <a:ahLst/>
            <a:cxnLst>
              <a:cxn ang="0">
                <a:pos x="wd2" y="hd2"/>
              </a:cxn>
              <a:cxn ang="5400000">
                <a:pos x="wd2" y="hd2"/>
              </a:cxn>
              <a:cxn ang="10800000">
                <a:pos x="wd2" y="hd2"/>
              </a:cxn>
              <a:cxn ang="16200000">
                <a:pos x="wd2" y="hd2"/>
              </a:cxn>
            </a:cxnLst>
            <a:rect l="0" t="0" r="r" b="b"/>
            <a:pathLst>
              <a:path w="21589" h="21572" extrusionOk="0">
                <a:moveTo>
                  <a:pt x="21185" y="0"/>
                </a:moveTo>
                <a:lnTo>
                  <a:pt x="20888" y="55"/>
                </a:lnTo>
                <a:cubicBezTo>
                  <a:pt x="20725" y="86"/>
                  <a:pt x="20570" y="130"/>
                  <a:pt x="20545" y="155"/>
                </a:cubicBezTo>
                <a:cubicBezTo>
                  <a:pt x="20520" y="179"/>
                  <a:pt x="20490" y="187"/>
                  <a:pt x="20477" y="173"/>
                </a:cubicBezTo>
                <a:cubicBezTo>
                  <a:pt x="20465" y="158"/>
                  <a:pt x="20415" y="158"/>
                  <a:pt x="20366" y="172"/>
                </a:cubicBezTo>
                <a:cubicBezTo>
                  <a:pt x="20289" y="195"/>
                  <a:pt x="20277" y="224"/>
                  <a:pt x="20277" y="381"/>
                </a:cubicBezTo>
                <a:cubicBezTo>
                  <a:pt x="20277" y="495"/>
                  <a:pt x="20298" y="583"/>
                  <a:pt x="20333" y="612"/>
                </a:cubicBezTo>
                <a:cubicBezTo>
                  <a:pt x="20373" y="646"/>
                  <a:pt x="20377" y="668"/>
                  <a:pt x="20346" y="690"/>
                </a:cubicBezTo>
                <a:cubicBezTo>
                  <a:pt x="20323" y="707"/>
                  <a:pt x="20304" y="822"/>
                  <a:pt x="20304" y="946"/>
                </a:cubicBezTo>
                <a:cubicBezTo>
                  <a:pt x="20304" y="1129"/>
                  <a:pt x="20328" y="1216"/>
                  <a:pt x="20436" y="1417"/>
                </a:cubicBezTo>
                <a:cubicBezTo>
                  <a:pt x="20508" y="1552"/>
                  <a:pt x="20583" y="1652"/>
                  <a:pt x="20602" y="1638"/>
                </a:cubicBezTo>
                <a:cubicBezTo>
                  <a:pt x="20620" y="1625"/>
                  <a:pt x="20645" y="1643"/>
                  <a:pt x="20657" y="1679"/>
                </a:cubicBezTo>
                <a:cubicBezTo>
                  <a:pt x="20683" y="1757"/>
                  <a:pt x="20808" y="1737"/>
                  <a:pt x="21352" y="1569"/>
                </a:cubicBezTo>
                <a:lnTo>
                  <a:pt x="21536" y="1512"/>
                </a:lnTo>
                <a:lnTo>
                  <a:pt x="21560" y="1253"/>
                </a:lnTo>
                <a:cubicBezTo>
                  <a:pt x="21573" y="1111"/>
                  <a:pt x="21585" y="894"/>
                  <a:pt x="21588" y="770"/>
                </a:cubicBezTo>
                <a:cubicBezTo>
                  <a:pt x="21591" y="573"/>
                  <a:pt x="21582" y="544"/>
                  <a:pt x="21520" y="544"/>
                </a:cubicBezTo>
                <a:cubicBezTo>
                  <a:pt x="21426" y="544"/>
                  <a:pt x="21386" y="464"/>
                  <a:pt x="21463" y="430"/>
                </a:cubicBezTo>
                <a:cubicBezTo>
                  <a:pt x="21512" y="408"/>
                  <a:pt x="21492" y="365"/>
                  <a:pt x="21354" y="202"/>
                </a:cubicBezTo>
                <a:lnTo>
                  <a:pt x="21185" y="0"/>
                </a:lnTo>
                <a:close/>
                <a:moveTo>
                  <a:pt x="10093" y="2739"/>
                </a:moveTo>
                <a:cubicBezTo>
                  <a:pt x="10016" y="2742"/>
                  <a:pt x="9916" y="2747"/>
                  <a:pt x="9784" y="2755"/>
                </a:cubicBezTo>
                <a:cubicBezTo>
                  <a:pt x="9489" y="2771"/>
                  <a:pt x="9058" y="2803"/>
                  <a:pt x="8825" y="2826"/>
                </a:cubicBezTo>
                <a:cubicBezTo>
                  <a:pt x="7873" y="2919"/>
                  <a:pt x="7608" y="2921"/>
                  <a:pt x="7261" y="2840"/>
                </a:cubicBezTo>
                <a:cubicBezTo>
                  <a:pt x="6765" y="2724"/>
                  <a:pt x="6354" y="2736"/>
                  <a:pt x="5698" y="2885"/>
                </a:cubicBezTo>
                <a:cubicBezTo>
                  <a:pt x="5667" y="2891"/>
                  <a:pt x="5618" y="2907"/>
                  <a:pt x="5587" y="2920"/>
                </a:cubicBezTo>
                <a:cubicBezTo>
                  <a:pt x="5557" y="2933"/>
                  <a:pt x="5384" y="2967"/>
                  <a:pt x="5201" y="2996"/>
                </a:cubicBezTo>
                <a:cubicBezTo>
                  <a:pt x="5019" y="3024"/>
                  <a:pt x="4694" y="3114"/>
                  <a:pt x="4479" y="3195"/>
                </a:cubicBezTo>
                <a:cubicBezTo>
                  <a:pt x="4035" y="3363"/>
                  <a:pt x="3570" y="3425"/>
                  <a:pt x="2673" y="3435"/>
                </a:cubicBezTo>
                <a:cubicBezTo>
                  <a:pt x="2375" y="3438"/>
                  <a:pt x="2114" y="3453"/>
                  <a:pt x="2093" y="3468"/>
                </a:cubicBezTo>
                <a:cubicBezTo>
                  <a:pt x="2046" y="3501"/>
                  <a:pt x="1871" y="3776"/>
                  <a:pt x="1871" y="3815"/>
                </a:cubicBezTo>
                <a:cubicBezTo>
                  <a:pt x="1871" y="3831"/>
                  <a:pt x="1955" y="3855"/>
                  <a:pt x="2057" y="3869"/>
                </a:cubicBezTo>
                <a:cubicBezTo>
                  <a:pt x="2298" y="3902"/>
                  <a:pt x="2313" y="3917"/>
                  <a:pt x="2313" y="4111"/>
                </a:cubicBezTo>
                <a:cubicBezTo>
                  <a:pt x="2313" y="4319"/>
                  <a:pt x="2181" y="4446"/>
                  <a:pt x="1812" y="4597"/>
                </a:cubicBezTo>
                <a:cubicBezTo>
                  <a:pt x="1669" y="4654"/>
                  <a:pt x="1462" y="4782"/>
                  <a:pt x="1351" y="4880"/>
                </a:cubicBezTo>
                <a:cubicBezTo>
                  <a:pt x="1102" y="5100"/>
                  <a:pt x="838" y="5184"/>
                  <a:pt x="627" y="5110"/>
                </a:cubicBezTo>
                <a:cubicBezTo>
                  <a:pt x="506" y="5068"/>
                  <a:pt x="35" y="5036"/>
                  <a:pt x="31" y="5070"/>
                </a:cubicBezTo>
                <a:cubicBezTo>
                  <a:pt x="30" y="5076"/>
                  <a:pt x="20" y="5671"/>
                  <a:pt x="8" y="6393"/>
                </a:cubicBezTo>
                <a:cubicBezTo>
                  <a:pt x="-9" y="7453"/>
                  <a:pt x="-2" y="7799"/>
                  <a:pt x="45" y="8199"/>
                </a:cubicBezTo>
                <a:cubicBezTo>
                  <a:pt x="125" y="8884"/>
                  <a:pt x="171" y="9556"/>
                  <a:pt x="197" y="10414"/>
                </a:cubicBezTo>
                <a:cubicBezTo>
                  <a:pt x="210" y="10816"/>
                  <a:pt x="236" y="11313"/>
                  <a:pt x="255" y="11518"/>
                </a:cubicBezTo>
                <a:cubicBezTo>
                  <a:pt x="275" y="11723"/>
                  <a:pt x="299" y="12036"/>
                  <a:pt x="310" y="12214"/>
                </a:cubicBezTo>
                <a:cubicBezTo>
                  <a:pt x="321" y="12391"/>
                  <a:pt x="354" y="12717"/>
                  <a:pt x="383" y="12937"/>
                </a:cubicBezTo>
                <a:cubicBezTo>
                  <a:pt x="412" y="13158"/>
                  <a:pt x="454" y="13494"/>
                  <a:pt x="476" y="13683"/>
                </a:cubicBezTo>
                <a:cubicBezTo>
                  <a:pt x="497" y="13872"/>
                  <a:pt x="525" y="14056"/>
                  <a:pt x="536" y="14091"/>
                </a:cubicBezTo>
                <a:cubicBezTo>
                  <a:pt x="548" y="14127"/>
                  <a:pt x="562" y="14233"/>
                  <a:pt x="568" y="14328"/>
                </a:cubicBezTo>
                <a:cubicBezTo>
                  <a:pt x="573" y="14422"/>
                  <a:pt x="603" y="14723"/>
                  <a:pt x="634" y="14995"/>
                </a:cubicBezTo>
                <a:cubicBezTo>
                  <a:pt x="666" y="15267"/>
                  <a:pt x="718" y="15760"/>
                  <a:pt x="750" y="16091"/>
                </a:cubicBezTo>
                <a:cubicBezTo>
                  <a:pt x="827" y="16885"/>
                  <a:pt x="906" y="17351"/>
                  <a:pt x="993" y="17517"/>
                </a:cubicBezTo>
                <a:cubicBezTo>
                  <a:pt x="1076" y="17676"/>
                  <a:pt x="1547" y="18102"/>
                  <a:pt x="1943" y="18376"/>
                </a:cubicBezTo>
                <a:cubicBezTo>
                  <a:pt x="2096" y="18482"/>
                  <a:pt x="2486" y="18753"/>
                  <a:pt x="2810" y="18978"/>
                </a:cubicBezTo>
                <a:cubicBezTo>
                  <a:pt x="3357" y="19359"/>
                  <a:pt x="4252" y="19897"/>
                  <a:pt x="4340" y="19897"/>
                </a:cubicBezTo>
                <a:cubicBezTo>
                  <a:pt x="4361" y="19897"/>
                  <a:pt x="4447" y="19942"/>
                  <a:pt x="4532" y="19996"/>
                </a:cubicBezTo>
                <a:cubicBezTo>
                  <a:pt x="4616" y="20051"/>
                  <a:pt x="4860" y="20179"/>
                  <a:pt x="5073" y="20281"/>
                </a:cubicBezTo>
                <a:cubicBezTo>
                  <a:pt x="5285" y="20383"/>
                  <a:pt x="5616" y="20554"/>
                  <a:pt x="5808" y="20661"/>
                </a:cubicBezTo>
                <a:cubicBezTo>
                  <a:pt x="6364" y="20969"/>
                  <a:pt x="6618" y="21099"/>
                  <a:pt x="6618" y="21079"/>
                </a:cubicBezTo>
                <a:cubicBezTo>
                  <a:pt x="6618" y="21069"/>
                  <a:pt x="6698" y="21116"/>
                  <a:pt x="6796" y="21183"/>
                </a:cubicBezTo>
                <a:cubicBezTo>
                  <a:pt x="6894" y="21251"/>
                  <a:pt x="7014" y="21321"/>
                  <a:pt x="7063" y="21338"/>
                </a:cubicBezTo>
                <a:cubicBezTo>
                  <a:pt x="7111" y="21356"/>
                  <a:pt x="7168" y="21384"/>
                  <a:pt x="7188" y="21401"/>
                </a:cubicBezTo>
                <a:cubicBezTo>
                  <a:pt x="7277" y="21478"/>
                  <a:pt x="7393" y="21476"/>
                  <a:pt x="7478" y="21398"/>
                </a:cubicBezTo>
                <a:cubicBezTo>
                  <a:pt x="7527" y="21353"/>
                  <a:pt x="7585" y="21317"/>
                  <a:pt x="7607" y="21317"/>
                </a:cubicBezTo>
                <a:cubicBezTo>
                  <a:pt x="7629" y="21317"/>
                  <a:pt x="7808" y="21233"/>
                  <a:pt x="8006" y="21130"/>
                </a:cubicBezTo>
                <a:cubicBezTo>
                  <a:pt x="8204" y="21028"/>
                  <a:pt x="8446" y="20920"/>
                  <a:pt x="8545" y="20891"/>
                </a:cubicBezTo>
                <a:cubicBezTo>
                  <a:pt x="8644" y="20862"/>
                  <a:pt x="8794" y="20784"/>
                  <a:pt x="8878" y="20717"/>
                </a:cubicBezTo>
                <a:cubicBezTo>
                  <a:pt x="8994" y="20623"/>
                  <a:pt x="9081" y="20591"/>
                  <a:pt x="9249" y="20580"/>
                </a:cubicBezTo>
                <a:cubicBezTo>
                  <a:pt x="9409" y="20569"/>
                  <a:pt x="9467" y="20580"/>
                  <a:pt x="9460" y="20618"/>
                </a:cubicBezTo>
                <a:cubicBezTo>
                  <a:pt x="9455" y="20647"/>
                  <a:pt x="9483" y="20671"/>
                  <a:pt x="9522" y="20671"/>
                </a:cubicBezTo>
                <a:cubicBezTo>
                  <a:pt x="9561" y="20671"/>
                  <a:pt x="9603" y="20691"/>
                  <a:pt x="9616" y="20714"/>
                </a:cubicBezTo>
                <a:cubicBezTo>
                  <a:pt x="9628" y="20737"/>
                  <a:pt x="9691" y="20749"/>
                  <a:pt x="9756" y="20740"/>
                </a:cubicBezTo>
                <a:cubicBezTo>
                  <a:pt x="9821" y="20731"/>
                  <a:pt x="9890" y="20738"/>
                  <a:pt x="9911" y="20755"/>
                </a:cubicBezTo>
                <a:cubicBezTo>
                  <a:pt x="9931" y="20772"/>
                  <a:pt x="10030" y="20819"/>
                  <a:pt x="10131" y="20860"/>
                </a:cubicBezTo>
                <a:cubicBezTo>
                  <a:pt x="10233" y="20902"/>
                  <a:pt x="10362" y="20965"/>
                  <a:pt x="10419" y="21001"/>
                </a:cubicBezTo>
                <a:cubicBezTo>
                  <a:pt x="10476" y="21037"/>
                  <a:pt x="10532" y="21056"/>
                  <a:pt x="10543" y="21043"/>
                </a:cubicBezTo>
                <a:cubicBezTo>
                  <a:pt x="10554" y="21030"/>
                  <a:pt x="10645" y="21068"/>
                  <a:pt x="10746" y="21127"/>
                </a:cubicBezTo>
                <a:cubicBezTo>
                  <a:pt x="10876" y="21204"/>
                  <a:pt x="10942" y="21277"/>
                  <a:pt x="10979" y="21380"/>
                </a:cubicBezTo>
                <a:cubicBezTo>
                  <a:pt x="11017" y="21486"/>
                  <a:pt x="11059" y="21530"/>
                  <a:pt x="11133" y="21543"/>
                </a:cubicBezTo>
                <a:cubicBezTo>
                  <a:pt x="11189" y="21553"/>
                  <a:pt x="11238" y="21565"/>
                  <a:pt x="11242" y="21568"/>
                </a:cubicBezTo>
                <a:cubicBezTo>
                  <a:pt x="11274" y="21600"/>
                  <a:pt x="11364" y="21412"/>
                  <a:pt x="11364" y="21312"/>
                </a:cubicBezTo>
                <a:cubicBezTo>
                  <a:pt x="11364" y="21242"/>
                  <a:pt x="11387" y="21175"/>
                  <a:pt x="11415" y="21162"/>
                </a:cubicBezTo>
                <a:cubicBezTo>
                  <a:pt x="11444" y="21149"/>
                  <a:pt x="11475" y="21103"/>
                  <a:pt x="11485" y="21059"/>
                </a:cubicBezTo>
                <a:cubicBezTo>
                  <a:pt x="11495" y="21015"/>
                  <a:pt x="11551" y="20950"/>
                  <a:pt x="11611" y="20914"/>
                </a:cubicBezTo>
                <a:cubicBezTo>
                  <a:pt x="11701" y="20859"/>
                  <a:pt x="11735" y="20857"/>
                  <a:pt x="11811" y="20904"/>
                </a:cubicBezTo>
                <a:cubicBezTo>
                  <a:pt x="11861" y="20934"/>
                  <a:pt x="11950" y="20973"/>
                  <a:pt x="12010" y="20990"/>
                </a:cubicBezTo>
                <a:cubicBezTo>
                  <a:pt x="12069" y="21007"/>
                  <a:pt x="12180" y="21067"/>
                  <a:pt x="12255" y="21125"/>
                </a:cubicBezTo>
                <a:cubicBezTo>
                  <a:pt x="12436" y="21263"/>
                  <a:pt x="12817" y="21415"/>
                  <a:pt x="12903" y="21383"/>
                </a:cubicBezTo>
                <a:cubicBezTo>
                  <a:pt x="12943" y="21368"/>
                  <a:pt x="12992" y="21385"/>
                  <a:pt x="13019" y="21423"/>
                </a:cubicBezTo>
                <a:cubicBezTo>
                  <a:pt x="13106" y="21545"/>
                  <a:pt x="13192" y="21491"/>
                  <a:pt x="13382" y="21198"/>
                </a:cubicBezTo>
                <a:cubicBezTo>
                  <a:pt x="13485" y="21039"/>
                  <a:pt x="13677" y="20748"/>
                  <a:pt x="13808" y="20553"/>
                </a:cubicBezTo>
                <a:cubicBezTo>
                  <a:pt x="14098" y="20121"/>
                  <a:pt x="14274" y="19777"/>
                  <a:pt x="14375" y="19441"/>
                </a:cubicBezTo>
                <a:cubicBezTo>
                  <a:pt x="14470" y="19127"/>
                  <a:pt x="14482" y="18280"/>
                  <a:pt x="14398" y="17769"/>
                </a:cubicBezTo>
                <a:cubicBezTo>
                  <a:pt x="14368" y="17587"/>
                  <a:pt x="14344" y="17314"/>
                  <a:pt x="14344" y="17162"/>
                </a:cubicBezTo>
                <a:cubicBezTo>
                  <a:pt x="14344" y="16836"/>
                  <a:pt x="14297" y="16874"/>
                  <a:pt x="15080" y="16561"/>
                </a:cubicBezTo>
                <a:cubicBezTo>
                  <a:pt x="15450" y="16413"/>
                  <a:pt x="15627" y="16317"/>
                  <a:pt x="15778" y="16182"/>
                </a:cubicBezTo>
                <a:cubicBezTo>
                  <a:pt x="16072" y="15918"/>
                  <a:pt x="16457" y="15749"/>
                  <a:pt x="16956" y="15664"/>
                </a:cubicBezTo>
                <a:cubicBezTo>
                  <a:pt x="17189" y="15624"/>
                  <a:pt x="17443" y="15572"/>
                  <a:pt x="17520" y="15548"/>
                </a:cubicBezTo>
                <a:cubicBezTo>
                  <a:pt x="17647" y="15509"/>
                  <a:pt x="17660" y="15493"/>
                  <a:pt x="17639" y="15397"/>
                </a:cubicBezTo>
                <a:cubicBezTo>
                  <a:pt x="17609" y="15260"/>
                  <a:pt x="17430" y="15078"/>
                  <a:pt x="17019" y="14766"/>
                </a:cubicBezTo>
                <a:cubicBezTo>
                  <a:pt x="16737" y="14553"/>
                  <a:pt x="16621" y="14496"/>
                  <a:pt x="16225" y="14372"/>
                </a:cubicBezTo>
                <a:cubicBezTo>
                  <a:pt x="15817" y="14244"/>
                  <a:pt x="15283" y="14035"/>
                  <a:pt x="15061" y="13917"/>
                </a:cubicBezTo>
                <a:cubicBezTo>
                  <a:pt x="15021" y="13895"/>
                  <a:pt x="14756" y="13778"/>
                  <a:pt x="14473" y="13658"/>
                </a:cubicBezTo>
                <a:cubicBezTo>
                  <a:pt x="13733" y="13343"/>
                  <a:pt x="13554" y="13222"/>
                  <a:pt x="13395" y="12932"/>
                </a:cubicBezTo>
                <a:cubicBezTo>
                  <a:pt x="13324" y="12801"/>
                  <a:pt x="13232" y="12637"/>
                  <a:pt x="13191" y="12567"/>
                </a:cubicBezTo>
                <a:cubicBezTo>
                  <a:pt x="13150" y="12497"/>
                  <a:pt x="13060" y="12313"/>
                  <a:pt x="12991" y="12158"/>
                </a:cubicBezTo>
                <a:cubicBezTo>
                  <a:pt x="12922" y="12003"/>
                  <a:pt x="12785" y="11702"/>
                  <a:pt x="12687" y="11488"/>
                </a:cubicBezTo>
                <a:cubicBezTo>
                  <a:pt x="12589" y="11274"/>
                  <a:pt x="12467" y="10964"/>
                  <a:pt x="12416" y="10800"/>
                </a:cubicBezTo>
                <a:lnTo>
                  <a:pt x="12323" y="10500"/>
                </a:lnTo>
                <a:lnTo>
                  <a:pt x="12426" y="10350"/>
                </a:lnTo>
                <a:cubicBezTo>
                  <a:pt x="12491" y="10254"/>
                  <a:pt x="12671" y="10113"/>
                  <a:pt x="12915" y="9963"/>
                </a:cubicBezTo>
                <a:cubicBezTo>
                  <a:pt x="13127" y="9833"/>
                  <a:pt x="13342" y="9686"/>
                  <a:pt x="13394" y="9638"/>
                </a:cubicBezTo>
                <a:cubicBezTo>
                  <a:pt x="13527" y="9514"/>
                  <a:pt x="14224" y="9274"/>
                  <a:pt x="14705" y="9186"/>
                </a:cubicBezTo>
                <a:cubicBezTo>
                  <a:pt x="14919" y="9148"/>
                  <a:pt x="15005" y="9152"/>
                  <a:pt x="15202" y="9209"/>
                </a:cubicBezTo>
                <a:cubicBezTo>
                  <a:pt x="15333" y="9248"/>
                  <a:pt x="15479" y="9284"/>
                  <a:pt x="15527" y="9291"/>
                </a:cubicBezTo>
                <a:cubicBezTo>
                  <a:pt x="15611" y="9302"/>
                  <a:pt x="15935" y="9481"/>
                  <a:pt x="16100" y="9608"/>
                </a:cubicBezTo>
                <a:lnTo>
                  <a:pt x="16181" y="9670"/>
                </a:lnTo>
                <a:lnTo>
                  <a:pt x="16159" y="9327"/>
                </a:lnTo>
                <a:cubicBezTo>
                  <a:pt x="16137" y="8993"/>
                  <a:pt x="16139" y="8979"/>
                  <a:pt x="16253" y="8787"/>
                </a:cubicBezTo>
                <a:cubicBezTo>
                  <a:pt x="16394" y="8547"/>
                  <a:pt x="16802" y="8225"/>
                  <a:pt x="17140" y="8087"/>
                </a:cubicBezTo>
                <a:cubicBezTo>
                  <a:pt x="17486" y="7946"/>
                  <a:pt x="18184" y="7571"/>
                  <a:pt x="18199" y="7518"/>
                </a:cubicBezTo>
                <a:cubicBezTo>
                  <a:pt x="18216" y="7458"/>
                  <a:pt x="18064" y="7372"/>
                  <a:pt x="17734" y="7254"/>
                </a:cubicBezTo>
                <a:cubicBezTo>
                  <a:pt x="17451" y="7152"/>
                  <a:pt x="17339" y="7096"/>
                  <a:pt x="17249" y="7006"/>
                </a:cubicBezTo>
                <a:cubicBezTo>
                  <a:pt x="17017" y="6775"/>
                  <a:pt x="16776" y="6565"/>
                  <a:pt x="16743" y="6565"/>
                </a:cubicBezTo>
                <a:cubicBezTo>
                  <a:pt x="16720" y="6565"/>
                  <a:pt x="16689" y="6537"/>
                  <a:pt x="16672" y="6503"/>
                </a:cubicBezTo>
                <a:cubicBezTo>
                  <a:pt x="16627" y="6409"/>
                  <a:pt x="16166" y="6126"/>
                  <a:pt x="15757" y="5942"/>
                </a:cubicBezTo>
                <a:cubicBezTo>
                  <a:pt x="15556" y="5852"/>
                  <a:pt x="15244" y="5701"/>
                  <a:pt x="15061" y="5608"/>
                </a:cubicBezTo>
                <a:cubicBezTo>
                  <a:pt x="14879" y="5514"/>
                  <a:pt x="14548" y="5362"/>
                  <a:pt x="14326" y="5269"/>
                </a:cubicBezTo>
                <a:cubicBezTo>
                  <a:pt x="13382" y="4874"/>
                  <a:pt x="13270" y="4812"/>
                  <a:pt x="13001" y="4541"/>
                </a:cubicBezTo>
                <a:cubicBezTo>
                  <a:pt x="12806" y="4344"/>
                  <a:pt x="12578" y="4184"/>
                  <a:pt x="12063" y="3882"/>
                </a:cubicBezTo>
                <a:cubicBezTo>
                  <a:pt x="11688" y="3663"/>
                  <a:pt x="11283" y="3438"/>
                  <a:pt x="11161" y="3382"/>
                </a:cubicBezTo>
                <a:cubicBezTo>
                  <a:pt x="10938" y="3278"/>
                  <a:pt x="10587" y="3018"/>
                  <a:pt x="10414" y="2827"/>
                </a:cubicBezTo>
                <a:cubicBezTo>
                  <a:pt x="10344" y="2751"/>
                  <a:pt x="10323" y="2732"/>
                  <a:pt x="10093" y="2739"/>
                </a:cubicBezTo>
                <a:close/>
              </a:path>
            </a:pathLst>
          </a:custGeom>
          <a:ln w="12700">
            <a:miter lim="400000"/>
          </a:ln>
        </p:spPr>
      </p:pic>
      <p:sp>
        <p:nvSpPr>
          <p:cNvPr id="7" name="Marcador de contenido 2">
            <a:extLst>
              <a:ext uri="{FF2B5EF4-FFF2-40B4-BE49-F238E27FC236}">
                <a16:creationId xmlns:a16="http://schemas.microsoft.com/office/drawing/2014/main" id="{4DC8259C-6DCB-4969-81F0-31B10B989F09}"/>
              </a:ext>
            </a:extLst>
          </p:cNvPr>
          <p:cNvSpPr txBox="1"/>
          <p:nvPr/>
        </p:nvSpPr>
        <p:spPr>
          <a:xfrm>
            <a:off x="1357285" y="3973804"/>
            <a:ext cx="11523827" cy="7211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pPr algn="l" defTabSz="1755647">
              <a:lnSpc>
                <a:spcPct val="90000"/>
              </a:lnSpc>
              <a:spcBef>
                <a:spcPts val="1900"/>
              </a:spcBef>
              <a:buSzPct val="100000"/>
              <a:defRPr sz="5376" b="0">
                <a:solidFill>
                  <a:srgbClr val="002060"/>
                </a:solidFill>
                <a:latin typeface="Calibri"/>
                <a:ea typeface="Calibri"/>
                <a:cs typeface="Calibri"/>
                <a:sym typeface="Calibri"/>
              </a:defRPr>
            </a:pPr>
            <a:r>
              <a:rPr lang="es-CO" sz="8800" dirty="0"/>
              <a:t>Contrato de consultoría  No.  UAESP-CM-13-2018</a:t>
            </a:r>
          </a:p>
          <a:p>
            <a:pPr algn="just" defTabSz="1755647">
              <a:lnSpc>
                <a:spcPct val="90000"/>
              </a:lnSpc>
              <a:spcBef>
                <a:spcPts val="1900"/>
              </a:spcBef>
              <a:buSzPct val="100000"/>
              <a:defRPr sz="5376" b="0">
                <a:solidFill>
                  <a:srgbClr val="002060"/>
                </a:solidFill>
                <a:latin typeface="Calibri"/>
                <a:ea typeface="Calibri"/>
                <a:cs typeface="Calibri"/>
                <a:sym typeface="Calibri"/>
              </a:defRPr>
            </a:pPr>
            <a:r>
              <a:rPr lang="es-CO" altLang="es-CO" sz="8700" b="0" dirty="0">
                <a:solidFill>
                  <a:srgbClr val="002060"/>
                </a:solidFill>
                <a:latin typeface="Calibri"/>
                <a:sym typeface="Calibri"/>
              </a:rPr>
              <a:t>Optimización de zonas de antiguos depósitos de residuos </a:t>
            </a:r>
            <a:endParaRPr sz="8800" dirty="0"/>
          </a:p>
        </p:txBody>
      </p:sp>
    </p:spTree>
    <p:extLst>
      <p:ext uri="{BB962C8B-B14F-4D97-AF65-F5344CB8AC3E}">
        <p14:creationId xmlns:p14="http://schemas.microsoft.com/office/powerpoint/2010/main" val="412933574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23D6E-F20F-4102-8724-15FABE558251}"/>
              </a:ext>
            </a:extLst>
          </p:cNvPr>
          <p:cNvSpPr>
            <a:spLocks noGrp="1"/>
          </p:cNvSpPr>
          <p:nvPr>
            <p:ph type="title" idx="4294967295"/>
          </p:nvPr>
        </p:nvSpPr>
        <p:spPr>
          <a:xfrm>
            <a:off x="0" y="838200"/>
            <a:ext cx="21005800" cy="1320800"/>
          </a:xfrm>
          <a:ln w="12700">
            <a:miter lim="400000"/>
          </a:ln>
        </p:spPr>
        <p:txBody>
          <a:bodyPr lIns="50800" tIns="50800" rIns="50800" bIns="50800" anchor="ctr">
            <a:spAutoFit/>
          </a:bodyPr>
          <a:lstStyle/>
          <a:p>
            <a:pPr algn="l" defTabSz="1755647" hangingPunct="0">
              <a:lnSpc>
                <a:spcPct val="90000"/>
              </a:lnSpc>
              <a:spcBef>
                <a:spcPts val="1900"/>
              </a:spcBef>
              <a:buSzPct val="100000"/>
            </a:pPr>
            <a:r>
              <a:rPr lang="es-CO" sz="8800" dirty="0">
                <a:solidFill>
                  <a:srgbClr val="002060"/>
                </a:solidFill>
                <a:latin typeface="Calibri"/>
                <a:sym typeface="Helvetica Neue"/>
              </a:rPr>
              <a:t>Excavación de cerro</a:t>
            </a:r>
          </a:p>
        </p:txBody>
      </p:sp>
      <p:sp>
        <p:nvSpPr>
          <p:cNvPr id="3" name="Marcador de contenido 2">
            <a:extLst>
              <a:ext uri="{FF2B5EF4-FFF2-40B4-BE49-F238E27FC236}">
                <a16:creationId xmlns:a16="http://schemas.microsoft.com/office/drawing/2014/main" id="{C649D375-9799-4DCF-8286-4144D6EFEEC8}"/>
              </a:ext>
            </a:extLst>
          </p:cNvPr>
          <p:cNvSpPr>
            <a:spLocks noGrp="1"/>
          </p:cNvSpPr>
          <p:nvPr>
            <p:ph idx="4294967295"/>
          </p:nvPr>
        </p:nvSpPr>
        <p:spPr>
          <a:xfrm>
            <a:off x="13414997" y="2159000"/>
            <a:ext cx="7364412" cy="9937750"/>
          </a:xfrm>
          <a:ln w="12700">
            <a:miter lim="400000"/>
          </a:ln>
        </p:spPr>
        <p:txBody>
          <a:bodyPr lIns="50800" tIns="50800" rIns="50800" bIns="50800" anchor="ctr">
            <a:normAutofit/>
          </a:bodyPr>
          <a:lstStyle/>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VOLUMEN DE MATERIAL A EXCAVAR:</a:t>
            </a:r>
          </a:p>
          <a:p>
            <a:pPr marL="0" indent="0" defTabSz="1810511" rtl="0" hangingPunct="0">
              <a:lnSpc>
                <a:spcPct val="81000"/>
              </a:lnSpc>
              <a:spcBef>
                <a:spcPts val="1900"/>
              </a:spcBef>
              <a:buClr>
                <a:schemeClr val="accent5"/>
              </a:buClr>
              <a:buSzPct val="100000"/>
              <a:buNone/>
            </a:pPr>
            <a:r>
              <a:rPr lang="es-CO" sz="4800" b="1" dirty="0">
                <a:solidFill>
                  <a:srgbClr val="002060"/>
                </a:solidFill>
                <a:latin typeface="Calibri"/>
              </a:rPr>
              <a:t>9’450,000 m3</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APROVECHAMIENTO DE MATERIAL:</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Triturado (Mantenimiento de vías)</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Material granular (Construcción de Diques)</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Rajón (Construcción de Chimeneas, Drenes y Filtros)</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Arcillas (Cobertura diaria operación del Relleno)</a:t>
            </a:r>
          </a:p>
        </p:txBody>
      </p:sp>
      <p:pic>
        <p:nvPicPr>
          <p:cNvPr id="4" name="Imagen 3"/>
          <p:cNvPicPr>
            <a:picLocks noChangeAspect="1"/>
          </p:cNvPicPr>
          <p:nvPr/>
        </p:nvPicPr>
        <p:blipFill rotWithShape="1">
          <a:blip r:embed="rId2"/>
          <a:srcRect l="21255" t="15638" r="29924" b="10459"/>
          <a:stretch/>
        </p:blipFill>
        <p:spPr>
          <a:xfrm>
            <a:off x="2173356" y="3168275"/>
            <a:ext cx="9925878" cy="8485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9815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5E691FE9-0976-4894-B940-392542CC9CB5}"/>
              </a:ext>
            </a:extLst>
          </p:cNvPr>
          <p:cNvSpPr>
            <a:spLocks noGrp="1"/>
          </p:cNvSpPr>
          <p:nvPr>
            <p:ph idx="4294967295"/>
          </p:nvPr>
        </p:nvSpPr>
        <p:spPr>
          <a:xfrm>
            <a:off x="1205948" y="3061437"/>
            <a:ext cx="9170504" cy="8693241"/>
          </a:xfrm>
          <a:ln w="12700">
            <a:miter lim="400000"/>
          </a:ln>
        </p:spPr>
        <p:txBody>
          <a:bodyPr lIns="50800" tIns="50800" rIns="50800" bIns="50800" anchor="ctr">
            <a:normAutofit/>
          </a:bodyPr>
          <a:lstStyle/>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VOLUMEN DE MATERIAL NECESARIO:</a:t>
            </a:r>
          </a:p>
          <a:p>
            <a:pPr marL="0" indent="0" defTabSz="1810511" rtl="0" hangingPunct="0">
              <a:lnSpc>
                <a:spcPct val="81000"/>
              </a:lnSpc>
              <a:spcBef>
                <a:spcPts val="1900"/>
              </a:spcBef>
              <a:buClr>
                <a:schemeClr val="accent5"/>
              </a:buClr>
              <a:buSzPct val="100000"/>
              <a:buNone/>
            </a:pPr>
            <a:r>
              <a:rPr lang="es-CO" sz="4800" b="1" dirty="0">
                <a:solidFill>
                  <a:srgbClr val="002060"/>
                </a:solidFill>
                <a:latin typeface="Calibri"/>
              </a:rPr>
              <a:t>3`557.323 m3 </a:t>
            </a:r>
            <a:r>
              <a:rPr lang="es-CO" sz="4800" dirty="0">
                <a:solidFill>
                  <a:srgbClr val="002060"/>
                </a:solidFill>
                <a:latin typeface="Calibri"/>
              </a:rPr>
              <a:t>con reutilización del 60% de la excavación de cimnetaciòn del dique seria </a:t>
            </a:r>
            <a:r>
              <a:rPr lang="es-CO" sz="4800" b="1" dirty="0">
                <a:solidFill>
                  <a:srgbClr val="002060"/>
                </a:solidFill>
                <a:latin typeface="Calibri"/>
              </a:rPr>
              <a:t>2`580.000 m3</a:t>
            </a:r>
          </a:p>
          <a:p>
            <a:pPr marL="0" indent="0" defTabSz="1810511" rtl="0" hangingPunct="0">
              <a:lnSpc>
                <a:spcPct val="81000"/>
              </a:lnSpc>
              <a:spcBef>
                <a:spcPts val="1900"/>
              </a:spcBef>
              <a:buClr>
                <a:schemeClr val="accent5"/>
              </a:buClr>
              <a:buSzPct val="100000"/>
              <a:buNone/>
            </a:pPr>
            <a:r>
              <a:rPr lang="es-CO" sz="4800" dirty="0">
                <a:solidFill>
                  <a:srgbClr val="002060"/>
                </a:solidFill>
                <a:latin typeface="Calibri"/>
              </a:rPr>
              <a:t>ALTURA PROMEDIO DE LLENADO </a:t>
            </a:r>
            <a:r>
              <a:rPr lang="es-CO" sz="4800" b="1" dirty="0">
                <a:solidFill>
                  <a:srgbClr val="002060"/>
                </a:solidFill>
                <a:latin typeface="Calibri"/>
              </a:rPr>
              <a:t>45,20 m</a:t>
            </a:r>
          </a:p>
          <a:p>
            <a:pPr marL="0" indent="0" defTabSz="1810511" rtl="0" hangingPunct="0">
              <a:lnSpc>
                <a:spcPct val="81000"/>
              </a:lnSpc>
              <a:spcBef>
                <a:spcPts val="1900"/>
              </a:spcBef>
              <a:buClr>
                <a:schemeClr val="accent5"/>
              </a:buClr>
              <a:buSzPct val="100000"/>
              <a:buNone/>
            </a:pPr>
            <a:endParaRPr lang="es-CO" sz="4800" dirty="0">
              <a:solidFill>
                <a:srgbClr val="002060"/>
              </a:solidFill>
              <a:latin typeface="Calibri"/>
            </a:endParaRPr>
          </a:p>
        </p:txBody>
      </p:sp>
      <p:sp>
        <p:nvSpPr>
          <p:cNvPr id="2" name="Título 1">
            <a:extLst>
              <a:ext uri="{FF2B5EF4-FFF2-40B4-BE49-F238E27FC236}">
                <a16:creationId xmlns:a16="http://schemas.microsoft.com/office/drawing/2014/main" id="{5D62CFAC-6E03-4276-A804-69C275E432D2}"/>
              </a:ext>
            </a:extLst>
          </p:cNvPr>
          <p:cNvSpPr>
            <a:spLocks noGrp="1"/>
          </p:cNvSpPr>
          <p:nvPr>
            <p:ph type="title" idx="4294967295"/>
          </p:nvPr>
        </p:nvSpPr>
        <p:spPr>
          <a:xfrm>
            <a:off x="1205948" y="1103243"/>
            <a:ext cx="21005800" cy="1320800"/>
          </a:xfrm>
          <a:ln w="12700">
            <a:miter lim="400000"/>
          </a:ln>
        </p:spPr>
        <p:txBody>
          <a:bodyPr lIns="50800" tIns="50800" rIns="50800" bIns="50800" anchor="ctr">
            <a:spAutoFit/>
          </a:bodyPr>
          <a:lstStyle/>
          <a:p>
            <a:pPr algn="l" defTabSz="1755647" hangingPunct="0">
              <a:lnSpc>
                <a:spcPct val="90000"/>
              </a:lnSpc>
              <a:spcBef>
                <a:spcPts val="1900"/>
              </a:spcBef>
              <a:buSzPct val="100000"/>
            </a:pPr>
            <a:r>
              <a:rPr lang="es-CO" sz="8800" dirty="0">
                <a:solidFill>
                  <a:srgbClr val="002060"/>
                </a:solidFill>
                <a:latin typeface="Calibri"/>
              </a:rPr>
              <a:t>Construcción dique oriental</a:t>
            </a:r>
          </a:p>
        </p:txBody>
      </p:sp>
      <p:pic>
        <p:nvPicPr>
          <p:cNvPr id="3" name="Imagen 2"/>
          <p:cNvPicPr>
            <a:picLocks noChangeAspect="1"/>
          </p:cNvPicPr>
          <p:nvPr/>
        </p:nvPicPr>
        <p:blipFill rotWithShape="1">
          <a:blip r:embed="rId2"/>
          <a:srcRect l="18895" t="13600" r="23619" b="15700"/>
          <a:stretch/>
        </p:blipFill>
        <p:spPr>
          <a:xfrm>
            <a:off x="10951692" y="3215745"/>
            <a:ext cx="10530081" cy="7284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972075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C1263-F4CC-4B4D-B535-29A7DCC7F88B}"/>
              </a:ext>
            </a:extLst>
          </p:cNvPr>
          <p:cNvSpPr>
            <a:spLocks noGrp="1"/>
          </p:cNvSpPr>
          <p:nvPr>
            <p:ph type="title" idx="4294967295"/>
          </p:nvPr>
        </p:nvSpPr>
        <p:spPr>
          <a:xfrm>
            <a:off x="1086678" y="582268"/>
            <a:ext cx="15554325" cy="2540000"/>
          </a:xfrm>
          <a:ln w="12700">
            <a:miter lim="400000"/>
          </a:ln>
        </p:spPr>
        <p:txBody>
          <a:bodyPr lIns="50800" tIns="50800" rIns="50800" bIns="50800" anchor="ctr">
            <a:spAutoFit/>
          </a:bodyPr>
          <a:lstStyle/>
          <a:p>
            <a:pPr algn="l" defTabSz="1755647" hangingPunct="0">
              <a:lnSpc>
                <a:spcPct val="90000"/>
              </a:lnSpc>
              <a:spcBef>
                <a:spcPts val="1900"/>
              </a:spcBef>
              <a:buSzPct val="100000"/>
            </a:pPr>
            <a:r>
              <a:rPr lang="es-CO" sz="8800" dirty="0">
                <a:solidFill>
                  <a:srgbClr val="002060"/>
                </a:solidFill>
                <a:latin typeface="Calibri"/>
              </a:rPr>
              <a:t>Construcción de dique norte y realce de la vía</a:t>
            </a:r>
          </a:p>
        </p:txBody>
      </p:sp>
      <p:sp>
        <p:nvSpPr>
          <p:cNvPr id="4" name="Marcador de contenido 2">
            <a:extLst>
              <a:ext uri="{FF2B5EF4-FFF2-40B4-BE49-F238E27FC236}">
                <a16:creationId xmlns:a16="http://schemas.microsoft.com/office/drawing/2014/main" id="{3624DE98-DEC0-47C9-A220-03F3554F393E}"/>
              </a:ext>
            </a:extLst>
          </p:cNvPr>
          <p:cNvSpPr>
            <a:spLocks noGrp="1"/>
          </p:cNvSpPr>
          <p:nvPr>
            <p:ph idx="4294967295"/>
          </p:nvPr>
        </p:nvSpPr>
        <p:spPr>
          <a:xfrm>
            <a:off x="1258957" y="3275013"/>
            <a:ext cx="7947025" cy="10440987"/>
          </a:xfrm>
        </p:spPr>
        <p:txBody>
          <a:bodyPr>
            <a:normAutofit/>
          </a:bodyPr>
          <a:lstStyle/>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4800" dirty="0">
                <a:solidFill>
                  <a:srgbClr val="002060"/>
                </a:solidFill>
                <a:latin typeface="Calibri"/>
              </a:rPr>
              <a:t>VOLUMEN DE MATERIAL NECESARIO:</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4800" b="1" dirty="0">
                <a:solidFill>
                  <a:srgbClr val="002060"/>
                </a:solidFill>
                <a:latin typeface="Calibri"/>
              </a:rPr>
              <a:t>1`501.162 m3 </a:t>
            </a:r>
            <a:r>
              <a:rPr lang="es-CO" sz="4800" dirty="0">
                <a:solidFill>
                  <a:srgbClr val="002060"/>
                </a:solidFill>
                <a:latin typeface="Calibri"/>
              </a:rPr>
              <a:t>con reutilización del 60% de la excavación de cimentación del dique seria </a:t>
            </a:r>
            <a:r>
              <a:rPr lang="es-CO" sz="4800" b="1" dirty="0">
                <a:solidFill>
                  <a:srgbClr val="002060"/>
                </a:solidFill>
                <a:latin typeface="Calibri"/>
              </a:rPr>
              <a:t>737.000 m3</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4800" dirty="0">
                <a:solidFill>
                  <a:srgbClr val="002060"/>
                </a:solidFill>
                <a:latin typeface="Calibri"/>
              </a:rPr>
              <a:t>ALTURA PROMEDIO DE LLENADO EN EL DIQUE 36,50 m</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4800" dirty="0">
                <a:solidFill>
                  <a:srgbClr val="002060"/>
                </a:solidFill>
                <a:latin typeface="Calibri"/>
              </a:rPr>
              <a:t>ALTURA PROMEDIO DE LLENADO EN LA VIA20,00 m</a:t>
            </a:r>
          </a:p>
          <a:p>
            <a:endParaRPr lang="es-CO" sz="2400" dirty="0"/>
          </a:p>
        </p:txBody>
      </p:sp>
      <p:pic>
        <p:nvPicPr>
          <p:cNvPr id="3" name="Imagen 2"/>
          <p:cNvPicPr>
            <a:picLocks noChangeAspect="1"/>
          </p:cNvPicPr>
          <p:nvPr/>
        </p:nvPicPr>
        <p:blipFill rotWithShape="1">
          <a:blip r:embed="rId2"/>
          <a:srcRect l="42519" t="10800" r="782" b="13601"/>
          <a:stretch/>
        </p:blipFill>
        <p:spPr>
          <a:xfrm>
            <a:off x="11144129" y="3275013"/>
            <a:ext cx="10536425" cy="8221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55363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5D65BB3-E888-4644-8AF5-CA49D8ACC079}"/>
              </a:ext>
            </a:extLst>
          </p:cNvPr>
          <p:cNvSpPr>
            <a:spLocks noGrp="1"/>
          </p:cNvSpPr>
          <p:nvPr>
            <p:ph type="title" idx="4294967295"/>
          </p:nvPr>
        </p:nvSpPr>
        <p:spPr>
          <a:xfrm>
            <a:off x="642429" y="1036689"/>
            <a:ext cx="21005800" cy="1321387"/>
          </a:xfrm>
          <a:ln w="12700">
            <a:miter lim="400000"/>
          </a:ln>
        </p:spPr>
        <p:txBody>
          <a:bodyPr lIns="50800" tIns="50800" rIns="50800" bIns="50800" anchor="ctr">
            <a:spAutoFit/>
          </a:bodyPr>
          <a:lstStyle/>
          <a:p>
            <a:pPr algn="l" defTabSz="1755647" hangingPunct="0">
              <a:lnSpc>
                <a:spcPct val="90000"/>
              </a:lnSpc>
              <a:spcBef>
                <a:spcPts val="1900"/>
              </a:spcBef>
              <a:buSzPct val="100000"/>
            </a:pPr>
            <a:r>
              <a:rPr lang="es-CO" sz="8800" dirty="0">
                <a:solidFill>
                  <a:srgbClr val="002060"/>
                </a:solidFill>
                <a:latin typeface="Calibri"/>
              </a:rPr>
              <a:t>Modelo Domo Final</a:t>
            </a:r>
          </a:p>
        </p:txBody>
      </p:sp>
      <p:sp>
        <p:nvSpPr>
          <p:cNvPr id="8" name="Marcador de contenido 2">
            <a:extLst>
              <a:ext uri="{FF2B5EF4-FFF2-40B4-BE49-F238E27FC236}">
                <a16:creationId xmlns:a16="http://schemas.microsoft.com/office/drawing/2014/main" id="{9643C6FC-A60E-466A-A07E-A59C5865866C}"/>
              </a:ext>
            </a:extLst>
          </p:cNvPr>
          <p:cNvSpPr>
            <a:spLocks noGrp="1"/>
          </p:cNvSpPr>
          <p:nvPr>
            <p:ph idx="4294967295"/>
          </p:nvPr>
        </p:nvSpPr>
        <p:spPr>
          <a:xfrm>
            <a:off x="1130046" y="3337822"/>
            <a:ext cx="8885238" cy="8805862"/>
          </a:xfrm>
          <a:ln w="12700">
            <a:miter lim="400000"/>
          </a:ln>
        </p:spPr>
        <p:txBody>
          <a:bodyPr lIns="50800" tIns="50800" rIns="50800" bIns="50800" anchor="ctr">
            <a:normAutofit/>
          </a:bodyPr>
          <a:lstStyle/>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dirty="0">
                <a:solidFill>
                  <a:srgbClr val="002060"/>
                </a:solidFill>
                <a:latin typeface="Calibri"/>
              </a:rPr>
              <a:t>CAPACIDAD TOTAL:</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b="1" dirty="0">
                <a:solidFill>
                  <a:srgbClr val="002060"/>
                </a:solidFill>
                <a:latin typeface="Calibri"/>
              </a:rPr>
              <a:t>91’580,000 Toneladas</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dirty="0">
                <a:solidFill>
                  <a:srgbClr val="002060"/>
                </a:solidFill>
                <a:latin typeface="Calibri"/>
              </a:rPr>
              <a:t>COTA MAXIMA:</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b="1" dirty="0">
                <a:solidFill>
                  <a:srgbClr val="002060"/>
                </a:solidFill>
                <a:latin typeface="Calibri"/>
              </a:rPr>
              <a:t>3015 msnm</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dirty="0">
                <a:solidFill>
                  <a:srgbClr val="002060"/>
                </a:solidFill>
                <a:latin typeface="Calibri"/>
              </a:rPr>
              <a:t>VIDA UTIL DEL PROYECTO:</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b="1" dirty="0">
                <a:solidFill>
                  <a:srgbClr val="002060"/>
                </a:solidFill>
                <a:latin typeface="Calibri"/>
              </a:rPr>
              <a:t>37 Años (6,700 ton/día)</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dirty="0">
                <a:solidFill>
                  <a:srgbClr val="002060"/>
                </a:solidFill>
                <a:latin typeface="Calibri"/>
              </a:rPr>
              <a:t>OPERACIÓN:</a:t>
            </a:r>
          </a:p>
          <a:p>
            <a:pPr marL="0" indent="0" defTabSz="1810511" rtl="0" hangingPunct="0">
              <a:lnSpc>
                <a:spcPct val="81000"/>
              </a:lnSpc>
              <a:spcBef>
                <a:spcPts val="1900"/>
              </a:spcBef>
              <a:buClr>
                <a:schemeClr val="accent5"/>
              </a:buClr>
              <a:buSzPct val="100000"/>
              <a:buNone/>
              <a:defRPr sz="5500">
                <a:solidFill>
                  <a:schemeClr val="accent1">
                    <a:lumOff val="-9999"/>
                  </a:schemeClr>
                </a:solidFill>
              </a:defRPr>
            </a:pPr>
            <a:r>
              <a:rPr lang="es-CO" sz="5400" b="1" dirty="0">
                <a:solidFill>
                  <a:srgbClr val="002060"/>
                </a:solidFill>
                <a:latin typeface="Calibri"/>
              </a:rPr>
              <a:t>2024 - 2061</a:t>
            </a:r>
          </a:p>
          <a:p>
            <a:pPr marL="0" indent="0">
              <a:buNone/>
            </a:pPr>
            <a:endParaRPr lang="es-CO" sz="3200" b="1" dirty="0"/>
          </a:p>
        </p:txBody>
      </p:sp>
      <p:pic>
        <p:nvPicPr>
          <p:cNvPr id="5" name="Imagen 8" descr="Imagen 8">
            <a:extLst>
              <a:ext uri="{FF2B5EF4-FFF2-40B4-BE49-F238E27FC236}">
                <a16:creationId xmlns:a16="http://schemas.microsoft.com/office/drawing/2014/main" id="{839ED232-8265-430A-9F49-E40469AC35E6}"/>
              </a:ext>
            </a:extLst>
          </p:cNvPr>
          <p:cNvPicPr>
            <a:picLocks noChangeAspect="1"/>
          </p:cNvPicPr>
          <p:nvPr/>
        </p:nvPicPr>
        <p:blipFill>
          <a:blip r:embed="rId2"/>
          <a:srcRect l="1126" t="1903" r="6027" b="5893"/>
          <a:stretch>
            <a:fillRect/>
          </a:stretch>
        </p:blipFill>
        <p:spPr>
          <a:xfrm>
            <a:off x="11145329" y="1174635"/>
            <a:ext cx="12284014" cy="10490452"/>
          </a:xfrm>
          <a:custGeom>
            <a:avLst/>
            <a:gdLst/>
            <a:ahLst/>
            <a:cxnLst>
              <a:cxn ang="0">
                <a:pos x="wd2" y="hd2"/>
              </a:cxn>
              <a:cxn ang="5400000">
                <a:pos x="wd2" y="hd2"/>
              </a:cxn>
              <a:cxn ang="10800000">
                <a:pos x="wd2" y="hd2"/>
              </a:cxn>
              <a:cxn ang="16200000">
                <a:pos x="wd2" y="hd2"/>
              </a:cxn>
            </a:cxnLst>
            <a:rect l="0" t="0" r="r" b="b"/>
            <a:pathLst>
              <a:path w="21589" h="21572" extrusionOk="0">
                <a:moveTo>
                  <a:pt x="21185" y="0"/>
                </a:moveTo>
                <a:lnTo>
                  <a:pt x="20888" y="55"/>
                </a:lnTo>
                <a:cubicBezTo>
                  <a:pt x="20725" y="86"/>
                  <a:pt x="20570" y="130"/>
                  <a:pt x="20545" y="155"/>
                </a:cubicBezTo>
                <a:cubicBezTo>
                  <a:pt x="20520" y="179"/>
                  <a:pt x="20490" y="187"/>
                  <a:pt x="20477" y="173"/>
                </a:cubicBezTo>
                <a:cubicBezTo>
                  <a:pt x="20465" y="158"/>
                  <a:pt x="20415" y="158"/>
                  <a:pt x="20366" y="172"/>
                </a:cubicBezTo>
                <a:cubicBezTo>
                  <a:pt x="20289" y="195"/>
                  <a:pt x="20277" y="224"/>
                  <a:pt x="20277" y="381"/>
                </a:cubicBezTo>
                <a:cubicBezTo>
                  <a:pt x="20277" y="495"/>
                  <a:pt x="20298" y="583"/>
                  <a:pt x="20333" y="612"/>
                </a:cubicBezTo>
                <a:cubicBezTo>
                  <a:pt x="20373" y="646"/>
                  <a:pt x="20377" y="668"/>
                  <a:pt x="20346" y="690"/>
                </a:cubicBezTo>
                <a:cubicBezTo>
                  <a:pt x="20323" y="707"/>
                  <a:pt x="20304" y="822"/>
                  <a:pt x="20304" y="946"/>
                </a:cubicBezTo>
                <a:cubicBezTo>
                  <a:pt x="20304" y="1129"/>
                  <a:pt x="20328" y="1216"/>
                  <a:pt x="20436" y="1417"/>
                </a:cubicBezTo>
                <a:cubicBezTo>
                  <a:pt x="20508" y="1552"/>
                  <a:pt x="20583" y="1652"/>
                  <a:pt x="20602" y="1638"/>
                </a:cubicBezTo>
                <a:cubicBezTo>
                  <a:pt x="20620" y="1625"/>
                  <a:pt x="20645" y="1643"/>
                  <a:pt x="20657" y="1679"/>
                </a:cubicBezTo>
                <a:cubicBezTo>
                  <a:pt x="20683" y="1757"/>
                  <a:pt x="20808" y="1737"/>
                  <a:pt x="21352" y="1569"/>
                </a:cubicBezTo>
                <a:lnTo>
                  <a:pt x="21536" y="1512"/>
                </a:lnTo>
                <a:lnTo>
                  <a:pt x="21560" y="1253"/>
                </a:lnTo>
                <a:cubicBezTo>
                  <a:pt x="21573" y="1111"/>
                  <a:pt x="21585" y="894"/>
                  <a:pt x="21588" y="770"/>
                </a:cubicBezTo>
                <a:cubicBezTo>
                  <a:pt x="21591" y="573"/>
                  <a:pt x="21582" y="544"/>
                  <a:pt x="21520" y="544"/>
                </a:cubicBezTo>
                <a:cubicBezTo>
                  <a:pt x="21426" y="544"/>
                  <a:pt x="21386" y="464"/>
                  <a:pt x="21463" y="430"/>
                </a:cubicBezTo>
                <a:cubicBezTo>
                  <a:pt x="21512" y="408"/>
                  <a:pt x="21492" y="365"/>
                  <a:pt x="21354" y="202"/>
                </a:cubicBezTo>
                <a:lnTo>
                  <a:pt x="21185" y="0"/>
                </a:lnTo>
                <a:close/>
                <a:moveTo>
                  <a:pt x="10093" y="2739"/>
                </a:moveTo>
                <a:cubicBezTo>
                  <a:pt x="10016" y="2742"/>
                  <a:pt x="9916" y="2747"/>
                  <a:pt x="9784" y="2755"/>
                </a:cubicBezTo>
                <a:cubicBezTo>
                  <a:pt x="9489" y="2771"/>
                  <a:pt x="9058" y="2803"/>
                  <a:pt x="8825" y="2826"/>
                </a:cubicBezTo>
                <a:cubicBezTo>
                  <a:pt x="7873" y="2919"/>
                  <a:pt x="7608" y="2921"/>
                  <a:pt x="7261" y="2840"/>
                </a:cubicBezTo>
                <a:cubicBezTo>
                  <a:pt x="6765" y="2724"/>
                  <a:pt x="6354" y="2736"/>
                  <a:pt x="5698" y="2885"/>
                </a:cubicBezTo>
                <a:cubicBezTo>
                  <a:pt x="5667" y="2891"/>
                  <a:pt x="5618" y="2907"/>
                  <a:pt x="5587" y="2920"/>
                </a:cubicBezTo>
                <a:cubicBezTo>
                  <a:pt x="5557" y="2933"/>
                  <a:pt x="5384" y="2967"/>
                  <a:pt x="5201" y="2996"/>
                </a:cubicBezTo>
                <a:cubicBezTo>
                  <a:pt x="5019" y="3024"/>
                  <a:pt x="4694" y="3114"/>
                  <a:pt x="4479" y="3195"/>
                </a:cubicBezTo>
                <a:cubicBezTo>
                  <a:pt x="4035" y="3363"/>
                  <a:pt x="3570" y="3425"/>
                  <a:pt x="2673" y="3435"/>
                </a:cubicBezTo>
                <a:cubicBezTo>
                  <a:pt x="2375" y="3438"/>
                  <a:pt x="2114" y="3453"/>
                  <a:pt x="2093" y="3468"/>
                </a:cubicBezTo>
                <a:cubicBezTo>
                  <a:pt x="2046" y="3501"/>
                  <a:pt x="1871" y="3776"/>
                  <a:pt x="1871" y="3815"/>
                </a:cubicBezTo>
                <a:cubicBezTo>
                  <a:pt x="1871" y="3831"/>
                  <a:pt x="1955" y="3855"/>
                  <a:pt x="2057" y="3869"/>
                </a:cubicBezTo>
                <a:cubicBezTo>
                  <a:pt x="2298" y="3902"/>
                  <a:pt x="2313" y="3917"/>
                  <a:pt x="2313" y="4111"/>
                </a:cubicBezTo>
                <a:cubicBezTo>
                  <a:pt x="2313" y="4319"/>
                  <a:pt x="2181" y="4446"/>
                  <a:pt x="1812" y="4597"/>
                </a:cubicBezTo>
                <a:cubicBezTo>
                  <a:pt x="1669" y="4654"/>
                  <a:pt x="1462" y="4782"/>
                  <a:pt x="1351" y="4880"/>
                </a:cubicBezTo>
                <a:cubicBezTo>
                  <a:pt x="1102" y="5100"/>
                  <a:pt x="838" y="5184"/>
                  <a:pt x="627" y="5110"/>
                </a:cubicBezTo>
                <a:cubicBezTo>
                  <a:pt x="506" y="5068"/>
                  <a:pt x="35" y="5036"/>
                  <a:pt x="31" y="5070"/>
                </a:cubicBezTo>
                <a:cubicBezTo>
                  <a:pt x="30" y="5076"/>
                  <a:pt x="20" y="5671"/>
                  <a:pt x="8" y="6393"/>
                </a:cubicBezTo>
                <a:cubicBezTo>
                  <a:pt x="-9" y="7453"/>
                  <a:pt x="-2" y="7799"/>
                  <a:pt x="45" y="8199"/>
                </a:cubicBezTo>
                <a:cubicBezTo>
                  <a:pt x="125" y="8884"/>
                  <a:pt x="171" y="9556"/>
                  <a:pt x="197" y="10414"/>
                </a:cubicBezTo>
                <a:cubicBezTo>
                  <a:pt x="210" y="10816"/>
                  <a:pt x="236" y="11313"/>
                  <a:pt x="255" y="11518"/>
                </a:cubicBezTo>
                <a:cubicBezTo>
                  <a:pt x="275" y="11723"/>
                  <a:pt x="299" y="12036"/>
                  <a:pt x="310" y="12214"/>
                </a:cubicBezTo>
                <a:cubicBezTo>
                  <a:pt x="321" y="12391"/>
                  <a:pt x="354" y="12717"/>
                  <a:pt x="383" y="12937"/>
                </a:cubicBezTo>
                <a:cubicBezTo>
                  <a:pt x="412" y="13158"/>
                  <a:pt x="454" y="13494"/>
                  <a:pt x="476" y="13683"/>
                </a:cubicBezTo>
                <a:cubicBezTo>
                  <a:pt x="497" y="13872"/>
                  <a:pt x="525" y="14056"/>
                  <a:pt x="536" y="14091"/>
                </a:cubicBezTo>
                <a:cubicBezTo>
                  <a:pt x="548" y="14127"/>
                  <a:pt x="562" y="14233"/>
                  <a:pt x="568" y="14328"/>
                </a:cubicBezTo>
                <a:cubicBezTo>
                  <a:pt x="573" y="14422"/>
                  <a:pt x="603" y="14723"/>
                  <a:pt x="634" y="14995"/>
                </a:cubicBezTo>
                <a:cubicBezTo>
                  <a:pt x="666" y="15267"/>
                  <a:pt x="718" y="15760"/>
                  <a:pt x="750" y="16091"/>
                </a:cubicBezTo>
                <a:cubicBezTo>
                  <a:pt x="827" y="16885"/>
                  <a:pt x="906" y="17351"/>
                  <a:pt x="993" y="17517"/>
                </a:cubicBezTo>
                <a:cubicBezTo>
                  <a:pt x="1076" y="17676"/>
                  <a:pt x="1547" y="18102"/>
                  <a:pt x="1943" y="18376"/>
                </a:cubicBezTo>
                <a:cubicBezTo>
                  <a:pt x="2096" y="18482"/>
                  <a:pt x="2486" y="18753"/>
                  <a:pt x="2810" y="18978"/>
                </a:cubicBezTo>
                <a:cubicBezTo>
                  <a:pt x="3357" y="19359"/>
                  <a:pt x="4252" y="19897"/>
                  <a:pt x="4340" y="19897"/>
                </a:cubicBezTo>
                <a:cubicBezTo>
                  <a:pt x="4361" y="19897"/>
                  <a:pt x="4447" y="19942"/>
                  <a:pt x="4532" y="19996"/>
                </a:cubicBezTo>
                <a:cubicBezTo>
                  <a:pt x="4616" y="20051"/>
                  <a:pt x="4860" y="20179"/>
                  <a:pt x="5073" y="20281"/>
                </a:cubicBezTo>
                <a:cubicBezTo>
                  <a:pt x="5285" y="20383"/>
                  <a:pt x="5616" y="20554"/>
                  <a:pt x="5808" y="20661"/>
                </a:cubicBezTo>
                <a:cubicBezTo>
                  <a:pt x="6364" y="20969"/>
                  <a:pt x="6618" y="21099"/>
                  <a:pt x="6618" y="21079"/>
                </a:cubicBezTo>
                <a:cubicBezTo>
                  <a:pt x="6618" y="21069"/>
                  <a:pt x="6698" y="21116"/>
                  <a:pt x="6796" y="21183"/>
                </a:cubicBezTo>
                <a:cubicBezTo>
                  <a:pt x="6894" y="21251"/>
                  <a:pt x="7014" y="21321"/>
                  <a:pt x="7063" y="21338"/>
                </a:cubicBezTo>
                <a:cubicBezTo>
                  <a:pt x="7111" y="21356"/>
                  <a:pt x="7168" y="21384"/>
                  <a:pt x="7188" y="21401"/>
                </a:cubicBezTo>
                <a:cubicBezTo>
                  <a:pt x="7277" y="21478"/>
                  <a:pt x="7393" y="21476"/>
                  <a:pt x="7478" y="21398"/>
                </a:cubicBezTo>
                <a:cubicBezTo>
                  <a:pt x="7527" y="21353"/>
                  <a:pt x="7585" y="21317"/>
                  <a:pt x="7607" y="21317"/>
                </a:cubicBezTo>
                <a:cubicBezTo>
                  <a:pt x="7629" y="21317"/>
                  <a:pt x="7808" y="21233"/>
                  <a:pt x="8006" y="21130"/>
                </a:cubicBezTo>
                <a:cubicBezTo>
                  <a:pt x="8204" y="21028"/>
                  <a:pt x="8446" y="20920"/>
                  <a:pt x="8545" y="20891"/>
                </a:cubicBezTo>
                <a:cubicBezTo>
                  <a:pt x="8644" y="20862"/>
                  <a:pt x="8794" y="20784"/>
                  <a:pt x="8878" y="20717"/>
                </a:cubicBezTo>
                <a:cubicBezTo>
                  <a:pt x="8994" y="20623"/>
                  <a:pt x="9081" y="20591"/>
                  <a:pt x="9249" y="20580"/>
                </a:cubicBezTo>
                <a:cubicBezTo>
                  <a:pt x="9409" y="20569"/>
                  <a:pt x="9467" y="20580"/>
                  <a:pt x="9460" y="20618"/>
                </a:cubicBezTo>
                <a:cubicBezTo>
                  <a:pt x="9455" y="20647"/>
                  <a:pt x="9483" y="20671"/>
                  <a:pt x="9522" y="20671"/>
                </a:cubicBezTo>
                <a:cubicBezTo>
                  <a:pt x="9561" y="20671"/>
                  <a:pt x="9603" y="20691"/>
                  <a:pt x="9616" y="20714"/>
                </a:cubicBezTo>
                <a:cubicBezTo>
                  <a:pt x="9628" y="20737"/>
                  <a:pt x="9691" y="20749"/>
                  <a:pt x="9756" y="20740"/>
                </a:cubicBezTo>
                <a:cubicBezTo>
                  <a:pt x="9821" y="20731"/>
                  <a:pt x="9890" y="20738"/>
                  <a:pt x="9911" y="20755"/>
                </a:cubicBezTo>
                <a:cubicBezTo>
                  <a:pt x="9931" y="20772"/>
                  <a:pt x="10030" y="20819"/>
                  <a:pt x="10131" y="20860"/>
                </a:cubicBezTo>
                <a:cubicBezTo>
                  <a:pt x="10233" y="20902"/>
                  <a:pt x="10362" y="20965"/>
                  <a:pt x="10419" y="21001"/>
                </a:cubicBezTo>
                <a:cubicBezTo>
                  <a:pt x="10476" y="21037"/>
                  <a:pt x="10532" y="21056"/>
                  <a:pt x="10543" y="21043"/>
                </a:cubicBezTo>
                <a:cubicBezTo>
                  <a:pt x="10554" y="21030"/>
                  <a:pt x="10645" y="21068"/>
                  <a:pt x="10746" y="21127"/>
                </a:cubicBezTo>
                <a:cubicBezTo>
                  <a:pt x="10876" y="21204"/>
                  <a:pt x="10942" y="21277"/>
                  <a:pt x="10979" y="21380"/>
                </a:cubicBezTo>
                <a:cubicBezTo>
                  <a:pt x="11017" y="21486"/>
                  <a:pt x="11059" y="21530"/>
                  <a:pt x="11133" y="21543"/>
                </a:cubicBezTo>
                <a:cubicBezTo>
                  <a:pt x="11189" y="21553"/>
                  <a:pt x="11238" y="21565"/>
                  <a:pt x="11242" y="21568"/>
                </a:cubicBezTo>
                <a:cubicBezTo>
                  <a:pt x="11274" y="21600"/>
                  <a:pt x="11364" y="21412"/>
                  <a:pt x="11364" y="21312"/>
                </a:cubicBezTo>
                <a:cubicBezTo>
                  <a:pt x="11364" y="21242"/>
                  <a:pt x="11387" y="21175"/>
                  <a:pt x="11415" y="21162"/>
                </a:cubicBezTo>
                <a:cubicBezTo>
                  <a:pt x="11444" y="21149"/>
                  <a:pt x="11475" y="21103"/>
                  <a:pt x="11485" y="21059"/>
                </a:cubicBezTo>
                <a:cubicBezTo>
                  <a:pt x="11495" y="21015"/>
                  <a:pt x="11551" y="20950"/>
                  <a:pt x="11611" y="20914"/>
                </a:cubicBezTo>
                <a:cubicBezTo>
                  <a:pt x="11701" y="20859"/>
                  <a:pt x="11735" y="20857"/>
                  <a:pt x="11811" y="20904"/>
                </a:cubicBezTo>
                <a:cubicBezTo>
                  <a:pt x="11861" y="20934"/>
                  <a:pt x="11950" y="20973"/>
                  <a:pt x="12010" y="20990"/>
                </a:cubicBezTo>
                <a:cubicBezTo>
                  <a:pt x="12069" y="21007"/>
                  <a:pt x="12180" y="21067"/>
                  <a:pt x="12255" y="21125"/>
                </a:cubicBezTo>
                <a:cubicBezTo>
                  <a:pt x="12436" y="21263"/>
                  <a:pt x="12817" y="21415"/>
                  <a:pt x="12903" y="21383"/>
                </a:cubicBezTo>
                <a:cubicBezTo>
                  <a:pt x="12943" y="21368"/>
                  <a:pt x="12992" y="21385"/>
                  <a:pt x="13019" y="21423"/>
                </a:cubicBezTo>
                <a:cubicBezTo>
                  <a:pt x="13106" y="21545"/>
                  <a:pt x="13192" y="21491"/>
                  <a:pt x="13382" y="21198"/>
                </a:cubicBezTo>
                <a:cubicBezTo>
                  <a:pt x="13485" y="21039"/>
                  <a:pt x="13677" y="20748"/>
                  <a:pt x="13808" y="20553"/>
                </a:cubicBezTo>
                <a:cubicBezTo>
                  <a:pt x="14098" y="20121"/>
                  <a:pt x="14274" y="19777"/>
                  <a:pt x="14375" y="19441"/>
                </a:cubicBezTo>
                <a:cubicBezTo>
                  <a:pt x="14470" y="19127"/>
                  <a:pt x="14482" y="18280"/>
                  <a:pt x="14398" y="17769"/>
                </a:cubicBezTo>
                <a:cubicBezTo>
                  <a:pt x="14368" y="17587"/>
                  <a:pt x="14344" y="17314"/>
                  <a:pt x="14344" y="17162"/>
                </a:cubicBezTo>
                <a:cubicBezTo>
                  <a:pt x="14344" y="16836"/>
                  <a:pt x="14297" y="16874"/>
                  <a:pt x="15080" y="16561"/>
                </a:cubicBezTo>
                <a:cubicBezTo>
                  <a:pt x="15450" y="16413"/>
                  <a:pt x="15627" y="16317"/>
                  <a:pt x="15778" y="16182"/>
                </a:cubicBezTo>
                <a:cubicBezTo>
                  <a:pt x="16072" y="15918"/>
                  <a:pt x="16457" y="15749"/>
                  <a:pt x="16956" y="15664"/>
                </a:cubicBezTo>
                <a:cubicBezTo>
                  <a:pt x="17189" y="15624"/>
                  <a:pt x="17443" y="15572"/>
                  <a:pt x="17520" y="15548"/>
                </a:cubicBezTo>
                <a:cubicBezTo>
                  <a:pt x="17647" y="15509"/>
                  <a:pt x="17660" y="15493"/>
                  <a:pt x="17639" y="15397"/>
                </a:cubicBezTo>
                <a:cubicBezTo>
                  <a:pt x="17609" y="15260"/>
                  <a:pt x="17430" y="15078"/>
                  <a:pt x="17019" y="14766"/>
                </a:cubicBezTo>
                <a:cubicBezTo>
                  <a:pt x="16737" y="14553"/>
                  <a:pt x="16621" y="14496"/>
                  <a:pt x="16225" y="14372"/>
                </a:cubicBezTo>
                <a:cubicBezTo>
                  <a:pt x="15817" y="14244"/>
                  <a:pt x="15283" y="14035"/>
                  <a:pt x="15061" y="13917"/>
                </a:cubicBezTo>
                <a:cubicBezTo>
                  <a:pt x="15021" y="13895"/>
                  <a:pt x="14756" y="13778"/>
                  <a:pt x="14473" y="13658"/>
                </a:cubicBezTo>
                <a:cubicBezTo>
                  <a:pt x="13733" y="13343"/>
                  <a:pt x="13554" y="13222"/>
                  <a:pt x="13395" y="12932"/>
                </a:cubicBezTo>
                <a:cubicBezTo>
                  <a:pt x="13324" y="12801"/>
                  <a:pt x="13232" y="12637"/>
                  <a:pt x="13191" y="12567"/>
                </a:cubicBezTo>
                <a:cubicBezTo>
                  <a:pt x="13150" y="12497"/>
                  <a:pt x="13060" y="12313"/>
                  <a:pt x="12991" y="12158"/>
                </a:cubicBezTo>
                <a:cubicBezTo>
                  <a:pt x="12922" y="12003"/>
                  <a:pt x="12785" y="11702"/>
                  <a:pt x="12687" y="11488"/>
                </a:cubicBezTo>
                <a:cubicBezTo>
                  <a:pt x="12589" y="11274"/>
                  <a:pt x="12467" y="10964"/>
                  <a:pt x="12416" y="10800"/>
                </a:cubicBezTo>
                <a:lnTo>
                  <a:pt x="12323" y="10500"/>
                </a:lnTo>
                <a:lnTo>
                  <a:pt x="12426" y="10350"/>
                </a:lnTo>
                <a:cubicBezTo>
                  <a:pt x="12491" y="10254"/>
                  <a:pt x="12671" y="10113"/>
                  <a:pt x="12915" y="9963"/>
                </a:cubicBezTo>
                <a:cubicBezTo>
                  <a:pt x="13127" y="9833"/>
                  <a:pt x="13342" y="9686"/>
                  <a:pt x="13394" y="9638"/>
                </a:cubicBezTo>
                <a:cubicBezTo>
                  <a:pt x="13527" y="9514"/>
                  <a:pt x="14224" y="9274"/>
                  <a:pt x="14705" y="9186"/>
                </a:cubicBezTo>
                <a:cubicBezTo>
                  <a:pt x="14919" y="9148"/>
                  <a:pt x="15005" y="9152"/>
                  <a:pt x="15202" y="9209"/>
                </a:cubicBezTo>
                <a:cubicBezTo>
                  <a:pt x="15333" y="9248"/>
                  <a:pt x="15479" y="9284"/>
                  <a:pt x="15527" y="9291"/>
                </a:cubicBezTo>
                <a:cubicBezTo>
                  <a:pt x="15611" y="9302"/>
                  <a:pt x="15935" y="9481"/>
                  <a:pt x="16100" y="9608"/>
                </a:cubicBezTo>
                <a:lnTo>
                  <a:pt x="16181" y="9670"/>
                </a:lnTo>
                <a:lnTo>
                  <a:pt x="16159" y="9327"/>
                </a:lnTo>
                <a:cubicBezTo>
                  <a:pt x="16137" y="8993"/>
                  <a:pt x="16139" y="8979"/>
                  <a:pt x="16253" y="8787"/>
                </a:cubicBezTo>
                <a:cubicBezTo>
                  <a:pt x="16394" y="8547"/>
                  <a:pt x="16802" y="8225"/>
                  <a:pt x="17140" y="8087"/>
                </a:cubicBezTo>
                <a:cubicBezTo>
                  <a:pt x="17486" y="7946"/>
                  <a:pt x="18184" y="7571"/>
                  <a:pt x="18199" y="7518"/>
                </a:cubicBezTo>
                <a:cubicBezTo>
                  <a:pt x="18216" y="7458"/>
                  <a:pt x="18064" y="7372"/>
                  <a:pt x="17734" y="7254"/>
                </a:cubicBezTo>
                <a:cubicBezTo>
                  <a:pt x="17451" y="7152"/>
                  <a:pt x="17339" y="7096"/>
                  <a:pt x="17249" y="7006"/>
                </a:cubicBezTo>
                <a:cubicBezTo>
                  <a:pt x="17017" y="6775"/>
                  <a:pt x="16776" y="6565"/>
                  <a:pt x="16743" y="6565"/>
                </a:cubicBezTo>
                <a:cubicBezTo>
                  <a:pt x="16720" y="6565"/>
                  <a:pt x="16689" y="6537"/>
                  <a:pt x="16672" y="6503"/>
                </a:cubicBezTo>
                <a:cubicBezTo>
                  <a:pt x="16627" y="6409"/>
                  <a:pt x="16166" y="6126"/>
                  <a:pt x="15757" y="5942"/>
                </a:cubicBezTo>
                <a:cubicBezTo>
                  <a:pt x="15556" y="5852"/>
                  <a:pt x="15244" y="5701"/>
                  <a:pt x="15061" y="5608"/>
                </a:cubicBezTo>
                <a:cubicBezTo>
                  <a:pt x="14879" y="5514"/>
                  <a:pt x="14548" y="5362"/>
                  <a:pt x="14326" y="5269"/>
                </a:cubicBezTo>
                <a:cubicBezTo>
                  <a:pt x="13382" y="4874"/>
                  <a:pt x="13270" y="4812"/>
                  <a:pt x="13001" y="4541"/>
                </a:cubicBezTo>
                <a:cubicBezTo>
                  <a:pt x="12806" y="4344"/>
                  <a:pt x="12578" y="4184"/>
                  <a:pt x="12063" y="3882"/>
                </a:cubicBezTo>
                <a:cubicBezTo>
                  <a:pt x="11688" y="3663"/>
                  <a:pt x="11283" y="3438"/>
                  <a:pt x="11161" y="3382"/>
                </a:cubicBezTo>
                <a:cubicBezTo>
                  <a:pt x="10938" y="3278"/>
                  <a:pt x="10587" y="3018"/>
                  <a:pt x="10414" y="2827"/>
                </a:cubicBezTo>
                <a:cubicBezTo>
                  <a:pt x="10344" y="2751"/>
                  <a:pt x="10323" y="2732"/>
                  <a:pt x="10093" y="2739"/>
                </a:cubicBezTo>
                <a:close/>
              </a:path>
            </a:pathLst>
          </a:custGeom>
          <a:ln w="12700">
            <a:miter lim="400000"/>
          </a:ln>
        </p:spPr>
      </p:pic>
    </p:spTree>
    <p:extLst>
      <p:ext uri="{BB962C8B-B14F-4D97-AF65-F5344CB8AC3E}">
        <p14:creationId xmlns:p14="http://schemas.microsoft.com/office/powerpoint/2010/main" val="241555576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7"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838" name="Vida útil del relleno:"/>
          <p:cNvSpPr txBox="1"/>
          <p:nvPr/>
        </p:nvSpPr>
        <p:spPr>
          <a:xfrm>
            <a:off x="1174014" y="664330"/>
            <a:ext cx="19405498"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1828800">
              <a:lnSpc>
                <a:spcPct val="70000"/>
              </a:lnSpc>
              <a:defRPr sz="7300">
                <a:solidFill>
                  <a:srgbClr val="004D80"/>
                </a:solidFill>
              </a:defRPr>
            </a:lvl1pPr>
          </a:lstStyle>
          <a:p>
            <a:r>
              <a:t>Tramite Licencia Ambiental - Proyecto Optimización del RSDJ</a:t>
            </a:r>
          </a:p>
        </p:txBody>
      </p:sp>
      <p:sp>
        <p:nvSpPr>
          <p:cNvPr id="839" name="91 meses o 7,6 Años para Optimización Fase II (Licencia Actual)…"/>
          <p:cNvSpPr txBox="1"/>
          <p:nvPr/>
        </p:nvSpPr>
        <p:spPr>
          <a:xfrm>
            <a:off x="1103032" y="4473827"/>
            <a:ext cx="15144620" cy="418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142999" indent="-1142999" algn="l" defTabSz="1828800">
              <a:lnSpc>
                <a:spcPct val="90000"/>
              </a:lnSpc>
              <a:spcBef>
                <a:spcPts val="2000"/>
              </a:spcBef>
              <a:buSzPct val="100000"/>
              <a:buAutoNum type="arabicPeriod"/>
              <a:defRPr sz="6200">
                <a:solidFill>
                  <a:schemeClr val="accent1">
                    <a:lumOff val="-9999"/>
                  </a:schemeClr>
                </a:solidFill>
              </a:defRPr>
            </a:pPr>
            <a:r>
              <a:t>Elaboración diseños definitivos proyecto optimización del RSDJ.</a:t>
            </a:r>
          </a:p>
          <a:p>
            <a:pPr marL="1142999" indent="-1142999" algn="l" defTabSz="1828800">
              <a:lnSpc>
                <a:spcPct val="90000"/>
              </a:lnSpc>
              <a:spcBef>
                <a:spcPts val="2000"/>
              </a:spcBef>
              <a:buSzPct val="100000"/>
              <a:buAutoNum type="arabicPeriod"/>
              <a:defRPr sz="6200">
                <a:solidFill>
                  <a:schemeClr val="accent1">
                    <a:lumOff val="-9999"/>
                  </a:schemeClr>
                </a:solidFill>
              </a:defRPr>
            </a:pPr>
            <a:r>
              <a:t>Estudio de Impacto Ambiental – EIA.</a:t>
            </a:r>
          </a:p>
          <a:p>
            <a:pPr marL="1142999" indent="-1142999" algn="l" defTabSz="1828800">
              <a:lnSpc>
                <a:spcPct val="90000"/>
              </a:lnSpc>
              <a:spcBef>
                <a:spcPts val="2000"/>
              </a:spcBef>
              <a:buSzPct val="100000"/>
              <a:buAutoNum type="arabicPeriod"/>
              <a:defRPr sz="6200">
                <a:solidFill>
                  <a:schemeClr val="accent1">
                    <a:lumOff val="-9999"/>
                  </a:schemeClr>
                </a:solidFill>
              </a:defRPr>
            </a:pPr>
            <a:r>
              <a:t>Tramite Autorización ante ANLA: </a:t>
            </a:r>
          </a:p>
        </p:txBody>
      </p:sp>
      <p:sp>
        <p:nvSpPr>
          <p:cNvPr id="840" name="6.368"/>
          <p:cNvSpPr txBox="1"/>
          <p:nvPr/>
        </p:nvSpPr>
        <p:spPr>
          <a:xfrm>
            <a:off x="14758936" y="5637593"/>
            <a:ext cx="3009628" cy="165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1828800">
              <a:lnSpc>
                <a:spcPct val="70000"/>
              </a:lnSpc>
              <a:defRPr sz="10000">
                <a:solidFill>
                  <a:srgbClr val="FFFFFF"/>
                </a:solidFill>
              </a:defRPr>
            </a:lvl1pPr>
          </a:lstStyle>
          <a:p>
            <a:r>
              <a:t>6.368</a:t>
            </a:r>
          </a:p>
        </p:txBody>
      </p:sp>
      <p:sp>
        <p:nvSpPr>
          <p:cNvPr id="841" name="Ton/dia"/>
          <p:cNvSpPr txBox="1"/>
          <p:nvPr/>
        </p:nvSpPr>
        <p:spPr>
          <a:xfrm>
            <a:off x="14809736" y="6799643"/>
            <a:ext cx="2337607" cy="97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1828800">
              <a:lnSpc>
                <a:spcPct val="70000"/>
              </a:lnSpc>
              <a:defRPr sz="5700">
                <a:solidFill>
                  <a:srgbClr val="FFFFFF"/>
                </a:solidFill>
              </a:defRPr>
            </a:lvl1pPr>
          </a:lstStyle>
          <a:p>
            <a:r>
              <a:t>Ton/dia</a:t>
            </a:r>
          </a:p>
        </p:txBody>
      </p:sp>
      <p:pic>
        <p:nvPicPr>
          <p:cNvPr id="842" name="Picture 3" descr="Picture 3"/>
          <p:cNvPicPr>
            <a:picLocks noChangeAspect="1"/>
          </p:cNvPicPr>
          <p:nvPr/>
        </p:nvPicPr>
        <p:blipFill>
          <a:blip r:embed="rId3"/>
          <a:stretch>
            <a:fillRect/>
          </a:stretch>
        </p:blipFill>
        <p:spPr>
          <a:xfrm>
            <a:off x="16273051" y="3681483"/>
            <a:ext cx="6353035" cy="6353034"/>
          </a:xfrm>
          <a:prstGeom prst="rect">
            <a:avLst/>
          </a:prstGeom>
          <a:ln w="12700">
            <a:miter lim="400000"/>
          </a:ln>
        </p:spPr>
      </p:pic>
      <p:sp>
        <p:nvSpPr>
          <p:cNvPr id="843" name="2 CuadroTexto"/>
          <p:cNvSpPr txBox="1"/>
          <p:nvPr/>
        </p:nvSpPr>
        <p:spPr>
          <a:xfrm>
            <a:off x="887570" y="8968687"/>
            <a:ext cx="13964775"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900" b="1"/>
            </a:lvl1pPr>
          </a:lstStyle>
          <a:p>
            <a:r>
              <a:t>“EL OPERADOR DEL RSDJ ASUME LOS COSTOS ASOCIADOS AL PROYECTO SEGÚN EL INCREMENTO TARIFARIO – RES. 843 DE 2018”</a:t>
            </a:r>
          </a:p>
        </p:txBody>
      </p:sp>
      <p:sp>
        <p:nvSpPr>
          <p:cNvPr id="845" name="CuadroTexto 11"/>
          <p:cNvSpPr txBox="1"/>
          <p:nvPr/>
        </p:nvSpPr>
        <p:spPr>
          <a:xfrm>
            <a:off x="662504" y="2355781"/>
            <a:ext cx="10501314"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latin typeface="Arial Rounded MT Bold"/>
                <a:ea typeface="Arial Rounded MT Bold"/>
                <a:cs typeface="Arial Rounded MT Bold"/>
                <a:sym typeface="Arial Rounded MT Bold"/>
              </a:defRPr>
            </a:lvl1pPr>
          </a:lstStyle>
          <a:p>
            <a:r>
              <a:t>Jóvenes de los grados 9º , 10º  y 11º de Educación Media Académica o Técnica</a:t>
            </a:r>
          </a:p>
        </p:txBody>
      </p:sp>
      <p:sp>
        <p:nvSpPr>
          <p:cNvPr id="846" name="CuadroTexto 12"/>
          <p:cNvSpPr txBox="1"/>
          <p:nvPr/>
        </p:nvSpPr>
        <p:spPr>
          <a:xfrm>
            <a:off x="814904" y="2508181"/>
            <a:ext cx="10501314"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FFFFFF"/>
                </a:solidFill>
                <a:latin typeface="Arial Rounded MT Bold"/>
                <a:ea typeface="Arial Rounded MT Bold"/>
                <a:cs typeface="Arial Rounded MT Bold"/>
                <a:sym typeface="Arial Rounded MT Bold"/>
              </a:defRPr>
            </a:lvl1pPr>
          </a:lstStyle>
          <a:p>
            <a:r>
              <a:t>Jóvenes de los grados 9º , 10º  y 11º de Educación Media Académica o Técnica</a:t>
            </a:r>
          </a:p>
        </p:txBody>
      </p:sp>
      <p:pic>
        <p:nvPicPr>
          <p:cNvPr id="13" name="Imagen 12">
            <a:extLst>
              <a:ext uri="{FF2B5EF4-FFF2-40B4-BE49-F238E27FC236}">
                <a16:creationId xmlns:a16="http://schemas.microsoft.com/office/drawing/2014/main" id="{59EA7EC0-7DE3-4860-87DC-1A42DD476386}"/>
              </a:ext>
            </a:extLst>
          </p:cNvPr>
          <p:cNvPicPr>
            <a:picLocks noChangeAspect="1"/>
          </p:cNvPicPr>
          <p:nvPr/>
        </p:nvPicPr>
        <p:blipFill>
          <a:blip r:embed="rId4"/>
          <a:stretch>
            <a:fillRect/>
          </a:stretch>
        </p:blipFill>
        <p:spPr>
          <a:xfrm>
            <a:off x="774190" y="11669505"/>
            <a:ext cx="3432050" cy="1281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DJI_0710.JPG" descr="DJI_0710.JPG"/>
          <p:cNvPicPr>
            <a:picLocks noChangeAspect="1"/>
          </p:cNvPicPr>
          <p:nvPr/>
        </p:nvPicPr>
        <p:blipFill>
          <a:blip r:embed="rId2"/>
          <a:srcRect l="148" r="148"/>
          <a:stretch>
            <a:fillRect/>
          </a:stretch>
        </p:blipFill>
        <p:spPr>
          <a:xfrm>
            <a:off x="-132322" y="-128720"/>
            <a:ext cx="24539559" cy="13844720"/>
          </a:xfrm>
          <a:prstGeom prst="rect">
            <a:avLst/>
          </a:prstGeom>
          <a:ln w="12700">
            <a:miter lim="400000"/>
          </a:ln>
        </p:spPr>
      </p:pic>
      <p:pic>
        <p:nvPicPr>
          <p:cNvPr id="858"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859"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860" name="RELLENO…"/>
          <p:cNvSpPr txBox="1"/>
          <p:nvPr/>
        </p:nvSpPr>
        <p:spPr>
          <a:xfrm>
            <a:off x="691376" y="1348171"/>
            <a:ext cx="11708780"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1828800">
              <a:defRPr sz="8000">
                <a:solidFill>
                  <a:srgbClr val="FFFFFF"/>
                </a:solidFill>
              </a:defRPr>
            </a:lvl1pPr>
          </a:lstStyle>
          <a:p>
            <a:r>
              <a:rPr lang="es-CO" sz="7500" b="1" i="1" dirty="0"/>
              <a:t>VII. SANCIONES IMPUESTAS AL OPERADOR DEL RSDJ</a:t>
            </a:r>
            <a:endParaRPr sz="7500" b="1" i="1" dirty="0"/>
          </a:p>
        </p:txBody>
      </p:sp>
    </p:spTree>
    <p:extLst>
      <p:ext uri="{BB962C8B-B14F-4D97-AF65-F5344CB8AC3E}">
        <p14:creationId xmlns:p14="http://schemas.microsoft.com/office/powerpoint/2010/main" val="4293819804"/>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864" name="Procesos sancionatorios ejecutoriados"/>
          <p:cNvSpPr txBox="1"/>
          <p:nvPr/>
        </p:nvSpPr>
        <p:spPr>
          <a:xfrm>
            <a:off x="1015119" y="861059"/>
            <a:ext cx="23093812" cy="1570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1828800">
              <a:lnSpc>
                <a:spcPct val="70000"/>
              </a:lnSpc>
              <a:defRPr sz="7300">
                <a:solidFill>
                  <a:srgbClr val="004D80"/>
                </a:solidFill>
              </a:defRPr>
            </a:lvl1pPr>
          </a:lstStyle>
          <a:p>
            <a:r>
              <a:rPr lang="es-CO" sz="6600" dirty="0"/>
              <a:t>SANCIONES INTERPUESTAS AL OPERADOR DEL RSDJ – EJECUTORIADAS.</a:t>
            </a:r>
          </a:p>
        </p:txBody>
      </p:sp>
      <p:pic>
        <p:nvPicPr>
          <p:cNvPr id="865" name="anapoima.001.jpeg" descr="anapoima.001.jpeg"/>
          <p:cNvPicPr>
            <a:picLocks noChangeAspect="1"/>
          </p:cNvPicPr>
          <p:nvPr/>
        </p:nvPicPr>
        <p:blipFill>
          <a:blip r:embed="rId2"/>
          <a:srcRect/>
          <a:stretch>
            <a:fillRect/>
          </a:stretch>
        </p:blipFill>
        <p:spPr>
          <a:xfrm>
            <a:off x="15007461" y="3419078"/>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graphicFrame>
        <p:nvGraphicFramePr>
          <p:cNvPr id="8" name="Tabla 7">
            <a:extLst>
              <a:ext uri="{FF2B5EF4-FFF2-40B4-BE49-F238E27FC236}">
                <a16:creationId xmlns:a16="http://schemas.microsoft.com/office/drawing/2014/main" id="{67A78786-D8A5-4532-9D20-9C9DEC4DAC8A}"/>
              </a:ext>
            </a:extLst>
          </p:cNvPr>
          <p:cNvGraphicFramePr/>
          <p:nvPr/>
        </p:nvGraphicFramePr>
        <p:xfrm>
          <a:off x="1015119" y="2620491"/>
          <a:ext cx="21387672" cy="8475014"/>
        </p:xfrm>
        <a:graphic>
          <a:graphicData uri="http://schemas.openxmlformats.org/drawingml/2006/table">
            <a:tbl>
              <a:tblPr firstRow="1">
                <a:tableStyleId>{4C3C2611-4C71-4FC5-86AE-919BDF0F9419}</a:tableStyleId>
              </a:tblPr>
              <a:tblGrid>
                <a:gridCol w="10127489">
                  <a:extLst>
                    <a:ext uri="{9D8B030D-6E8A-4147-A177-3AD203B41FA5}">
                      <a16:colId xmlns:a16="http://schemas.microsoft.com/office/drawing/2014/main" val="20000"/>
                    </a:ext>
                  </a:extLst>
                </a:gridCol>
                <a:gridCol w="5652344">
                  <a:extLst>
                    <a:ext uri="{9D8B030D-6E8A-4147-A177-3AD203B41FA5}">
                      <a16:colId xmlns:a16="http://schemas.microsoft.com/office/drawing/2014/main" val="20001"/>
                    </a:ext>
                  </a:extLst>
                </a:gridCol>
                <a:gridCol w="5607839">
                  <a:extLst>
                    <a:ext uri="{9D8B030D-6E8A-4147-A177-3AD203B41FA5}">
                      <a16:colId xmlns:a16="http://schemas.microsoft.com/office/drawing/2014/main" val="20002"/>
                    </a:ext>
                  </a:extLst>
                </a:gridCol>
              </a:tblGrid>
              <a:tr h="687886">
                <a:tc gridSpan="3">
                  <a:txBody>
                    <a:bodyPr/>
                    <a:lstStyle/>
                    <a:p>
                      <a:pPr>
                        <a:lnSpc>
                          <a:spcPct val="90000"/>
                        </a:lnSpc>
                        <a:defRPr sz="1800" b="0">
                          <a:solidFill>
                            <a:srgbClr val="000000"/>
                          </a:solidFill>
                        </a:defRPr>
                      </a:pPr>
                      <a:r>
                        <a:rPr sz="4300" dirty="0">
                          <a:solidFill>
                            <a:srgbClr val="002060"/>
                          </a:solidFill>
                        </a:rPr>
                        <a:t>PROCESOS ADMINISTRATIVOS SANCIONATORIOS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9CC2E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96806">
                <a:tc>
                  <a:txBody>
                    <a:bodyPr/>
                    <a:lstStyle/>
                    <a:p>
                      <a:pPr>
                        <a:lnSpc>
                          <a:spcPct val="90000"/>
                        </a:lnSpc>
                        <a:defRPr sz="1800"/>
                      </a:pPr>
                      <a:r>
                        <a:rPr sz="3100">
                          <a:solidFill>
                            <a:srgbClr val="002060"/>
                          </a:solidFill>
                        </a:rPr>
                        <a:t>CONCEPTO</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2CC"/>
                    </a:solidFill>
                  </a:tcPr>
                </a:tc>
                <a:tc>
                  <a:txBody>
                    <a:bodyPr/>
                    <a:lstStyle/>
                    <a:p>
                      <a:pPr>
                        <a:lnSpc>
                          <a:spcPct val="90000"/>
                        </a:lnSpc>
                        <a:defRPr sz="1800"/>
                      </a:pPr>
                      <a:r>
                        <a:rPr sz="3100">
                          <a:solidFill>
                            <a:srgbClr val="002060"/>
                          </a:solidFill>
                        </a:rPr>
                        <a:t>VALOR TOTAL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2CC"/>
                    </a:solidFill>
                  </a:tcPr>
                </a:tc>
                <a:tc>
                  <a:txBody>
                    <a:bodyPr/>
                    <a:lstStyle/>
                    <a:p>
                      <a:pPr>
                        <a:lnSpc>
                          <a:spcPct val="90000"/>
                        </a:lnSpc>
                        <a:defRPr sz="1800"/>
                      </a:pPr>
                      <a:r>
                        <a:rPr sz="3100">
                          <a:solidFill>
                            <a:srgbClr val="002060"/>
                          </a:solidFill>
                        </a:rPr>
                        <a:t>ORIGEN DEUDA / OBLIGACIÓN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2CC"/>
                    </a:solidFill>
                  </a:tcPr>
                </a:tc>
                <a:extLst>
                  <a:ext uri="{0D108BD9-81ED-4DB2-BD59-A6C34878D82A}">
                    <a16:rowId xmlns:a16="http://schemas.microsoft.com/office/drawing/2014/main" val="10001"/>
                  </a:ext>
                </a:extLst>
              </a:tr>
              <a:tr h="932468">
                <a:tc>
                  <a:txBody>
                    <a:bodyPr/>
                    <a:lstStyle/>
                    <a:p>
                      <a:pPr algn="l">
                        <a:lnSpc>
                          <a:spcPct val="90000"/>
                        </a:lnSpc>
                        <a:defRPr sz="1800"/>
                      </a:pPr>
                      <a:r>
                        <a:rPr sz="3800">
                          <a:solidFill>
                            <a:srgbClr val="0079BF"/>
                          </a:solidFill>
                        </a:rPr>
                        <a:t>Obtención de la Certificación ISO 14001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900">
                          <a:solidFill>
                            <a:srgbClr val="0079BF"/>
                          </a:solidFill>
                        </a:rPr>
                        <a:t>$ 96.652.500</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a:solidFill>
                            <a:srgbClr val="0079BF"/>
                          </a:solidFill>
                        </a:rPr>
                        <a:t>Resolución 394 de 2014 y Resolución 374 de 2015.</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1653475">
                <a:tc>
                  <a:txBody>
                    <a:bodyPr/>
                    <a:lstStyle/>
                    <a:p>
                      <a:pPr algn="l">
                        <a:lnSpc>
                          <a:spcPct val="90000"/>
                        </a:lnSpc>
                        <a:defRPr sz="3800">
                          <a:solidFill>
                            <a:srgbClr val="0079BF"/>
                          </a:solidFill>
                        </a:defRPr>
                      </a:pPr>
                      <a:r>
                        <a:t> </a:t>
                      </a:r>
                      <a:endParaRPr b="1">
                        <a:latin typeface="Times New Roman"/>
                        <a:ea typeface="Times New Roman"/>
                        <a:cs typeface="Times New Roman"/>
                        <a:sym typeface="Times New Roman"/>
                      </a:endParaRPr>
                    </a:p>
                    <a:p>
                      <a:pPr algn="l">
                        <a:lnSpc>
                          <a:spcPct val="90000"/>
                        </a:lnSpc>
                        <a:defRPr sz="3800">
                          <a:solidFill>
                            <a:srgbClr val="0079BF"/>
                          </a:solidFill>
                        </a:defRPr>
                      </a:pPr>
                      <a:r>
                        <a:t>Indebida construcción y realce de chimeneas</a:t>
                      </a:r>
                      <a:endParaRPr b="1">
                        <a:latin typeface="Times New Roman"/>
                        <a:ea typeface="Times New Roman"/>
                        <a:cs typeface="Times New Roman"/>
                        <a:sym typeface="Times New Roman"/>
                      </a:endParaRPr>
                    </a:p>
                    <a:p>
                      <a:pPr algn="l">
                        <a:lnSpc>
                          <a:spcPct val="90000"/>
                        </a:lnSpc>
                        <a:defRPr sz="3800">
                          <a:solidFill>
                            <a:srgbClr val="0079BF"/>
                          </a:solidFill>
                        </a:defRPr>
                      </a:pPr>
                      <a: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3900">
                          <a:solidFill>
                            <a:srgbClr val="0079BF"/>
                          </a:solidFill>
                        </a:defRPr>
                      </a:pPr>
                      <a:r>
                        <a:t>$ 110.657.550</a:t>
                      </a:r>
                      <a:endParaRPr>
                        <a:latin typeface="Times New Roman"/>
                        <a:ea typeface="Times New Roman"/>
                        <a:cs typeface="Times New Roman"/>
                        <a:sym typeface="Times New Roman"/>
                      </a:endParaRPr>
                    </a:p>
                    <a:p>
                      <a:pPr algn="l">
                        <a:lnSpc>
                          <a:spcPct val="90000"/>
                        </a:lnSpc>
                        <a:defRPr sz="3900">
                          <a:solidFill>
                            <a:srgbClr val="0079BF"/>
                          </a:solidFill>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a:solidFill>
                            <a:srgbClr val="0079BF"/>
                          </a:solidFill>
                        </a:rPr>
                        <a:t>Resolución 000089 de 2017 y Resolución 198 de 2017.</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1689144">
                <a:tc>
                  <a:txBody>
                    <a:bodyPr/>
                    <a:lstStyle/>
                    <a:p>
                      <a:pPr algn="l">
                        <a:lnSpc>
                          <a:spcPct val="90000"/>
                        </a:lnSpc>
                        <a:defRPr sz="1800"/>
                      </a:pPr>
                      <a:r>
                        <a:rPr sz="3800">
                          <a:solidFill>
                            <a:srgbClr val="0079BF"/>
                          </a:solidFill>
                        </a:rPr>
                        <a:t>Coberturas y Control de vectores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3900">
                          <a:solidFill>
                            <a:srgbClr val="0079BF"/>
                          </a:solidFill>
                        </a:defRPr>
                      </a:pPr>
                      <a:endParaRPr/>
                    </a:p>
                    <a:p>
                      <a:pPr algn="l">
                        <a:lnSpc>
                          <a:spcPct val="90000"/>
                        </a:lnSpc>
                        <a:defRPr sz="3900">
                          <a:solidFill>
                            <a:srgbClr val="0079BF"/>
                          </a:solidFill>
                        </a:defRPr>
                      </a:pPr>
                      <a:r>
                        <a:t>$ 110.657.550</a:t>
                      </a:r>
                      <a:endParaRPr>
                        <a:latin typeface="Times New Roman"/>
                        <a:ea typeface="Times New Roman"/>
                        <a:cs typeface="Times New Roman"/>
                        <a:sym typeface="Times New Roman"/>
                      </a:endParaRPr>
                    </a:p>
                    <a:p>
                      <a:pPr algn="l">
                        <a:lnSpc>
                          <a:spcPct val="90000"/>
                        </a:lnSpc>
                        <a:defRPr sz="3900">
                          <a:solidFill>
                            <a:srgbClr val="0079BF"/>
                          </a:solidFill>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a:solidFill>
                            <a:srgbClr val="0079BF"/>
                          </a:solidFill>
                        </a:rPr>
                        <a:t>Resolución 465 de 2017.</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1150299">
                <a:tc>
                  <a:txBody>
                    <a:bodyPr/>
                    <a:lstStyle/>
                    <a:p>
                      <a:pPr algn="l">
                        <a:lnSpc>
                          <a:spcPct val="90000"/>
                        </a:lnSpc>
                        <a:defRPr sz="3800">
                          <a:solidFill>
                            <a:srgbClr val="0079BF"/>
                          </a:solidFill>
                        </a:defRPr>
                      </a:pPr>
                      <a:r>
                        <a:t>Suplencia eléctrica PTL</a:t>
                      </a:r>
                      <a:endParaRPr b="1">
                        <a:latin typeface="Times New Roman"/>
                        <a:ea typeface="Times New Roman"/>
                        <a:cs typeface="Times New Roman"/>
                        <a:sym typeface="Times New Roman"/>
                      </a:endParaRPr>
                    </a:p>
                    <a:p>
                      <a:pPr algn="l">
                        <a:lnSpc>
                          <a:spcPct val="90000"/>
                        </a:lnSpc>
                        <a:defRPr sz="3800">
                          <a:solidFill>
                            <a:srgbClr val="0079BF"/>
                          </a:solidFill>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3900">
                          <a:solidFill>
                            <a:srgbClr val="0079BF"/>
                          </a:solidFill>
                        </a:defRPr>
                      </a:pPr>
                      <a:r>
                        <a:t>$ 110.657.550</a:t>
                      </a:r>
                      <a:endParaRPr>
                        <a:latin typeface="Times New Roman"/>
                        <a:ea typeface="Times New Roman"/>
                        <a:cs typeface="Times New Roman"/>
                        <a:sym typeface="Times New Roman"/>
                      </a:endParaRPr>
                    </a:p>
                    <a:p>
                      <a:pPr algn="l">
                        <a:lnSpc>
                          <a:spcPct val="90000"/>
                        </a:lnSpc>
                        <a:defRPr sz="3900">
                          <a:solidFill>
                            <a:srgbClr val="0079BF"/>
                          </a:solidFill>
                        </a:defRPr>
                      </a:pPr>
                      <a: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a:solidFill>
                            <a:srgbClr val="0079BF"/>
                          </a:solidFill>
                        </a:rPr>
                        <a:t>Resolución UAESP 658 de 2017 y Resolución UAESP 773 de 2017.</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932468">
                <a:tc>
                  <a:txBody>
                    <a:bodyPr/>
                    <a:lstStyle/>
                    <a:p>
                      <a:pPr algn="l">
                        <a:lnSpc>
                          <a:spcPct val="90000"/>
                        </a:lnSpc>
                        <a:defRPr sz="1800"/>
                      </a:pPr>
                      <a:r>
                        <a:rPr sz="3800">
                          <a:solidFill>
                            <a:srgbClr val="0079BF"/>
                          </a:solidFill>
                        </a:rPr>
                        <a:t>Disposición  en Biosólidos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900">
                          <a:solidFill>
                            <a:srgbClr val="0079BF"/>
                          </a:solidFill>
                        </a:rPr>
                        <a:t>$ 124.217.400</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a:solidFill>
                            <a:srgbClr val="0079BF"/>
                          </a:solidFill>
                        </a:rPr>
                        <a:t>Resolución 845 de 2018 y Resolución 060 de 2019.</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932468">
                <a:tc>
                  <a:txBody>
                    <a:bodyPr/>
                    <a:lstStyle/>
                    <a:p>
                      <a:pPr algn="l">
                        <a:lnSpc>
                          <a:spcPct val="90000"/>
                        </a:lnSpc>
                        <a:defRPr sz="1800"/>
                      </a:pPr>
                      <a:r>
                        <a:rPr sz="3800">
                          <a:solidFill>
                            <a:srgbClr val="0079BF"/>
                          </a:solidFill>
                        </a:rPr>
                        <a:t>Capacidad remanente por seis (6) meses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900">
                          <a:solidFill>
                            <a:srgbClr val="0079BF"/>
                          </a:solidFill>
                        </a:rPr>
                        <a:t>$ 124.217.400</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90000"/>
                        </a:lnSpc>
                        <a:defRPr sz="1800"/>
                      </a:pPr>
                      <a:r>
                        <a:rPr sz="3100" dirty="0" err="1">
                          <a:solidFill>
                            <a:srgbClr val="0079BF"/>
                          </a:solidFill>
                        </a:rPr>
                        <a:t>Resolución</a:t>
                      </a:r>
                      <a:r>
                        <a:rPr sz="3100" dirty="0">
                          <a:solidFill>
                            <a:srgbClr val="0079BF"/>
                          </a:solidFill>
                        </a:rPr>
                        <a:t> 870 de 2018 y </a:t>
                      </a:r>
                      <a:r>
                        <a:rPr sz="3100" dirty="0" err="1">
                          <a:solidFill>
                            <a:srgbClr val="0079BF"/>
                          </a:solidFill>
                        </a:rPr>
                        <a:t>Resolución</a:t>
                      </a:r>
                      <a:r>
                        <a:rPr sz="3100" dirty="0">
                          <a:solidFill>
                            <a:srgbClr val="0079BF"/>
                          </a:solidFill>
                        </a:rPr>
                        <a:t> 103 de 2019.</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bl>
          </a:graphicData>
        </a:graphic>
      </p:graphicFrame>
      <p:sp>
        <p:nvSpPr>
          <p:cNvPr id="9" name="Valor total: $677.059.950">
            <a:extLst>
              <a:ext uri="{FF2B5EF4-FFF2-40B4-BE49-F238E27FC236}">
                <a16:creationId xmlns:a16="http://schemas.microsoft.com/office/drawing/2014/main" id="{8FAEE104-99E6-4CB1-9B4F-86520FDE5FF7}"/>
              </a:ext>
            </a:extLst>
          </p:cNvPr>
          <p:cNvSpPr txBox="1"/>
          <p:nvPr/>
        </p:nvSpPr>
        <p:spPr>
          <a:xfrm>
            <a:off x="3588986" y="11472503"/>
            <a:ext cx="9499452"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07000"/>
              </a:lnSpc>
              <a:spcBef>
                <a:spcPts val="800"/>
              </a:spcBef>
              <a:defRPr sz="6000">
                <a:solidFill>
                  <a:srgbClr val="002060"/>
                </a:solidFill>
              </a:defRPr>
            </a:pPr>
            <a:r>
              <a:rPr dirty="0"/>
              <a:t>Valor total: </a:t>
            </a:r>
            <a:r>
              <a:rPr sz="8200" dirty="0">
                <a:solidFill>
                  <a:schemeClr val="accent5">
                    <a:satOff val="-41871"/>
                    <a:lumOff val="-13058"/>
                  </a:schemeClr>
                </a:solidFill>
              </a:rPr>
              <a:t>$677.059.950</a:t>
            </a:r>
          </a:p>
        </p:txBody>
      </p:sp>
    </p:spTree>
    <p:extLst>
      <p:ext uri="{BB962C8B-B14F-4D97-AF65-F5344CB8AC3E}">
        <p14:creationId xmlns:p14="http://schemas.microsoft.com/office/powerpoint/2010/main" val="1258241620"/>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0195AA-6528-439D-B96C-CFA2DD5CB71B}"/>
              </a:ext>
            </a:extLst>
          </p:cNvPr>
          <p:cNvPicPr>
            <a:picLocks noChangeAspect="1"/>
          </p:cNvPicPr>
          <p:nvPr/>
        </p:nvPicPr>
        <p:blipFill>
          <a:blip r:embed="rId2">
            <a:alphaModFix amt="83000"/>
          </a:blip>
          <a:stretch>
            <a:fillRect/>
          </a:stretch>
        </p:blipFill>
        <p:spPr>
          <a:xfrm>
            <a:off x="30934" y="-33316"/>
            <a:ext cx="24407237" cy="13782631"/>
          </a:xfrm>
          <a:prstGeom prst="rect">
            <a:avLst/>
          </a:prstGeom>
        </p:spPr>
      </p:pic>
      <p:pic>
        <p:nvPicPr>
          <p:cNvPr id="716" name="anapoima.001.jpeg" descr="anapoima.001.jpeg"/>
          <p:cNvPicPr>
            <a:picLocks noChangeAspect="1"/>
          </p:cNvPicPr>
          <p:nvPr/>
        </p:nvPicPr>
        <p:blipFill>
          <a:blip r:embed="rId3"/>
          <a:srcRect l="61449" t="24927"/>
          <a:stretch>
            <a:fillRect/>
          </a:stretch>
        </p:blipFill>
        <p:spPr>
          <a:xfrm>
            <a:off x="15007369" y="3465789"/>
            <a:ext cx="939986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4" y="20407"/>
                  <a:pt x="16826"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17" name="Captura de pantalla 2018-10-07 a la(s) 6.55.24 p. m..png" descr="Captura de pantalla 2018-10-07 a la(s) 6.55.24 p. m..png"/>
          <p:cNvPicPr>
            <a:picLocks noChangeAspect="1"/>
          </p:cNvPicPr>
          <p:nvPr/>
        </p:nvPicPr>
        <p:blipFill>
          <a:blip r:embed="rId4"/>
          <a:srcRect l="590" t="83629" r="36368" b="5254"/>
          <a:stretch>
            <a:fillRect/>
          </a:stretch>
        </p:blipFill>
        <p:spPr>
          <a:xfrm>
            <a:off x="-336567" y="12098230"/>
            <a:ext cx="15372065" cy="1693927"/>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9" name="RELLENO…">
            <a:extLst>
              <a:ext uri="{FF2B5EF4-FFF2-40B4-BE49-F238E27FC236}">
                <a16:creationId xmlns:a16="http://schemas.microsoft.com/office/drawing/2014/main" id="{3D0CF644-1DA2-4F79-9A60-F740305A8DE7}"/>
              </a:ext>
            </a:extLst>
          </p:cNvPr>
          <p:cNvSpPr txBox="1"/>
          <p:nvPr/>
        </p:nvSpPr>
        <p:spPr>
          <a:xfrm>
            <a:off x="30934" y="2174321"/>
            <a:ext cx="10245452" cy="308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8000" b="1" i="1" dirty="0"/>
              <a:t> </a:t>
            </a:r>
            <a:r>
              <a:rPr lang="es-CO" sz="8000" b="1" i="1" dirty="0"/>
              <a:t>VIII. TRATAMIENTO Y APROVECHAMIENTO DE BIOGAS.</a:t>
            </a:r>
          </a:p>
        </p:txBody>
      </p:sp>
    </p:spTree>
    <p:extLst>
      <p:ext uri="{BB962C8B-B14F-4D97-AF65-F5344CB8AC3E}">
        <p14:creationId xmlns:p14="http://schemas.microsoft.com/office/powerpoint/2010/main" val="198976241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LLENO…">
            <a:extLst>
              <a:ext uri="{FF2B5EF4-FFF2-40B4-BE49-F238E27FC236}">
                <a16:creationId xmlns:a16="http://schemas.microsoft.com/office/drawing/2014/main" id="{EAE6816A-7074-4A04-995A-57CB72E0FE90}"/>
              </a:ext>
            </a:extLst>
          </p:cNvPr>
          <p:cNvSpPr txBox="1"/>
          <p:nvPr/>
        </p:nvSpPr>
        <p:spPr>
          <a:xfrm>
            <a:off x="-1755285" y="6832759"/>
            <a:ext cx="16322040" cy="1707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r" defTabSz="1828800">
              <a:lnSpc>
                <a:spcPct val="80000"/>
              </a:lnSpc>
              <a:defRPr sz="7900">
                <a:solidFill>
                  <a:srgbClr val="FFFFFF"/>
                </a:solidFill>
              </a:defRPr>
            </a:lvl1pPr>
          </a:lstStyle>
          <a:p>
            <a:pPr algn="ctr"/>
            <a:r>
              <a:rPr sz="7500" b="1" i="1" dirty="0"/>
              <a:t> </a:t>
            </a:r>
            <a:r>
              <a:rPr lang="es-CO" sz="7500" b="1" i="1" dirty="0"/>
              <a:t>X. PLANTA DE BIOGAS.</a:t>
            </a:r>
          </a:p>
          <a:p>
            <a:pPr algn="ctr"/>
            <a:endParaRPr lang="es-CO" sz="5400" b="1" i="1" dirty="0"/>
          </a:p>
        </p:txBody>
      </p:sp>
      <p:sp>
        <p:nvSpPr>
          <p:cNvPr id="11" name="RELLENO…">
            <a:extLst>
              <a:ext uri="{FF2B5EF4-FFF2-40B4-BE49-F238E27FC236}">
                <a16:creationId xmlns:a16="http://schemas.microsoft.com/office/drawing/2014/main" id="{673A7E5F-4E24-45B6-BA8B-400F1248080E}"/>
              </a:ext>
            </a:extLst>
          </p:cNvPr>
          <p:cNvSpPr txBox="1"/>
          <p:nvPr/>
        </p:nvSpPr>
        <p:spPr>
          <a:xfrm>
            <a:off x="557561" y="356790"/>
            <a:ext cx="15990849" cy="1092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defRPr sz="6000">
                <a:solidFill>
                  <a:srgbClr val="004D80"/>
                </a:solidFill>
              </a:defRPr>
            </a:lvl1pPr>
            <a:lvl2pPr>
              <a:defRPr sz="11200"/>
            </a:lvl2pPr>
            <a:lvl3pPr>
              <a:defRPr sz="11200"/>
            </a:lvl3pPr>
            <a:lvl4pPr>
              <a:defRPr sz="11200"/>
            </a:lvl4pPr>
            <a:lvl5pPr>
              <a:defRPr sz="11200"/>
            </a:lvl5pPr>
            <a:lvl6pPr>
              <a:defRPr sz="11200"/>
            </a:lvl6pPr>
            <a:lvl7pPr>
              <a:defRPr sz="11200"/>
            </a:lvl7pPr>
            <a:lvl8pPr>
              <a:defRPr sz="11200"/>
            </a:lvl8pPr>
            <a:lvl9pPr>
              <a:defRPr sz="11200"/>
            </a:lvl9pPr>
          </a:lstStyle>
          <a:p>
            <a:r>
              <a:rPr lang="es-CO" dirty="0"/>
              <a:t>ETAPA PRECONTRACTUAL Y CONTRACTUAL.</a:t>
            </a:r>
          </a:p>
        </p:txBody>
      </p:sp>
      <p:graphicFrame>
        <p:nvGraphicFramePr>
          <p:cNvPr id="12" name="Diagrama 11">
            <a:extLst>
              <a:ext uri="{FF2B5EF4-FFF2-40B4-BE49-F238E27FC236}">
                <a16:creationId xmlns:a16="http://schemas.microsoft.com/office/drawing/2014/main" id="{32B06F02-D11D-4696-B510-85C1BF159BE6}"/>
              </a:ext>
            </a:extLst>
          </p:cNvPr>
          <p:cNvGraphicFramePr/>
          <p:nvPr>
            <p:extLst>
              <p:ext uri="{D42A27DB-BD31-4B8C-83A1-F6EECF244321}">
                <p14:modId xmlns:p14="http://schemas.microsoft.com/office/powerpoint/2010/main" val="3713831533"/>
              </p:ext>
            </p:extLst>
          </p:nvPr>
        </p:nvGraphicFramePr>
        <p:xfrm>
          <a:off x="3049302" y="1803559"/>
          <a:ext cx="18876156" cy="1005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69331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06780" y="715202"/>
            <a:ext cx="23477220" cy="859274"/>
          </a:xfrm>
          <a:prstGeom prst="rect">
            <a:avLst/>
          </a:prstGeom>
          <a:ln w="12700">
            <a:miter lim="400000"/>
          </a:ln>
        </p:spPr>
        <p:txBody>
          <a:bodyPr wrap="square" lIns="50800" tIns="50800" rIns="50800" bIns="50800" anchor="ctr">
            <a:spAutoFit/>
          </a:bodyPr>
          <a:lstStyle/>
          <a:p>
            <a:pPr algn="l" defTabSz="1828800">
              <a:lnSpc>
                <a:spcPct val="70000"/>
              </a:lnSpc>
            </a:pPr>
            <a:r>
              <a:rPr lang="es-CO" sz="6600" dirty="0">
                <a:solidFill>
                  <a:srgbClr val="004D80"/>
                </a:solidFill>
              </a:rPr>
              <a:t>ANTECEDENTES.</a:t>
            </a:r>
          </a:p>
        </p:txBody>
      </p:sp>
      <p:graphicFrame>
        <p:nvGraphicFramePr>
          <p:cNvPr id="6" name="Diagrama 5"/>
          <p:cNvGraphicFramePr/>
          <p:nvPr>
            <p:extLst>
              <p:ext uri="{D42A27DB-BD31-4B8C-83A1-F6EECF244321}">
                <p14:modId xmlns:p14="http://schemas.microsoft.com/office/powerpoint/2010/main" val="3686629257"/>
              </p:ext>
            </p:extLst>
          </p:nvPr>
        </p:nvGraphicFramePr>
        <p:xfrm>
          <a:off x="2677137" y="1755182"/>
          <a:ext cx="18481085" cy="10205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326141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a 19">
            <a:extLst>
              <a:ext uri="{FF2B5EF4-FFF2-40B4-BE49-F238E27FC236}">
                <a16:creationId xmlns:a16="http://schemas.microsoft.com/office/drawing/2014/main" id="{9F2B8C6C-0E1A-4994-BBDA-F86B0A8FF6C1}"/>
              </a:ext>
            </a:extLst>
          </p:cNvPr>
          <p:cNvGraphicFramePr/>
          <p:nvPr>
            <p:extLst>
              <p:ext uri="{D42A27DB-BD31-4B8C-83A1-F6EECF244321}">
                <p14:modId xmlns:p14="http://schemas.microsoft.com/office/powerpoint/2010/main" val="1483255952"/>
              </p:ext>
            </p:extLst>
          </p:nvPr>
        </p:nvGraphicFramePr>
        <p:xfrm>
          <a:off x="1764897" y="2907792"/>
          <a:ext cx="8842143" cy="4613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2" name="Diagrama 21">
            <a:extLst>
              <a:ext uri="{FF2B5EF4-FFF2-40B4-BE49-F238E27FC236}">
                <a16:creationId xmlns:a16="http://schemas.microsoft.com/office/drawing/2014/main" id="{B7F8F58A-F793-4B92-A0E3-1FACE4986F86}"/>
              </a:ext>
            </a:extLst>
          </p:cNvPr>
          <p:cNvGraphicFramePr/>
          <p:nvPr>
            <p:extLst>
              <p:ext uri="{D42A27DB-BD31-4B8C-83A1-F6EECF244321}">
                <p14:modId xmlns:p14="http://schemas.microsoft.com/office/powerpoint/2010/main" val="4087733559"/>
              </p:ext>
            </p:extLst>
          </p:nvPr>
        </p:nvGraphicFramePr>
        <p:xfrm>
          <a:off x="12624630" y="2907791"/>
          <a:ext cx="8842143" cy="46188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4" name="Imagen 33">
            <a:extLst>
              <a:ext uri="{FF2B5EF4-FFF2-40B4-BE49-F238E27FC236}">
                <a16:creationId xmlns:a16="http://schemas.microsoft.com/office/drawing/2014/main" id="{A99E6EDF-25D3-426E-AEC2-E5475B4D1C50}"/>
              </a:ext>
            </a:extLst>
          </p:cNvPr>
          <p:cNvPicPr>
            <a:picLocks noChangeAspect="1"/>
          </p:cNvPicPr>
          <p:nvPr/>
        </p:nvPicPr>
        <p:blipFill>
          <a:blip r:embed="rId12"/>
          <a:stretch>
            <a:fillRect/>
          </a:stretch>
        </p:blipFill>
        <p:spPr>
          <a:xfrm>
            <a:off x="1525668" y="8196209"/>
            <a:ext cx="15477676" cy="3602917"/>
          </a:xfrm>
          <a:prstGeom prst="rect">
            <a:avLst/>
          </a:prstGeom>
        </p:spPr>
      </p:pic>
      <p:grpSp>
        <p:nvGrpSpPr>
          <p:cNvPr id="8" name="Grupo 7">
            <a:extLst>
              <a:ext uri="{FF2B5EF4-FFF2-40B4-BE49-F238E27FC236}">
                <a16:creationId xmlns:a16="http://schemas.microsoft.com/office/drawing/2014/main" id="{932DFD44-F6A2-48E3-BAC0-A8A2D35CE0C4}"/>
              </a:ext>
            </a:extLst>
          </p:cNvPr>
          <p:cNvGrpSpPr/>
          <p:nvPr/>
        </p:nvGrpSpPr>
        <p:grpSpPr>
          <a:xfrm>
            <a:off x="15196995" y="8943177"/>
            <a:ext cx="5239846" cy="2108979"/>
            <a:chOff x="-84090" y="4147039"/>
            <a:chExt cx="9115019" cy="2812359"/>
          </a:xfrm>
          <a:scene3d>
            <a:camera prst="orthographicFront"/>
            <a:lightRig rig="flat" dir="t"/>
          </a:scene3d>
        </p:grpSpPr>
        <p:sp>
          <p:nvSpPr>
            <p:cNvPr id="9" name="Rectángulo 8">
              <a:extLst>
                <a:ext uri="{FF2B5EF4-FFF2-40B4-BE49-F238E27FC236}">
                  <a16:creationId xmlns:a16="http://schemas.microsoft.com/office/drawing/2014/main" id="{C317E8D3-9A16-4D08-BBCE-9B8776C3AB07}"/>
                </a:ext>
              </a:extLst>
            </p:cNvPr>
            <p:cNvSpPr/>
            <p:nvPr/>
          </p:nvSpPr>
          <p:spPr>
            <a:xfrm>
              <a:off x="0" y="4147039"/>
              <a:ext cx="9030929" cy="2720906"/>
            </a:xfrm>
            <a:prstGeom prst="rect">
              <a:avLst/>
            </a:prstGeom>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sp>
        <p:sp>
          <p:nvSpPr>
            <p:cNvPr id="10" name="CuadroTexto 9">
              <a:extLst>
                <a:ext uri="{FF2B5EF4-FFF2-40B4-BE49-F238E27FC236}">
                  <a16:creationId xmlns:a16="http://schemas.microsoft.com/office/drawing/2014/main" id="{3257C9BB-667C-4877-BEE2-2847C9780177}"/>
                </a:ext>
              </a:extLst>
            </p:cNvPr>
            <p:cNvSpPr txBox="1"/>
            <p:nvPr/>
          </p:nvSpPr>
          <p:spPr>
            <a:xfrm>
              <a:off x="-84090" y="4238492"/>
              <a:ext cx="9030929" cy="27209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CO" sz="4400" kern="1200" dirty="0"/>
                <a:t>Inversión social</a:t>
              </a:r>
            </a:p>
          </p:txBody>
        </p:sp>
      </p:grpSp>
      <p:sp>
        <p:nvSpPr>
          <p:cNvPr id="2" name="Flecha: a la derecha 1">
            <a:extLst>
              <a:ext uri="{FF2B5EF4-FFF2-40B4-BE49-F238E27FC236}">
                <a16:creationId xmlns:a16="http://schemas.microsoft.com/office/drawing/2014/main" id="{48572BA9-A381-4477-B50F-BD93FD7D3AD4}"/>
              </a:ext>
            </a:extLst>
          </p:cNvPr>
          <p:cNvSpPr/>
          <p:nvPr/>
        </p:nvSpPr>
        <p:spPr>
          <a:xfrm>
            <a:off x="13942611" y="9762149"/>
            <a:ext cx="1122129" cy="867751"/>
          </a:xfrm>
          <a:prstGeom prst="rightArrow">
            <a:avLst/>
          </a:prstGeom>
          <a:solidFill>
            <a:srgbClr val="CCECFF"/>
          </a:solidFill>
          <a:ln w="25400" cap="flat">
            <a:solidFill>
              <a:srgbClr val="009EF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4490950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ogros 2016">
            <a:extLst>
              <a:ext uri="{FF2B5EF4-FFF2-40B4-BE49-F238E27FC236}">
                <a16:creationId xmlns:a16="http://schemas.microsoft.com/office/drawing/2014/main" id="{ED4516FD-E02C-4394-820F-92E0A7A8BE5E}"/>
              </a:ext>
            </a:extLst>
          </p:cNvPr>
          <p:cNvSpPr txBox="1"/>
          <p:nvPr/>
        </p:nvSpPr>
        <p:spPr>
          <a:xfrm>
            <a:off x="1035191" y="803513"/>
            <a:ext cx="21289549" cy="859258"/>
          </a:xfrm>
          <a:prstGeom prst="rect">
            <a:avLst/>
          </a:prstGeom>
          <a:ln w="12700">
            <a:miter lim="400000"/>
          </a:ln>
          <a:extLst>
            <a:ext uri="{C572A759-6A51-4108-AA02-DFA0A04FC94B}">
              <ma14:wrappingTextBoxFlag xmlns="" xmlns:ma14="http://schemas.microsoft.com/office/mac/drawingml/2011/main" val="1"/>
            </a:ext>
          </a:extLst>
        </p:spPr>
        <p:txBody>
          <a:bodyPr wrap="square" lIns="50792" tIns="50792" rIns="50792" bIns="50792" anchor="ctr">
            <a:spAutoFit/>
          </a:bodyPr>
          <a:lstStyle>
            <a:lvl1pPr algn="l" defTabSz="1828800">
              <a:lnSpc>
                <a:spcPct val="70000"/>
              </a:lnSpc>
              <a:defRPr sz="7300">
                <a:solidFill>
                  <a:srgbClr val="004D80"/>
                </a:solidFill>
              </a:defRPr>
            </a:lvl1pPr>
          </a:lstStyle>
          <a:p>
            <a:r>
              <a:rPr lang="es-CO" sz="6600" b="1" dirty="0"/>
              <a:t>INVERSIONES BIOGAS - PLAN DE GESTION SOCIAL RSDJ.</a:t>
            </a:r>
            <a:r>
              <a:rPr sz="6600" b="1" dirty="0"/>
              <a:t> </a:t>
            </a:r>
          </a:p>
        </p:txBody>
      </p:sp>
      <p:sp>
        <p:nvSpPr>
          <p:cNvPr id="6" name="Logros 2016">
            <a:extLst>
              <a:ext uri="{FF2B5EF4-FFF2-40B4-BE49-F238E27FC236}">
                <a16:creationId xmlns:a16="http://schemas.microsoft.com/office/drawing/2014/main" id="{4C668DA8-1117-49F4-8B1F-B9C5D67DDE68}"/>
              </a:ext>
            </a:extLst>
          </p:cNvPr>
          <p:cNvSpPr txBox="1"/>
          <p:nvPr/>
        </p:nvSpPr>
        <p:spPr>
          <a:xfrm>
            <a:off x="1035192" y="2053198"/>
            <a:ext cx="20217278" cy="939536"/>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spAutoFit/>
          </a:bodyPr>
          <a:lstStyle>
            <a:lvl1pPr algn="l" defTabSz="1828800">
              <a:lnSpc>
                <a:spcPct val="70000"/>
              </a:lnSpc>
              <a:defRPr sz="7300">
                <a:solidFill>
                  <a:srgbClr val="004D80"/>
                </a:solidFill>
              </a:defRPr>
            </a:lvl1pPr>
          </a:lstStyle>
          <a:p>
            <a:r>
              <a:rPr lang="es-CO" dirty="0"/>
              <a:t>Se recibe en 2016: </a:t>
            </a:r>
            <a:endParaRPr dirty="0"/>
          </a:p>
        </p:txBody>
      </p:sp>
      <p:sp>
        <p:nvSpPr>
          <p:cNvPr id="7" name="Rectángulo 6">
            <a:extLst>
              <a:ext uri="{FF2B5EF4-FFF2-40B4-BE49-F238E27FC236}">
                <a16:creationId xmlns:a16="http://schemas.microsoft.com/office/drawing/2014/main" id="{E8C76A6B-F1B5-4869-93F0-077A8BC3CF55}"/>
              </a:ext>
            </a:extLst>
          </p:cNvPr>
          <p:cNvSpPr/>
          <p:nvPr/>
        </p:nvSpPr>
        <p:spPr>
          <a:xfrm>
            <a:off x="1035191" y="3672512"/>
            <a:ext cx="11156808" cy="6863417"/>
          </a:xfrm>
          <a:prstGeom prst="rect">
            <a:avLst/>
          </a:prstGeom>
        </p:spPr>
        <p:txBody>
          <a:bodyPr wrap="square">
            <a:spAutoFit/>
          </a:bodyPr>
          <a:lstStyle/>
          <a:p>
            <a:pPr marL="571500" indent="-571500" algn="just">
              <a:buFont typeface="Arial" panose="020B0604020202020204" pitchFamily="34" charset="0"/>
              <a:buChar char="•"/>
            </a:pPr>
            <a:r>
              <a:rPr lang="es-CO" sz="4400" dirty="0">
                <a:solidFill>
                  <a:srgbClr val="0079BF"/>
                </a:solidFill>
              </a:rPr>
              <a:t>Convenio UNIVERSIDAD DISTRITAL: Proyecto con un total de </a:t>
            </a:r>
            <a:r>
              <a:rPr lang="es-CO" sz="4800" b="1" dirty="0">
                <a:solidFill>
                  <a:srgbClr val="FF0000"/>
                </a:solidFill>
              </a:rPr>
              <a:t>48</a:t>
            </a:r>
            <a:r>
              <a:rPr lang="es-CO" sz="4400" dirty="0">
                <a:solidFill>
                  <a:srgbClr val="0079BF"/>
                </a:solidFill>
              </a:rPr>
              <a:t> beneficios entregados hasta el primer semestre del 2015. </a:t>
            </a:r>
          </a:p>
          <a:p>
            <a:pPr marL="571500" indent="-571500" algn="just">
              <a:buFont typeface="Arial" panose="020B0604020202020204" pitchFamily="34" charset="0"/>
              <a:buChar char="•"/>
            </a:pPr>
            <a:endParaRPr lang="es-CO" sz="4400" dirty="0">
              <a:solidFill>
                <a:srgbClr val="0079BF"/>
              </a:solidFill>
            </a:endParaRPr>
          </a:p>
          <a:p>
            <a:pPr marL="571500" indent="-571500" algn="just">
              <a:buFont typeface="Arial" panose="020B0604020202020204" pitchFamily="34" charset="0"/>
              <a:buChar char="•"/>
            </a:pPr>
            <a:r>
              <a:rPr lang="es-CO" sz="4400" dirty="0">
                <a:solidFill>
                  <a:srgbClr val="0079BF"/>
                </a:solidFill>
              </a:rPr>
              <a:t> Convenio Junta de Acción Comunal de la Vereda de Mochuelo Bajo: Actividades culturales, artísticas y deportivas</a:t>
            </a:r>
          </a:p>
          <a:p>
            <a:pPr marL="571500" indent="-571500" algn="just">
              <a:buFont typeface="Arial" panose="020B0604020202020204" pitchFamily="34" charset="0"/>
              <a:buChar char="•"/>
            </a:pPr>
            <a:endParaRPr lang="es-CO" sz="4400" dirty="0">
              <a:solidFill>
                <a:srgbClr val="0079BF"/>
              </a:solidFill>
            </a:endParaRPr>
          </a:p>
          <a:p>
            <a:pPr marL="571500" indent="-571500" algn="just">
              <a:buFont typeface="Arial" panose="020B0604020202020204" pitchFamily="34" charset="0"/>
              <a:buChar char="•"/>
            </a:pPr>
            <a:r>
              <a:rPr lang="es-CO" sz="4400" dirty="0">
                <a:solidFill>
                  <a:srgbClr val="0079BF"/>
                </a:solidFill>
              </a:rPr>
              <a:t>Contratación de proyectos de Deporte, Capital Semilla y Huertas Caseras.</a:t>
            </a:r>
          </a:p>
        </p:txBody>
      </p:sp>
      <p:grpSp>
        <p:nvGrpSpPr>
          <p:cNvPr id="8" name="Imagen 7">
            <a:extLst>
              <a:ext uri="{FF2B5EF4-FFF2-40B4-BE49-F238E27FC236}">
                <a16:creationId xmlns:a16="http://schemas.microsoft.com/office/drawing/2014/main" id="{3FA74275-2C76-412B-ADAD-847D11F99D0D}"/>
              </a:ext>
            </a:extLst>
          </p:cNvPr>
          <p:cNvGrpSpPr/>
          <p:nvPr/>
        </p:nvGrpSpPr>
        <p:grpSpPr>
          <a:xfrm>
            <a:off x="14672649" y="2209971"/>
            <a:ext cx="5101393" cy="3803322"/>
            <a:chOff x="0" y="0"/>
            <a:chExt cx="12274250" cy="7592638"/>
          </a:xfrm>
        </p:grpSpPr>
        <p:sp>
          <p:nvSpPr>
            <p:cNvPr id="9" name="Rectángulo">
              <a:extLst>
                <a:ext uri="{FF2B5EF4-FFF2-40B4-BE49-F238E27FC236}">
                  <a16:creationId xmlns:a16="http://schemas.microsoft.com/office/drawing/2014/main" id="{B5554570-8E4D-4D7A-ACF0-BC960FEA0B50}"/>
                </a:ext>
              </a:extLst>
            </p:cNvPr>
            <p:cNvSpPr/>
            <p:nvPr/>
          </p:nvSpPr>
          <p:spPr>
            <a:xfrm>
              <a:off x="0" y="0"/>
              <a:ext cx="12274251" cy="7592639"/>
            </a:xfrm>
            <a:prstGeom prst="rect">
              <a:avLst/>
            </a:prstGeom>
            <a:solidFill>
              <a:srgbClr val="EDEDED"/>
            </a:solidFill>
            <a:ln w="12700" cap="flat">
              <a:noFill/>
              <a:miter lim="400000"/>
            </a:ln>
            <a:effectLst/>
          </p:spPr>
          <p:txBody>
            <a:bodyPr wrap="square" lIns="0" tIns="0" rIns="0" bIns="0" numCol="1" anchor="ctr">
              <a:noAutofit/>
            </a:bodyPr>
            <a:lstStyle/>
            <a:p>
              <a:endParaRPr/>
            </a:p>
          </p:txBody>
        </p:sp>
        <p:pic>
          <p:nvPicPr>
            <p:cNvPr id="10" name="image52.png" descr="image52.png">
              <a:extLst>
                <a:ext uri="{FF2B5EF4-FFF2-40B4-BE49-F238E27FC236}">
                  <a16:creationId xmlns:a16="http://schemas.microsoft.com/office/drawing/2014/main" id="{E9F56D00-259F-494E-9504-530A0195244C}"/>
                </a:ext>
              </a:extLst>
            </p:cNvPr>
            <p:cNvPicPr>
              <a:picLocks noChangeAspect="1"/>
            </p:cNvPicPr>
            <p:nvPr/>
          </p:nvPicPr>
          <p:blipFill>
            <a:blip r:embed="rId2"/>
            <a:srcRect t="29942" r="15057"/>
            <a:stretch>
              <a:fillRect/>
            </a:stretch>
          </p:blipFill>
          <p:spPr>
            <a:xfrm>
              <a:off x="-1" y="0"/>
              <a:ext cx="12274252" cy="7592639"/>
            </a:xfrm>
            <a:prstGeom prst="rect">
              <a:avLst/>
            </a:prstGeom>
            <a:ln w="190500" cap="rnd">
              <a:solidFill>
                <a:srgbClr val="FFFFFF"/>
              </a:solidFill>
              <a:prstDash val="solid"/>
              <a:round/>
            </a:ln>
            <a:effectLst>
              <a:outerShdw blurRad="50800" rotWithShape="0">
                <a:srgbClr val="000000">
                  <a:alpha val="41000"/>
                </a:srgbClr>
              </a:outerShdw>
            </a:effectLst>
          </p:spPr>
        </p:pic>
      </p:grpSp>
      <p:pic>
        <p:nvPicPr>
          <p:cNvPr id="11" name="Imagen 10">
            <a:extLst>
              <a:ext uri="{FF2B5EF4-FFF2-40B4-BE49-F238E27FC236}">
                <a16:creationId xmlns:a16="http://schemas.microsoft.com/office/drawing/2014/main" id="{288B3FC4-8034-4A57-ADF4-F58134A9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8700" y="7702707"/>
            <a:ext cx="5101394" cy="3541796"/>
          </a:xfrm>
          <a:prstGeom prst="rect">
            <a:avLst/>
          </a:prstGeom>
        </p:spPr>
      </p:pic>
      <p:pic>
        <p:nvPicPr>
          <p:cNvPr id="12" name="Imagen 8" descr="Imagen 8">
            <a:extLst>
              <a:ext uri="{FF2B5EF4-FFF2-40B4-BE49-F238E27FC236}">
                <a16:creationId xmlns:a16="http://schemas.microsoft.com/office/drawing/2014/main" id="{DEE0B20A-8512-457B-97C2-AA89A13F2ABE}"/>
              </a:ext>
            </a:extLst>
          </p:cNvPr>
          <p:cNvPicPr>
            <a:picLocks noChangeAspect="1"/>
          </p:cNvPicPr>
          <p:nvPr/>
        </p:nvPicPr>
        <p:blipFill>
          <a:blip r:embed="rId4"/>
          <a:stretch>
            <a:fillRect/>
          </a:stretch>
        </p:blipFill>
        <p:spPr>
          <a:xfrm>
            <a:off x="17962559" y="4952507"/>
            <a:ext cx="5101393" cy="3810986"/>
          </a:xfrm>
          <a:prstGeom prst="rect">
            <a:avLst/>
          </a:prstGeom>
          <a:ln w="12700">
            <a:miter lim="400000"/>
          </a:ln>
        </p:spPr>
      </p:pic>
    </p:spTree>
    <p:extLst>
      <p:ext uri="{BB962C8B-B14F-4D97-AF65-F5344CB8AC3E}">
        <p14:creationId xmlns:p14="http://schemas.microsoft.com/office/powerpoint/2010/main" val="205532673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n 4" descr="Imagen 4"/>
          <p:cNvPicPr>
            <a:picLocks noChangeAspect="1"/>
          </p:cNvPicPr>
          <p:nvPr/>
        </p:nvPicPr>
        <p:blipFill>
          <a:blip r:embed="rId2"/>
          <a:srcRect t="18709" b="26421"/>
          <a:stretch>
            <a:fillRect/>
          </a:stretch>
        </p:blipFill>
        <p:spPr>
          <a:xfrm>
            <a:off x="20" y="9"/>
            <a:ext cx="14430773" cy="60753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7483" y="21600"/>
                </a:lnTo>
                <a:lnTo>
                  <a:pt x="21600" y="0"/>
                </a:lnTo>
                <a:lnTo>
                  <a:pt x="4932" y="0"/>
                </a:lnTo>
                <a:lnTo>
                  <a:pt x="3609" y="0"/>
                </a:lnTo>
                <a:lnTo>
                  <a:pt x="3497" y="0"/>
                </a:lnTo>
                <a:lnTo>
                  <a:pt x="2027" y="0"/>
                </a:lnTo>
                <a:lnTo>
                  <a:pt x="0" y="0"/>
                </a:lnTo>
                <a:close/>
              </a:path>
            </a:pathLst>
          </a:custGeom>
          <a:ln w="12700">
            <a:miter lim="400000"/>
          </a:ln>
        </p:spPr>
      </p:pic>
      <p:pic>
        <p:nvPicPr>
          <p:cNvPr id="373" name="Imagen 8" descr="Imagen 8"/>
          <p:cNvPicPr>
            <a:picLocks noChangeAspect="1"/>
          </p:cNvPicPr>
          <p:nvPr/>
        </p:nvPicPr>
        <p:blipFill>
          <a:blip r:embed="rId3"/>
          <a:srcRect t="11798" b="12082"/>
          <a:stretch>
            <a:fillRect/>
          </a:stretch>
        </p:blipFill>
        <p:spPr>
          <a:xfrm>
            <a:off x="11144250" y="-1"/>
            <a:ext cx="13239751" cy="7501336"/>
          </a:xfrm>
          <a:custGeom>
            <a:avLst/>
            <a:gdLst/>
            <a:ahLst/>
            <a:cxnLst>
              <a:cxn ang="0">
                <a:pos x="wd2" y="hd2"/>
              </a:cxn>
              <a:cxn ang="5400000">
                <a:pos x="wd2" y="hd2"/>
              </a:cxn>
              <a:cxn ang="10800000">
                <a:pos x="wd2" y="hd2"/>
              </a:cxn>
              <a:cxn ang="16200000">
                <a:pos x="wd2" y="hd2"/>
              </a:cxn>
            </a:cxnLst>
            <a:rect l="0" t="0" r="r" b="b"/>
            <a:pathLst>
              <a:path w="21600" h="21600" extrusionOk="0">
                <a:moveTo>
                  <a:pt x="5716" y="0"/>
                </a:moveTo>
                <a:lnTo>
                  <a:pt x="0" y="21600"/>
                </a:lnTo>
                <a:lnTo>
                  <a:pt x="21600" y="21600"/>
                </a:lnTo>
                <a:lnTo>
                  <a:pt x="21600" y="0"/>
                </a:lnTo>
                <a:lnTo>
                  <a:pt x="5716" y="0"/>
                </a:lnTo>
                <a:close/>
              </a:path>
            </a:pathLst>
          </a:custGeom>
          <a:ln w="12700">
            <a:miter lim="400000"/>
          </a:ln>
        </p:spPr>
      </p:pic>
      <p:pic>
        <p:nvPicPr>
          <p:cNvPr id="374" name="Imagen 6" descr="Imagen 6"/>
          <p:cNvPicPr>
            <a:picLocks noChangeAspect="1"/>
          </p:cNvPicPr>
          <p:nvPr/>
        </p:nvPicPr>
        <p:blipFill>
          <a:blip r:embed="rId4"/>
          <a:srcRect t="15679" r="102" b="17509"/>
          <a:stretch>
            <a:fillRect/>
          </a:stretch>
        </p:blipFill>
        <p:spPr>
          <a:xfrm>
            <a:off x="8380362" y="7639050"/>
            <a:ext cx="16003520" cy="6076951"/>
          </a:xfrm>
          <a:custGeom>
            <a:avLst/>
            <a:gdLst/>
            <a:ahLst/>
            <a:cxnLst>
              <a:cxn ang="0">
                <a:pos x="wd2" y="hd2"/>
              </a:cxn>
              <a:cxn ang="5400000">
                <a:pos x="wd2" y="hd2"/>
              </a:cxn>
              <a:cxn ang="10800000">
                <a:pos x="wd2" y="hd2"/>
              </a:cxn>
              <a:cxn ang="16200000">
                <a:pos x="wd2" y="hd2"/>
              </a:cxn>
            </a:cxnLst>
            <a:rect l="0" t="0" r="r" b="b"/>
            <a:pathLst>
              <a:path w="21600" h="21600" extrusionOk="0">
                <a:moveTo>
                  <a:pt x="3694" y="0"/>
                </a:moveTo>
                <a:lnTo>
                  <a:pt x="0" y="21473"/>
                </a:lnTo>
                <a:lnTo>
                  <a:pt x="0" y="21600"/>
                </a:lnTo>
                <a:lnTo>
                  <a:pt x="21600" y="21600"/>
                </a:lnTo>
                <a:lnTo>
                  <a:pt x="21600" y="0"/>
                </a:lnTo>
                <a:lnTo>
                  <a:pt x="3694" y="0"/>
                </a:lnTo>
                <a:close/>
              </a:path>
            </a:pathLst>
          </a:custGeom>
          <a:ln w="12700">
            <a:miter lim="400000"/>
          </a:ln>
        </p:spPr>
      </p:pic>
      <p:pic>
        <p:nvPicPr>
          <p:cNvPr id="375" name="Imagen 2" descr="Imagen 2"/>
          <p:cNvPicPr>
            <a:picLocks noChangeAspect="1"/>
          </p:cNvPicPr>
          <p:nvPr/>
        </p:nvPicPr>
        <p:blipFill>
          <a:blip r:embed="rId5"/>
          <a:srcRect l="4451" r="8934" b="1"/>
          <a:stretch>
            <a:fillRect/>
          </a:stretch>
        </p:blipFill>
        <p:spPr>
          <a:xfrm>
            <a:off x="2" y="6212928"/>
            <a:ext cx="11625660" cy="7502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161" y="21600"/>
                </a:lnTo>
                <a:lnTo>
                  <a:pt x="6161" y="21571"/>
                </a:lnTo>
                <a:lnTo>
                  <a:pt x="15112" y="21571"/>
                </a:lnTo>
                <a:lnTo>
                  <a:pt x="21600" y="0"/>
                </a:lnTo>
                <a:lnTo>
                  <a:pt x="0" y="0"/>
                </a:lnTo>
                <a:close/>
              </a:path>
            </a:pathLst>
          </a:custGeom>
          <a:ln w="12700">
            <a:miter lim="400000"/>
          </a:ln>
        </p:spPr>
      </p:pic>
      <p:sp>
        <p:nvSpPr>
          <p:cNvPr id="376" name="Rectángulo 1"/>
          <p:cNvSpPr/>
          <p:nvPr/>
        </p:nvSpPr>
        <p:spPr>
          <a:xfrm>
            <a:off x="13120773" y="-96324"/>
            <a:ext cx="10847394" cy="13969608"/>
          </a:xfrm>
          <a:prstGeom prst="rect">
            <a:avLst/>
          </a:prstGeom>
          <a:solidFill>
            <a:srgbClr val="FFFFFF">
              <a:alpha val="89804"/>
            </a:srgbClr>
          </a:solidFill>
          <a:ln w="12700">
            <a:miter lim="400000"/>
          </a:ln>
        </p:spPr>
        <p:txBody>
          <a:bodyPr lIns="0" tIns="0" rIns="0" bIns="0" anchor="ctr"/>
          <a:lstStyle/>
          <a:p>
            <a:endParaRPr/>
          </a:p>
        </p:txBody>
      </p:sp>
      <p:sp>
        <p:nvSpPr>
          <p:cNvPr id="377" name="Marcador de contenido 2"/>
          <p:cNvSpPr txBox="1"/>
          <p:nvPr/>
        </p:nvSpPr>
        <p:spPr>
          <a:xfrm>
            <a:off x="13933608" y="4217784"/>
            <a:ext cx="9621274" cy="9003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l" defTabSz="1719072">
              <a:lnSpc>
                <a:spcPct val="65610"/>
              </a:lnSpc>
              <a:defRPr sz="4800">
                <a:solidFill>
                  <a:srgbClr val="002060"/>
                </a:solidFill>
              </a:defRPr>
            </a:pPr>
            <a:endParaRPr dirty="0"/>
          </a:p>
          <a:p>
            <a:pPr marL="603326" indent="-603326" algn="l" defTabSz="1719072">
              <a:lnSpc>
                <a:spcPct val="65610"/>
              </a:lnSpc>
              <a:buSzPct val="100000"/>
              <a:buFont typeface="Arial"/>
              <a:buChar char="•"/>
              <a:defRPr sz="6800">
                <a:solidFill>
                  <a:schemeClr val="accent5">
                    <a:satOff val="-41871"/>
                    <a:lumOff val="-13058"/>
                  </a:schemeClr>
                </a:solidFill>
              </a:defRPr>
            </a:pPr>
            <a:endParaRPr lang="es-CO" dirty="0"/>
          </a:p>
          <a:p>
            <a:pPr marL="603326" indent="-603326" algn="l" defTabSz="1719072">
              <a:lnSpc>
                <a:spcPct val="65610"/>
              </a:lnSpc>
              <a:buSzPct val="100000"/>
              <a:buFont typeface="Arial"/>
              <a:buChar char="•"/>
              <a:defRPr sz="6800">
                <a:solidFill>
                  <a:schemeClr val="accent5">
                    <a:satOff val="-41871"/>
                    <a:lumOff val="-13058"/>
                  </a:schemeClr>
                </a:solidFill>
              </a:defRPr>
            </a:pPr>
            <a:r>
              <a:rPr lang="es-CO" dirty="0"/>
              <a:t>1253 Estudiantes Beneficiados.</a:t>
            </a:r>
          </a:p>
          <a:p>
            <a:pPr marL="429766" indent="-429766" algn="l" defTabSz="1719072">
              <a:lnSpc>
                <a:spcPct val="65610"/>
              </a:lnSpc>
              <a:buSzPct val="100000"/>
              <a:buFont typeface="Arial"/>
              <a:buChar char="•"/>
              <a:defRPr sz="5700">
                <a:solidFill>
                  <a:srgbClr val="5E5E5E"/>
                </a:solidFill>
              </a:defRPr>
            </a:pPr>
            <a:endParaRPr sz="5700" dirty="0">
              <a:solidFill>
                <a:srgbClr val="5E5E5E"/>
              </a:solidFill>
            </a:endParaRPr>
          </a:p>
        </p:txBody>
      </p:sp>
      <p:pic>
        <p:nvPicPr>
          <p:cNvPr id="378" name="anapoima.001.jpeg" descr="anapoima.001.jpeg"/>
          <p:cNvPicPr>
            <a:picLocks noChangeAspect="1"/>
          </p:cNvPicPr>
          <p:nvPr/>
        </p:nvPicPr>
        <p:blipFill>
          <a:blip r:embed="rId6"/>
          <a:srcRect l="61449" t="24927"/>
          <a:stretch>
            <a:fillRect/>
          </a:stretch>
        </p:blipFill>
        <p:spPr>
          <a:xfrm>
            <a:off x="14898603" y="3419077"/>
            <a:ext cx="9399778"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379" name="Captura de pantalla 2018-10-07 a la(s) 6.55.24 p. m..png" descr="Captura de pantalla 2018-10-07 a la(s) 6.55.24 p. m..png"/>
          <p:cNvPicPr>
            <a:picLocks noChangeAspect="1"/>
          </p:cNvPicPr>
          <p:nvPr/>
        </p:nvPicPr>
        <p:blipFill>
          <a:blip r:embed="rId7"/>
          <a:srcRect l="590" t="83628" r="36367" b="5254"/>
          <a:stretch>
            <a:fillRect/>
          </a:stretch>
        </p:blipFill>
        <p:spPr>
          <a:xfrm>
            <a:off x="-336568" y="12098179"/>
            <a:ext cx="15372462" cy="1693928"/>
          </a:xfrm>
          <a:custGeom>
            <a:avLst/>
            <a:gdLst/>
            <a:ahLst/>
            <a:cxnLst>
              <a:cxn ang="0">
                <a:pos x="wd2" y="hd2"/>
              </a:cxn>
              <a:cxn ang="5400000">
                <a:pos x="wd2" y="hd2"/>
              </a:cxn>
              <a:cxn ang="10800000">
                <a:pos x="wd2" y="hd2"/>
              </a:cxn>
              <a:cxn ang="16200000">
                <a:pos x="wd2" y="hd2"/>
              </a:cxn>
            </a:cxnLst>
            <a:rect l="0" t="0" r="r" b="b"/>
            <a:pathLst>
              <a:path w="21569" h="21590" extrusionOk="0">
                <a:moveTo>
                  <a:pt x="36" y="1"/>
                </a:moveTo>
                <a:cubicBezTo>
                  <a:pt x="9" y="5"/>
                  <a:pt x="0" y="17"/>
                  <a:pt x="0" y="41"/>
                </a:cubicBezTo>
                <a:cubicBezTo>
                  <a:pt x="0" y="96"/>
                  <a:pt x="65" y="2466"/>
                  <a:pt x="145" y="5307"/>
                </a:cubicBezTo>
                <a:cubicBezTo>
                  <a:pt x="224" y="8148"/>
                  <a:pt x="361" y="13033"/>
                  <a:pt x="448" y="16157"/>
                </a:cubicBezTo>
                <a:cubicBezTo>
                  <a:pt x="525" y="18909"/>
                  <a:pt x="577" y="20993"/>
                  <a:pt x="586" y="21590"/>
                </a:cubicBezTo>
                <a:lnTo>
                  <a:pt x="14769" y="21590"/>
                </a:lnTo>
                <a:cubicBezTo>
                  <a:pt x="15006" y="21018"/>
                  <a:pt x="15664" y="19690"/>
                  <a:pt x="16535" y="18039"/>
                </a:cubicBezTo>
                <a:cubicBezTo>
                  <a:pt x="16683" y="17758"/>
                  <a:pt x="16895" y="17348"/>
                  <a:pt x="17006" y="17129"/>
                </a:cubicBezTo>
                <a:cubicBezTo>
                  <a:pt x="17117" y="16909"/>
                  <a:pt x="17593" y="15981"/>
                  <a:pt x="18063" y="15070"/>
                </a:cubicBezTo>
                <a:cubicBezTo>
                  <a:pt x="18533" y="14158"/>
                  <a:pt x="19029" y="13191"/>
                  <a:pt x="19165" y="12920"/>
                </a:cubicBezTo>
                <a:cubicBezTo>
                  <a:pt x="19301" y="12649"/>
                  <a:pt x="19553" y="12154"/>
                  <a:pt x="19727" y="11822"/>
                </a:cubicBezTo>
                <a:cubicBezTo>
                  <a:pt x="20388" y="10554"/>
                  <a:pt x="21549" y="8307"/>
                  <a:pt x="21569" y="8256"/>
                </a:cubicBezTo>
                <a:cubicBezTo>
                  <a:pt x="21600" y="8178"/>
                  <a:pt x="19923" y="7503"/>
                  <a:pt x="18232" y="6911"/>
                </a:cubicBezTo>
                <a:cubicBezTo>
                  <a:pt x="17917" y="6800"/>
                  <a:pt x="17436" y="6618"/>
                  <a:pt x="17164" y="6506"/>
                </a:cubicBezTo>
                <a:cubicBezTo>
                  <a:pt x="15736" y="5916"/>
                  <a:pt x="14901" y="5594"/>
                  <a:pt x="13399" y="5069"/>
                </a:cubicBezTo>
                <a:cubicBezTo>
                  <a:pt x="13096" y="4964"/>
                  <a:pt x="12620" y="4789"/>
                  <a:pt x="12342" y="4675"/>
                </a:cubicBezTo>
                <a:cubicBezTo>
                  <a:pt x="11114" y="4170"/>
                  <a:pt x="10730" y="4014"/>
                  <a:pt x="9948" y="3729"/>
                </a:cubicBezTo>
                <a:cubicBezTo>
                  <a:pt x="9490" y="3562"/>
                  <a:pt x="8757" y="3290"/>
                  <a:pt x="8318" y="3122"/>
                </a:cubicBezTo>
                <a:cubicBezTo>
                  <a:pt x="7879" y="2954"/>
                  <a:pt x="7277" y="2731"/>
                  <a:pt x="6980" y="2626"/>
                </a:cubicBezTo>
                <a:cubicBezTo>
                  <a:pt x="6683" y="2521"/>
                  <a:pt x="6213" y="2342"/>
                  <a:pt x="5935" y="2227"/>
                </a:cubicBezTo>
                <a:cubicBezTo>
                  <a:pt x="5657" y="2111"/>
                  <a:pt x="5060" y="1876"/>
                  <a:pt x="4609" y="1706"/>
                </a:cubicBezTo>
                <a:cubicBezTo>
                  <a:pt x="4157" y="1535"/>
                  <a:pt x="3535" y="1302"/>
                  <a:pt x="3226" y="1185"/>
                </a:cubicBezTo>
                <a:cubicBezTo>
                  <a:pt x="2917" y="1067"/>
                  <a:pt x="2426" y="886"/>
                  <a:pt x="2136" y="785"/>
                </a:cubicBezTo>
                <a:cubicBezTo>
                  <a:pt x="1845" y="684"/>
                  <a:pt x="1380" y="506"/>
                  <a:pt x="1102" y="390"/>
                </a:cubicBezTo>
                <a:cubicBezTo>
                  <a:pt x="375" y="88"/>
                  <a:pt x="119" y="-10"/>
                  <a:pt x="36" y="1"/>
                </a:cubicBezTo>
                <a:close/>
              </a:path>
            </a:pathLst>
          </a:custGeom>
          <a:ln w="12700">
            <a:miter lim="400000"/>
          </a:ln>
        </p:spPr>
      </p:pic>
      <p:sp>
        <p:nvSpPr>
          <p:cNvPr id="380" name="Rectángulo 9"/>
          <p:cNvSpPr txBox="1"/>
          <p:nvPr/>
        </p:nvSpPr>
        <p:spPr>
          <a:xfrm>
            <a:off x="1692" y="71696"/>
            <a:ext cx="8415786" cy="1840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857250" indent="-857250" algn="l">
              <a:lnSpc>
                <a:spcPct val="70000"/>
              </a:lnSpc>
              <a:spcBef>
                <a:spcPts val="800"/>
              </a:spcBef>
              <a:buSzPct val="100000"/>
              <a:buChar char="✓"/>
              <a:defRPr sz="6600" b="1">
                <a:solidFill>
                  <a:srgbClr val="FFFFFF"/>
                </a:solidFill>
              </a:defRPr>
            </a:lvl1pPr>
          </a:lstStyle>
          <a:p>
            <a:r>
              <a:t> CONVENIOS EDUCATIVOS:</a:t>
            </a:r>
          </a:p>
        </p:txBody>
      </p:sp>
      <p:pic>
        <p:nvPicPr>
          <p:cNvPr id="381" name="Imagen 13" descr="Imagen 13"/>
          <p:cNvPicPr>
            <a:picLocks noChangeAspect="1"/>
          </p:cNvPicPr>
          <p:nvPr/>
        </p:nvPicPr>
        <p:blipFill>
          <a:blip r:embed="rId8"/>
          <a:stretch>
            <a:fillRect/>
          </a:stretch>
        </p:blipFill>
        <p:spPr>
          <a:xfrm>
            <a:off x="7450866" y="12717291"/>
            <a:ext cx="1238109" cy="1073027"/>
          </a:xfrm>
          <a:prstGeom prst="rect">
            <a:avLst/>
          </a:prstGeom>
          <a:ln w="12700">
            <a:miter lim="400000"/>
          </a:ln>
        </p:spPr>
      </p:pic>
      <p:pic>
        <p:nvPicPr>
          <p:cNvPr id="382" name="Imagen 16" descr="Imagen 16"/>
          <p:cNvPicPr>
            <a:picLocks noChangeAspect="1"/>
          </p:cNvPicPr>
          <p:nvPr/>
        </p:nvPicPr>
        <p:blipFill>
          <a:blip r:embed="rId9"/>
          <a:stretch>
            <a:fillRect/>
          </a:stretch>
        </p:blipFill>
        <p:spPr>
          <a:xfrm>
            <a:off x="6093679" y="12460206"/>
            <a:ext cx="1255786" cy="1255785"/>
          </a:xfrm>
          <a:prstGeom prst="rect">
            <a:avLst/>
          </a:prstGeom>
          <a:ln w="12700">
            <a:miter lim="400000"/>
          </a:ln>
        </p:spPr>
      </p:pic>
      <p:pic>
        <p:nvPicPr>
          <p:cNvPr id="383" name="Imagen 18" descr="Imagen 18"/>
          <p:cNvPicPr>
            <a:picLocks noChangeAspect="1"/>
          </p:cNvPicPr>
          <p:nvPr/>
        </p:nvPicPr>
        <p:blipFill>
          <a:blip r:embed="rId10"/>
          <a:stretch>
            <a:fillRect/>
          </a:stretch>
        </p:blipFill>
        <p:spPr>
          <a:xfrm>
            <a:off x="9222279" y="12660046"/>
            <a:ext cx="2331787" cy="990556"/>
          </a:xfrm>
          <a:prstGeom prst="rect">
            <a:avLst/>
          </a:prstGeom>
          <a:ln w="12700">
            <a:miter lim="400000"/>
          </a:ln>
        </p:spPr>
      </p:pic>
      <p:pic>
        <p:nvPicPr>
          <p:cNvPr id="384" name="Imagen 20" descr="Imagen 20"/>
          <p:cNvPicPr>
            <a:picLocks noChangeAspect="1"/>
          </p:cNvPicPr>
          <p:nvPr/>
        </p:nvPicPr>
        <p:blipFill>
          <a:blip r:embed="rId11"/>
          <a:stretch>
            <a:fillRect/>
          </a:stretch>
        </p:blipFill>
        <p:spPr>
          <a:xfrm>
            <a:off x="4371299" y="12363729"/>
            <a:ext cx="1559295" cy="142658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00" name="anapoima.001.jpeg" descr="anapoima.001.jpeg"/>
          <p:cNvPicPr>
            <a:picLocks noChangeAspect="1"/>
          </p:cNvPicPr>
          <p:nvPr/>
        </p:nvPicPr>
        <p:blipFill>
          <a:blip r:embed="rId2"/>
          <a:srcRect/>
          <a:stretch>
            <a:fillRect/>
          </a:stretch>
        </p:blipFill>
        <p:spPr>
          <a:xfrm>
            <a:off x="15007461" y="3419078"/>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711" name="Rectángulo 18"/>
          <p:cNvSpPr txBox="1"/>
          <p:nvPr/>
        </p:nvSpPr>
        <p:spPr>
          <a:xfrm>
            <a:off x="5136815" y="1344381"/>
            <a:ext cx="92395"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600">
                <a:solidFill>
                  <a:srgbClr val="00B0F0"/>
                </a:solidFill>
              </a:defRPr>
            </a:lvl1pPr>
          </a:lstStyle>
          <a:p>
            <a:endParaRPr dirty="0"/>
          </a:p>
        </p:txBody>
      </p:sp>
      <p:sp>
        <p:nvSpPr>
          <p:cNvPr id="712" name="Conector recto 22"/>
          <p:cNvSpPr/>
          <p:nvPr/>
        </p:nvSpPr>
        <p:spPr>
          <a:xfrm flipH="1">
            <a:off x="774359" y="429433"/>
            <a:ext cx="1" cy="1392001"/>
          </a:xfrm>
          <a:prstGeom prst="line">
            <a:avLst/>
          </a:prstGeom>
          <a:ln w="76200">
            <a:solidFill>
              <a:srgbClr val="0085CD"/>
            </a:solidFill>
            <a:miter/>
          </a:ln>
        </p:spPr>
        <p:txBody>
          <a:bodyPr lIns="45718" tIns="45718" rIns="45718" bIns="45718"/>
          <a:lstStyle/>
          <a:p>
            <a:endParaRPr/>
          </a:p>
        </p:txBody>
      </p:sp>
      <p:sp>
        <p:nvSpPr>
          <p:cNvPr id="9" name="MITIGACION DE IMPACTOS">
            <a:extLst>
              <a:ext uri="{FF2B5EF4-FFF2-40B4-BE49-F238E27FC236}">
                <a16:creationId xmlns:a16="http://schemas.microsoft.com/office/drawing/2014/main" id="{9B6DFDF1-0F10-469E-A9AB-84FF22D954DF}"/>
              </a:ext>
            </a:extLst>
          </p:cNvPr>
          <p:cNvSpPr txBox="1"/>
          <p:nvPr/>
        </p:nvSpPr>
        <p:spPr>
          <a:xfrm>
            <a:off x="1276223" y="827893"/>
            <a:ext cx="18860459" cy="939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1828800">
              <a:lnSpc>
                <a:spcPct val="70000"/>
              </a:lnSpc>
              <a:defRPr sz="7700"/>
            </a:lvl1pPr>
          </a:lstStyle>
          <a:p>
            <a:r>
              <a:rPr lang="es-CO" sz="7300" dirty="0">
                <a:solidFill>
                  <a:srgbClr val="004D80"/>
                </a:solidFill>
              </a:rPr>
              <a:t>Ubicación del RSDJ.</a:t>
            </a:r>
            <a:endParaRPr sz="7300" dirty="0">
              <a:solidFill>
                <a:srgbClr val="004D80"/>
              </a:solidFill>
            </a:endParaRPr>
          </a:p>
        </p:txBody>
      </p:sp>
      <p:sp>
        <p:nvSpPr>
          <p:cNvPr id="13" name="Abril de 2018: 37.500 metros cuadrados cobertura en plástico.…">
            <a:extLst>
              <a:ext uri="{FF2B5EF4-FFF2-40B4-BE49-F238E27FC236}">
                <a16:creationId xmlns:a16="http://schemas.microsoft.com/office/drawing/2014/main" id="{DB5302EC-34D6-4A01-BA38-BF1B34ADEB6A}"/>
              </a:ext>
            </a:extLst>
          </p:cNvPr>
          <p:cNvSpPr txBox="1"/>
          <p:nvPr/>
        </p:nvSpPr>
        <p:spPr>
          <a:xfrm>
            <a:off x="1276223" y="11647845"/>
            <a:ext cx="8240077" cy="2241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367404" indent="-367404" algn="l" defTabSz="1469622">
              <a:lnSpc>
                <a:spcPct val="72900"/>
              </a:lnSpc>
              <a:spcBef>
                <a:spcPts val="1500"/>
              </a:spcBef>
              <a:buClr>
                <a:schemeClr val="accent5"/>
              </a:buClr>
              <a:buSzPct val="100000"/>
              <a:buFont typeface="Calibri"/>
              <a:buChar char="•"/>
              <a:defRPr sz="4700">
                <a:solidFill>
                  <a:schemeClr val="accent1">
                    <a:lumOff val="-9999"/>
                  </a:schemeClr>
                </a:solidFill>
              </a:defRPr>
            </a:pPr>
            <a:r>
              <a:rPr lang="es-MX" dirty="0"/>
              <a:t>Costado sur del Distrito Capital, en la Localidad de Ciudad Bolívar.</a:t>
            </a:r>
            <a:br>
              <a:rPr dirty="0"/>
            </a:br>
            <a:endParaRPr dirty="0"/>
          </a:p>
        </p:txBody>
      </p:sp>
      <p:pic>
        <p:nvPicPr>
          <p:cNvPr id="1028" name="Picture 4" descr="image.png">
            <a:extLst>
              <a:ext uri="{FF2B5EF4-FFF2-40B4-BE49-F238E27FC236}">
                <a16:creationId xmlns:a16="http://schemas.microsoft.com/office/drawing/2014/main" id="{4B6EDA2F-A901-4FE6-8BD8-6E6B49B63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51" y="1821434"/>
            <a:ext cx="16536334" cy="9715308"/>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F434F2CC-D1EB-4E88-B263-4FDB36925160}"/>
              </a:ext>
            </a:extLst>
          </p:cNvPr>
          <p:cNvSpPr/>
          <p:nvPr/>
        </p:nvSpPr>
        <p:spPr>
          <a:xfrm>
            <a:off x="16114366" y="6625100"/>
            <a:ext cx="914400" cy="914400"/>
          </a:xfrm>
          <a:prstGeom prst="ellipse">
            <a:avLst/>
          </a:prstGeom>
          <a:noFill/>
          <a:ln w="571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000000"/>
              </a:solidFill>
              <a:effectLst/>
              <a:uFillTx/>
              <a:latin typeface="+mn-lt"/>
              <a:ea typeface="+mn-ea"/>
              <a:cs typeface="+mn-cs"/>
              <a:sym typeface="Calibri"/>
            </a:endParaRPr>
          </a:p>
        </p:txBody>
      </p:sp>
      <p:sp>
        <p:nvSpPr>
          <p:cNvPr id="3" name="Flecha: hacia abajo 2">
            <a:extLst>
              <a:ext uri="{FF2B5EF4-FFF2-40B4-BE49-F238E27FC236}">
                <a16:creationId xmlns:a16="http://schemas.microsoft.com/office/drawing/2014/main" id="{5E616065-11E3-4BA1-B145-EFFA83EC2A4A}"/>
              </a:ext>
            </a:extLst>
          </p:cNvPr>
          <p:cNvSpPr/>
          <p:nvPr/>
        </p:nvSpPr>
        <p:spPr>
          <a:xfrm>
            <a:off x="16227698" y="5131686"/>
            <a:ext cx="687735" cy="1389185"/>
          </a:xfrm>
          <a:prstGeom prst="downArrow">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000000"/>
              </a:solidFill>
              <a:effectLst/>
              <a:uFillTx/>
              <a:latin typeface="+mn-lt"/>
              <a:ea typeface="+mn-ea"/>
              <a:cs typeface="+mn-cs"/>
              <a:sym typeface="Calibri"/>
            </a:endParaRPr>
          </a:p>
        </p:txBody>
      </p:sp>
      <p:sp>
        <p:nvSpPr>
          <p:cNvPr id="4" name="CuadroTexto 3">
            <a:extLst>
              <a:ext uri="{FF2B5EF4-FFF2-40B4-BE49-F238E27FC236}">
                <a16:creationId xmlns:a16="http://schemas.microsoft.com/office/drawing/2014/main" id="{82711846-1807-462F-A0C5-98F732868768}"/>
              </a:ext>
            </a:extLst>
          </p:cNvPr>
          <p:cNvSpPr txBox="1"/>
          <p:nvPr/>
        </p:nvSpPr>
        <p:spPr>
          <a:xfrm>
            <a:off x="15007461" y="4151373"/>
            <a:ext cx="298160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O" sz="4800" dirty="0"/>
              <a:t>RSDJ</a:t>
            </a:r>
            <a:endParaRPr kumimoji="0" lang="es-CO" sz="4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534563790"/>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pic>
        <p:nvPicPr>
          <p:cNvPr id="700" name="anapoima.001.jpeg" descr="anapoima.001.jpeg"/>
          <p:cNvPicPr>
            <a:picLocks noChangeAspect="1"/>
          </p:cNvPicPr>
          <p:nvPr/>
        </p:nvPicPr>
        <p:blipFill>
          <a:blip r:embed="rId2"/>
          <a:srcRect/>
          <a:stretch>
            <a:fillRect/>
          </a:stretch>
        </p:blipFill>
        <p:spPr>
          <a:xfrm>
            <a:off x="15007461" y="3419078"/>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711" name="Rectángulo 18"/>
          <p:cNvSpPr txBox="1"/>
          <p:nvPr/>
        </p:nvSpPr>
        <p:spPr>
          <a:xfrm>
            <a:off x="5136815" y="1344381"/>
            <a:ext cx="92395"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600">
                <a:solidFill>
                  <a:srgbClr val="00B0F0"/>
                </a:solidFill>
              </a:defRPr>
            </a:lvl1pPr>
          </a:lstStyle>
          <a:p>
            <a:endParaRPr dirty="0"/>
          </a:p>
        </p:txBody>
      </p:sp>
      <p:sp>
        <p:nvSpPr>
          <p:cNvPr id="13" name="MITIGACION DE IMPACTOS">
            <a:extLst>
              <a:ext uri="{FF2B5EF4-FFF2-40B4-BE49-F238E27FC236}">
                <a16:creationId xmlns:a16="http://schemas.microsoft.com/office/drawing/2014/main" id="{A62B6587-E8FB-45A3-B793-8ADEF7CDD551}"/>
              </a:ext>
            </a:extLst>
          </p:cNvPr>
          <p:cNvSpPr txBox="1"/>
          <p:nvPr/>
        </p:nvSpPr>
        <p:spPr>
          <a:xfrm>
            <a:off x="1276223" y="868032"/>
            <a:ext cx="18860459" cy="859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1828800">
              <a:lnSpc>
                <a:spcPct val="70000"/>
              </a:lnSpc>
              <a:defRPr sz="7700"/>
            </a:lvl1pPr>
          </a:lstStyle>
          <a:p>
            <a:r>
              <a:rPr lang="es-CO" sz="6600" dirty="0">
                <a:solidFill>
                  <a:srgbClr val="004D80"/>
                </a:solidFill>
              </a:rPr>
              <a:t>GENERALIDADES DE LA OPERACIÓN DEL RSDJ.</a:t>
            </a:r>
            <a:endParaRPr sz="6600" dirty="0">
              <a:solidFill>
                <a:srgbClr val="004D80"/>
              </a:solidFill>
            </a:endParaRPr>
          </a:p>
        </p:txBody>
      </p:sp>
      <p:pic>
        <p:nvPicPr>
          <p:cNvPr id="14" name="Shape 126" descr="http://www.cgrdonajuana.com/data/imagenes/el-relleno/mapa/mapa.png">
            <a:extLst>
              <a:ext uri="{FF2B5EF4-FFF2-40B4-BE49-F238E27FC236}">
                <a16:creationId xmlns:a16="http://schemas.microsoft.com/office/drawing/2014/main" id="{122172F5-84F0-4CAC-A8C6-50F9A93924AD}"/>
              </a:ext>
            </a:extLst>
          </p:cNvPr>
          <p:cNvPicPr preferRelativeResize="0"/>
          <p:nvPr/>
        </p:nvPicPr>
        <p:blipFill rotWithShape="1">
          <a:blip r:embed="rId3">
            <a:alphaModFix/>
          </a:blip>
          <a:srcRect/>
          <a:stretch/>
        </p:blipFill>
        <p:spPr>
          <a:xfrm>
            <a:off x="11673732" y="2298488"/>
            <a:ext cx="11434045" cy="9209570"/>
          </a:xfrm>
          <a:prstGeom prst="rect">
            <a:avLst/>
          </a:prstGeom>
          <a:noFill/>
          <a:ln>
            <a:noFill/>
          </a:ln>
        </p:spPr>
      </p:pic>
      <p:sp>
        <p:nvSpPr>
          <p:cNvPr id="15" name="Shape 127">
            <a:extLst>
              <a:ext uri="{FF2B5EF4-FFF2-40B4-BE49-F238E27FC236}">
                <a16:creationId xmlns:a16="http://schemas.microsoft.com/office/drawing/2014/main" id="{47140ECC-1910-4B31-AD13-24C88DA5B9D4}"/>
              </a:ext>
            </a:extLst>
          </p:cNvPr>
          <p:cNvSpPr txBox="1"/>
          <p:nvPr/>
        </p:nvSpPr>
        <p:spPr>
          <a:xfrm>
            <a:off x="1276222" y="2486705"/>
            <a:ext cx="10039477" cy="98849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400"/>
              <a:buFont typeface="Calibri"/>
              <a:buNone/>
            </a:pPr>
            <a:r>
              <a:rPr lang="en-US" sz="4200" b="1" i="0" u="none" cap="small" dirty="0" err="1">
                <a:solidFill>
                  <a:srgbClr val="002060"/>
                </a:solidFill>
                <a:ea typeface="Calibri"/>
                <a:cs typeface="Calibri"/>
                <a:sym typeface="Calibri"/>
              </a:rPr>
              <a:t>Área</a:t>
            </a:r>
            <a:r>
              <a:rPr lang="en-US" sz="4200" b="1" i="0" u="none" cap="small" dirty="0">
                <a:solidFill>
                  <a:srgbClr val="002060"/>
                </a:solidFill>
                <a:ea typeface="Calibri"/>
                <a:cs typeface="Calibri"/>
                <a:sym typeface="Calibri"/>
              </a:rPr>
              <a:t> Total: </a:t>
            </a:r>
            <a:r>
              <a:rPr lang="en-US" sz="4200" b="0" i="0" u="none" cap="small" dirty="0">
                <a:solidFill>
                  <a:srgbClr val="002060"/>
                </a:solidFill>
                <a:ea typeface="Calibri"/>
                <a:cs typeface="Calibri"/>
                <a:sym typeface="Calibri"/>
              </a:rPr>
              <a:t>592 </a:t>
            </a:r>
            <a:r>
              <a:rPr lang="en-US" sz="4200" b="0" i="0" u="none" cap="small" dirty="0" err="1">
                <a:solidFill>
                  <a:srgbClr val="002060"/>
                </a:solidFill>
                <a:ea typeface="Calibri"/>
                <a:cs typeface="Calibri"/>
                <a:sym typeface="Calibri"/>
              </a:rPr>
              <a:t>Hectáreas</a:t>
            </a:r>
            <a:endParaRPr sz="4200" cap="small" dirty="0">
              <a:solidFill>
                <a:srgbClr val="002060"/>
              </a:solidFill>
            </a:endParaRPr>
          </a:p>
          <a:p>
            <a:pPr marL="0" marR="0" lvl="0" indent="0" algn="l" rtl="0">
              <a:lnSpc>
                <a:spcPct val="100000"/>
              </a:lnSpc>
              <a:spcBef>
                <a:spcPts val="0"/>
              </a:spcBef>
              <a:spcAft>
                <a:spcPts val="0"/>
              </a:spcAft>
              <a:buClr>
                <a:schemeClr val="dk2"/>
              </a:buClr>
              <a:buSzPts val="1400"/>
              <a:buFont typeface="Calibri"/>
              <a:buNone/>
            </a:pPr>
            <a:r>
              <a:rPr lang="en-US" sz="4200" b="1" i="0" u="none" cap="small" dirty="0" err="1">
                <a:solidFill>
                  <a:srgbClr val="002060"/>
                </a:solidFill>
                <a:ea typeface="Calibri"/>
                <a:cs typeface="Calibri"/>
                <a:sym typeface="Calibri"/>
              </a:rPr>
              <a:t>Localización</a:t>
            </a:r>
            <a:r>
              <a:rPr lang="en-US" sz="4200" b="1" i="0" u="none" cap="small" dirty="0">
                <a:solidFill>
                  <a:srgbClr val="002060"/>
                </a:solidFill>
                <a:ea typeface="Calibri"/>
                <a:cs typeface="Calibri"/>
                <a:sym typeface="Calibri"/>
              </a:rPr>
              <a:t>: </a:t>
            </a:r>
            <a:r>
              <a:rPr lang="en-US" sz="4200" b="0" i="0" u="none" cap="small" dirty="0">
                <a:solidFill>
                  <a:srgbClr val="002060"/>
                </a:solidFill>
                <a:ea typeface="Calibri"/>
                <a:cs typeface="Calibri"/>
                <a:sym typeface="Calibri"/>
              </a:rPr>
              <a:t>Localidad de Ciudad Bolívar, Bogotá DC.</a:t>
            </a:r>
            <a:endParaRPr sz="4200" cap="small" dirty="0">
              <a:solidFill>
                <a:srgbClr val="002060"/>
              </a:solidFill>
            </a:endParaRPr>
          </a:p>
          <a:p>
            <a:pPr marL="0" marR="0" lvl="0" indent="0" algn="l" rtl="0">
              <a:lnSpc>
                <a:spcPct val="100000"/>
              </a:lnSpc>
              <a:spcBef>
                <a:spcPts val="0"/>
              </a:spcBef>
              <a:spcAft>
                <a:spcPts val="0"/>
              </a:spcAft>
              <a:buClr>
                <a:schemeClr val="dk2"/>
              </a:buClr>
              <a:buSzPts val="1400"/>
              <a:buFont typeface="Calibri"/>
              <a:buNone/>
            </a:pPr>
            <a:r>
              <a:rPr lang="en-US" sz="4200" b="1" i="0" u="none" cap="small" dirty="0" err="1">
                <a:solidFill>
                  <a:srgbClr val="002060"/>
                </a:solidFill>
                <a:ea typeface="Calibri"/>
                <a:cs typeface="Calibri"/>
                <a:sym typeface="Calibri"/>
              </a:rPr>
              <a:t>Fecha</a:t>
            </a:r>
            <a:r>
              <a:rPr lang="en-US" sz="4200" b="1" i="0" u="none" cap="small" dirty="0">
                <a:solidFill>
                  <a:srgbClr val="002060"/>
                </a:solidFill>
                <a:ea typeface="Calibri"/>
                <a:cs typeface="Calibri"/>
                <a:sym typeface="Calibri"/>
              </a:rPr>
              <a:t> de </a:t>
            </a:r>
            <a:r>
              <a:rPr lang="en-US" sz="4200" b="1" i="0" u="none" cap="small" dirty="0" err="1">
                <a:solidFill>
                  <a:srgbClr val="002060"/>
                </a:solidFill>
                <a:ea typeface="Calibri"/>
                <a:cs typeface="Calibri"/>
                <a:sym typeface="Calibri"/>
              </a:rPr>
              <a:t>inicio</a:t>
            </a:r>
            <a:r>
              <a:rPr lang="en-US" sz="4200" b="1" i="0" u="none" cap="small" dirty="0">
                <a:solidFill>
                  <a:srgbClr val="002060"/>
                </a:solidFill>
                <a:ea typeface="Calibri"/>
                <a:cs typeface="Calibri"/>
                <a:sym typeface="Calibri"/>
              </a:rPr>
              <a:t>: </a:t>
            </a:r>
            <a:r>
              <a:rPr lang="en-US" sz="4200" cap="small" dirty="0">
                <a:solidFill>
                  <a:srgbClr val="002060"/>
                </a:solidFill>
                <a:ea typeface="Calibri"/>
                <a:cs typeface="Calibri"/>
                <a:sym typeface="Calibri"/>
              </a:rPr>
              <a:t>1 </a:t>
            </a:r>
            <a:r>
              <a:rPr lang="en-US" sz="4200" cap="small" dirty="0" err="1">
                <a:solidFill>
                  <a:srgbClr val="002060"/>
                </a:solidFill>
                <a:ea typeface="Calibri"/>
                <a:cs typeface="Calibri"/>
                <a:sym typeface="Calibri"/>
              </a:rPr>
              <a:t>Noviembre</a:t>
            </a:r>
            <a:r>
              <a:rPr lang="en-US" sz="4200" cap="small" dirty="0">
                <a:solidFill>
                  <a:srgbClr val="002060"/>
                </a:solidFill>
                <a:ea typeface="Calibri"/>
                <a:cs typeface="Calibri"/>
                <a:sym typeface="Calibri"/>
              </a:rPr>
              <a:t> de</a:t>
            </a:r>
            <a:r>
              <a:rPr lang="en-US" sz="4200" b="1" cap="small" dirty="0">
                <a:solidFill>
                  <a:srgbClr val="002060"/>
                </a:solidFill>
                <a:ea typeface="Calibri"/>
                <a:cs typeface="Calibri"/>
                <a:sym typeface="Calibri"/>
              </a:rPr>
              <a:t> </a:t>
            </a:r>
            <a:r>
              <a:rPr lang="en-US" sz="4200" b="0" i="0" u="none" cap="small" dirty="0">
                <a:solidFill>
                  <a:srgbClr val="002060"/>
                </a:solidFill>
                <a:ea typeface="Calibri"/>
                <a:cs typeface="Calibri"/>
                <a:sym typeface="Calibri"/>
              </a:rPr>
              <a:t>1</a:t>
            </a:r>
            <a:r>
              <a:rPr lang="en-US" sz="4200" cap="small" dirty="0">
                <a:solidFill>
                  <a:srgbClr val="002060"/>
                </a:solidFill>
                <a:ea typeface="Calibri"/>
                <a:cs typeface="Calibri"/>
                <a:sym typeface="Calibri"/>
              </a:rPr>
              <a:t>98</a:t>
            </a:r>
            <a:r>
              <a:rPr lang="en-US" sz="4200" b="0" i="0" u="none" cap="small" dirty="0">
                <a:solidFill>
                  <a:srgbClr val="002060"/>
                </a:solidFill>
                <a:ea typeface="Calibri"/>
                <a:cs typeface="Calibri"/>
                <a:sym typeface="Calibri"/>
              </a:rPr>
              <a:t>8</a:t>
            </a:r>
            <a:endParaRPr sz="4200" cap="small" dirty="0">
              <a:solidFill>
                <a:srgbClr val="002060"/>
              </a:solidFill>
            </a:endParaRPr>
          </a:p>
          <a:p>
            <a:pPr marL="0" marR="0" lvl="0" indent="0" algn="l" rtl="0">
              <a:lnSpc>
                <a:spcPct val="100000"/>
              </a:lnSpc>
              <a:spcBef>
                <a:spcPts val="0"/>
              </a:spcBef>
              <a:spcAft>
                <a:spcPts val="0"/>
              </a:spcAft>
              <a:buClr>
                <a:schemeClr val="dk2"/>
              </a:buClr>
              <a:buSzPts val="1400"/>
              <a:buFont typeface="Calibri"/>
              <a:buNone/>
            </a:pPr>
            <a:r>
              <a:rPr lang="en-US" sz="4200" b="1" i="0" u="none" cap="small" dirty="0" err="1">
                <a:solidFill>
                  <a:srgbClr val="002060"/>
                </a:solidFill>
                <a:ea typeface="Calibri"/>
                <a:cs typeface="Calibri"/>
                <a:sym typeface="Calibri"/>
              </a:rPr>
              <a:t>Residuos</a:t>
            </a:r>
            <a:r>
              <a:rPr lang="en-US" sz="4200" b="1" i="0" u="none" cap="small" dirty="0">
                <a:solidFill>
                  <a:srgbClr val="002060"/>
                </a:solidFill>
                <a:ea typeface="Calibri"/>
                <a:cs typeface="Calibri"/>
                <a:sym typeface="Calibri"/>
              </a:rPr>
              <a:t> </a:t>
            </a:r>
            <a:r>
              <a:rPr lang="en-US" sz="4200" b="1" i="0" u="none" cap="small" dirty="0" err="1">
                <a:solidFill>
                  <a:srgbClr val="002060"/>
                </a:solidFill>
                <a:ea typeface="Calibri"/>
                <a:cs typeface="Calibri"/>
                <a:sym typeface="Calibri"/>
              </a:rPr>
              <a:t>recibidos</a:t>
            </a:r>
            <a:r>
              <a:rPr lang="en-US" sz="4200" b="1" i="0" u="none" cap="small" dirty="0">
                <a:solidFill>
                  <a:srgbClr val="002060"/>
                </a:solidFill>
                <a:ea typeface="Calibri"/>
                <a:cs typeface="Calibri"/>
                <a:sym typeface="Calibri"/>
              </a:rPr>
              <a:t>:  </a:t>
            </a:r>
            <a:r>
              <a:rPr lang="en-US" sz="4200" b="0" i="0" u="none" cap="small" dirty="0">
                <a:solidFill>
                  <a:srgbClr val="002060"/>
                </a:solidFill>
                <a:ea typeface="Calibri"/>
                <a:cs typeface="Calibri"/>
                <a:sym typeface="Calibri"/>
              </a:rPr>
              <a:t>Bogotá D.C, </a:t>
            </a:r>
            <a:r>
              <a:rPr lang="en-US" sz="4200" b="0" i="0" u="none" cap="small" dirty="0" err="1">
                <a:solidFill>
                  <a:srgbClr val="002060"/>
                </a:solidFill>
                <a:ea typeface="Calibri"/>
                <a:cs typeface="Calibri"/>
                <a:sym typeface="Calibri"/>
              </a:rPr>
              <a:t>Cáqueza</a:t>
            </a:r>
            <a:r>
              <a:rPr lang="en-US" sz="4200" b="0" i="0" u="none" cap="small" dirty="0">
                <a:solidFill>
                  <a:srgbClr val="002060"/>
                </a:solidFill>
                <a:ea typeface="Calibri"/>
                <a:cs typeface="Calibri"/>
                <a:sym typeface="Calibri"/>
              </a:rPr>
              <a:t>, </a:t>
            </a:r>
            <a:r>
              <a:rPr lang="en-US" sz="4200" b="0" i="0" u="none" cap="small" dirty="0" err="1">
                <a:solidFill>
                  <a:srgbClr val="002060"/>
                </a:solidFill>
                <a:ea typeface="Calibri"/>
                <a:cs typeface="Calibri"/>
                <a:sym typeface="Calibri"/>
              </a:rPr>
              <a:t>Choachí</a:t>
            </a:r>
            <a:r>
              <a:rPr lang="en-US" sz="4200" b="0" i="0" u="none" cap="small" dirty="0">
                <a:solidFill>
                  <a:srgbClr val="002060"/>
                </a:solidFill>
                <a:ea typeface="Calibri"/>
                <a:cs typeface="Calibri"/>
                <a:sym typeface="Calibri"/>
              </a:rPr>
              <a:t>, </a:t>
            </a:r>
            <a:r>
              <a:rPr lang="en-US" sz="4200" b="0" i="0" u="none" cap="small" dirty="0" err="1">
                <a:solidFill>
                  <a:srgbClr val="002060"/>
                </a:solidFill>
                <a:ea typeface="Calibri"/>
                <a:cs typeface="Calibri"/>
                <a:sym typeface="Calibri"/>
              </a:rPr>
              <a:t>Chipaque</a:t>
            </a:r>
            <a:r>
              <a:rPr lang="en-US" sz="4200" b="0" i="0" u="none" cap="small" dirty="0">
                <a:solidFill>
                  <a:srgbClr val="002060"/>
                </a:solidFill>
                <a:ea typeface="Calibri"/>
                <a:cs typeface="Calibri"/>
                <a:sym typeface="Calibri"/>
              </a:rPr>
              <a:t>, </a:t>
            </a:r>
            <a:r>
              <a:rPr lang="en-US" sz="4200" b="0" i="0" u="none" cap="small" dirty="0" err="1">
                <a:solidFill>
                  <a:srgbClr val="002060"/>
                </a:solidFill>
                <a:ea typeface="Calibri"/>
                <a:cs typeface="Calibri"/>
                <a:sym typeface="Calibri"/>
              </a:rPr>
              <a:t>Fosca</a:t>
            </a:r>
            <a:r>
              <a:rPr lang="en-US" sz="4200" cap="small" dirty="0">
                <a:solidFill>
                  <a:srgbClr val="002060"/>
                </a:solidFill>
                <a:ea typeface="Calibri"/>
                <a:cs typeface="Calibri"/>
                <a:sym typeface="Calibri"/>
              </a:rPr>
              <a:t>,</a:t>
            </a:r>
            <a:r>
              <a:rPr lang="en-US" sz="4200" b="0" i="0" u="none" cap="small" dirty="0">
                <a:solidFill>
                  <a:srgbClr val="002060"/>
                </a:solidFill>
                <a:ea typeface="Calibri"/>
                <a:cs typeface="Calibri"/>
                <a:sym typeface="Calibri"/>
              </a:rPr>
              <a:t> Gutierrez, </a:t>
            </a:r>
            <a:r>
              <a:rPr lang="en-US" sz="4200" b="0" i="0" u="none" cap="small" dirty="0" err="1">
                <a:solidFill>
                  <a:srgbClr val="002060"/>
                </a:solidFill>
                <a:ea typeface="Calibri"/>
                <a:cs typeface="Calibri"/>
                <a:sym typeface="Calibri"/>
              </a:rPr>
              <a:t>Ubaque</a:t>
            </a:r>
            <a:r>
              <a:rPr lang="en-US" sz="4200" cap="small" dirty="0">
                <a:solidFill>
                  <a:srgbClr val="002060"/>
                </a:solidFill>
                <a:ea typeface="Calibri"/>
                <a:cs typeface="Calibri"/>
                <a:sym typeface="Calibri"/>
              </a:rPr>
              <a:t> y</a:t>
            </a:r>
            <a:r>
              <a:rPr lang="en-US" sz="4200" b="0" i="0" u="none" cap="small" dirty="0">
                <a:solidFill>
                  <a:srgbClr val="002060"/>
                </a:solidFill>
                <a:ea typeface="Calibri"/>
                <a:cs typeface="Calibri"/>
                <a:sym typeface="Calibri"/>
              </a:rPr>
              <a:t> Une. </a:t>
            </a:r>
            <a:endParaRPr sz="4200" cap="small" dirty="0">
              <a:solidFill>
                <a:srgbClr val="002060"/>
              </a:solidFill>
            </a:endParaRPr>
          </a:p>
          <a:p>
            <a:pPr marL="0" marR="0" lvl="0" indent="0" algn="l" rtl="0">
              <a:lnSpc>
                <a:spcPct val="100000"/>
              </a:lnSpc>
              <a:spcBef>
                <a:spcPts val="0"/>
              </a:spcBef>
              <a:spcAft>
                <a:spcPts val="0"/>
              </a:spcAft>
              <a:buClr>
                <a:schemeClr val="dk2"/>
              </a:buClr>
              <a:buSzPts val="1400"/>
              <a:buFont typeface="Calibri"/>
              <a:buNone/>
            </a:pPr>
            <a:r>
              <a:rPr lang="en-US" sz="4200" b="1" i="0" u="none" cap="small" dirty="0" err="1">
                <a:solidFill>
                  <a:srgbClr val="002060"/>
                </a:solidFill>
                <a:ea typeface="Calibri"/>
                <a:cs typeface="Calibri"/>
                <a:sym typeface="Calibri"/>
              </a:rPr>
              <a:t>Toneladas</a:t>
            </a:r>
            <a:r>
              <a:rPr lang="en-US" sz="4200" b="1" i="0" u="none" cap="small" dirty="0">
                <a:solidFill>
                  <a:srgbClr val="002060"/>
                </a:solidFill>
                <a:ea typeface="Calibri"/>
                <a:cs typeface="Calibri"/>
                <a:sym typeface="Calibri"/>
              </a:rPr>
              <a:t> </a:t>
            </a:r>
            <a:r>
              <a:rPr lang="en-US" sz="4200" b="1" i="0" u="none" cap="small" dirty="0" err="1">
                <a:solidFill>
                  <a:srgbClr val="002060"/>
                </a:solidFill>
                <a:ea typeface="Calibri"/>
                <a:cs typeface="Calibri"/>
                <a:sym typeface="Calibri"/>
              </a:rPr>
              <a:t>promedio</a:t>
            </a:r>
            <a:r>
              <a:rPr lang="en-US" sz="4200" b="1" i="0" u="none" cap="small" dirty="0">
                <a:solidFill>
                  <a:srgbClr val="002060"/>
                </a:solidFill>
                <a:ea typeface="Calibri"/>
                <a:cs typeface="Calibri"/>
                <a:sym typeface="Calibri"/>
              </a:rPr>
              <a:t> </a:t>
            </a:r>
            <a:r>
              <a:rPr lang="en-US" sz="4200" b="1" cap="small" dirty="0" err="1">
                <a:solidFill>
                  <a:srgbClr val="002060"/>
                </a:solidFill>
                <a:ea typeface="Calibri"/>
                <a:cs typeface="Calibri"/>
              </a:rPr>
              <a:t>dispuestas</a:t>
            </a:r>
            <a:r>
              <a:rPr lang="en-US" sz="4200" b="1" i="0" u="none" cap="small" dirty="0">
                <a:solidFill>
                  <a:srgbClr val="002060"/>
                </a:solidFill>
                <a:ea typeface="Calibri"/>
                <a:cs typeface="Calibri"/>
                <a:sym typeface="Calibri"/>
              </a:rPr>
              <a:t> 2019:</a:t>
            </a:r>
          </a:p>
          <a:p>
            <a:pPr lvl="0" algn="l">
              <a:buClr>
                <a:schemeClr val="dk2"/>
              </a:buClr>
              <a:buSzPts val="1400"/>
            </a:pPr>
            <a:r>
              <a:rPr lang="en-US" sz="4200" cap="small" dirty="0">
                <a:solidFill>
                  <a:srgbClr val="002060"/>
                </a:solidFill>
                <a:ea typeface="Calibri"/>
                <a:cs typeface="Calibri"/>
                <a:sym typeface="Calibri"/>
              </a:rPr>
              <a:t> 6.413,75 </a:t>
            </a:r>
            <a:r>
              <a:rPr lang="en-US" sz="4200" cap="small" dirty="0" err="1">
                <a:solidFill>
                  <a:srgbClr val="002060"/>
                </a:solidFill>
                <a:ea typeface="Calibri"/>
                <a:cs typeface="Calibri"/>
                <a:sym typeface="Calibri"/>
              </a:rPr>
              <a:t>Toneladas</a:t>
            </a:r>
            <a:r>
              <a:rPr lang="en-US" sz="4200" cap="small" dirty="0">
                <a:solidFill>
                  <a:srgbClr val="002060"/>
                </a:solidFill>
                <a:ea typeface="Calibri"/>
                <a:cs typeface="Calibri"/>
                <a:sym typeface="Calibri"/>
              </a:rPr>
              <a:t>/</a:t>
            </a:r>
            <a:r>
              <a:rPr lang="en-US" sz="4200" b="0" i="0" u="none" cap="small" dirty="0" err="1">
                <a:solidFill>
                  <a:srgbClr val="002060"/>
                </a:solidFill>
                <a:ea typeface="Calibri"/>
                <a:cs typeface="Calibri"/>
                <a:sym typeface="Calibri"/>
              </a:rPr>
              <a:t>día</a:t>
            </a:r>
            <a:r>
              <a:rPr lang="en-US" sz="4200" b="0" i="0" u="none" cap="small" dirty="0">
                <a:solidFill>
                  <a:srgbClr val="002060"/>
                </a:solidFill>
                <a:ea typeface="Calibri"/>
                <a:cs typeface="Calibri"/>
                <a:sym typeface="Calibri"/>
              </a:rPr>
              <a:t>, </a:t>
            </a:r>
          </a:p>
          <a:p>
            <a:pPr lvl="0" algn="l">
              <a:buClr>
                <a:schemeClr val="dk2"/>
              </a:buClr>
              <a:buSzPts val="1400"/>
            </a:pPr>
            <a:r>
              <a:rPr lang="es-CO" sz="4200" cap="small" dirty="0">
                <a:solidFill>
                  <a:srgbClr val="002060"/>
                </a:solidFill>
                <a:cs typeface="Calibri"/>
              </a:rPr>
              <a:t>193.473,17</a:t>
            </a:r>
            <a:r>
              <a:rPr lang="en-US" sz="4200" cap="small" dirty="0">
                <a:solidFill>
                  <a:srgbClr val="002060"/>
                </a:solidFill>
                <a:cs typeface="Calibri"/>
                <a:sym typeface="Calibri"/>
              </a:rPr>
              <a:t> </a:t>
            </a:r>
            <a:r>
              <a:rPr lang="en-US" sz="4200" cap="small" dirty="0" err="1">
                <a:solidFill>
                  <a:srgbClr val="002060"/>
                </a:solidFill>
                <a:cs typeface="Calibri"/>
                <a:sym typeface="Calibri"/>
              </a:rPr>
              <a:t>toneladas</a:t>
            </a:r>
            <a:r>
              <a:rPr lang="en-US" sz="4200" cap="small" dirty="0">
                <a:solidFill>
                  <a:srgbClr val="002060"/>
                </a:solidFill>
                <a:cs typeface="Calibri"/>
                <a:sym typeface="Calibri"/>
              </a:rPr>
              <a:t> /</a:t>
            </a:r>
            <a:r>
              <a:rPr lang="en-US" sz="4200" cap="small" dirty="0" err="1">
                <a:solidFill>
                  <a:srgbClr val="002060"/>
                </a:solidFill>
                <a:cs typeface="Calibri"/>
                <a:sym typeface="Calibri"/>
              </a:rPr>
              <a:t>mes</a:t>
            </a:r>
            <a:r>
              <a:rPr lang="en-US" sz="4200" cap="small" dirty="0">
                <a:solidFill>
                  <a:srgbClr val="002060"/>
                </a:solidFill>
                <a:cs typeface="Calibri"/>
                <a:sym typeface="Calibri"/>
              </a:rPr>
              <a:t> </a:t>
            </a:r>
            <a:endParaRPr sz="4200" cap="small" dirty="0">
              <a:solidFill>
                <a:srgbClr val="002060"/>
              </a:solidFill>
              <a:cs typeface="Calibri"/>
            </a:endParaRPr>
          </a:p>
          <a:p>
            <a:pPr algn="l">
              <a:buClr>
                <a:schemeClr val="dk2"/>
              </a:buClr>
              <a:buSzPts val="1400"/>
            </a:pPr>
            <a:r>
              <a:rPr lang="en-US" sz="4200" b="1" i="0" u="none" cap="small" dirty="0">
                <a:solidFill>
                  <a:srgbClr val="002060"/>
                </a:solidFill>
                <a:ea typeface="Calibri"/>
                <a:cs typeface="Calibri"/>
                <a:sym typeface="Calibri"/>
              </a:rPr>
              <a:t>No. </a:t>
            </a:r>
            <a:r>
              <a:rPr lang="en-US" sz="4200" b="1" i="0" u="none" cap="small" dirty="0" err="1">
                <a:solidFill>
                  <a:srgbClr val="002060"/>
                </a:solidFill>
                <a:ea typeface="Calibri"/>
                <a:cs typeface="Calibri"/>
                <a:sym typeface="Calibri"/>
              </a:rPr>
              <a:t>Viajes</a:t>
            </a:r>
            <a:r>
              <a:rPr lang="en-US" sz="4200" b="1" i="0" u="none" cap="small" dirty="0">
                <a:solidFill>
                  <a:srgbClr val="002060"/>
                </a:solidFill>
                <a:ea typeface="Calibri"/>
                <a:cs typeface="Calibri"/>
                <a:sym typeface="Calibri"/>
              </a:rPr>
              <a:t> </a:t>
            </a:r>
            <a:r>
              <a:rPr lang="en-US" sz="4200" b="1" i="0" u="none" cap="small" dirty="0" err="1">
                <a:solidFill>
                  <a:srgbClr val="002060"/>
                </a:solidFill>
                <a:ea typeface="Calibri"/>
                <a:cs typeface="Calibri"/>
                <a:sym typeface="Calibri"/>
              </a:rPr>
              <a:t>promedio</a:t>
            </a:r>
            <a:r>
              <a:rPr lang="en-US" sz="4200" b="1" i="0" u="none" cap="small" dirty="0">
                <a:solidFill>
                  <a:srgbClr val="002060"/>
                </a:solidFill>
                <a:ea typeface="Calibri"/>
                <a:cs typeface="Calibri"/>
                <a:sym typeface="Calibri"/>
              </a:rPr>
              <a:t> que </a:t>
            </a:r>
            <a:r>
              <a:rPr lang="en-US" sz="4200" b="1" i="0" u="none" cap="small" dirty="0" err="1">
                <a:solidFill>
                  <a:srgbClr val="002060"/>
                </a:solidFill>
                <a:ea typeface="Calibri"/>
                <a:cs typeface="Calibri"/>
                <a:sym typeface="Calibri"/>
              </a:rPr>
              <a:t>ingresan</a:t>
            </a:r>
            <a:r>
              <a:rPr lang="en-US" sz="4200" b="1" i="0" u="none" cap="small" dirty="0">
                <a:solidFill>
                  <a:srgbClr val="002060"/>
                </a:solidFill>
                <a:ea typeface="Calibri"/>
                <a:cs typeface="Calibri"/>
                <a:sym typeface="Calibri"/>
              </a:rPr>
              <a:t> 2019: </a:t>
            </a:r>
            <a:r>
              <a:rPr lang="en-US" sz="4200" cap="small" dirty="0">
                <a:solidFill>
                  <a:srgbClr val="002060"/>
                </a:solidFill>
                <a:cs typeface="Calibri"/>
                <a:sym typeface="Calibri"/>
              </a:rPr>
              <a:t>21.237 </a:t>
            </a:r>
            <a:r>
              <a:rPr lang="en-US" sz="4200" cap="small" dirty="0" err="1">
                <a:solidFill>
                  <a:srgbClr val="002060"/>
                </a:solidFill>
                <a:cs typeface="Calibri"/>
                <a:sym typeface="Calibri"/>
              </a:rPr>
              <a:t>mensual</a:t>
            </a:r>
            <a:r>
              <a:rPr lang="en-US" sz="4200" cap="small" dirty="0">
                <a:solidFill>
                  <a:srgbClr val="002060"/>
                </a:solidFill>
                <a:cs typeface="Calibri"/>
                <a:sym typeface="Calibri"/>
              </a:rPr>
              <a:t> – 704 </a:t>
            </a:r>
            <a:r>
              <a:rPr lang="en-US" sz="4200" cap="small" dirty="0" err="1">
                <a:solidFill>
                  <a:srgbClr val="002060"/>
                </a:solidFill>
                <a:cs typeface="Calibri"/>
                <a:sym typeface="Calibri"/>
              </a:rPr>
              <a:t>diario</a:t>
            </a:r>
            <a:endParaRPr lang="en-US" sz="4200" cap="small" dirty="0">
              <a:solidFill>
                <a:srgbClr val="002060"/>
              </a:solidFill>
              <a:cs typeface="Calibri"/>
              <a:sym typeface="Calibri"/>
            </a:endParaRPr>
          </a:p>
          <a:p>
            <a:pPr marL="0" marR="0" lvl="0" indent="0" algn="l" rtl="0">
              <a:lnSpc>
                <a:spcPct val="100000"/>
              </a:lnSpc>
              <a:spcBef>
                <a:spcPts val="0"/>
              </a:spcBef>
              <a:spcAft>
                <a:spcPts val="0"/>
              </a:spcAft>
              <a:buClr>
                <a:schemeClr val="dk2"/>
              </a:buClr>
              <a:buSzPts val="1400"/>
              <a:buFont typeface="Calibri"/>
              <a:buNone/>
            </a:pPr>
            <a:r>
              <a:rPr lang="en-US" sz="4200" b="1" cap="small" dirty="0">
                <a:solidFill>
                  <a:srgbClr val="002060"/>
                </a:solidFill>
                <a:cs typeface="Calibri"/>
                <a:sym typeface="Calibri"/>
              </a:rPr>
              <a:t>Tipo de </a:t>
            </a:r>
            <a:r>
              <a:rPr lang="en-US" sz="4200" b="1" cap="small" dirty="0" err="1">
                <a:solidFill>
                  <a:srgbClr val="002060"/>
                </a:solidFill>
                <a:cs typeface="Calibri"/>
                <a:sym typeface="Calibri"/>
              </a:rPr>
              <a:t>Disposición</a:t>
            </a:r>
            <a:r>
              <a:rPr lang="en-US" sz="4200" b="1" cap="small" dirty="0">
                <a:solidFill>
                  <a:srgbClr val="002060"/>
                </a:solidFill>
                <a:cs typeface="Calibri"/>
                <a:sym typeface="Calibri"/>
              </a:rPr>
              <a:t> Final: </a:t>
            </a:r>
            <a:r>
              <a:rPr lang="en-US" sz="4200" cap="small" dirty="0">
                <a:solidFill>
                  <a:srgbClr val="002060"/>
                </a:solidFill>
                <a:cs typeface="Calibri"/>
                <a:sym typeface="Calibri"/>
              </a:rPr>
              <a:t>Terrazas </a:t>
            </a:r>
            <a:r>
              <a:rPr lang="en-US" sz="4200" cap="small" dirty="0" err="1">
                <a:solidFill>
                  <a:srgbClr val="002060"/>
                </a:solidFill>
                <a:cs typeface="Calibri"/>
                <a:sym typeface="Calibri"/>
              </a:rPr>
              <a:t>combinado</a:t>
            </a:r>
            <a:r>
              <a:rPr lang="en-US" sz="4200" cap="small" dirty="0">
                <a:solidFill>
                  <a:srgbClr val="002060"/>
                </a:solidFill>
                <a:cs typeface="Calibri"/>
                <a:sym typeface="Calibri"/>
              </a:rPr>
              <a:t> con </a:t>
            </a:r>
            <a:r>
              <a:rPr lang="en-US" sz="4200" cap="small" dirty="0" err="1">
                <a:solidFill>
                  <a:srgbClr val="002060"/>
                </a:solidFill>
                <a:cs typeface="Calibri"/>
                <a:sym typeface="Calibri"/>
              </a:rPr>
              <a:t>método</a:t>
            </a:r>
            <a:r>
              <a:rPr lang="en-US" sz="4200" cap="small" dirty="0">
                <a:solidFill>
                  <a:srgbClr val="002060"/>
                </a:solidFill>
                <a:cs typeface="Calibri"/>
                <a:sym typeface="Calibri"/>
              </a:rPr>
              <a:t> de Area. (</a:t>
            </a:r>
            <a:r>
              <a:rPr lang="en-US" sz="4200" cap="small" dirty="0" err="1">
                <a:solidFill>
                  <a:srgbClr val="002060"/>
                </a:solidFill>
                <a:cs typeface="Calibri"/>
                <a:sym typeface="Calibri"/>
              </a:rPr>
              <a:t>Llenado</a:t>
            </a:r>
            <a:r>
              <a:rPr lang="en-US" sz="4200" cap="small" dirty="0">
                <a:solidFill>
                  <a:srgbClr val="002060"/>
                </a:solidFill>
                <a:cs typeface="Calibri"/>
                <a:sym typeface="Calibri"/>
              </a:rPr>
              <a:t> por </a:t>
            </a:r>
            <a:r>
              <a:rPr lang="en-US" sz="4200" cap="small" dirty="0" err="1">
                <a:solidFill>
                  <a:srgbClr val="002060"/>
                </a:solidFill>
                <a:cs typeface="Calibri"/>
                <a:sym typeface="Calibri"/>
              </a:rPr>
              <a:t>niveles</a:t>
            </a:r>
            <a:r>
              <a:rPr lang="en-US" sz="4200" cap="small" dirty="0">
                <a:solidFill>
                  <a:srgbClr val="002060"/>
                </a:solidFill>
                <a:cs typeface="Calibri"/>
                <a:sym typeface="Calibri"/>
              </a:rPr>
              <a:t>).</a:t>
            </a:r>
          </a:p>
          <a:p>
            <a:pPr marL="0" marR="0" lvl="0" indent="0" algn="l" rtl="0">
              <a:lnSpc>
                <a:spcPct val="100000"/>
              </a:lnSpc>
              <a:spcBef>
                <a:spcPts val="0"/>
              </a:spcBef>
              <a:spcAft>
                <a:spcPts val="0"/>
              </a:spcAft>
              <a:buClr>
                <a:schemeClr val="dk2"/>
              </a:buClr>
              <a:buSzPts val="1400"/>
              <a:buFont typeface="Calibri"/>
              <a:buNone/>
            </a:pPr>
            <a:endParaRPr sz="4200" cap="small" dirty="0">
              <a:solidFill>
                <a:srgbClr val="002060"/>
              </a:solidFill>
            </a:endParaRPr>
          </a:p>
        </p:txBody>
      </p:sp>
    </p:spTree>
    <p:extLst>
      <p:ext uri="{BB962C8B-B14F-4D97-AF65-F5344CB8AC3E}">
        <p14:creationId xmlns:p14="http://schemas.microsoft.com/office/powerpoint/2010/main" val="3441030410"/>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Título 1"/>
          <p:cNvSpPr txBox="1"/>
          <p:nvPr/>
        </p:nvSpPr>
        <p:spPr>
          <a:xfrm>
            <a:off x="1055175" y="805312"/>
            <a:ext cx="22997648" cy="859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7300">
                <a:solidFill>
                  <a:schemeClr val="accent1">
                    <a:hueOff val="114395"/>
                    <a:lumOff val="-24975"/>
                  </a:schemeClr>
                </a:solidFill>
                <a:latin typeface="Calibri"/>
                <a:ea typeface="Calibri"/>
                <a:cs typeface="Calibri"/>
                <a:sym typeface="Calibri"/>
              </a:defRPr>
            </a:lvl1pPr>
          </a:lstStyle>
          <a:p>
            <a:r>
              <a:rPr lang="es-CO" sz="6600" dirty="0">
                <a:solidFill>
                  <a:srgbClr val="004D80"/>
                </a:solidFill>
              </a:rPr>
              <a:t>LICENCIA AMBIENTAL ÚNICA DEL RSDJ.</a:t>
            </a:r>
          </a:p>
        </p:txBody>
      </p:sp>
      <p:graphicFrame>
        <p:nvGraphicFramePr>
          <p:cNvPr id="3" name="Diagrama 2"/>
          <p:cNvGraphicFramePr/>
          <p:nvPr>
            <p:extLst>
              <p:ext uri="{D42A27DB-BD31-4B8C-83A1-F6EECF244321}">
                <p14:modId xmlns:p14="http://schemas.microsoft.com/office/powerpoint/2010/main" val="1148048990"/>
              </p:ext>
            </p:extLst>
          </p:nvPr>
        </p:nvGraphicFramePr>
        <p:xfrm>
          <a:off x="685799" y="1664586"/>
          <a:ext cx="23035847" cy="6209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Imagen 19">
            <a:extLst>
              <a:ext uri="{FF2B5EF4-FFF2-40B4-BE49-F238E27FC236}">
                <a16:creationId xmlns:a16="http://schemas.microsoft.com/office/drawing/2014/main" id="{6A5E8C03-DF5F-4C60-9AD1-914B8A47A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2668" y="7703820"/>
            <a:ext cx="8869901" cy="4989319"/>
          </a:xfrm>
          <a:prstGeom prst="rect">
            <a:avLst/>
          </a:prstGeom>
        </p:spPr>
      </p:pic>
      <p:sp>
        <p:nvSpPr>
          <p:cNvPr id="21" name="Shape 153">
            <a:extLst>
              <a:ext uri="{FF2B5EF4-FFF2-40B4-BE49-F238E27FC236}">
                <a16:creationId xmlns:a16="http://schemas.microsoft.com/office/drawing/2014/main" id="{AAEECA59-A8A1-430C-A536-E23BB43FAFC4}"/>
              </a:ext>
            </a:extLst>
          </p:cNvPr>
          <p:cNvSpPr txBox="1"/>
          <p:nvPr/>
        </p:nvSpPr>
        <p:spPr>
          <a:xfrm>
            <a:off x="13866113" y="8897962"/>
            <a:ext cx="9144000" cy="923925"/>
          </a:xfrm>
          <a:prstGeom prst="rect">
            <a:avLst/>
          </a:prstGeom>
          <a:noFill/>
          <a:ln>
            <a:noFill/>
          </a:ln>
        </p:spPr>
        <p:txBody>
          <a:bodyPr spcFirstLastPara="1" wrap="square" lIns="91425" tIns="45700" rIns="91425" bIns="45700" anchor="t" anchorCtr="0">
            <a:noAutofit/>
          </a:bodyPr>
          <a:lstStyle/>
          <a:p>
            <a:pPr marL="228600" marR="0" lvl="0" indent="0" rtl="0">
              <a:lnSpc>
                <a:spcPct val="100000"/>
              </a:lnSpc>
              <a:spcBef>
                <a:spcPts val="0"/>
              </a:spcBef>
              <a:spcAft>
                <a:spcPts val="0"/>
              </a:spcAft>
              <a:buClr>
                <a:schemeClr val="dk1"/>
              </a:buClr>
              <a:buSzPts val="1800"/>
              <a:buFont typeface="Calibri"/>
              <a:buNone/>
            </a:pP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Autoridad</a:t>
            </a:r>
            <a:r>
              <a:rPr lang="en-US" sz="3200" b="0" i="0" u="none" dirty="0">
                <a:solidFill>
                  <a:schemeClr val="dk1"/>
                </a:solidFill>
                <a:latin typeface="Calibri"/>
                <a:ea typeface="Calibri"/>
                <a:cs typeface="Calibri"/>
                <a:sym typeface="Calibri"/>
              </a:rPr>
              <a:t> </a:t>
            </a:r>
            <a:r>
              <a:rPr lang="en-US" sz="3200" dirty="0">
                <a:solidFill>
                  <a:schemeClr val="dk1"/>
                </a:solidFill>
                <a:latin typeface="Calibri"/>
                <a:ea typeface="Calibri"/>
                <a:cs typeface="Calibri"/>
              </a:rPr>
              <a:t>A</a:t>
            </a:r>
            <a:r>
              <a:rPr lang="en-US" sz="3200" b="0" i="0" u="none" dirty="0">
                <a:solidFill>
                  <a:schemeClr val="dk1"/>
                </a:solidFill>
                <a:latin typeface="Calibri"/>
                <a:ea typeface="Calibri"/>
                <a:cs typeface="Calibri"/>
                <a:sym typeface="Calibri"/>
              </a:rPr>
              <a:t>mbiental </a:t>
            </a:r>
            <a:r>
              <a:rPr lang="en-US" sz="3200" dirty="0" err="1">
                <a:solidFill>
                  <a:schemeClr val="dk1"/>
                </a:solidFill>
                <a:latin typeface="Calibri"/>
                <a:ea typeface="Calibri"/>
                <a:cs typeface="Calibri"/>
              </a:rPr>
              <a:t>C</a:t>
            </a:r>
            <a:r>
              <a:rPr lang="en-US" sz="3200" b="0" i="0" u="none" dirty="0" err="1">
                <a:solidFill>
                  <a:schemeClr val="dk1"/>
                </a:solidFill>
                <a:latin typeface="Calibri"/>
                <a:ea typeface="Calibri"/>
                <a:cs typeface="Calibri"/>
                <a:sym typeface="Calibri"/>
              </a:rPr>
              <a:t>ompetente</a:t>
            </a:r>
            <a:r>
              <a:rPr lang="en-US" sz="3200" b="0" i="0" u="none" dirty="0">
                <a:solidFill>
                  <a:schemeClr val="dk1"/>
                </a:solidFill>
                <a:latin typeface="Calibri"/>
                <a:ea typeface="Calibri"/>
                <a:cs typeface="Calibri"/>
                <a:sym typeface="Calibri"/>
              </a:rPr>
              <a:t>:</a:t>
            </a:r>
            <a:endParaRPr sz="3200" dirty="0"/>
          </a:p>
          <a:p>
            <a:pPr marL="228600" marR="0" lvl="0" indent="0" rtl="0">
              <a:lnSpc>
                <a:spcPct val="100000"/>
              </a:lnSpc>
              <a:spcBef>
                <a:spcPts val="0"/>
              </a:spcBef>
              <a:spcAft>
                <a:spcPts val="0"/>
              </a:spcAft>
              <a:buClr>
                <a:schemeClr val="dk1"/>
              </a:buClr>
              <a:buSzPts val="1800"/>
              <a:buFont typeface="Calibri"/>
              <a:buNone/>
            </a:pPr>
            <a:r>
              <a:rPr lang="en-US" sz="3200" b="1" i="0" u="none" dirty="0" err="1">
                <a:solidFill>
                  <a:schemeClr val="dk1"/>
                </a:solidFill>
                <a:latin typeface="Calibri"/>
                <a:ea typeface="Calibri"/>
                <a:cs typeface="Calibri"/>
                <a:sym typeface="Calibri"/>
              </a:rPr>
              <a:t>Autoridad</a:t>
            </a:r>
            <a:r>
              <a:rPr lang="en-US" sz="3200" b="1" i="0" u="none" dirty="0">
                <a:solidFill>
                  <a:schemeClr val="dk1"/>
                </a:solidFill>
                <a:latin typeface="Calibri"/>
                <a:ea typeface="Calibri"/>
                <a:cs typeface="Calibri"/>
                <a:sym typeface="Calibri"/>
              </a:rPr>
              <a:t> Nacional de </a:t>
            </a:r>
            <a:r>
              <a:rPr lang="en-US" sz="3200" b="1" i="0" u="none" dirty="0" err="1">
                <a:solidFill>
                  <a:schemeClr val="dk1"/>
                </a:solidFill>
                <a:latin typeface="Calibri"/>
                <a:ea typeface="Calibri"/>
                <a:cs typeface="Calibri"/>
                <a:sym typeface="Calibri"/>
              </a:rPr>
              <a:t>Licencias</a:t>
            </a:r>
            <a:r>
              <a:rPr lang="en-US" sz="3200" b="1" i="0" u="none" dirty="0">
                <a:solidFill>
                  <a:schemeClr val="dk1"/>
                </a:solidFill>
                <a:latin typeface="Calibri"/>
                <a:ea typeface="Calibri"/>
                <a:cs typeface="Calibri"/>
                <a:sym typeface="Calibri"/>
              </a:rPr>
              <a:t> </a:t>
            </a:r>
            <a:r>
              <a:rPr lang="en-US" sz="3200" b="1" i="0" u="none" dirty="0" err="1">
                <a:solidFill>
                  <a:schemeClr val="dk1"/>
                </a:solidFill>
                <a:latin typeface="Calibri"/>
                <a:ea typeface="Calibri"/>
                <a:cs typeface="Calibri"/>
                <a:sym typeface="Calibri"/>
              </a:rPr>
              <a:t>Ambientales</a:t>
            </a:r>
            <a:r>
              <a:rPr lang="en-US" sz="3200" b="1" i="0" u="none" dirty="0">
                <a:solidFill>
                  <a:schemeClr val="dk1"/>
                </a:solidFill>
                <a:latin typeface="Calibri"/>
                <a:ea typeface="Calibri"/>
                <a:cs typeface="Calibri"/>
                <a:sym typeface="Calibri"/>
              </a:rPr>
              <a:t> - ANLA</a:t>
            </a:r>
            <a:endParaRPr sz="3200" dirty="0"/>
          </a:p>
        </p:txBody>
      </p:sp>
    </p:spTree>
    <p:extLst>
      <p:ext uri="{BB962C8B-B14F-4D97-AF65-F5344CB8AC3E}">
        <p14:creationId xmlns:p14="http://schemas.microsoft.com/office/powerpoint/2010/main" val="17855527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anapoima.001.jpeg" descr="anapoima.001.jpeg"/>
          <p:cNvPicPr>
            <a:picLocks noChangeAspect="1"/>
          </p:cNvPicPr>
          <p:nvPr/>
        </p:nvPicPr>
        <p:blipFill>
          <a:blip r:embed="rId2"/>
          <a:srcRect/>
          <a:stretch>
            <a:fillRect/>
          </a:stretch>
        </p:blipFill>
        <p:spPr>
          <a:xfrm>
            <a:off x="15007461" y="3465789"/>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864" name="Procesos sancionatorios ejecutoriados"/>
          <p:cNvSpPr txBox="1"/>
          <p:nvPr/>
        </p:nvSpPr>
        <p:spPr>
          <a:xfrm>
            <a:off x="1015119" y="1189653"/>
            <a:ext cx="23093812" cy="939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1828800">
              <a:lnSpc>
                <a:spcPct val="70000"/>
              </a:lnSpc>
              <a:defRPr sz="7300">
                <a:solidFill>
                  <a:srgbClr val="004D80"/>
                </a:solidFill>
              </a:defRPr>
            </a:lvl1pPr>
          </a:lstStyle>
          <a:p>
            <a:r>
              <a:rPr lang="es-CO" dirty="0"/>
              <a:t>Cesión parcial de la Licencia Ambiental RSDJ.</a:t>
            </a:r>
          </a:p>
        </p:txBody>
      </p:sp>
      <p:pic>
        <p:nvPicPr>
          <p:cNvPr id="865" name="anapoima.001.jpeg" descr="anapoima.001.jpeg"/>
          <p:cNvPicPr>
            <a:picLocks noChangeAspect="1"/>
          </p:cNvPicPr>
          <p:nvPr/>
        </p:nvPicPr>
        <p:blipFill>
          <a:blip r:embed="rId2"/>
          <a:srcRect/>
          <a:stretch>
            <a:fillRect/>
          </a:stretch>
        </p:blipFill>
        <p:spPr>
          <a:xfrm>
            <a:off x="15007461" y="3419078"/>
            <a:ext cx="9399777" cy="10296923"/>
          </a:xfrm>
          <a:custGeom>
            <a:avLst/>
            <a:gdLst/>
            <a:ahLst/>
            <a:cxnLst>
              <a:cxn ang="0">
                <a:pos x="wd2" y="hd2"/>
              </a:cxn>
              <a:cxn ang="5400000">
                <a:pos x="wd2" y="hd2"/>
              </a:cxn>
              <a:cxn ang="10800000">
                <a:pos x="wd2" y="hd2"/>
              </a:cxn>
              <a:cxn ang="16200000">
                <a:pos x="wd2" y="hd2"/>
              </a:cxn>
            </a:cxnLst>
            <a:rect l="0" t="0" r="r" b="b"/>
            <a:pathLst>
              <a:path w="21577" h="21600" extrusionOk="0">
                <a:moveTo>
                  <a:pt x="21540" y="0"/>
                </a:moveTo>
                <a:cubicBezTo>
                  <a:pt x="21521" y="62"/>
                  <a:pt x="21243" y="1277"/>
                  <a:pt x="20906" y="2778"/>
                </a:cubicBezTo>
                <a:cubicBezTo>
                  <a:pt x="20347" y="5259"/>
                  <a:pt x="19792" y="7716"/>
                  <a:pt x="18918" y="11576"/>
                </a:cubicBezTo>
                <a:cubicBezTo>
                  <a:pt x="18759" y="12277"/>
                  <a:pt x="18515" y="13358"/>
                  <a:pt x="18376" y="13978"/>
                </a:cubicBezTo>
                <a:cubicBezTo>
                  <a:pt x="18237" y="14598"/>
                  <a:pt x="17987" y="15701"/>
                  <a:pt x="17821" y="16429"/>
                </a:cubicBezTo>
                <a:lnTo>
                  <a:pt x="17519" y="17752"/>
                </a:lnTo>
                <a:lnTo>
                  <a:pt x="9003" y="17765"/>
                </a:lnTo>
                <a:lnTo>
                  <a:pt x="486" y="17777"/>
                </a:lnTo>
                <a:lnTo>
                  <a:pt x="256" y="18794"/>
                </a:lnTo>
                <a:cubicBezTo>
                  <a:pt x="130" y="19354"/>
                  <a:pt x="15" y="19849"/>
                  <a:pt x="1" y="19897"/>
                </a:cubicBezTo>
                <a:cubicBezTo>
                  <a:pt x="-23" y="19978"/>
                  <a:pt x="406" y="19982"/>
                  <a:pt x="8463" y="19982"/>
                </a:cubicBezTo>
                <a:cubicBezTo>
                  <a:pt x="13131" y="19982"/>
                  <a:pt x="16962" y="20000"/>
                  <a:pt x="16976" y="20022"/>
                </a:cubicBezTo>
                <a:cubicBezTo>
                  <a:pt x="16991" y="20043"/>
                  <a:pt x="16923" y="20407"/>
                  <a:pt x="16825" y="20830"/>
                </a:cubicBezTo>
                <a:lnTo>
                  <a:pt x="16649" y="21600"/>
                </a:lnTo>
                <a:lnTo>
                  <a:pt x="21577" y="21600"/>
                </a:lnTo>
                <a:lnTo>
                  <a:pt x="21572" y="10755"/>
                </a:lnTo>
                <a:cubicBezTo>
                  <a:pt x="21570" y="5040"/>
                  <a:pt x="21560" y="581"/>
                  <a:pt x="21550" y="222"/>
                </a:cubicBezTo>
                <a:cubicBezTo>
                  <a:pt x="21547" y="118"/>
                  <a:pt x="21543" y="68"/>
                  <a:pt x="21540" y="0"/>
                </a:cubicBezTo>
                <a:close/>
              </a:path>
            </a:pathLst>
          </a:custGeom>
          <a:ln w="12700">
            <a:miter lim="400000"/>
          </a:ln>
        </p:spPr>
      </p:pic>
      <p:sp>
        <p:nvSpPr>
          <p:cNvPr id="11" name="Diagrama de flujo: conector 10">
            <a:extLst>
              <a:ext uri="{FF2B5EF4-FFF2-40B4-BE49-F238E27FC236}">
                <a16:creationId xmlns:a16="http://schemas.microsoft.com/office/drawing/2014/main" id="{0244CF92-540A-4B1A-9B1A-DE805F6C8AE5}"/>
              </a:ext>
            </a:extLst>
          </p:cNvPr>
          <p:cNvSpPr/>
          <p:nvPr/>
        </p:nvSpPr>
        <p:spPr>
          <a:xfrm>
            <a:off x="2283517" y="8752303"/>
            <a:ext cx="4161552" cy="3900926"/>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CO" dirty="0"/>
              <a:t>Expedientes</a:t>
            </a:r>
          </a:p>
          <a:p>
            <a:pPr algn="ctr"/>
            <a:r>
              <a:rPr lang="es-CO" dirty="0"/>
              <a:t>LAM 8039-CGR</a:t>
            </a:r>
          </a:p>
          <a:p>
            <a:pPr algn="ctr"/>
            <a:r>
              <a:rPr lang="es-CO" dirty="0"/>
              <a:t>LAM 7710-UAESP</a:t>
            </a:r>
          </a:p>
        </p:txBody>
      </p:sp>
      <p:cxnSp>
        <p:nvCxnSpPr>
          <p:cNvPr id="7" name="Conector recto de flecha 6">
            <a:extLst>
              <a:ext uri="{FF2B5EF4-FFF2-40B4-BE49-F238E27FC236}">
                <a16:creationId xmlns:a16="http://schemas.microsoft.com/office/drawing/2014/main" id="{152319E5-AC27-447F-BE50-4BFB44B9F09E}"/>
              </a:ext>
            </a:extLst>
          </p:cNvPr>
          <p:cNvCxnSpPr/>
          <p:nvPr/>
        </p:nvCxnSpPr>
        <p:spPr>
          <a:xfrm>
            <a:off x="6445069" y="10702766"/>
            <a:ext cx="2117558"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4" name="Picture 3" descr="Picture 3">
            <a:extLst>
              <a:ext uri="{FF2B5EF4-FFF2-40B4-BE49-F238E27FC236}">
                <a16:creationId xmlns:a16="http://schemas.microsoft.com/office/drawing/2014/main" id="{01838DCF-F538-4D66-B034-FAE14F9E088B}"/>
              </a:ext>
            </a:extLst>
          </p:cNvPr>
          <p:cNvPicPr>
            <a:picLocks noChangeAspect="1"/>
          </p:cNvPicPr>
          <p:nvPr/>
        </p:nvPicPr>
        <p:blipFill>
          <a:blip r:embed="rId3"/>
          <a:stretch>
            <a:fillRect/>
          </a:stretch>
        </p:blipFill>
        <p:spPr>
          <a:xfrm>
            <a:off x="8562759" y="9453094"/>
            <a:ext cx="2499343" cy="2499343"/>
          </a:xfrm>
          <a:prstGeom prst="rect">
            <a:avLst/>
          </a:prstGeom>
          <a:ln w="12700">
            <a:miter lim="400000"/>
          </a:ln>
        </p:spPr>
      </p:pic>
      <p:sp>
        <p:nvSpPr>
          <p:cNvPr id="15" name="Título 2">
            <a:extLst>
              <a:ext uri="{FF2B5EF4-FFF2-40B4-BE49-F238E27FC236}">
                <a16:creationId xmlns:a16="http://schemas.microsoft.com/office/drawing/2014/main" id="{C01CAD1E-9995-41C1-A851-496A75D34B85}"/>
              </a:ext>
            </a:extLst>
          </p:cNvPr>
          <p:cNvSpPr txBox="1">
            <a:spLocks/>
          </p:cNvSpPr>
          <p:nvPr/>
        </p:nvSpPr>
        <p:spPr>
          <a:xfrm>
            <a:off x="13052949" y="2734484"/>
            <a:ext cx="9771967" cy="10296923"/>
          </a:xfrm>
          <a:prstGeom prst="rect">
            <a:avLst/>
          </a:prstGeom>
        </p:spPr>
        <p:txBody>
          <a:bodyP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Calibri"/>
              </a:defRPr>
            </a:lvl9pPr>
          </a:lstStyle>
          <a:p>
            <a:pPr hangingPunct="1"/>
            <a:r>
              <a:rPr lang="es-CO" sz="4800" dirty="0">
                <a:solidFill>
                  <a:srgbClr val="002060"/>
                </a:solidFill>
              </a:rPr>
              <a:t>Se cedieron parcialmente los derechos y obligaciones que derivan de la licencia ambiental al operador del RSDJ </a:t>
            </a:r>
            <a:r>
              <a:rPr lang="es-ES" sz="4800" dirty="0">
                <a:solidFill>
                  <a:srgbClr val="002060"/>
                </a:solidFill>
              </a:rPr>
              <a:t> la Sociedad Centro de Gerenciamiento de Residuos Doña Juana S.A. E.S.P (CGR) mediante resolución ANLA 846.</a:t>
            </a:r>
            <a:br>
              <a:rPr lang="es-ES" sz="4800" dirty="0">
                <a:solidFill>
                  <a:srgbClr val="002060"/>
                </a:solidFill>
              </a:rPr>
            </a:br>
            <a:r>
              <a:rPr lang="es-ES" sz="4800" dirty="0">
                <a:solidFill>
                  <a:srgbClr val="002060"/>
                </a:solidFill>
              </a:rPr>
              <a:t> </a:t>
            </a:r>
            <a:br>
              <a:rPr lang="es-ES" sz="4800" dirty="0">
                <a:solidFill>
                  <a:srgbClr val="002060"/>
                </a:solidFill>
              </a:rPr>
            </a:br>
            <a:r>
              <a:rPr lang="es-ES" sz="4800" dirty="0">
                <a:solidFill>
                  <a:srgbClr val="002060"/>
                </a:solidFill>
              </a:rPr>
              <a:t>En cumplimiento del contrato UAESP 344 de 2010 cláusula tercera “EN MATERIA DE AUTORIZACIONES, LICENCIAS, PERMISOS Y OTROS ASPECTOS AMBIENTALES”. </a:t>
            </a:r>
            <a:endParaRPr lang="es-CO" sz="4800" dirty="0">
              <a:solidFill>
                <a:srgbClr val="002060"/>
              </a:solidFill>
            </a:endParaRPr>
          </a:p>
        </p:txBody>
      </p:sp>
      <p:pic>
        <p:nvPicPr>
          <p:cNvPr id="16" name="Imagen 15">
            <a:extLst>
              <a:ext uri="{FF2B5EF4-FFF2-40B4-BE49-F238E27FC236}">
                <a16:creationId xmlns:a16="http://schemas.microsoft.com/office/drawing/2014/main" id="{476F0957-8F41-455F-92EE-2B9F167228A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2259" t="23293" r="30958" b="51325"/>
          <a:stretch/>
        </p:blipFill>
        <p:spPr>
          <a:xfrm>
            <a:off x="2283517" y="3167498"/>
            <a:ext cx="10934079" cy="4715448"/>
          </a:xfrm>
          <a:prstGeom prst="rect">
            <a:avLst/>
          </a:prstGeom>
        </p:spPr>
      </p:pic>
    </p:spTree>
    <p:extLst>
      <p:ext uri="{BB962C8B-B14F-4D97-AF65-F5344CB8AC3E}">
        <p14:creationId xmlns:p14="http://schemas.microsoft.com/office/powerpoint/2010/main" val="2483420505"/>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ITIGACION DE IMPACTOS">
            <a:extLst>
              <a:ext uri="{FF2B5EF4-FFF2-40B4-BE49-F238E27FC236}">
                <a16:creationId xmlns:a16="http://schemas.microsoft.com/office/drawing/2014/main" id="{1E3A9A5D-E4C1-4827-80BC-75AA135411A6}"/>
              </a:ext>
            </a:extLst>
          </p:cNvPr>
          <p:cNvSpPr txBox="1"/>
          <p:nvPr/>
        </p:nvSpPr>
        <p:spPr>
          <a:xfrm>
            <a:off x="1142409" y="321286"/>
            <a:ext cx="22814869" cy="1570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1828800">
              <a:lnSpc>
                <a:spcPct val="70000"/>
              </a:lnSpc>
              <a:defRPr sz="7700"/>
            </a:lvl1pPr>
          </a:lstStyle>
          <a:p>
            <a:r>
              <a:rPr lang="es-CO" sz="6600" dirty="0">
                <a:solidFill>
                  <a:srgbClr val="004D80"/>
                </a:solidFill>
              </a:rPr>
              <a:t>RECUENTO HISTÓRICO DE CONTRATOS EN LA OPERACIÓN DEL RSDJ.</a:t>
            </a:r>
          </a:p>
        </p:txBody>
      </p:sp>
      <p:pic>
        <p:nvPicPr>
          <p:cNvPr id="4" name="Imagen 3">
            <a:extLst>
              <a:ext uri="{FF2B5EF4-FFF2-40B4-BE49-F238E27FC236}">
                <a16:creationId xmlns:a16="http://schemas.microsoft.com/office/drawing/2014/main" id="{09CBB42B-1A92-4960-865D-E978705785FB}"/>
              </a:ext>
            </a:extLst>
          </p:cNvPr>
          <p:cNvPicPr>
            <a:picLocks noChangeAspect="1"/>
          </p:cNvPicPr>
          <p:nvPr/>
        </p:nvPicPr>
        <p:blipFill>
          <a:blip r:embed="rId2"/>
          <a:stretch>
            <a:fillRect/>
          </a:stretch>
        </p:blipFill>
        <p:spPr>
          <a:xfrm>
            <a:off x="4207744" y="1724698"/>
            <a:ext cx="14876669" cy="7862984"/>
          </a:xfrm>
          <a:prstGeom prst="rect">
            <a:avLst/>
          </a:prstGeom>
        </p:spPr>
      </p:pic>
      <p:graphicFrame>
        <p:nvGraphicFramePr>
          <p:cNvPr id="5" name="Diagrama 4">
            <a:extLst>
              <a:ext uri="{FF2B5EF4-FFF2-40B4-BE49-F238E27FC236}">
                <a16:creationId xmlns:a16="http://schemas.microsoft.com/office/drawing/2014/main" id="{1D44D53E-AD1F-49AF-B262-F814F7136405}"/>
              </a:ext>
            </a:extLst>
          </p:cNvPr>
          <p:cNvGraphicFramePr/>
          <p:nvPr/>
        </p:nvGraphicFramePr>
        <p:xfrm>
          <a:off x="2827709" y="9587682"/>
          <a:ext cx="17495571" cy="200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5853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1138</TotalTime>
  <Words>1887</Words>
  <Application>Microsoft Office PowerPoint</Application>
  <PresentationFormat>Personalizado</PresentationFormat>
  <Paragraphs>255</Paragraphs>
  <Slides>42</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Arial</vt:lpstr>
      <vt:lpstr>Arial Rounded MT Bold</vt:lpstr>
      <vt:lpstr>Calibri</vt:lpstr>
      <vt:lpstr>Helvetica</vt:lpstr>
      <vt:lpstr>Times New Roman</vt:lpstr>
      <vt:lpstr>Wingdings</vt:lpstr>
      <vt:lpstr>White</vt:lpstr>
      <vt:lpstr>EMPALME: Proyectos Estratégicos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Generalidades de la Operación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qué está la UAESP en estos momentos? </vt:lpstr>
      <vt:lpstr>¿En qué está la UAESP en estos momentos? </vt:lpstr>
      <vt:lpstr>Optimización al Interior del Relleno</vt:lpstr>
      <vt:lpstr>Excavación de cerro</vt:lpstr>
      <vt:lpstr>Construcción dique oriental</vt:lpstr>
      <vt:lpstr>Construcción de dique norte y realce de la vía</vt:lpstr>
      <vt:lpstr>Modelo Domo Final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Denny Vannessa Sotelo Bustos</dc:creator>
  <cp:lastModifiedBy>Julian Camilo Soto Parra</cp:lastModifiedBy>
  <cp:revision>147</cp:revision>
  <dcterms:modified xsi:type="dcterms:W3CDTF">2019-11-07T19:12:48Z</dcterms:modified>
</cp:coreProperties>
</file>