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6" r:id="rId3"/>
    <p:sldId id="267" r:id="rId4"/>
    <p:sldId id="275" r:id="rId5"/>
    <p:sldId id="277" r:id="rId6"/>
    <p:sldId id="278" r:id="rId7"/>
    <p:sldId id="279" r:id="rId8"/>
    <p:sldId id="280" r:id="rId9"/>
    <p:sldId id="261" r:id="rId10"/>
    <p:sldId id="281" r:id="rId11"/>
    <p:sldId id="283" r:id="rId12"/>
    <p:sldId id="291" r:id="rId13"/>
    <p:sldId id="296" r:id="rId14"/>
    <p:sldId id="292" r:id="rId15"/>
    <p:sldId id="335" r:id="rId16"/>
    <p:sldId id="285" r:id="rId17"/>
    <p:sldId id="293" r:id="rId18"/>
    <p:sldId id="295" r:id="rId19"/>
    <p:sldId id="323" r:id="rId20"/>
    <p:sldId id="324" r:id="rId21"/>
    <p:sldId id="325" r:id="rId22"/>
    <p:sldId id="337" r:id="rId23"/>
    <p:sldId id="330" r:id="rId24"/>
    <p:sldId id="331" r:id="rId25"/>
    <p:sldId id="332" r:id="rId26"/>
    <p:sldId id="333" r:id="rId27"/>
    <p:sldId id="321" r:id="rId28"/>
    <p:sldId id="327" r:id="rId29"/>
    <p:sldId id="326" r:id="rId30"/>
    <p:sldId id="282" r:id="rId31"/>
    <p:sldId id="289" r:id="rId32"/>
    <p:sldId id="315" r:id="rId33"/>
    <p:sldId id="314" r:id="rId34"/>
    <p:sldId id="301" r:id="rId35"/>
    <p:sldId id="286" r:id="rId36"/>
    <p:sldId id="287" r:id="rId37"/>
    <p:sldId id="316" r:id="rId38"/>
    <p:sldId id="317" r:id="rId39"/>
    <p:sldId id="318" r:id="rId40"/>
    <p:sldId id="319" r:id="rId41"/>
    <p:sldId id="320" r:id="rId42"/>
    <p:sldId id="334" r:id="rId43"/>
    <p:sldId id="336" r:id="rId44"/>
    <p:sldId id="274" r:id="rId4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447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>
      <p:cViewPr varScale="1">
        <p:scale>
          <a:sx n="121" d="100"/>
          <a:sy n="121" d="100"/>
        </p:scale>
        <p:origin x="18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oleObject" Target="file:///C:\Users\Admin\Documents\JENNIFER%20ROMERO\PACAS\Entrega_29_08_2020\Consolidado.xlsx" TargetMode="External"/><Relationship Id="rId4" Type="http://schemas.openxmlformats.org/officeDocument/2006/relationships/image" Target="../media/image19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UAESP\VARIOS\SOLICITUDES%20INTERNAS\2021\JULIO\Actualizaci&#243;n%20Presentaci&#243;n%20PMIRS\Actualizaci&#243;n%20Datos%202020%20Presentaci&#243;n%20PMIR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ibel.patacon.UAESP\AppData\Local\Microsoft\Windows\INetCache\Content.Outlook\YQPWHJHM\grafic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Residuos Vegetales Generados En Corte Y Poda</a:t>
            </a:r>
          </a:p>
        </c:rich>
      </c:tx>
      <c:layout>
        <c:manualLayout>
          <c:xMode val="edge"/>
          <c:yMode val="edge"/>
          <c:x val="0.13458333333333333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Hoja1!$F$12</c:f>
              <c:strCache>
                <c:ptCount val="1"/>
                <c:pt idx="0">
                  <c:v>CORTE DE CESPED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Hoja1!$E$13:$E$17</c:f>
              <c:strCache>
                <c:ptCount val="5"/>
                <c:pt idx="0">
                  <c:v>ASE 1 </c:v>
                </c:pt>
                <c:pt idx="1">
                  <c:v>ASE 2</c:v>
                </c:pt>
                <c:pt idx="2">
                  <c:v>ASE 3</c:v>
                </c:pt>
                <c:pt idx="3">
                  <c:v>ASE 4</c:v>
                </c:pt>
                <c:pt idx="4">
                  <c:v>ASE 5</c:v>
                </c:pt>
              </c:strCache>
            </c:strRef>
          </c:cat>
          <c:val>
            <c:numRef>
              <c:f>Hoja1!$F$13:$F$17</c:f>
              <c:numCache>
                <c:formatCode>#,##0.00</c:formatCode>
                <c:ptCount val="5"/>
                <c:pt idx="0">
                  <c:v>1234.1500000000001</c:v>
                </c:pt>
                <c:pt idx="1">
                  <c:v>1001.06</c:v>
                </c:pt>
                <c:pt idx="2">
                  <c:v>1466.51</c:v>
                </c:pt>
                <c:pt idx="3">
                  <c:v>1170.73</c:v>
                </c:pt>
                <c:pt idx="4">
                  <c:v>1488.69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A-4F01-AB67-A32E03157AF5}"/>
            </c:ext>
          </c:extLst>
        </c:ser>
        <c:ser>
          <c:idx val="1"/>
          <c:order val="1"/>
          <c:tx>
            <c:strRef>
              <c:f>Hoja1!$G$12</c:f>
              <c:strCache>
                <c:ptCount val="1"/>
                <c:pt idx="0">
                  <c:v>PODA DE ÁRBOLES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Hoja1!$E$13:$E$17</c:f>
              <c:strCache>
                <c:ptCount val="5"/>
                <c:pt idx="0">
                  <c:v>ASE 1 </c:v>
                </c:pt>
                <c:pt idx="1">
                  <c:v>ASE 2</c:v>
                </c:pt>
                <c:pt idx="2">
                  <c:v>ASE 3</c:v>
                </c:pt>
                <c:pt idx="3">
                  <c:v>ASE 4</c:v>
                </c:pt>
                <c:pt idx="4">
                  <c:v>ASE 5</c:v>
                </c:pt>
              </c:strCache>
            </c:strRef>
          </c:cat>
          <c:val>
            <c:numRef>
              <c:f>Hoja1!$G$13:$G$17</c:f>
              <c:numCache>
                <c:formatCode>#,##0.00</c:formatCode>
                <c:ptCount val="5"/>
                <c:pt idx="0">
                  <c:v>5993.55</c:v>
                </c:pt>
                <c:pt idx="1">
                  <c:v>8602.43</c:v>
                </c:pt>
                <c:pt idx="2">
                  <c:v>8212.6299999999992</c:v>
                </c:pt>
                <c:pt idx="3">
                  <c:v>4369.2700000000004</c:v>
                </c:pt>
                <c:pt idx="4">
                  <c:v>5314.02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2A-4F01-AB67-A32E03157A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61479344"/>
        <c:axId val="208047216"/>
      </c:barChart>
      <c:catAx>
        <c:axId val="1761479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áreas de servicio exclusivo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8047216"/>
        <c:crosses val="autoZero"/>
        <c:auto val="1"/>
        <c:lblAlgn val="ctr"/>
        <c:lblOffset val="100"/>
        <c:noMultiLvlLbl val="0"/>
      </c:catAx>
      <c:valAx>
        <c:axId val="20804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toneladas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6147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1200" cap="none"/>
              <a:t>Residuos Vegetales Entregados A Paqueros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ACUMULADO!$M$35</c:f>
              <c:strCache>
                <c:ptCount val="1"/>
                <c:pt idx="0">
                  <c:v>Toneladas cesped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14B-4D3E-B990-434625863E00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14B-4D3E-B990-434625863E00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14B-4D3E-B990-434625863E00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14B-4D3E-B990-434625863E00}"/>
              </c:ext>
            </c:extLst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  <a:effectLst/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14B-4D3E-B990-434625863E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ACUMULADO!$L$36:$L$40</c:f>
              <c:strCache>
                <c:ptCount val="5"/>
                <c:pt idx="0">
                  <c:v>Agosto</c:v>
                </c:pt>
                <c:pt idx="1">
                  <c:v>Septiembre</c:v>
                </c:pt>
                <c:pt idx="2">
                  <c:v>Octubre</c:v>
                </c:pt>
                <c:pt idx="3">
                  <c:v>Noviembre</c:v>
                </c:pt>
                <c:pt idx="4">
                  <c:v>Diciembre </c:v>
                </c:pt>
              </c:strCache>
            </c:strRef>
          </c:cat>
          <c:val>
            <c:numRef>
              <c:f>ACUMULADO!$M$36:$M$40</c:f>
              <c:numCache>
                <c:formatCode>0.0</c:formatCode>
                <c:ptCount val="5"/>
                <c:pt idx="0">
                  <c:v>5.9817</c:v>
                </c:pt>
                <c:pt idx="1">
                  <c:v>3.387</c:v>
                </c:pt>
                <c:pt idx="2">
                  <c:v>5.6939999999999991</c:v>
                </c:pt>
                <c:pt idx="3" formatCode="0.00">
                  <c:v>5.8860000000000001</c:v>
                </c:pt>
                <c:pt idx="4" formatCode="0.00">
                  <c:v>4.84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4B-4D3E-B990-434625863E00}"/>
            </c:ext>
          </c:extLst>
        </c:ser>
        <c:ser>
          <c:idx val="1"/>
          <c:order val="1"/>
          <c:tx>
            <c:strRef>
              <c:f>ACUMULADO!$N$35</c:f>
              <c:strCache>
                <c:ptCount val="1"/>
                <c:pt idx="0">
                  <c:v>Toneladas Chipeado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solidFill>
                <a:schemeClr val="accent2"/>
              </a:solidFill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ACUMULADO!$L$36:$L$40</c:f>
              <c:strCache>
                <c:ptCount val="5"/>
                <c:pt idx="0">
                  <c:v>Agosto</c:v>
                </c:pt>
                <c:pt idx="1">
                  <c:v>Septiembre</c:v>
                </c:pt>
                <c:pt idx="2">
                  <c:v>Octubre</c:v>
                </c:pt>
                <c:pt idx="3">
                  <c:v>Noviembre</c:v>
                </c:pt>
                <c:pt idx="4">
                  <c:v>Diciembre </c:v>
                </c:pt>
              </c:strCache>
            </c:strRef>
          </c:cat>
          <c:val>
            <c:numRef>
              <c:f>ACUMULADO!$N$36:$N$40</c:f>
              <c:numCache>
                <c:formatCode>0.0</c:formatCode>
                <c:ptCount val="5"/>
                <c:pt idx="0">
                  <c:v>2.6846999999999999</c:v>
                </c:pt>
                <c:pt idx="1">
                  <c:v>4.8085000000000004</c:v>
                </c:pt>
                <c:pt idx="2">
                  <c:v>5.492</c:v>
                </c:pt>
                <c:pt idx="3" formatCode="General">
                  <c:v>0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14B-4D3E-B990-434625863E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0"/>
        <c:gapDepth val="0"/>
        <c:shape val="box"/>
        <c:axId val="531804240"/>
        <c:axId val="531154544"/>
        <c:axId val="0"/>
      </c:bar3DChart>
      <c:catAx>
        <c:axId val="531804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Entregas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31154544"/>
        <c:crosses val="autoZero"/>
        <c:auto val="1"/>
        <c:lblAlgn val="ctr"/>
        <c:lblOffset val="100"/>
        <c:noMultiLvlLbl val="0"/>
      </c:catAx>
      <c:valAx>
        <c:axId val="5311545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Toneladas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3180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CO"/>
    </a:p>
  </c:txPr>
  <c:externalData r:id="rId5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552891163162158"/>
          <c:y val="3.9018411830538877E-2"/>
          <c:w val="0.820952831163829"/>
          <c:h val="0.79721653766198453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6">
                    <a:lumMod val="89000"/>
                  </a:schemeClr>
                </a:gs>
                <a:gs pos="23000">
                  <a:schemeClr val="accent6">
                    <a:lumMod val="89000"/>
                  </a:schemeClr>
                </a:gs>
                <a:gs pos="69000">
                  <a:schemeClr val="accent6">
                    <a:lumMod val="75000"/>
                  </a:schemeClr>
                </a:gs>
                <a:gs pos="97000">
                  <a:schemeClr val="accent6">
                    <a:lumMod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chemeClr val="accent6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0962274581333771E-2"/>
                  <c:y val="-0.376068376068376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E5-4E6F-A958-4C84711820AF}"/>
                </c:ext>
              </c:extLst>
            </c:dLbl>
            <c:dLbl>
              <c:idx val="1"/>
              <c:layout>
                <c:manualLayout>
                  <c:x val="3.6122653678222635E-2"/>
                  <c:y val="-0.115384615384615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E5-4E6F-A958-4C84711820AF}"/>
                </c:ext>
              </c:extLst>
            </c:dLbl>
            <c:dLbl>
              <c:idx val="2"/>
              <c:layout>
                <c:manualLayout>
                  <c:x val="3.3542464129778252E-2"/>
                  <c:y val="-0.115384615384615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E5-4E6F-A958-4C84711820AF}"/>
                </c:ext>
              </c:extLst>
            </c:dLbl>
            <c:dLbl>
              <c:idx val="3"/>
              <c:layout>
                <c:manualLayout>
                  <c:x val="3.3542464129778155E-2"/>
                  <c:y val="-0.111111111111111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E5-4E6F-A958-4C8471182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Hoja1!$A$1:$A$4</c:f>
              <c:strCache>
                <c:ptCount val="4"/>
                <c:pt idx="0">
                  <c:v>Residuos sólidos dispuestos por los municipios</c:v>
                </c:pt>
                <c:pt idx="1">
                  <c:v>Residuos sólidos dispuestos de Bogotá</c:v>
                </c:pt>
                <c:pt idx="2">
                  <c:v>Hospitalarios Cenizas (Celda de seguridad)</c:v>
                </c:pt>
                <c:pt idx="3">
                  <c:v>Hospitalarios Inertizados (Fardos)</c:v>
                </c:pt>
              </c:strCache>
            </c:strRef>
          </c:cat>
          <c:val>
            <c:numRef>
              <c:f>Hoja1!$B$1:$B$4</c:f>
              <c:numCache>
                <c:formatCode>_(* #,##0.00_);_(* \(#,##0.00\);_(* "-"??_);_(@_)</c:formatCode>
                <c:ptCount val="4"/>
                <c:pt idx="0">
                  <c:v>2245866.4900000002</c:v>
                </c:pt>
                <c:pt idx="1">
                  <c:v>5617.01</c:v>
                </c:pt>
                <c:pt idx="2">
                  <c:v>12104.82</c:v>
                </c:pt>
                <c:pt idx="3">
                  <c:v>36.409999999999997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E5-4E6F-A958-4C84711820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35494304"/>
        <c:axId val="935494720"/>
        <c:axId val="0"/>
      </c:bar3DChart>
      <c:catAx>
        <c:axId val="93549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35494720"/>
        <c:crosses val="autoZero"/>
        <c:auto val="1"/>
        <c:lblAlgn val="ctr"/>
        <c:lblOffset val="100"/>
        <c:noMultiLvlLbl val="0"/>
      </c:catAx>
      <c:valAx>
        <c:axId val="9354947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lumMod val="50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35494304"/>
        <c:crosses val="autoZero"/>
        <c:crossBetween val="between"/>
      </c:valAx>
      <c:spPr>
        <a:noFill/>
        <a:ln>
          <a:solidFill>
            <a:schemeClr val="accent6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28575">
      <a:solidFill>
        <a:schemeClr val="accent6">
          <a:lumMod val="50000"/>
        </a:schemeClr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6114633035976"/>
          <c:y val="8.2998527519211621E-2"/>
          <c:w val="0.60567973791999041"/>
          <c:h val="0.845508059653062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31-45C8-9E48-87AA1AC9BBDC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31-45C8-9E48-87AA1AC9BBDC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31-45C8-9E48-87AA1AC9BBDC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31-45C8-9E48-87AA1AC9BBDC}"/>
              </c:ext>
            </c:extLst>
          </c:dPt>
          <c:dLbls>
            <c:dLbl>
              <c:idx val="0"/>
              <c:layout>
                <c:manualLayout>
                  <c:x val="7.1015629544843896E-3"/>
                  <c:y val="-0.197199602186478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s-CO" sz="1100" b="0" i="0" u="none" strike="noStrike" kern="1200" baseline="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noProof="0" dirty="0"/>
                      <a:t>Parámetros que no reportó</a:t>
                    </a:r>
                  </a:p>
                  <a:p>
                    <a:pPr>
                      <a:defRPr lang="es-CO" sz="1100" noProof="0"/>
                    </a:pPr>
                    <a:fld id="{B09C3AA4-4376-4D7C-B2C3-E9E8872FDE75}" type="CATEGORYNAME">
                      <a:rPr lang="en-US" sz="1100" noProof="0" smtClean="0"/>
                      <a:pPr>
                        <a:defRPr lang="es-CO" sz="1100" noProof="0"/>
                      </a:pPr>
                      <a:t>[NOMBRE DE CATEGORÍA]</a:t>
                    </a:fld>
                    <a:r>
                      <a:rPr lang="en-US" sz="1100" noProof="0" dirty="0"/>
                      <a:t>, </a:t>
                    </a:r>
                    <a:fld id="{5DD92594-7727-4CC8-B06C-111FC24F8EF2}" type="PERCENTAGE">
                      <a:rPr lang="en-US" sz="2000" baseline="0" noProof="0" smtClean="0"/>
                      <a:pPr>
                        <a:defRPr lang="es-CO" sz="1100" noProof="0"/>
                      </a:pPr>
                      <a:t>[PORCENTAJE]</a:t>
                    </a:fld>
                    <a:endParaRPr lang="en-US" sz="1100" noProof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s-CO" sz="11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86468764603693"/>
                      <c:h val="0.264106003843536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31-45C8-9E48-87AA1AC9BBDC}"/>
                </c:ext>
              </c:extLst>
            </c:dLbl>
            <c:dLbl>
              <c:idx val="1"/>
              <c:layout>
                <c:manualLayout>
                  <c:x val="0.25379604655615651"/>
                  <c:y val="-7.83681811827909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s-CO" sz="900" b="0" i="0" u="none" strike="noStrike" kern="1200" baseline="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noProof="0" dirty="0"/>
                      <a:t>Parámetros que no permiten verificación de cumplimiento</a:t>
                    </a:r>
                    <a:r>
                      <a:rPr lang="en-US" sz="1100" dirty="0"/>
                      <a:t> </a:t>
                    </a:r>
                  </a:p>
                  <a:p>
                    <a:pPr>
                      <a:defRPr lang="es-CO" noProof="0"/>
                    </a:pPr>
                    <a:fld id="{DF25389F-50BD-411D-A1BF-92C951937253}" type="CATEGORYNAME">
                      <a:rPr lang="en-US" sz="1100" smtClean="0"/>
                      <a:pPr>
                        <a:defRPr lang="es-CO" noProof="0"/>
                      </a:pPr>
                      <a:t>[NOMBRE DE CATEGORÍA]</a:t>
                    </a:fld>
                    <a:r>
                      <a:rPr lang="en-US" sz="1100" dirty="0"/>
                      <a:t>, </a:t>
                    </a:r>
                    <a:fld id="{74E622C7-027F-4399-B13E-7E098F4A7E50}" type="PERCENTAGE">
                      <a:rPr lang="en-US" sz="2000" baseline="0" smtClean="0"/>
                      <a:pPr>
                        <a:defRPr lang="es-CO" noProof="0"/>
                      </a:pPr>
                      <a:t>[PORCENTAJE]</a:t>
                    </a:fld>
                    <a:endParaRPr lang="en-US" sz="11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s-CO" sz="9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31547571119649"/>
                      <c:h val="0.308836615365628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31-45C8-9E48-87AA1AC9BBDC}"/>
                </c:ext>
              </c:extLst>
            </c:dLbl>
            <c:dLbl>
              <c:idx val="2"/>
              <c:layout>
                <c:manualLayout>
                  <c:x val="-0.10588940543468507"/>
                  <c:y val="-6.3279801793983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s-CO" sz="900" b="0" i="0" u="none" strike="noStrike" kern="1200" baseline="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noProof="0" dirty="0"/>
                      <a:t>Parámetros que Cumplió </a:t>
                    </a:r>
                  </a:p>
                  <a:p>
                    <a:pPr>
                      <a:defRPr lang="es-CO" noProof="0"/>
                    </a:pPr>
                    <a:fld id="{59B33459-1C13-4A79-A4A2-8CD7DFE7746D}" type="CATEGORYNAME">
                      <a:rPr lang="en-US" sz="1100" noProof="0" smtClean="0"/>
                      <a:pPr>
                        <a:defRPr lang="es-CO" noProof="0"/>
                      </a:pPr>
                      <a:t>[NOMBRE DE CATEGORÍA]</a:t>
                    </a:fld>
                    <a:r>
                      <a:rPr lang="en-US" noProof="0" dirty="0"/>
                      <a:t>, </a:t>
                    </a:r>
                    <a:fld id="{5386021E-0046-4726-A5DF-EDDDA8EAC4C1}" type="PERCENTAGE">
                      <a:rPr lang="en-US" sz="2000" baseline="0" noProof="0" smtClean="0"/>
                      <a:pPr>
                        <a:defRPr lang="es-CO" noProof="0"/>
                      </a:pPr>
                      <a:t>[PORCENTAJE]</a:t>
                    </a:fld>
                    <a:endParaRPr lang="en-US" noProof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s-CO" sz="9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6838874567981"/>
                      <c:h val="0.17953432375694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31-45C8-9E48-87AA1AC9BBDC}"/>
                </c:ext>
              </c:extLst>
            </c:dLbl>
            <c:dLbl>
              <c:idx val="3"/>
              <c:layout>
                <c:manualLayout>
                  <c:x val="-4.0609405465505705E-2"/>
                  <c:y val="-3.05291966709289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es-CO" sz="900" b="0" i="0" u="none" strike="noStrike" kern="1200" baseline="0" noProof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noProof="0" dirty="0"/>
                      <a:t>Parámetros que No</a:t>
                    </a:r>
                    <a:r>
                      <a:rPr lang="en-US" sz="1050" baseline="0" noProof="0" dirty="0"/>
                      <a:t> Cumplió</a:t>
                    </a:r>
                  </a:p>
                  <a:p>
                    <a:pPr>
                      <a:defRPr lang="es-CO" noProof="0"/>
                    </a:pPr>
                    <a:fld id="{4159D19E-00A7-4504-A883-22AB463300DD}" type="CATEGORYNAME">
                      <a:rPr lang="en-US" sz="1050" noProof="0" smtClean="0"/>
                      <a:pPr>
                        <a:defRPr lang="es-CO" noProof="0"/>
                      </a:pPr>
                      <a:t>[NOMBRE DE CATEGORÍA]</a:t>
                    </a:fld>
                    <a:r>
                      <a:rPr lang="en-US" noProof="0" dirty="0"/>
                      <a:t>, </a:t>
                    </a:r>
                    <a:fld id="{366E4024-5A74-4ABC-934A-533AD952BAD2}" type="PERCENTAGE">
                      <a:rPr lang="en-US" sz="2000" baseline="0" noProof="0" smtClean="0"/>
                      <a:pPr>
                        <a:defRPr lang="es-CO" noProof="0"/>
                      </a:pPr>
                      <a:t>[PORCENTAJE]</a:t>
                    </a:fld>
                    <a:endParaRPr lang="en-US" noProof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s-CO" sz="900" b="0" i="0" u="none" strike="noStrike" kern="1200" baseline="0" noProof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26051745586189"/>
                      <c:h val="0.211567998444638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531-45C8-9E48-87AA1AC9BB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CO" sz="900" b="0" i="0" u="none" strike="noStrike" kern="1200" baseline="0" noProof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Hoja1!$A$1:$A$4</c:f>
              <c:numCache>
                <c:formatCode>General</c:formatCode>
                <c:ptCount val="4"/>
                <c:pt idx="0">
                  <c:v>24</c:v>
                </c:pt>
                <c:pt idx="1">
                  <c:v>4</c:v>
                </c:pt>
                <c:pt idx="2">
                  <c:v>9</c:v>
                </c:pt>
                <c:pt idx="3">
                  <c:v>18</c:v>
                </c:pt>
              </c:numCache>
            </c:numRef>
          </c:cat>
          <c:val>
            <c:numRef>
              <c:f>Hoja1!$B$1:$B$4</c:f>
              <c:numCache>
                <c:formatCode>0%</c:formatCode>
                <c:ptCount val="4"/>
                <c:pt idx="0">
                  <c:v>0.43636363636363634</c:v>
                </c:pt>
                <c:pt idx="1">
                  <c:v>7.2727272727272724E-2</c:v>
                </c:pt>
                <c:pt idx="2">
                  <c:v>0.16363636363636364</c:v>
                </c:pt>
                <c:pt idx="3">
                  <c:v>0.32727272727272727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31-45C8-9E48-87AA1AC9BBD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image" Target="../media/image3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image" Target="../media/image3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0A273-F531-4927-BE9D-D28565A1B974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8A88327-DCB8-4D0C-80E2-EF1E55E612F1}">
      <dgm:prSet phldrT="[Texto]"/>
      <dgm:spPr/>
      <dgm:t>
        <a:bodyPr/>
        <a:lstStyle/>
        <a:p>
          <a:r>
            <a:rPr lang="es-CO" dirty="0"/>
            <a:t>Servicio Público de Aseo RBL</a:t>
          </a:r>
        </a:p>
      </dgm:t>
    </dgm:pt>
    <dgm:pt modelId="{B6AE607C-8E99-4C86-8778-C6A6F1074202}" type="parTrans" cxnId="{317E0943-B242-425F-BFCD-6DBB78D02842}">
      <dgm:prSet/>
      <dgm:spPr/>
      <dgm:t>
        <a:bodyPr/>
        <a:lstStyle/>
        <a:p>
          <a:endParaRPr lang="es-CO"/>
        </a:p>
      </dgm:t>
    </dgm:pt>
    <dgm:pt modelId="{5CB3836D-F53F-48C7-B8F9-00E82E8B7A7F}" type="sibTrans" cxnId="{317E0943-B242-425F-BFCD-6DBB78D02842}">
      <dgm:prSet/>
      <dgm:spPr/>
      <dgm:t>
        <a:bodyPr/>
        <a:lstStyle/>
        <a:p>
          <a:endParaRPr lang="es-CO"/>
        </a:p>
      </dgm:t>
    </dgm:pt>
    <dgm:pt modelId="{BEEBB81F-505A-48EA-8911-2AD2CE0710F3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CO" sz="1800" dirty="0">
              <a:solidFill>
                <a:schemeClr val="tx1"/>
              </a:solidFill>
              <a:latin typeface="Gisga"/>
            </a:rPr>
            <a:t>Recolección Domiciliaria Ordinarios.</a:t>
          </a:r>
        </a:p>
      </dgm:t>
    </dgm:pt>
    <dgm:pt modelId="{5A378B1E-DEE6-4336-AD2C-6F3ACE6476EB}" type="parTrans" cxnId="{4C792CDC-0552-49E5-A584-1A1346FDE658}">
      <dgm:prSet/>
      <dgm:spPr/>
      <dgm:t>
        <a:bodyPr/>
        <a:lstStyle/>
        <a:p>
          <a:endParaRPr lang="es-CO"/>
        </a:p>
      </dgm:t>
    </dgm:pt>
    <dgm:pt modelId="{9BAED399-07A8-4D14-A49E-7B7BA46D6891}" type="sibTrans" cxnId="{4C792CDC-0552-49E5-A584-1A1346FDE658}">
      <dgm:prSet/>
      <dgm:spPr/>
      <dgm:t>
        <a:bodyPr/>
        <a:lstStyle/>
        <a:p>
          <a:endParaRPr lang="es-CO"/>
        </a:p>
      </dgm:t>
    </dgm:pt>
    <dgm:pt modelId="{9D79EBEB-824F-40B2-8DF1-5F11E00945D6}">
      <dgm:prSet phldrT="[Texto]"/>
      <dgm:spPr/>
      <dgm:t>
        <a:bodyPr/>
        <a:lstStyle/>
        <a:p>
          <a:r>
            <a:rPr lang="es-CO" dirty="0"/>
            <a:t>Servicio de Aseo de Aprovechamiento</a:t>
          </a:r>
        </a:p>
      </dgm:t>
    </dgm:pt>
    <dgm:pt modelId="{90A592F6-7D25-4E55-B2D9-663BDACD4D1F}" type="parTrans" cxnId="{07936DF8-D250-4884-9229-CC666F0FA3EE}">
      <dgm:prSet/>
      <dgm:spPr/>
      <dgm:t>
        <a:bodyPr/>
        <a:lstStyle/>
        <a:p>
          <a:endParaRPr lang="es-CO"/>
        </a:p>
      </dgm:t>
    </dgm:pt>
    <dgm:pt modelId="{BDFCF541-2470-49D5-917E-5972DE50B80C}" type="sibTrans" cxnId="{07936DF8-D250-4884-9229-CC666F0FA3EE}">
      <dgm:prSet/>
      <dgm:spPr/>
      <dgm:t>
        <a:bodyPr/>
        <a:lstStyle/>
        <a:p>
          <a:endParaRPr lang="es-CO"/>
        </a:p>
      </dgm:t>
    </dgm:pt>
    <dgm:pt modelId="{8620AC51-B821-4F62-A92F-A02E746C4661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Ruta de Recicladores</a:t>
          </a:r>
        </a:p>
      </dgm:t>
    </dgm:pt>
    <dgm:pt modelId="{92C0930E-040E-41CB-8C1A-DF744A7AE3F6}" type="parTrans" cxnId="{10089E10-4EF7-4068-A860-FB79647E9A1F}">
      <dgm:prSet/>
      <dgm:spPr/>
      <dgm:t>
        <a:bodyPr/>
        <a:lstStyle/>
        <a:p>
          <a:endParaRPr lang="es-CO"/>
        </a:p>
      </dgm:t>
    </dgm:pt>
    <dgm:pt modelId="{814E8BE2-38F9-45B3-94F4-C24182D3C23D}" type="sibTrans" cxnId="{10089E10-4EF7-4068-A860-FB79647E9A1F}">
      <dgm:prSet/>
      <dgm:spPr/>
      <dgm:t>
        <a:bodyPr/>
        <a:lstStyle/>
        <a:p>
          <a:endParaRPr lang="es-CO"/>
        </a:p>
      </dgm:t>
    </dgm:pt>
    <dgm:pt modelId="{D0566AD1-EC3D-413F-8A35-D7BBBEFAFA82}">
      <dgm:prSet phldrT="[Texto]"/>
      <dgm:spPr/>
      <dgm:t>
        <a:bodyPr/>
        <a:lstStyle/>
        <a:p>
          <a:r>
            <a:rPr lang="es-CO" dirty="0"/>
            <a:t>DISPOSICIÓN FINAL</a:t>
          </a:r>
        </a:p>
      </dgm:t>
    </dgm:pt>
    <dgm:pt modelId="{D30437E9-83FD-41BF-A41C-7136354A1EF2}" type="parTrans" cxnId="{350F806F-C255-4ED0-AE0A-DEB51469C178}">
      <dgm:prSet/>
      <dgm:spPr/>
      <dgm:t>
        <a:bodyPr/>
        <a:lstStyle/>
        <a:p>
          <a:endParaRPr lang="es-CO"/>
        </a:p>
      </dgm:t>
    </dgm:pt>
    <dgm:pt modelId="{B911DE8E-9499-49A8-8D8F-9AC12047A3A8}" type="sibTrans" cxnId="{350F806F-C255-4ED0-AE0A-DEB51469C178}">
      <dgm:prSet/>
      <dgm:spPr/>
      <dgm:t>
        <a:bodyPr/>
        <a:lstStyle/>
        <a:p>
          <a:endParaRPr lang="es-CO"/>
        </a:p>
      </dgm:t>
    </dgm:pt>
    <dgm:pt modelId="{86BD2DA0-EDD8-4056-BDB0-649DA7CBE542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Planta de Biogás</a:t>
          </a:r>
        </a:p>
      </dgm:t>
    </dgm:pt>
    <dgm:pt modelId="{E3BD3316-EC69-4988-B824-7894D2C4A10A}" type="parTrans" cxnId="{C45BC152-D1D4-4621-B8DE-D948599A347B}">
      <dgm:prSet/>
      <dgm:spPr/>
      <dgm:t>
        <a:bodyPr/>
        <a:lstStyle/>
        <a:p>
          <a:endParaRPr lang="es-CO"/>
        </a:p>
      </dgm:t>
    </dgm:pt>
    <dgm:pt modelId="{C5B3DCBE-9A2A-47BC-8982-904277E2628A}" type="sibTrans" cxnId="{C45BC152-D1D4-4621-B8DE-D948599A347B}">
      <dgm:prSet/>
      <dgm:spPr/>
      <dgm:t>
        <a:bodyPr/>
        <a:lstStyle/>
        <a:p>
          <a:endParaRPr lang="es-CO"/>
        </a:p>
      </dgm:t>
    </dgm:pt>
    <dgm:pt modelId="{0CF362DF-2E9F-4CFD-A431-0D859359695F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CO" sz="1800" dirty="0">
              <a:solidFill>
                <a:schemeClr val="tx1"/>
              </a:solidFill>
              <a:latin typeface="Gisga"/>
            </a:rPr>
            <a:t>Barrido y Limpieza de vías y áreas públicas</a:t>
          </a:r>
        </a:p>
      </dgm:t>
    </dgm:pt>
    <dgm:pt modelId="{967577AA-2D81-49FF-A6E6-2ACF7947E4FF}" type="parTrans" cxnId="{9BCC5351-F207-48FE-A83F-4F69121A745B}">
      <dgm:prSet/>
      <dgm:spPr/>
      <dgm:t>
        <a:bodyPr/>
        <a:lstStyle/>
        <a:p>
          <a:endParaRPr lang="es-CO"/>
        </a:p>
      </dgm:t>
    </dgm:pt>
    <dgm:pt modelId="{03311C9C-1CBB-4281-9BF6-A01CF2420702}" type="sibTrans" cxnId="{9BCC5351-F207-48FE-A83F-4F69121A745B}">
      <dgm:prSet/>
      <dgm:spPr/>
      <dgm:t>
        <a:bodyPr/>
        <a:lstStyle/>
        <a:p>
          <a:endParaRPr lang="es-CO"/>
        </a:p>
      </dgm:t>
    </dgm:pt>
    <dgm:pt modelId="{1C88FBED-4B0C-42F2-802B-79B996622642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CO" sz="1800" dirty="0">
              <a:solidFill>
                <a:schemeClr val="tx1"/>
              </a:solidFill>
              <a:latin typeface="Gisga"/>
            </a:rPr>
            <a:t>Corte de Césped y Poda de Arboles.</a:t>
          </a:r>
        </a:p>
      </dgm:t>
    </dgm:pt>
    <dgm:pt modelId="{BC4B94A2-13EC-45C7-A51E-CF25DD8ADEED}" type="parTrans" cxnId="{B1CD028B-512B-4A9D-B071-E7C8526FA654}">
      <dgm:prSet/>
      <dgm:spPr/>
      <dgm:t>
        <a:bodyPr/>
        <a:lstStyle/>
        <a:p>
          <a:endParaRPr lang="es-CO"/>
        </a:p>
      </dgm:t>
    </dgm:pt>
    <dgm:pt modelId="{539FB32E-F99D-4718-940B-BC0765E9E024}" type="sibTrans" cxnId="{B1CD028B-512B-4A9D-B071-E7C8526FA654}">
      <dgm:prSet/>
      <dgm:spPr/>
      <dgm:t>
        <a:bodyPr/>
        <a:lstStyle/>
        <a:p>
          <a:endParaRPr lang="es-CO"/>
        </a:p>
      </dgm:t>
    </dgm:pt>
    <dgm:pt modelId="{B0785E1B-2DF9-4D3C-958C-D489AB797306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Centro Acopio</a:t>
          </a:r>
        </a:p>
      </dgm:t>
    </dgm:pt>
    <dgm:pt modelId="{C3551EB2-9A23-4911-99D1-81A02B8E17EB}" type="parTrans" cxnId="{BAA96609-36E8-4D05-A510-80E53010DECB}">
      <dgm:prSet/>
      <dgm:spPr/>
      <dgm:t>
        <a:bodyPr/>
        <a:lstStyle/>
        <a:p>
          <a:endParaRPr lang="es-CO"/>
        </a:p>
      </dgm:t>
    </dgm:pt>
    <dgm:pt modelId="{7A44AE86-9A67-40D0-93F2-D542DD1AAEAD}" type="sibTrans" cxnId="{BAA96609-36E8-4D05-A510-80E53010DECB}">
      <dgm:prSet/>
      <dgm:spPr/>
      <dgm:t>
        <a:bodyPr/>
        <a:lstStyle/>
        <a:p>
          <a:endParaRPr lang="es-CO"/>
        </a:p>
      </dgm:t>
    </dgm:pt>
    <dgm:pt modelId="{2B9570D0-E390-488B-9B6C-09376F149EF3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8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</dgm:t>
    </dgm:pt>
    <dgm:pt modelId="{9FAC6E4D-ED0B-44DB-9CA0-F0600B349DE8}" type="parTrans" cxnId="{1EACA1E1-E47C-4D8D-B6DB-EA1CE2549D0E}">
      <dgm:prSet/>
      <dgm:spPr/>
      <dgm:t>
        <a:bodyPr/>
        <a:lstStyle/>
        <a:p>
          <a:endParaRPr lang="es-CO"/>
        </a:p>
      </dgm:t>
    </dgm:pt>
    <dgm:pt modelId="{B008A450-F46B-4540-B6D7-4ED4DF0B81AE}" type="sibTrans" cxnId="{1EACA1E1-E47C-4D8D-B6DB-EA1CE2549D0E}">
      <dgm:prSet/>
      <dgm:spPr/>
      <dgm:t>
        <a:bodyPr/>
        <a:lstStyle/>
        <a:p>
          <a:endParaRPr lang="es-CO"/>
        </a:p>
      </dgm:t>
    </dgm:pt>
    <dgm:pt modelId="{8CBC8EAB-DEF2-446B-9F39-F9E4847ECD11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Centros de Pesaje (Bodegas Públicas</a:t>
          </a:r>
          <a:r>
            <a:rPr lang="es-CO" sz="20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)</a:t>
          </a:r>
        </a:p>
      </dgm:t>
    </dgm:pt>
    <dgm:pt modelId="{5E4D1481-3D8F-4201-BA5F-C1F8C41F805B}" type="parTrans" cxnId="{742B4C16-550E-45E2-82AF-A538E004C7BB}">
      <dgm:prSet/>
      <dgm:spPr/>
      <dgm:t>
        <a:bodyPr/>
        <a:lstStyle/>
        <a:p>
          <a:endParaRPr lang="es-CO"/>
        </a:p>
      </dgm:t>
    </dgm:pt>
    <dgm:pt modelId="{DB7CFF50-656D-4CF9-855C-4356443BD779}" type="sibTrans" cxnId="{742B4C16-550E-45E2-82AF-A538E004C7BB}">
      <dgm:prSet/>
      <dgm:spPr/>
      <dgm:t>
        <a:bodyPr/>
        <a:lstStyle/>
        <a:p>
          <a:endParaRPr lang="es-CO"/>
        </a:p>
      </dgm:t>
    </dgm:pt>
    <dgm:pt modelId="{E8465FEA-9A70-41D6-8A70-A0984F3A55DC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8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</dgm:t>
    </dgm:pt>
    <dgm:pt modelId="{63CF677D-9271-457E-887D-74F35F8837D5}" type="parTrans" cxnId="{0151F914-F412-4FDF-867C-F94513A7E3D1}">
      <dgm:prSet/>
      <dgm:spPr/>
      <dgm:t>
        <a:bodyPr/>
        <a:lstStyle/>
        <a:p>
          <a:endParaRPr lang="es-CO"/>
        </a:p>
      </dgm:t>
    </dgm:pt>
    <dgm:pt modelId="{64878ED7-464D-487B-B95A-3524339E3016}" type="sibTrans" cxnId="{0151F914-F412-4FDF-867C-F94513A7E3D1}">
      <dgm:prSet/>
      <dgm:spPr/>
      <dgm:t>
        <a:bodyPr/>
        <a:lstStyle/>
        <a:p>
          <a:endParaRPr lang="es-CO"/>
        </a:p>
      </dgm:t>
    </dgm:pt>
    <dgm:pt modelId="{55B42AB2-F5CC-47AF-9037-DEBA8297BF5D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Planta de Lixiviados</a:t>
          </a:r>
        </a:p>
      </dgm:t>
    </dgm:pt>
    <dgm:pt modelId="{E561B597-DD5A-41CA-9273-659FE669F2BF}" type="parTrans" cxnId="{FEC3A03F-8E30-4636-A506-520005F2BEE2}">
      <dgm:prSet/>
      <dgm:spPr/>
      <dgm:t>
        <a:bodyPr/>
        <a:lstStyle/>
        <a:p>
          <a:endParaRPr lang="es-CO"/>
        </a:p>
      </dgm:t>
    </dgm:pt>
    <dgm:pt modelId="{2FD0A563-2A8A-4334-A706-57134643B316}" type="sibTrans" cxnId="{FEC3A03F-8E30-4636-A506-520005F2BEE2}">
      <dgm:prSet/>
      <dgm:spPr/>
      <dgm:t>
        <a:bodyPr/>
        <a:lstStyle/>
        <a:p>
          <a:endParaRPr lang="es-CO"/>
        </a:p>
      </dgm:t>
    </dgm:pt>
    <dgm:pt modelId="{622AA632-C09B-4CC0-9503-5A5C8D61888A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6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</dgm:t>
    </dgm:pt>
    <dgm:pt modelId="{C0C05094-6889-44F6-AF90-8B9EDAC55194}" type="parTrans" cxnId="{25F32432-4818-4B98-863B-41EC2F058F8E}">
      <dgm:prSet/>
      <dgm:spPr/>
      <dgm:t>
        <a:bodyPr/>
        <a:lstStyle/>
        <a:p>
          <a:endParaRPr lang="es-CO"/>
        </a:p>
      </dgm:t>
    </dgm:pt>
    <dgm:pt modelId="{4BD92315-FB9C-4BAA-8245-47CE2901A790}" type="sibTrans" cxnId="{25F32432-4818-4B98-863B-41EC2F058F8E}">
      <dgm:prSet/>
      <dgm:spPr/>
      <dgm:t>
        <a:bodyPr/>
        <a:lstStyle/>
        <a:p>
          <a:endParaRPr lang="es-CO"/>
        </a:p>
      </dgm:t>
    </dgm:pt>
    <dgm:pt modelId="{BFB5E755-EDC3-48D9-935D-3F263991FDE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6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</dgm:t>
    </dgm:pt>
    <dgm:pt modelId="{FFB325EF-1788-4AAA-AEEB-477B03216814}" type="parTrans" cxnId="{FECA4335-F51E-4630-A8EC-D44D12E03797}">
      <dgm:prSet/>
      <dgm:spPr/>
      <dgm:t>
        <a:bodyPr/>
        <a:lstStyle/>
        <a:p>
          <a:endParaRPr lang="es-CO"/>
        </a:p>
      </dgm:t>
    </dgm:pt>
    <dgm:pt modelId="{904404D1-60B0-4C6C-945C-B4F3FBF46A6A}" type="sibTrans" cxnId="{FECA4335-F51E-4630-A8EC-D44D12E03797}">
      <dgm:prSet/>
      <dgm:spPr/>
      <dgm:t>
        <a:bodyPr/>
        <a:lstStyle/>
        <a:p>
          <a:endParaRPr lang="es-CO"/>
        </a:p>
      </dgm:t>
    </dgm:pt>
    <dgm:pt modelId="{85CEB72C-3F48-41E2-904E-83A85273F908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Zonas de Operación RSDJ</a:t>
          </a:r>
        </a:p>
      </dgm:t>
    </dgm:pt>
    <dgm:pt modelId="{13313CBB-BEE7-4BAB-9519-450DDAAB81D6}" type="parTrans" cxnId="{F49E29B2-CB49-4521-886A-F7B0AE76AF90}">
      <dgm:prSet/>
      <dgm:spPr/>
      <dgm:t>
        <a:bodyPr/>
        <a:lstStyle/>
        <a:p>
          <a:endParaRPr lang="es-ES"/>
        </a:p>
      </dgm:t>
    </dgm:pt>
    <dgm:pt modelId="{D08F7FD4-917A-4CDC-BD85-A3222BA13525}" type="sibTrans" cxnId="{F49E29B2-CB49-4521-886A-F7B0AE76AF90}">
      <dgm:prSet/>
      <dgm:spPr/>
      <dgm:t>
        <a:bodyPr/>
        <a:lstStyle/>
        <a:p>
          <a:endParaRPr lang="es-ES"/>
        </a:p>
      </dgm:t>
    </dgm:pt>
    <dgm:pt modelId="{A020CEC6-326C-47BB-921B-8646491F27D7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2000" kern="1200" dirty="0">
            <a:solidFill>
              <a:prstClr val="white"/>
            </a:solidFill>
            <a:latin typeface="Gisga"/>
            <a:ea typeface="DejaVu Sans"/>
            <a:cs typeface="DejaVu Sans"/>
          </a:endParaRPr>
        </a:p>
      </dgm:t>
    </dgm:pt>
    <dgm:pt modelId="{73C44CEA-E4A3-43AF-9942-8185F1A765A8}" type="parTrans" cxnId="{710F7AEC-5C21-4F88-AA96-DA434AB6DD25}">
      <dgm:prSet/>
      <dgm:spPr/>
      <dgm:t>
        <a:bodyPr/>
        <a:lstStyle/>
        <a:p>
          <a:endParaRPr lang="es-ES"/>
        </a:p>
      </dgm:t>
    </dgm:pt>
    <dgm:pt modelId="{855DB819-A62B-4490-B6EB-1161AB69C95E}" type="sibTrans" cxnId="{710F7AEC-5C21-4F88-AA96-DA434AB6DD25}">
      <dgm:prSet/>
      <dgm:spPr/>
      <dgm:t>
        <a:bodyPr/>
        <a:lstStyle/>
        <a:p>
          <a:endParaRPr lang="es-ES"/>
        </a:p>
      </dgm:t>
    </dgm:pt>
    <dgm:pt modelId="{22954208-0F4C-4CC7-99FF-7B35E7660A8D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s-CO" sz="1800" dirty="0">
            <a:latin typeface="Gisga"/>
          </a:endParaRPr>
        </a:p>
      </dgm:t>
    </dgm:pt>
    <dgm:pt modelId="{0DE9514E-915A-4E22-AF52-E8D913C73D12}" type="parTrans" cxnId="{05675B23-66B1-4D6E-BE81-0B21DA6F1351}">
      <dgm:prSet/>
      <dgm:spPr/>
      <dgm:t>
        <a:bodyPr/>
        <a:lstStyle/>
        <a:p>
          <a:endParaRPr lang="es-ES"/>
        </a:p>
      </dgm:t>
    </dgm:pt>
    <dgm:pt modelId="{43344DEF-467B-4872-8E3A-98C879BB36D9}" type="sibTrans" cxnId="{05675B23-66B1-4D6E-BE81-0B21DA6F1351}">
      <dgm:prSet/>
      <dgm:spPr/>
      <dgm:t>
        <a:bodyPr/>
        <a:lstStyle/>
        <a:p>
          <a:endParaRPr lang="es-ES"/>
        </a:p>
      </dgm:t>
    </dgm:pt>
    <dgm:pt modelId="{4EC35EA5-7B77-4B5F-A00E-4E21AA8E590B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s-CO" sz="1800" dirty="0">
            <a:solidFill>
              <a:schemeClr val="tx1"/>
            </a:solidFill>
            <a:latin typeface="Gisga"/>
          </a:endParaRPr>
        </a:p>
      </dgm:t>
    </dgm:pt>
    <dgm:pt modelId="{D9FF4083-9B1F-41E8-AB6C-4B7AE2BC129D}" type="parTrans" cxnId="{6FE0CECF-1D88-46C2-B919-0D0CA23BABBC}">
      <dgm:prSet/>
      <dgm:spPr/>
      <dgm:t>
        <a:bodyPr/>
        <a:lstStyle/>
        <a:p>
          <a:endParaRPr lang="es-ES"/>
        </a:p>
      </dgm:t>
    </dgm:pt>
    <dgm:pt modelId="{3A5BC446-B890-462F-999D-5C3C432E4882}" type="sibTrans" cxnId="{6FE0CECF-1D88-46C2-B919-0D0CA23BABBC}">
      <dgm:prSet/>
      <dgm:spPr/>
      <dgm:t>
        <a:bodyPr/>
        <a:lstStyle/>
        <a:p>
          <a:endParaRPr lang="es-ES"/>
        </a:p>
      </dgm:t>
    </dgm:pt>
    <dgm:pt modelId="{9586639D-4EA1-4FFF-8D2A-C3C38333E8C6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s-CO" sz="1800" dirty="0">
            <a:solidFill>
              <a:schemeClr val="tx1"/>
            </a:solidFill>
            <a:latin typeface="Gisga"/>
          </a:endParaRPr>
        </a:p>
      </dgm:t>
    </dgm:pt>
    <dgm:pt modelId="{3DB6142B-54B7-42BB-8391-DC430FEBE650}" type="parTrans" cxnId="{C98A8936-373E-407B-934E-139D9788C3AD}">
      <dgm:prSet/>
      <dgm:spPr/>
      <dgm:t>
        <a:bodyPr/>
        <a:lstStyle/>
        <a:p>
          <a:endParaRPr lang="es-ES"/>
        </a:p>
      </dgm:t>
    </dgm:pt>
    <dgm:pt modelId="{1EA369EA-3258-4861-B592-14143CE22585}" type="sibTrans" cxnId="{C98A8936-373E-407B-934E-139D9788C3AD}">
      <dgm:prSet/>
      <dgm:spPr/>
      <dgm:t>
        <a:bodyPr/>
        <a:lstStyle/>
        <a:p>
          <a:endParaRPr lang="es-ES"/>
        </a:p>
      </dgm:t>
    </dgm:pt>
    <dgm:pt modelId="{90E20766-2C17-4144-9241-85F00E95EFD5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6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</dgm:t>
    </dgm:pt>
    <dgm:pt modelId="{D4CCD08C-68E6-4B0E-BDC1-0B18F44883BE}" type="parTrans" cxnId="{57FD2C84-E622-4676-B035-EBFF30B9125E}">
      <dgm:prSet/>
      <dgm:spPr/>
      <dgm:t>
        <a:bodyPr/>
        <a:lstStyle/>
        <a:p>
          <a:endParaRPr lang="es-ES"/>
        </a:p>
      </dgm:t>
    </dgm:pt>
    <dgm:pt modelId="{CD5875C1-0C95-430C-A317-0F04A722536C}" type="sibTrans" cxnId="{57FD2C84-E622-4676-B035-EBFF30B9125E}">
      <dgm:prSet/>
      <dgm:spPr/>
      <dgm:t>
        <a:bodyPr/>
        <a:lstStyle/>
        <a:p>
          <a:endParaRPr lang="es-ES"/>
        </a:p>
      </dgm:t>
    </dgm:pt>
    <dgm:pt modelId="{6B97D273-95A5-4DC5-81B6-2241838BFCB6}" type="pres">
      <dgm:prSet presAssocID="{9490A273-F531-4927-BE9D-D28565A1B974}" presName="linearFlow" presStyleCnt="0">
        <dgm:presLayoutVars>
          <dgm:dir/>
          <dgm:animLvl val="lvl"/>
          <dgm:resizeHandles/>
        </dgm:presLayoutVars>
      </dgm:prSet>
      <dgm:spPr/>
    </dgm:pt>
    <dgm:pt modelId="{18F587D5-2665-4AA7-AACE-C3BF521C6DC0}" type="pres">
      <dgm:prSet presAssocID="{18A88327-DCB8-4D0C-80E2-EF1E55E612F1}" presName="compositeNode" presStyleCnt="0">
        <dgm:presLayoutVars>
          <dgm:bulletEnabled val="1"/>
        </dgm:presLayoutVars>
      </dgm:prSet>
      <dgm:spPr/>
    </dgm:pt>
    <dgm:pt modelId="{8CF952FF-E9EB-4CBC-95FA-30CA65EA6D4F}" type="pres">
      <dgm:prSet presAssocID="{18A88327-DCB8-4D0C-80E2-EF1E55E612F1}" presName="image" presStyleLbl="fgImgPlace1" presStyleIdx="0" presStyleCnt="3" custScaleX="132229" custScaleY="115688" custLinFactNeighborX="48121" custLinFactNeighborY="-791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24E8D99-FE3E-4997-8745-31B1E60F94E1}" type="pres">
      <dgm:prSet presAssocID="{18A88327-DCB8-4D0C-80E2-EF1E55E612F1}" presName="childNode" presStyleLbl="node1" presStyleIdx="0" presStyleCnt="3" custScaleX="122199" custScaleY="97380" custLinFactNeighborX="8881" custLinFactNeighborY="-309">
        <dgm:presLayoutVars>
          <dgm:bulletEnabled val="1"/>
        </dgm:presLayoutVars>
      </dgm:prSet>
      <dgm:spPr/>
    </dgm:pt>
    <dgm:pt modelId="{4B78FD72-2EB0-4EC2-9E87-B1A8AF3D769E}" type="pres">
      <dgm:prSet presAssocID="{18A88327-DCB8-4D0C-80E2-EF1E55E612F1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CFCEC69A-3733-4775-9E48-25B451256BF7}" type="pres">
      <dgm:prSet presAssocID="{5CB3836D-F53F-48C7-B8F9-00E82E8B7A7F}" presName="sibTrans" presStyleCnt="0"/>
      <dgm:spPr/>
    </dgm:pt>
    <dgm:pt modelId="{D8676FB0-3AB2-4C80-B7CC-92A233E75D45}" type="pres">
      <dgm:prSet presAssocID="{9D79EBEB-824F-40B2-8DF1-5F11E00945D6}" presName="compositeNode" presStyleCnt="0">
        <dgm:presLayoutVars>
          <dgm:bulletEnabled val="1"/>
        </dgm:presLayoutVars>
      </dgm:prSet>
      <dgm:spPr/>
    </dgm:pt>
    <dgm:pt modelId="{35BAEA33-9DF4-4489-80C1-C645D9392CB7}" type="pres">
      <dgm:prSet presAssocID="{9D79EBEB-824F-40B2-8DF1-5F11E00945D6}" presName="image" presStyleLbl="fgImgPlace1" presStyleIdx="1" presStyleCnt="3" custLinFactNeighborX="21776" custLinFactNeighborY="-603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7D869D1D-B733-4D49-96F0-FD9E51E62ABA}" type="pres">
      <dgm:prSet presAssocID="{9D79EBEB-824F-40B2-8DF1-5F11E00945D6}" presName="childNode" presStyleLbl="node1" presStyleIdx="1" presStyleCnt="3" custScaleX="122850" custLinFactNeighborX="9569" custLinFactNeighborY="0">
        <dgm:presLayoutVars>
          <dgm:bulletEnabled val="1"/>
        </dgm:presLayoutVars>
      </dgm:prSet>
      <dgm:spPr/>
    </dgm:pt>
    <dgm:pt modelId="{6560B268-46A9-4B61-9558-19D47CBE77B8}" type="pres">
      <dgm:prSet presAssocID="{9D79EBEB-824F-40B2-8DF1-5F11E00945D6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D7C01636-C7A3-489C-AFBC-94D7ABC7F120}" type="pres">
      <dgm:prSet presAssocID="{BDFCF541-2470-49D5-917E-5972DE50B80C}" presName="sibTrans" presStyleCnt="0"/>
      <dgm:spPr/>
    </dgm:pt>
    <dgm:pt modelId="{B5FF5211-51D6-48E1-AC38-5337258094D4}" type="pres">
      <dgm:prSet presAssocID="{D0566AD1-EC3D-413F-8A35-D7BBBEFAFA82}" presName="compositeNode" presStyleCnt="0">
        <dgm:presLayoutVars>
          <dgm:bulletEnabled val="1"/>
        </dgm:presLayoutVars>
      </dgm:prSet>
      <dgm:spPr/>
    </dgm:pt>
    <dgm:pt modelId="{0737E748-5105-4F67-8D39-15DF9032221E}" type="pres">
      <dgm:prSet presAssocID="{D0566AD1-EC3D-413F-8A35-D7BBBEFAFA82}" presName="image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513E7A77-AB37-4A0F-AB04-251BA8B37E7D}" type="pres">
      <dgm:prSet presAssocID="{D0566AD1-EC3D-413F-8A35-D7BBBEFAFA82}" presName="childNode" presStyleLbl="node1" presStyleIdx="2" presStyleCnt="3" custScaleX="108718" custScaleY="100747" custLinFactNeighborX="19899" custLinFactNeighborY="0">
        <dgm:presLayoutVars>
          <dgm:bulletEnabled val="1"/>
        </dgm:presLayoutVars>
      </dgm:prSet>
      <dgm:spPr/>
    </dgm:pt>
    <dgm:pt modelId="{05D31EF6-E0A8-4E94-BB7C-E48FAB3E89BA}" type="pres">
      <dgm:prSet presAssocID="{D0566AD1-EC3D-413F-8A35-D7BBBEFAFA82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FB5F1708-51BA-4EB2-A56D-283FC7605777}" type="presOf" srcId="{55B42AB2-F5CC-47AF-9037-DEBA8297BF5D}" destId="{513E7A77-AB37-4A0F-AB04-251BA8B37E7D}" srcOrd="0" destOrd="3" presId="urn:microsoft.com/office/officeart/2005/8/layout/hList2#1"/>
    <dgm:cxn modelId="{BAA96609-36E8-4D05-A510-80E53010DECB}" srcId="{9D79EBEB-824F-40B2-8DF1-5F11E00945D6}" destId="{B0785E1B-2DF9-4D3C-958C-D489AB797306}" srcOrd="3" destOrd="0" parTransId="{C3551EB2-9A23-4911-99D1-81A02B8E17EB}" sibTransId="{7A44AE86-9A67-40D0-93F2-D542DD1AAEAD}"/>
    <dgm:cxn modelId="{6583860B-B0F7-4C9F-A732-1F6C02AA4907}" type="presOf" srcId="{22954208-0F4C-4CC7-99FF-7B35E7660A8D}" destId="{124E8D99-FE3E-4997-8745-31B1E60F94E1}" srcOrd="0" destOrd="0" presId="urn:microsoft.com/office/officeart/2005/8/layout/hList2#1"/>
    <dgm:cxn modelId="{10089E10-4EF7-4068-A860-FB79647E9A1F}" srcId="{9D79EBEB-824F-40B2-8DF1-5F11E00945D6}" destId="{8620AC51-B821-4F62-A92F-A02E746C4661}" srcOrd="1" destOrd="0" parTransId="{92C0930E-040E-41CB-8C1A-DF744A7AE3F6}" sibTransId="{814E8BE2-38F9-45B3-94F4-C24182D3C23D}"/>
    <dgm:cxn modelId="{E2EAFE10-92D8-454C-9D2D-4BF808B9B5B9}" type="presOf" srcId="{85CEB72C-3F48-41E2-904E-83A85273F908}" destId="{513E7A77-AB37-4A0F-AB04-251BA8B37E7D}" srcOrd="0" destOrd="1" presId="urn:microsoft.com/office/officeart/2005/8/layout/hList2#1"/>
    <dgm:cxn modelId="{0151F914-F412-4FDF-867C-F94513A7E3D1}" srcId="{9D79EBEB-824F-40B2-8DF1-5F11E00945D6}" destId="{E8465FEA-9A70-41D6-8A70-A0984F3A55DC}" srcOrd="4" destOrd="0" parTransId="{63CF677D-9271-457E-887D-74F35F8837D5}" sibTransId="{64878ED7-464D-487B-B95A-3524339E3016}"/>
    <dgm:cxn modelId="{CCA41B16-8270-4CEE-8045-ABBB1A72B358}" type="presOf" srcId="{8620AC51-B821-4F62-A92F-A02E746C4661}" destId="{7D869D1D-B733-4D49-96F0-FD9E51E62ABA}" srcOrd="0" destOrd="1" presId="urn:microsoft.com/office/officeart/2005/8/layout/hList2#1"/>
    <dgm:cxn modelId="{742B4C16-550E-45E2-82AF-A538E004C7BB}" srcId="{9D79EBEB-824F-40B2-8DF1-5F11E00945D6}" destId="{8CBC8EAB-DEF2-446B-9F39-F9E4847ECD11}" srcOrd="5" destOrd="0" parTransId="{5E4D1481-3D8F-4201-BA5F-C1F8C41F805B}" sibTransId="{DB7CFF50-656D-4CF9-855C-4356443BD779}"/>
    <dgm:cxn modelId="{05675B23-66B1-4D6E-BE81-0B21DA6F1351}" srcId="{18A88327-DCB8-4D0C-80E2-EF1E55E612F1}" destId="{22954208-0F4C-4CC7-99FF-7B35E7660A8D}" srcOrd="0" destOrd="0" parTransId="{0DE9514E-915A-4E22-AF52-E8D913C73D12}" sibTransId="{43344DEF-467B-4872-8E3A-98C879BB36D9}"/>
    <dgm:cxn modelId="{4DB40725-80C5-4035-AD1E-3858AEA14E95}" type="presOf" srcId="{9586639D-4EA1-4FFF-8D2A-C3C38333E8C6}" destId="{124E8D99-FE3E-4997-8745-31B1E60F94E1}" srcOrd="0" destOrd="4" presId="urn:microsoft.com/office/officeart/2005/8/layout/hList2#1"/>
    <dgm:cxn modelId="{DF5AF52C-3041-4851-94F7-6BA235237987}" type="presOf" srcId="{A020CEC6-326C-47BB-921B-8646491F27D7}" destId="{7D869D1D-B733-4D49-96F0-FD9E51E62ABA}" srcOrd="0" destOrd="0" presId="urn:microsoft.com/office/officeart/2005/8/layout/hList2#1"/>
    <dgm:cxn modelId="{8EA93F2F-784B-47CA-9ACD-DBDFE8C046EA}" type="presOf" srcId="{86BD2DA0-EDD8-4056-BDB0-649DA7CBE542}" destId="{513E7A77-AB37-4A0F-AB04-251BA8B37E7D}" srcOrd="0" destOrd="5" presId="urn:microsoft.com/office/officeart/2005/8/layout/hList2#1"/>
    <dgm:cxn modelId="{25F32432-4818-4B98-863B-41EC2F058F8E}" srcId="{D0566AD1-EC3D-413F-8A35-D7BBBEFAFA82}" destId="{622AA632-C09B-4CC0-9503-5A5C8D61888A}" srcOrd="2" destOrd="0" parTransId="{C0C05094-6889-44F6-AF90-8B9EDAC55194}" sibTransId="{4BD92315-FB9C-4BAA-8245-47CE2901A790}"/>
    <dgm:cxn modelId="{FECA4335-F51E-4630-A8EC-D44D12E03797}" srcId="{D0566AD1-EC3D-413F-8A35-D7BBBEFAFA82}" destId="{BFB5E755-EDC3-48D9-935D-3F263991FDE6}" srcOrd="4" destOrd="0" parTransId="{FFB325EF-1788-4AAA-AEEB-477B03216814}" sibTransId="{904404D1-60B0-4C6C-945C-B4F3FBF46A6A}"/>
    <dgm:cxn modelId="{C98A8936-373E-407B-934E-139D9788C3AD}" srcId="{18A88327-DCB8-4D0C-80E2-EF1E55E612F1}" destId="{9586639D-4EA1-4FFF-8D2A-C3C38333E8C6}" srcOrd="4" destOrd="0" parTransId="{3DB6142B-54B7-42BB-8391-DC430FEBE650}" sibTransId="{1EA369EA-3258-4861-B592-14143CE22585}"/>
    <dgm:cxn modelId="{FEC3A03F-8E30-4636-A506-520005F2BEE2}" srcId="{D0566AD1-EC3D-413F-8A35-D7BBBEFAFA82}" destId="{55B42AB2-F5CC-47AF-9037-DEBA8297BF5D}" srcOrd="3" destOrd="0" parTransId="{E561B597-DD5A-41CA-9273-659FE669F2BF}" sibTransId="{2FD0A563-2A8A-4334-A706-57134643B316}"/>
    <dgm:cxn modelId="{317E0943-B242-425F-BFCD-6DBB78D02842}" srcId="{9490A273-F531-4927-BE9D-D28565A1B974}" destId="{18A88327-DCB8-4D0C-80E2-EF1E55E612F1}" srcOrd="0" destOrd="0" parTransId="{B6AE607C-8E99-4C86-8778-C6A6F1074202}" sibTransId="{5CB3836D-F53F-48C7-B8F9-00E82E8B7A7F}"/>
    <dgm:cxn modelId="{89701D4D-A81D-4C6A-AED8-ED2A6D52E4F4}" type="presOf" srcId="{2B9570D0-E390-488B-9B6C-09376F149EF3}" destId="{7D869D1D-B733-4D49-96F0-FD9E51E62ABA}" srcOrd="0" destOrd="2" presId="urn:microsoft.com/office/officeart/2005/8/layout/hList2#1"/>
    <dgm:cxn modelId="{55757750-0DED-4E2D-815A-24FF0BD145DC}" type="presOf" srcId="{D0566AD1-EC3D-413F-8A35-D7BBBEFAFA82}" destId="{05D31EF6-E0A8-4E94-BB7C-E48FAB3E89BA}" srcOrd="0" destOrd="0" presId="urn:microsoft.com/office/officeart/2005/8/layout/hList2#1"/>
    <dgm:cxn modelId="{9BCC5351-F207-48FE-A83F-4F69121A745B}" srcId="{18A88327-DCB8-4D0C-80E2-EF1E55E612F1}" destId="{0CF362DF-2E9F-4CFD-A431-0D859359695F}" srcOrd="3" destOrd="0" parTransId="{967577AA-2D81-49FF-A6E6-2ACF7947E4FF}" sibTransId="{03311C9C-1CBB-4281-9BF6-A01CF2420702}"/>
    <dgm:cxn modelId="{C45BC152-D1D4-4621-B8DE-D948599A347B}" srcId="{D0566AD1-EC3D-413F-8A35-D7BBBEFAFA82}" destId="{86BD2DA0-EDD8-4056-BDB0-649DA7CBE542}" srcOrd="5" destOrd="0" parTransId="{E3BD3316-EC69-4988-B824-7894D2C4A10A}" sibTransId="{C5B3DCBE-9A2A-47BC-8982-904277E2628A}"/>
    <dgm:cxn modelId="{E0236354-F31E-4E0B-B1A8-94C1129907D4}" type="presOf" srcId="{BEEBB81F-505A-48EA-8911-2AD2CE0710F3}" destId="{124E8D99-FE3E-4997-8745-31B1E60F94E1}" srcOrd="0" destOrd="1" presId="urn:microsoft.com/office/officeart/2005/8/layout/hList2#1"/>
    <dgm:cxn modelId="{3FF68164-D3C9-472F-A937-B870B9230E78}" type="presOf" srcId="{9490A273-F531-4927-BE9D-D28565A1B974}" destId="{6B97D273-95A5-4DC5-81B6-2241838BFCB6}" srcOrd="0" destOrd="0" presId="urn:microsoft.com/office/officeart/2005/8/layout/hList2#1"/>
    <dgm:cxn modelId="{CE12C467-77DA-4340-9309-866546A251D1}" type="presOf" srcId="{1C88FBED-4B0C-42F2-802B-79B996622642}" destId="{124E8D99-FE3E-4997-8745-31B1E60F94E1}" srcOrd="0" destOrd="5" presId="urn:microsoft.com/office/officeart/2005/8/layout/hList2#1"/>
    <dgm:cxn modelId="{4A31A86C-82B4-462C-9BF9-E6ECBC5F150F}" type="presOf" srcId="{9D79EBEB-824F-40B2-8DF1-5F11E00945D6}" destId="{6560B268-46A9-4B61-9558-19D47CBE77B8}" srcOrd="0" destOrd="0" presId="urn:microsoft.com/office/officeart/2005/8/layout/hList2#1"/>
    <dgm:cxn modelId="{350F806F-C255-4ED0-AE0A-DEB51469C178}" srcId="{9490A273-F531-4927-BE9D-D28565A1B974}" destId="{D0566AD1-EC3D-413F-8A35-D7BBBEFAFA82}" srcOrd="2" destOrd="0" parTransId="{D30437E9-83FD-41BF-A41C-7136354A1EF2}" sibTransId="{B911DE8E-9499-49A8-8D8F-9AC12047A3A8}"/>
    <dgm:cxn modelId="{57FD2C84-E622-4676-B035-EBFF30B9125E}" srcId="{D0566AD1-EC3D-413F-8A35-D7BBBEFAFA82}" destId="{90E20766-2C17-4144-9241-85F00E95EFD5}" srcOrd="0" destOrd="0" parTransId="{D4CCD08C-68E6-4B0E-BDC1-0B18F44883BE}" sibTransId="{CD5875C1-0C95-430C-A317-0F04A722536C}"/>
    <dgm:cxn modelId="{C68D5987-EFC0-4FD9-B037-CDDB0B0FABB9}" type="presOf" srcId="{B0785E1B-2DF9-4D3C-958C-D489AB797306}" destId="{7D869D1D-B733-4D49-96F0-FD9E51E62ABA}" srcOrd="0" destOrd="3" presId="urn:microsoft.com/office/officeart/2005/8/layout/hList2#1"/>
    <dgm:cxn modelId="{8D56C78A-7B7B-454C-A9FA-90593549FBD9}" type="presOf" srcId="{90E20766-2C17-4144-9241-85F00E95EFD5}" destId="{513E7A77-AB37-4A0F-AB04-251BA8B37E7D}" srcOrd="0" destOrd="0" presId="urn:microsoft.com/office/officeart/2005/8/layout/hList2#1"/>
    <dgm:cxn modelId="{B1CD028B-512B-4A9D-B071-E7C8526FA654}" srcId="{18A88327-DCB8-4D0C-80E2-EF1E55E612F1}" destId="{1C88FBED-4B0C-42F2-802B-79B996622642}" srcOrd="5" destOrd="0" parTransId="{BC4B94A2-13EC-45C7-A51E-CF25DD8ADEED}" sibTransId="{539FB32E-F99D-4718-940B-BC0765E9E024}"/>
    <dgm:cxn modelId="{B6DA058F-DF06-4B0D-81B6-69AB62FC22A4}" type="presOf" srcId="{4EC35EA5-7B77-4B5F-A00E-4E21AA8E590B}" destId="{124E8D99-FE3E-4997-8745-31B1E60F94E1}" srcOrd="0" destOrd="2" presId="urn:microsoft.com/office/officeart/2005/8/layout/hList2#1"/>
    <dgm:cxn modelId="{8AA832A6-6DA6-483A-90C7-40849B31288F}" type="presOf" srcId="{622AA632-C09B-4CC0-9503-5A5C8D61888A}" destId="{513E7A77-AB37-4A0F-AB04-251BA8B37E7D}" srcOrd="0" destOrd="2" presId="urn:microsoft.com/office/officeart/2005/8/layout/hList2#1"/>
    <dgm:cxn modelId="{F49E29B2-CB49-4521-886A-F7B0AE76AF90}" srcId="{D0566AD1-EC3D-413F-8A35-D7BBBEFAFA82}" destId="{85CEB72C-3F48-41E2-904E-83A85273F908}" srcOrd="1" destOrd="0" parTransId="{13313CBB-BEE7-4BAB-9519-450DDAAB81D6}" sibTransId="{D08F7FD4-917A-4CDC-BD85-A3222BA13525}"/>
    <dgm:cxn modelId="{5306A7B7-B1FA-4221-95A8-88AB9113F5C0}" type="presOf" srcId="{BFB5E755-EDC3-48D9-935D-3F263991FDE6}" destId="{513E7A77-AB37-4A0F-AB04-251BA8B37E7D}" srcOrd="0" destOrd="4" presId="urn:microsoft.com/office/officeart/2005/8/layout/hList2#1"/>
    <dgm:cxn modelId="{0385A7BE-2100-4111-B8BF-C1FCA01587B7}" type="presOf" srcId="{18A88327-DCB8-4D0C-80E2-EF1E55E612F1}" destId="{4B78FD72-2EB0-4EC2-9E87-B1A8AF3D769E}" srcOrd="0" destOrd="0" presId="urn:microsoft.com/office/officeart/2005/8/layout/hList2#1"/>
    <dgm:cxn modelId="{6FE0CECF-1D88-46C2-B919-0D0CA23BABBC}" srcId="{18A88327-DCB8-4D0C-80E2-EF1E55E612F1}" destId="{4EC35EA5-7B77-4B5F-A00E-4E21AA8E590B}" srcOrd="2" destOrd="0" parTransId="{D9FF4083-9B1F-41E8-AB6C-4B7AE2BC129D}" sibTransId="{3A5BC446-B890-462F-999D-5C3C432E4882}"/>
    <dgm:cxn modelId="{4C792CDC-0552-49E5-A584-1A1346FDE658}" srcId="{18A88327-DCB8-4D0C-80E2-EF1E55E612F1}" destId="{BEEBB81F-505A-48EA-8911-2AD2CE0710F3}" srcOrd="1" destOrd="0" parTransId="{5A378B1E-DEE6-4336-AD2C-6F3ACE6476EB}" sibTransId="{9BAED399-07A8-4D14-A49E-7B7BA46D6891}"/>
    <dgm:cxn modelId="{2F8791E1-250E-4B7A-A625-66F4A50CC25C}" type="presOf" srcId="{E8465FEA-9A70-41D6-8A70-A0984F3A55DC}" destId="{7D869D1D-B733-4D49-96F0-FD9E51E62ABA}" srcOrd="0" destOrd="4" presId="urn:microsoft.com/office/officeart/2005/8/layout/hList2#1"/>
    <dgm:cxn modelId="{1EACA1E1-E47C-4D8D-B6DB-EA1CE2549D0E}" srcId="{9D79EBEB-824F-40B2-8DF1-5F11E00945D6}" destId="{2B9570D0-E390-488B-9B6C-09376F149EF3}" srcOrd="2" destOrd="0" parTransId="{9FAC6E4D-ED0B-44DB-9CA0-F0600B349DE8}" sibTransId="{B008A450-F46B-4540-B6D7-4ED4DF0B81AE}"/>
    <dgm:cxn modelId="{C20D66E6-34FE-472D-AD29-FA4929E7F403}" type="presOf" srcId="{8CBC8EAB-DEF2-446B-9F39-F9E4847ECD11}" destId="{7D869D1D-B733-4D49-96F0-FD9E51E62ABA}" srcOrd="0" destOrd="5" presId="urn:microsoft.com/office/officeart/2005/8/layout/hList2#1"/>
    <dgm:cxn modelId="{710F7AEC-5C21-4F88-AA96-DA434AB6DD25}" srcId="{9D79EBEB-824F-40B2-8DF1-5F11E00945D6}" destId="{A020CEC6-326C-47BB-921B-8646491F27D7}" srcOrd="0" destOrd="0" parTransId="{73C44CEA-E4A3-43AF-9942-8185F1A765A8}" sibTransId="{855DB819-A62B-4490-B6EB-1161AB69C95E}"/>
    <dgm:cxn modelId="{60837DED-699B-4FCB-8A50-E63584CB8788}" type="presOf" srcId="{0CF362DF-2E9F-4CFD-A431-0D859359695F}" destId="{124E8D99-FE3E-4997-8745-31B1E60F94E1}" srcOrd="0" destOrd="3" presId="urn:microsoft.com/office/officeart/2005/8/layout/hList2#1"/>
    <dgm:cxn modelId="{07936DF8-D250-4884-9229-CC666F0FA3EE}" srcId="{9490A273-F531-4927-BE9D-D28565A1B974}" destId="{9D79EBEB-824F-40B2-8DF1-5F11E00945D6}" srcOrd="1" destOrd="0" parTransId="{90A592F6-7D25-4E55-B2D9-663BDACD4D1F}" sibTransId="{BDFCF541-2470-49D5-917E-5972DE50B80C}"/>
    <dgm:cxn modelId="{015DC4D6-4C95-4998-8715-02643FD71E59}" type="presParOf" srcId="{6B97D273-95A5-4DC5-81B6-2241838BFCB6}" destId="{18F587D5-2665-4AA7-AACE-C3BF521C6DC0}" srcOrd="0" destOrd="0" presId="urn:microsoft.com/office/officeart/2005/8/layout/hList2#1"/>
    <dgm:cxn modelId="{DB8E335C-78A4-4A34-B90A-C3447FB1DB81}" type="presParOf" srcId="{18F587D5-2665-4AA7-AACE-C3BF521C6DC0}" destId="{8CF952FF-E9EB-4CBC-95FA-30CA65EA6D4F}" srcOrd="0" destOrd="0" presId="urn:microsoft.com/office/officeart/2005/8/layout/hList2#1"/>
    <dgm:cxn modelId="{16088562-CC3D-4C75-8671-E744F2C9C188}" type="presParOf" srcId="{18F587D5-2665-4AA7-AACE-C3BF521C6DC0}" destId="{124E8D99-FE3E-4997-8745-31B1E60F94E1}" srcOrd="1" destOrd="0" presId="urn:microsoft.com/office/officeart/2005/8/layout/hList2#1"/>
    <dgm:cxn modelId="{948E16B3-AE14-421A-AFCC-F6F071DB6605}" type="presParOf" srcId="{18F587D5-2665-4AA7-AACE-C3BF521C6DC0}" destId="{4B78FD72-2EB0-4EC2-9E87-B1A8AF3D769E}" srcOrd="2" destOrd="0" presId="urn:microsoft.com/office/officeart/2005/8/layout/hList2#1"/>
    <dgm:cxn modelId="{9DCCC3E8-9C08-43D3-84E4-123BFCF0E617}" type="presParOf" srcId="{6B97D273-95A5-4DC5-81B6-2241838BFCB6}" destId="{CFCEC69A-3733-4775-9E48-25B451256BF7}" srcOrd="1" destOrd="0" presId="urn:microsoft.com/office/officeart/2005/8/layout/hList2#1"/>
    <dgm:cxn modelId="{8DA641F0-5466-4C99-9F0A-428039C62006}" type="presParOf" srcId="{6B97D273-95A5-4DC5-81B6-2241838BFCB6}" destId="{D8676FB0-3AB2-4C80-B7CC-92A233E75D45}" srcOrd="2" destOrd="0" presId="urn:microsoft.com/office/officeart/2005/8/layout/hList2#1"/>
    <dgm:cxn modelId="{96875EDF-8074-4028-8D73-CAEB63FF1F0F}" type="presParOf" srcId="{D8676FB0-3AB2-4C80-B7CC-92A233E75D45}" destId="{35BAEA33-9DF4-4489-80C1-C645D9392CB7}" srcOrd="0" destOrd="0" presId="urn:microsoft.com/office/officeart/2005/8/layout/hList2#1"/>
    <dgm:cxn modelId="{0D34A57B-A737-47A1-BD1A-D94F81504236}" type="presParOf" srcId="{D8676FB0-3AB2-4C80-B7CC-92A233E75D45}" destId="{7D869D1D-B733-4D49-96F0-FD9E51E62ABA}" srcOrd="1" destOrd="0" presId="urn:microsoft.com/office/officeart/2005/8/layout/hList2#1"/>
    <dgm:cxn modelId="{7C3A78CD-CD95-4FF7-A417-887B12D5161E}" type="presParOf" srcId="{D8676FB0-3AB2-4C80-B7CC-92A233E75D45}" destId="{6560B268-46A9-4B61-9558-19D47CBE77B8}" srcOrd="2" destOrd="0" presId="urn:microsoft.com/office/officeart/2005/8/layout/hList2#1"/>
    <dgm:cxn modelId="{3C1C490D-6F56-47C8-BA76-FC75568806AB}" type="presParOf" srcId="{6B97D273-95A5-4DC5-81B6-2241838BFCB6}" destId="{D7C01636-C7A3-489C-AFBC-94D7ABC7F120}" srcOrd="3" destOrd="0" presId="urn:microsoft.com/office/officeart/2005/8/layout/hList2#1"/>
    <dgm:cxn modelId="{85F02A94-B349-45B6-962E-00F0DE661BE2}" type="presParOf" srcId="{6B97D273-95A5-4DC5-81B6-2241838BFCB6}" destId="{B5FF5211-51D6-48E1-AC38-5337258094D4}" srcOrd="4" destOrd="0" presId="urn:microsoft.com/office/officeart/2005/8/layout/hList2#1"/>
    <dgm:cxn modelId="{2F8D8866-1AA7-4E64-8A28-42F649BCC094}" type="presParOf" srcId="{B5FF5211-51D6-48E1-AC38-5337258094D4}" destId="{0737E748-5105-4F67-8D39-15DF9032221E}" srcOrd="0" destOrd="0" presId="urn:microsoft.com/office/officeart/2005/8/layout/hList2#1"/>
    <dgm:cxn modelId="{D92A8797-1BBA-4DF2-B808-A8A5B552E22B}" type="presParOf" srcId="{B5FF5211-51D6-48E1-AC38-5337258094D4}" destId="{513E7A77-AB37-4A0F-AB04-251BA8B37E7D}" srcOrd="1" destOrd="0" presId="urn:microsoft.com/office/officeart/2005/8/layout/hList2#1"/>
    <dgm:cxn modelId="{BD71B08B-C89C-40C2-B574-F8B213E8978E}" type="presParOf" srcId="{B5FF5211-51D6-48E1-AC38-5337258094D4}" destId="{05D31EF6-E0A8-4E94-BB7C-E48FAB3E89BA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4CE3EB-0AF0-40D4-8214-113D76481CA2}" type="doc">
      <dgm:prSet loTypeId="urn:microsoft.com/office/officeart/2005/8/layout/vList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4A8B3EF-4A38-42D5-B985-C7488F500B8D}">
      <dgm:prSet phldrT="[Texto]" custT="1"/>
      <dgm:spPr>
        <a:solidFill>
          <a:srgbClr val="276447"/>
        </a:solidFill>
      </dgm:spPr>
      <dgm:t>
        <a:bodyPr/>
        <a:lstStyle/>
        <a:p>
          <a:r>
            <a:rPr lang="es-ES" sz="3200" dirty="0"/>
            <a:t>   Meta 9. Aprovechamiento</a:t>
          </a:r>
        </a:p>
      </dgm:t>
    </dgm:pt>
    <dgm:pt modelId="{B8F41947-5E5F-49DF-85D2-16186E44ECFE}" type="parTrans" cxnId="{E16DFA03-925A-41A4-96FC-9BF6437B31E7}">
      <dgm:prSet/>
      <dgm:spPr/>
      <dgm:t>
        <a:bodyPr/>
        <a:lstStyle/>
        <a:p>
          <a:endParaRPr lang="es-ES" sz="1600"/>
        </a:p>
      </dgm:t>
    </dgm:pt>
    <dgm:pt modelId="{C6ABAEEC-7517-4C4C-A308-DDC80A8BEA46}" type="sibTrans" cxnId="{E16DFA03-925A-41A4-96FC-9BF6437B31E7}">
      <dgm:prSet/>
      <dgm:spPr/>
      <dgm:t>
        <a:bodyPr/>
        <a:lstStyle/>
        <a:p>
          <a:endParaRPr lang="es-ES" sz="1600"/>
        </a:p>
      </dgm:t>
    </dgm:pt>
    <dgm:pt modelId="{651B40C1-D46D-431A-A6FD-42B950192D9D}">
      <dgm:prSet phldrT="[Texto]" custT="1"/>
      <dgm:spPr>
        <a:solidFill>
          <a:srgbClr val="276447"/>
        </a:solidFill>
      </dgm:spPr>
      <dgm:t>
        <a:bodyPr/>
        <a:lstStyle/>
        <a:p>
          <a:r>
            <a:rPr lang="es-ES" sz="2400" dirty="0"/>
            <a:t>2 parques de reciclaje funcionando a partir de 2007.                               “Estrategia enfocada a consecución bodegas especializadas reciclaje.”</a:t>
          </a:r>
        </a:p>
      </dgm:t>
    </dgm:pt>
    <dgm:pt modelId="{6A749658-4E08-4F90-8304-D44569501D05}" type="parTrans" cxnId="{0FB6EDF5-8E1E-467D-839E-09BC23C8FD9F}">
      <dgm:prSet/>
      <dgm:spPr/>
      <dgm:t>
        <a:bodyPr/>
        <a:lstStyle/>
        <a:p>
          <a:endParaRPr lang="es-ES" sz="1600"/>
        </a:p>
      </dgm:t>
    </dgm:pt>
    <dgm:pt modelId="{E40E1C8C-BDB9-43FD-A871-F6EF42516435}" type="sibTrans" cxnId="{0FB6EDF5-8E1E-467D-839E-09BC23C8FD9F}">
      <dgm:prSet/>
      <dgm:spPr/>
      <dgm:t>
        <a:bodyPr/>
        <a:lstStyle/>
        <a:p>
          <a:endParaRPr lang="es-ES" sz="1600"/>
        </a:p>
      </dgm:t>
    </dgm:pt>
    <dgm:pt modelId="{5E4D7CE1-FBF9-40A3-98CA-7D88306971D0}">
      <dgm:prSet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pPr algn="l"/>
          <a:r>
            <a:rPr lang="es-ES" sz="3200" dirty="0"/>
            <a:t>        </a:t>
          </a:r>
        </a:p>
      </dgm:t>
    </dgm:pt>
    <dgm:pt modelId="{79417E76-C4EE-40E8-83AA-048B8FB6BEDB}" type="parTrans" cxnId="{4B88D303-16B7-4FA9-B75C-BCEA36475045}">
      <dgm:prSet/>
      <dgm:spPr/>
      <dgm:t>
        <a:bodyPr/>
        <a:lstStyle/>
        <a:p>
          <a:endParaRPr lang="es-ES" sz="1600"/>
        </a:p>
      </dgm:t>
    </dgm:pt>
    <dgm:pt modelId="{CBA25724-2FE5-4324-A079-92DDC87ECB44}" type="sibTrans" cxnId="{4B88D303-16B7-4FA9-B75C-BCEA36475045}">
      <dgm:prSet/>
      <dgm:spPr/>
      <dgm:t>
        <a:bodyPr/>
        <a:lstStyle/>
        <a:p>
          <a:endParaRPr lang="es-ES" sz="1600"/>
        </a:p>
      </dgm:t>
    </dgm:pt>
    <dgm:pt modelId="{DA1FCE28-3C00-4E5F-B044-4E553D95C660}" type="pres">
      <dgm:prSet presAssocID="{764CE3EB-0AF0-40D4-8214-113D76481CA2}" presName="linear" presStyleCnt="0">
        <dgm:presLayoutVars>
          <dgm:dir/>
          <dgm:resizeHandles val="exact"/>
        </dgm:presLayoutVars>
      </dgm:prSet>
      <dgm:spPr/>
    </dgm:pt>
    <dgm:pt modelId="{0E0954D7-B4A1-49F2-922C-A5AA0499F3A2}" type="pres">
      <dgm:prSet presAssocID="{24A8B3EF-4A38-42D5-B985-C7488F500B8D}" presName="comp" presStyleCnt="0"/>
      <dgm:spPr/>
    </dgm:pt>
    <dgm:pt modelId="{CA4D2E11-60F6-42ED-9DF2-07ABBDFC9BE2}" type="pres">
      <dgm:prSet presAssocID="{24A8B3EF-4A38-42D5-B985-C7488F500B8D}" presName="box" presStyleLbl="node1" presStyleIdx="0" presStyleCnt="2" custScaleX="85635" custScaleY="92816" custLinFactNeighborX="375" custLinFactNeighborY="-485"/>
      <dgm:spPr/>
    </dgm:pt>
    <dgm:pt modelId="{042595D1-FD31-40AB-9078-CA757578348D}" type="pres">
      <dgm:prSet presAssocID="{24A8B3EF-4A38-42D5-B985-C7488F500B8D}" presName="img" presStyleLbl="fgImgPlace1" presStyleIdx="0" presStyleCnt="2" custScaleX="133273" custScaleY="144998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F6737B48-13FB-4F2C-8038-B07C77A72A5A}" type="pres">
      <dgm:prSet presAssocID="{24A8B3EF-4A38-42D5-B985-C7488F500B8D}" presName="text" presStyleLbl="node1" presStyleIdx="0" presStyleCnt="2">
        <dgm:presLayoutVars>
          <dgm:bulletEnabled val="1"/>
        </dgm:presLayoutVars>
      </dgm:prSet>
      <dgm:spPr/>
    </dgm:pt>
    <dgm:pt modelId="{1ED3AF2C-FF10-41BF-ADD1-2EF77DB56787}" type="pres">
      <dgm:prSet presAssocID="{C6ABAEEC-7517-4C4C-A308-DDC80A8BEA46}" presName="spacer" presStyleCnt="0"/>
      <dgm:spPr/>
    </dgm:pt>
    <dgm:pt modelId="{D50D36CF-5151-45B0-828E-2BD502B12901}" type="pres">
      <dgm:prSet presAssocID="{5E4D7CE1-FBF9-40A3-98CA-7D88306971D0}" presName="comp" presStyleCnt="0"/>
      <dgm:spPr/>
    </dgm:pt>
    <dgm:pt modelId="{B4D338AF-6092-4285-B33A-AF0B68FAB993}" type="pres">
      <dgm:prSet presAssocID="{5E4D7CE1-FBF9-40A3-98CA-7D88306971D0}" presName="box" presStyleLbl="node1" presStyleIdx="1" presStyleCnt="2" custScaleX="91939" custScaleY="90448" custLinFactNeighborX="-1668" custLinFactNeighborY="-3216"/>
      <dgm:spPr/>
    </dgm:pt>
    <dgm:pt modelId="{43862958-A2EB-460C-A8BE-2D6871D69B4C}" type="pres">
      <dgm:prSet presAssocID="{5E4D7CE1-FBF9-40A3-98CA-7D88306971D0}" presName="img" presStyleLbl="fgImgPlace1" presStyleIdx="1" presStyleCnt="2" custScaleX="132432" custScaleY="164339" custLinFactNeighborX="7325" custLinFactNeighborY="-226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5A26842E-87CF-4F84-82D9-073478EDBDAE}" type="pres">
      <dgm:prSet presAssocID="{5E4D7CE1-FBF9-40A3-98CA-7D88306971D0}" presName="text" presStyleLbl="node1" presStyleIdx="1" presStyleCnt="2">
        <dgm:presLayoutVars>
          <dgm:bulletEnabled val="1"/>
        </dgm:presLayoutVars>
      </dgm:prSet>
      <dgm:spPr/>
    </dgm:pt>
  </dgm:ptLst>
  <dgm:cxnLst>
    <dgm:cxn modelId="{4B88D303-16B7-4FA9-B75C-BCEA36475045}" srcId="{764CE3EB-0AF0-40D4-8214-113D76481CA2}" destId="{5E4D7CE1-FBF9-40A3-98CA-7D88306971D0}" srcOrd="1" destOrd="0" parTransId="{79417E76-C4EE-40E8-83AA-048B8FB6BEDB}" sibTransId="{CBA25724-2FE5-4324-A079-92DDC87ECB44}"/>
    <dgm:cxn modelId="{E16DFA03-925A-41A4-96FC-9BF6437B31E7}" srcId="{764CE3EB-0AF0-40D4-8214-113D76481CA2}" destId="{24A8B3EF-4A38-42D5-B985-C7488F500B8D}" srcOrd="0" destOrd="0" parTransId="{B8F41947-5E5F-49DF-85D2-16186E44ECFE}" sibTransId="{C6ABAEEC-7517-4C4C-A308-DDC80A8BEA46}"/>
    <dgm:cxn modelId="{59C49822-79FB-4C2B-B6E2-9D2ECAB3F2E3}" type="presOf" srcId="{24A8B3EF-4A38-42D5-B985-C7488F500B8D}" destId="{CA4D2E11-60F6-42ED-9DF2-07ABBDFC9BE2}" srcOrd="0" destOrd="0" presId="urn:microsoft.com/office/officeart/2005/8/layout/vList4"/>
    <dgm:cxn modelId="{84396476-A53A-45A9-B104-3ECE4FED154A}" type="presOf" srcId="{764CE3EB-0AF0-40D4-8214-113D76481CA2}" destId="{DA1FCE28-3C00-4E5F-B044-4E553D95C660}" srcOrd="0" destOrd="0" presId="urn:microsoft.com/office/officeart/2005/8/layout/vList4"/>
    <dgm:cxn modelId="{16950C92-002E-4F98-B440-00D877F8A468}" type="presOf" srcId="{651B40C1-D46D-431A-A6FD-42B950192D9D}" destId="{CA4D2E11-60F6-42ED-9DF2-07ABBDFC9BE2}" srcOrd="0" destOrd="1" presId="urn:microsoft.com/office/officeart/2005/8/layout/vList4"/>
    <dgm:cxn modelId="{8CFA91A0-ADA7-46B7-856E-87C41D95D3FC}" type="presOf" srcId="{5E4D7CE1-FBF9-40A3-98CA-7D88306971D0}" destId="{5A26842E-87CF-4F84-82D9-073478EDBDAE}" srcOrd="1" destOrd="0" presId="urn:microsoft.com/office/officeart/2005/8/layout/vList4"/>
    <dgm:cxn modelId="{3774A9B8-196B-4822-82E5-9DB181A910C5}" type="presOf" srcId="{24A8B3EF-4A38-42D5-B985-C7488F500B8D}" destId="{F6737B48-13FB-4F2C-8038-B07C77A72A5A}" srcOrd="1" destOrd="0" presId="urn:microsoft.com/office/officeart/2005/8/layout/vList4"/>
    <dgm:cxn modelId="{E792D5C5-6FBA-4115-971D-63EE99AB4DF3}" type="presOf" srcId="{5E4D7CE1-FBF9-40A3-98CA-7D88306971D0}" destId="{B4D338AF-6092-4285-B33A-AF0B68FAB993}" srcOrd="0" destOrd="0" presId="urn:microsoft.com/office/officeart/2005/8/layout/vList4"/>
    <dgm:cxn modelId="{47FF7EDC-D75E-4A1D-83D9-AE1AC6064D8E}" type="presOf" srcId="{651B40C1-D46D-431A-A6FD-42B950192D9D}" destId="{F6737B48-13FB-4F2C-8038-B07C77A72A5A}" srcOrd="1" destOrd="1" presId="urn:microsoft.com/office/officeart/2005/8/layout/vList4"/>
    <dgm:cxn modelId="{0FB6EDF5-8E1E-467D-839E-09BC23C8FD9F}" srcId="{24A8B3EF-4A38-42D5-B985-C7488F500B8D}" destId="{651B40C1-D46D-431A-A6FD-42B950192D9D}" srcOrd="0" destOrd="0" parTransId="{6A749658-4E08-4F90-8304-D44569501D05}" sibTransId="{E40E1C8C-BDB9-43FD-A871-F6EF42516435}"/>
    <dgm:cxn modelId="{04F4580D-CBEA-4620-A6A8-CCB590FEB1D4}" type="presParOf" srcId="{DA1FCE28-3C00-4E5F-B044-4E553D95C660}" destId="{0E0954D7-B4A1-49F2-922C-A5AA0499F3A2}" srcOrd="0" destOrd="0" presId="urn:microsoft.com/office/officeart/2005/8/layout/vList4"/>
    <dgm:cxn modelId="{10E2186B-8541-4A67-ACE2-0F4004774BDF}" type="presParOf" srcId="{0E0954D7-B4A1-49F2-922C-A5AA0499F3A2}" destId="{CA4D2E11-60F6-42ED-9DF2-07ABBDFC9BE2}" srcOrd="0" destOrd="0" presId="urn:microsoft.com/office/officeart/2005/8/layout/vList4"/>
    <dgm:cxn modelId="{198A8D8F-3363-494C-84CA-B1067B64AA50}" type="presParOf" srcId="{0E0954D7-B4A1-49F2-922C-A5AA0499F3A2}" destId="{042595D1-FD31-40AB-9078-CA757578348D}" srcOrd="1" destOrd="0" presId="urn:microsoft.com/office/officeart/2005/8/layout/vList4"/>
    <dgm:cxn modelId="{A43DDDEE-7772-4075-9D37-A137E5E9C81C}" type="presParOf" srcId="{0E0954D7-B4A1-49F2-922C-A5AA0499F3A2}" destId="{F6737B48-13FB-4F2C-8038-B07C77A72A5A}" srcOrd="2" destOrd="0" presId="urn:microsoft.com/office/officeart/2005/8/layout/vList4"/>
    <dgm:cxn modelId="{6439B3E2-57F2-4807-9A65-19BD5171D9E2}" type="presParOf" srcId="{DA1FCE28-3C00-4E5F-B044-4E553D95C660}" destId="{1ED3AF2C-FF10-41BF-ADD1-2EF77DB56787}" srcOrd="1" destOrd="0" presId="urn:microsoft.com/office/officeart/2005/8/layout/vList4"/>
    <dgm:cxn modelId="{980D533D-4E65-42F3-8361-18BD4660C21D}" type="presParOf" srcId="{DA1FCE28-3C00-4E5F-B044-4E553D95C660}" destId="{D50D36CF-5151-45B0-828E-2BD502B12901}" srcOrd="2" destOrd="0" presId="urn:microsoft.com/office/officeart/2005/8/layout/vList4"/>
    <dgm:cxn modelId="{60C0008B-F3A0-4378-8229-3608D69D1C55}" type="presParOf" srcId="{D50D36CF-5151-45B0-828E-2BD502B12901}" destId="{B4D338AF-6092-4285-B33A-AF0B68FAB993}" srcOrd="0" destOrd="0" presId="urn:microsoft.com/office/officeart/2005/8/layout/vList4"/>
    <dgm:cxn modelId="{12478910-DDD9-44D8-818C-618EDDB0FD6B}" type="presParOf" srcId="{D50D36CF-5151-45B0-828E-2BD502B12901}" destId="{43862958-A2EB-460C-A8BE-2D6871D69B4C}" srcOrd="1" destOrd="0" presId="urn:microsoft.com/office/officeart/2005/8/layout/vList4"/>
    <dgm:cxn modelId="{0A5C5A7F-347C-4B7F-92D2-C68E4E07C813}" type="presParOf" srcId="{D50D36CF-5151-45B0-828E-2BD502B12901}" destId="{5A26842E-87CF-4F84-82D9-073478EDBDA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4CE3EB-0AF0-40D4-8214-113D76481CA2}" type="doc">
      <dgm:prSet loTypeId="urn:microsoft.com/office/officeart/2005/8/layout/vList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4A8B3EF-4A38-42D5-B985-C7488F500B8D}">
      <dgm:prSet phldrT="[Texto]" custT="1"/>
      <dgm:spPr>
        <a:solidFill>
          <a:srgbClr val="276447"/>
        </a:solidFill>
      </dgm:spPr>
      <dgm:t>
        <a:bodyPr/>
        <a:lstStyle/>
        <a:p>
          <a:pPr algn="l"/>
          <a:endParaRPr lang="es-ES" sz="3200" dirty="0"/>
        </a:p>
      </dgm:t>
    </dgm:pt>
    <dgm:pt modelId="{B8F41947-5E5F-49DF-85D2-16186E44ECFE}" type="parTrans" cxnId="{E16DFA03-925A-41A4-96FC-9BF6437B31E7}">
      <dgm:prSet/>
      <dgm:spPr/>
      <dgm:t>
        <a:bodyPr/>
        <a:lstStyle/>
        <a:p>
          <a:endParaRPr lang="es-ES" sz="1600"/>
        </a:p>
      </dgm:t>
    </dgm:pt>
    <dgm:pt modelId="{C6ABAEEC-7517-4C4C-A308-DDC80A8BEA46}" type="sibTrans" cxnId="{E16DFA03-925A-41A4-96FC-9BF6437B31E7}">
      <dgm:prSet/>
      <dgm:spPr/>
      <dgm:t>
        <a:bodyPr/>
        <a:lstStyle/>
        <a:p>
          <a:endParaRPr lang="es-ES" sz="1600"/>
        </a:p>
      </dgm:t>
    </dgm:pt>
    <dgm:pt modelId="{DA1FCE28-3C00-4E5F-B044-4E553D95C660}" type="pres">
      <dgm:prSet presAssocID="{764CE3EB-0AF0-40D4-8214-113D76481CA2}" presName="linear" presStyleCnt="0">
        <dgm:presLayoutVars>
          <dgm:dir/>
          <dgm:resizeHandles val="exact"/>
        </dgm:presLayoutVars>
      </dgm:prSet>
      <dgm:spPr/>
    </dgm:pt>
    <dgm:pt modelId="{0E0954D7-B4A1-49F2-922C-A5AA0499F3A2}" type="pres">
      <dgm:prSet presAssocID="{24A8B3EF-4A38-42D5-B985-C7488F500B8D}" presName="comp" presStyleCnt="0"/>
      <dgm:spPr/>
    </dgm:pt>
    <dgm:pt modelId="{CA4D2E11-60F6-42ED-9DF2-07ABBDFC9BE2}" type="pres">
      <dgm:prSet presAssocID="{24A8B3EF-4A38-42D5-B985-C7488F500B8D}" presName="box" presStyleLbl="node1" presStyleIdx="0" presStyleCnt="1" custScaleX="89479" custScaleY="85471" custLinFactNeighborX="-1270" custLinFactNeighborY="355"/>
      <dgm:spPr/>
    </dgm:pt>
    <dgm:pt modelId="{042595D1-FD31-40AB-9078-CA757578348D}" type="pres">
      <dgm:prSet presAssocID="{24A8B3EF-4A38-42D5-B985-C7488F500B8D}" presName="img" presStyleLbl="fgImgPlace1" presStyleIdx="0" presStyleCnt="1" custScaleX="165012" custScaleY="125000" custLinFactNeighborX="4292" custLinFactNeighborY="-2736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F6737B48-13FB-4F2C-8038-B07C77A72A5A}" type="pres">
      <dgm:prSet presAssocID="{24A8B3EF-4A38-42D5-B985-C7488F500B8D}" presName="text" presStyleLbl="node1" presStyleIdx="0" presStyleCnt="1">
        <dgm:presLayoutVars>
          <dgm:bulletEnabled val="1"/>
        </dgm:presLayoutVars>
      </dgm:prSet>
      <dgm:spPr/>
    </dgm:pt>
  </dgm:ptLst>
  <dgm:cxnLst>
    <dgm:cxn modelId="{E16DFA03-925A-41A4-96FC-9BF6437B31E7}" srcId="{764CE3EB-0AF0-40D4-8214-113D76481CA2}" destId="{24A8B3EF-4A38-42D5-B985-C7488F500B8D}" srcOrd="0" destOrd="0" parTransId="{B8F41947-5E5F-49DF-85D2-16186E44ECFE}" sibTransId="{C6ABAEEC-7517-4C4C-A308-DDC80A8BEA46}"/>
    <dgm:cxn modelId="{59C49822-79FB-4C2B-B6E2-9D2ECAB3F2E3}" type="presOf" srcId="{24A8B3EF-4A38-42D5-B985-C7488F500B8D}" destId="{CA4D2E11-60F6-42ED-9DF2-07ABBDFC9BE2}" srcOrd="0" destOrd="0" presId="urn:microsoft.com/office/officeart/2005/8/layout/vList4"/>
    <dgm:cxn modelId="{84396476-A53A-45A9-B104-3ECE4FED154A}" type="presOf" srcId="{764CE3EB-0AF0-40D4-8214-113D76481CA2}" destId="{DA1FCE28-3C00-4E5F-B044-4E553D95C660}" srcOrd="0" destOrd="0" presId="urn:microsoft.com/office/officeart/2005/8/layout/vList4"/>
    <dgm:cxn modelId="{3774A9B8-196B-4822-82E5-9DB181A910C5}" type="presOf" srcId="{24A8B3EF-4A38-42D5-B985-C7488F500B8D}" destId="{F6737B48-13FB-4F2C-8038-B07C77A72A5A}" srcOrd="1" destOrd="0" presId="urn:microsoft.com/office/officeart/2005/8/layout/vList4"/>
    <dgm:cxn modelId="{04F4580D-CBEA-4620-A6A8-CCB590FEB1D4}" type="presParOf" srcId="{DA1FCE28-3C00-4E5F-B044-4E553D95C660}" destId="{0E0954D7-B4A1-49F2-922C-A5AA0499F3A2}" srcOrd="0" destOrd="0" presId="urn:microsoft.com/office/officeart/2005/8/layout/vList4"/>
    <dgm:cxn modelId="{10E2186B-8541-4A67-ACE2-0F4004774BDF}" type="presParOf" srcId="{0E0954D7-B4A1-49F2-922C-A5AA0499F3A2}" destId="{CA4D2E11-60F6-42ED-9DF2-07ABBDFC9BE2}" srcOrd="0" destOrd="0" presId="urn:microsoft.com/office/officeart/2005/8/layout/vList4"/>
    <dgm:cxn modelId="{198A8D8F-3363-494C-84CA-B1067B64AA50}" type="presParOf" srcId="{0E0954D7-B4A1-49F2-922C-A5AA0499F3A2}" destId="{042595D1-FD31-40AB-9078-CA757578348D}" srcOrd="1" destOrd="0" presId="urn:microsoft.com/office/officeart/2005/8/layout/vList4"/>
    <dgm:cxn modelId="{A43DDDEE-7772-4075-9D37-A137E5E9C81C}" type="presParOf" srcId="{0E0954D7-B4A1-49F2-922C-A5AA0499F3A2}" destId="{F6737B48-13FB-4F2C-8038-B07C77A72A5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8FD72-2EB0-4EC2-9E87-B1A8AF3D769E}">
      <dsp:nvSpPr>
        <dsp:cNvPr id="0" name=""/>
        <dsp:cNvSpPr/>
      </dsp:nvSpPr>
      <dsp:spPr>
        <a:xfrm rot="16200000">
          <a:off x="-1453170" y="2431123"/>
          <a:ext cx="3650805" cy="381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088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Servicio Público de Aseo RBL</a:t>
          </a:r>
        </a:p>
      </dsp:txBody>
      <dsp:txXfrm>
        <a:off x="-1453170" y="2431123"/>
        <a:ext cx="3650805" cy="381076"/>
      </dsp:txXfrm>
    </dsp:sp>
    <dsp:sp modelId="{124E8D99-FE3E-4997-8745-31B1E60F94E1}">
      <dsp:nvSpPr>
        <dsp:cNvPr id="0" name=""/>
        <dsp:cNvSpPr/>
      </dsp:nvSpPr>
      <dsp:spPr>
        <a:xfrm>
          <a:off x="520659" y="832803"/>
          <a:ext cx="2319538" cy="355515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36088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800" kern="1200" dirty="0">
            <a:latin typeface="Gisg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</a:rPr>
            <a:t>Recolección Domiciliaria Ordinarios.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800" kern="1200" dirty="0">
            <a:solidFill>
              <a:schemeClr val="tx1"/>
            </a:solidFill>
            <a:latin typeface="Gisg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</a:rPr>
            <a:t>Barrido y Limpieza de vías y áreas públicas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800" kern="1200" dirty="0">
            <a:solidFill>
              <a:schemeClr val="tx1"/>
            </a:solidFill>
            <a:latin typeface="Gisga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</a:rPr>
            <a:t>Corte de Césped y Poda de Arboles.</a:t>
          </a:r>
        </a:p>
      </dsp:txBody>
      <dsp:txXfrm>
        <a:off x="520659" y="832803"/>
        <a:ext cx="2319538" cy="3555154"/>
      </dsp:txXfrm>
    </dsp:sp>
    <dsp:sp modelId="{8CF952FF-E9EB-4CBC-95FA-30CA65EA6D4F}">
      <dsp:nvSpPr>
        <dsp:cNvPr id="0" name=""/>
        <dsp:cNvSpPr/>
      </dsp:nvSpPr>
      <dsp:spPr>
        <a:xfrm>
          <a:off x="425632" y="173161"/>
          <a:ext cx="1007787" cy="881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0B268-46A9-4B61-9558-19D47CBE77B8}">
      <dsp:nvSpPr>
        <dsp:cNvPr id="0" name=""/>
        <dsp:cNvSpPr/>
      </dsp:nvSpPr>
      <dsp:spPr>
        <a:xfrm rot="16200000">
          <a:off x="1528098" y="2371340"/>
          <a:ext cx="3650805" cy="381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088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Servicio de Aseo de Aprovechamiento</a:t>
          </a:r>
        </a:p>
      </dsp:txBody>
      <dsp:txXfrm>
        <a:off x="1528098" y="2371340"/>
        <a:ext cx="3650805" cy="381076"/>
      </dsp:txXfrm>
    </dsp:sp>
    <dsp:sp modelId="{7D869D1D-B733-4D49-96F0-FD9E51E62ABA}">
      <dsp:nvSpPr>
        <dsp:cNvPr id="0" name=""/>
        <dsp:cNvSpPr/>
      </dsp:nvSpPr>
      <dsp:spPr>
        <a:xfrm>
          <a:off x="3508809" y="736475"/>
          <a:ext cx="2331895" cy="365080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36088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2000" kern="1200" dirty="0">
            <a:solidFill>
              <a:prstClr val="white"/>
            </a:solidFill>
            <a:latin typeface="Gisga"/>
            <a:ea typeface="DejaVu Sans"/>
            <a:cs typeface="DejaVu San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Ruta de Recicladores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8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Centro Acopio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8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Centros de Pesaje (Bodegas Públicas</a:t>
          </a:r>
          <a:r>
            <a:rPr lang="es-CO" sz="20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)</a:t>
          </a:r>
        </a:p>
      </dsp:txBody>
      <dsp:txXfrm>
        <a:off x="3508809" y="736475"/>
        <a:ext cx="2331895" cy="3650805"/>
      </dsp:txXfrm>
    </dsp:sp>
    <dsp:sp modelId="{35BAEA33-9DF4-4489-80C1-C645D9392CB7}">
      <dsp:nvSpPr>
        <dsp:cNvPr id="0" name=""/>
        <dsp:cNvSpPr/>
      </dsp:nvSpPr>
      <dsp:spPr>
        <a:xfrm>
          <a:off x="3328929" y="187428"/>
          <a:ext cx="762152" cy="762152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31EF6-E0A8-4E94-BB7C-E48FAB3E89BA}">
      <dsp:nvSpPr>
        <dsp:cNvPr id="0" name=""/>
        <dsp:cNvSpPr/>
      </dsp:nvSpPr>
      <dsp:spPr>
        <a:xfrm rot="16200000">
          <a:off x="4515545" y="2371340"/>
          <a:ext cx="3650805" cy="381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088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dirty="0"/>
            <a:t>DISPOSICIÓN FINAL</a:t>
          </a:r>
        </a:p>
      </dsp:txBody>
      <dsp:txXfrm>
        <a:off x="4515545" y="2371340"/>
        <a:ext cx="3650805" cy="381076"/>
      </dsp:txXfrm>
    </dsp:sp>
    <dsp:sp modelId="{513E7A77-AB37-4A0F-AB04-251BA8B37E7D}">
      <dsp:nvSpPr>
        <dsp:cNvPr id="0" name=""/>
        <dsp:cNvSpPr/>
      </dsp:nvSpPr>
      <dsp:spPr>
        <a:xfrm>
          <a:off x="6507622" y="722840"/>
          <a:ext cx="2063646" cy="367807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336088" rIns="113792" bIns="11379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6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Zonas de Operación RSDJ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6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Planta de Lixiviados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600" kern="1200" dirty="0">
            <a:solidFill>
              <a:schemeClr val="tx1"/>
            </a:solidFill>
            <a:latin typeface="Gisga"/>
            <a:ea typeface="DejaVu Sans"/>
            <a:cs typeface="DejaVu San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solidFill>
                <a:schemeClr val="tx1"/>
              </a:solidFill>
              <a:latin typeface="Gisga"/>
              <a:ea typeface="DejaVu Sans"/>
              <a:cs typeface="DejaVu Sans"/>
            </a:rPr>
            <a:t>Planta de Biogás</a:t>
          </a:r>
        </a:p>
      </dsp:txBody>
      <dsp:txXfrm>
        <a:off x="6507622" y="722840"/>
        <a:ext cx="2063646" cy="3678077"/>
      </dsp:txXfrm>
    </dsp:sp>
    <dsp:sp modelId="{0737E748-5105-4F67-8D39-15DF9032221E}">
      <dsp:nvSpPr>
        <dsp:cNvPr id="0" name=""/>
        <dsp:cNvSpPr/>
      </dsp:nvSpPr>
      <dsp:spPr>
        <a:xfrm>
          <a:off x="6150410" y="233455"/>
          <a:ext cx="762152" cy="762152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D2E11-60F6-42ED-9DF2-07ABBDFC9BE2}">
      <dsp:nvSpPr>
        <dsp:cNvPr id="0" name=""/>
        <dsp:cNvSpPr/>
      </dsp:nvSpPr>
      <dsp:spPr>
        <a:xfrm>
          <a:off x="1328047" y="209269"/>
          <a:ext cx="9506048" cy="1748892"/>
        </a:xfrm>
        <a:prstGeom prst="roundRect">
          <a:avLst>
            <a:gd name="adj" fmla="val 10000"/>
          </a:avLst>
        </a:prstGeom>
        <a:solidFill>
          <a:srgbClr val="27644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   Meta 9. Aprovechamiento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2 parques de reciclaje funcionando a partir de 2007.                               “Estrategia enfocada a consecución bodegas especializadas reciclaje.”</a:t>
          </a:r>
        </a:p>
      </dsp:txBody>
      <dsp:txXfrm>
        <a:off x="3390615" y="209269"/>
        <a:ext cx="7443480" cy="1748892"/>
      </dsp:txXfrm>
    </dsp:sp>
    <dsp:sp modelId="{042595D1-FD31-40AB-9078-CA757578348D}">
      <dsp:nvSpPr>
        <dsp:cNvPr id="0" name=""/>
        <dsp:cNvSpPr/>
      </dsp:nvSpPr>
      <dsp:spPr>
        <a:xfrm>
          <a:off x="308189" y="0"/>
          <a:ext cx="2958835" cy="21857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4D338AF-6092-4285-B33A-AF0B68FAB993}">
      <dsp:nvSpPr>
        <dsp:cNvPr id="0" name=""/>
        <dsp:cNvSpPr/>
      </dsp:nvSpPr>
      <dsp:spPr>
        <a:xfrm>
          <a:off x="571754" y="2700028"/>
          <a:ext cx="10205833" cy="1704273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FFC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        </a:t>
          </a:r>
        </a:p>
      </dsp:txBody>
      <dsp:txXfrm>
        <a:off x="2786158" y="2700028"/>
        <a:ext cx="7991430" cy="1704273"/>
      </dsp:txXfrm>
    </dsp:sp>
    <dsp:sp modelId="{43862958-A2EB-460C-A8BE-2D6871D69B4C}">
      <dsp:nvSpPr>
        <dsp:cNvPr id="0" name=""/>
        <dsp:cNvSpPr/>
      </dsp:nvSpPr>
      <dsp:spPr>
        <a:xfrm>
          <a:off x="300535" y="2340022"/>
          <a:ext cx="2940164" cy="24772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D2E11-60F6-42ED-9DF2-07ABBDFC9BE2}">
      <dsp:nvSpPr>
        <dsp:cNvPr id="0" name=""/>
        <dsp:cNvSpPr/>
      </dsp:nvSpPr>
      <dsp:spPr>
        <a:xfrm>
          <a:off x="973390" y="219444"/>
          <a:ext cx="10128620" cy="2461592"/>
        </a:xfrm>
        <a:prstGeom prst="roundRect">
          <a:avLst>
            <a:gd name="adj" fmla="val 10000"/>
          </a:avLst>
        </a:prstGeom>
        <a:solidFill>
          <a:srgbClr val="27644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/>
        </a:p>
      </dsp:txBody>
      <dsp:txXfrm>
        <a:off x="3256817" y="219444"/>
        <a:ext cx="7845193" cy="2461592"/>
      </dsp:txXfrm>
    </dsp:sp>
    <dsp:sp modelId="{042595D1-FD31-40AB-9078-CA757578348D}">
      <dsp:nvSpPr>
        <dsp:cNvPr id="0" name=""/>
        <dsp:cNvSpPr/>
      </dsp:nvSpPr>
      <dsp:spPr>
        <a:xfrm>
          <a:off x="170947" y="0"/>
          <a:ext cx="3735723" cy="28800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7284A-D573-4C44-80D0-BD427A39BBDE}" type="datetimeFigureOut">
              <a:rPr lang="es-CO" smtClean="0"/>
              <a:t>6/07/21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1D93A-7FC0-4F40-8498-27D52DFF56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1972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F7EC1-EE10-4B06-9FD2-CFAD34B7517A}" type="slidenum">
              <a:rPr lang="es-CO" smtClean="0"/>
              <a:t>19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8827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F7EC1-EE10-4B06-9FD2-CFAD34B7517A}" type="slidenum">
              <a:rPr lang="es-CO" smtClean="0"/>
              <a:t>25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4269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F7EC1-EE10-4B06-9FD2-CFAD34B7517A}" type="slidenum">
              <a:rPr lang="es-CO" smtClean="0"/>
              <a:t>27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12836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F7EC1-EE10-4B06-9FD2-CFAD34B7517A}" type="slidenum">
              <a:rPr lang="es-CO" smtClean="0"/>
              <a:t>28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29507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19C0B-72F5-4514-9C72-9ACBA2585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503D5B-F820-4969-BDAA-7DAC20E2D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B447D6-8D3F-4765-A889-D989E247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67C74E-A75A-4D92-8085-C62836E7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89DCE-34B1-4305-952C-A2961992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97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E220A-9E14-471C-BCF3-BBCCCC9F9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A8171C-FFB0-48BD-8293-31DB09B68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089779-6700-4E00-8D41-8B46538E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9AD6E-1A5C-4F26-8756-60EED9024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CDB0E8-D0A0-4AC9-8EF0-52A49240D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07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897BD8-CFC1-4A92-BC2D-719EFB541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5FDE28-3A27-4B7A-8A6B-023D9ECC7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C7524D-043F-4CB5-A3F6-5968F5FD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EB882-D7E8-4FA6-BF93-4D18FDE4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421A54-8925-4C55-A333-45F4D668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36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07417-15CF-4F0A-8041-0CD47CB6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3797E9-8D7E-4567-AE91-6EA358881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A0B448-58C8-4381-B2BC-FDF0AAA54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17526-9BA7-4B1A-98CE-35558D0B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C34BA0-8AC7-4763-8C1D-7C3A7857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944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C14F4-D9E8-4FA5-8762-ADF4210A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78D83F-A03C-4DA1-AB51-B64DA3D92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1790DA-F6C6-476C-857B-4FEC223A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FBD69-8C46-46AE-81F1-F5226869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B3A95E-571F-4846-A505-4CACB579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27146-9BB9-48C5-A799-7CBBC844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731C70-8260-49D1-B473-143EF03FB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E66371-72BA-4FC1-A7C5-C08C81196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881BE2-627B-4018-8834-AF8D65F2E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B2DFFE-22A7-4ADA-9883-335E944C9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02FE7D-F2AF-40B7-BA07-DE36F4F6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99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FD1D2-5E92-4B76-BE43-7870663E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E6ED09-6F8D-4D81-A93C-75C223CFA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2314B7-64D9-4782-A228-7BC4E09D3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C8DEB5-331E-48AC-8E8D-675FBC27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0821158-39E6-4A82-8BA8-6BF1B5A4F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33A9A2-E182-449E-8A64-F62E8381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8EE256-508D-4DD8-8384-2778DBA7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C95E275-6544-4F9E-869E-C80D4886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12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50FD5-BF99-41E1-A32F-724CB631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287EEEE-4B71-4150-B4CC-FA19AB56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056B384-73D1-4B3A-8FA7-8D928BA4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319D7-DA55-47E4-A1AF-F4A83891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18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2DBB01-A530-43ED-9825-C9FC482E8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729A751-6588-49E5-9F0F-04AD0BCE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EE020C-5B0D-4482-9205-8CBC7CA4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1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71075-794C-4893-9D3F-38C61E74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228AB5-C1F8-448D-A742-0BEF6D38A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CA4686-1803-47AD-A727-84BE435E6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2621B2-91C1-4D71-8BC0-CEB2AC7F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66D8CD-55B0-4DCE-8B42-E848EADE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9FA1F-03F7-44C1-8F9F-F160DEE9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7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BA7FC-B658-4BC9-B14B-0DB0EA93C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E1F2FE8-DDD4-41EA-8DD6-9A113CD40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517D5A-8D6E-4782-B998-E71F74A0A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3461DB-4D25-40E3-BDDF-6B47B0266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1E340D-5DC1-4A78-839D-344E4102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0FC202-7AFA-4A05-BF97-2F79DC49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627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37F390F-FBEA-4FA5-A76B-C7D55C14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8B4BC8-AA77-4905-A139-05F55E438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E327A4-5CA2-45B1-9F14-A3F6F7899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2894-C4B2-442F-826E-6A12CF3F28B4}" type="datetimeFigureOut">
              <a:rPr lang="es-ES" smtClean="0"/>
              <a:t>6/7/21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501DCF-17F2-4C4C-89E5-AC6E1D8B3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900495-7603-4F52-8A69-C775402DE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7E97D-4665-4267-95F6-2F6E7FF114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29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bogotalimpia.com/tarifas-especial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0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esp.gov.co/content/observatorio-residuos-solido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esp.gov.co/content/actividades-desarrolladas-gestion-soci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udadlimpia.com.co/site/index.php?option=com_content&amp;view=article&amp;id=13&amp;Itemid=150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F855639E-71A0-4BF0-8A0F-894C9206D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7"/>
            <a:ext cx="12192000" cy="69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9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B7BD5D41-9BF3-4489-A217-EE6C8E2A3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672222"/>
              </p:ext>
            </p:extLst>
          </p:nvPr>
        </p:nvGraphicFramePr>
        <p:xfrm>
          <a:off x="6933731" y="1088974"/>
          <a:ext cx="4307220" cy="2509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709099C1-E208-419F-80D8-54B2D411D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527077"/>
              </p:ext>
            </p:extLst>
          </p:nvPr>
        </p:nvGraphicFramePr>
        <p:xfrm>
          <a:off x="7176012" y="3859180"/>
          <a:ext cx="4064939" cy="2631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D21A612C-F58D-4FD4-A11A-2D043AA27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070" y="278965"/>
            <a:ext cx="6959640" cy="65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492016" y="934447"/>
            <a:ext cx="8474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es-CO" sz="2400" b="1" i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Número de frecuencias semanales de recolección </a:t>
            </a:r>
          </a:p>
          <a:p>
            <a:pPr lvl="3"/>
            <a:r>
              <a:rPr lang="es-CO" sz="2400" b="1" i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domiciliaria para el servicio ordinario de aseo</a:t>
            </a:r>
            <a:r>
              <a:rPr lang="es-CO" sz="2400" b="1" i="1" dirty="0">
                <a:solidFill>
                  <a:srgbClr val="0070C0"/>
                </a:solidFill>
                <a:latin typeface="Museo Sans Condensed" panose="02000000000000000000" pitchFamily="2" charset="0"/>
              </a:rPr>
              <a:t>. </a:t>
            </a:r>
            <a:endParaRPr lang="es-ES_tradnl" sz="2400" b="1" i="1" dirty="0">
              <a:solidFill>
                <a:srgbClr val="0070C0"/>
              </a:solidFill>
              <a:latin typeface="Museo Sans Condensed" panose="02000000000000000000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19576" y="2213506"/>
            <a:ext cx="537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En zonas residenciales: Se presta día de por medio así:  </a:t>
            </a:r>
            <a:endParaRPr lang="es-ES_tradnl" dirty="0"/>
          </a:p>
        </p:txBody>
      </p:sp>
      <p:sp>
        <p:nvSpPr>
          <p:cNvPr id="6" name="Abrir llave 5"/>
          <p:cNvSpPr/>
          <p:nvPr/>
        </p:nvSpPr>
        <p:spPr>
          <a:xfrm rot="5400000">
            <a:off x="3586004" y="1122811"/>
            <a:ext cx="466345" cy="4072460"/>
          </a:xfrm>
          <a:prstGeom prst="leftBrace">
            <a:avLst>
              <a:gd name="adj1" fmla="val 77592"/>
              <a:gd name="adj2" fmla="val 49559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926" y="3584443"/>
            <a:ext cx="351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Lunes, Miércoles Viernes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4711782" y="3622615"/>
            <a:ext cx="243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Martes, Jueves, Sábado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1376283" y="4510864"/>
            <a:ext cx="502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latin typeface="Museo Sans Condensed" panose="02000000000000000000" pitchFamily="2" charset="0"/>
              </a:rPr>
              <a:t>Zonas comerciales, turísticas y centro de Bogotá:</a:t>
            </a:r>
            <a:endParaRPr lang="es-ES_tradnl" sz="2000" b="1" dirty="0">
              <a:solidFill>
                <a:srgbClr val="FFC000"/>
              </a:solidFill>
              <a:latin typeface="Museo Sans Condensed" panose="02000000000000000000" pitchFamily="2" charset="0"/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1974960" y="5075071"/>
            <a:ext cx="944893" cy="32765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/>
          <p:cNvSpPr txBox="1"/>
          <p:nvPr/>
        </p:nvSpPr>
        <p:spPr>
          <a:xfrm>
            <a:off x="3136764" y="5054232"/>
            <a:ext cx="31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días de la semana</a:t>
            </a:r>
            <a:endParaRPr lang="es-ES_tradn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302926" y="697379"/>
            <a:ext cx="248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Pagina web prestadores:</a:t>
            </a:r>
            <a:endParaRPr lang="es-ES_tradnl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/>
          <a:srcRect l="30156" t="10228" r="33439" b="4545"/>
          <a:stretch/>
        </p:blipFill>
        <p:spPr>
          <a:xfrm>
            <a:off x="7446014" y="1349946"/>
            <a:ext cx="4198029" cy="4919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869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B5362EC-D0B4-4A59-A6C9-33303AFEE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86" y="593968"/>
            <a:ext cx="10669828" cy="567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3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104080" y="2704378"/>
            <a:ext cx="6120068" cy="1449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lnSpc>
                <a:spcPct val="107000"/>
              </a:lnSpc>
              <a:spcBef>
                <a:spcPts val="200"/>
              </a:spcBef>
            </a:pPr>
            <a:r>
              <a:rPr lang="es-ES" sz="2800" b="1" dirty="0">
                <a:solidFill>
                  <a:srgbClr val="FFC000"/>
                </a:solidFill>
                <a:latin typeface="Museo Sans Condensed" panose="02000000000000000000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Meta :  De tarifas: 100% de los usuarios con conocimiento de opciones tarifarias 2009.</a:t>
            </a:r>
            <a:endParaRPr lang="es-ES_tradnl" sz="2800" b="1" dirty="0">
              <a:solidFill>
                <a:srgbClr val="FFC000"/>
              </a:solidFill>
              <a:latin typeface="Museo Sans Condensed" panose="02000000000000000000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645995" y="998973"/>
            <a:ext cx="484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27644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http://www.bogotalimpia.com/tarifas-especiales/</a:t>
            </a:r>
            <a:endParaRPr lang="es-ES_tradnl" dirty="0">
              <a:solidFill>
                <a:srgbClr val="276447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1374" t="12500" r="11281" b="6249"/>
          <a:stretch/>
        </p:blipFill>
        <p:spPr>
          <a:xfrm>
            <a:off x="5195990" y="1808982"/>
            <a:ext cx="6480072" cy="38291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E55DC2-B212-4494-AD64-A552B7631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" y="2119"/>
            <a:ext cx="12393040" cy="71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8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3"/>
          <a:stretch/>
        </p:blipFill>
        <p:spPr>
          <a:xfrm>
            <a:off x="0" y="0"/>
            <a:ext cx="10484857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731134" y="575000"/>
            <a:ext cx="5130057" cy="67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07000"/>
              </a:lnSpc>
              <a:spcBef>
                <a:spcPts val="1200"/>
              </a:spcBef>
              <a:spcAft>
                <a:spcPts val="900"/>
              </a:spcAft>
            </a:pPr>
            <a:r>
              <a:rPr lang="es-ES" b="1" kern="0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T</a:t>
            </a:r>
            <a:r>
              <a:rPr lang="es-CO" b="1" kern="0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AREAS INCLUIDAS EN EL PLAN MAESTRO, NO REFERIDAS COMO METAS.</a:t>
            </a:r>
            <a:endParaRPr lang="es-ES_tradnl" sz="2400" b="1" kern="0" dirty="0">
              <a:solidFill>
                <a:srgbClr val="276447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755974" y="1642002"/>
            <a:ext cx="8370093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hangingPunct="0">
              <a:lnSpc>
                <a:spcPct val="107000"/>
              </a:lnSpc>
              <a:spcBef>
                <a:spcPts val="900"/>
              </a:spcBef>
              <a:spcAft>
                <a:spcPts val="600"/>
              </a:spcAft>
            </a:pPr>
            <a:r>
              <a:rPr lang="es-CO" sz="1200" b="1" dirty="0">
                <a:solidFill>
                  <a:srgbClr val="FFC000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ARTÍCULO 36. PROGRAMA DE EVALUACIÓN Y PROSPECTIVA DEL SERVICIO PÚBLICO DE ASEO.</a:t>
            </a:r>
            <a:endParaRPr lang="es-ES_tradnl" sz="1300" b="1" dirty="0">
              <a:solidFill>
                <a:srgbClr val="FFC000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40464" y="1850259"/>
            <a:ext cx="7762586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CO" sz="1400" dirty="0">
                <a:latin typeface="Museo Sans Condensed" panose="02000000000000000000" pitchFamily="2" charset="0"/>
                <a:ea typeface="Calibri" panose="020F0502020204030204" pitchFamily="34" charset="0"/>
                <a:cs typeface="Wingdings" panose="05000000000000000000" pitchFamily="2" charset="2"/>
              </a:rPr>
              <a:t>Crecimiento del número de suscriptores del Distrito Capital y de los municipios de la región que </a:t>
            </a:r>
            <a:r>
              <a:rPr lang="es-CO" sz="1400" dirty="0" err="1">
                <a:latin typeface="Museo Sans Condensed" panose="02000000000000000000" pitchFamily="2" charset="0"/>
                <a:ea typeface="Calibri" panose="020F0502020204030204" pitchFamily="34" charset="0"/>
                <a:cs typeface="Wingdings" panose="05000000000000000000" pitchFamily="2" charset="2"/>
              </a:rPr>
              <a:t>concerten</a:t>
            </a:r>
            <a:r>
              <a:rPr lang="es-CO" sz="1400" dirty="0">
                <a:latin typeface="Museo Sans Condensed" panose="02000000000000000000" pitchFamily="2" charset="0"/>
                <a:ea typeface="Calibri" panose="020F0502020204030204" pitchFamily="34" charset="0"/>
                <a:cs typeface="Wingdings" panose="05000000000000000000" pitchFamily="2" charset="2"/>
              </a:rPr>
              <a:t> este plan.</a:t>
            </a:r>
            <a:endParaRPr lang="es-ES_tradnl" sz="1400" dirty="0">
              <a:effectLst/>
              <a:latin typeface="Museo Sans Condensed" panose="02000000000000000000" pitchFamily="2" charset="0"/>
              <a:ea typeface="Calibri" panose="020F0502020204030204" pitchFamily="34" charset="0"/>
              <a:cs typeface="Wingdings" panose="05000000000000000000" pitchFamily="2" charset="2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529983"/>
              </p:ext>
            </p:extLst>
          </p:nvPr>
        </p:nvGraphicFramePr>
        <p:xfrm>
          <a:off x="4967939" y="2294389"/>
          <a:ext cx="5577184" cy="4351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8812">
                  <a:extLst>
                    <a:ext uri="{9D8B030D-6E8A-4147-A177-3AD203B41FA5}">
                      <a16:colId xmlns:a16="http://schemas.microsoft.com/office/drawing/2014/main" val="74165445"/>
                    </a:ext>
                  </a:extLst>
                </a:gridCol>
                <a:gridCol w="658812">
                  <a:extLst>
                    <a:ext uri="{9D8B030D-6E8A-4147-A177-3AD203B41FA5}">
                      <a16:colId xmlns:a16="http://schemas.microsoft.com/office/drawing/2014/main" val="3659549420"/>
                    </a:ext>
                  </a:extLst>
                </a:gridCol>
                <a:gridCol w="658812">
                  <a:extLst>
                    <a:ext uri="{9D8B030D-6E8A-4147-A177-3AD203B41FA5}">
                      <a16:colId xmlns:a16="http://schemas.microsoft.com/office/drawing/2014/main" val="2776827767"/>
                    </a:ext>
                  </a:extLst>
                </a:gridCol>
                <a:gridCol w="526636">
                  <a:extLst>
                    <a:ext uri="{9D8B030D-6E8A-4147-A177-3AD203B41FA5}">
                      <a16:colId xmlns:a16="http://schemas.microsoft.com/office/drawing/2014/main" val="1356606430"/>
                    </a:ext>
                  </a:extLst>
                </a:gridCol>
                <a:gridCol w="804928">
                  <a:extLst>
                    <a:ext uri="{9D8B030D-6E8A-4147-A177-3AD203B41FA5}">
                      <a16:colId xmlns:a16="http://schemas.microsoft.com/office/drawing/2014/main" val="2220603835"/>
                    </a:ext>
                  </a:extLst>
                </a:gridCol>
                <a:gridCol w="804928">
                  <a:extLst>
                    <a:ext uri="{9D8B030D-6E8A-4147-A177-3AD203B41FA5}">
                      <a16:colId xmlns:a16="http://schemas.microsoft.com/office/drawing/2014/main" val="3700786466"/>
                    </a:ext>
                  </a:extLst>
                </a:gridCol>
                <a:gridCol w="732128">
                  <a:extLst>
                    <a:ext uri="{9D8B030D-6E8A-4147-A177-3AD203B41FA5}">
                      <a16:colId xmlns:a16="http://schemas.microsoft.com/office/drawing/2014/main" val="1622419976"/>
                    </a:ext>
                  </a:extLst>
                </a:gridCol>
                <a:gridCol w="732128">
                  <a:extLst>
                    <a:ext uri="{9D8B030D-6E8A-4147-A177-3AD203B41FA5}">
                      <a16:colId xmlns:a16="http://schemas.microsoft.com/office/drawing/2014/main" val="3848545957"/>
                    </a:ext>
                  </a:extLst>
                </a:gridCol>
              </a:tblGrid>
              <a:tr h="25930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</a:rPr>
                        <a:t>ASE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Localidad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</a:rPr>
                        <a:t>dic-20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Variación Susc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Variación Usu. R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Variación Usu.NR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672442983"/>
                  </a:ext>
                </a:extLst>
              </a:tr>
              <a:tr h="17672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Suscriptor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Usu. R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Usu.NR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Dic19 a Dic20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Dic19 a Dic20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Dic19 a Dic20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672010913"/>
                  </a:ext>
                </a:extLst>
              </a:tr>
              <a:tr h="168309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ASE1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Candelaria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9.319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6.684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7.432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-4,58%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-2,01%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-7,87%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665906238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Chapinero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105.914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81.182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34.854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-0,56%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0,13%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-3,81%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00570545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San Cristobal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97.419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126.172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8.644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-0,58%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-1,75%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-7,79%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1001752874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Santafe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46.768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39.463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26.465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-4,77%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-1,08%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-10,81%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3839733299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Sumapaz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213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200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3,40%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2,56%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18,18%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4018402195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Usaquen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226.404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221.585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27.547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0,12%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-0,21%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-2,64%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1563331731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Usme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97.470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129.577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8.303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1,19%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-0,61%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-5,24%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1202224030"/>
                  </a:ext>
                </a:extLst>
              </a:tr>
              <a:tr h="259307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ASE2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Antonio Nariño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25.675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30.732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9.395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0,72%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-0,63%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-0,04%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4014387663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Bosa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165.322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223.732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14.392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1,82%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0,97%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-2,89%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7931429"/>
                  </a:ext>
                </a:extLst>
              </a:tr>
              <a:tr h="2593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Ciudad Bolivar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128.728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185.293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9.927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0,45%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0,29%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-0,15%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82346639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Los Martires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29.719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28.819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20.382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1,17%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0,91%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3,44%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513075467"/>
                  </a:ext>
                </a:extLst>
              </a:tr>
              <a:tr h="25930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</a:rPr>
                        <a:t>Puente Aranda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69.025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86.340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18.078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0,30%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-0,48%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-2,23%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3914196990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Rafael Uribe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82.044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125.647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11.233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1,47%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0,91%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2,62%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3891719775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Teusaquillo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66.563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63.867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12.779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0,16%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0,09%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-1,48%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856508262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Tunjuelito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35.414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53.831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7.779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0,74%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0,21%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-1,29%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138110311"/>
                  </a:ext>
                </a:extLst>
              </a:tr>
              <a:tr h="16830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ASE3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Fontibon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115.861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125.312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15.673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2,22%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1,61%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6,11%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170914012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Kennedy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275.774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346.133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33.039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1,70%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1,86%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4,42%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3740734552"/>
                  </a:ext>
                </a:extLst>
              </a:tr>
              <a:tr h="25930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ASE4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Barrios Unidos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51.862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52.845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21.007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1,20%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-0,22%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0,79%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868810974"/>
                  </a:ext>
                </a:extLst>
              </a:tr>
              <a:tr h="16830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Engativa 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217.421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274.314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28.702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0,69%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-0,23%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-1,05%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567664292"/>
                  </a:ext>
                </a:extLst>
              </a:tr>
              <a:tr h="176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ASE5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Suba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377.993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402.662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27.893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-0,70%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-0,67%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-7,57%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75389623"/>
                  </a:ext>
                </a:extLst>
              </a:tr>
              <a:tr h="17672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Total general 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2.224.908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2.604.390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343.537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0,45%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</a:rPr>
                        <a:t>0,17%</a:t>
                      </a:r>
                      <a:endParaRPr lang="es-C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</a:rPr>
                        <a:t>-2,13%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72" marR="39272" marT="0" marB="0" anchor="ctr"/>
                </a:tc>
                <a:extLst>
                  <a:ext uri="{0D108BD9-81ED-4DB2-BD59-A6C34878D82A}">
                    <a16:rowId xmlns:a16="http://schemas.microsoft.com/office/drawing/2014/main" val="2484374764"/>
                  </a:ext>
                </a:extLst>
              </a:tr>
            </a:tbl>
          </a:graphicData>
        </a:graphic>
      </p:graphicFrame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77DCAF3-9931-4F11-B1AC-2BF8C3200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6" t="10629" r="23551" b="64436"/>
          <a:stretch/>
        </p:blipFill>
        <p:spPr>
          <a:xfrm>
            <a:off x="4385981" y="75002"/>
            <a:ext cx="1345153" cy="14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8" r="11481"/>
          <a:stretch/>
        </p:blipFill>
        <p:spPr>
          <a:xfrm>
            <a:off x="0" y="0"/>
            <a:ext cx="10776052" cy="688664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135956" y="519281"/>
            <a:ext cx="8190091" cy="590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lnSpc>
                <a:spcPct val="107000"/>
              </a:lnSpc>
              <a:spcBef>
                <a:spcPts val="200"/>
              </a:spcBef>
            </a:pPr>
            <a:r>
              <a:rPr lang="es-ES" sz="3200" b="1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Gestión social</a:t>
            </a:r>
            <a:endParaRPr lang="es-ES_tradnl" sz="3200" b="1" dirty="0">
              <a:solidFill>
                <a:srgbClr val="276447"/>
              </a:solidFill>
              <a:latin typeface="Gisha" panose="020B0502040204020203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28F293B-29A5-2741-9CC4-2E28CC9384AF}"/>
              </a:ext>
            </a:extLst>
          </p:cNvPr>
          <p:cNvPicPr/>
          <p:nvPr/>
        </p:nvPicPr>
        <p:blipFill rotWithShape="1">
          <a:blip r:embed="rId3"/>
          <a:srcRect l="21385" t="33817" r="7163" b="11853"/>
          <a:stretch/>
        </p:blipFill>
        <p:spPr bwMode="auto">
          <a:xfrm>
            <a:off x="3845975" y="1628980"/>
            <a:ext cx="7830087" cy="4455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637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829618" y="665878"/>
            <a:ext cx="55138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</a:rPr>
              <a:t>Resolución número 0154 de marzo de 2014 </a:t>
            </a:r>
            <a:r>
              <a:rPr lang="es-CO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</a:rPr>
              <a:t>emitida por el Ministerio de Vivienda, Ciudad y Territorio “Por la cual se adoptan los lineamientos para la formulación de los planes de emergencia y contingencia para el manejo de desastres y emergencias, asociados a la prestación de los servicios públicos domiciliarios de acueducto, alcantarillado y aseo y se dictan otras disposiciones</a:t>
            </a:r>
            <a:endParaRPr lang="es-ES_tradnl" dirty="0">
              <a:solidFill>
                <a:srgbClr val="276447"/>
              </a:solidFill>
              <a:latin typeface="Museo Sans Condensed" panose="02000000000000000000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829618" y="2980970"/>
            <a:ext cx="5396439" cy="126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el año 2020 los prestadores del servicio aseo actualizaron sus Planes de Emergencia y Contingencia así</a:t>
            </a:r>
            <a:r>
              <a:rPr lang="es-CO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ASE 1 </a:t>
            </a:r>
            <a:r>
              <a:rPr lang="es-CO" b="1" dirty="0" err="1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Promoambiental</a:t>
            </a:r>
            <a:r>
              <a:rPr lang="es-CO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ASE 2 LIME, ASE 3: CUIDAD LIMPIA, ASE 4: BOGOTA LIMPIA y el ASE 5: AREA LIMPIA</a:t>
            </a:r>
            <a:endParaRPr lang="es-ES_tradnl" sz="1600" b="1" dirty="0">
              <a:solidFill>
                <a:srgbClr val="276447"/>
              </a:solidFill>
              <a:effectLst/>
              <a:latin typeface="Museo Sans Condens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618938" y="5108923"/>
            <a:ext cx="1929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Planes de emergencia y </a:t>
            </a:r>
          </a:p>
          <a:p>
            <a:pPr algn="ctr"/>
            <a:r>
              <a:rPr lang="es-ES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contingencia  </a:t>
            </a:r>
            <a:endParaRPr lang="es-ES_tradnl" b="1" dirty="0">
              <a:solidFill>
                <a:srgbClr val="276447"/>
              </a:solidFill>
              <a:latin typeface="Museo Sans Condensed" panose="02000000000000000000" pitchFamily="2" charset="0"/>
            </a:endParaRPr>
          </a:p>
        </p:txBody>
      </p:sp>
      <p:sp>
        <p:nvSpPr>
          <p:cNvPr id="8" name="Abrir llave 7"/>
          <p:cNvSpPr/>
          <p:nvPr/>
        </p:nvSpPr>
        <p:spPr>
          <a:xfrm>
            <a:off x="7680957" y="5108923"/>
            <a:ext cx="383943" cy="911869"/>
          </a:xfrm>
          <a:prstGeom prst="leftBrac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 flipH="1">
            <a:off x="8197803" y="4924257"/>
            <a:ext cx="14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Gisga"/>
              </a:rPr>
              <a:t>IDIGER</a:t>
            </a:r>
            <a:endParaRPr lang="es-ES_tradnl" dirty="0">
              <a:latin typeface="Gisga"/>
            </a:endParaRPr>
          </a:p>
        </p:txBody>
      </p:sp>
      <p:sp>
        <p:nvSpPr>
          <p:cNvPr id="10" name="CuadroTexto 9"/>
          <p:cNvSpPr txBox="1"/>
          <p:nvPr/>
        </p:nvSpPr>
        <p:spPr>
          <a:xfrm flipH="1">
            <a:off x="8197803" y="5514225"/>
            <a:ext cx="3247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Gisga"/>
              </a:rPr>
              <a:t>Superintendencia de Servicios Públicos Domiciliarios. </a:t>
            </a:r>
            <a:endParaRPr lang="es-ES_tradnl" dirty="0">
              <a:latin typeface="Gisga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BC3230B-180C-461A-AB32-0530EDC1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2" t="48740" r="42206" b="9167"/>
          <a:stretch/>
        </p:blipFill>
        <p:spPr>
          <a:xfrm>
            <a:off x="157841" y="1681540"/>
            <a:ext cx="5461097" cy="38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1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F2B3045-FE76-4798-BF0A-CFB5185AD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42" y="0"/>
            <a:ext cx="10620118" cy="65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7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15968" y="2078985"/>
            <a:ext cx="8043056" cy="244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Gisha" panose="020B0502040204020203"/>
                <a:ea typeface="Times New Roman" panose="02020603050405020304" pitchFamily="18" charset="0"/>
                <a:cs typeface="Times New Roman" panose="02020603050405020304" pitchFamily="18" charset="0"/>
              </a:rPr>
              <a:t>Sistema de Información para la Gestión de Aseo en Bogotá, SIGAB, se desarrolló una Aplicación Móvil que le permite al ciudadano</a:t>
            </a:r>
            <a:endParaRPr lang="es-ES_tradn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CO" dirty="0">
                <a:solidFill>
                  <a:srgbClr val="000000"/>
                </a:solidFill>
                <a:latin typeface="Gisha" panose="020B0502040204020203"/>
                <a:ea typeface="Times New Roman" panose="02020603050405020304" pitchFamily="18" charset="0"/>
                <a:cs typeface="Times New Roman" panose="02020603050405020304" pitchFamily="18" charset="0"/>
              </a:rPr>
              <a:t>Registrarse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ES_tradn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rgbClr val="000000"/>
                </a:solidFill>
                <a:latin typeface="Gisha" panose="020B0502040204020203"/>
                <a:ea typeface="Times New Roman" panose="02020603050405020304" pitchFamily="18" charset="0"/>
                <a:cs typeface="Times New Roman" panose="02020603050405020304" pitchFamily="18" charset="0"/>
              </a:rPr>
              <a:t>Reportar PQR</a:t>
            </a:r>
            <a:endParaRPr lang="es-ES_tradn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rgbClr val="000000"/>
                </a:solidFill>
                <a:latin typeface="Gisha" panose="020B0502040204020203"/>
                <a:ea typeface="Times New Roman" panose="02020603050405020304" pitchFamily="18" charset="0"/>
                <a:cs typeface="Times New Roman" panose="02020603050405020304" pitchFamily="18" charset="0"/>
              </a:rPr>
              <a:t>Listar PQR, facturas y</a:t>
            </a:r>
            <a:endParaRPr lang="es-ES_tradn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O" dirty="0">
                <a:solidFill>
                  <a:srgbClr val="000000"/>
                </a:solidFill>
                <a:latin typeface="Gisha" panose="020B0502040204020203"/>
                <a:ea typeface="Times New Roman" panose="02020603050405020304" pitchFamily="18" charset="0"/>
                <a:cs typeface="Times New Roman" panose="02020603050405020304" pitchFamily="18" charset="0"/>
              </a:rPr>
              <a:t>pago</a:t>
            </a:r>
            <a:endParaRPr lang="es-ES_trad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411402-236A-47C8-B079-89A91FE10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37" y="728970"/>
            <a:ext cx="11875683" cy="63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2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68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9368" t="79528" r="9188" b="11860"/>
          <a:stretch/>
        </p:blipFill>
        <p:spPr>
          <a:xfrm>
            <a:off x="10159430" y="6399033"/>
            <a:ext cx="2032569" cy="458967"/>
          </a:xfrm>
          <a:prstGeom prst="rect">
            <a:avLst/>
          </a:prstGeom>
        </p:spPr>
      </p:pic>
      <p:sp>
        <p:nvSpPr>
          <p:cNvPr id="6" name="Shape 509">
            <a:extLst>
              <a:ext uri="{FF2B5EF4-FFF2-40B4-BE49-F238E27FC236}">
                <a16:creationId xmlns:a16="http://schemas.microsoft.com/office/drawing/2014/main" id="{2B6404B2-99D8-4B84-A66F-C3E300902EDB}"/>
              </a:ext>
            </a:extLst>
          </p:cNvPr>
          <p:cNvSpPr/>
          <p:nvPr/>
        </p:nvSpPr>
        <p:spPr>
          <a:xfrm>
            <a:off x="776784" y="555695"/>
            <a:ext cx="10620118" cy="1048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4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METAS A CORTO PLAZO</a:t>
            </a:r>
          </a:p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" sz="4000" b="1" dirty="0">
              <a:solidFill>
                <a:schemeClr val="tx2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06964488"/>
              </p:ext>
            </p:extLst>
          </p:nvPr>
        </p:nvGraphicFramePr>
        <p:xfrm>
          <a:off x="487029" y="1448267"/>
          <a:ext cx="11100658" cy="485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61A37D86-A479-49E9-B818-30F670B33E7D}"/>
              </a:ext>
            </a:extLst>
          </p:cNvPr>
          <p:cNvSpPr txBox="1"/>
          <p:nvPr/>
        </p:nvSpPr>
        <p:spPr>
          <a:xfrm>
            <a:off x="4115978" y="4329010"/>
            <a:ext cx="6570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Meta 10. Aprovechamiento</a:t>
            </a:r>
          </a:p>
          <a:p>
            <a:r>
              <a:rPr lang="es-ES" sz="1800" dirty="0"/>
              <a:t>Operación de rutas selectivas de recolección de materiales susceptibles de reciclar que recojan el 100% de residuos separados en la fuente a partir del 2007. “Actividades equipo fortalecimiento.”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3501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BB5BD8F-3182-4D55-875E-80119C1D8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7" y="0"/>
            <a:ext cx="12093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4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6" y="0"/>
            <a:ext cx="1217368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9368" t="79528" r="9188" b="11860"/>
          <a:stretch/>
        </p:blipFill>
        <p:spPr>
          <a:xfrm>
            <a:off x="10159430" y="6399033"/>
            <a:ext cx="2032569" cy="458967"/>
          </a:xfrm>
          <a:prstGeom prst="rect">
            <a:avLst/>
          </a:prstGeom>
        </p:spPr>
      </p:pic>
      <p:sp>
        <p:nvSpPr>
          <p:cNvPr id="6" name="Shape 509">
            <a:extLst>
              <a:ext uri="{FF2B5EF4-FFF2-40B4-BE49-F238E27FC236}">
                <a16:creationId xmlns:a16="http://schemas.microsoft.com/office/drawing/2014/main" id="{2B6404B2-99D8-4B84-A66F-C3E300902EDB}"/>
              </a:ext>
            </a:extLst>
          </p:cNvPr>
          <p:cNvSpPr/>
          <p:nvPr/>
        </p:nvSpPr>
        <p:spPr>
          <a:xfrm>
            <a:off x="875942" y="1058503"/>
            <a:ext cx="10620118" cy="114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44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METAS A LARGO PLAZO</a:t>
            </a:r>
          </a:p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" sz="4400" b="1" dirty="0">
              <a:solidFill>
                <a:schemeClr val="tx2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19545714"/>
              </p:ext>
            </p:extLst>
          </p:nvPr>
        </p:nvGraphicFramePr>
        <p:xfrm>
          <a:off x="418302" y="2206702"/>
          <a:ext cx="11319550" cy="288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7502823-BC33-4DC6-88B7-4491897F788F}"/>
              </a:ext>
            </a:extLst>
          </p:cNvPr>
          <p:cNvSpPr txBox="1"/>
          <p:nvPr/>
        </p:nvSpPr>
        <p:spPr>
          <a:xfrm>
            <a:off x="4655984" y="2660162"/>
            <a:ext cx="66600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s-ES" b="1" dirty="0">
                <a:solidFill>
                  <a:schemeClr val="bg1"/>
                </a:solidFill>
                <a:latin typeface="Museo Sans Condensed" panose="02000000000000000000" pitchFamily="2" charset="0"/>
              </a:rPr>
              <a:t>Meta 19. De reciclaje</a:t>
            </a:r>
          </a:p>
          <a:p>
            <a:pPr lvl="1" algn="just"/>
            <a:r>
              <a:rPr lang="es-ES" b="1" dirty="0">
                <a:solidFill>
                  <a:schemeClr val="bg1"/>
                </a:solidFill>
                <a:latin typeface="Museo Sans Condensed" panose="02000000000000000000" pitchFamily="2" charset="0"/>
              </a:rPr>
              <a:t>Diez Centros de Acopio de material reciclable en año 2012.  “Bodega propiedad de la UAESP, María Paz 5 - 6, las demás adscritas mediante figura de arriendo”.</a:t>
            </a:r>
          </a:p>
          <a:p>
            <a:pPr lvl="1" algn="just"/>
            <a:endParaRPr lang="es-ES" b="1" dirty="0">
              <a:solidFill>
                <a:schemeClr val="bg1"/>
              </a:solidFill>
              <a:latin typeface="Museo Sans Condensed" panose="02000000000000000000" pitchFamily="2" charset="0"/>
            </a:endParaRPr>
          </a:p>
          <a:p>
            <a:pPr lvl="1" algn="just"/>
            <a:r>
              <a:rPr lang="es-ES" b="1" dirty="0">
                <a:solidFill>
                  <a:schemeClr val="bg1"/>
                </a:solidFill>
                <a:latin typeface="Museo Sans Condensed" panose="02000000000000000000" pitchFamily="2" charset="0"/>
              </a:rPr>
              <a:t>Durante los meses de enero a diciembre de 2020, se prestó ininterrumpidamente el servicio de aprovechamiento en las bodegas</a:t>
            </a:r>
            <a:r>
              <a:rPr lang="es-ES" sz="2400" b="1" dirty="0">
                <a:solidFill>
                  <a:schemeClr val="bg1"/>
                </a:solidFill>
              </a:rPr>
              <a:t>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6607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9368" t="79528" r="9188" b="11860"/>
          <a:stretch/>
        </p:blipFill>
        <p:spPr>
          <a:xfrm>
            <a:off x="9747739" y="6278769"/>
            <a:ext cx="2408815" cy="543926"/>
          </a:xfrm>
          <a:prstGeom prst="rect">
            <a:avLst/>
          </a:prstGeom>
        </p:spPr>
      </p:pic>
      <p:sp>
        <p:nvSpPr>
          <p:cNvPr id="6" name="Shape 509">
            <a:extLst>
              <a:ext uri="{FF2B5EF4-FFF2-40B4-BE49-F238E27FC236}">
                <a16:creationId xmlns:a16="http://schemas.microsoft.com/office/drawing/2014/main" id="{2B6404B2-99D8-4B84-A66F-C3E300902EDB}"/>
              </a:ext>
            </a:extLst>
          </p:cNvPr>
          <p:cNvSpPr/>
          <p:nvPr/>
        </p:nvSpPr>
        <p:spPr>
          <a:xfrm>
            <a:off x="1134039" y="230513"/>
            <a:ext cx="10620118" cy="45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2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DIEZ CENTROS DE ACOPIO DE MATERIAL RECICLABLE.</a:t>
            </a:r>
            <a:endParaRPr lang="es-CO" sz="3200" b="1" dirty="0">
              <a:solidFill>
                <a:srgbClr val="276447"/>
              </a:solidFill>
              <a:latin typeface="Museo Sans Condensed" panose="02000000000000000000" pitchFamily="2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916018"/>
              </p:ext>
            </p:extLst>
          </p:nvPr>
        </p:nvGraphicFramePr>
        <p:xfrm>
          <a:off x="695940" y="864926"/>
          <a:ext cx="11058217" cy="512814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73415">
                  <a:extLst>
                    <a:ext uri="{9D8B030D-6E8A-4147-A177-3AD203B41FA5}">
                      <a16:colId xmlns:a16="http://schemas.microsoft.com/office/drawing/2014/main" val="1763734847"/>
                    </a:ext>
                  </a:extLst>
                </a:gridCol>
                <a:gridCol w="1692791">
                  <a:extLst>
                    <a:ext uri="{9D8B030D-6E8A-4147-A177-3AD203B41FA5}">
                      <a16:colId xmlns:a16="http://schemas.microsoft.com/office/drawing/2014/main" val="3277822448"/>
                    </a:ext>
                  </a:extLst>
                </a:gridCol>
                <a:gridCol w="1986773">
                  <a:extLst>
                    <a:ext uri="{9D8B030D-6E8A-4147-A177-3AD203B41FA5}">
                      <a16:colId xmlns:a16="http://schemas.microsoft.com/office/drawing/2014/main" val="3869691108"/>
                    </a:ext>
                  </a:extLst>
                </a:gridCol>
                <a:gridCol w="2257110">
                  <a:extLst>
                    <a:ext uri="{9D8B030D-6E8A-4147-A177-3AD203B41FA5}">
                      <a16:colId xmlns:a16="http://schemas.microsoft.com/office/drawing/2014/main" val="3777248725"/>
                    </a:ext>
                  </a:extLst>
                </a:gridCol>
                <a:gridCol w="3048128">
                  <a:extLst>
                    <a:ext uri="{9D8B030D-6E8A-4147-A177-3AD203B41FA5}">
                      <a16:colId xmlns:a16="http://schemas.microsoft.com/office/drawing/2014/main" val="3828402731"/>
                    </a:ext>
                  </a:extLst>
                </a:gridCol>
              </a:tblGrid>
              <a:tr h="336763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DIRECCIÓN </a:t>
                      </a:r>
                      <a:endParaRPr lang="es-CO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LOCALIDAD</a:t>
                      </a:r>
                      <a:endParaRPr lang="es-CO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BODEGA</a:t>
                      </a:r>
                      <a:endParaRPr lang="es-CO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ORGANIZACIÓN</a:t>
                      </a:r>
                      <a:endParaRPr lang="es-CO" sz="14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sz="12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70953"/>
                  </a:ext>
                </a:extLst>
              </a:tr>
              <a:tr h="336763">
                <a:tc>
                  <a:txBody>
                    <a:bodyPr/>
                    <a:lstStyle/>
                    <a:p>
                      <a:pPr algn="l"/>
                      <a:r>
                        <a:rPr lang="es-CO" sz="1400" u="none" strike="noStrike" kern="1200" baseline="0" dirty="0">
                          <a:latin typeface="+mn-lt"/>
                        </a:rPr>
                        <a:t>AK 36 No. 19 - 53 </a:t>
                      </a: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u="none" strike="noStrike" kern="1200" baseline="0" dirty="0">
                          <a:latin typeface="+mn-lt"/>
                        </a:rPr>
                        <a:t>PUENTE ARANDA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u="none" strike="noStrike" kern="1200" baseline="0" dirty="0">
                          <a:latin typeface="+mn-lt"/>
                        </a:rPr>
                        <a:t>PUENTE ARANDA 1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ASOCOLOMBIANITA </a:t>
                      </a: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ECORESIDUOS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102326"/>
                  </a:ext>
                </a:extLst>
              </a:tr>
              <a:tr h="325343">
                <a:tc>
                  <a:txBody>
                    <a:bodyPr/>
                    <a:lstStyle/>
                    <a:p>
                      <a:pPr algn="l"/>
                      <a:r>
                        <a:rPr lang="es-ES" sz="1400" u="none" strike="noStrike" kern="1200" baseline="0" dirty="0">
                          <a:latin typeface="+mn-lt"/>
                        </a:rPr>
                        <a:t>Calle 80 C No. 92 - 44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u="none" strike="noStrike" kern="1200" baseline="0" dirty="0">
                          <a:latin typeface="+mn-lt"/>
                        </a:rPr>
                        <a:t>ENGATIVÁ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u="none" strike="noStrike" kern="1200" baseline="0" dirty="0">
                          <a:latin typeface="+mn-lt"/>
                        </a:rPr>
                        <a:t>ENGATIVA 1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u="none" strike="noStrike" kern="1200" baseline="0" dirty="0">
                          <a:latin typeface="+mn-lt"/>
                        </a:rPr>
                        <a:t>FENOSMACO ESP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ARPE 	</a:t>
                      </a: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25001"/>
                  </a:ext>
                </a:extLst>
              </a:tr>
              <a:tr h="1016497">
                <a:tc>
                  <a:txBody>
                    <a:bodyPr/>
                    <a:lstStyle/>
                    <a:p>
                      <a:pPr algn="l"/>
                      <a:r>
                        <a:rPr lang="es-ES" sz="1400" u="none" strike="noStrike" kern="1200" baseline="0" dirty="0">
                          <a:latin typeface="+mn-lt"/>
                        </a:rPr>
                        <a:t>Carrera 83 No. 11 A – 53 	</a:t>
                      </a: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KENNEDY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u="none" strike="noStrike" kern="1200" baseline="0" dirty="0">
                          <a:latin typeface="+mn-lt"/>
                        </a:rPr>
                        <a:t>VALLADOLID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u="none" strike="noStrike" kern="1200" baseline="0" dirty="0">
                          <a:latin typeface="+mn-lt"/>
                        </a:rPr>
                        <a:t>MUJERES POR UN AMBIENTE MEJOR 	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CORPORECICLAJE 	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ASOSEMILLEROS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RECICLAR ES VIDA 	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ECOFUTURO ROA 	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SINEAMBORE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165718"/>
                  </a:ext>
                </a:extLst>
              </a:tr>
              <a:tr h="336763">
                <a:tc>
                  <a:txBody>
                    <a:bodyPr/>
                    <a:lstStyle/>
                    <a:p>
                      <a:pPr algn="l"/>
                      <a:r>
                        <a:rPr lang="es-ES" sz="1400" u="none" strike="noStrike" kern="1200" baseline="0" dirty="0">
                          <a:latin typeface="+mn-lt"/>
                        </a:rPr>
                        <a:t>Calle 8 No. 26-80 	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LOS MÁRTIRES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MÁRTIRES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u="none" strike="noStrike" kern="1200" baseline="0" dirty="0">
                          <a:latin typeface="+mn-lt"/>
                        </a:rPr>
                        <a:t>CENHIS 	 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u="none" strike="noStrike" kern="1200" baseline="0" dirty="0">
                          <a:latin typeface="+mn-lt"/>
                        </a:rPr>
                        <a:t>LUMEN</a:t>
                      </a:r>
                      <a:endParaRPr lang="es-ES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582309"/>
                  </a:ext>
                </a:extLst>
              </a:tr>
              <a:tr h="336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Carrera 69 K No 79 - 49 </a:t>
                      </a: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u="none" strike="noStrike" kern="1200" baseline="0" dirty="0">
                          <a:latin typeface="+mn-lt"/>
                        </a:rPr>
                        <a:t>ENGATIVÁ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u="none" strike="noStrike" kern="1200" baseline="0" dirty="0">
                          <a:latin typeface="+mn-lt"/>
                        </a:rPr>
                        <a:t>ENGATIVA 2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RECIKOLPING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127049"/>
                  </a:ext>
                </a:extLst>
              </a:tr>
              <a:tr h="336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Carrera 18 No. 164 - 32	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USAQUÉN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u="none" strike="noStrike" kern="1200" baseline="0" dirty="0">
                          <a:latin typeface="+mn-lt"/>
                        </a:rPr>
                        <a:t>USAQUEN 1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ASOUSAQUEN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478366"/>
                  </a:ext>
                </a:extLst>
              </a:tr>
              <a:tr h="336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Carrera 21 No. 164-82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USAQUÉN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u="none" strike="noStrike" kern="1200" baseline="0" dirty="0">
                          <a:latin typeface="+mn-lt"/>
                        </a:rPr>
                        <a:t>USAQUEN 2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>
                          <a:latin typeface="+mn-lt"/>
                        </a:rPr>
                        <a:t>MYM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>
                          <a:latin typeface="+mn-lt"/>
                        </a:rPr>
                        <a:t>RECICRECER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43807"/>
                  </a:ext>
                </a:extLst>
              </a:tr>
              <a:tr h="780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Carrera 65 B No. 17-80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PUENTE ARANDA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PUENTE ARANDA 2 	</a:t>
                      </a:r>
                    </a:p>
                    <a:p>
                      <a:pPr algn="ctr"/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ASOAMBIENTAL 7 	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APREAM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ASORESXI 	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NEW WORLD 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829788"/>
                  </a:ext>
                </a:extLst>
              </a:tr>
              <a:tr h="572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Calle 17A No. 69F-26 </a:t>
                      </a: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latin typeface="+mn-lt"/>
                        </a:rPr>
                        <a:t>FONTIBÓN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>
                          <a:latin typeface="+mn-lt"/>
                        </a:rPr>
                        <a:t>FONTIBÓN</a:t>
                      </a:r>
                    </a:p>
                    <a:p>
                      <a:pPr algn="ctr"/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u="none" strike="noStrike" kern="1200" baseline="0" dirty="0">
                          <a:latin typeface="+mn-lt"/>
                        </a:rPr>
                        <a:t>ASOREDI</a:t>
                      </a:r>
                      <a:endParaRPr lang="es-CO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dirty="0">
                          <a:latin typeface="+mn-lt"/>
                        </a:rPr>
                        <a:t>ASOREMA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9899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Diagonal 38 # 81g – 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0" dirty="0">
                          <a:latin typeface="+mn-lt"/>
                          <a:cs typeface="Arial" panose="020B0604020202020204" pitchFamily="34" charset="0"/>
                        </a:rPr>
                        <a:t>KENNEDY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0" dirty="0">
                          <a:latin typeface="+mn-lt"/>
                          <a:cs typeface="Arial" panose="020B0604020202020204" pitchFamily="34" charset="0"/>
                        </a:rPr>
                        <a:t>MARÍA PAZ 5</a:t>
                      </a:r>
                      <a:r>
                        <a:rPr lang="es-CO" sz="1400" b="0" baseline="0" dirty="0">
                          <a:latin typeface="+mn-lt"/>
                          <a:cs typeface="Arial" panose="020B0604020202020204" pitchFamily="34" charset="0"/>
                        </a:rPr>
                        <a:t> Y 6</a:t>
                      </a: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s-CO" sz="14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351457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605939" y="594152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sz="1200" dirty="0">
              <a:solidFill>
                <a:srgbClr val="000000"/>
              </a:solidFill>
            </a:endParaRPr>
          </a:p>
          <a:p>
            <a:r>
              <a:rPr lang="es-ES" sz="1200" dirty="0">
                <a:solidFill>
                  <a:srgbClr val="000000"/>
                </a:solidFill>
              </a:rPr>
              <a:t>Fuente. Subdirección de Aprovechamiento 2020.</a:t>
            </a:r>
          </a:p>
        </p:txBody>
      </p:sp>
    </p:spTree>
    <p:extLst>
      <p:ext uri="{BB962C8B-B14F-4D97-AF65-F5344CB8AC3E}">
        <p14:creationId xmlns:p14="http://schemas.microsoft.com/office/powerpoint/2010/main" val="1351154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68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9368" t="79528" r="9188" b="11860"/>
          <a:stretch/>
        </p:blipFill>
        <p:spPr>
          <a:xfrm>
            <a:off x="10159430" y="6399033"/>
            <a:ext cx="2032569" cy="458967"/>
          </a:xfrm>
          <a:prstGeom prst="rect">
            <a:avLst/>
          </a:prstGeom>
        </p:spPr>
      </p:pic>
      <p:sp>
        <p:nvSpPr>
          <p:cNvPr id="6" name="Shape 509">
            <a:extLst>
              <a:ext uri="{FF2B5EF4-FFF2-40B4-BE49-F238E27FC236}">
                <a16:creationId xmlns:a16="http://schemas.microsoft.com/office/drawing/2014/main" id="{2B6404B2-99D8-4B84-A66F-C3E300902EDB}"/>
              </a:ext>
            </a:extLst>
          </p:cNvPr>
          <p:cNvSpPr/>
          <p:nvPr/>
        </p:nvSpPr>
        <p:spPr>
          <a:xfrm>
            <a:off x="3090254" y="355594"/>
            <a:ext cx="9034408" cy="404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q"/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0" b="1" dirty="0">
                <a:solidFill>
                  <a:schemeClr val="tx2"/>
                </a:solidFill>
              </a:rPr>
              <a:t>Volumen de material potencialmente aprovechable.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55934" y="1015660"/>
            <a:ext cx="11968728" cy="26611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3255640" y="4488024"/>
            <a:ext cx="972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24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Remuneración de tarifa por recolección y transporte de material potencialmente reciclable.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500761" y="5345597"/>
            <a:ext cx="87153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kern="150" dirty="0">
                <a:latin typeface="Gisha" panose="020B0502040204020203"/>
                <a:ea typeface="Arial" panose="020B0604020202020204" pitchFamily="34" charset="0"/>
              </a:rPr>
              <a:t>Decreto 596 de 2016, la remuneración vía tarifa por la actividad de aprovechamiento del servicio público de aseo se realiza a través de las organizaciones de recicladores que iniciaron su proceso de formalización ante la Superintendencia de Servicios Públicos Domiciliarios -SSPD-, la cual es facturada y liquida por los operadores de no aprovechables conforme a la metodología tarifaria establecida en la Resolución CRA 720 de 2015.</a:t>
            </a:r>
            <a:endParaRPr lang="es-ES_tradnl" sz="1600" dirty="0"/>
          </a:p>
        </p:txBody>
      </p:sp>
      <p:sp>
        <p:nvSpPr>
          <p:cNvPr id="15" name="Rectángulo 14"/>
          <p:cNvSpPr/>
          <p:nvPr/>
        </p:nvSpPr>
        <p:spPr>
          <a:xfrm>
            <a:off x="2241117" y="3505240"/>
            <a:ext cx="78683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400" dirty="0">
              <a:solidFill>
                <a:srgbClr val="000000"/>
              </a:solidFill>
            </a:endParaRPr>
          </a:p>
          <a:p>
            <a:r>
              <a:rPr lang="es-ES" sz="1400" dirty="0">
                <a:solidFill>
                  <a:srgbClr val="000000"/>
                </a:solidFill>
              </a:rPr>
              <a:t>Fuente. </a:t>
            </a:r>
            <a:r>
              <a:rPr lang="es-ES" sz="1400" dirty="0">
                <a:solidFill>
                  <a:srgbClr val="000000"/>
                </a:solidFill>
                <a:hlinkClick r:id="rId4"/>
              </a:rPr>
              <a:t>https://www.uaesp.gov.co/content/observatorio-residuos-solidos</a:t>
            </a:r>
            <a:r>
              <a:rPr lang="es-ES" sz="1400" dirty="0">
                <a:solidFill>
                  <a:srgbClr val="000000"/>
                </a:solidFill>
              </a:rPr>
              <a:t>. Fecha consulta 01/07/2021</a:t>
            </a:r>
          </a:p>
          <a:p>
            <a:endParaRPr lang="es-ES" sz="1400" dirty="0">
              <a:solidFill>
                <a:srgbClr val="000000"/>
              </a:solidFill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/>
        </p:nvGraphicFramePr>
        <p:xfrm>
          <a:off x="245934" y="1606615"/>
          <a:ext cx="11878727" cy="1509985"/>
        </p:xfrm>
        <a:graphic>
          <a:graphicData uri="http://schemas.openxmlformats.org/drawingml/2006/table">
            <a:tbl>
              <a:tblPr/>
              <a:tblGrid>
                <a:gridCol w="2357610">
                  <a:extLst>
                    <a:ext uri="{9D8B030D-6E8A-4147-A177-3AD203B41FA5}">
                      <a16:colId xmlns:a16="http://schemas.microsoft.com/office/drawing/2014/main" val="2875806736"/>
                    </a:ext>
                  </a:extLst>
                </a:gridCol>
                <a:gridCol w="816096">
                  <a:extLst>
                    <a:ext uri="{9D8B030D-6E8A-4147-A177-3AD203B41FA5}">
                      <a16:colId xmlns:a16="http://schemas.microsoft.com/office/drawing/2014/main" val="1428517636"/>
                    </a:ext>
                  </a:extLst>
                </a:gridCol>
                <a:gridCol w="816096">
                  <a:extLst>
                    <a:ext uri="{9D8B030D-6E8A-4147-A177-3AD203B41FA5}">
                      <a16:colId xmlns:a16="http://schemas.microsoft.com/office/drawing/2014/main" val="3562379492"/>
                    </a:ext>
                  </a:extLst>
                </a:gridCol>
                <a:gridCol w="816096">
                  <a:extLst>
                    <a:ext uri="{9D8B030D-6E8A-4147-A177-3AD203B41FA5}">
                      <a16:colId xmlns:a16="http://schemas.microsoft.com/office/drawing/2014/main" val="1204357025"/>
                    </a:ext>
                  </a:extLst>
                </a:gridCol>
                <a:gridCol w="928661">
                  <a:extLst>
                    <a:ext uri="{9D8B030D-6E8A-4147-A177-3AD203B41FA5}">
                      <a16:colId xmlns:a16="http://schemas.microsoft.com/office/drawing/2014/main" val="2869692515"/>
                    </a:ext>
                  </a:extLst>
                </a:gridCol>
                <a:gridCol w="768021">
                  <a:extLst>
                    <a:ext uri="{9D8B030D-6E8A-4147-A177-3AD203B41FA5}">
                      <a16:colId xmlns:a16="http://schemas.microsoft.com/office/drawing/2014/main" val="2432685837"/>
                    </a:ext>
                  </a:extLst>
                </a:gridCol>
                <a:gridCol w="768021">
                  <a:extLst>
                    <a:ext uri="{9D8B030D-6E8A-4147-A177-3AD203B41FA5}">
                      <a16:colId xmlns:a16="http://schemas.microsoft.com/office/drawing/2014/main" val="453626909"/>
                    </a:ext>
                  </a:extLst>
                </a:gridCol>
                <a:gridCol w="768021">
                  <a:extLst>
                    <a:ext uri="{9D8B030D-6E8A-4147-A177-3AD203B41FA5}">
                      <a16:colId xmlns:a16="http://schemas.microsoft.com/office/drawing/2014/main" val="1693949810"/>
                    </a:ext>
                  </a:extLst>
                </a:gridCol>
                <a:gridCol w="757076">
                  <a:extLst>
                    <a:ext uri="{9D8B030D-6E8A-4147-A177-3AD203B41FA5}">
                      <a16:colId xmlns:a16="http://schemas.microsoft.com/office/drawing/2014/main" val="3600920680"/>
                    </a:ext>
                  </a:extLst>
                </a:gridCol>
                <a:gridCol w="906773">
                  <a:extLst>
                    <a:ext uri="{9D8B030D-6E8A-4147-A177-3AD203B41FA5}">
                      <a16:colId xmlns:a16="http://schemas.microsoft.com/office/drawing/2014/main" val="4012500722"/>
                    </a:ext>
                  </a:extLst>
                </a:gridCol>
                <a:gridCol w="640214">
                  <a:extLst>
                    <a:ext uri="{9D8B030D-6E8A-4147-A177-3AD203B41FA5}">
                      <a16:colId xmlns:a16="http://schemas.microsoft.com/office/drawing/2014/main" val="671688139"/>
                    </a:ext>
                  </a:extLst>
                </a:gridCol>
                <a:gridCol w="768021">
                  <a:extLst>
                    <a:ext uri="{9D8B030D-6E8A-4147-A177-3AD203B41FA5}">
                      <a16:colId xmlns:a16="http://schemas.microsoft.com/office/drawing/2014/main" val="1941647606"/>
                    </a:ext>
                  </a:extLst>
                </a:gridCol>
                <a:gridCol w="768021">
                  <a:extLst>
                    <a:ext uri="{9D8B030D-6E8A-4147-A177-3AD203B41FA5}">
                      <a16:colId xmlns:a16="http://schemas.microsoft.com/office/drawing/2014/main" val="4111678800"/>
                    </a:ext>
                  </a:extLst>
                </a:gridCol>
              </a:tblGrid>
              <a:tr h="204734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9" marR="8499" marT="84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CIFRAS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OBSERVATORIO DE RESIDUOS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2020</a:t>
                      </a:r>
                    </a:p>
                  </a:txBody>
                  <a:tcPr marL="8499" marR="8499" marT="84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024278"/>
                  </a:ext>
                </a:extLst>
              </a:tr>
              <a:tr h="506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VARIABLE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JUNIO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JULIO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AGOSTO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SEPTIEMBRE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OCTUBRE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NOVIEMBRE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DICIEMBRE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47677"/>
                  </a:ext>
                </a:extLst>
              </a:tr>
              <a:tr h="750688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Observatorio de Residuos.</a:t>
                      </a:r>
                      <a:b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Cifras aprovechamiento de residuos sólidos.</a:t>
                      </a:r>
                      <a:b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37.119,0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36.654,0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36.944,0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29.838,0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32.871,0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35.929,0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39.212,0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37.830,0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37.997,0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38.161,0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38.111,0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41.376,0 </a:t>
                      </a:r>
                    </a:p>
                  </a:txBody>
                  <a:tcPr marL="8499" marR="8499" marT="84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059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580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82"/>
          <p:cNvSpPr/>
          <p:nvPr/>
        </p:nvSpPr>
        <p:spPr>
          <a:xfrm>
            <a:off x="2703960" y="4085232"/>
            <a:ext cx="51361" cy="19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spcBef>
                <a:spcPts val="1100"/>
              </a:spcBef>
              <a:defRPr sz="2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2500" dirty="0"/>
          </a:p>
        </p:txBody>
      </p:sp>
      <p:sp>
        <p:nvSpPr>
          <p:cNvPr id="7" name="Shape 483"/>
          <p:cNvSpPr/>
          <p:nvPr/>
        </p:nvSpPr>
        <p:spPr>
          <a:xfrm>
            <a:off x="-1374083" y="2528990"/>
            <a:ext cx="9090101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r">
              <a:lnSpc>
                <a:spcPct val="80000"/>
              </a:lnSpc>
              <a:defRPr sz="6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6000" dirty="0">
                <a:solidFill>
                  <a:schemeClr val="bg1"/>
                </a:solidFill>
              </a:rPr>
              <a:t>Meta 9 De Reciclaje.</a:t>
            </a:r>
          </a:p>
          <a:p>
            <a:r>
              <a:rPr lang="es-ES" sz="6000" dirty="0">
                <a:solidFill>
                  <a:schemeClr val="bg1"/>
                </a:solidFill>
              </a:rPr>
              <a:t> </a:t>
            </a:r>
          </a:p>
          <a:p>
            <a:r>
              <a:rPr lang="es-ES" sz="6000" dirty="0">
                <a:solidFill>
                  <a:schemeClr val="bg1"/>
                </a:solidFill>
              </a:rPr>
              <a:t>10 centros de Acopio de Material de reciclaje en 2012 </a:t>
            </a:r>
            <a:endParaRPr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hape 483"/>
          <p:cNvSpPr/>
          <p:nvPr/>
        </p:nvSpPr>
        <p:spPr>
          <a:xfrm>
            <a:off x="2495960" y="1564229"/>
            <a:ext cx="9090101" cy="7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r">
              <a:lnSpc>
                <a:spcPct val="80000"/>
              </a:lnSpc>
              <a:defRPr sz="6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lang="es-CO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91901F53-56D3-49C2-A468-33D0E28E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81" y="-55509"/>
            <a:ext cx="12289762" cy="696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5154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9368" t="79528" r="9188" b="11860"/>
          <a:stretch/>
        </p:blipFill>
        <p:spPr>
          <a:xfrm>
            <a:off x="10146044" y="6396010"/>
            <a:ext cx="2045955" cy="461990"/>
          </a:xfrm>
          <a:prstGeom prst="rect">
            <a:avLst/>
          </a:prstGeom>
        </p:spPr>
      </p:pic>
      <p:sp>
        <p:nvSpPr>
          <p:cNvPr id="6" name="Shape 509">
            <a:extLst>
              <a:ext uri="{FF2B5EF4-FFF2-40B4-BE49-F238E27FC236}">
                <a16:creationId xmlns:a16="http://schemas.microsoft.com/office/drawing/2014/main" id="{2B6404B2-99D8-4B84-A66F-C3E300902EDB}"/>
              </a:ext>
            </a:extLst>
          </p:cNvPr>
          <p:cNvSpPr/>
          <p:nvPr/>
        </p:nvSpPr>
        <p:spPr>
          <a:xfrm>
            <a:off x="-294071" y="3030942"/>
            <a:ext cx="4410049" cy="796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000" b="1" dirty="0">
                <a:solidFill>
                  <a:srgbClr val="FFC000"/>
                </a:solidFill>
              </a:rPr>
              <a:t>PROGRAMA DE CAMPAÑAS PEDAGÓGICAS. </a:t>
            </a:r>
          </a:p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000" b="1" dirty="0">
                <a:solidFill>
                  <a:srgbClr val="FFC000"/>
                </a:solidFill>
              </a:rPr>
              <a:t>“LA BASURA NO ES BASURA”.</a:t>
            </a:r>
            <a:endParaRPr lang="es-CO" sz="2000" b="1" dirty="0">
              <a:solidFill>
                <a:srgbClr val="FFC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7669" t="12303" r="12151" b="8956"/>
          <a:stretch/>
        </p:blipFill>
        <p:spPr>
          <a:xfrm>
            <a:off x="3637152" y="382826"/>
            <a:ext cx="7830087" cy="54191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16200000">
            <a:off x="8419240" y="25231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sz="1200" dirty="0">
              <a:solidFill>
                <a:srgbClr val="000000"/>
              </a:solidFill>
            </a:endParaRPr>
          </a:p>
          <a:p>
            <a:r>
              <a:rPr lang="es-ES" sz="1200" dirty="0">
                <a:solidFill>
                  <a:srgbClr val="000000"/>
                </a:solidFill>
              </a:rPr>
              <a:t>Fuente. </a:t>
            </a:r>
            <a:r>
              <a:rPr lang="es-ES" sz="1200" dirty="0">
                <a:solidFill>
                  <a:srgbClr val="000000"/>
                </a:solidFill>
                <a:hlinkClick r:id="rId4"/>
              </a:rPr>
              <a:t>https://www.uaesp.gov.co/content/actividades-desarrolladas-gestion-social</a:t>
            </a:r>
            <a:r>
              <a:rPr lang="es-ES" sz="12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056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9368" t="79528" r="9188" b="11860"/>
          <a:stretch/>
        </p:blipFill>
        <p:spPr>
          <a:xfrm>
            <a:off x="10146044" y="6396010"/>
            <a:ext cx="2045955" cy="461990"/>
          </a:xfrm>
          <a:prstGeom prst="rect">
            <a:avLst/>
          </a:prstGeom>
        </p:spPr>
      </p:pic>
      <p:pic>
        <p:nvPicPr>
          <p:cNvPr id="8" name="Imagen 7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A378746D-00CA-4FD4-BE78-3488B2D6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" y="-1"/>
            <a:ext cx="12236895" cy="69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9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82"/>
          <p:cNvSpPr/>
          <p:nvPr/>
        </p:nvSpPr>
        <p:spPr>
          <a:xfrm>
            <a:off x="2703960" y="4085232"/>
            <a:ext cx="51361" cy="19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914400">
              <a:spcBef>
                <a:spcPts val="1100"/>
              </a:spcBef>
              <a:defRPr sz="2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2500" dirty="0"/>
          </a:p>
        </p:txBody>
      </p:sp>
      <p:sp>
        <p:nvSpPr>
          <p:cNvPr id="7" name="Shape 483"/>
          <p:cNvSpPr/>
          <p:nvPr/>
        </p:nvSpPr>
        <p:spPr>
          <a:xfrm>
            <a:off x="-1374083" y="2528990"/>
            <a:ext cx="9090101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r">
              <a:lnSpc>
                <a:spcPct val="80000"/>
              </a:lnSpc>
              <a:defRPr sz="6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ES" sz="6000" dirty="0">
                <a:solidFill>
                  <a:schemeClr val="bg1"/>
                </a:solidFill>
              </a:rPr>
              <a:t>Meta 9 De Reciclaje.</a:t>
            </a:r>
          </a:p>
          <a:p>
            <a:r>
              <a:rPr lang="es-ES" sz="6000" dirty="0">
                <a:solidFill>
                  <a:schemeClr val="bg1"/>
                </a:solidFill>
              </a:rPr>
              <a:t> </a:t>
            </a:r>
          </a:p>
          <a:p>
            <a:r>
              <a:rPr lang="es-ES" sz="6000" dirty="0">
                <a:solidFill>
                  <a:schemeClr val="bg1"/>
                </a:solidFill>
              </a:rPr>
              <a:t>10 centros de Acopio de Material de reciclaje en 2012 </a:t>
            </a:r>
            <a:endParaRPr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3FF1DA25-670B-41A0-A9F4-D27DB45FA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" y="0"/>
            <a:ext cx="12187529" cy="691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3294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3917AE0-EC96-4C13-B8F0-2EB942C5EB95}"/>
              </a:ext>
            </a:extLst>
          </p:cNvPr>
          <p:cNvSpPr/>
          <p:nvPr/>
        </p:nvSpPr>
        <p:spPr>
          <a:xfrm>
            <a:off x="1325947" y="4179821"/>
            <a:ext cx="9990111" cy="16719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FFC000"/>
                </a:solidFill>
              </a:rPr>
              <a:t>v</a:t>
            </a:r>
            <a:endParaRPr lang="es-CO" dirty="0">
              <a:solidFill>
                <a:srgbClr val="FFC000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9BB9880-6160-40E1-8AD9-7556BD865964}"/>
              </a:ext>
            </a:extLst>
          </p:cNvPr>
          <p:cNvSpPr/>
          <p:nvPr/>
        </p:nvSpPr>
        <p:spPr>
          <a:xfrm>
            <a:off x="1775951" y="1965657"/>
            <a:ext cx="9540107" cy="1463343"/>
          </a:xfrm>
          <a:prstGeom prst="roundRect">
            <a:avLst/>
          </a:prstGeom>
          <a:solidFill>
            <a:srgbClr val="2764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v</a:t>
            </a:r>
            <a:endParaRPr lang="es-CO" dirty="0"/>
          </a:p>
        </p:txBody>
      </p:sp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9"/>
          <a:stretch/>
        </p:blipFill>
        <p:spPr>
          <a:xfrm>
            <a:off x="-564074" y="0"/>
            <a:ext cx="924603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9368" t="79528" r="9188" b="11860"/>
          <a:stretch/>
        </p:blipFill>
        <p:spPr>
          <a:xfrm>
            <a:off x="10146044" y="6396010"/>
            <a:ext cx="2045955" cy="461990"/>
          </a:xfrm>
          <a:prstGeom prst="rect">
            <a:avLst/>
          </a:prstGeom>
        </p:spPr>
      </p:pic>
      <p:sp>
        <p:nvSpPr>
          <p:cNvPr id="6" name="Shape 509">
            <a:extLst>
              <a:ext uri="{FF2B5EF4-FFF2-40B4-BE49-F238E27FC236}">
                <a16:creationId xmlns:a16="http://schemas.microsoft.com/office/drawing/2014/main" id="{2B6404B2-99D8-4B84-A66F-C3E300902EDB}"/>
              </a:ext>
            </a:extLst>
          </p:cNvPr>
          <p:cNvSpPr/>
          <p:nvPr/>
        </p:nvSpPr>
        <p:spPr>
          <a:xfrm>
            <a:off x="1145943" y="547939"/>
            <a:ext cx="10620118" cy="842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200" b="1" dirty="0">
                <a:solidFill>
                  <a:srgbClr val="FFC000"/>
                </a:solidFill>
                <a:latin typeface="Museo Sans Condensed" panose="02000000000000000000" pitchFamily="2" charset="0"/>
              </a:rPr>
              <a:t>IMPLEMENTACIÓN DE PROCESOS PARA LA </a:t>
            </a:r>
          </a:p>
          <a:p>
            <a:pPr algn="ctr">
              <a:lnSpc>
                <a:spcPct val="80000"/>
              </a:lnSpc>
              <a:defRPr sz="4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2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GESTIÓN DE RESIDUOS ORGÁNICOS</a:t>
            </a:r>
            <a:endParaRPr lang="es-CO" sz="3200" b="1" dirty="0">
              <a:solidFill>
                <a:srgbClr val="276447"/>
              </a:solidFill>
              <a:latin typeface="Museo Sans Condensed" panose="02000000000000000000" pitchFamily="2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40569CF-86D4-4621-A951-D12B9ACFE651}"/>
              </a:ext>
            </a:extLst>
          </p:cNvPr>
          <p:cNvSpPr txBox="1"/>
          <p:nvPr/>
        </p:nvSpPr>
        <p:spPr>
          <a:xfrm>
            <a:off x="3355802" y="2055845"/>
            <a:ext cx="810009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s-ES" sz="3200" dirty="0">
                <a:solidFill>
                  <a:schemeClr val="bg1"/>
                </a:solidFill>
                <a:latin typeface="Museo Sans Condensed" panose="02000000000000000000" pitchFamily="2" charset="0"/>
              </a:rPr>
              <a:t>Preparación implementación código de colores</a:t>
            </a:r>
          </a:p>
          <a:p>
            <a:pPr lvl="1" algn="just"/>
            <a:r>
              <a:rPr lang="es-ES" dirty="0">
                <a:solidFill>
                  <a:schemeClr val="bg1"/>
                </a:solidFill>
                <a:latin typeface="Museo Sans Condensed" panose="02000000000000000000" pitchFamily="2" charset="0"/>
              </a:rPr>
              <a:t>Entrega de material pedagógico, canecas, bolsas y otros implementos para </a:t>
            </a:r>
          </a:p>
          <a:p>
            <a:pPr lvl="1" algn="just"/>
            <a:r>
              <a:rPr lang="es-ES" dirty="0">
                <a:solidFill>
                  <a:schemeClr val="bg1"/>
                </a:solidFill>
                <a:latin typeface="Museo Sans Condensed" panose="02000000000000000000" pitchFamily="2" charset="0"/>
              </a:rPr>
              <a:t>promover la adecuada separación en la fuente.</a:t>
            </a:r>
          </a:p>
          <a:p>
            <a:endParaRPr lang="es-CO" dirty="0">
              <a:latin typeface="Museo Sans Condensed" panose="020000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BF3FFE-CB3C-489E-A378-FE1EDE3F84CA}"/>
              </a:ext>
            </a:extLst>
          </p:cNvPr>
          <p:cNvSpPr txBox="1"/>
          <p:nvPr/>
        </p:nvSpPr>
        <p:spPr>
          <a:xfrm>
            <a:off x="3151129" y="4227482"/>
            <a:ext cx="78300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s-ES" sz="3200" dirty="0">
                <a:latin typeface="Museo Sans Condensed" panose="02000000000000000000" pitchFamily="2" charset="0"/>
              </a:rPr>
              <a:t>Estrategias para fortalecer la educación ambiental</a:t>
            </a:r>
          </a:p>
          <a:p>
            <a:pPr lvl="1" algn="just"/>
            <a:r>
              <a:rPr lang="es-ES" sz="2000" dirty="0">
                <a:latin typeface="Museo Sans Condensed" panose="02000000000000000000" pitchFamily="2" charset="0"/>
              </a:rPr>
              <a:t>Procesos de capacitación a colegios y usuarios en todas las localidades.</a:t>
            </a:r>
          </a:p>
          <a:p>
            <a:pPr lvl="1" algn="just"/>
            <a:r>
              <a:rPr lang="es-ES" sz="2000" dirty="0">
                <a:latin typeface="Museo Sans Condensed" panose="02000000000000000000" pitchFamily="2" charset="0"/>
              </a:rPr>
              <a:t>Con el propósito de mejorar el proceso de separación en la fuente y reducir las toneladas de material que llegan al Relleno Sanitario Doña Juana.</a:t>
            </a:r>
          </a:p>
          <a:p>
            <a:endParaRPr lang="es-CO" dirty="0">
              <a:latin typeface="Museo Sans Condensed" panose="02000000000000000000" pitchFamily="2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EE995EB-4A1C-4215-BB85-0DEF87FD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626" y="3906031"/>
            <a:ext cx="2495341" cy="226734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1F1B97C-F7C2-488F-AF84-07A904533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758" y="1730028"/>
            <a:ext cx="2495341" cy="19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9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9368" t="79528" r="9188" b="11860"/>
          <a:stretch/>
        </p:blipFill>
        <p:spPr>
          <a:xfrm>
            <a:off x="10146044" y="6396010"/>
            <a:ext cx="2045955" cy="46199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546005" y="686957"/>
            <a:ext cx="6221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/>
          </a:p>
          <a:p>
            <a:pPr algn="just"/>
            <a:endParaRPr lang="en-US" dirty="0"/>
          </a:p>
          <a:p>
            <a:pPr algn="just"/>
            <a:r>
              <a:rPr lang="es-ES" dirty="0"/>
              <a:t> </a:t>
            </a:r>
            <a:endParaRPr lang="en-US" dirty="0"/>
          </a:p>
          <a:p>
            <a:pPr algn="just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349C7E-DD39-4EF8-938C-0D3E997B1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42"/>
          <a:stretch/>
        </p:blipFill>
        <p:spPr>
          <a:xfrm>
            <a:off x="155934" y="1038080"/>
            <a:ext cx="11413507" cy="47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9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9368" t="79528" r="9188" b="11860"/>
          <a:stretch/>
        </p:blipFill>
        <p:spPr>
          <a:xfrm>
            <a:off x="10146044" y="6396010"/>
            <a:ext cx="2045955" cy="461990"/>
          </a:xfrm>
          <a:prstGeom prst="rect">
            <a:avLst/>
          </a:prstGeom>
        </p:spPr>
      </p:pic>
      <p:pic>
        <p:nvPicPr>
          <p:cNvPr id="3" name="Imagen 2" descr="Sitio web, Calendario&#10;&#10;Descripción generada automáticamente">
            <a:extLst>
              <a:ext uri="{FF2B5EF4-FFF2-40B4-BE49-F238E27FC236}">
                <a16:creationId xmlns:a16="http://schemas.microsoft.com/office/drawing/2014/main" id="{65BF6B7B-DAD7-4748-B4CA-8D41D10E4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9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D88ACF4-0B9C-4CC3-A6BA-845A9BDE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45" y="679585"/>
            <a:ext cx="9900110" cy="54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75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8C7C625-A000-4560-9752-3BCEF1BD1D4D}"/>
              </a:ext>
            </a:extLst>
          </p:cNvPr>
          <p:cNvSpPr txBox="1"/>
          <p:nvPr/>
        </p:nvSpPr>
        <p:spPr>
          <a:xfrm flipH="1">
            <a:off x="4112233" y="983578"/>
            <a:ext cx="531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FFC000"/>
                </a:solidFill>
                <a:latin typeface="Museo Sans Condensed" panose="02000000000000000000" pitchFamily="2" charset="0"/>
                <a:cs typeface="Gisha" panose="020B0502040204020203" pitchFamily="34" charset="-79"/>
              </a:rPr>
              <a:t>TONELADAS DISPUESTAS –RSDJ – AÑO  2020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CEE300-5617-4654-88C4-C2CD61391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9201" r="33463" b="8001"/>
          <a:stretch/>
        </p:blipFill>
        <p:spPr>
          <a:xfrm>
            <a:off x="919693" y="1851251"/>
            <a:ext cx="3941743" cy="416328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5700386" y="5547538"/>
            <a:ext cx="5651282" cy="800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000000"/>
                </a:solidFill>
                <a:latin typeface="Calibri" panose="020F0502020204030204" pitchFamily="34" charset="0"/>
              </a:rPr>
              <a:t>Total residuos ingresados RSDJ : </a:t>
            </a:r>
            <a:r>
              <a:rPr lang="es-ES_tradnl" dirty="0">
                <a:solidFill>
                  <a:srgbClr val="000000"/>
                </a:solidFill>
                <a:latin typeface="Calibri" panose="020F0502020204030204" pitchFamily="34" charset="0"/>
              </a:rPr>
              <a:t>2.263.624,73 Toneladas.</a:t>
            </a:r>
            <a:endParaRPr lang="es-ES_tradnl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_tradnl" sz="1400" dirty="0">
                <a:solidFill>
                  <a:srgbClr val="000000"/>
                </a:solidFill>
                <a:latin typeface="Calibri" panose="020F0502020204030204" pitchFamily="34" charset="0"/>
              </a:rPr>
              <a:t>Prestación Servicio Aseo + Municipios </a:t>
            </a:r>
            <a:r>
              <a:rPr lang="es-ES_tradnl" sz="12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s-CO" sz="1200" dirty="0">
                <a:latin typeface="Gisha" panose="020B0502040204020203"/>
                <a:ea typeface="Calibri" panose="020F0502020204030204" pitchFamily="34" charset="0"/>
              </a:rPr>
              <a:t>Fosca, Cáqueza, Choachí, Chipaque, Une, Ubaque y Gutiérrez)+ </a:t>
            </a:r>
            <a:r>
              <a:rPr lang="es-CO" sz="1400" dirty="0">
                <a:latin typeface="Gisha" panose="020B0502040204020203"/>
                <a:ea typeface="Calibri" panose="020F0502020204030204" pitchFamily="34" charset="0"/>
              </a:rPr>
              <a:t>fardos</a:t>
            </a:r>
            <a:endParaRPr lang="es-ES_tradnl" sz="1400" dirty="0"/>
          </a:p>
        </p:txBody>
      </p:sp>
      <p:sp>
        <p:nvSpPr>
          <p:cNvPr id="11" name="Rectángulo 10"/>
          <p:cNvSpPr/>
          <p:nvPr/>
        </p:nvSpPr>
        <p:spPr>
          <a:xfrm>
            <a:off x="3305969" y="355543"/>
            <a:ext cx="7200080" cy="589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CO" sz="3200" b="1" i="1" dirty="0">
                <a:solidFill>
                  <a:srgbClr val="276447"/>
                </a:solidFill>
                <a:latin typeface="Museo Sans Condensed" panose="02000000000000000000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Disposición Final y tratamiento.</a:t>
            </a:r>
            <a:endParaRPr lang="es-ES_tradnl" sz="3200" b="1" i="1" dirty="0">
              <a:solidFill>
                <a:srgbClr val="276447"/>
              </a:solidFill>
              <a:effectLst/>
              <a:latin typeface="Museo Sans Condensed" panose="02000000000000000000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8C47D20-C136-4F6D-888D-83BC73F272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221703"/>
              </p:ext>
            </p:extLst>
          </p:nvPr>
        </p:nvGraphicFramePr>
        <p:xfrm>
          <a:off x="5635355" y="1744857"/>
          <a:ext cx="5716313" cy="320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E5E91D42-60A2-480C-80B3-75FE1D34D092}"/>
              </a:ext>
            </a:extLst>
          </p:cNvPr>
          <p:cNvSpPr/>
          <p:nvPr/>
        </p:nvSpPr>
        <p:spPr>
          <a:xfrm>
            <a:off x="8205410" y="5168306"/>
            <a:ext cx="333789" cy="26225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 descr="Gráfico de tendencia descendente con relleno sólido">
            <a:extLst>
              <a:ext uri="{FF2B5EF4-FFF2-40B4-BE49-F238E27FC236}">
                <a16:creationId xmlns:a16="http://schemas.microsoft.com/office/drawing/2014/main" id="{3748B516-007E-4014-913D-DAFCA5E3D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2478" y="3959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3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exterior, grande, camión, estacionado&#10;&#10;Descripción generada automáticamente">
            <a:extLst>
              <a:ext uri="{FF2B5EF4-FFF2-40B4-BE49-F238E27FC236}">
                <a16:creationId xmlns:a16="http://schemas.microsoft.com/office/drawing/2014/main" id="{7CAF9509-7D86-4691-B846-9521822C7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0" y="-1"/>
            <a:ext cx="12224050" cy="693175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505949" y="3280443"/>
            <a:ext cx="9450106" cy="59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lnSpc>
                <a:spcPct val="107000"/>
              </a:lnSpc>
              <a:spcAft>
                <a:spcPts val="800"/>
              </a:spcAft>
            </a:pPr>
            <a:r>
              <a:rPr lang="es-CO" sz="1400" b="1" dirty="0">
                <a:solidFill>
                  <a:schemeClr val="bg1"/>
                </a:solidFill>
                <a:latin typeface="Gisha" panose="020B0502040204020203"/>
                <a:ea typeface="Yu Gothic Light" panose="020B0300000000000000" pitchFamily="34" charset="-128"/>
                <a:cs typeface="Gisha" panose="020B0502040204020203"/>
              </a:rPr>
              <a:t>Contratación para la destrucción térmica y/o aprovechamiento de Biogás en el RSDJ a partir de 2008.</a:t>
            </a:r>
            <a:endParaRPr lang="es-ES_tradnl" sz="1400" b="1" dirty="0">
              <a:solidFill>
                <a:schemeClr val="bg1"/>
              </a:solidFill>
              <a:latin typeface="Calibri Light" panose="020F0302020204030204" pitchFamily="34" charset="0"/>
              <a:ea typeface="Yu Gothic Light" panose="020B0300000000000000" pitchFamily="34" charset="-128"/>
              <a:cs typeface="Gisha" panose="020B0502040204020203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_tradnl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4 Rectángulo"/>
          <p:cNvSpPr/>
          <p:nvPr/>
        </p:nvSpPr>
        <p:spPr>
          <a:xfrm>
            <a:off x="3677768" y="203107"/>
            <a:ext cx="972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r>
              <a:rPr lang="x-none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estrucción térmica y/o aprovechamiento de Biogás en el RSDJ</a:t>
            </a:r>
            <a:endParaRPr lang="es-ES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Contrato 137 de 2007 (UAESP, 2007) a Biogás Doña Juana S.A. E.S.P. </a:t>
            </a:r>
          </a:p>
          <a:p>
            <a:endParaRPr lang="es-ES" sz="12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75628" y="3764492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27644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Flujo de Gas Captado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355516" y="3768328"/>
            <a:ext cx="3263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27644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Generación de Energía </a:t>
            </a:r>
            <a:r>
              <a:rPr lang="es-CO" b="1" dirty="0" err="1">
                <a:solidFill>
                  <a:srgbClr val="27644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Kw</a:t>
            </a:r>
            <a:r>
              <a:rPr lang="es-CO" b="1" dirty="0">
                <a:solidFill>
                  <a:srgbClr val="27644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H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68987"/>
              </p:ext>
            </p:extLst>
          </p:nvPr>
        </p:nvGraphicFramePr>
        <p:xfrm>
          <a:off x="9610167" y="4076105"/>
          <a:ext cx="2010056" cy="247997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005028">
                  <a:extLst>
                    <a:ext uri="{9D8B030D-6E8A-4147-A177-3AD203B41FA5}">
                      <a16:colId xmlns:a16="http://schemas.microsoft.com/office/drawing/2014/main" val="4127136433"/>
                    </a:ext>
                  </a:extLst>
                </a:gridCol>
                <a:gridCol w="1005028">
                  <a:extLst>
                    <a:ext uri="{9D8B030D-6E8A-4147-A177-3AD203B41FA5}">
                      <a16:colId xmlns:a16="http://schemas.microsoft.com/office/drawing/2014/main" val="1095613196"/>
                    </a:ext>
                  </a:extLst>
                </a:gridCol>
              </a:tblGrid>
              <a:tr h="2910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Mes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Gisha" panose="020B0502040204020203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Reducciones de Emisiones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4585899"/>
                  </a:ext>
                </a:extLst>
              </a:tr>
              <a:tr h="149951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000" b="1" u="none" strike="noStrike" dirty="0">
                          <a:effectLst/>
                        </a:rPr>
                        <a:t>(tCO</a:t>
                      </a:r>
                      <a:r>
                        <a:rPr lang="es-ES_tradnl" sz="1000" b="1" u="none" strike="noStrike" baseline="-25000" dirty="0">
                          <a:effectLst/>
                        </a:rPr>
                        <a:t>2</a:t>
                      </a:r>
                      <a:r>
                        <a:rPr lang="es-ES_tradnl" sz="1000" b="1" u="none" strike="noStrike" dirty="0">
                          <a:effectLst/>
                        </a:rPr>
                        <a:t>e)</a:t>
                      </a:r>
                      <a:endParaRPr lang="es-ES_tradnl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8134929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20.565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31937995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33.384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35704552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35.941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90791048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271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abr-20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31.499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8727802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28.696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09559500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271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31.728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29410578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37.538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6679300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271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ago-20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35.590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09990220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38.096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23370891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42.347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31721904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0015" algn="ctr"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41.389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64852261"/>
                  </a:ext>
                </a:extLst>
              </a:tr>
              <a:tr h="166977">
                <a:tc>
                  <a:txBody>
                    <a:bodyPr/>
                    <a:lstStyle/>
                    <a:p>
                      <a:pPr marL="133985" marR="121920" algn="ctr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s-ES" sz="9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dic-20</a:t>
                      </a:r>
                      <a:endParaRPr lang="es-CO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 marR="121920" algn="ctr" defTabSz="914400" rtl="0" eaLnBrk="1" latinLnBrk="0" hangingPunct="1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9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37162</a:t>
                      </a:r>
                      <a:endParaRPr lang="es-CO" sz="9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95142445"/>
                  </a:ext>
                </a:extLst>
              </a:tr>
            </a:tbl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9427137" y="3768328"/>
            <a:ext cx="2376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276447"/>
                </a:solidFill>
                <a:cs typeface="Gisha" panose="020B0502040204020203"/>
              </a:rPr>
              <a:t>Reducción Emisiones tCO2e</a:t>
            </a:r>
            <a:endParaRPr lang="es-ES_tradnl" sz="1400" b="1" dirty="0">
              <a:solidFill>
                <a:srgbClr val="276447"/>
              </a:solidFill>
              <a:cs typeface="Gisha" panose="020B0502040204020203"/>
            </a:endParaRPr>
          </a:p>
        </p:txBody>
      </p:sp>
      <p:pic>
        <p:nvPicPr>
          <p:cNvPr id="16" name="image31.png" descr="Gráfico, Gráfico de barras  Descripción generada automáticamente">
            <a:extLst>
              <a:ext uri="{FF2B5EF4-FFF2-40B4-BE49-F238E27FC236}">
                <a16:creationId xmlns:a16="http://schemas.microsoft.com/office/drawing/2014/main" id="{D5E1A806-99A8-48E1-8D26-7D3F97F928C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8426" y="4243464"/>
            <a:ext cx="4003290" cy="2100580"/>
          </a:xfrm>
          <a:prstGeom prst="rect">
            <a:avLst/>
          </a:prstGeom>
        </p:spPr>
      </p:pic>
      <p:pic>
        <p:nvPicPr>
          <p:cNvPr id="17" name="image32.png" descr="Gráfico, Gráfico de barras  Descripción generada automáticamente">
            <a:extLst>
              <a:ext uri="{FF2B5EF4-FFF2-40B4-BE49-F238E27FC236}">
                <a16:creationId xmlns:a16="http://schemas.microsoft.com/office/drawing/2014/main" id="{BC6F2EE3-6288-4275-90FD-502F81AA8E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935" y="4314548"/>
            <a:ext cx="4003290" cy="188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22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D1095D47-D61A-4545-98EA-381FC430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6" y="188964"/>
            <a:ext cx="11856064" cy="67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1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7">
            <a:extLst>
              <a:ext uri="{FF2B5EF4-FFF2-40B4-BE49-F238E27FC236}">
                <a16:creationId xmlns:a16="http://schemas.microsoft.com/office/drawing/2014/main" id="{655A8C5F-B695-4C42-80F7-DB4867185BA0}"/>
              </a:ext>
            </a:extLst>
          </p:cNvPr>
          <p:cNvSpPr txBox="1"/>
          <p:nvPr/>
        </p:nvSpPr>
        <p:spPr>
          <a:xfrm>
            <a:off x="7579342" y="682060"/>
            <a:ext cx="242406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400" b="1" spc="150" dirty="0">
                <a:solidFill>
                  <a:srgbClr val="FFC000"/>
                </a:solidFill>
                <a:latin typeface="Museo Sans Condensed" panose="02000000000000000000" pitchFamily="2" charset="0"/>
              </a:rPr>
              <a:t>SUBSISTEMA PTL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1FA26D67-1E8A-4CD1-901B-F671989A2816}"/>
              </a:ext>
            </a:extLst>
          </p:cNvPr>
          <p:cNvSpPr txBox="1">
            <a:spLocks/>
          </p:cNvSpPr>
          <p:nvPr/>
        </p:nvSpPr>
        <p:spPr>
          <a:xfrm>
            <a:off x="6005777" y="306375"/>
            <a:ext cx="5636385" cy="35394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276447"/>
                </a:solidFill>
                <a:latin typeface="Montserrat SemiBold" pitchFamily="2" charset="77"/>
                <a:ea typeface="Source Sans Pro Light" panose="020B0403030403020204" pitchFamily="34" charset="0"/>
                <a:cs typeface="Mukta ExtraLight" panose="020B0000000000000000" pitchFamily="34" charset="77"/>
              </a:rPr>
              <a:t>SISTEMA DE TRATAMIENTO DE LIXIVIADOS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334C1E8-DBF1-4F36-8A40-6B9624A3FE08}"/>
              </a:ext>
            </a:extLst>
          </p:cNvPr>
          <p:cNvGrpSpPr/>
          <p:nvPr/>
        </p:nvGrpSpPr>
        <p:grpSpPr>
          <a:xfrm>
            <a:off x="6509946" y="2708992"/>
            <a:ext cx="4661469" cy="3821833"/>
            <a:chOff x="5518645" y="1025723"/>
            <a:chExt cx="6673355" cy="5932026"/>
          </a:xfrm>
        </p:grpSpPr>
        <p:sp>
          <p:nvSpPr>
            <p:cNvPr id="27" name="AutoShape 2">
              <a:extLst>
                <a:ext uri="{FF2B5EF4-FFF2-40B4-BE49-F238E27FC236}">
                  <a16:creationId xmlns:a16="http://schemas.microsoft.com/office/drawing/2014/main" id="{D7E741C3-ED77-4EB8-8F25-42A35FEDD9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8" name="TextBox 194">
              <a:extLst>
                <a:ext uri="{FF2B5EF4-FFF2-40B4-BE49-F238E27FC236}">
                  <a16:creationId xmlns:a16="http://schemas.microsoft.com/office/drawing/2014/main" id="{73D85EEC-5593-4FDE-BAAE-828E9E5C1337}"/>
                </a:ext>
              </a:extLst>
            </p:cNvPr>
            <p:cNvSpPr txBox="1"/>
            <p:nvPr/>
          </p:nvSpPr>
          <p:spPr>
            <a:xfrm>
              <a:off x="5864323" y="1287238"/>
              <a:ext cx="1137098" cy="65244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spc="300" dirty="0">
                  <a:solidFill>
                    <a:schemeClr val="accent6">
                      <a:lumMod val="75000"/>
                    </a:schemeClr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32%</a:t>
              </a: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A0559717-D254-4E85-96FD-1386FE4F8C03}"/>
                </a:ext>
              </a:extLst>
            </p:cNvPr>
            <p:cNvSpPr/>
            <p:nvPr/>
          </p:nvSpPr>
          <p:spPr>
            <a:xfrm>
              <a:off x="6149258" y="2728590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id="{CE79F6B6-67E9-41F6-8B66-2DBC2A7E2423}"/>
                </a:ext>
              </a:extLst>
            </p:cNvPr>
            <p:cNvSpPr/>
            <p:nvPr/>
          </p:nvSpPr>
          <p:spPr>
            <a:xfrm>
              <a:off x="6149258" y="2916938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038C18AB-E871-41E6-980E-9C9B7D8122AC}"/>
                </a:ext>
              </a:extLst>
            </p:cNvPr>
            <p:cNvSpPr/>
            <p:nvPr/>
          </p:nvSpPr>
          <p:spPr>
            <a:xfrm>
              <a:off x="6149258" y="2351892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2" name="Rectangle 9">
              <a:extLst>
                <a:ext uri="{FF2B5EF4-FFF2-40B4-BE49-F238E27FC236}">
                  <a16:creationId xmlns:a16="http://schemas.microsoft.com/office/drawing/2014/main" id="{16240674-5A5D-4ACA-80F7-65507B263524}"/>
                </a:ext>
              </a:extLst>
            </p:cNvPr>
            <p:cNvSpPr/>
            <p:nvPr/>
          </p:nvSpPr>
          <p:spPr>
            <a:xfrm>
              <a:off x="6149258" y="2540240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3" name="Rectangle 10">
              <a:extLst>
                <a:ext uri="{FF2B5EF4-FFF2-40B4-BE49-F238E27FC236}">
                  <a16:creationId xmlns:a16="http://schemas.microsoft.com/office/drawing/2014/main" id="{4E2B3E7C-E259-4FE5-B48C-2ED7EBE59B4A}"/>
                </a:ext>
              </a:extLst>
            </p:cNvPr>
            <p:cNvSpPr/>
            <p:nvPr/>
          </p:nvSpPr>
          <p:spPr>
            <a:xfrm>
              <a:off x="6149258" y="1975195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53D5E2B1-C1B9-4964-97AE-C377261A276F}"/>
                </a:ext>
              </a:extLst>
            </p:cNvPr>
            <p:cNvSpPr/>
            <p:nvPr/>
          </p:nvSpPr>
          <p:spPr>
            <a:xfrm>
              <a:off x="6149258" y="2163543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5" name="Rectangle 105">
              <a:extLst>
                <a:ext uri="{FF2B5EF4-FFF2-40B4-BE49-F238E27FC236}">
                  <a16:creationId xmlns:a16="http://schemas.microsoft.com/office/drawing/2014/main" id="{4F685999-ADC3-4520-96E3-58F49D196C93}"/>
                </a:ext>
              </a:extLst>
            </p:cNvPr>
            <p:cNvSpPr/>
            <p:nvPr/>
          </p:nvSpPr>
          <p:spPr>
            <a:xfrm>
              <a:off x="6149258" y="4988771"/>
              <a:ext cx="567229" cy="1263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6" name="Rectangle 106">
              <a:extLst>
                <a:ext uri="{FF2B5EF4-FFF2-40B4-BE49-F238E27FC236}">
                  <a16:creationId xmlns:a16="http://schemas.microsoft.com/office/drawing/2014/main" id="{6D2B1EF9-4B43-4C6C-A0D7-FB5DF291375C}"/>
                </a:ext>
              </a:extLst>
            </p:cNvPr>
            <p:cNvSpPr/>
            <p:nvPr/>
          </p:nvSpPr>
          <p:spPr>
            <a:xfrm>
              <a:off x="6149258" y="5177119"/>
              <a:ext cx="567229" cy="1263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7" name="Rectangle 107">
              <a:extLst>
                <a:ext uri="{FF2B5EF4-FFF2-40B4-BE49-F238E27FC236}">
                  <a16:creationId xmlns:a16="http://schemas.microsoft.com/office/drawing/2014/main" id="{5C6F38C6-F48A-4876-B530-5691C20CCD62}"/>
                </a:ext>
              </a:extLst>
            </p:cNvPr>
            <p:cNvSpPr/>
            <p:nvPr/>
          </p:nvSpPr>
          <p:spPr>
            <a:xfrm>
              <a:off x="6149258" y="4612074"/>
              <a:ext cx="567229" cy="1263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8" name="Rectangle 108">
              <a:extLst>
                <a:ext uri="{FF2B5EF4-FFF2-40B4-BE49-F238E27FC236}">
                  <a16:creationId xmlns:a16="http://schemas.microsoft.com/office/drawing/2014/main" id="{1E80E51E-7CB6-4FB7-92EC-F6C789EBF041}"/>
                </a:ext>
              </a:extLst>
            </p:cNvPr>
            <p:cNvSpPr/>
            <p:nvPr/>
          </p:nvSpPr>
          <p:spPr>
            <a:xfrm>
              <a:off x="6149258" y="4800422"/>
              <a:ext cx="567229" cy="1263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39" name="Rectangle 109">
              <a:extLst>
                <a:ext uri="{FF2B5EF4-FFF2-40B4-BE49-F238E27FC236}">
                  <a16:creationId xmlns:a16="http://schemas.microsoft.com/office/drawing/2014/main" id="{DE2D3413-BCBF-4F64-ABD1-D443B3179CE5}"/>
                </a:ext>
              </a:extLst>
            </p:cNvPr>
            <p:cNvSpPr/>
            <p:nvPr/>
          </p:nvSpPr>
          <p:spPr>
            <a:xfrm>
              <a:off x="6149258" y="4423726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0" name="Rectangle 110">
              <a:extLst>
                <a:ext uri="{FF2B5EF4-FFF2-40B4-BE49-F238E27FC236}">
                  <a16:creationId xmlns:a16="http://schemas.microsoft.com/office/drawing/2014/main" id="{9B39890E-2A2B-407B-A20C-21AA623915E7}"/>
                </a:ext>
              </a:extLst>
            </p:cNvPr>
            <p:cNvSpPr/>
            <p:nvPr/>
          </p:nvSpPr>
          <p:spPr>
            <a:xfrm>
              <a:off x="6149258" y="5365470"/>
              <a:ext cx="567229" cy="1263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1" name="Rectangle 111">
              <a:extLst>
                <a:ext uri="{FF2B5EF4-FFF2-40B4-BE49-F238E27FC236}">
                  <a16:creationId xmlns:a16="http://schemas.microsoft.com/office/drawing/2014/main" id="{80A9D86C-A72C-47F7-9BA6-E1EB805962DF}"/>
                </a:ext>
              </a:extLst>
            </p:cNvPr>
            <p:cNvSpPr/>
            <p:nvPr/>
          </p:nvSpPr>
          <p:spPr>
            <a:xfrm>
              <a:off x="6149258" y="5553802"/>
              <a:ext cx="567229" cy="1263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2" name="Rectangle 170">
              <a:extLst>
                <a:ext uri="{FF2B5EF4-FFF2-40B4-BE49-F238E27FC236}">
                  <a16:creationId xmlns:a16="http://schemas.microsoft.com/office/drawing/2014/main" id="{7AA430F9-9574-4314-B8D3-6608B551D2FF}"/>
                </a:ext>
              </a:extLst>
            </p:cNvPr>
            <p:cNvSpPr/>
            <p:nvPr/>
          </p:nvSpPr>
          <p:spPr>
            <a:xfrm>
              <a:off x="6149258" y="4235377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3" name="Rectangle 171">
              <a:extLst>
                <a:ext uri="{FF2B5EF4-FFF2-40B4-BE49-F238E27FC236}">
                  <a16:creationId xmlns:a16="http://schemas.microsoft.com/office/drawing/2014/main" id="{4C3C9E5A-F7BD-4ECD-B9CD-29037F21F20A}"/>
                </a:ext>
              </a:extLst>
            </p:cNvPr>
            <p:cNvSpPr/>
            <p:nvPr/>
          </p:nvSpPr>
          <p:spPr>
            <a:xfrm>
              <a:off x="6149258" y="4047029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4" name="Rectangle 172">
              <a:extLst>
                <a:ext uri="{FF2B5EF4-FFF2-40B4-BE49-F238E27FC236}">
                  <a16:creationId xmlns:a16="http://schemas.microsoft.com/office/drawing/2014/main" id="{82083CEE-8550-435C-95F1-99105BB92A3A}"/>
                </a:ext>
              </a:extLst>
            </p:cNvPr>
            <p:cNvSpPr/>
            <p:nvPr/>
          </p:nvSpPr>
          <p:spPr>
            <a:xfrm>
              <a:off x="6149258" y="3858679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5" name="Rectangle 173">
              <a:extLst>
                <a:ext uri="{FF2B5EF4-FFF2-40B4-BE49-F238E27FC236}">
                  <a16:creationId xmlns:a16="http://schemas.microsoft.com/office/drawing/2014/main" id="{ED7F3AAA-DE72-4250-A8EF-0EE9EA7BFD10}"/>
                </a:ext>
              </a:extLst>
            </p:cNvPr>
            <p:cNvSpPr/>
            <p:nvPr/>
          </p:nvSpPr>
          <p:spPr>
            <a:xfrm>
              <a:off x="6149258" y="3670331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6" name="Rectangle 174">
              <a:extLst>
                <a:ext uri="{FF2B5EF4-FFF2-40B4-BE49-F238E27FC236}">
                  <a16:creationId xmlns:a16="http://schemas.microsoft.com/office/drawing/2014/main" id="{26B121A1-6024-462C-9A27-2E09E182C109}"/>
                </a:ext>
              </a:extLst>
            </p:cNvPr>
            <p:cNvSpPr/>
            <p:nvPr/>
          </p:nvSpPr>
          <p:spPr>
            <a:xfrm>
              <a:off x="6149258" y="3481981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7" name="Rectangle 175">
              <a:extLst>
                <a:ext uri="{FF2B5EF4-FFF2-40B4-BE49-F238E27FC236}">
                  <a16:creationId xmlns:a16="http://schemas.microsoft.com/office/drawing/2014/main" id="{CF5EC6F3-6523-42A0-8017-5152D1FB7EF7}"/>
                </a:ext>
              </a:extLst>
            </p:cNvPr>
            <p:cNvSpPr/>
            <p:nvPr/>
          </p:nvSpPr>
          <p:spPr>
            <a:xfrm>
              <a:off x="6149258" y="3293634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8" name="Rectangle 176">
              <a:extLst>
                <a:ext uri="{FF2B5EF4-FFF2-40B4-BE49-F238E27FC236}">
                  <a16:creationId xmlns:a16="http://schemas.microsoft.com/office/drawing/2014/main" id="{6480310B-A337-4390-AE2D-BC8133B96B85}"/>
                </a:ext>
              </a:extLst>
            </p:cNvPr>
            <p:cNvSpPr/>
            <p:nvPr/>
          </p:nvSpPr>
          <p:spPr>
            <a:xfrm>
              <a:off x="6149258" y="3105283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49" name="TextBox 195">
              <a:extLst>
                <a:ext uri="{FF2B5EF4-FFF2-40B4-BE49-F238E27FC236}">
                  <a16:creationId xmlns:a16="http://schemas.microsoft.com/office/drawing/2014/main" id="{5D8154BD-2619-4992-9195-5B8A71D5E6B0}"/>
                </a:ext>
              </a:extLst>
            </p:cNvPr>
            <p:cNvSpPr txBox="1"/>
            <p:nvPr/>
          </p:nvSpPr>
          <p:spPr>
            <a:xfrm>
              <a:off x="7419648" y="1284494"/>
              <a:ext cx="1137098" cy="65244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spc="300" dirty="0">
                  <a:solidFill>
                    <a:schemeClr val="accent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20%</a:t>
              </a:r>
            </a:p>
          </p:txBody>
        </p:sp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E95E7A8B-2B1E-4395-AAD5-46E40861D4DE}"/>
                </a:ext>
              </a:extLst>
            </p:cNvPr>
            <p:cNvSpPr/>
            <p:nvPr/>
          </p:nvSpPr>
          <p:spPr>
            <a:xfrm>
              <a:off x="7704583" y="3102543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3B0B606-A816-449C-A8B4-1244AFA6CADF}"/>
                </a:ext>
              </a:extLst>
            </p:cNvPr>
            <p:cNvSpPr/>
            <p:nvPr/>
          </p:nvSpPr>
          <p:spPr>
            <a:xfrm>
              <a:off x="7704583" y="3290891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2F343BB8-51D2-47B6-8D43-013C97957E5E}"/>
                </a:ext>
              </a:extLst>
            </p:cNvPr>
            <p:cNvSpPr/>
            <p:nvPr/>
          </p:nvSpPr>
          <p:spPr>
            <a:xfrm>
              <a:off x="7704583" y="2725846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04D56DEA-D57C-4C38-B1DE-4C528C95C972}"/>
                </a:ext>
              </a:extLst>
            </p:cNvPr>
            <p:cNvSpPr/>
            <p:nvPr/>
          </p:nvSpPr>
          <p:spPr>
            <a:xfrm>
              <a:off x="7704583" y="2914194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D1723E9D-A39B-4971-AC65-473C351279AB}"/>
                </a:ext>
              </a:extLst>
            </p:cNvPr>
            <p:cNvSpPr/>
            <p:nvPr/>
          </p:nvSpPr>
          <p:spPr>
            <a:xfrm>
              <a:off x="7704583" y="2349148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F5D37D06-DD4D-40AB-96F0-50A3CC8C30A4}"/>
                </a:ext>
              </a:extLst>
            </p:cNvPr>
            <p:cNvSpPr/>
            <p:nvPr/>
          </p:nvSpPr>
          <p:spPr>
            <a:xfrm>
              <a:off x="7704583" y="2537496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5F953D6A-4C5A-4B40-AA64-3A3F6E3F62D1}"/>
                </a:ext>
              </a:extLst>
            </p:cNvPr>
            <p:cNvSpPr/>
            <p:nvPr/>
          </p:nvSpPr>
          <p:spPr>
            <a:xfrm>
              <a:off x="7704583" y="1972451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7" name="Rectangle 31">
              <a:extLst>
                <a:ext uri="{FF2B5EF4-FFF2-40B4-BE49-F238E27FC236}">
                  <a16:creationId xmlns:a16="http://schemas.microsoft.com/office/drawing/2014/main" id="{96B814FE-6064-41B7-A0DF-2BABEAC750AE}"/>
                </a:ext>
              </a:extLst>
            </p:cNvPr>
            <p:cNvSpPr/>
            <p:nvPr/>
          </p:nvSpPr>
          <p:spPr>
            <a:xfrm>
              <a:off x="7704583" y="2160799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8" name="Rectangle 32">
              <a:extLst>
                <a:ext uri="{FF2B5EF4-FFF2-40B4-BE49-F238E27FC236}">
                  <a16:creationId xmlns:a16="http://schemas.microsoft.com/office/drawing/2014/main" id="{CEF75E45-BED7-4B37-A314-837748992C5C}"/>
                </a:ext>
              </a:extLst>
            </p:cNvPr>
            <p:cNvSpPr/>
            <p:nvPr/>
          </p:nvSpPr>
          <p:spPr>
            <a:xfrm>
              <a:off x="7704583" y="3479239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62432FC8-C382-4AD8-91B1-5AD72BDDA799}"/>
                </a:ext>
              </a:extLst>
            </p:cNvPr>
            <p:cNvSpPr/>
            <p:nvPr/>
          </p:nvSpPr>
          <p:spPr>
            <a:xfrm>
              <a:off x="7704583" y="3667587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0" name="Rectangle 112">
              <a:extLst>
                <a:ext uri="{FF2B5EF4-FFF2-40B4-BE49-F238E27FC236}">
                  <a16:creationId xmlns:a16="http://schemas.microsoft.com/office/drawing/2014/main" id="{05F954B2-A6FF-49A7-BC2E-A6E65662DD3A}"/>
                </a:ext>
              </a:extLst>
            </p:cNvPr>
            <p:cNvSpPr/>
            <p:nvPr/>
          </p:nvSpPr>
          <p:spPr>
            <a:xfrm>
              <a:off x="7704583" y="4986027"/>
              <a:ext cx="567229" cy="126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1" name="Rectangle 113">
              <a:extLst>
                <a:ext uri="{FF2B5EF4-FFF2-40B4-BE49-F238E27FC236}">
                  <a16:creationId xmlns:a16="http://schemas.microsoft.com/office/drawing/2014/main" id="{B1ADF0F5-7FF9-4AC4-BB38-07A058AD339A}"/>
                </a:ext>
              </a:extLst>
            </p:cNvPr>
            <p:cNvSpPr/>
            <p:nvPr/>
          </p:nvSpPr>
          <p:spPr>
            <a:xfrm>
              <a:off x="7704583" y="5174375"/>
              <a:ext cx="567229" cy="126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2" name="Rectangle 114">
              <a:extLst>
                <a:ext uri="{FF2B5EF4-FFF2-40B4-BE49-F238E27FC236}">
                  <a16:creationId xmlns:a16="http://schemas.microsoft.com/office/drawing/2014/main" id="{A0DADC44-B125-4EE5-B896-CDD3296B5565}"/>
                </a:ext>
              </a:extLst>
            </p:cNvPr>
            <p:cNvSpPr/>
            <p:nvPr/>
          </p:nvSpPr>
          <p:spPr>
            <a:xfrm>
              <a:off x="7704583" y="4797678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3" name="Rectangle 115">
              <a:extLst>
                <a:ext uri="{FF2B5EF4-FFF2-40B4-BE49-F238E27FC236}">
                  <a16:creationId xmlns:a16="http://schemas.microsoft.com/office/drawing/2014/main" id="{6A602906-2E0C-4CFD-87BB-5B3E1201E7B2}"/>
                </a:ext>
              </a:extLst>
            </p:cNvPr>
            <p:cNvSpPr/>
            <p:nvPr/>
          </p:nvSpPr>
          <p:spPr>
            <a:xfrm>
              <a:off x="7704583" y="5362726"/>
              <a:ext cx="567229" cy="126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4" name="Rectangle 116">
              <a:extLst>
                <a:ext uri="{FF2B5EF4-FFF2-40B4-BE49-F238E27FC236}">
                  <a16:creationId xmlns:a16="http://schemas.microsoft.com/office/drawing/2014/main" id="{73E0B4E3-9850-48CA-B18F-7FE1523D538B}"/>
                </a:ext>
              </a:extLst>
            </p:cNvPr>
            <p:cNvSpPr/>
            <p:nvPr/>
          </p:nvSpPr>
          <p:spPr>
            <a:xfrm>
              <a:off x="7704583" y="5551058"/>
              <a:ext cx="567229" cy="126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5" name="Rectangle 177">
              <a:extLst>
                <a:ext uri="{FF2B5EF4-FFF2-40B4-BE49-F238E27FC236}">
                  <a16:creationId xmlns:a16="http://schemas.microsoft.com/office/drawing/2014/main" id="{827D6C5C-BA8C-4C7F-A53B-AC98358C4E9F}"/>
                </a:ext>
              </a:extLst>
            </p:cNvPr>
            <p:cNvSpPr/>
            <p:nvPr/>
          </p:nvSpPr>
          <p:spPr>
            <a:xfrm>
              <a:off x="7704583" y="4044299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6" name="Rectangle 178">
              <a:extLst>
                <a:ext uri="{FF2B5EF4-FFF2-40B4-BE49-F238E27FC236}">
                  <a16:creationId xmlns:a16="http://schemas.microsoft.com/office/drawing/2014/main" id="{B1FA2FB1-D889-4493-B3D2-9F11D9892FD9}"/>
                </a:ext>
              </a:extLst>
            </p:cNvPr>
            <p:cNvSpPr/>
            <p:nvPr/>
          </p:nvSpPr>
          <p:spPr>
            <a:xfrm>
              <a:off x="7704583" y="4232646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7" name="Rectangle 179">
              <a:extLst>
                <a:ext uri="{FF2B5EF4-FFF2-40B4-BE49-F238E27FC236}">
                  <a16:creationId xmlns:a16="http://schemas.microsoft.com/office/drawing/2014/main" id="{CBD8E949-10F8-4421-9264-DE8F5D3F429D}"/>
                </a:ext>
              </a:extLst>
            </p:cNvPr>
            <p:cNvSpPr/>
            <p:nvPr/>
          </p:nvSpPr>
          <p:spPr>
            <a:xfrm>
              <a:off x="7704583" y="3855950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8" name="Rectangle 180">
              <a:extLst>
                <a:ext uri="{FF2B5EF4-FFF2-40B4-BE49-F238E27FC236}">
                  <a16:creationId xmlns:a16="http://schemas.microsoft.com/office/drawing/2014/main" id="{B598104F-E620-4105-A1D7-FD280B2E7332}"/>
                </a:ext>
              </a:extLst>
            </p:cNvPr>
            <p:cNvSpPr/>
            <p:nvPr/>
          </p:nvSpPr>
          <p:spPr>
            <a:xfrm>
              <a:off x="7704583" y="4420997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69" name="Rectangle 181">
              <a:extLst>
                <a:ext uri="{FF2B5EF4-FFF2-40B4-BE49-F238E27FC236}">
                  <a16:creationId xmlns:a16="http://schemas.microsoft.com/office/drawing/2014/main" id="{1FCCA3EF-18E1-449E-961B-CEEA8B2C8D3A}"/>
                </a:ext>
              </a:extLst>
            </p:cNvPr>
            <p:cNvSpPr/>
            <p:nvPr/>
          </p:nvSpPr>
          <p:spPr>
            <a:xfrm>
              <a:off x="7704583" y="4609330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0" name="TextBox 196">
              <a:extLst>
                <a:ext uri="{FF2B5EF4-FFF2-40B4-BE49-F238E27FC236}">
                  <a16:creationId xmlns:a16="http://schemas.microsoft.com/office/drawing/2014/main" id="{3D5483E2-59D2-4EE6-9339-387D07D54730}"/>
                </a:ext>
              </a:extLst>
            </p:cNvPr>
            <p:cNvSpPr txBox="1"/>
            <p:nvPr/>
          </p:nvSpPr>
          <p:spPr>
            <a:xfrm>
              <a:off x="8974973" y="1284494"/>
              <a:ext cx="1137098" cy="65244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spc="300" dirty="0">
                  <a:solidFill>
                    <a:schemeClr val="bg2">
                      <a:lumMod val="25000"/>
                    </a:schemeClr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33%</a:t>
              </a:r>
            </a:p>
          </p:txBody>
        </p:sp>
        <p:sp>
          <p:nvSpPr>
            <p:cNvPr id="71" name="Rectangle 50">
              <a:extLst>
                <a:ext uri="{FF2B5EF4-FFF2-40B4-BE49-F238E27FC236}">
                  <a16:creationId xmlns:a16="http://schemas.microsoft.com/office/drawing/2014/main" id="{31BE83CA-C7CA-49E9-860B-D18B162DC162}"/>
                </a:ext>
              </a:extLst>
            </p:cNvPr>
            <p:cNvSpPr/>
            <p:nvPr/>
          </p:nvSpPr>
          <p:spPr>
            <a:xfrm>
              <a:off x="9259908" y="1972451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2" name="Rectangle 51">
              <a:extLst>
                <a:ext uri="{FF2B5EF4-FFF2-40B4-BE49-F238E27FC236}">
                  <a16:creationId xmlns:a16="http://schemas.microsoft.com/office/drawing/2014/main" id="{BF9DE459-DE19-4F9E-8557-A5DE7B885CD1}"/>
                </a:ext>
              </a:extLst>
            </p:cNvPr>
            <p:cNvSpPr/>
            <p:nvPr/>
          </p:nvSpPr>
          <p:spPr>
            <a:xfrm>
              <a:off x="9259908" y="2160799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3" name="Rectangle 117">
              <a:extLst>
                <a:ext uri="{FF2B5EF4-FFF2-40B4-BE49-F238E27FC236}">
                  <a16:creationId xmlns:a16="http://schemas.microsoft.com/office/drawing/2014/main" id="{26615A66-C1FB-453A-9217-C9A069D38785}"/>
                </a:ext>
              </a:extLst>
            </p:cNvPr>
            <p:cNvSpPr/>
            <p:nvPr/>
          </p:nvSpPr>
          <p:spPr>
            <a:xfrm>
              <a:off x="9259908" y="3102542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4" name="Rectangle 118">
              <a:extLst>
                <a:ext uri="{FF2B5EF4-FFF2-40B4-BE49-F238E27FC236}">
                  <a16:creationId xmlns:a16="http://schemas.microsoft.com/office/drawing/2014/main" id="{560A1E3D-4A48-4DF5-8427-F2E7C378E1D2}"/>
                </a:ext>
              </a:extLst>
            </p:cNvPr>
            <p:cNvSpPr/>
            <p:nvPr/>
          </p:nvSpPr>
          <p:spPr>
            <a:xfrm>
              <a:off x="9259908" y="3290890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5" name="Rectangle 119">
              <a:extLst>
                <a:ext uri="{FF2B5EF4-FFF2-40B4-BE49-F238E27FC236}">
                  <a16:creationId xmlns:a16="http://schemas.microsoft.com/office/drawing/2014/main" id="{324DD53D-86C9-4A47-87CA-9A65A48D5699}"/>
                </a:ext>
              </a:extLst>
            </p:cNvPr>
            <p:cNvSpPr/>
            <p:nvPr/>
          </p:nvSpPr>
          <p:spPr>
            <a:xfrm>
              <a:off x="9259908" y="3479239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6" name="Rectangle 120">
              <a:extLst>
                <a:ext uri="{FF2B5EF4-FFF2-40B4-BE49-F238E27FC236}">
                  <a16:creationId xmlns:a16="http://schemas.microsoft.com/office/drawing/2014/main" id="{34B5E7BB-A83E-4B4E-8CFC-FD1461949BFA}"/>
                </a:ext>
              </a:extLst>
            </p:cNvPr>
            <p:cNvSpPr/>
            <p:nvPr/>
          </p:nvSpPr>
          <p:spPr>
            <a:xfrm>
              <a:off x="9259908" y="3667587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7" name="Rectangle 121">
              <a:extLst>
                <a:ext uri="{FF2B5EF4-FFF2-40B4-BE49-F238E27FC236}">
                  <a16:creationId xmlns:a16="http://schemas.microsoft.com/office/drawing/2014/main" id="{F804C5F2-4DD5-421B-A493-41BFA3E9848D}"/>
                </a:ext>
              </a:extLst>
            </p:cNvPr>
            <p:cNvSpPr/>
            <p:nvPr/>
          </p:nvSpPr>
          <p:spPr>
            <a:xfrm>
              <a:off x="9259908" y="4986027"/>
              <a:ext cx="567229" cy="12630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8" name="Rectangle 122">
              <a:extLst>
                <a:ext uri="{FF2B5EF4-FFF2-40B4-BE49-F238E27FC236}">
                  <a16:creationId xmlns:a16="http://schemas.microsoft.com/office/drawing/2014/main" id="{FBF673C6-CC97-4B56-BFD5-42612FB9EA1C}"/>
                </a:ext>
              </a:extLst>
            </p:cNvPr>
            <p:cNvSpPr/>
            <p:nvPr/>
          </p:nvSpPr>
          <p:spPr>
            <a:xfrm>
              <a:off x="9259908" y="5174375"/>
              <a:ext cx="567229" cy="12630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79" name="Rectangle 123">
              <a:extLst>
                <a:ext uri="{FF2B5EF4-FFF2-40B4-BE49-F238E27FC236}">
                  <a16:creationId xmlns:a16="http://schemas.microsoft.com/office/drawing/2014/main" id="{DFF254C5-712A-4728-A39D-25D5959C688B}"/>
                </a:ext>
              </a:extLst>
            </p:cNvPr>
            <p:cNvSpPr/>
            <p:nvPr/>
          </p:nvSpPr>
          <p:spPr>
            <a:xfrm>
              <a:off x="9259908" y="4609330"/>
              <a:ext cx="567229" cy="12630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0" name="Rectangle 124">
              <a:extLst>
                <a:ext uri="{FF2B5EF4-FFF2-40B4-BE49-F238E27FC236}">
                  <a16:creationId xmlns:a16="http://schemas.microsoft.com/office/drawing/2014/main" id="{003B882A-0072-4F5E-A5F5-4B4759E4F735}"/>
                </a:ext>
              </a:extLst>
            </p:cNvPr>
            <p:cNvSpPr/>
            <p:nvPr/>
          </p:nvSpPr>
          <p:spPr>
            <a:xfrm>
              <a:off x="9259908" y="4797678"/>
              <a:ext cx="567229" cy="12630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1" name="Rectangle 125">
              <a:extLst>
                <a:ext uri="{FF2B5EF4-FFF2-40B4-BE49-F238E27FC236}">
                  <a16:creationId xmlns:a16="http://schemas.microsoft.com/office/drawing/2014/main" id="{B355D857-3E1E-46EB-9E21-38774E6817FC}"/>
                </a:ext>
              </a:extLst>
            </p:cNvPr>
            <p:cNvSpPr/>
            <p:nvPr/>
          </p:nvSpPr>
          <p:spPr>
            <a:xfrm>
              <a:off x="9259908" y="4232633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2" name="Rectangle 126">
              <a:extLst>
                <a:ext uri="{FF2B5EF4-FFF2-40B4-BE49-F238E27FC236}">
                  <a16:creationId xmlns:a16="http://schemas.microsoft.com/office/drawing/2014/main" id="{11579844-06B7-440E-AE95-DD5363CDED17}"/>
                </a:ext>
              </a:extLst>
            </p:cNvPr>
            <p:cNvSpPr/>
            <p:nvPr/>
          </p:nvSpPr>
          <p:spPr>
            <a:xfrm>
              <a:off x="9259908" y="4420982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3" name="Rectangle 127">
              <a:extLst>
                <a:ext uri="{FF2B5EF4-FFF2-40B4-BE49-F238E27FC236}">
                  <a16:creationId xmlns:a16="http://schemas.microsoft.com/office/drawing/2014/main" id="{112851F2-6B7B-4D7C-BA61-A175094266B5}"/>
                </a:ext>
              </a:extLst>
            </p:cNvPr>
            <p:cNvSpPr/>
            <p:nvPr/>
          </p:nvSpPr>
          <p:spPr>
            <a:xfrm>
              <a:off x="9259908" y="3855935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4" name="Rectangle 128">
              <a:extLst>
                <a:ext uri="{FF2B5EF4-FFF2-40B4-BE49-F238E27FC236}">
                  <a16:creationId xmlns:a16="http://schemas.microsoft.com/office/drawing/2014/main" id="{BBFCD690-99EE-43FB-B1A6-3A1D884E9108}"/>
                </a:ext>
              </a:extLst>
            </p:cNvPr>
            <p:cNvSpPr/>
            <p:nvPr/>
          </p:nvSpPr>
          <p:spPr>
            <a:xfrm>
              <a:off x="9259908" y="4044285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5" name="Rectangle 129">
              <a:extLst>
                <a:ext uri="{FF2B5EF4-FFF2-40B4-BE49-F238E27FC236}">
                  <a16:creationId xmlns:a16="http://schemas.microsoft.com/office/drawing/2014/main" id="{5D63E661-0614-44F8-BE61-40E010B30E15}"/>
                </a:ext>
              </a:extLst>
            </p:cNvPr>
            <p:cNvSpPr/>
            <p:nvPr/>
          </p:nvSpPr>
          <p:spPr>
            <a:xfrm>
              <a:off x="9259908" y="5362726"/>
              <a:ext cx="567229" cy="12630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6" name="Rectangle 130">
              <a:extLst>
                <a:ext uri="{FF2B5EF4-FFF2-40B4-BE49-F238E27FC236}">
                  <a16:creationId xmlns:a16="http://schemas.microsoft.com/office/drawing/2014/main" id="{2B466109-A331-4DAC-9325-F9FA64BBEC0D}"/>
                </a:ext>
              </a:extLst>
            </p:cNvPr>
            <p:cNvSpPr/>
            <p:nvPr/>
          </p:nvSpPr>
          <p:spPr>
            <a:xfrm>
              <a:off x="9259908" y="5551058"/>
              <a:ext cx="567229" cy="12630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7" name="Rectangle 182">
              <a:extLst>
                <a:ext uri="{FF2B5EF4-FFF2-40B4-BE49-F238E27FC236}">
                  <a16:creationId xmlns:a16="http://schemas.microsoft.com/office/drawing/2014/main" id="{D51D72E3-0CA5-469B-ACC9-D638DC9D7217}"/>
                </a:ext>
              </a:extLst>
            </p:cNvPr>
            <p:cNvSpPr/>
            <p:nvPr/>
          </p:nvSpPr>
          <p:spPr>
            <a:xfrm>
              <a:off x="9259908" y="2349150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8" name="Rectangle 183">
              <a:extLst>
                <a:ext uri="{FF2B5EF4-FFF2-40B4-BE49-F238E27FC236}">
                  <a16:creationId xmlns:a16="http://schemas.microsoft.com/office/drawing/2014/main" id="{5D4C81DB-BFA5-4DA5-B6C3-2ED36E94938A}"/>
                </a:ext>
              </a:extLst>
            </p:cNvPr>
            <p:cNvSpPr/>
            <p:nvPr/>
          </p:nvSpPr>
          <p:spPr>
            <a:xfrm>
              <a:off x="9259908" y="2537498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89" name="Rectangle 184">
              <a:extLst>
                <a:ext uri="{FF2B5EF4-FFF2-40B4-BE49-F238E27FC236}">
                  <a16:creationId xmlns:a16="http://schemas.microsoft.com/office/drawing/2014/main" id="{EBA744A9-6649-49A2-BFEC-A90B5CE38CDF}"/>
                </a:ext>
              </a:extLst>
            </p:cNvPr>
            <p:cNvSpPr/>
            <p:nvPr/>
          </p:nvSpPr>
          <p:spPr>
            <a:xfrm>
              <a:off x="9259908" y="2725847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0" name="Rectangle 185">
              <a:extLst>
                <a:ext uri="{FF2B5EF4-FFF2-40B4-BE49-F238E27FC236}">
                  <a16:creationId xmlns:a16="http://schemas.microsoft.com/office/drawing/2014/main" id="{923ABF05-485F-4FA7-9007-8C82CE63936A}"/>
                </a:ext>
              </a:extLst>
            </p:cNvPr>
            <p:cNvSpPr/>
            <p:nvPr/>
          </p:nvSpPr>
          <p:spPr>
            <a:xfrm>
              <a:off x="9259908" y="2914194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1" name="TextBox 197">
              <a:extLst>
                <a:ext uri="{FF2B5EF4-FFF2-40B4-BE49-F238E27FC236}">
                  <a16:creationId xmlns:a16="http://schemas.microsoft.com/office/drawing/2014/main" id="{B6E5D6D3-FC73-4BB6-B889-F0072094FAF3}"/>
                </a:ext>
              </a:extLst>
            </p:cNvPr>
            <p:cNvSpPr txBox="1"/>
            <p:nvPr/>
          </p:nvSpPr>
          <p:spPr>
            <a:xfrm>
              <a:off x="10530299" y="1284494"/>
              <a:ext cx="1137098" cy="65244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spc="300" dirty="0">
                  <a:solidFill>
                    <a:srgbClr val="00B0F0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12%</a:t>
              </a:r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5E9B64E0-12FA-4981-9D73-7873821924A1}"/>
                </a:ext>
              </a:extLst>
            </p:cNvPr>
            <p:cNvSpPr/>
            <p:nvPr/>
          </p:nvSpPr>
          <p:spPr>
            <a:xfrm>
              <a:off x="10816910" y="2725846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3" name="Rectangle 68">
              <a:extLst>
                <a:ext uri="{FF2B5EF4-FFF2-40B4-BE49-F238E27FC236}">
                  <a16:creationId xmlns:a16="http://schemas.microsoft.com/office/drawing/2014/main" id="{A234BC46-16E1-40D8-B151-5814CD356DAE}"/>
                </a:ext>
              </a:extLst>
            </p:cNvPr>
            <p:cNvSpPr/>
            <p:nvPr/>
          </p:nvSpPr>
          <p:spPr>
            <a:xfrm>
              <a:off x="10816910" y="2349148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4" name="Rectangle 69">
              <a:extLst>
                <a:ext uri="{FF2B5EF4-FFF2-40B4-BE49-F238E27FC236}">
                  <a16:creationId xmlns:a16="http://schemas.microsoft.com/office/drawing/2014/main" id="{7331D08B-D24A-4038-BC39-DDCCD70E992C}"/>
                </a:ext>
              </a:extLst>
            </p:cNvPr>
            <p:cNvSpPr/>
            <p:nvPr/>
          </p:nvSpPr>
          <p:spPr>
            <a:xfrm>
              <a:off x="10816910" y="2537496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5" name="Rectangle 70">
              <a:extLst>
                <a:ext uri="{FF2B5EF4-FFF2-40B4-BE49-F238E27FC236}">
                  <a16:creationId xmlns:a16="http://schemas.microsoft.com/office/drawing/2014/main" id="{6B9944AF-FCAA-4807-8032-51C119D8BD29}"/>
                </a:ext>
              </a:extLst>
            </p:cNvPr>
            <p:cNvSpPr/>
            <p:nvPr/>
          </p:nvSpPr>
          <p:spPr>
            <a:xfrm>
              <a:off x="10816910" y="1972451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6" name="Rectangle 71">
              <a:extLst>
                <a:ext uri="{FF2B5EF4-FFF2-40B4-BE49-F238E27FC236}">
                  <a16:creationId xmlns:a16="http://schemas.microsoft.com/office/drawing/2014/main" id="{68534222-966C-4442-8A93-FA48DC614977}"/>
                </a:ext>
              </a:extLst>
            </p:cNvPr>
            <p:cNvSpPr/>
            <p:nvPr/>
          </p:nvSpPr>
          <p:spPr>
            <a:xfrm>
              <a:off x="10816910" y="2160799"/>
              <a:ext cx="567228" cy="126305"/>
            </a:xfrm>
            <a:prstGeom prst="rect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7" name="Rectangle 131">
              <a:extLst>
                <a:ext uri="{FF2B5EF4-FFF2-40B4-BE49-F238E27FC236}">
                  <a16:creationId xmlns:a16="http://schemas.microsoft.com/office/drawing/2014/main" id="{3B7C78F6-3523-4110-8699-AE1D758B53D6}"/>
                </a:ext>
              </a:extLst>
            </p:cNvPr>
            <p:cNvSpPr/>
            <p:nvPr/>
          </p:nvSpPr>
          <p:spPr>
            <a:xfrm>
              <a:off x="10816911" y="4986027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8" name="Rectangle 132">
              <a:extLst>
                <a:ext uri="{FF2B5EF4-FFF2-40B4-BE49-F238E27FC236}">
                  <a16:creationId xmlns:a16="http://schemas.microsoft.com/office/drawing/2014/main" id="{66EB9BE2-A1F9-4FC7-8C88-C99CEE1F27F2}"/>
                </a:ext>
              </a:extLst>
            </p:cNvPr>
            <p:cNvSpPr/>
            <p:nvPr/>
          </p:nvSpPr>
          <p:spPr>
            <a:xfrm>
              <a:off x="10816911" y="5174375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99" name="Rectangle 133">
              <a:extLst>
                <a:ext uri="{FF2B5EF4-FFF2-40B4-BE49-F238E27FC236}">
                  <a16:creationId xmlns:a16="http://schemas.microsoft.com/office/drawing/2014/main" id="{A8802622-B41C-4C0E-9D7A-7D0B883695EF}"/>
                </a:ext>
              </a:extLst>
            </p:cNvPr>
            <p:cNvSpPr/>
            <p:nvPr/>
          </p:nvSpPr>
          <p:spPr>
            <a:xfrm>
              <a:off x="10816911" y="4609330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0" name="Rectangle 134">
              <a:extLst>
                <a:ext uri="{FF2B5EF4-FFF2-40B4-BE49-F238E27FC236}">
                  <a16:creationId xmlns:a16="http://schemas.microsoft.com/office/drawing/2014/main" id="{DCB4415A-E9E0-44FF-8BD6-94C2D8CF9A0C}"/>
                </a:ext>
              </a:extLst>
            </p:cNvPr>
            <p:cNvSpPr/>
            <p:nvPr/>
          </p:nvSpPr>
          <p:spPr>
            <a:xfrm>
              <a:off x="10816911" y="4797678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1" name="Rectangle 135">
              <a:extLst>
                <a:ext uri="{FF2B5EF4-FFF2-40B4-BE49-F238E27FC236}">
                  <a16:creationId xmlns:a16="http://schemas.microsoft.com/office/drawing/2014/main" id="{61735256-358E-4DB3-8125-33052BF57D28}"/>
                </a:ext>
              </a:extLst>
            </p:cNvPr>
            <p:cNvSpPr/>
            <p:nvPr/>
          </p:nvSpPr>
          <p:spPr>
            <a:xfrm>
              <a:off x="10816911" y="4232633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2" name="Rectangle 136">
              <a:extLst>
                <a:ext uri="{FF2B5EF4-FFF2-40B4-BE49-F238E27FC236}">
                  <a16:creationId xmlns:a16="http://schemas.microsoft.com/office/drawing/2014/main" id="{7471ECAD-12C6-437E-BFD8-EECD63332B71}"/>
                </a:ext>
              </a:extLst>
            </p:cNvPr>
            <p:cNvSpPr/>
            <p:nvPr/>
          </p:nvSpPr>
          <p:spPr>
            <a:xfrm>
              <a:off x="10816911" y="4420982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3" name="Rectangle 137">
              <a:extLst>
                <a:ext uri="{FF2B5EF4-FFF2-40B4-BE49-F238E27FC236}">
                  <a16:creationId xmlns:a16="http://schemas.microsoft.com/office/drawing/2014/main" id="{DC372D43-B60D-40A4-8AD6-C88E802E9D3D}"/>
                </a:ext>
              </a:extLst>
            </p:cNvPr>
            <p:cNvSpPr/>
            <p:nvPr/>
          </p:nvSpPr>
          <p:spPr>
            <a:xfrm>
              <a:off x="10816911" y="4044285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4" name="Rectangle 138">
              <a:extLst>
                <a:ext uri="{FF2B5EF4-FFF2-40B4-BE49-F238E27FC236}">
                  <a16:creationId xmlns:a16="http://schemas.microsoft.com/office/drawing/2014/main" id="{6BA44212-DF60-4178-85E1-BA59A51ED921}"/>
                </a:ext>
              </a:extLst>
            </p:cNvPr>
            <p:cNvSpPr/>
            <p:nvPr/>
          </p:nvSpPr>
          <p:spPr>
            <a:xfrm>
              <a:off x="10816911" y="5362726"/>
              <a:ext cx="567229" cy="12630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5" name="Rectangle 139">
              <a:extLst>
                <a:ext uri="{FF2B5EF4-FFF2-40B4-BE49-F238E27FC236}">
                  <a16:creationId xmlns:a16="http://schemas.microsoft.com/office/drawing/2014/main" id="{FB6FA144-667E-4682-ADE3-8E96C26665A6}"/>
                </a:ext>
              </a:extLst>
            </p:cNvPr>
            <p:cNvSpPr/>
            <p:nvPr/>
          </p:nvSpPr>
          <p:spPr>
            <a:xfrm>
              <a:off x="10816911" y="5551058"/>
              <a:ext cx="567229" cy="12630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6" name="Rectangle 186">
              <a:extLst>
                <a:ext uri="{FF2B5EF4-FFF2-40B4-BE49-F238E27FC236}">
                  <a16:creationId xmlns:a16="http://schemas.microsoft.com/office/drawing/2014/main" id="{130A83D9-5014-414F-9456-734CB8010D0E}"/>
                </a:ext>
              </a:extLst>
            </p:cNvPr>
            <p:cNvSpPr/>
            <p:nvPr/>
          </p:nvSpPr>
          <p:spPr>
            <a:xfrm>
              <a:off x="10816911" y="3667584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7" name="Rectangle 187">
              <a:extLst>
                <a:ext uri="{FF2B5EF4-FFF2-40B4-BE49-F238E27FC236}">
                  <a16:creationId xmlns:a16="http://schemas.microsoft.com/office/drawing/2014/main" id="{EB5751A4-A8F8-4BE9-9DCC-457F386A9F05}"/>
                </a:ext>
              </a:extLst>
            </p:cNvPr>
            <p:cNvSpPr/>
            <p:nvPr/>
          </p:nvSpPr>
          <p:spPr>
            <a:xfrm>
              <a:off x="10816911" y="3855932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8" name="Rectangle 188">
              <a:extLst>
                <a:ext uri="{FF2B5EF4-FFF2-40B4-BE49-F238E27FC236}">
                  <a16:creationId xmlns:a16="http://schemas.microsoft.com/office/drawing/2014/main" id="{F28477A0-EBF5-4BA5-BF87-583E4458831D}"/>
                </a:ext>
              </a:extLst>
            </p:cNvPr>
            <p:cNvSpPr/>
            <p:nvPr/>
          </p:nvSpPr>
          <p:spPr>
            <a:xfrm>
              <a:off x="10816911" y="3290888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09" name="Rectangle 189">
              <a:extLst>
                <a:ext uri="{FF2B5EF4-FFF2-40B4-BE49-F238E27FC236}">
                  <a16:creationId xmlns:a16="http://schemas.microsoft.com/office/drawing/2014/main" id="{7AE5B0D1-A65B-4640-A74F-DC27F3F63A30}"/>
                </a:ext>
              </a:extLst>
            </p:cNvPr>
            <p:cNvSpPr/>
            <p:nvPr/>
          </p:nvSpPr>
          <p:spPr>
            <a:xfrm>
              <a:off x="10816911" y="3479237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10" name="Rectangle 190">
              <a:extLst>
                <a:ext uri="{FF2B5EF4-FFF2-40B4-BE49-F238E27FC236}">
                  <a16:creationId xmlns:a16="http://schemas.microsoft.com/office/drawing/2014/main" id="{47EA6C14-509C-434E-B5CA-2557C4F64E93}"/>
                </a:ext>
              </a:extLst>
            </p:cNvPr>
            <p:cNvSpPr/>
            <p:nvPr/>
          </p:nvSpPr>
          <p:spPr>
            <a:xfrm>
              <a:off x="10816911" y="3102539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11" name="Rectangle 199">
              <a:extLst>
                <a:ext uri="{FF2B5EF4-FFF2-40B4-BE49-F238E27FC236}">
                  <a16:creationId xmlns:a16="http://schemas.microsoft.com/office/drawing/2014/main" id="{9C56DA37-1EB9-408E-AEB7-FC1BD210BF54}"/>
                </a:ext>
              </a:extLst>
            </p:cNvPr>
            <p:cNvSpPr/>
            <p:nvPr/>
          </p:nvSpPr>
          <p:spPr>
            <a:xfrm>
              <a:off x="10816911" y="2914194"/>
              <a:ext cx="567229" cy="126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398" dirty="0">
                <a:latin typeface="Source Sans Pro Light" panose="020B0403030403020204" pitchFamily="34" charset="0"/>
              </a:endParaRPr>
            </a:p>
          </p:txBody>
        </p:sp>
        <p:sp>
          <p:nvSpPr>
            <p:cNvPr id="112" name="TextBox 202">
              <a:extLst>
                <a:ext uri="{FF2B5EF4-FFF2-40B4-BE49-F238E27FC236}">
                  <a16:creationId xmlns:a16="http://schemas.microsoft.com/office/drawing/2014/main" id="{528335ED-EBCB-42F6-9D46-7A0469947348}"/>
                </a:ext>
              </a:extLst>
            </p:cNvPr>
            <p:cNvSpPr txBox="1"/>
            <p:nvPr/>
          </p:nvSpPr>
          <p:spPr>
            <a:xfrm>
              <a:off x="5518645" y="5750999"/>
              <a:ext cx="1919692" cy="60894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Línea de </a:t>
              </a:r>
            </a:p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Flujo 01</a:t>
              </a:r>
            </a:p>
          </p:txBody>
        </p:sp>
        <p:sp>
          <p:nvSpPr>
            <p:cNvPr id="113" name="TextBox 202">
              <a:extLst>
                <a:ext uri="{FF2B5EF4-FFF2-40B4-BE49-F238E27FC236}">
                  <a16:creationId xmlns:a16="http://schemas.microsoft.com/office/drawing/2014/main" id="{84B3B1B6-1A8F-4A2C-9592-12D2DC6C70F3}"/>
                </a:ext>
              </a:extLst>
            </p:cNvPr>
            <p:cNvSpPr txBox="1"/>
            <p:nvPr/>
          </p:nvSpPr>
          <p:spPr>
            <a:xfrm>
              <a:off x="7028351" y="5708138"/>
              <a:ext cx="1919692" cy="60894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Línea de </a:t>
              </a:r>
            </a:p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Flujo 02</a:t>
              </a:r>
            </a:p>
          </p:txBody>
        </p:sp>
        <p:sp>
          <p:nvSpPr>
            <p:cNvPr id="114" name="TextBox 202">
              <a:extLst>
                <a:ext uri="{FF2B5EF4-FFF2-40B4-BE49-F238E27FC236}">
                  <a16:creationId xmlns:a16="http://schemas.microsoft.com/office/drawing/2014/main" id="{9D17A7CC-925D-48E0-B509-8E28AAE3D97C}"/>
                </a:ext>
              </a:extLst>
            </p:cNvPr>
            <p:cNvSpPr txBox="1"/>
            <p:nvPr/>
          </p:nvSpPr>
          <p:spPr>
            <a:xfrm>
              <a:off x="8610283" y="5708138"/>
              <a:ext cx="1919692" cy="60894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Línea de </a:t>
              </a:r>
            </a:p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Flujo 03</a:t>
              </a:r>
            </a:p>
          </p:txBody>
        </p:sp>
        <p:sp>
          <p:nvSpPr>
            <p:cNvPr id="115" name="TextBox 202">
              <a:extLst>
                <a:ext uri="{FF2B5EF4-FFF2-40B4-BE49-F238E27FC236}">
                  <a16:creationId xmlns:a16="http://schemas.microsoft.com/office/drawing/2014/main" id="{33CF5404-C607-41C9-BA1B-C710A470FAB7}"/>
                </a:ext>
              </a:extLst>
            </p:cNvPr>
            <p:cNvSpPr txBox="1"/>
            <p:nvPr/>
          </p:nvSpPr>
          <p:spPr>
            <a:xfrm>
              <a:off x="10272308" y="5673377"/>
              <a:ext cx="1919692" cy="60894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Línea de </a:t>
              </a:r>
            </a:p>
            <a:p>
              <a:pPr algn="ctr"/>
              <a:r>
                <a:rPr lang="es-CO" sz="1100" b="1" spc="300" dirty="0">
                  <a:solidFill>
                    <a:schemeClr val="tx2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Flujo 04</a:t>
              </a:r>
            </a:p>
          </p:txBody>
        </p:sp>
        <p:sp>
          <p:nvSpPr>
            <p:cNvPr id="116" name="Subtitle 2">
              <a:extLst>
                <a:ext uri="{FF2B5EF4-FFF2-40B4-BE49-F238E27FC236}">
                  <a16:creationId xmlns:a16="http://schemas.microsoft.com/office/drawing/2014/main" id="{F7E05D34-1CF2-4F30-AA42-E5968EAAB428}"/>
                </a:ext>
              </a:extLst>
            </p:cNvPr>
            <p:cNvSpPr txBox="1">
              <a:spLocks/>
            </p:cNvSpPr>
            <p:nvPr/>
          </p:nvSpPr>
          <p:spPr>
            <a:xfrm>
              <a:off x="5881029" y="6350074"/>
              <a:ext cx="1098905" cy="576324"/>
            </a:xfrm>
            <a:prstGeom prst="rect">
              <a:avLst/>
            </a:prstGeom>
          </p:spPr>
          <p:txBody>
            <a:bodyPr vert="horz" wrap="square" lIns="45720" tIns="22860" rIns="45720" bIns="4572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s-CO" sz="1100" dirty="0">
                  <a:solidFill>
                    <a:schemeClr val="tx1"/>
                  </a:solidFill>
                  <a:latin typeface="Montserrat Light" panose="00000400000000000000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SBR – Unidad FQ3</a:t>
              </a:r>
            </a:p>
          </p:txBody>
        </p:sp>
        <p:sp>
          <p:nvSpPr>
            <p:cNvPr id="117" name="Subtitle 2">
              <a:extLst>
                <a:ext uri="{FF2B5EF4-FFF2-40B4-BE49-F238E27FC236}">
                  <a16:creationId xmlns:a16="http://schemas.microsoft.com/office/drawing/2014/main" id="{DCC4BC8B-A670-4786-8DD5-5AFC0DFE0581}"/>
                </a:ext>
              </a:extLst>
            </p:cNvPr>
            <p:cNvSpPr txBox="1">
              <a:spLocks/>
            </p:cNvSpPr>
            <p:nvPr/>
          </p:nvSpPr>
          <p:spPr>
            <a:xfrm>
              <a:off x="7181376" y="6340203"/>
              <a:ext cx="1428907" cy="576324"/>
            </a:xfrm>
            <a:prstGeom prst="rect">
              <a:avLst/>
            </a:prstGeom>
          </p:spPr>
          <p:txBody>
            <a:bodyPr vert="horz" wrap="square" lIns="45720" tIns="22860" rIns="45720" bIns="4572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s-CO" sz="1100" dirty="0">
                  <a:solidFill>
                    <a:schemeClr val="tx1"/>
                  </a:solidFill>
                  <a:latin typeface="Montserrat Light" panose="00000400000000000000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Reactores Biológicos PTL</a:t>
              </a:r>
            </a:p>
          </p:txBody>
        </p:sp>
        <p:sp>
          <p:nvSpPr>
            <p:cNvPr id="118" name="Subtitle 2">
              <a:extLst>
                <a:ext uri="{FF2B5EF4-FFF2-40B4-BE49-F238E27FC236}">
                  <a16:creationId xmlns:a16="http://schemas.microsoft.com/office/drawing/2014/main" id="{014973B4-0934-4FF0-93C3-913D8735C71A}"/>
                </a:ext>
              </a:extLst>
            </p:cNvPr>
            <p:cNvSpPr txBox="1">
              <a:spLocks/>
            </p:cNvSpPr>
            <p:nvPr/>
          </p:nvSpPr>
          <p:spPr>
            <a:xfrm>
              <a:off x="8831400" y="6345336"/>
              <a:ext cx="1428907" cy="576324"/>
            </a:xfrm>
            <a:prstGeom prst="rect">
              <a:avLst/>
            </a:prstGeom>
          </p:spPr>
          <p:txBody>
            <a:bodyPr vert="horz" wrap="square" lIns="45720" tIns="22860" rIns="45720" bIns="4572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s-CO" sz="1100" dirty="0">
                  <a:solidFill>
                    <a:schemeClr val="tx1"/>
                  </a:solidFill>
                  <a:latin typeface="Montserrat Light" panose="00000400000000000000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Pozo Bombeo – Unidad FQ1</a:t>
              </a:r>
            </a:p>
          </p:txBody>
        </p:sp>
        <p:sp>
          <p:nvSpPr>
            <p:cNvPr id="119" name="Subtitle 2">
              <a:extLst>
                <a:ext uri="{FF2B5EF4-FFF2-40B4-BE49-F238E27FC236}">
                  <a16:creationId xmlns:a16="http://schemas.microsoft.com/office/drawing/2014/main" id="{6376E75F-CA17-42B2-9543-1F4633878ACB}"/>
                </a:ext>
              </a:extLst>
            </p:cNvPr>
            <p:cNvSpPr txBox="1">
              <a:spLocks/>
            </p:cNvSpPr>
            <p:nvPr/>
          </p:nvSpPr>
          <p:spPr>
            <a:xfrm>
              <a:off x="10348527" y="6381425"/>
              <a:ext cx="1649320" cy="576324"/>
            </a:xfrm>
            <a:prstGeom prst="rect">
              <a:avLst/>
            </a:prstGeom>
          </p:spPr>
          <p:txBody>
            <a:bodyPr vert="horz" wrap="square" lIns="45720" tIns="22860" rIns="45720" bIns="45720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s-CO" sz="1100" dirty="0">
                  <a:solidFill>
                    <a:schemeClr val="tx1"/>
                  </a:solidFill>
                  <a:latin typeface="Montserrat Light" panose="00000400000000000000" pitchFamily="2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Pondaje Oriental – Osmosis Inversas</a:t>
              </a:r>
            </a:p>
          </p:txBody>
        </p:sp>
        <p:sp>
          <p:nvSpPr>
            <p:cNvPr id="120" name="TextBox 33">
              <a:extLst>
                <a:ext uri="{FF2B5EF4-FFF2-40B4-BE49-F238E27FC236}">
                  <a16:creationId xmlns:a16="http://schemas.microsoft.com/office/drawing/2014/main" id="{37749B14-87FE-4C2D-BD54-AF8715142052}"/>
                </a:ext>
              </a:extLst>
            </p:cNvPr>
            <p:cNvSpPr txBox="1"/>
            <p:nvPr/>
          </p:nvSpPr>
          <p:spPr>
            <a:xfrm>
              <a:off x="5948360" y="1025723"/>
              <a:ext cx="969020" cy="47845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Montserrat" pitchFamily="2" charset="77"/>
                </a:rPr>
                <a:t>7,6 L/s</a:t>
              </a:r>
              <a:endParaRPr lang="en-US" sz="1600" b="1" baseline="30000" dirty="0">
                <a:solidFill>
                  <a:schemeClr val="accent6">
                    <a:lumMod val="75000"/>
                  </a:schemeClr>
                </a:solidFill>
                <a:latin typeface="Montserrat" pitchFamily="2" charset="77"/>
              </a:endParaRPr>
            </a:p>
          </p:txBody>
        </p:sp>
        <p:sp>
          <p:nvSpPr>
            <p:cNvPr id="121" name="TextBox 33">
              <a:extLst>
                <a:ext uri="{FF2B5EF4-FFF2-40B4-BE49-F238E27FC236}">
                  <a16:creationId xmlns:a16="http://schemas.microsoft.com/office/drawing/2014/main" id="{1B492665-C248-48D5-9E27-4A54B0656FE8}"/>
                </a:ext>
              </a:extLst>
            </p:cNvPr>
            <p:cNvSpPr txBox="1"/>
            <p:nvPr/>
          </p:nvSpPr>
          <p:spPr>
            <a:xfrm>
              <a:off x="7435777" y="1047249"/>
              <a:ext cx="1104836" cy="47845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2"/>
                  </a:solidFill>
                  <a:latin typeface="Montserrat" pitchFamily="2" charset="77"/>
                </a:rPr>
                <a:t>4,87 L/s</a:t>
              </a:r>
              <a:endParaRPr lang="en-US" sz="1600" b="1" baseline="30000" dirty="0">
                <a:solidFill>
                  <a:schemeClr val="accent2"/>
                </a:solidFill>
                <a:latin typeface="Montserrat" pitchFamily="2" charset="77"/>
              </a:endParaRPr>
            </a:p>
          </p:txBody>
        </p:sp>
        <p:sp>
          <p:nvSpPr>
            <p:cNvPr id="122" name="TextBox 33">
              <a:extLst>
                <a:ext uri="{FF2B5EF4-FFF2-40B4-BE49-F238E27FC236}">
                  <a16:creationId xmlns:a16="http://schemas.microsoft.com/office/drawing/2014/main" id="{D0E81486-1C94-4B2D-A559-FBAEBAB36828}"/>
                </a:ext>
              </a:extLst>
            </p:cNvPr>
            <p:cNvSpPr txBox="1"/>
            <p:nvPr/>
          </p:nvSpPr>
          <p:spPr>
            <a:xfrm>
              <a:off x="8967031" y="1056037"/>
              <a:ext cx="1104836" cy="47845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>
                      <a:lumMod val="25000"/>
                    </a:schemeClr>
                  </a:solidFill>
                  <a:latin typeface="Montserrat" pitchFamily="2" charset="77"/>
                </a:rPr>
                <a:t>7,95 L/s</a:t>
              </a:r>
              <a:endParaRPr lang="en-US" sz="1600" b="1" baseline="30000" dirty="0">
                <a:solidFill>
                  <a:schemeClr val="bg2">
                    <a:lumMod val="25000"/>
                  </a:schemeClr>
                </a:solidFill>
                <a:latin typeface="Montserrat" pitchFamily="2" charset="77"/>
              </a:endParaRPr>
            </a:p>
          </p:txBody>
        </p:sp>
        <p:sp>
          <p:nvSpPr>
            <p:cNvPr id="123" name="TextBox 33">
              <a:extLst>
                <a:ext uri="{FF2B5EF4-FFF2-40B4-BE49-F238E27FC236}">
                  <a16:creationId xmlns:a16="http://schemas.microsoft.com/office/drawing/2014/main" id="{721D22DA-ADA6-4916-BCE1-410AF9660F02}"/>
                </a:ext>
              </a:extLst>
            </p:cNvPr>
            <p:cNvSpPr txBox="1"/>
            <p:nvPr/>
          </p:nvSpPr>
          <p:spPr>
            <a:xfrm>
              <a:off x="10526709" y="1087257"/>
              <a:ext cx="1104836" cy="47845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F0"/>
                  </a:solidFill>
                  <a:latin typeface="Montserrat" pitchFamily="2" charset="77"/>
                </a:rPr>
                <a:t>2,89 L/s</a:t>
              </a:r>
              <a:endParaRPr lang="en-US" sz="1600" b="1" baseline="30000" dirty="0">
                <a:solidFill>
                  <a:srgbClr val="00B0F0"/>
                </a:solidFill>
                <a:latin typeface="Montserrat" pitchFamily="2" charset="77"/>
              </a:endParaRPr>
            </a:p>
          </p:txBody>
        </p:sp>
      </p:grpSp>
      <p:grpSp>
        <p:nvGrpSpPr>
          <p:cNvPr id="124" name="Grupo 123">
            <a:extLst>
              <a:ext uri="{FF2B5EF4-FFF2-40B4-BE49-F238E27FC236}">
                <a16:creationId xmlns:a16="http://schemas.microsoft.com/office/drawing/2014/main" id="{4A4C0D91-05CA-438D-AFDA-9CD5EF6B88BB}"/>
              </a:ext>
            </a:extLst>
          </p:cNvPr>
          <p:cNvGrpSpPr/>
          <p:nvPr/>
        </p:nvGrpSpPr>
        <p:grpSpPr>
          <a:xfrm>
            <a:off x="6913239" y="1334451"/>
            <a:ext cx="1766830" cy="971456"/>
            <a:chOff x="6817237" y="1014580"/>
            <a:chExt cx="1766830" cy="971456"/>
          </a:xfrm>
        </p:grpSpPr>
        <p:sp>
          <p:nvSpPr>
            <p:cNvPr id="125" name="TextBox 33">
              <a:extLst>
                <a:ext uri="{FF2B5EF4-FFF2-40B4-BE49-F238E27FC236}">
                  <a16:creationId xmlns:a16="http://schemas.microsoft.com/office/drawing/2014/main" id="{4F649517-7C5A-4336-9074-6350821A3837}"/>
                </a:ext>
              </a:extLst>
            </p:cNvPr>
            <p:cNvSpPr txBox="1"/>
            <p:nvPr/>
          </p:nvSpPr>
          <p:spPr>
            <a:xfrm>
              <a:off x="6849617" y="1180965"/>
              <a:ext cx="1529586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  <a:latin typeface="Montserrat" pitchFamily="2" charset="77"/>
                </a:rPr>
                <a:t>24,09 L/s</a:t>
              </a:r>
              <a:endParaRPr lang="en-US" sz="2800" b="1" baseline="30000" dirty="0">
                <a:solidFill>
                  <a:schemeClr val="accent1"/>
                </a:solidFill>
                <a:latin typeface="Montserrat" pitchFamily="2" charset="77"/>
              </a:endParaRPr>
            </a:p>
          </p:txBody>
        </p:sp>
        <p:sp>
          <p:nvSpPr>
            <p:cNvPr id="126" name="TextBox 18">
              <a:extLst>
                <a:ext uri="{FF2B5EF4-FFF2-40B4-BE49-F238E27FC236}">
                  <a16:creationId xmlns:a16="http://schemas.microsoft.com/office/drawing/2014/main" id="{9BE680C5-AD2B-495C-8D55-7E311A61C97F}"/>
                </a:ext>
              </a:extLst>
            </p:cNvPr>
            <p:cNvSpPr txBox="1"/>
            <p:nvPr/>
          </p:nvSpPr>
          <p:spPr>
            <a:xfrm>
              <a:off x="6817237" y="1014580"/>
              <a:ext cx="1766830" cy="338554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CAUDAL TOTAL DE INGRESO A LA PTL</a:t>
              </a:r>
            </a:p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DE ENERO A DICIEMBRE 2020</a:t>
              </a: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71B1D0B3-7798-41E5-9C50-A1160F2741EC}"/>
                </a:ext>
              </a:extLst>
            </p:cNvPr>
            <p:cNvSpPr/>
            <p:nvPr/>
          </p:nvSpPr>
          <p:spPr>
            <a:xfrm>
              <a:off x="7149545" y="1616704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2.076,06 m</a:t>
              </a:r>
              <a:r>
                <a:rPr lang="es-CO" sz="900" b="1" baseline="30000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3</a:t>
              </a:r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 / día</a:t>
              </a:r>
            </a:p>
            <a:p>
              <a:pPr algn="ctr"/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758.125,44 m</a:t>
              </a:r>
              <a:r>
                <a:rPr lang="es-CO" sz="900" b="1" baseline="30000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3</a:t>
              </a:r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 / año</a:t>
              </a:r>
            </a:p>
          </p:txBody>
        </p:sp>
      </p:grpSp>
      <p:grpSp>
        <p:nvGrpSpPr>
          <p:cNvPr id="128" name="Grupo 127">
            <a:extLst>
              <a:ext uri="{FF2B5EF4-FFF2-40B4-BE49-F238E27FC236}">
                <a16:creationId xmlns:a16="http://schemas.microsoft.com/office/drawing/2014/main" id="{2D1B6485-B64D-4EF3-A7A1-19CCE0329827}"/>
              </a:ext>
            </a:extLst>
          </p:cNvPr>
          <p:cNvGrpSpPr/>
          <p:nvPr/>
        </p:nvGrpSpPr>
        <p:grpSpPr>
          <a:xfrm>
            <a:off x="9080780" y="1334451"/>
            <a:ext cx="1605865" cy="992794"/>
            <a:chOff x="9165673" y="996182"/>
            <a:chExt cx="1605865" cy="992794"/>
          </a:xfrm>
        </p:grpSpPr>
        <p:sp>
          <p:nvSpPr>
            <p:cNvPr id="129" name="TextBox 33">
              <a:extLst>
                <a:ext uri="{FF2B5EF4-FFF2-40B4-BE49-F238E27FC236}">
                  <a16:creationId xmlns:a16="http://schemas.microsoft.com/office/drawing/2014/main" id="{100B9C89-AB61-4A61-A75C-129F63962A86}"/>
                </a:ext>
              </a:extLst>
            </p:cNvPr>
            <p:cNvSpPr txBox="1"/>
            <p:nvPr/>
          </p:nvSpPr>
          <p:spPr>
            <a:xfrm>
              <a:off x="9241952" y="1152713"/>
              <a:ext cx="1529586" cy="52322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/>
                  </a:solidFill>
                  <a:latin typeface="Montserrat" pitchFamily="2" charset="77"/>
                </a:rPr>
                <a:t>23,31 L/s</a:t>
              </a:r>
              <a:endParaRPr lang="en-US" sz="2800" b="1" baseline="30000" dirty="0">
                <a:solidFill>
                  <a:schemeClr val="accent1"/>
                </a:solidFill>
                <a:latin typeface="Montserrat" pitchFamily="2" charset="77"/>
              </a:endParaRPr>
            </a:p>
          </p:txBody>
        </p:sp>
        <p:sp>
          <p:nvSpPr>
            <p:cNvPr id="130" name="TextBox 18">
              <a:extLst>
                <a:ext uri="{FF2B5EF4-FFF2-40B4-BE49-F238E27FC236}">
                  <a16:creationId xmlns:a16="http://schemas.microsoft.com/office/drawing/2014/main" id="{5CA6E8FE-3E6D-4032-BE7C-D518ACDABE2E}"/>
                </a:ext>
              </a:extLst>
            </p:cNvPr>
            <p:cNvSpPr txBox="1"/>
            <p:nvPr/>
          </p:nvSpPr>
          <p:spPr>
            <a:xfrm>
              <a:off x="9165673" y="996182"/>
              <a:ext cx="1426994" cy="338554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CAUDAL TOTAL VERTIDO </a:t>
              </a:r>
            </a:p>
            <a:p>
              <a:pPr algn="ctr"/>
              <a:r>
                <a:rPr lang="en-US" sz="8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DE ENERO A DICIEMBRE 2020</a:t>
              </a:r>
            </a:p>
          </p:txBody>
        </p:sp>
        <p:sp>
          <p:nvSpPr>
            <p:cNvPr id="131" name="Rectángulo 130">
              <a:extLst>
                <a:ext uri="{FF2B5EF4-FFF2-40B4-BE49-F238E27FC236}">
                  <a16:creationId xmlns:a16="http://schemas.microsoft.com/office/drawing/2014/main" id="{A4A13F12-698D-4A2D-8F64-E193E045B984}"/>
                </a:ext>
              </a:extLst>
            </p:cNvPr>
            <p:cNvSpPr/>
            <p:nvPr/>
          </p:nvSpPr>
          <p:spPr>
            <a:xfrm>
              <a:off x="9427166" y="1619644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2.013,98 m</a:t>
              </a:r>
              <a:r>
                <a:rPr lang="es-CO" sz="900" b="1" baseline="30000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3</a:t>
              </a:r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 / día</a:t>
              </a:r>
            </a:p>
            <a:p>
              <a:pPr algn="ctr"/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735.104,16 m</a:t>
              </a:r>
              <a:r>
                <a:rPr lang="es-CO" sz="900" b="1" baseline="30000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3</a:t>
              </a:r>
              <a:r>
                <a:rPr lang="es-CO" sz="900" b="1" dirty="0">
                  <a:solidFill>
                    <a:schemeClr val="tx2"/>
                  </a:solidFill>
                  <a:latin typeface="Montserrat SemiBold" panose="00000700000000000000" pitchFamily="2" charset="0"/>
                  <a:ea typeface="League Spartan" charset="0"/>
                  <a:cs typeface="Poppins SemiBold" pitchFamily="2" charset="77"/>
                </a:rPr>
                <a:t> / año</a:t>
              </a:r>
            </a:p>
          </p:txBody>
        </p:sp>
      </p:grpSp>
      <p:pic>
        <p:nvPicPr>
          <p:cNvPr id="133" name="Marcador de posición de imagen 3">
            <a:extLst>
              <a:ext uri="{FF2B5EF4-FFF2-40B4-BE49-F238E27FC236}">
                <a16:creationId xmlns:a16="http://schemas.microsoft.com/office/drawing/2014/main" id="{63CA5C69-E6F7-4F6C-9726-DC9881877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6" r="30306"/>
          <a:stretch>
            <a:fillRect/>
          </a:stretch>
        </p:blipFill>
        <p:spPr>
          <a:xfrm>
            <a:off x="-37772" y="0"/>
            <a:ext cx="563638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6B7CCA02-548B-4E8A-ADF6-163160805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93" y="6083195"/>
            <a:ext cx="458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0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20" descr="Un campo de pasto&#10;&#10;Descripción generada automáticamente">
            <a:extLst>
              <a:ext uri="{FF2B5EF4-FFF2-40B4-BE49-F238E27FC236}">
                <a16:creationId xmlns:a16="http://schemas.microsoft.com/office/drawing/2014/main" id="{3612D6CA-1E38-4D8F-A98C-B3A7C0A6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>
          <a:xfrm>
            <a:off x="-28539" y="0"/>
            <a:ext cx="5695753" cy="685800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05D6E44A-32D7-4A44-800A-A32D20CD150E}"/>
              </a:ext>
            </a:extLst>
          </p:cNvPr>
          <p:cNvSpPr txBox="1"/>
          <p:nvPr/>
        </p:nvSpPr>
        <p:spPr>
          <a:xfrm>
            <a:off x="6379073" y="430352"/>
            <a:ext cx="511071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CALIDAD DEL </a:t>
            </a:r>
          </a:p>
          <a:p>
            <a:pPr algn="ctr"/>
            <a:r>
              <a:rPr lang="en-US" sz="28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VERTIMIENTO 2020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3F7513BB-3BB8-40EA-9A4A-BD6B88FE018D}"/>
              </a:ext>
            </a:extLst>
          </p:cNvPr>
          <p:cNvSpPr txBox="1"/>
          <p:nvPr/>
        </p:nvSpPr>
        <p:spPr>
          <a:xfrm>
            <a:off x="6340894" y="1560008"/>
            <a:ext cx="5110716" cy="70788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>
              <a:defRPr sz="3840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O" sz="2000" dirty="0">
                <a:solidFill>
                  <a:srgbClr val="FFC000"/>
                </a:solidFill>
                <a:latin typeface="Museo Sans Condensed" panose="02000000000000000000" pitchFamily="2" charset="0"/>
              </a:rPr>
              <a:t>CUMPLIMIENTO MONITOREOS </a:t>
            </a:r>
          </a:p>
          <a:p>
            <a:pPr algn="ctr">
              <a:defRPr sz="3840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O" sz="2000" dirty="0">
                <a:solidFill>
                  <a:srgbClr val="FFC000"/>
                </a:solidFill>
                <a:latin typeface="Museo Sans Condensed" panose="02000000000000000000" pitchFamily="2" charset="0"/>
              </a:rPr>
              <a:t>DE CONTROL REALIZADOS POR EL OPERADOR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3A03A33-277A-4605-9EA3-D2A4021E0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725491"/>
              </p:ext>
            </p:extLst>
          </p:nvPr>
        </p:nvGraphicFramePr>
        <p:xfrm>
          <a:off x="6482145" y="2618991"/>
          <a:ext cx="4904573" cy="3606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F9934C16-0CF9-489F-AAD4-2D113B23A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93" y="6083195"/>
            <a:ext cx="458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62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Texto, Chat o mensaje de texto&#10;&#10;Descripción generada automáticamente">
            <a:extLst>
              <a:ext uri="{FF2B5EF4-FFF2-40B4-BE49-F238E27FC236}">
                <a16:creationId xmlns:a16="http://schemas.microsoft.com/office/drawing/2014/main" id="{1B426C27-7AC1-4FF1-B4E5-451F0212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34"/>
            <a:ext cx="12060828" cy="68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53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9"/>
          <a:stretch/>
        </p:blipFill>
        <p:spPr>
          <a:xfrm>
            <a:off x="-577263" y="0"/>
            <a:ext cx="9206479" cy="685752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38105" y="594313"/>
            <a:ext cx="9929901" cy="1451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CO" sz="3200" b="1" dirty="0">
                <a:solidFill>
                  <a:srgbClr val="FFC000"/>
                </a:solidFill>
                <a:latin typeface="Museo Sans Condensed" panose="02000000000000000000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                          METAS DE MEDIANO PLAZO</a:t>
            </a:r>
            <a:endParaRPr lang="es-ES_tradnl" sz="3200" b="1" dirty="0">
              <a:solidFill>
                <a:srgbClr val="FFC000"/>
              </a:solidFill>
              <a:latin typeface="Museo Sans Condensed" panose="02000000000000000000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endParaRPr lang="es-CO" sz="1200" b="1" i="1" dirty="0">
              <a:solidFill>
                <a:srgbClr val="4472C4"/>
              </a:solidFill>
              <a:latin typeface="Gisha" panose="020B0502040204020203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CO" sz="1200" b="1" i="1" dirty="0">
                <a:solidFill>
                  <a:srgbClr val="276447"/>
                </a:solidFill>
                <a:latin typeface="Gisha" panose="020B0502040204020203"/>
                <a:ea typeface="Arial" panose="020B0604020202020204" pitchFamily="34" charset="0"/>
                <a:cs typeface="Times New Roman" panose="02020603050405020304" pitchFamily="18" charset="0"/>
              </a:rPr>
              <a:t>META : Recolección y tratamiento de residuos hospitalarios.</a:t>
            </a:r>
            <a:r>
              <a:rPr lang="es-ES_tradnl" sz="1100" b="1" i="1" dirty="0">
                <a:solidFill>
                  <a:srgbClr val="276447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: </a:t>
            </a:r>
            <a:r>
              <a:rPr lang="es-CO" sz="1200" b="1" i="1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La UESP garantizará una cobertura del 100% de recolección de residuos hospitalarios, </a:t>
            </a:r>
            <a:r>
              <a:rPr lang="es-CO" sz="1200" b="1" i="1" dirty="0" err="1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anatomopatológicos</a:t>
            </a:r>
            <a:r>
              <a:rPr lang="es-CO" sz="1200" b="1" i="1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 y similares generados por hospitales, clínicas, laboratorios y en general todo establecimiento de la zona urbana Distrito Capital que genere este tipo de residuos entre el 2006 y el 2010.</a:t>
            </a:r>
            <a:endParaRPr lang="es-ES_tradnl" sz="1100" b="1" dirty="0">
              <a:solidFill>
                <a:srgbClr val="276447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395970" y="2529136"/>
            <a:ext cx="39211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dirty="0">
                <a:cs typeface="Gisha" panose="020B0502040204020203"/>
              </a:rPr>
              <a:t>CONTRATO DE CONCESIÓN 186E 2011  ECOCAPITAL</a:t>
            </a:r>
          </a:p>
        </p:txBody>
      </p:sp>
      <p:pic>
        <p:nvPicPr>
          <p:cNvPr id="5124" name="Picture 4" descr="https://ecocapital.co/wp-content/uploads/2017/01/01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80" y="3127092"/>
            <a:ext cx="3580683" cy="23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7661605" y="2390636"/>
            <a:ext cx="406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cs typeface="Gisha" panose="020B0502040204020203"/>
              </a:rPr>
              <a:t>ESTERILIZACIÓN  :</a:t>
            </a:r>
            <a:r>
              <a:rPr lang="es-ES_tradnl" sz="1600" dirty="0" err="1">
                <a:cs typeface="Gisha" panose="020B0502040204020203"/>
              </a:rPr>
              <a:t>Biosanitarios</a:t>
            </a:r>
            <a:r>
              <a:rPr lang="es-ES_tradnl" sz="1600" dirty="0">
                <a:cs typeface="Gisha" panose="020B0502040204020203"/>
              </a:rPr>
              <a:t> (guantes, jeringas, gasas, entre otros) -FARDOS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836393" y="5953923"/>
            <a:ext cx="2700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400" b="1" dirty="0">
                <a:latin typeface="Lato"/>
                <a:cs typeface="Gisha" panose="020B0502040204020203"/>
              </a:rPr>
              <a:t>TERMODESTRUCCIÓN :                            </a:t>
            </a:r>
            <a:r>
              <a:rPr lang="es-ES_tradnl" sz="1400" dirty="0">
                <a:solidFill>
                  <a:srgbClr val="4E606E"/>
                </a:solidFill>
                <a:latin typeface="Lato"/>
                <a:cs typeface="Gisha" panose="020B0502040204020203"/>
              </a:rPr>
              <a:t>( </a:t>
            </a:r>
            <a:r>
              <a:rPr lang="es-ES_tradnl" sz="1400" dirty="0">
                <a:latin typeface="Lato"/>
                <a:cs typeface="Gisha" panose="020B0502040204020203"/>
              </a:rPr>
              <a:t>INCINERACIÓN)</a:t>
            </a:r>
            <a:endParaRPr lang="es-ES_tradnl" sz="1400" b="0" i="0" dirty="0">
              <a:effectLst/>
              <a:latin typeface="Lato"/>
              <a:cs typeface="Gisha" panose="020B0502040204020203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36396" y="5894355"/>
            <a:ext cx="3889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4E606E"/>
                </a:solidFill>
                <a:latin typeface="Lato"/>
              </a:rPr>
              <a:t> </a:t>
            </a:r>
            <a:r>
              <a:rPr lang="es-ES" sz="1200" dirty="0" err="1">
                <a:latin typeface="Lato"/>
                <a:cs typeface="Gisha" panose="020B0502040204020203"/>
              </a:rPr>
              <a:t>Anatomopatológicos</a:t>
            </a:r>
            <a:r>
              <a:rPr lang="es-ES" sz="1200" dirty="0">
                <a:latin typeface="Lato"/>
                <a:cs typeface="Gisha" panose="020B0502040204020203"/>
              </a:rPr>
              <a:t>, </a:t>
            </a:r>
            <a:r>
              <a:rPr lang="es-ES" sz="1200" dirty="0" err="1">
                <a:latin typeface="Lato"/>
                <a:cs typeface="Gisha" panose="020B0502040204020203"/>
              </a:rPr>
              <a:t>cortopunzantes</a:t>
            </a:r>
            <a:r>
              <a:rPr lang="es-ES" sz="1200" dirty="0">
                <a:latin typeface="Lato"/>
                <a:cs typeface="Gisha" panose="020B0502040204020203"/>
              </a:rPr>
              <a:t> y de animales</a:t>
            </a:r>
            <a:r>
              <a:rPr lang="es-ES" dirty="0">
                <a:latin typeface="Lato"/>
              </a:rPr>
              <a:t>.</a:t>
            </a:r>
            <a:endParaRPr lang="es-ES_tradnl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9977"/>
              </p:ext>
            </p:extLst>
          </p:nvPr>
        </p:nvGraphicFramePr>
        <p:xfrm>
          <a:off x="2820608" y="3196090"/>
          <a:ext cx="4888230" cy="242238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949960">
                  <a:extLst>
                    <a:ext uri="{9D8B030D-6E8A-4147-A177-3AD203B41FA5}">
                      <a16:colId xmlns:a16="http://schemas.microsoft.com/office/drawing/2014/main" val="4254152325"/>
                    </a:ext>
                  </a:extLst>
                </a:gridCol>
                <a:gridCol w="949960">
                  <a:extLst>
                    <a:ext uri="{9D8B030D-6E8A-4147-A177-3AD203B41FA5}">
                      <a16:colId xmlns:a16="http://schemas.microsoft.com/office/drawing/2014/main" val="2002403935"/>
                    </a:ext>
                  </a:extLst>
                </a:gridCol>
                <a:gridCol w="1084580">
                  <a:extLst>
                    <a:ext uri="{9D8B030D-6E8A-4147-A177-3AD203B41FA5}">
                      <a16:colId xmlns:a16="http://schemas.microsoft.com/office/drawing/2014/main" val="545985886"/>
                    </a:ext>
                  </a:extLst>
                </a:gridCol>
                <a:gridCol w="951230">
                  <a:extLst>
                    <a:ext uri="{9D8B030D-6E8A-4147-A177-3AD203B41FA5}">
                      <a16:colId xmlns:a16="http://schemas.microsoft.com/office/drawing/2014/main" val="351211275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191459873"/>
                    </a:ext>
                  </a:extLst>
                </a:gridCol>
              </a:tblGrid>
              <a:tr h="156210">
                <a:tc gridSpan="5"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Recolección Vigencia 2020 (Kg/mes)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468452"/>
                  </a:ext>
                </a:extLst>
              </a:tr>
              <a:tr h="229729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Mes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Biosanitario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Anatomopatológico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Cortopunzante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Animal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5829146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985.523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155.729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33.517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9.262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2041317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995.948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154.666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33.142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8.915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8168660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939.446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135.025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28.968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7.889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5019177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Abril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680.736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78.128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16.459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5.823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1936117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Mayo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831.281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93.221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19.508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6.757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647755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Junio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948.909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104.352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22.880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8.506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662347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Julio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1.215.571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123.147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26.793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9.168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708470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Agosto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1.248.706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118.458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30.612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5.750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960322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Septiembre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1.246.217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133.354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34.254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7.788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139707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Octubre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1.259.864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147.134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32.319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8.113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6755830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Noviembre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1.226.605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146.662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31.139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8.139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763092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Diciembre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1.208.626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136.367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29.604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9.634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865646"/>
                  </a:ext>
                </a:extLst>
              </a:tr>
              <a:tr h="156210"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12.787.432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1.526.243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>
                          <a:effectLst/>
                        </a:rPr>
                        <a:t>339.196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956300" algn="l"/>
                        </a:tabLst>
                      </a:pPr>
                      <a:r>
                        <a:rPr lang="es-CO" sz="900" spc="-25" dirty="0">
                          <a:effectLst/>
                        </a:rPr>
                        <a:t>95.744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5990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883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5"/>
          <a:stretch/>
        </p:blipFill>
        <p:spPr>
          <a:xfrm>
            <a:off x="-592625" y="0"/>
            <a:ext cx="10676894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014582" y="367107"/>
            <a:ext cx="7920088" cy="86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Bef>
                <a:spcPts val="200"/>
              </a:spcBef>
            </a:pPr>
            <a:r>
              <a:rPr lang="es-ES" sz="2400" b="1" dirty="0">
                <a:solidFill>
                  <a:srgbClr val="FFC000"/>
                </a:solidFill>
                <a:latin typeface="Museo Sans Condensed" panose="02000000000000000000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META : Recolección de residuos peligrosos: Lograr una cobertura del 100% entre 2006 y 2010.</a:t>
            </a:r>
            <a:endParaRPr lang="es-ES_tradnl" sz="2400" b="1" dirty="0">
              <a:solidFill>
                <a:srgbClr val="FFC000"/>
              </a:solidFill>
              <a:latin typeface="Museo Sans Condensed" panose="02000000000000000000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D56D8CA-873D-7A4D-BDA6-A7ED14110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659204"/>
              </p:ext>
            </p:extLst>
          </p:nvPr>
        </p:nvGraphicFramePr>
        <p:xfrm>
          <a:off x="5984615" y="1583849"/>
          <a:ext cx="5399405" cy="154080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47470">
                  <a:extLst>
                    <a:ext uri="{9D8B030D-6E8A-4147-A177-3AD203B41FA5}">
                      <a16:colId xmlns:a16="http://schemas.microsoft.com/office/drawing/2014/main" val="505142088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210869700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810174717"/>
                    </a:ext>
                  </a:extLst>
                </a:gridCol>
              </a:tblGrid>
              <a:tr h="22451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Plan de Desarrollo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Residuos Hospitalarios y similares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0931558"/>
                  </a:ext>
                </a:extLst>
              </a:tr>
              <a:tr h="4593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Enero – Mayo 2020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s-CO" sz="900" dirty="0">
                          <a:effectLst/>
                        </a:rPr>
                        <a:t>Bogotá Mejor Para todos Proyecto de Inversión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3.223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2629788"/>
                  </a:ext>
                </a:extLst>
              </a:tr>
              <a:tr h="856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Julio – Diciembre 2020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Contrato Social y Ambiental por Bogotá siglo XXI</a:t>
                      </a:r>
                      <a:endParaRPr lang="es-CO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Proyecto de Inversión 7702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10.281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9665628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E2722826-66AA-2A4A-B9C1-2AB01601D125}"/>
              </a:ext>
            </a:extLst>
          </p:cNvPr>
          <p:cNvSpPr/>
          <p:nvPr/>
        </p:nvSpPr>
        <p:spPr>
          <a:xfrm>
            <a:off x="2585961" y="2196934"/>
            <a:ext cx="3060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Times New Roman" panose="02020603050405020304" pitchFamily="18" charset="0"/>
                <a:ea typeface="Calibri" panose="020F0502020204030204" pitchFamily="34" charset="0"/>
              </a:rPr>
              <a:t>Total de toneladas controladas para los residuos Hospitalarios y similares</a:t>
            </a:r>
            <a:r>
              <a:rPr lang="es-CO" dirty="0"/>
              <a:t>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47C85CA-C306-1C4C-BC30-794C2A37CB38}"/>
              </a:ext>
            </a:extLst>
          </p:cNvPr>
          <p:cNvSpPr/>
          <p:nvPr/>
        </p:nvSpPr>
        <p:spPr>
          <a:xfrm>
            <a:off x="6974626" y="3167138"/>
            <a:ext cx="6096000" cy="7071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CO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Subdirección de SCASP, 2021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10B762A4-740A-5240-A994-A20A109FE0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94" y="3879005"/>
            <a:ext cx="4824848" cy="254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1D6E931-1421-724D-B089-870ED486BCA3}"/>
              </a:ext>
            </a:extLst>
          </p:cNvPr>
          <p:cNvSpPr/>
          <p:nvPr/>
        </p:nvSpPr>
        <p:spPr>
          <a:xfrm>
            <a:off x="2972605" y="4607878"/>
            <a:ext cx="2970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Times New Roman" panose="02020603050405020304" pitchFamily="18" charset="0"/>
                <a:ea typeface="Calibri" panose="020F0502020204030204" pitchFamily="34" charset="0"/>
              </a:rPr>
              <a:t>Esquema resumen de las actividades del Grupo de Residuos Hospitalarios</a:t>
            </a:r>
            <a:r>
              <a:rPr lang="es-CO" dirty="0"/>
              <a:t>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18BA387-9D1F-4C0E-8F9C-347254C2B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28" b="12434"/>
          <a:stretch/>
        </p:blipFill>
        <p:spPr>
          <a:xfrm>
            <a:off x="2972605" y="92374"/>
            <a:ext cx="1023056" cy="12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98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9"/>
          <a:stretch/>
        </p:blipFill>
        <p:spPr>
          <a:xfrm>
            <a:off x="-177952" y="-20479"/>
            <a:ext cx="10492634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00848" y="481302"/>
            <a:ext cx="7924987" cy="899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2">
              <a:lnSpc>
                <a:spcPct val="107000"/>
              </a:lnSpc>
              <a:spcBef>
                <a:spcPts val="200"/>
              </a:spcBef>
              <a:spcAft>
                <a:spcPts val="300"/>
              </a:spcAft>
            </a:pPr>
            <a:r>
              <a:rPr lang="es-CO" sz="2400" b="1" dirty="0">
                <a:solidFill>
                  <a:srgbClr val="276447"/>
                </a:solidFill>
                <a:latin typeface="Museo Sans Condensed" panose="02000000000000000000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META : Recolección de Escombros.</a:t>
            </a:r>
            <a:endParaRPr lang="es-ES_tradnl" sz="2400" b="1" dirty="0">
              <a:solidFill>
                <a:srgbClr val="276447"/>
              </a:solidFill>
              <a:latin typeface="Museo Sans Condensed" panose="02000000000000000000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400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_tradnl" sz="2400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s-CO" sz="2400" b="1" dirty="0">
                <a:solidFill>
                  <a:srgbClr val="276447"/>
                </a:solidFill>
                <a:latin typeface="Museo Sans Condensed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Lograr una cobertura del 100% entre el 2006 y el 2010</a:t>
            </a:r>
            <a:endParaRPr lang="es-ES_tradnl" sz="2400" b="1" dirty="0">
              <a:solidFill>
                <a:srgbClr val="276447"/>
              </a:solidFill>
              <a:effectLst/>
              <a:latin typeface="Museo Sans Condensed" panose="02000000000000000000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102200" y="1667751"/>
            <a:ext cx="5442611" cy="283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07000"/>
              </a:lnSpc>
              <a:spcBef>
                <a:spcPts val="900"/>
              </a:spcBef>
              <a:spcAft>
                <a:spcPts val="300"/>
              </a:spcAft>
            </a:pPr>
            <a:r>
              <a:rPr lang="es-CO" sz="1400" b="1" dirty="0">
                <a:solidFill>
                  <a:srgbClr val="FFC000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Recolección de escombros domiciliarios por prestadores y operadores de aseo</a:t>
            </a:r>
            <a:r>
              <a:rPr lang="es-CO" sz="1400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. Servicio Especial.</a:t>
            </a:r>
          </a:p>
          <a:p>
            <a:pPr lvl="0" algn="just" hangingPunct="0">
              <a:lnSpc>
                <a:spcPct val="107000"/>
              </a:lnSpc>
              <a:spcBef>
                <a:spcPts val="900"/>
              </a:spcBef>
              <a:spcAft>
                <a:spcPts val="300"/>
              </a:spcAft>
            </a:pPr>
            <a:r>
              <a:rPr lang="es-CO" sz="1400" b="1" dirty="0">
                <a:solidFill>
                  <a:srgbClr val="FFC000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Remodelaciones de viviendas</a:t>
            </a:r>
            <a:r>
              <a:rPr lang="es-CO" sz="1400" dirty="0">
                <a:solidFill>
                  <a:srgbClr val="FFC000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: </a:t>
            </a:r>
            <a:r>
              <a:rPr lang="es-CO" sz="1400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Solicitud Línea 110. Se pacta el valor con usuario. Llevan hasta Cemex- Fiscala.</a:t>
            </a:r>
          </a:p>
          <a:p>
            <a:pPr lvl="0" algn="just" hangingPunct="0">
              <a:lnSpc>
                <a:spcPct val="107000"/>
              </a:lnSpc>
              <a:spcBef>
                <a:spcPts val="900"/>
              </a:spcBef>
              <a:spcAft>
                <a:spcPts val="300"/>
              </a:spcAft>
            </a:pPr>
            <a:r>
              <a:rPr lang="es-CO" sz="1400" b="1" dirty="0">
                <a:solidFill>
                  <a:srgbClr val="FFC000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Grandes Construcciones y Obras de Infraestructura </a:t>
            </a:r>
            <a:r>
              <a:rPr lang="es-CO" sz="1400" dirty="0">
                <a:solidFill>
                  <a:srgbClr val="FFC000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: </a:t>
            </a:r>
            <a:r>
              <a:rPr lang="es-CO" sz="1400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Wingdings" panose="05000000000000000000" pitchFamily="2" charset="2"/>
              </a:rPr>
              <a:t>Seguimiento realizado por la SDA en el marco de la  </a:t>
            </a:r>
            <a:r>
              <a:rPr lang="es-CO" sz="1600" dirty="0">
                <a:solidFill>
                  <a:srgbClr val="276447"/>
                </a:solidFill>
                <a:cs typeface="Gisha" panose="020B0502040204020203"/>
              </a:rPr>
              <a:t>Resolución 1138 de 2013 y el Decreto 586 de 2015, </a:t>
            </a:r>
            <a:endParaRPr lang="es-CO" sz="1600" dirty="0">
              <a:solidFill>
                <a:srgbClr val="276447"/>
              </a:solidFill>
              <a:latin typeface="Gisha" panose="020B0502040204020203"/>
              <a:ea typeface="Yu Gothic Light" panose="020B0300000000000000" pitchFamily="34" charset="-128"/>
              <a:cs typeface="Gisha" panose="020B0502040204020203"/>
            </a:endParaRPr>
          </a:p>
          <a:p>
            <a:pPr lvl="0" algn="just" hangingPunct="0">
              <a:lnSpc>
                <a:spcPct val="107000"/>
              </a:lnSpc>
              <a:spcBef>
                <a:spcPts val="900"/>
              </a:spcBef>
              <a:spcAft>
                <a:spcPts val="300"/>
              </a:spcAft>
            </a:pPr>
            <a:endParaRPr lang="es-CO" sz="1400" dirty="0">
              <a:solidFill>
                <a:srgbClr val="276447"/>
              </a:solidFill>
              <a:latin typeface="Wingdings" panose="05000000000000000000" pitchFamily="2" charset="2"/>
              <a:ea typeface="Yu Gothic Light" panose="020B0300000000000000" pitchFamily="34" charset="-128"/>
              <a:cs typeface="Wingdings" panose="05000000000000000000" pitchFamily="2" charset="2"/>
            </a:endParaRPr>
          </a:p>
          <a:p>
            <a:pPr lvl="0" algn="just" hangingPunct="0">
              <a:lnSpc>
                <a:spcPct val="107000"/>
              </a:lnSpc>
              <a:spcBef>
                <a:spcPts val="900"/>
              </a:spcBef>
              <a:spcAft>
                <a:spcPts val="300"/>
              </a:spcAft>
            </a:pPr>
            <a:endParaRPr lang="es-ES_tradnl" sz="1400" b="1" i="1" dirty="0">
              <a:solidFill>
                <a:srgbClr val="276447"/>
              </a:solidFill>
              <a:effectLst/>
              <a:latin typeface="Wingdings" panose="05000000000000000000" pitchFamily="2" charset="2"/>
              <a:ea typeface="Yu Gothic Light" panose="020B0300000000000000" pitchFamily="34" charset="-128"/>
              <a:cs typeface="Wingdings" panose="05000000000000000000" pitchFamily="2" charset="2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7A1B9F0-CEA6-8941-BFCC-8F06DB5A5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003397"/>
              </p:ext>
            </p:extLst>
          </p:nvPr>
        </p:nvGraphicFramePr>
        <p:xfrm>
          <a:off x="4239814" y="4499552"/>
          <a:ext cx="7200080" cy="178066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82796">
                  <a:extLst>
                    <a:ext uri="{9D8B030D-6E8A-4147-A177-3AD203B41FA5}">
                      <a16:colId xmlns:a16="http://schemas.microsoft.com/office/drawing/2014/main" val="924409646"/>
                    </a:ext>
                  </a:extLst>
                </a:gridCol>
                <a:gridCol w="1979532">
                  <a:extLst>
                    <a:ext uri="{9D8B030D-6E8A-4147-A177-3AD203B41FA5}">
                      <a16:colId xmlns:a16="http://schemas.microsoft.com/office/drawing/2014/main" val="2074742031"/>
                    </a:ext>
                  </a:extLst>
                </a:gridCol>
                <a:gridCol w="1618876">
                  <a:extLst>
                    <a:ext uri="{9D8B030D-6E8A-4147-A177-3AD203B41FA5}">
                      <a16:colId xmlns:a16="http://schemas.microsoft.com/office/drawing/2014/main" val="2466353788"/>
                    </a:ext>
                  </a:extLst>
                </a:gridCol>
                <a:gridCol w="1618876">
                  <a:extLst>
                    <a:ext uri="{9D8B030D-6E8A-4147-A177-3AD203B41FA5}">
                      <a16:colId xmlns:a16="http://schemas.microsoft.com/office/drawing/2014/main" val="1224757177"/>
                    </a:ext>
                  </a:extLst>
                </a:gridCol>
              </a:tblGrid>
              <a:tr h="226467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Plan de Desarrollo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Residuos de construcción y demolición - RCD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989446"/>
                  </a:ext>
                </a:extLst>
              </a:tr>
              <a:tr h="226467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Disposición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Aprovechamiento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2804640"/>
                  </a:ext>
                </a:extLst>
              </a:tr>
              <a:tr h="463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Enero – Mayo 2020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Bogotá Mejor Para todos Proyecto de Inversión 1141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3.930.380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674.115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7524906"/>
                  </a:ext>
                </a:extLst>
              </a:tr>
              <a:tr h="864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Julio – Diciembre 2020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Contrato Social y Ambiental por Bogotá siglo XXI</a:t>
                      </a:r>
                      <a:endParaRPr lang="es-CO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Proyecto de Inversión 7702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2.805.720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727.691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5412069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5A2DE9B6-B5D8-5B4A-84D8-F647D2F0B13C}"/>
              </a:ext>
            </a:extLst>
          </p:cNvPr>
          <p:cNvSpPr/>
          <p:nvPr/>
        </p:nvSpPr>
        <p:spPr>
          <a:xfrm>
            <a:off x="3789809" y="3935729"/>
            <a:ext cx="7920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O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Total de toneladas controladas para los residuos de Construcción y Demolición - RCD</a:t>
            </a:r>
            <a:endParaRPr lang="es-CO" i="1" dirty="0">
              <a:solidFill>
                <a:srgbClr val="276447"/>
              </a:solidFill>
              <a:latin typeface="Museo Sans Condens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D509769-6634-40CD-9975-485D4643C785}"/>
              </a:ext>
            </a:extLst>
          </p:cNvPr>
          <p:cNvSpPr/>
          <p:nvPr/>
        </p:nvSpPr>
        <p:spPr>
          <a:xfrm>
            <a:off x="4875784" y="1766045"/>
            <a:ext cx="90001" cy="9000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2093B9E-DD1B-44DF-B78B-94F0C2BC37E9}"/>
              </a:ext>
            </a:extLst>
          </p:cNvPr>
          <p:cNvSpPr/>
          <p:nvPr/>
        </p:nvSpPr>
        <p:spPr>
          <a:xfrm>
            <a:off x="4889431" y="2407686"/>
            <a:ext cx="90001" cy="9000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3A725F4-A52E-45D7-9129-49744D16D854}"/>
              </a:ext>
            </a:extLst>
          </p:cNvPr>
          <p:cNvSpPr/>
          <p:nvPr/>
        </p:nvSpPr>
        <p:spPr>
          <a:xfrm>
            <a:off x="4872767" y="2993650"/>
            <a:ext cx="90001" cy="90001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1813E57-D9E1-4AE5-A6C6-6CA2A792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784" y="27896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22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A15B9BB-A506-D443-8CCD-81227C45E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790065"/>
              </p:ext>
            </p:extLst>
          </p:nvPr>
        </p:nvGraphicFramePr>
        <p:xfrm>
          <a:off x="1685951" y="3635739"/>
          <a:ext cx="4050046" cy="273354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25023">
                  <a:extLst>
                    <a:ext uri="{9D8B030D-6E8A-4147-A177-3AD203B41FA5}">
                      <a16:colId xmlns:a16="http://schemas.microsoft.com/office/drawing/2014/main" val="3811780589"/>
                    </a:ext>
                  </a:extLst>
                </a:gridCol>
                <a:gridCol w="2025023">
                  <a:extLst>
                    <a:ext uri="{9D8B030D-6E8A-4147-A177-3AD203B41FA5}">
                      <a16:colId xmlns:a16="http://schemas.microsoft.com/office/drawing/2014/main" val="3986569663"/>
                    </a:ext>
                  </a:extLst>
                </a:gridCol>
              </a:tblGrid>
              <a:tr h="34169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Disposición Final 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091437"/>
                  </a:ext>
                </a:extLst>
              </a:tr>
              <a:tr h="3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MES 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Ton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61654643"/>
                  </a:ext>
                </a:extLst>
              </a:tr>
              <a:tr h="3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1.173.436,64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05202909"/>
                  </a:ext>
                </a:extLst>
              </a:tr>
              <a:tr h="3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Febrero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1.081.849,08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52176054"/>
                  </a:ext>
                </a:extLst>
              </a:tr>
              <a:tr h="3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Marzo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429.837,21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77587808"/>
                  </a:ext>
                </a:extLst>
              </a:tr>
              <a:tr h="3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Abril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248.801,08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79450149"/>
                  </a:ext>
                </a:extLst>
              </a:tr>
              <a:tr h="3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Mayo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996.456,21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28772095"/>
                  </a:ext>
                </a:extLst>
              </a:tr>
              <a:tr h="3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    3.930.380,2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09716747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AC75CAA6-7503-6C4D-8D1B-9556F4A386BE}"/>
              </a:ext>
            </a:extLst>
          </p:cNvPr>
          <p:cNvSpPr/>
          <p:nvPr/>
        </p:nvSpPr>
        <p:spPr>
          <a:xfrm>
            <a:off x="-384072" y="531490"/>
            <a:ext cx="7920088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O" sz="2800" b="1" dirty="0">
                <a:solidFill>
                  <a:schemeClr val="bg1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Generación de RCD en el Distrito </a:t>
            </a:r>
          </a:p>
          <a:p>
            <a:pPr algn="ctr">
              <a:spcAft>
                <a:spcPts val="1000"/>
              </a:spcAft>
            </a:pPr>
            <a:r>
              <a:rPr lang="es-CO" sz="2800" b="1" dirty="0">
                <a:solidFill>
                  <a:schemeClr val="bg1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Capital periodo comprendido entre </a:t>
            </a:r>
          </a:p>
          <a:p>
            <a:pPr algn="ctr">
              <a:spcAft>
                <a:spcPts val="1000"/>
              </a:spcAft>
            </a:pPr>
            <a:r>
              <a:rPr lang="es-CO" sz="3200" b="1" dirty="0">
                <a:solidFill>
                  <a:srgbClr val="FFC000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Enero y Mayo de 2020</a:t>
            </a:r>
            <a:endParaRPr lang="es-CO" sz="3200" i="1" dirty="0">
              <a:solidFill>
                <a:srgbClr val="FFC000"/>
              </a:solidFill>
              <a:latin typeface="Museo Sans Condens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B2B30706-450F-4340-A217-EE60A1E95BD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16" y="488717"/>
            <a:ext cx="4050045" cy="58805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4D863B-CC32-4BA5-A9DC-21E75AD2B442}"/>
              </a:ext>
            </a:extLst>
          </p:cNvPr>
          <p:cNvSpPr txBox="1"/>
          <p:nvPr/>
        </p:nvSpPr>
        <p:spPr>
          <a:xfrm>
            <a:off x="695940" y="2438989"/>
            <a:ext cx="621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Territorialización de las toneladas de disposición final en el Distrito Capital, en el periodo comprendido entre enero y mayo de 2020.</a:t>
            </a:r>
            <a:endParaRPr lang="es-CO" i="1" dirty="0">
              <a:solidFill>
                <a:schemeClr val="bg1"/>
              </a:solidFill>
              <a:latin typeface="Museo Sans Condens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95630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F90325-00C6-48F7-9BEC-3904DF25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849" y="818971"/>
            <a:ext cx="9530302" cy="52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55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1"/>
          <a:stretch/>
        </p:blipFill>
        <p:spPr>
          <a:xfrm>
            <a:off x="18314" y="0"/>
            <a:ext cx="10757738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557403" y="568110"/>
            <a:ext cx="510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>
                <a:solidFill>
                  <a:srgbClr val="FFC000"/>
                </a:solidFill>
                <a:latin typeface="Museo Sans Condensed" panose="02000000000000000000" pitchFamily="2" charset="0"/>
                <a:ea typeface="Calibri" panose="020F0502020204030204" pitchFamily="34" charset="0"/>
              </a:rPr>
              <a:t>META : De aprovechamiento</a:t>
            </a:r>
            <a:endParaRPr lang="es-ES_tradnl" sz="3600" dirty="0">
              <a:solidFill>
                <a:srgbClr val="FFC000"/>
              </a:solidFill>
              <a:latin typeface="Museo Sans Condensed" panose="02000000000000000000" pitchFamily="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75952" y="1588090"/>
            <a:ext cx="10096780" cy="343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just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CO" sz="1600" b="1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Aprovechamiento en 2 instalaciones de escombros, funcionando a partir de 2007.</a:t>
            </a:r>
            <a:endParaRPr lang="es-ES_tradnl" sz="1600" b="1" dirty="0">
              <a:solidFill>
                <a:srgbClr val="276447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78158" y="2929941"/>
            <a:ext cx="3981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Gisha" panose="020B0502040204020203"/>
                <a:ea typeface="Calibri" panose="020F0502020204030204" pitchFamily="34" charset="0"/>
              </a:rPr>
              <a:t>Secretaría Distrital de Ambiente -SDA</a:t>
            </a:r>
            <a:endParaRPr lang="es-ES_tradnl" dirty="0"/>
          </a:p>
        </p:txBody>
      </p:sp>
      <p:sp>
        <p:nvSpPr>
          <p:cNvPr id="6" name="Abrir llave 5"/>
          <p:cNvSpPr/>
          <p:nvPr/>
        </p:nvSpPr>
        <p:spPr>
          <a:xfrm>
            <a:off x="7043698" y="2556292"/>
            <a:ext cx="360005" cy="1109583"/>
          </a:xfrm>
          <a:prstGeom prst="leftBrac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7362052" y="2362109"/>
            <a:ext cx="3880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Gisga"/>
                <a:cs typeface="Gisha" panose="020B0502040204020203"/>
              </a:rPr>
              <a:t>Resolución 1138 de 2013 “Por la cual se adopta la Guía de Manejo Ambiental para el Sector de La Construcción y se toman otras determinaciones.</a:t>
            </a:r>
            <a:endParaRPr lang="es-ES_tradnl" sz="1200" dirty="0">
              <a:latin typeface="Gisga"/>
              <a:cs typeface="Gisha" panose="020B0502040204020203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362051" y="3342709"/>
            <a:ext cx="3880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Gisga"/>
                <a:cs typeface="Gisha" panose="020B0502040204020203"/>
              </a:rPr>
              <a:t>Decreto 586 de  2015 “Por medio del cual se adopta el modelo eficiente y sostenible de gestión de los Residuos de Construcción y Demolición - RCD en Bogotá D.C.</a:t>
            </a:r>
            <a:endParaRPr lang="es-ES_tradnl" sz="1200" dirty="0">
              <a:latin typeface="Gisga"/>
              <a:cs typeface="Gisha" panose="020B0502040204020203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6BD383E-0670-E74E-B099-F74792316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89601"/>
              </p:ext>
            </p:extLst>
          </p:nvPr>
        </p:nvGraphicFramePr>
        <p:xfrm>
          <a:off x="8089220" y="4390562"/>
          <a:ext cx="2426336" cy="175638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13168">
                  <a:extLst>
                    <a:ext uri="{9D8B030D-6E8A-4147-A177-3AD203B41FA5}">
                      <a16:colId xmlns:a16="http://schemas.microsoft.com/office/drawing/2014/main" val="3287492029"/>
                    </a:ext>
                  </a:extLst>
                </a:gridCol>
                <a:gridCol w="1213168">
                  <a:extLst>
                    <a:ext uri="{9D8B030D-6E8A-4147-A177-3AD203B41FA5}">
                      <a16:colId xmlns:a16="http://schemas.microsoft.com/office/drawing/2014/main" val="681189015"/>
                    </a:ext>
                  </a:extLst>
                </a:gridCol>
              </a:tblGrid>
              <a:tr h="22079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Aprovechamiento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3976"/>
                  </a:ext>
                </a:extLst>
              </a:tr>
              <a:tr h="2108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MES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Ton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96350218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Enero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183.886,21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58375392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Febrero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128.106,02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5146326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Marzo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123.278,83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1120933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Abril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49.346,13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34138629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Mayo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189.497,84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59142697"/>
                  </a:ext>
                </a:extLst>
              </a:tr>
              <a:tr h="220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Total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674.115,03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19173489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BD574AC4-852A-834D-80AA-29247CCFBB7B}"/>
              </a:ext>
            </a:extLst>
          </p:cNvPr>
          <p:cNvSpPr/>
          <p:nvPr/>
        </p:nvSpPr>
        <p:spPr>
          <a:xfrm>
            <a:off x="4566527" y="4882346"/>
            <a:ext cx="2687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O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Aprovechamiento de RCD mes a mes, periodo de enero a mayo de 2020.</a:t>
            </a:r>
            <a:endParaRPr lang="es-CO" i="1" dirty="0">
              <a:solidFill>
                <a:srgbClr val="276447"/>
              </a:solidFill>
              <a:latin typeface="Museo Sans Condens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B3B35EF-21EA-462F-829D-3FF620BA1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17079" r="18003" b="20109"/>
          <a:stretch/>
        </p:blipFill>
        <p:spPr>
          <a:xfrm>
            <a:off x="4566527" y="484707"/>
            <a:ext cx="785536" cy="7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5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2DD3E7FA-4922-4B8E-BB6A-BA8CCDE89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8"/>
            <a:ext cx="12173686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529926" y="499739"/>
            <a:ext cx="4854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i="1" dirty="0">
                <a:solidFill>
                  <a:srgbClr val="FFC000"/>
                </a:solidFill>
                <a:latin typeface="Gisha" panose="020B0502040204020203"/>
                <a:ea typeface="Calibri" panose="020F0502020204030204" pitchFamily="34" charset="0"/>
              </a:rPr>
              <a:t>META : </a:t>
            </a:r>
            <a:r>
              <a:rPr lang="es-CO" sz="2800" b="1" i="1" dirty="0">
                <a:solidFill>
                  <a:srgbClr val="FFC000"/>
                </a:solidFill>
                <a:latin typeface="Museo Sans Condensed" panose="02000000000000000000" pitchFamily="2" charset="0"/>
                <a:ea typeface="Calibri" panose="020F0502020204030204" pitchFamily="34" charset="0"/>
              </a:rPr>
              <a:t>De</a:t>
            </a:r>
            <a:r>
              <a:rPr lang="es-CO" sz="2800" b="1" i="1" dirty="0">
                <a:solidFill>
                  <a:srgbClr val="FFC000"/>
                </a:solidFill>
                <a:latin typeface="Gisha" panose="020B0502040204020203"/>
                <a:ea typeface="Calibri" panose="020F0502020204030204" pitchFamily="34" charset="0"/>
              </a:rPr>
              <a:t> aprovechamiento</a:t>
            </a:r>
            <a:endParaRPr lang="es-ES_tradnl" sz="2800" dirty="0">
              <a:solidFill>
                <a:srgbClr val="FFC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23000" y="1329998"/>
            <a:ext cx="9093844" cy="632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CO" sz="1600" b="1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Aprovechamiento en 2 instalaciones de </a:t>
            </a:r>
          </a:p>
          <a:p>
            <a:pPr lvl="4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s-CO" sz="1600" b="1" dirty="0">
                <a:solidFill>
                  <a:srgbClr val="276447"/>
                </a:solidFill>
                <a:latin typeface="Gisha" panose="020B0502040204020203"/>
                <a:ea typeface="Yu Gothic Light" panose="020B0300000000000000" pitchFamily="34" charset="-128"/>
                <a:cs typeface="Times New Roman" panose="02020603050405020304" pitchFamily="18" charset="0"/>
              </a:rPr>
              <a:t>escombros, funcionando a partir de 2007.</a:t>
            </a:r>
            <a:endParaRPr lang="es-ES_tradnl" sz="1600" b="1" dirty="0">
              <a:solidFill>
                <a:srgbClr val="276447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720395" y="2039624"/>
            <a:ext cx="3981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Gisha" panose="020B0502040204020203"/>
                <a:ea typeface="Calibri" panose="020F0502020204030204" pitchFamily="34" charset="0"/>
              </a:rPr>
              <a:t>Secretaría </a:t>
            </a:r>
            <a:r>
              <a:rPr lang="es-ES" dirty="0" err="1">
                <a:latin typeface="Gisha" panose="020B0502040204020203"/>
                <a:ea typeface="Calibri" panose="020F0502020204030204" pitchFamily="34" charset="0"/>
              </a:rPr>
              <a:t>Distital</a:t>
            </a:r>
            <a:r>
              <a:rPr lang="es-ES" dirty="0">
                <a:latin typeface="Gisha" panose="020B0502040204020203"/>
                <a:ea typeface="Calibri" panose="020F0502020204030204" pitchFamily="34" charset="0"/>
              </a:rPr>
              <a:t> de Ambiente -SDA</a:t>
            </a:r>
            <a:endParaRPr lang="es-ES_tradnl" dirty="0"/>
          </a:p>
        </p:txBody>
      </p:sp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id="{59E1CC02-B1D4-8F43-BC89-DED508EDBC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9" y="1563113"/>
            <a:ext cx="4548505" cy="4745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F779DF6-02EE-F244-870A-D4A085AF621E}"/>
              </a:ext>
            </a:extLst>
          </p:cNvPr>
          <p:cNvSpPr/>
          <p:nvPr/>
        </p:nvSpPr>
        <p:spPr>
          <a:xfrm>
            <a:off x="5458765" y="2531256"/>
            <a:ext cx="6397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O" b="1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Territorialización</a:t>
            </a:r>
            <a:r>
              <a:rPr lang="es-CO" b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Aprovechamiento de RCD en el Distrito Capital en el periodo comprendido entre enero y mayo de 2020</a:t>
            </a:r>
            <a:endParaRPr lang="es-CO" i="1" dirty="0">
              <a:solidFill>
                <a:srgbClr val="44546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EA7F85F-4CCF-2140-B7A3-5C395F2272D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8" t="34438" r="31006" b="33940"/>
          <a:stretch>
            <a:fillRect/>
          </a:stretch>
        </p:blipFill>
        <p:spPr bwMode="auto">
          <a:xfrm>
            <a:off x="6390644" y="4257027"/>
            <a:ext cx="4548505" cy="172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47FA15E-E4ED-A345-8F26-743B8B74510A}"/>
              </a:ext>
            </a:extLst>
          </p:cNvPr>
          <p:cNvSpPr/>
          <p:nvPr/>
        </p:nvSpPr>
        <p:spPr>
          <a:xfrm>
            <a:off x="6436975" y="3444415"/>
            <a:ext cx="4548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latin typeface="Museo Sans Condensed" panose="02000000000000000000" pitchFamily="2" charset="0"/>
                <a:ea typeface="Calibri" panose="020F0502020204030204" pitchFamily="34" charset="0"/>
              </a:rPr>
              <a:t>Proceso de reutilización del material. Proyecto Parque Ciudadela La Felicidad. PIN 10785</a:t>
            </a:r>
            <a:r>
              <a:rPr lang="es-CO" dirty="0">
                <a:latin typeface="Museo Sans Condensed" panose="02000000000000000000" pitchFamily="2" charset="0"/>
              </a:rPr>
              <a:t>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0097D4B-AF5C-5644-8CD2-F7EC010D18F3}"/>
              </a:ext>
            </a:extLst>
          </p:cNvPr>
          <p:cNvSpPr/>
          <p:nvPr/>
        </p:nvSpPr>
        <p:spPr>
          <a:xfrm>
            <a:off x="5786011" y="6111680"/>
            <a:ext cx="2980367" cy="26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</a:t>
            </a:r>
            <a:r>
              <a:rPr lang="es-CO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Grupo RCD- SCASP.</a:t>
            </a:r>
            <a:endParaRPr lang="es-CO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90A5A91-8DF3-412E-B03F-E4BCEAF36A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39" t="20194" r="18002" b="20109"/>
          <a:stretch/>
        </p:blipFill>
        <p:spPr>
          <a:xfrm>
            <a:off x="4651653" y="370215"/>
            <a:ext cx="720008" cy="7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04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BB0139D9-FDDD-4383-B062-8F19499FA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2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8C0A815D-4EDC-49D2-BA0A-6C19004FE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8"/>
          <a:stretch/>
        </p:blipFill>
        <p:spPr>
          <a:xfrm>
            <a:off x="-471150" y="0"/>
            <a:ext cx="10416048" cy="68580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8CF0B5E-8A26-4A7A-93A9-3E3672730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104575"/>
              </p:ext>
            </p:extLst>
          </p:nvPr>
        </p:nvGraphicFramePr>
        <p:xfrm>
          <a:off x="2633207" y="2892367"/>
          <a:ext cx="9127023" cy="216491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30080">
                  <a:extLst>
                    <a:ext uri="{9D8B030D-6E8A-4147-A177-3AD203B41FA5}">
                      <a16:colId xmlns:a16="http://schemas.microsoft.com/office/drawing/2014/main" val="505598424"/>
                    </a:ext>
                  </a:extLst>
                </a:gridCol>
                <a:gridCol w="629118">
                  <a:extLst>
                    <a:ext uri="{9D8B030D-6E8A-4147-A177-3AD203B41FA5}">
                      <a16:colId xmlns:a16="http://schemas.microsoft.com/office/drawing/2014/main" val="3846201674"/>
                    </a:ext>
                  </a:extLst>
                </a:gridCol>
                <a:gridCol w="625270">
                  <a:extLst>
                    <a:ext uri="{9D8B030D-6E8A-4147-A177-3AD203B41FA5}">
                      <a16:colId xmlns:a16="http://schemas.microsoft.com/office/drawing/2014/main" val="244838331"/>
                    </a:ext>
                  </a:extLst>
                </a:gridCol>
                <a:gridCol w="634890">
                  <a:extLst>
                    <a:ext uri="{9D8B030D-6E8A-4147-A177-3AD203B41FA5}">
                      <a16:colId xmlns:a16="http://schemas.microsoft.com/office/drawing/2014/main" val="828031757"/>
                    </a:ext>
                  </a:extLst>
                </a:gridCol>
                <a:gridCol w="630080">
                  <a:extLst>
                    <a:ext uri="{9D8B030D-6E8A-4147-A177-3AD203B41FA5}">
                      <a16:colId xmlns:a16="http://schemas.microsoft.com/office/drawing/2014/main" val="3148928044"/>
                    </a:ext>
                  </a:extLst>
                </a:gridCol>
                <a:gridCol w="645472">
                  <a:extLst>
                    <a:ext uri="{9D8B030D-6E8A-4147-A177-3AD203B41FA5}">
                      <a16:colId xmlns:a16="http://schemas.microsoft.com/office/drawing/2014/main" val="2129282182"/>
                    </a:ext>
                  </a:extLst>
                </a:gridCol>
                <a:gridCol w="633928">
                  <a:extLst>
                    <a:ext uri="{9D8B030D-6E8A-4147-A177-3AD203B41FA5}">
                      <a16:colId xmlns:a16="http://schemas.microsoft.com/office/drawing/2014/main" val="4097413147"/>
                    </a:ext>
                  </a:extLst>
                </a:gridCol>
                <a:gridCol w="631042">
                  <a:extLst>
                    <a:ext uri="{9D8B030D-6E8A-4147-A177-3AD203B41FA5}">
                      <a16:colId xmlns:a16="http://schemas.microsoft.com/office/drawing/2014/main" val="2953089696"/>
                    </a:ext>
                  </a:extLst>
                </a:gridCol>
                <a:gridCol w="652205">
                  <a:extLst>
                    <a:ext uri="{9D8B030D-6E8A-4147-A177-3AD203B41FA5}">
                      <a16:colId xmlns:a16="http://schemas.microsoft.com/office/drawing/2014/main" val="217446988"/>
                    </a:ext>
                  </a:extLst>
                </a:gridCol>
                <a:gridCol w="640662">
                  <a:extLst>
                    <a:ext uri="{9D8B030D-6E8A-4147-A177-3AD203B41FA5}">
                      <a16:colId xmlns:a16="http://schemas.microsoft.com/office/drawing/2014/main" val="2695960240"/>
                    </a:ext>
                  </a:extLst>
                </a:gridCol>
                <a:gridCol w="636814">
                  <a:extLst>
                    <a:ext uri="{9D8B030D-6E8A-4147-A177-3AD203B41FA5}">
                      <a16:colId xmlns:a16="http://schemas.microsoft.com/office/drawing/2014/main" val="1535864463"/>
                    </a:ext>
                  </a:extLst>
                </a:gridCol>
                <a:gridCol w="631042">
                  <a:extLst>
                    <a:ext uri="{9D8B030D-6E8A-4147-A177-3AD203B41FA5}">
                      <a16:colId xmlns:a16="http://schemas.microsoft.com/office/drawing/2014/main" val="383789676"/>
                    </a:ext>
                  </a:extLst>
                </a:gridCol>
                <a:gridCol w="631042">
                  <a:extLst>
                    <a:ext uri="{9D8B030D-6E8A-4147-A177-3AD203B41FA5}">
                      <a16:colId xmlns:a16="http://schemas.microsoft.com/office/drawing/2014/main" val="1723065800"/>
                    </a:ext>
                  </a:extLst>
                </a:gridCol>
                <a:gridCol w="875378">
                  <a:extLst>
                    <a:ext uri="{9D8B030D-6E8A-4147-A177-3AD203B41FA5}">
                      <a16:colId xmlns:a16="http://schemas.microsoft.com/office/drawing/2014/main" val="4272701184"/>
                    </a:ext>
                  </a:extLst>
                </a:gridCol>
              </a:tblGrid>
              <a:tr h="703704">
                <a:tc gridSpan="1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 dirty="0">
                          <a:effectLst/>
                        </a:rPr>
                        <a:t>Compilado Biosólido Transportado hacia Predio La Magdalena (Tonelada)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06" marR="78306" marT="39153" marB="39153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934302"/>
                  </a:ext>
                </a:extLst>
              </a:tr>
              <a:tr h="702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Año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Ene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Feb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Mar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Abr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May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Jun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Jul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Ago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Sep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Oct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Nov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Dic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Promedio Año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/>
                </a:tc>
                <a:extLst>
                  <a:ext uri="{0D108BD9-81ED-4DB2-BD59-A6C34878D82A}">
                    <a16:rowId xmlns:a16="http://schemas.microsoft.com/office/drawing/2014/main" val="453169408"/>
                  </a:ext>
                </a:extLst>
              </a:tr>
              <a:tr h="343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2020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3.504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2.894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2.765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3.404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3.638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3.687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3.000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3.264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2.004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3.967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2.837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3.812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3.231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/>
                </a:tc>
                <a:extLst>
                  <a:ext uri="{0D108BD9-81ED-4DB2-BD59-A6C34878D82A}">
                    <a16:rowId xmlns:a16="http://schemas.microsoft.com/office/drawing/2014/main" val="3347631558"/>
                  </a:ext>
                </a:extLst>
              </a:tr>
              <a:tr h="4096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2021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3.232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2.803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3.484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3.600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3.600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3.800*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4.000*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4.500*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5.000*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6.000*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7.000*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>
                          <a:effectLst/>
                        </a:rPr>
                        <a:t>8.000*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26770" algn="l"/>
                        </a:tabLst>
                      </a:pPr>
                      <a:r>
                        <a:rPr lang="es-ES" sz="1300" dirty="0">
                          <a:effectLst/>
                        </a:rPr>
                        <a:t>3.173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891" marR="103891" marT="0" marB="0"/>
                </a:tc>
                <a:extLst>
                  <a:ext uri="{0D108BD9-81ED-4DB2-BD59-A6C34878D82A}">
                    <a16:rowId xmlns:a16="http://schemas.microsoft.com/office/drawing/2014/main" val="3785964167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F88535C4-F6BE-42A1-B8C8-B7805673A24B}"/>
              </a:ext>
            </a:extLst>
          </p:cNvPr>
          <p:cNvSpPr/>
          <p:nvPr/>
        </p:nvSpPr>
        <p:spPr>
          <a:xfrm>
            <a:off x="2657744" y="1178975"/>
            <a:ext cx="9234773" cy="1091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ES" sz="2800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Cantidad de lodos y </a:t>
            </a:r>
            <a:r>
              <a:rPr lang="es-ES" sz="2800" b="1" dirty="0" err="1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biolodos</a:t>
            </a:r>
            <a:r>
              <a:rPr lang="es-ES" sz="2800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tratados en el </a:t>
            </a:r>
            <a:r>
              <a:rPr lang="es-ES" sz="2800" b="1" dirty="0">
                <a:solidFill>
                  <a:srgbClr val="FFC000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año 2020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276447"/>
                </a:solidFill>
                <a:latin typeface="Museo Sans Condens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 las proyecciones para el año 2021. </a:t>
            </a:r>
            <a:endParaRPr lang="es-CO" sz="2800" dirty="0">
              <a:solidFill>
                <a:srgbClr val="276447"/>
              </a:solidFill>
              <a:latin typeface="Museo Sans Condens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Un letrero de color negro&#10;&#10;Descripción generada automáticamente con confianza media">
            <a:extLst>
              <a:ext uri="{FF2B5EF4-FFF2-40B4-BE49-F238E27FC236}">
                <a16:creationId xmlns:a16="http://schemas.microsoft.com/office/drawing/2014/main" id="{ED4B4F61-432C-4451-8530-6AC33FDAF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889" y="5679025"/>
            <a:ext cx="3173628" cy="8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0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F9AC8798-6787-425D-85BC-E18E5250B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05" y="-166283"/>
            <a:ext cx="12395610" cy="70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Llamada de flecha hacia abajo"/>
          <p:cNvSpPr/>
          <p:nvPr/>
        </p:nvSpPr>
        <p:spPr>
          <a:xfrm>
            <a:off x="1145945" y="548968"/>
            <a:ext cx="7557660" cy="1120693"/>
          </a:xfrm>
          <a:prstGeom prst="downArrowCallout">
            <a:avLst>
              <a:gd name="adj1" fmla="val 32418"/>
              <a:gd name="adj2" fmla="val 25000"/>
              <a:gd name="adj3" fmla="val 25000"/>
              <a:gd name="adj4" fmla="val 64977"/>
            </a:avLst>
          </a:prstGeom>
          <a:solidFill>
            <a:schemeClr val="accent6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latin typeface="Arial Black" pitchFamily="34" charset="0"/>
              </a:rPr>
              <a:t>SUBSISTEMA PÚBLICO DE ASEO</a:t>
            </a:r>
          </a:p>
        </p:txBody>
      </p:sp>
      <p:graphicFrame>
        <p:nvGraphicFramePr>
          <p:cNvPr id="4" name="2 Diagrama"/>
          <p:cNvGraphicFramePr/>
          <p:nvPr>
            <p:extLst>
              <p:ext uri="{D42A27DB-BD31-4B8C-83A1-F6EECF244321}">
                <p14:modId xmlns:p14="http://schemas.microsoft.com/office/powerpoint/2010/main" val="3359563352"/>
              </p:ext>
            </p:extLst>
          </p:nvPr>
        </p:nvGraphicFramePr>
        <p:xfrm>
          <a:off x="1214771" y="1269048"/>
          <a:ext cx="8571269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9FA50E5-6EB0-429F-ACE6-F855E99A3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7" y="423927"/>
            <a:ext cx="12010865" cy="58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6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90D4338-2BF6-46E4-B915-268AFCEA4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71" y="-30875"/>
            <a:ext cx="12291342" cy="69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8B81D0D7-9314-4B49-A03F-B54C64D88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3581"/>
          </a:xfrm>
          <a:prstGeom prst="rect">
            <a:avLst/>
          </a:prstGeom>
        </p:spPr>
      </p:pic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893944"/>
              </p:ext>
            </p:extLst>
          </p:nvPr>
        </p:nvGraphicFramePr>
        <p:xfrm>
          <a:off x="6277233" y="1361440"/>
          <a:ext cx="5467179" cy="3108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244">
                  <a:extLst>
                    <a:ext uri="{9D8B030D-6E8A-4147-A177-3AD203B41FA5}">
                      <a16:colId xmlns:a16="http://schemas.microsoft.com/office/drawing/2014/main" val="489792286"/>
                    </a:ext>
                  </a:extLst>
                </a:gridCol>
                <a:gridCol w="1244017">
                  <a:extLst>
                    <a:ext uri="{9D8B030D-6E8A-4147-A177-3AD203B41FA5}">
                      <a16:colId xmlns:a16="http://schemas.microsoft.com/office/drawing/2014/main" val="2138158550"/>
                    </a:ext>
                  </a:extLst>
                </a:gridCol>
                <a:gridCol w="2473384">
                  <a:extLst>
                    <a:ext uri="{9D8B030D-6E8A-4147-A177-3AD203B41FA5}">
                      <a16:colId xmlns:a16="http://schemas.microsoft.com/office/drawing/2014/main" val="95070850"/>
                    </a:ext>
                  </a:extLst>
                </a:gridCol>
                <a:gridCol w="1025534">
                  <a:extLst>
                    <a:ext uri="{9D8B030D-6E8A-4147-A177-3AD203B41FA5}">
                      <a16:colId xmlns:a16="http://schemas.microsoft.com/office/drawing/2014/main" val="2983715589"/>
                    </a:ext>
                  </a:extLst>
                </a:gridCol>
              </a:tblGrid>
              <a:tr h="14951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 dirty="0">
                          <a:effectLst/>
                        </a:rPr>
                        <a:t>Malla Vial Arterial </a:t>
                      </a:r>
                      <a:endParaRPr lang="es-ES_tradn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 dirty="0">
                          <a:effectLst/>
                        </a:rPr>
                        <a:t>Vías principales (Ej. Carrera 30, Calle 80, Av68. Avenida Suba etc.)</a:t>
                      </a:r>
                      <a:endParaRPr lang="es-ES_tradn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CO" sz="1300" dirty="0">
                        <a:effectLst/>
                        <a:latin typeface="Gisha" panose="020B050204020402020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 dirty="0">
                          <a:effectLst/>
                        </a:rPr>
                        <a:t> </a:t>
                      </a:r>
                      <a:endParaRPr lang="es-ES_tradnl" sz="13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CO" sz="13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 dirty="0">
                          <a:effectLst/>
                        </a:rPr>
                        <a:t>Barrido Mecánico</a:t>
                      </a:r>
                      <a:endParaRPr lang="es-ES_tradn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195806"/>
                  </a:ext>
                </a:extLst>
              </a:tr>
              <a:tr h="16136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>
                          <a:effectLst/>
                        </a:rPr>
                        <a:t>Malla Vial Local</a:t>
                      </a:r>
                      <a:endParaRPr lang="es-ES_tradn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>
                          <a:effectLst/>
                        </a:rPr>
                        <a:t>Vías internas en los barrios </a:t>
                      </a:r>
                      <a:endParaRPr lang="es-ES_tradnl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 dirty="0">
                          <a:effectLst/>
                        </a:rPr>
                        <a:t> </a:t>
                      </a:r>
                      <a:endParaRPr lang="es-ES_tradn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 dirty="0">
                          <a:effectLst/>
                        </a:rPr>
                        <a:t> </a:t>
                      </a:r>
                      <a:endParaRPr lang="es-ES_tradnl" sz="13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300" dirty="0">
                          <a:effectLst/>
                        </a:rPr>
                        <a:t>Barrido Manual</a:t>
                      </a:r>
                      <a:endParaRPr lang="es-ES_tradnl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685" marR="8168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10578"/>
                  </a:ext>
                </a:extLst>
              </a:tr>
            </a:tbl>
          </a:graphicData>
        </a:graphic>
      </p:graphicFrame>
      <p:pic>
        <p:nvPicPr>
          <p:cNvPr id="20" name="Imagen 19" descr="Resultado de imagen de foto de la avenida boyaca en bogo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83" y="1550641"/>
            <a:ext cx="2260575" cy="955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Imagen 20" descr="Resultado de imagen de via de un barrio local de bogot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01" y="2981169"/>
            <a:ext cx="2401337" cy="1194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/>
          <a:srcRect l="48229" t="38496" r="35531" b="39631"/>
          <a:stretch/>
        </p:blipFill>
        <p:spPr>
          <a:xfrm>
            <a:off x="8381531" y="5081367"/>
            <a:ext cx="1069234" cy="728814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6126118" y="6128946"/>
            <a:ext cx="55800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Fuente:</a:t>
            </a:r>
            <a:r>
              <a:rPr lang="es-ES_tradnl" sz="800" dirty="0">
                <a:hlinkClick r:id="rId6"/>
              </a:rPr>
              <a:t>https://www.ciudadlimpia.com.co/site/index.php?option=com_content&amp;view=article&amp;id=13&amp;Itemid=150</a:t>
            </a:r>
            <a:r>
              <a:rPr lang="es-ES_tradnl" sz="800" dirty="0"/>
              <a:t>.: </a:t>
            </a:r>
            <a:r>
              <a:rPr lang="es-ES_tradnl" sz="800" dirty="0">
                <a:solidFill>
                  <a:srgbClr val="0070C0"/>
                </a:solidFill>
              </a:rPr>
              <a:t>21/06/2020</a:t>
            </a:r>
          </a:p>
        </p:txBody>
      </p:sp>
    </p:spTree>
    <p:extLst>
      <p:ext uri="{BB962C8B-B14F-4D97-AF65-F5344CB8AC3E}">
        <p14:creationId xmlns:p14="http://schemas.microsoft.com/office/powerpoint/2010/main" val="71899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http://www.radiosantafe.com/wp-content/uploads/2018/02/basuras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7" r="-2" b="9074"/>
          <a:stretch/>
        </p:blipFill>
        <p:spPr bwMode="auto">
          <a:xfrm>
            <a:off x="4883025" y="-49028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1" name="Freeform: Shape 8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697037" y="413896"/>
            <a:ext cx="5580062" cy="1540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3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kern="1200" dirty="0" err="1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Barrido</a:t>
            </a:r>
            <a:r>
              <a:rPr lang="en-US" sz="3600" b="1" i="1" kern="1200" dirty="0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 y </a:t>
            </a:r>
            <a:r>
              <a:rPr lang="en-US" sz="3600" b="1" i="1" kern="1200" dirty="0" err="1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Limpieza</a:t>
            </a:r>
            <a:r>
              <a:rPr lang="en-US" sz="3600" b="1" i="1" kern="1200" dirty="0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 de </a:t>
            </a:r>
            <a:r>
              <a:rPr lang="en-US" sz="3600" b="1" i="1" kern="1200" dirty="0" err="1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Espacios</a:t>
            </a:r>
            <a:r>
              <a:rPr lang="en-US" sz="3600" b="1" i="1" kern="1200" dirty="0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 </a:t>
            </a:r>
            <a:r>
              <a:rPr lang="en-US" sz="3600" b="1" i="1" kern="1200" dirty="0" err="1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Públicos</a:t>
            </a:r>
            <a:r>
              <a:rPr lang="en-US" sz="3600" b="1" i="1" kern="1200" dirty="0">
                <a:solidFill>
                  <a:srgbClr val="276447"/>
                </a:solidFill>
                <a:latin typeface="Museo Sans Condensed" panose="02000000000000000000" pitchFamily="2" charset="0"/>
                <a:ea typeface="+mj-ea"/>
                <a:cs typeface="+mj-cs"/>
              </a:rPr>
              <a:t> </a:t>
            </a:r>
            <a:endParaRPr lang="en-US" sz="3600" b="1" i="1" kern="1200" dirty="0">
              <a:solidFill>
                <a:srgbClr val="276447"/>
              </a:solidFill>
              <a:effectLst/>
              <a:latin typeface="Museo Sans Condensed" panose="02000000000000000000" pitchFamily="2" charset="0"/>
              <a:ea typeface="+mj-ea"/>
              <a:cs typeface="+mj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416133" y="3766081"/>
            <a:ext cx="5455733" cy="1127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En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este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componente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la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situación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más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crítica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que se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presenta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en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el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 Distrito Capital son los  puntos </a:t>
            </a:r>
            <a:r>
              <a:rPr lang="en-US" sz="2000" b="1" dirty="0" err="1">
                <a:solidFill>
                  <a:srgbClr val="276447"/>
                </a:solidFill>
                <a:latin typeface="Museo Sans Condensed" panose="02000000000000000000" pitchFamily="2" charset="0"/>
              </a:rPr>
              <a:t>críticos</a:t>
            </a:r>
            <a:r>
              <a:rPr lang="en-US" sz="2000" b="1" dirty="0">
                <a:solidFill>
                  <a:srgbClr val="276447"/>
                </a:solidFill>
                <a:latin typeface="Museo Sans Condensed" panose="02000000000000000000" pitchFamily="2" charset="0"/>
              </a:rPr>
              <a:t>.</a:t>
            </a:r>
          </a:p>
        </p:txBody>
      </p:sp>
      <p:sp>
        <p:nvSpPr>
          <p:cNvPr id="6" name="AutoShape 4" descr="Barrido y Limpieza Manual - Ciudad Limpia Bogot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6724274" y="4843556"/>
            <a:ext cx="459178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CO" dirty="0">
                <a:solidFill>
                  <a:srgbClr val="000000"/>
                </a:solidFill>
                <a:latin typeface="Gisha" panose="020B0502040204020203"/>
                <a:ea typeface="Times New Roman" panose="02020603050405020304" pitchFamily="18" charset="0"/>
              </a:rPr>
              <a:t>Producto Transportado hasta punto limpio:</a:t>
            </a:r>
          </a:p>
          <a:p>
            <a:pPr algn="ctr">
              <a:spcAft>
                <a:spcPts val="600"/>
              </a:spcAft>
            </a:pPr>
            <a:r>
              <a:rPr lang="es-CO" sz="2800" b="1" dirty="0">
                <a:solidFill>
                  <a:srgbClr val="FFC000"/>
                </a:solidFill>
              </a:rPr>
              <a:t>251.844,99</a:t>
            </a:r>
            <a:r>
              <a:rPr lang="es-CO" sz="2800" b="1" dirty="0">
                <a:solidFill>
                  <a:srgbClr val="FFC000"/>
                </a:solidFill>
                <a:latin typeface="Gisha" panose="020B0502040204020203"/>
                <a:ea typeface="Times New Roman" panose="02020603050405020304" pitchFamily="18" charset="0"/>
              </a:rPr>
              <a:t> Toneladas</a:t>
            </a:r>
            <a:endParaRPr lang="es-ES_tradnl" sz="2800" b="1" dirty="0">
              <a:solidFill>
                <a:srgbClr val="FFC000"/>
              </a:solidFill>
            </a:endParaRPr>
          </a:p>
        </p:txBody>
      </p:sp>
      <p:pic>
        <p:nvPicPr>
          <p:cNvPr id="12" name="Imagen 11" descr="Mapa&#10;&#10;Descripción generada automáticamente"/>
          <p:cNvPicPr/>
          <p:nvPr/>
        </p:nvPicPr>
        <p:blipFill rotWithShape="1">
          <a:blip r:embed="rId3"/>
          <a:srcRect l="12884" r="8064" b="4083"/>
          <a:stretch/>
        </p:blipFill>
        <p:spPr>
          <a:xfrm>
            <a:off x="-63607" y="2776970"/>
            <a:ext cx="5405191" cy="2954746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pic>
        <p:nvPicPr>
          <p:cNvPr id="15" name="Imagen 14" descr="Mapa&#10;&#10;Descripción generada automáticamente">
            <a:extLst>
              <a:ext uri="{FF2B5EF4-FFF2-40B4-BE49-F238E27FC236}">
                <a16:creationId xmlns:a16="http://schemas.microsoft.com/office/drawing/2014/main" id="{C6694566-E76D-4AAD-82D6-70872B1D300F}"/>
              </a:ext>
            </a:extLst>
          </p:cNvPr>
          <p:cNvPicPr/>
          <p:nvPr/>
        </p:nvPicPr>
        <p:blipFill rotWithShape="1">
          <a:blip r:embed="rId3"/>
          <a:srcRect l="839" t="18230" r="84392" b="65278"/>
          <a:stretch/>
        </p:blipFill>
        <p:spPr>
          <a:xfrm>
            <a:off x="4205980" y="1978902"/>
            <a:ext cx="1585147" cy="91496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323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7775772" y="4443243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ángulo redondeado 20"/>
          <p:cNvSpPr/>
          <p:nvPr/>
        </p:nvSpPr>
        <p:spPr>
          <a:xfrm>
            <a:off x="8282151" y="5391807"/>
            <a:ext cx="3557754" cy="13243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C02956F-6E0E-467B-B40E-19665A90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0"/>
            <a:ext cx="12192000" cy="69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29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</TotalTime>
  <Words>2357</Words>
  <Application>Microsoft Macintosh PowerPoint</Application>
  <PresentationFormat>Panorámica</PresentationFormat>
  <Paragraphs>642</Paragraphs>
  <Slides>44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61" baseType="lpstr">
      <vt:lpstr>Arial</vt:lpstr>
      <vt:lpstr>Arial Black</vt:lpstr>
      <vt:lpstr>Calibri</vt:lpstr>
      <vt:lpstr>Calibri Light</vt:lpstr>
      <vt:lpstr>Gisga</vt:lpstr>
      <vt:lpstr>Gisha</vt:lpstr>
      <vt:lpstr>Lato</vt:lpstr>
      <vt:lpstr>Montserrat</vt:lpstr>
      <vt:lpstr>Montserrat Light</vt:lpstr>
      <vt:lpstr>Montserrat SemiBold</vt:lpstr>
      <vt:lpstr>Museo Sans Condensed</vt:lpstr>
      <vt:lpstr>Source Sans Pro Light</vt:lpstr>
      <vt:lpstr>Source Sans Pro Semibold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Alejandro Roa Sabogal</dc:creator>
  <cp:lastModifiedBy>Maria Fernanda Jaramillo Trujillo</cp:lastModifiedBy>
  <cp:revision>246</cp:revision>
  <dcterms:created xsi:type="dcterms:W3CDTF">2020-01-23T16:45:13Z</dcterms:created>
  <dcterms:modified xsi:type="dcterms:W3CDTF">2021-07-06T22:23:23Z</dcterms:modified>
</cp:coreProperties>
</file>