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57" r:id="rId2"/>
    <p:sldId id="1334" r:id="rId3"/>
    <p:sldId id="1346" r:id="rId4"/>
    <p:sldId id="1345" r:id="rId5"/>
    <p:sldId id="1344" r:id="rId6"/>
    <p:sldId id="1347" r:id="rId7"/>
    <p:sldId id="1348" r:id="rId8"/>
    <p:sldId id="1349" r:id="rId9"/>
    <p:sldId id="1350" r:id="rId1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C783"/>
    <a:srgbClr val="2A654A"/>
    <a:srgbClr val="F7B743"/>
    <a:srgbClr val="F8F8F8"/>
    <a:srgbClr val="4FB2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2D6D5D-5FD5-4808-93A0-8919FE2103D0}" v="2" dt="2021-09-17T21:26:11.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92"/>
    <p:restoredTop sz="94671"/>
  </p:normalViewPr>
  <p:slideViewPr>
    <p:cSldViewPr snapToGrid="0">
      <p:cViewPr varScale="1">
        <p:scale>
          <a:sx n="58" d="100"/>
          <a:sy n="58" d="100"/>
        </p:scale>
        <p:origin x="1088" y="28"/>
      </p:cViewPr>
      <p:guideLst/>
    </p:cSldViewPr>
  </p:slideViewPr>
  <p:notesTextViewPr>
    <p:cViewPr>
      <p:scale>
        <a:sx n="1" d="1"/>
        <a:sy n="1" d="1"/>
      </p:scale>
      <p:origin x="0" y="0"/>
    </p:cViewPr>
  </p:notesTextViewPr>
  <p:sorterViewPr>
    <p:cViewPr>
      <p:scale>
        <a:sx n="130" d="100"/>
        <a:sy n="130" d="100"/>
      </p:scale>
      <p:origin x="0" y="0"/>
    </p:cViewPr>
  </p:sorterViewPr>
  <p:notesViewPr>
    <p:cSldViewPr snapToGrid="0">
      <p:cViewPr varScale="1">
        <p:scale>
          <a:sx n="95" d="100"/>
          <a:sy n="95" d="100"/>
        </p:scale>
        <p:origin x="37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Johanna Avila Ravelo" userId="a3c61523-00fc-459e-82a8-732fa9b30207" providerId="ADAL" clId="{8F2D6D5D-5FD5-4808-93A0-8919FE2103D0}"/>
    <pc:docChg chg="custSel modSld">
      <pc:chgData name="Kelly Johanna Avila Ravelo" userId="a3c61523-00fc-459e-82a8-732fa9b30207" providerId="ADAL" clId="{8F2D6D5D-5FD5-4808-93A0-8919FE2103D0}" dt="2021-09-22T21:51:16.904" v="71" actId="207"/>
      <pc:docMkLst>
        <pc:docMk/>
      </pc:docMkLst>
      <pc:sldChg chg="modSp mod">
        <pc:chgData name="Kelly Johanna Avila Ravelo" userId="a3c61523-00fc-459e-82a8-732fa9b30207" providerId="ADAL" clId="{8F2D6D5D-5FD5-4808-93A0-8919FE2103D0}" dt="2021-09-17T21:26:11.282" v="3"/>
        <pc:sldMkLst>
          <pc:docMk/>
          <pc:sldMk cId="0" sldId="1334"/>
        </pc:sldMkLst>
        <pc:spChg chg="mod">
          <ac:chgData name="Kelly Johanna Avila Ravelo" userId="a3c61523-00fc-459e-82a8-732fa9b30207" providerId="ADAL" clId="{8F2D6D5D-5FD5-4808-93A0-8919FE2103D0}" dt="2021-09-17T21:26:11.282" v="3"/>
          <ac:spMkLst>
            <pc:docMk/>
            <pc:sldMk cId="0" sldId="1334"/>
            <ac:spMk id="18" creationId="{35DCCE0F-12F4-BE43-993D-8481BA431A09}"/>
          </ac:spMkLst>
        </pc:spChg>
        <pc:spChg chg="mod">
          <ac:chgData name="Kelly Johanna Avila Ravelo" userId="a3c61523-00fc-459e-82a8-732fa9b30207" providerId="ADAL" clId="{8F2D6D5D-5FD5-4808-93A0-8919FE2103D0}" dt="2021-09-17T21:26:07.045" v="2"/>
          <ac:spMkLst>
            <pc:docMk/>
            <pc:sldMk cId="0" sldId="1334"/>
            <ac:spMk id="19" creationId="{63B488B4-3C93-3844-AD30-A430FD4E077F}"/>
          </ac:spMkLst>
        </pc:spChg>
      </pc:sldChg>
      <pc:sldChg chg="modSp mod">
        <pc:chgData name="Kelly Johanna Avila Ravelo" userId="a3c61523-00fc-459e-82a8-732fa9b30207" providerId="ADAL" clId="{8F2D6D5D-5FD5-4808-93A0-8919FE2103D0}" dt="2021-09-22T21:51:16.904" v="71" actId="207"/>
        <pc:sldMkLst>
          <pc:docMk/>
          <pc:sldMk cId="2640482222" sldId="1345"/>
        </pc:sldMkLst>
        <pc:spChg chg="mod">
          <ac:chgData name="Kelly Johanna Avila Ravelo" userId="a3c61523-00fc-459e-82a8-732fa9b30207" providerId="ADAL" clId="{8F2D6D5D-5FD5-4808-93A0-8919FE2103D0}" dt="2021-09-22T21:51:12.480" v="70" actId="207"/>
          <ac:spMkLst>
            <pc:docMk/>
            <pc:sldMk cId="2640482222" sldId="1345"/>
            <ac:spMk id="20" creationId="{16C322D0-7F50-4D43-ABFF-D00A36677E7A}"/>
          </ac:spMkLst>
        </pc:spChg>
        <pc:spChg chg="mod">
          <ac:chgData name="Kelly Johanna Avila Ravelo" userId="a3c61523-00fc-459e-82a8-732fa9b30207" providerId="ADAL" clId="{8F2D6D5D-5FD5-4808-93A0-8919FE2103D0}" dt="2021-09-22T21:51:16.904" v="71" actId="207"/>
          <ac:spMkLst>
            <pc:docMk/>
            <pc:sldMk cId="2640482222" sldId="1345"/>
            <ac:spMk id="22" creationId="{3871D2D4-1B1D-E548-A54F-08CF218869FC}"/>
          </ac:spMkLst>
        </pc:spChg>
      </pc:sldChg>
      <pc:sldChg chg="modSp mod">
        <pc:chgData name="Kelly Johanna Avila Ravelo" userId="a3c61523-00fc-459e-82a8-732fa9b30207" providerId="ADAL" clId="{8F2D6D5D-5FD5-4808-93A0-8919FE2103D0}" dt="2021-09-17T21:26:51.413" v="15" actId="255"/>
        <pc:sldMkLst>
          <pc:docMk/>
          <pc:sldMk cId="2336942330" sldId="1346"/>
        </pc:sldMkLst>
        <pc:spChg chg="mod">
          <ac:chgData name="Kelly Johanna Avila Ravelo" userId="a3c61523-00fc-459e-82a8-732fa9b30207" providerId="ADAL" clId="{8F2D6D5D-5FD5-4808-93A0-8919FE2103D0}" dt="2021-09-17T21:26:51.413" v="15" actId="255"/>
          <ac:spMkLst>
            <pc:docMk/>
            <pc:sldMk cId="2336942330" sldId="1346"/>
            <ac:spMk id="14" creationId="{96C1E80C-F114-1140-A9D1-6E99EEF05ADB}"/>
          </ac:spMkLst>
        </pc:spChg>
      </pc:sldChg>
      <pc:sldChg chg="delSp modSp mod modClrScheme chgLayout">
        <pc:chgData name="Kelly Johanna Avila Ravelo" userId="a3c61523-00fc-459e-82a8-732fa9b30207" providerId="ADAL" clId="{8F2D6D5D-5FD5-4808-93A0-8919FE2103D0}" dt="2021-09-17T21:28:01.460" v="42" actId="1036"/>
        <pc:sldMkLst>
          <pc:docMk/>
          <pc:sldMk cId="1209578597" sldId="1347"/>
        </pc:sldMkLst>
        <pc:spChg chg="mod">
          <ac:chgData name="Kelly Johanna Avila Ravelo" userId="a3c61523-00fc-459e-82a8-732fa9b30207" providerId="ADAL" clId="{8F2D6D5D-5FD5-4808-93A0-8919FE2103D0}" dt="2021-09-17T21:27:46.855" v="21" actId="14100"/>
          <ac:spMkLst>
            <pc:docMk/>
            <pc:sldMk cId="1209578597" sldId="1347"/>
            <ac:spMk id="20" creationId="{16C322D0-7F50-4D43-ABFF-D00A36677E7A}"/>
          </ac:spMkLst>
        </pc:spChg>
        <pc:spChg chg="mod">
          <ac:chgData name="Kelly Johanna Avila Ravelo" userId="a3c61523-00fc-459e-82a8-732fa9b30207" providerId="ADAL" clId="{8F2D6D5D-5FD5-4808-93A0-8919FE2103D0}" dt="2021-09-17T21:28:01.460" v="42" actId="1036"/>
          <ac:spMkLst>
            <pc:docMk/>
            <pc:sldMk cId="1209578597" sldId="1347"/>
            <ac:spMk id="22" creationId="{3871D2D4-1B1D-E548-A54F-08CF218869FC}"/>
          </ac:spMkLst>
        </pc:spChg>
        <pc:picChg chg="del">
          <ac:chgData name="Kelly Johanna Avila Ravelo" userId="a3c61523-00fc-459e-82a8-732fa9b30207" providerId="ADAL" clId="{8F2D6D5D-5FD5-4808-93A0-8919FE2103D0}" dt="2021-09-17T21:27:29.239" v="17" actId="478"/>
          <ac:picMkLst>
            <pc:docMk/>
            <pc:sldMk cId="1209578597" sldId="1347"/>
            <ac:picMk id="9" creationId="{1471A7FF-F3D0-B340-B086-38CCE6FE7987}"/>
          </ac:picMkLst>
        </pc:picChg>
      </pc:sldChg>
      <pc:sldChg chg="modSp mod">
        <pc:chgData name="Kelly Johanna Avila Ravelo" userId="a3c61523-00fc-459e-82a8-732fa9b30207" providerId="ADAL" clId="{8F2D6D5D-5FD5-4808-93A0-8919FE2103D0}" dt="2021-09-17T21:29:02.169" v="69" actId="1036"/>
        <pc:sldMkLst>
          <pc:docMk/>
          <pc:sldMk cId="2336506965" sldId="1349"/>
        </pc:sldMkLst>
        <pc:spChg chg="mod">
          <ac:chgData name="Kelly Johanna Avila Ravelo" userId="a3c61523-00fc-459e-82a8-732fa9b30207" providerId="ADAL" clId="{8F2D6D5D-5FD5-4808-93A0-8919FE2103D0}" dt="2021-09-17T21:28:27.511" v="45" actId="1076"/>
          <ac:spMkLst>
            <pc:docMk/>
            <pc:sldMk cId="2336506965" sldId="1349"/>
            <ac:spMk id="20" creationId="{16C322D0-7F50-4D43-ABFF-D00A36677E7A}"/>
          </ac:spMkLst>
        </pc:spChg>
        <pc:spChg chg="mod">
          <ac:chgData name="Kelly Johanna Avila Ravelo" userId="a3c61523-00fc-459e-82a8-732fa9b30207" providerId="ADAL" clId="{8F2D6D5D-5FD5-4808-93A0-8919FE2103D0}" dt="2021-09-17T21:29:02.169" v="69" actId="1036"/>
          <ac:spMkLst>
            <pc:docMk/>
            <pc:sldMk cId="2336506965" sldId="1349"/>
            <ac:spMk id="22" creationId="{3871D2D4-1B1D-E548-A54F-08CF218869F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08230-5F03-E041-9C9D-BA35E1364539}" type="datetimeFigureOut">
              <a:rPr lang="en-CO" smtClean="0"/>
              <a:t>09/17/2021</a:t>
            </a:fld>
            <a:endParaRPr lang="en-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97E1B6-05C4-B746-AC43-14859224BD1A}" type="slidenum">
              <a:rPr lang="en-CO" smtClean="0"/>
              <a:t>‹Nº›</a:t>
            </a:fld>
            <a:endParaRPr lang="en-CO"/>
          </a:p>
        </p:txBody>
      </p:sp>
    </p:spTree>
    <p:extLst>
      <p:ext uri="{BB962C8B-B14F-4D97-AF65-F5344CB8AC3E}">
        <p14:creationId xmlns:p14="http://schemas.microsoft.com/office/powerpoint/2010/main" val="689182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5" name="Google Shape;181;g7f8df0ff3c_1_62:notes">
            <a:extLst>
              <a:ext uri="{FF2B5EF4-FFF2-40B4-BE49-F238E27FC236}">
                <a16:creationId xmlns:a16="http://schemas.microsoft.com/office/drawing/2014/main" id="{5EA4B66F-1B3A-D847-AE3C-248409F138CA}"/>
              </a:ext>
            </a:extLst>
          </p:cNvPr>
          <p:cNvSpPr txBox="1">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CO" altLang="en-CO"/>
          </a:p>
        </p:txBody>
      </p:sp>
      <p:sp>
        <p:nvSpPr>
          <p:cNvPr id="6146" name="Google Shape;182;g7f8df0ff3c_1_62:notes">
            <a:extLst>
              <a:ext uri="{FF2B5EF4-FFF2-40B4-BE49-F238E27FC236}">
                <a16:creationId xmlns:a16="http://schemas.microsoft.com/office/drawing/2014/main" id="{72969423-59F9-0E43-8DAC-9C08ACAADC4E}"/>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5" name="Google Shape;181;g7f8df0ff3c_1_62:notes">
            <a:extLst>
              <a:ext uri="{FF2B5EF4-FFF2-40B4-BE49-F238E27FC236}">
                <a16:creationId xmlns:a16="http://schemas.microsoft.com/office/drawing/2014/main" id="{5EA4B66F-1B3A-D847-AE3C-248409F138CA}"/>
              </a:ext>
            </a:extLst>
          </p:cNvPr>
          <p:cNvSpPr txBox="1">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CO" altLang="en-CO"/>
          </a:p>
        </p:txBody>
      </p:sp>
      <p:sp>
        <p:nvSpPr>
          <p:cNvPr id="6146" name="Google Shape;182;g7f8df0ff3c_1_62:notes">
            <a:extLst>
              <a:ext uri="{FF2B5EF4-FFF2-40B4-BE49-F238E27FC236}">
                <a16:creationId xmlns:a16="http://schemas.microsoft.com/office/drawing/2014/main" id="{72969423-59F9-0E43-8DAC-9C08ACAADC4E}"/>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284534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5" name="Google Shape;181;g7f8df0ff3c_1_62:notes">
            <a:extLst>
              <a:ext uri="{FF2B5EF4-FFF2-40B4-BE49-F238E27FC236}">
                <a16:creationId xmlns:a16="http://schemas.microsoft.com/office/drawing/2014/main" id="{5EA4B66F-1B3A-D847-AE3C-248409F138CA}"/>
              </a:ext>
            </a:extLst>
          </p:cNvPr>
          <p:cNvSpPr txBox="1">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CO" altLang="en-CO"/>
          </a:p>
        </p:txBody>
      </p:sp>
      <p:sp>
        <p:nvSpPr>
          <p:cNvPr id="6146" name="Google Shape;182;g7f8df0ff3c_1_62:notes">
            <a:extLst>
              <a:ext uri="{FF2B5EF4-FFF2-40B4-BE49-F238E27FC236}">
                <a16:creationId xmlns:a16="http://schemas.microsoft.com/office/drawing/2014/main" id="{72969423-59F9-0E43-8DAC-9C08ACAADC4E}"/>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56726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5" name="Google Shape;181;g7f8df0ff3c_1_62:notes">
            <a:extLst>
              <a:ext uri="{FF2B5EF4-FFF2-40B4-BE49-F238E27FC236}">
                <a16:creationId xmlns:a16="http://schemas.microsoft.com/office/drawing/2014/main" id="{5EA4B66F-1B3A-D847-AE3C-248409F138CA}"/>
              </a:ext>
            </a:extLst>
          </p:cNvPr>
          <p:cNvSpPr txBox="1">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CO" altLang="en-CO"/>
          </a:p>
        </p:txBody>
      </p:sp>
      <p:sp>
        <p:nvSpPr>
          <p:cNvPr id="6146" name="Google Shape;182;g7f8df0ff3c_1_62:notes">
            <a:extLst>
              <a:ext uri="{FF2B5EF4-FFF2-40B4-BE49-F238E27FC236}">
                <a16:creationId xmlns:a16="http://schemas.microsoft.com/office/drawing/2014/main" id="{72969423-59F9-0E43-8DAC-9C08ACAADC4E}"/>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506280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5" name="Google Shape;181;g7f8df0ff3c_1_62:notes">
            <a:extLst>
              <a:ext uri="{FF2B5EF4-FFF2-40B4-BE49-F238E27FC236}">
                <a16:creationId xmlns:a16="http://schemas.microsoft.com/office/drawing/2014/main" id="{5EA4B66F-1B3A-D847-AE3C-248409F138CA}"/>
              </a:ext>
            </a:extLst>
          </p:cNvPr>
          <p:cNvSpPr txBox="1">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CO" altLang="en-CO"/>
          </a:p>
        </p:txBody>
      </p:sp>
      <p:sp>
        <p:nvSpPr>
          <p:cNvPr id="6146" name="Google Shape;182;g7f8df0ff3c_1_62:notes">
            <a:extLst>
              <a:ext uri="{FF2B5EF4-FFF2-40B4-BE49-F238E27FC236}">
                <a16:creationId xmlns:a16="http://schemas.microsoft.com/office/drawing/2014/main" id="{72969423-59F9-0E43-8DAC-9C08ACAADC4E}"/>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789592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5" name="Google Shape;181;g7f8df0ff3c_1_62:notes">
            <a:extLst>
              <a:ext uri="{FF2B5EF4-FFF2-40B4-BE49-F238E27FC236}">
                <a16:creationId xmlns:a16="http://schemas.microsoft.com/office/drawing/2014/main" id="{5EA4B66F-1B3A-D847-AE3C-248409F138CA}"/>
              </a:ext>
            </a:extLst>
          </p:cNvPr>
          <p:cNvSpPr txBox="1">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CO" altLang="en-CO"/>
          </a:p>
        </p:txBody>
      </p:sp>
      <p:sp>
        <p:nvSpPr>
          <p:cNvPr id="6146" name="Google Shape;182;g7f8df0ff3c_1_62:notes">
            <a:extLst>
              <a:ext uri="{FF2B5EF4-FFF2-40B4-BE49-F238E27FC236}">
                <a16:creationId xmlns:a16="http://schemas.microsoft.com/office/drawing/2014/main" id="{72969423-59F9-0E43-8DAC-9C08ACAADC4E}"/>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039194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5" name="Google Shape;181;g7f8df0ff3c_1_62:notes">
            <a:extLst>
              <a:ext uri="{FF2B5EF4-FFF2-40B4-BE49-F238E27FC236}">
                <a16:creationId xmlns:a16="http://schemas.microsoft.com/office/drawing/2014/main" id="{5EA4B66F-1B3A-D847-AE3C-248409F138CA}"/>
              </a:ext>
            </a:extLst>
          </p:cNvPr>
          <p:cNvSpPr txBox="1">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CO" altLang="en-CO"/>
          </a:p>
        </p:txBody>
      </p:sp>
      <p:sp>
        <p:nvSpPr>
          <p:cNvPr id="6146" name="Google Shape;182;g7f8df0ff3c_1_62:notes">
            <a:extLst>
              <a:ext uri="{FF2B5EF4-FFF2-40B4-BE49-F238E27FC236}">
                <a16:creationId xmlns:a16="http://schemas.microsoft.com/office/drawing/2014/main" id="{72969423-59F9-0E43-8DAC-9C08ACAADC4E}"/>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147137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5" name="Google Shape;181;g7f8df0ff3c_1_62:notes">
            <a:extLst>
              <a:ext uri="{FF2B5EF4-FFF2-40B4-BE49-F238E27FC236}">
                <a16:creationId xmlns:a16="http://schemas.microsoft.com/office/drawing/2014/main" id="{5EA4B66F-1B3A-D847-AE3C-248409F138CA}"/>
              </a:ext>
            </a:extLst>
          </p:cNvPr>
          <p:cNvSpPr txBox="1">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CO" altLang="en-CO"/>
          </a:p>
        </p:txBody>
      </p:sp>
      <p:sp>
        <p:nvSpPr>
          <p:cNvPr id="6146" name="Google Shape;182;g7f8df0ff3c_1_62:notes">
            <a:extLst>
              <a:ext uri="{FF2B5EF4-FFF2-40B4-BE49-F238E27FC236}">
                <a16:creationId xmlns:a16="http://schemas.microsoft.com/office/drawing/2014/main" id="{72969423-59F9-0E43-8DAC-9C08ACAADC4E}"/>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811446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5939-C9F0-1049-85A2-B7FEE7EAD5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98" y="0"/>
            <a:ext cx="12178203" cy="6858000"/>
          </a:xfrm>
          <a:prstGeom prst="rect">
            <a:avLst/>
          </a:prstGeom>
        </p:spPr>
      </p:pic>
      <p:sp>
        <p:nvSpPr>
          <p:cNvPr id="6" name="Rectangle 5">
            <a:extLst>
              <a:ext uri="{FF2B5EF4-FFF2-40B4-BE49-F238E27FC236}">
                <a16:creationId xmlns:a16="http://schemas.microsoft.com/office/drawing/2014/main" id="{FD85F57B-CDEA-4E49-AC92-D1E2F1C1CBC7}"/>
              </a:ext>
            </a:extLst>
          </p:cNvPr>
          <p:cNvSpPr/>
          <p:nvPr userDrawn="1"/>
        </p:nvSpPr>
        <p:spPr>
          <a:xfrm>
            <a:off x="0" y="0"/>
            <a:ext cx="12192000" cy="6858000"/>
          </a:xfrm>
          <a:prstGeom prst="rect">
            <a:avLst/>
          </a:prstGeom>
          <a:solidFill>
            <a:schemeClr val="tx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pic>
        <p:nvPicPr>
          <p:cNvPr id="7" name="Imagen 7">
            <a:extLst>
              <a:ext uri="{FF2B5EF4-FFF2-40B4-BE49-F238E27FC236}">
                <a16:creationId xmlns:a16="http://schemas.microsoft.com/office/drawing/2014/main" id="{DEBA4602-842A-FA4A-8962-631BE9CA0B3C}"/>
              </a:ext>
            </a:extLst>
          </p:cNvPr>
          <p:cNvPicPr>
            <a:picLocks noChangeAspect="1"/>
          </p:cNvPicPr>
          <p:nvPr userDrawn="1"/>
        </p:nvPicPr>
        <p:blipFill>
          <a:blip r:embed="rId3"/>
          <a:stretch>
            <a:fillRect/>
          </a:stretch>
        </p:blipFill>
        <p:spPr>
          <a:xfrm>
            <a:off x="2661278" y="2523904"/>
            <a:ext cx="6869445" cy="1810192"/>
          </a:xfrm>
          <a:prstGeom prst="rect">
            <a:avLst/>
          </a:prstGeom>
        </p:spPr>
      </p:pic>
    </p:spTree>
    <p:extLst>
      <p:ext uri="{BB962C8B-B14F-4D97-AF65-F5344CB8AC3E}">
        <p14:creationId xmlns:p14="http://schemas.microsoft.com/office/powerpoint/2010/main" val="1922057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Diapositiva de título">
  <p:cSld name="6_Diapositiva de título">
    <p:spTree>
      <p:nvGrpSpPr>
        <p:cNvPr id="1" name="Shape 18"/>
        <p:cNvGrpSpPr/>
        <p:nvPr/>
      </p:nvGrpSpPr>
      <p:grpSpPr>
        <a:xfrm>
          <a:off x="0" y="0"/>
          <a:ext cx="0" cy="0"/>
          <a:chOff x="0" y="0"/>
          <a:chExt cx="0" cy="0"/>
        </a:xfrm>
      </p:grpSpPr>
      <p:pic>
        <p:nvPicPr>
          <p:cNvPr id="4" name="Picture 3">
            <a:extLst>
              <a:ext uri="{FF2B5EF4-FFF2-40B4-BE49-F238E27FC236}">
                <a16:creationId xmlns:a16="http://schemas.microsoft.com/office/drawing/2014/main" id="{B1E744E4-DC78-9645-9DCA-BB3C02B36E9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5714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_Diapositiva de título" preserve="1">
  <p:cSld name="7_Diapositiva de título">
    <p:spTree>
      <p:nvGrpSpPr>
        <p:cNvPr id="1" name="Shape 18"/>
        <p:cNvGrpSpPr/>
        <p:nvPr/>
      </p:nvGrpSpPr>
      <p:grpSpPr>
        <a:xfrm>
          <a:off x="0" y="0"/>
          <a:ext cx="0" cy="0"/>
          <a:chOff x="0" y="0"/>
          <a:chExt cx="0" cy="0"/>
        </a:xfrm>
      </p:grpSpPr>
    </p:spTree>
    <p:extLst>
      <p:ext uri="{BB962C8B-B14F-4D97-AF65-F5344CB8AC3E}">
        <p14:creationId xmlns:p14="http://schemas.microsoft.com/office/powerpoint/2010/main" val="2779892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6_Diapositiva de título" preserve="1">
  <p:cSld name="7_Diapositiva de título">
    <p:spTree>
      <p:nvGrpSpPr>
        <p:cNvPr id="1" name="Shape 18"/>
        <p:cNvGrpSpPr/>
        <p:nvPr/>
      </p:nvGrpSpPr>
      <p:grpSpPr>
        <a:xfrm>
          <a:off x="0" y="0"/>
          <a:ext cx="0" cy="0"/>
          <a:chOff x="0" y="0"/>
          <a:chExt cx="0" cy="0"/>
        </a:xfrm>
      </p:grpSpPr>
      <p:pic>
        <p:nvPicPr>
          <p:cNvPr id="4" name="Picture 3">
            <a:extLst>
              <a:ext uri="{FF2B5EF4-FFF2-40B4-BE49-F238E27FC236}">
                <a16:creationId xmlns:a16="http://schemas.microsoft.com/office/drawing/2014/main" id="{D6496380-9145-AB44-90F6-8A0A151BA50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929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6_Diapositiva de título" preserve="1">
  <p:cSld name="7_Diapositiva de título">
    <p:spTree>
      <p:nvGrpSpPr>
        <p:cNvPr id="1" name="Shape 18"/>
        <p:cNvGrpSpPr/>
        <p:nvPr/>
      </p:nvGrpSpPr>
      <p:grpSpPr>
        <a:xfrm>
          <a:off x="0" y="0"/>
          <a:ext cx="0" cy="0"/>
          <a:chOff x="0" y="0"/>
          <a:chExt cx="0" cy="0"/>
        </a:xfrm>
      </p:grpSpPr>
      <p:pic>
        <p:nvPicPr>
          <p:cNvPr id="3" name="Picture 2">
            <a:extLst>
              <a:ext uri="{FF2B5EF4-FFF2-40B4-BE49-F238E27FC236}">
                <a16:creationId xmlns:a16="http://schemas.microsoft.com/office/drawing/2014/main" id="{A25C46C6-208A-9E4C-AB67-DCBB8E0A92D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32877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0E3333-D8BF-BA40-8CCE-D8CD3A28B13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223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F2D554-D18D-2849-AB7C-EEA46993E76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27343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FEB0BB-F6D1-4B4C-A583-13410E1D36E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22965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102895C-FCBA-436E-841F-374470BE5A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1C1560C-6B72-41B7-8F07-E81563E8FC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870B057-DCFB-48FD-AF05-20E99B7CDA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EE6E9-B368-48AC-865D-2B1BE47218E1}" type="datetimeFigureOut">
              <a:rPr lang="es-CO" smtClean="0"/>
              <a:t>17/09/2021</a:t>
            </a:fld>
            <a:endParaRPr lang="es-CO"/>
          </a:p>
        </p:txBody>
      </p:sp>
      <p:sp>
        <p:nvSpPr>
          <p:cNvPr id="5" name="Marcador de pie de página 4">
            <a:extLst>
              <a:ext uri="{FF2B5EF4-FFF2-40B4-BE49-F238E27FC236}">
                <a16:creationId xmlns:a16="http://schemas.microsoft.com/office/drawing/2014/main" id="{CC73546E-20EC-48CB-84D4-4332364DB5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47CE3996-56E4-4870-9D91-34C18F273C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6EF1B-07ED-448F-8263-3E4DF14C0729}" type="slidenum">
              <a:rPr lang="es-CO" smtClean="0"/>
              <a:t>‹Nº›</a:t>
            </a:fld>
            <a:endParaRPr lang="es-CO"/>
          </a:p>
        </p:txBody>
      </p:sp>
    </p:spTree>
    <p:extLst>
      <p:ext uri="{BB962C8B-B14F-4D97-AF65-F5344CB8AC3E}">
        <p14:creationId xmlns:p14="http://schemas.microsoft.com/office/powerpoint/2010/main" val="3781789042"/>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65" r:id="rId3"/>
    <p:sldLayoutId id="2147483669" r:id="rId4"/>
    <p:sldLayoutId id="2147483663"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99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D00FAA7-1BA6-8F43-AC0D-BEAB12EE0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7" y="0"/>
            <a:ext cx="12178203" cy="6858000"/>
          </a:xfrm>
          <a:prstGeom prst="rect">
            <a:avLst/>
          </a:prstGeom>
        </p:spPr>
      </p:pic>
      <p:sp>
        <p:nvSpPr>
          <p:cNvPr id="27" name="Rectangle 26">
            <a:extLst>
              <a:ext uri="{FF2B5EF4-FFF2-40B4-BE49-F238E27FC236}">
                <a16:creationId xmlns:a16="http://schemas.microsoft.com/office/drawing/2014/main" id="{22A4DF58-9B08-BF47-AF58-11A3827FBFA7}"/>
              </a:ext>
            </a:extLst>
          </p:cNvPr>
          <p:cNvSpPr/>
          <p:nvPr/>
        </p:nvSpPr>
        <p:spPr>
          <a:xfrm>
            <a:off x="3428650" y="5202877"/>
            <a:ext cx="8749553" cy="1655123"/>
          </a:xfrm>
          <a:prstGeom prst="rect">
            <a:avLst/>
          </a:prstGeom>
          <a:gradFill flip="none" rotWithShape="1">
            <a:gsLst>
              <a:gs pos="0">
                <a:schemeClr val="tx1">
                  <a:alpha val="5106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17" name="Picture 16">
            <a:extLst>
              <a:ext uri="{FF2B5EF4-FFF2-40B4-BE49-F238E27FC236}">
                <a16:creationId xmlns:a16="http://schemas.microsoft.com/office/drawing/2014/main" id="{64316F4D-D5D7-5548-81C3-9F0E8B29385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38787"/>
          <a:stretch/>
        </p:blipFill>
        <p:spPr>
          <a:xfrm>
            <a:off x="0" y="0"/>
            <a:ext cx="7463118" cy="6858000"/>
          </a:xfrm>
          <a:prstGeom prst="rect">
            <a:avLst/>
          </a:prstGeom>
        </p:spPr>
      </p:pic>
      <p:sp>
        <p:nvSpPr>
          <p:cNvPr id="18" name="Shape 213">
            <a:extLst>
              <a:ext uri="{FF2B5EF4-FFF2-40B4-BE49-F238E27FC236}">
                <a16:creationId xmlns:a16="http://schemas.microsoft.com/office/drawing/2014/main" id="{35DCCE0F-12F4-BE43-993D-8481BA431A09}"/>
              </a:ext>
            </a:extLst>
          </p:cNvPr>
          <p:cNvSpPr txBox="1">
            <a:spLocks/>
          </p:cNvSpPr>
          <p:nvPr/>
        </p:nvSpPr>
        <p:spPr>
          <a:xfrm>
            <a:off x="319774" y="609977"/>
            <a:ext cx="6417052" cy="3982923"/>
          </a:xfrm>
          <a:prstGeom prst="rect">
            <a:avLst/>
          </a:prstGeom>
          <a:noFill/>
          <a:ln>
            <a:noFill/>
          </a:ln>
        </p:spPr>
        <p:txBody>
          <a:bodyPr lIns="91425" tIns="45700" rIns="91425" bIns="4570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825500" fontAlgn="auto" hangingPunct="0">
              <a:lnSpc>
                <a:spcPct val="100000"/>
              </a:lnSpc>
              <a:spcBef>
                <a:spcPts val="0"/>
              </a:spcBef>
              <a:spcAft>
                <a:spcPts val="0"/>
              </a:spcAft>
              <a:defRPr/>
            </a:pPr>
            <a:r>
              <a:rPr lang="es-CO" sz="5400" b="1" dirty="0">
                <a:solidFill>
                  <a:schemeClr val="accent6">
                    <a:lumMod val="20000"/>
                    <a:lumOff val="80000"/>
                  </a:schemeClr>
                </a:solidFill>
                <a:effectLst>
                  <a:outerShdw blurRad="38100" dist="38100" dir="2700000" algn="tl">
                    <a:srgbClr val="000000">
                      <a:alpha val="43137"/>
                    </a:srgbClr>
                  </a:outerShdw>
                </a:effectLst>
              </a:rPr>
              <a:t>CAMBIOS DE HÁBITOS DE CONSUMO, SEPARACIÓN EN LA FUENTE Y RECICLAJE</a:t>
            </a:r>
            <a:endParaRPr lang="en-US" sz="4800" b="1" dirty="0">
              <a:solidFill>
                <a:schemeClr val="accent6">
                  <a:lumMod val="20000"/>
                  <a:lumOff val="80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Economica"/>
            </a:endParaRPr>
          </a:p>
        </p:txBody>
      </p:sp>
      <p:sp>
        <p:nvSpPr>
          <p:cNvPr id="19" name="Shape 213">
            <a:extLst>
              <a:ext uri="{FF2B5EF4-FFF2-40B4-BE49-F238E27FC236}">
                <a16:creationId xmlns:a16="http://schemas.microsoft.com/office/drawing/2014/main" id="{63B488B4-3C93-3844-AD30-A430FD4E077F}"/>
              </a:ext>
            </a:extLst>
          </p:cNvPr>
          <p:cNvSpPr txBox="1">
            <a:spLocks/>
          </p:cNvSpPr>
          <p:nvPr/>
        </p:nvSpPr>
        <p:spPr>
          <a:xfrm>
            <a:off x="195083" y="5167267"/>
            <a:ext cx="6260081" cy="1690733"/>
          </a:xfrm>
          <a:prstGeom prst="rect">
            <a:avLst/>
          </a:prstGeom>
          <a:noFill/>
          <a:ln>
            <a:noFill/>
          </a:ln>
        </p:spPr>
        <p:txBody>
          <a:bodyPr lIns="91425" tIns="45700" rIns="91425" bIns="4570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825500" fontAlgn="auto" hangingPunct="0">
              <a:lnSpc>
                <a:spcPct val="100000"/>
              </a:lnSpc>
              <a:spcBef>
                <a:spcPts val="0"/>
              </a:spcBef>
              <a:spcAft>
                <a:spcPts val="0"/>
              </a:spcAft>
              <a:defRPr/>
            </a:pPr>
            <a:r>
              <a:rPr lang="es-ES" sz="3200" b="1" i="1" dirty="0">
                <a:solidFill>
                  <a:schemeClr val="bg1"/>
                </a:solidFill>
                <a:effectLst>
                  <a:outerShdw blurRad="38100" dist="38100" dir="2700000" algn="tl">
                    <a:srgbClr val="000000">
                      <a:alpha val="43137"/>
                    </a:srgbClr>
                  </a:outerShdw>
                </a:effectLst>
                <a:latin typeface="+mn-lt"/>
                <a:ea typeface="+mn-ea"/>
                <a:cs typeface="Arial" panose="020B0604020202020204" pitchFamily="34" charset="0"/>
                <a:sym typeface="Economica"/>
              </a:rPr>
              <a:t>Concepto de Gasto UAESP</a:t>
            </a:r>
          </a:p>
          <a:p>
            <a:pPr algn="l" defTabSz="825500" fontAlgn="auto" hangingPunct="0">
              <a:lnSpc>
                <a:spcPct val="100000"/>
              </a:lnSpc>
              <a:spcBef>
                <a:spcPts val="0"/>
              </a:spcBef>
              <a:spcAft>
                <a:spcPts val="0"/>
              </a:spcAft>
              <a:defRPr/>
            </a:pPr>
            <a:r>
              <a:rPr lang="es-ES" sz="3200" b="1" i="1" dirty="0">
                <a:solidFill>
                  <a:schemeClr val="bg1"/>
                </a:solidFill>
                <a:effectLst>
                  <a:outerShdw blurRad="38100" dist="38100" dir="2700000" algn="tl">
                    <a:srgbClr val="000000">
                      <a:alpha val="43137"/>
                    </a:srgbClr>
                  </a:outerShdw>
                </a:effectLst>
                <a:latin typeface="+mn-lt"/>
                <a:ea typeface="+mn-ea"/>
                <a:cs typeface="Arial" panose="020B0604020202020204" pitchFamily="34" charset="0"/>
                <a:sym typeface="Economica"/>
              </a:rPr>
              <a:t>Presupuestos Participativos</a:t>
            </a:r>
          </a:p>
        </p:txBody>
      </p:sp>
      <p:sp>
        <p:nvSpPr>
          <p:cNvPr id="20" name="Imagen 7">
            <a:extLst>
              <a:ext uri="{FF2B5EF4-FFF2-40B4-BE49-F238E27FC236}">
                <a16:creationId xmlns:a16="http://schemas.microsoft.com/office/drawing/2014/main" id="{3D2611A3-D7A8-C44C-A87C-1DD0534ED85B}"/>
              </a:ext>
            </a:extLst>
          </p:cNvPr>
          <p:cNvSpPr>
            <a:spLocks noChangeAspect="1" noChangeArrowheads="1"/>
          </p:cNvSpPr>
          <p:nvPr/>
        </p:nvSpPr>
        <p:spPr bwMode="auto">
          <a:xfrm>
            <a:off x="8805863" y="5862638"/>
            <a:ext cx="3152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O"/>
          </a:p>
        </p:txBody>
      </p:sp>
      <p:pic>
        <p:nvPicPr>
          <p:cNvPr id="24" name="Imagen 7">
            <a:extLst>
              <a:ext uri="{FF2B5EF4-FFF2-40B4-BE49-F238E27FC236}">
                <a16:creationId xmlns:a16="http://schemas.microsoft.com/office/drawing/2014/main" id="{64A98A90-74D1-9547-A2D3-8502CB79A425}"/>
              </a:ext>
            </a:extLst>
          </p:cNvPr>
          <p:cNvPicPr>
            <a:picLocks noChangeAspect="1"/>
          </p:cNvPicPr>
          <p:nvPr/>
        </p:nvPicPr>
        <p:blipFill>
          <a:blip r:embed="rId5"/>
          <a:stretch>
            <a:fillRect/>
          </a:stretch>
        </p:blipFill>
        <p:spPr>
          <a:xfrm>
            <a:off x="8805112" y="5861903"/>
            <a:ext cx="3153526" cy="83099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71A7FF-F3D0-B340-B086-38CCE6FE7987}"/>
              </a:ext>
            </a:extLst>
          </p:cNvPr>
          <p:cNvPicPr>
            <a:picLocks noChangeAspect="1"/>
          </p:cNvPicPr>
          <p:nvPr/>
        </p:nvPicPr>
        <p:blipFill rotWithShape="1">
          <a:blip r:embed="rId3">
            <a:extLst>
              <a:ext uri="{28A0092B-C50C-407E-A947-70E740481C1C}">
                <a14:useLocalDpi xmlns:a14="http://schemas.microsoft.com/office/drawing/2010/main" val="0"/>
              </a:ext>
            </a:extLst>
          </a:blip>
          <a:srcRect l="18327" r="38278"/>
          <a:stretch/>
        </p:blipFill>
        <p:spPr>
          <a:xfrm>
            <a:off x="6907306" y="0"/>
            <a:ext cx="5284694" cy="6858000"/>
          </a:xfrm>
          <a:prstGeom prst="rect">
            <a:avLst/>
          </a:prstGeom>
        </p:spPr>
      </p:pic>
      <p:pic>
        <p:nvPicPr>
          <p:cNvPr id="21" name="Picture 20">
            <a:extLst>
              <a:ext uri="{FF2B5EF4-FFF2-40B4-BE49-F238E27FC236}">
                <a16:creationId xmlns:a16="http://schemas.microsoft.com/office/drawing/2014/main" id="{B9F111EB-859B-8040-A791-E55FC91DF25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24294" b="75866"/>
          <a:stretch/>
        </p:blipFill>
        <p:spPr>
          <a:xfrm>
            <a:off x="0" y="0"/>
            <a:ext cx="9230061" cy="1655123"/>
          </a:xfrm>
          <a:prstGeom prst="rect">
            <a:avLst/>
          </a:prstGeom>
        </p:spPr>
      </p:pic>
      <p:sp>
        <p:nvSpPr>
          <p:cNvPr id="14" name="Título 4">
            <a:extLst>
              <a:ext uri="{FF2B5EF4-FFF2-40B4-BE49-F238E27FC236}">
                <a16:creationId xmlns:a16="http://schemas.microsoft.com/office/drawing/2014/main" id="{96C1E80C-F114-1140-A9D1-6E99EEF05ADB}"/>
              </a:ext>
            </a:extLst>
          </p:cNvPr>
          <p:cNvSpPr txBox="1">
            <a:spLocks/>
          </p:cNvSpPr>
          <p:nvPr/>
        </p:nvSpPr>
        <p:spPr>
          <a:xfrm>
            <a:off x="512562" y="479563"/>
            <a:ext cx="6240777" cy="60749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hangingPunct="0">
              <a:lnSpc>
                <a:spcPct val="100000"/>
              </a:lnSpc>
              <a:spcBef>
                <a:spcPts val="0"/>
              </a:spcBef>
              <a:defRPr/>
            </a:pPr>
            <a:r>
              <a:rPr lang="es-CO" sz="2400" b="1" dirty="0">
                <a:solidFill>
                  <a:schemeClr val="accent6">
                    <a:lumMod val="20000"/>
                    <a:lumOff val="80000"/>
                  </a:schemeClr>
                </a:solidFill>
              </a:rPr>
              <a:t>CAMBIOS DE HÁBITOS DE CONSUMO, SEPARACIÓN EN LA FUENTE Y RECICLAJE</a:t>
            </a:r>
            <a:endParaRPr lang="en-US" sz="2400" b="1" dirty="0">
              <a:solidFill>
                <a:schemeClr val="accent6">
                  <a:lumMod val="20000"/>
                  <a:lumOff val="80000"/>
                </a:schemeClr>
              </a:solidFill>
              <a:latin typeface="Arial" panose="020B0604020202020204" pitchFamily="34" charset="0"/>
              <a:cs typeface="Arial" panose="020B0604020202020204" pitchFamily="34" charset="0"/>
              <a:sym typeface="Economica"/>
            </a:endParaRPr>
          </a:p>
        </p:txBody>
      </p:sp>
      <p:sp>
        <p:nvSpPr>
          <p:cNvPr id="3" name="TextBox 2">
            <a:extLst>
              <a:ext uri="{FF2B5EF4-FFF2-40B4-BE49-F238E27FC236}">
                <a16:creationId xmlns:a16="http://schemas.microsoft.com/office/drawing/2014/main" id="{DD3E6B77-1E5A-BD41-84EA-D172809684AA}"/>
              </a:ext>
            </a:extLst>
          </p:cNvPr>
          <p:cNvSpPr txBox="1"/>
          <p:nvPr/>
        </p:nvSpPr>
        <p:spPr>
          <a:xfrm>
            <a:off x="14325600" y="7355840"/>
            <a:ext cx="184731" cy="369332"/>
          </a:xfrm>
          <a:prstGeom prst="rect">
            <a:avLst/>
          </a:prstGeom>
          <a:noFill/>
        </p:spPr>
        <p:txBody>
          <a:bodyPr wrap="none" rtlCol="0">
            <a:spAutoFit/>
          </a:bodyPr>
          <a:lstStyle/>
          <a:p>
            <a:endParaRPr lang="en-CO" dirty="0">
              <a:latin typeface="Arial" panose="020B0604020202020204" pitchFamily="34" charset="0"/>
              <a:cs typeface="Arial" panose="020B0604020202020204" pitchFamily="34" charset="0"/>
            </a:endParaRPr>
          </a:p>
        </p:txBody>
      </p:sp>
      <p:pic>
        <p:nvPicPr>
          <p:cNvPr id="26" name="Imagen 7">
            <a:extLst>
              <a:ext uri="{FF2B5EF4-FFF2-40B4-BE49-F238E27FC236}">
                <a16:creationId xmlns:a16="http://schemas.microsoft.com/office/drawing/2014/main" id="{8E5F2717-3464-AE4C-9D05-7767857691B6}"/>
              </a:ext>
            </a:extLst>
          </p:cNvPr>
          <p:cNvPicPr>
            <a:picLocks noChangeAspect="1"/>
          </p:cNvPicPr>
          <p:nvPr/>
        </p:nvPicPr>
        <p:blipFill>
          <a:blip r:embed="rId5"/>
          <a:stretch>
            <a:fillRect/>
          </a:stretch>
        </p:blipFill>
        <p:spPr>
          <a:xfrm>
            <a:off x="9038474" y="8849077"/>
            <a:ext cx="3153526" cy="830997"/>
          </a:xfrm>
          <a:prstGeom prst="rect">
            <a:avLst/>
          </a:prstGeom>
        </p:spPr>
      </p:pic>
      <p:sp>
        <p:nvSpPr>
          <p:cNvPr id="20" name="Rectangle 19">
            <a:extLst>
              <a:ext uri="{FF2B5EF4-FFF2-40B4-BE49-F238E27FC236}">
                <a16:creationId xmlns:a16="http://schemas.microsoft.com/office/drawing/2014/main" id="{16C322D0-7F50-4D43-ABFF-D00A36677E7A}"/>
              </a:ext>
            </a:extLst>
          </p:cNvPr>
          <p:cNvSpPr/>
          <p:nvPr/>
        </p:nvSpPr>
        <p:spPr>
          <a:xfrm>
            <a:off x="647033" y="2454125"/>
            <a:ext cx="3637348" cy="523220"/>
          </a:xfrm>
          <a:prstGeom prst="rect">
            <a:avLst/>
          </a:prstGeom>
        </p:spPr>
        <p:txBody>
          <a:bodyPr wrap="square">
            <a:spAutoFit/>
          </a:bodyPr>
          <a:lstStyle/>
          <a:p>
            <a:r>
              <a:rPr lang="es-ES_tradnl" sz="2800" b="1" dirty="0">
                <a:solidFill>
                  <a:srgbClr val="2A654A"/>
                </a:solidFill>
                <a:latin typeface="Arial" panose="020B0604020202020204" pitchFamily="34" charset="0"/>
                <a:cs typeface="Arial" panose="020B0604020202020204" pitchFamily="34" charset="0"/>
              </a:rPr>
              <a:t>DESCRIPCIÓN</a:t>
            </a:r>
          </a:p>
        </p:txBody>
      </p:sp>
      <p:sp>
        <p:nvSpPr>
          <p:cNvPr id="22" name="Rectangle 21">
            <a:extLst>
              <a:ext uri="{FF2B5EF4-FFF2-40B4-BE49-F238E27FC236}">
                <a16:creationId xmlns:a16="http://schemas.microsoft.com/office/drawing/2014/main" id="{3871D2D4-1B1D-E548-A54F-08CF218869FC}"/>
              </a:ext>
            </a:extLst>
          </p:cNvPr>
          <p:cNvSpPr/>
          <p:nvPr/>
        </p:nvSpPr>
        <p:spPr>
          <a:xfrm>
            <a:off x="647032" y="3022192"/>
            <a:ext cx="5659639" cy="1754326"/>
          </a:xfrm>
          <a:prstGeom prst="rect">
            <a:avLst/>
          </a:prstGeom>
        </p:spPr>
        <p:txBody>
          <a:bodyPr wrap="square">
            <a:spAutoFit/>
          </a:bodyPr>
          <a:lstStyle/>
          <a:p>
            <a:pPr algn="just"/>
            <a:r>
              <a:rPr lang="es-CO" dirty="0"/>
              <a:t>Abarca todas las acciones adelantadas para lograr cambios de comportamientos, que deben producirse en la gestión de residuos, en la manera en la que los ciudadanos consumimos, generamos y nos deshacemos de los residuos en el hogar, en los espacios sociales y en el espacio público.</a:t>
            </a:r>
            <a:endParaRPr lang="es-ES_tradnl" sz="1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4930AB0E-84B2-EF40-B462-8F5DBD37DF78}"/>
              </a:ext>
            </a:extLst>
          </p:cNvPr>
          <p:cNvSpPr/>
          <p:nvPr/>
        </p:nvSpPr>
        <p:spPr>
          <a:xfrm>
            <a:off x="6907306" y="5202877"/>
            <a:ext cx="5270897" cy="1655123"/>
          </a:xfrm>
          <a:prstGeom prst="rect">
            <a:avLst/>
          </a:prstGeom>
          <a:gradFill flip="none" rotWithShape="1">
            <a:gsLst>
              <a:gs pos="0">
                <a:schemeClr val="tx1">
                  <a:alpha val="5106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12" name="Imagen 7">
            <a:extLst>
              <a:ext uri="{FF2B5EF4-FFF2-40B4-BE49-F238E27FC236}">
                <a16:creationId xmlns:a16="http://schemas.microsoft.com/office/drawing/2014/main" id="{191A8D50-C97C-F649-BB46-574D43E22E64}"/>
              </a:ext>
            </a:extLst>
          </p:cNvPr>
          <p:cNvPicPr>
            <a:picLocks noChangeAspect="1"/>
          </p:cNvPicPr>
          <p:nvPr/>
        </p:nvPicPr>
        <p:blipFill>
          <a:blip r:embed="rId5"/>
          <a:stretch>
            <a:fillRect/>
          </a:stretch>
        </p:blipFill>
        <p:spPr>
          <a:xfrm>
            <a:off x="8789367" y="5903575"/>
            <a:ext cx="3153526" cy="830997"/>
          </a:xfrm>
          <a:prstGeom prst="rect">
            <a:avLst/>
          </a:prstGeom>
        </p:spPr>
      </p:pic>
    </p:spTree>
    <p:extLst>
      <p:ext uri="{BB962C8B-B14F-4D97-AF65-F5344CB8AC3E}">
        <p14:creationId xmlns:p14="http://schemas.microsoft.com/office/powerpoint/2010/main" val="233694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3E6B77-1E5A-BD41-84EA-D172809684AA}"/>
              </a:ext>
            </a:extLst>
          </p:cNvPr>
          <p:cNvSpPr txBox="1"/>
          <p:nvPr/>
        </p:nvSpPr>
        <p:spPr>
          <a:xfrm>
            <a:off x="14325600" y="7355840"/>
            <a:ext cx="184731" cy="369332"/>
          </a:xfrm>
          <a:prstGeom prst="rect">
            <a:avLst/>
          </a:prstGeom>
          <a:noFill/>
        </p:spPr>
        <p:txBody>
          <a:bodyPr wrap="none" rtlCol="0">
            <a:spAutoFit/>
          </a:bodyPr>
          <a:lstStyle/>
          <a:p>
            <a:endParaRPr lang="en-CO" dirty="0">
              <a:latin typeface="Arial" panose="020B0604020202020204" pitchFamily="34" charset="0"/>
              <a:cs typeface="Arial" panose="020B0604020202020204" pitchFamily="34" charset="0"/>
            </a:endParaRPr>
          </a:p>
        </p:txBody>
      </p:sp>
      <p:pic>
        <p:nvPicPr>
          <p:cNvPr id="26" name="Imagen 7">
            <a:extLst>
              <a:ext uri="{FF2B5EF4-FFF2-40B4-BE49-F238E27FC236}">
                <a16:creationId xmlns:a16="http://schemas.microsoft.com/office/drawing/2014/main" id="{8E5F2717-3464-AE4C-9D05-7767857691B6}"/>
              </a:ext>
            </a:extLst>
          </p:cNvPr>
          <p:cNvPicPr>
            <a:picLocks noChangeAspect="1"/>
          </p:cNvPicPr>
          <p:nvPr/>
        </p:nvPicPr>
        <p:blipFill>
          <a:blip r:embed="rId3"/>
          <a:stretch>
            <a:fillRect/>
          </a:stretch>
        </p:blipFill>
        <p:spPr>
          <a:xfrm>
            <a:off x="9038474" y="8849077"/>
            <a:ext cx="3153526" cy="830997"/>
          </a:xfrm>
          <a:prstGeom prst="rect">
            <a:avLst/>
          </a:prstGeom>
        </p:spPr>
      </p:pic>
      <p:pic>
        <p:nvPicPr>
          <p:cNvPr id="27" name="Picture 26">
            <a:extLst>
              <a:ext uri="{FF2B5EF4-FFF2-40B4-BE49-F238E27FC236}">
                <a16:creationId xmlns:a16="http://schemas.microsoft.com/office/drawing/2014/main" id="{927268E8-880F-4446-B763-4FB76B562AB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805112" y="5876390"/>
            <a:ext cx="3153525" cy="830997"/>
          </a:xfrm>
          <a:prstGeom prst="rect">
            <a:avLst/>
          </a:prstGeom>
        </p:spPr>
      </p:pic>
      <p:sp>
        <p:nvSpPr>
          <p:cNvPr id="20" name="Rectangle 19">
            <a:extLst>
              <a:ext uri="{FF2B5EF4-FFF2-40B4-BE49-F238E27FC236}">
                <a16:creationId xmlns:a16="http://schemas.microsoft.com/office/drawing/2014/main" id="{16C322D0-7F50-4D43-ABFF-D00A36677E7A}"/>
              </a:ext>
            </a:extLst>
          </p:cNvPr>
          <p:cNvSpPr/>
          <p:nvPr/>
        </p:nvSpPr>
        <p:spPr>
          <a:xfrm>
            <a:off x="290946" y="377981"/>
            <a:ext cx="7990603" cy="830997"/>
          </a:xfrm>
          <a:prstGeom prst="rect">
            <a:avLst/>
          </a:prstGeom>
        </p:spPr>
        <p:txBody>
          <a:bodyPr wrap="square">
            <a:spAutoFit/>
          </a:bodyPr>
          <a:lstStyle/>
          <a:p>
            <a:r>
              <a:rPr lang="es-CO" sz="2400" b="1" dirty="0">
                <a:solidFill>
                  <a:srgbClr val="4BC783"/>
                </a:solidFill>
              </a:rPr>
              <a:t>OPCIONES POSIBLES PARA LOS PRESUPUESTOS PARTICIPATIVOS</a:t>
            </a:r>
            <a:endParaRPr lang="es-ES_tradnl" sz="3600" b="1" dirty="0">
              <a:solidFill>
                <a:srgbClr val="4BC783"/>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3871D2D4-1B1D-E548-A54F-08CF218869FC}"/>
              </a:ext>
            </a:extLst>
          </p:cNvPr>
          <p:cNvSpPr/>
          <p:nvPr/>
        </p:nvSpPr>
        <p:spPr>
          <a:xfrm>
            <a:off x="290946" y="1629073"/>
            <a:ext cx="7564582" cy="4247317"/>
          </a:xfrm>
          <a:prstGeom prst="rect">
            <a:avLst/>
          </a:prstGeom>
        </p:spPr>
        <p:txBody>
          <a:bodyPr wrap="square">
            <a:spAutoFit/>
          </a:bodyPr>
          <a:lstStyle/>
          <a:p>
            <a:pPr marL="342900" indent="-342900" algn="just">
              <a:buFont typeface="Arial" panose="020B0604020202020204" pitchFamily="34" charset="0"/>
              <a:buChar char="•"/>
            </a:pPr>
            <a:r>
              <a:rPr lang="es-CO" dirty="0"/>
              <a:t>Cultura ciudadana en el conocimiento de la gestión de residuos: Divulgación de información acerca de consumo responsable, economía circular y separación en la fuente, primer lugar en el que de forma eficaz mediante procesos pedagógicos se logra disminuir la cantidad de residuos.</a:t>
            </a:r>
          </a:p>
          <a:p>
            <a:pPr marL="342900" indent="-342900" algn="just">
              <a:buAutoNum type="arabicPeriod"/>
            </a:pPr>
            <a:endParaRPr lang="es-CO" dirty="0"/>
          </a:p>
          <a:p>
            <a:pPr marL="342900" indent="-342900" algn="just">
              <a:buFont typeface="Arial" panose="020B0604020202020204" pitchFamily="34" charset="0"/>
              <a:buChar char="•"/>
            </a:pPr>
            <a:r>
              <a:rPr lang="es-CO" dirty="0"/>
              <a:t>Cultura ciudadana en las actitudes y prácticas sobre la gestión de residuos: Aumentar las posibilidades de producir cambios significativos en los comportamientos de la ciudadanía acerca del manejo de sus residuos fomentando transformaciones en las actitudes y en las prácticas cotidianas, modificando los hábitos de vida y los patrones de consumo.</a:t>
            </a:r>
          </a:p>
          <a:p>
            <a:pPr algn="just"/>
            <a:endParaRPr lang="es-CO" dirty="0"/>
          </a:p>
          <a:p>
            <a:pPr marL="342900" indent="-342900" algn="just">
              <a:buFont typeface="Arial" panose="020B0604020202020204" pitchFamily="34" charset="0"/>
              <a:buChar char="•"/>
            </a:pPr>
            <a:r>
              <a:rPr lang="es-CO" dirty="0"/>
              <a:t>Cultura ciudadana en las percepciones y valoraciones relacionados con la gestión de residuos: Considerar las percepciones y valoraciones en relación con los residuos, como la base para abordar hábitos, comportamientos automáticos y prácticas inadecuadas acerca de la gestión de residuos</a:t>
            </a:r>
            <a:endParaRPr lang="es-ES_tradnl"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0482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9F111EB-859B-8040-A791-E55FC91DF25C}"/>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24294" b="75866"/>
          <a:stretch/>
        </p:blipFill>
        <p:spPr>
          <a:xfrm>
            <a:off x="0" y="0"/>
            <a:ext cx="9230061" cy="1655123"/>
          </a:xfrm>
          <a:prstGeom prst="rect">
            <a:avLst/>
          </a:prstGeom>
        </p:spPr>
      </p:pic>
      <p:sp>
        <p:nvSpPr>
          <p:cNvPr id="14" name="Título 4">
            <a:extLst>
              <a:ext uri="{FF2B5EF4-FFF2-40B4-BE49-F238E27FC236}">
                <a16:creationId xmlns:a16="http://schemas.microsoft.com/office/drawing/2014/main" id="{96C1E80C-F114-1140-A9D1-6E99EEF05ADB}"/>
              </a:ext>
            </a:extLst>
          </p:cNvPr>
          <p:cNvSpPr txBox="1">
            <a:spLocks/>
          </p:cNvSpPr>
          <p:nvPr/>
        </p:nvSpPr>
        <p:spPr>
          <a:xfrm>
            <a:off x="512563" y="479563"/>
            <a:ext cx="4859234" cy="607493"/>
          </a:xfrm>
          <a:prstGeom prst="rect">
            <a:avLst/>
          </a:prstGeom>
        </p:spPr>
        <p:txBody>
          <a:bodyP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25500" hangingPunct="0">
              <a:lnSpc>
                <a:spcPct val="100000"/>
              </a:lnSpc>
              <a:spcBef>
                <a:spcPts val="0"/>
              </a:spcBef>
              <a:defRPr/>
            </a:pPr>
            <a:r>
              <a:rPr lang="es-CO" sz="3600" b="1" dirty="0">
                <a:solidFill>
                  <a:schemeClr val="accent6">
                    <a:lumMod val="20000"/>
                    <a:lumOff val="80000"/>
                  </a:schemeClr>
                </a:solidFill>
              </a:rPr>
              <a:t>CAMBIOS DE HÁBITOS DE CONSUMO, SEPARACIÓN EN LA FUENTE Y RECICLAJE</a:t>
            </a:r>
            <a:endParaRPr lang="en-US" sz="3200" b="1" dirty="0">
              <a:solidFill>
                <a:schemeClr val="accent6">
                  <a:lumMod val="20000"/>
                  <a:lumOff val="80000"/>
                </a:schemeClr>
              </a:solidFill>
              <a:latin typeface="Arial" panose="020B0604020202020204" pitchFamily="34" charset="0"/>
              <a:cs typeface="Arial" panose="020B0604020202020204" pitchFamily="34" charset="0"/>
              <a:sym typeface="Economica"/>
            </a:endParaRPr>
          </a:p>
        </p:txBody>
      </p:sp>
      <p:sp>
        <p:nvSpPr>
          <p:cNvPr id="3" name="TextBox 2">
            <a:extLst>
              <a:ext uri="{FF2B5EF4-FFF2-40B4-BE49-F238E27FC236}">
                <a16:creationId xmlns:a16="http://schemas.microsoft.com/office/drawing/2014/main" id="{DD3E6B77-1E5A-BD41-84EA-D172809684AA}"/>
              </a:ext>
            </a:extLst>
          </p:cNvPr>
          <p:cNvSpPr txBox="1"/>
          <p:nvPr/>
        </p:nvSpPr>
        <p:spPr>
          <a:xfrm>
            <a:off x="14325600" y="7355840"/>
            <a:ext cx="184731" cy="369332"/>
          </a:xfrm>
          <a:prstGeom prst="rect">
            <a:avLst/>
          </a:prstGeom>
          <a:noFill/>
        </p:spPr>
        <p:txBody>
          <a:bodyPr wrap="none" rtlCol="0">
            <a:spAutoFit/>
          </a:bodyPr>
          <a:lstStyle/>
          <a:p>
            <a:endParaRPr lang="en-CO" dirty="0">
              <a:latin typeface="Arial" panose="020B0604020202020204" pitchFamily="34" charset="0"/>
              <a:cs typeface="Arial" panose="020B0604020202020204" pitchFamily="34" charset="0"/>
            </a:endParaRPr>
          </a:p>
        </p:txBody>
      </p:sp>
      <p:pic>
        <p:nvPicPr>
          <p:cNvPr id="26" name="Imagen 7">
            <a:extLst>
              <a:ext uri="{FF2B5EF4-FFF2-40B4-BE49-F238E27FC236}">
                <a16:creationId xmlns:a16="http://schemas.microsoft.com/office/drawing/2014/main" id="{8E5F2717-3464-AE4C-9D05-7767857691B6}"/>
              </a:ext>
            </a:extLst>
          </p:cNvPr>
          <p:cNvPicPr>
            <a:picLocks noChangeAspect="1"/>
          </p:cNvPicPr>
          <p:nvPr/>
        </p:nvPicPr>
        <p:blipFill>
          <a:blip r:embed="rId4"/>
          <a:stretch>
            <a:fillRect/>
          </a:stretch>
        </p:blipFill>
        <p:spPr>
          <a:xfrm>
            <a:off x="9038474" y="8849077"/>
            <a:ext cx="3153526" cy="830997"/>
          </a:xfrm>
          <a:prstGeom prst="rect">
            <a:avLst/>
          </a:prstGeom>
        </p:spPr>
      </p:pic>
      <p:pic>
        <p:nvPicPr>
          <p:cNvPr id="27" name="Picture 26">
            <a:extLst>
              <a:ext uri="{FF2B5EF4-FFF2-40B4-BE49-F238E27FC236}">
                <a16:creationId xmlns:a16="http://schemas.microsoft.com/office/drawing/2014/main" id="{927268E8-880F-4446-B763-4FB76B562AB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805112" y="5876390"/>
            <a:ext cx="3153525" cy="830997"/>
          </a:xfrm>
          <a:prstGeom prst="rect">
            <a:avLst/>
          </a:prstGeom>
        </p:spPr>
      </p:pic>
      <p:sp>
        <p:nvSpPr>
          <p:cNvPr id="20" name="Rectangle 19">
            <a:extLst>
              <a:ext uri="{FF2B5EF4-FFF2-40B4-BE49-F238E27FC236}">
                <a16:creationId xmlns:a16="http://schemas.microsoft.com/office/drawing/2014/main" id="{16C322D0-7F50-4D43-ABFF-D00A36677E7A}"/>
              </a:ext>
            </a:extLst>
          </p:cNvPr>
          <p:cNvSpPr/>
          <p:nvPr/>
        </p:nvSpPr>
        <p:spPr>
          <a:xfrm>
            <a:off x="667147" y="1735209"/>
            <a:ext cx="5379694" cy="523220"/>
          </a:xfrm>
          <a:prstGeom prst="rect">
            <a:avLst/>
          </a:prstGeom>
        </p:spPr>
        <p:txBody>
          <a:bodyPr wrap="square">
            <a:spAutoFit/>
          </a:bodyPr>
          <a:lstStyle/>
          <a:p>
            <a:r>
              <a:rPr lang="es-ES_tradnl" sz="2800" b="1" dirty="0">
                <a:solidFill>
                  <a:srgbClr val="2A654A"/>
                </a:solidFill>
                <a:latin typeface="Arial" panose="020B0604020202020204" pitchFamily="34" charset="0"/>
                <a:cs typeface="Arial" panose="020B0604020202020204" pitchFamily="34" charset="0"/>
              </a:rPr>
              <a:t>CRITERIOS DE ELEGIBILIDAD</a:t>
            </a:r>
          </a:p>
        </p:txBody>
      </p:sp>
      <p:sp>
        <p:nvSpPr>
          <p:cNvPr id="9" name="Rectangle 8">
            <a:extLst>
              <a:ext uri="{FF2B5EF4-FFF2-40B4-BE49-F238E27FC236}">
                <a16:creationId xmlns:a16="http://schemas.microsoft.com/office/drawing/2014/main" id="{110012ED-ADDD-0246-8F27-56EEE8FC79B9}"/>
              </a:ext>
            </a:extLst>
          </p:cNvPr>
          <p:cNvSpPr/>
          <p:nvPr/>
        </p:nvSpPr>
        <p:spPr>
          <a:xfrm>
            <a:off x="1652357" y="2306952"/>
            <a:ext cx="1681356" cy="1600438"/>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es-CO" sz="1400" dirty="0"/>
              <a:t>Cambios de comportamientos en la manera que consumimos generamos y nos deshacemos de los residuos</a:t>
            </a:r>
            <a:endParaRPr lang="es-ES_tradnl" sz="11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2" name="Picture 2" descr="Iconos de Bombilla - 30,286 iconos vectoriales gratis">
            <a:extLst>
              <a:ext uri="{FF2B5EF4-FFF2-40B4-BE49-F238E27FC236}">
                <a16:creationId xmlns:a16="http://schemas.microsoft.com/office/drawing/2014/main" id="{91A31204-871F-2D46-A855-608128532E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252" y="2277749"/>
            <a:ext cx="812800" cy="8128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C68853F6-5967-C444-A581-E30027D88FE7}"/>
              </a:ext>
            </a:extLst>
          </p:cNvPr>
          <p:cNvSpPr/>
          <p:nvPr/>
        </p:nvSpPr>
        <p:spPr>
          <a:xfrm>
            <a:off x="1652357" y="4706839"/>
            <a:ext cx="1567592" cy="116955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es-CO" sz="1400" dirty="0"/>
              <a:t>Personas sensibilizadas. Cambios de comportamientos generados</a:t>
            </a:r>
            <a:endParaRPr lang="es-ES_tradnl" sz="11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7" name="Picture 2" descr="Iconos de Bombilla - 30,286 iconos vectoriales gratis">
            <a:extLst>
              <a:ext uri="{FF2B5EF4-FFF2-40B4-BE49-F238E27FC236}">
                <a16:creationId xmlns:a16="http://schemas.microsoft.com/office/drawing/2014/main" id="{951D7CB8-840A-FC46-9C9B-2B73B24488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291" y="5068910"/>
            <a:ext cx="812800" cy="8074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conos de Bombilla - 30,286 iconos vectoriales gratis">
            <a:extLst>
              <a:ext uri="{FF2B5EF4-FFF2-40B4-BE49-F238E27FC236}">
                <a16:creationId xmlns:a16="http://schemas.microsoft.com/office/drawing/2014/main" id="{983AC567-F239-8141-B96C-84391D11F7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9745" y="5709921"/>
            <a:ext cx="812800" cy="8128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conos de Bombilla - 30,286 iconos vectoriales gratis">
            <a:extLst>
              <a:ext uri="{FF2B5EF4-FFF2-40B4-BE49-F238E27FC236}">
                <a16:creationId xmlns:a16="http://schemas.microsoft.com/office/drawing/2014/main" id="{951D7CB8-840A-FC46-9C9B-2B73B24488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9745" y="2277749"/>
            <a:ext cx="812800" cy="809327"/>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15">
            <a:extLst>
              <a:ext uri="{FF2B5EF4-FFF2-40B4-BE49-F238E27FC236}">
                <a16:creationId xmlns:a16="http://schemas.microsoft.com/office/drawing/2014/main" id="{C68853F6-5967-C444-A581-E30027D88FE7}"/>
              </a:ext>
            </a:extLst>
          </p:cNvPr>
          <p:cNvSpPr/>
          <p:nvPr/>
        </p:nvSpPr>
        <p:spPr>
          <a:xfrm>
            <a:off x="5101927" y="2306952"/>
            <a:ext cx="2636608" cy="181588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es-CO" sz="1400" dirty="0"/>
              <a:t>Deben aunarse a los esfuerzos del sector y, particularmente de la UAESP, en las acciones programadas dentro de la implementación de la Estrategia de Cultura Ciudadana para promover la correctamente separación en la fuente.</a:t>
            </a:r>
            <a:endParaRPr lang="es-ES_tradnl" sz="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5" name="Rectangle 15">
            <a:extLst>
              <a:ext uri="{FF2B5EF4-FFF2-40B4-BE49-F238E27FC236}">
                <a16:creationId xmlns:a16="http://schemas.microsoft.com/office/drawing/2014/main" id="{C68853F6-5967-C444-A581-E30027D88FE7}"/>
              </a:ext>
            </a:extLst>
          </p:cNvPr>
          <p:cNvSpPr/>
          <p:nvPr/>
        </p:nvSpPr>
        <p:spPr>
          <a:xfrm>
            <a:off x="5101927" y="4706839"/>
            <a:ext cx="2742445" cy="181588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es-CO" sz="1400" dirty="0"/>
              <a:t>Los proyectos deben programar procesos pedagógicos y de cultura ciudadana que convoque personas habitantes en unidades residenciales, unidades rurales, multiusuarios, locales comerciales, supermercados, restaurantes, centros educativos, entre otros.</a:t>
            </a:r>
            <a:endParaRPr lang="es-ES_tradnl" sz="10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8999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3E6B77-1E5A-BD41-84EA-D172809684AA}"/>
              </a:ext>
            </a:extLst>
          </p:cNvPr>
          <p:cNvSpPr txBox="1"/>
          <p:nvPr/>
        </p:nvSpPr>
        <p:spPr>
          <a:xfrm>
            <a:off x="14325600" y="7355840"/>
            <a:ext cx="184731" cy="369332"/>
          </a:xfrm>
          <a:prstGeom prst="rect">
            <a:avLst/>
          </a:prstGeom>
          <a:noFill/>
        </p:spPr>
        <p:txBody>
          <a:bodyPr wrap="none" rtlCol="0">
            <a:spAutoFit/>
          </a:bodyPr>
          <a:lstStyle/>
          <a:p>
            <a:endParaRPr lang="en-CO" dirty="0">
              <a:latin typeface="Arial" panose="020B0604020202020204" pitchFamily="34" charset="0"/>
              <a:cs typeface="Arial" panose="020B0604020202020204" pitchFamily="34" charset="0"/>
            </a:endParaRPr>
          </a:p>
        </p:txBody>
      </p:sp>
      <p:pic>
        <p:nvPicPr>
          <p:cNvPr id="26" name="Imagen 7">
            <a:extLst>
              <a:ext uri="{FF2B5EF4-FFF2-40B4-BE49-F238E27FC236}">
                <a16:creationId xmlns:a16="http://schemas.microsoft.com/office/drawing/2014/main" id="{8E5F2717-3464-AE4C-9D05-7767857691B6}"/>
              </a:ext>
            </a:extLst>
          </p:cNvPr>
          <p:cNvPicPr>
            <a:picLocks noChangeAspect="1"/>
          </p:cNvPicPr>
          <p:nvPr/>
        </p:nvPicPr>
        <p:blipFill>
          <a:blip r:embed="rId3"/>
          <a:stretch>
            <a:fillRect/>
          </a:stretch>
        </p:blipFill>
        <p:spPr>
          <a:xfrm>
            <a:off x="9038474" y="8849077"/>
            <a:ext cx="3153526" cy="830997"/>
          </a:xfrm>
          <a:prstGeom prst="rect">
            <a:avLst/>
          </a:prstGeom>
        </p:spPr>
      </p:pic>
      <p:sp>
        <p:nvSpPr>
          <p:cNvPr id="20" name="Rectangle 19">
            <a:extLst>
              <a:ext uri="{FF2B5EF4-FFF2-40B4-BE49-F238E27FC236}">
                <a16:creationId xmlns:a16="http://schemas.microsoft.com/office/drawing/2014/main" id="{16C322D0-7F50-4D43-ABFF-D00A36677E7A}"/>
              </a:ext>
            </a:extLst>
          </p:cNvPr>
          <p:cNvSpPr/>
          <p:nvPr/>
        </p:nvSpPr>
        <p:spPr>
          <a:xfrm>
            <a:off x="189100" y="196570"/>
            <a:ext cx="5398265" cy="523220"/>
          </a:xfrm>
          <a:prstGeom prst="rect">
            <a:avLst/>
          </a:prstGeom>
        </p:spPr>
        <p:txBody>
          <a:bodyPr wrap="square">
            <a:spAutoFit/>
          </a:bodyPr>
          <a:lstStyle/>
          <a:p>
            <a:r>
              <a:rPr lang="es-ES_tradnl" sz="2800" b="1" dirty="0">
                <a:solidFill>
                  <a:schemeClr val="bg1"/>
                </a:solidFill>
                <a:latin typeface="+mj-lt"/>
                <a:cs typeface="Arial" panose="020B0604020202020204" pitchFamily="34" charset="0"/>
              </a:rPr>
              <a:t>CRITERIOS DE VIABILIDAD</a:t>
            </a:r>
          </a:p>
        </p:txBody>
      </p:sp>
      <p:sp>
        <p:nvSpPr>
          <p:cNvPr id="22" name="Rectangle 21">
            <a:extLst>
              <a:ext uri="{FF2B5EF4-FFF2-40B4-BE49-F238E27FC236}">
                <a16:creationId xmlns:a16="http://schemas.microsoft.com/office/drawing/2014/main" id="{3871D2D4-1B1D-E548-A54F-08CF218869FC}"/>
              </a:ext>
            </a:extLst>
          </p:cNvPr>
          <p:cNvSpPr/>
          <p:nvPr/>
        </p:nvSpPr>
        <p:spPr>
          <a:xfrm>
            <a:off x="352539" y="1624404"/>
            <a:ext cx="11308314" cy="4770537"/>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a:spAutoFit/>
          </a:bodyPr>
          <a:lstStyle/>
          <a:p>
            <a:pPr algn="just"/>
            <a:r>
              <a:rPr lang="es-CO" dirty="0">
                <a:solidFill>
                  <a:srgbClr val="00B050"/>
                </a:solidFill>
              </a:rPr>
              <a:t>*Disminuir los impactos ambientales potenciales por el inadecuado manejo de los residuos sólidos, promoviendo consumo responsable, separación en la fuente y economía circular con el propósito de propender por la disposición de residuos en el terreno Doña Juana y el aumento de material aprovechable en la localidad.</a:t>
            </a:r>
            <a:endParaRPr lang="es-ES" dirty="0">
              <a:solidFill>
                <a:srgbClr val="00B050"/>
              </a:solidFill>
            </a:endParaRPr>
          </a:p>
          <a:p>
            <a:pPr algn="just"/>
            <a:r>
              <a:rPr lang="es-CO" dirty="0">
                <a:solidFill>
                  <a:srgbClr val="00B050"/>
                </a:solidFill>
              </a:rPr>
              <a:t> </a:t>
            </a:r>
            <a:endParaRPr lang="es-ES" dirty="0">
              <a:solidFill>
                <a:srgbClr val="00B050"/>
              </a:solidFill>
            </a:endParaRPr>
          </a:p>
          <a:p>
            <a:pPr algn="just"/>
            <a:r>
              <a:rPr lang="es-CO" dirty="0">
                <a:solidFill>
                  <a:srgbClr val="00B050"/>
                </a:solidFill>
              </a:rPr>
              <a:t>*Deben garantizar que el mayor número de la población de la localidad sea sensibilizada, y se convierta en replicador, en el desarrollo de las acciones, talleres, capacitaciones, </a:t>
            </a:r>
            <a:r>
              <a:rPr lang="es-CO" dirty="0" err="1">
                <a:solidFill>
                  <a:srgbClr val="00B050"/>
                </a:solidFill>
              </a:rPr>
              <a:t>etc</a:t>
            </a:r>
            <a:r>
              <a:rPr lang="es-CO" dirty="0">
                <a:solidFill>
                  <a:srgbClr val="00B050"/>
                </a:solidFill>
              </a:rPr>
              <a:t>; creando memoria social, (fotográficos, videos), sistematización y construcción de saber, que permita generar logros y aprendizajes colectivos. </a:t>
            </a:r>
            <a:endParaRPr lang="es-ES" dirty="0">
              <a:solidFill>
                <a:srgbClr val="00B050"/>
              </a:solidFill>
            </a:endParaRPr>
          </a:p>
          <a:p>
            <a:pPr algn="just"/>
            <a:r>
              <a:rPr lang="es-CO" dirty="0">
                <a:solidFill>
                  <a:srgbClr val="00B050"/>
                </a:solidFill>
              </a:rPr>
              <a:t> </a:t>
            </a:r>
            <a:endParaRPr lang="es-ES" dirty="0">
              <a:solidFill>
                <a:srgbClr val="00B050"/>
              </a:solidFill>
            </a:endParaRPr>
          </a:p>
          <a:p>
            <a:pPr algn="just"/>
            <a:r>
              <a:rPr lang="es-CO" dirty="0">
                <a:solidFill>
                  <a:srgbClr val="00B050"/>
                </a:solidFill>
              </a:rPr>
              <a:t>*Deben propender la inclusión y participación de los recicladores, como uno de los principales actores, en la gestión Integral de Residuos Sólidos en cumplimiento a las acciones afirmativas.</a:t>
            </a:r>
          </a:p>
          <a:p>
            <a:pPr algn="just"/>
            <a:endParaRPr lang="es-CO" sz="1600" b="1" dirty="0">
              <a:solidFill>
                <a:srgbClr val="00B050"/>
              </a:solidFill>
              <a:latin typeface="Arial" panose="020B0604020202020204" pitchFamily="34" charset="0"/>
              <a:cs typeface="Arial" panose="020B0604020202020204" pitchFamily="34" charset="0"/>
            </a:endParaRPr>
          </a:p>
          <a:p>
            <a:pPr algn="just"/>
            <a:r>
              <a:rPr lang="es-CO" dirty="0">
                <a:solidFill>
                  <a:srgbClr val="00B050"/>
                </a:solidFill>
              </a:rPr>
              <a:t>*Contribuir a un mejoramiento de la calidad de vida y el espacio público de los habitantes de la localidad, mitigando y erradicando el número de puntos críticos con presencia de residuos mixtos en la localidad.</a:t>
            </a:r>
            <a:endParaRPr lang="es-ES" dirty="0">
              <a:solidFill>
                <a:srgbClr val="00B050"/>
              </a:solidFill>
            </a:endParaRPr>
          </a:p>
          <a:p>
            <a:pPr algn="just"/>
            <a:r>
              <a:rPr lang="es-CO" dirty="0">
                <a:solidFill>
                  <a:srgbClr val="00B050"/>
                </a:solidFill>
              </a:rPr>
              <a:t> </a:t>
            </a:r>
            <a:endParaRPr lang="es-ES" dirty="0">
              <a:solidFill>
                <a:srgbClr val="00B050"/>
              </a:solidFill>
            </a:endParaRPr>
          </a:p>
          <a:p>
            <a:pPr algn="just"/>
            <a:r>
              <a:rPr lang="es-CO" dirty="0">
                <a:solidFill>
                  <a:srgbClr val="00B050"/>
                </a:solidFill>
              </a:rPr>
              <a:t>*Los gobiernos locales deben enmarcar las actividades programas para el desarrollo de esta línea de inversión en el marco normativo vigente que regule la gestión integral de residuos sólidos en Bogotá y, en particular, lo referente al modelo de aprovechamiento.</a:t>
            </a:r>
            <a:endParaRPr lang="es-ES_tradnl" sz="1600" b="1" dirty="0">
              <a:solidFill>
                <a:srgbClr val="00B050"/>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51870CBF-C2CE-734B-83F9-1DA77D7E984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805112" y="5876390"/>
            <a:ext cx="3153525" cy="830997"/>
          </a:xfrm>
          <a:prstGeom prst="rect">
            <a:avLst/>
          </a:prstGeom>
        </p:spPr>
      </p:pic>
    </p:spTree>
    <p:extLst>
      <p:ext uri="{BB962C8B-B14F-4D97-AF65-F5344CB8AC3E}">
        <p14:creationId xmlns:p14="http://schemas.microsoft.com/office/powerpoint/2010/main" val="1209578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3E6B77-1E5A-BD41-84EA-D172809684AA}"/>
              </a:ext>
            </a:extLst>
          </p:cNvPr>
          <p:cNvSpPr txBox="1"/>
          <p:nvPr/>
        </p:nvSpPr>
        <p:spPr>
          <a:xfrm>
            <a:off x="14325600" y="7355840"/>
            <a:ext cx="184731" cy="369332"/>
          </a:xfrm>
          <a:prstGeom prst="rect">
            <a:avLst/>
          </a:prstGeom>
          <a:noFill/>
        </p:spPr>
        <p:txBody>
          <a:bodyPr wrap="none" rtlCol="0">
            <a:spAutoFit/>
          </a:bodyPr>
          <a:lstStyle/>
          <a:p>
            <a:endParaRPr lang="en-CO" dirty="0">
              <a:latin typeface="Arial" panose="020B0604020202020204" pitchFamily="34" charset="0"/>
              <a:cs typeface="Arial" panose="020B0604020202020204" pitchFamily="34" charset="0"/>
            </a:endParaRPr>
          </a:p>
        </p:txBody>
      </p:sp>
      <p:pic>
        <p:nvPicPr>
          <p:cNvPr id="26" name="Imagen 7">
            <a:extLst>
              <a:ext uri="{FF2B5EF4-FFF2-40B4-BE49-F238E27FC236}">
                <a16:creationId xmlns:a16="http://schemas.microsoft.com/office/drawing/2014/main" id="{8E5F2717-3464-AE4C-9D05-7767857691B6}"/>
              </a:ext>
            </a:extLst>
          </p:cNvPr>
          <p:cNvPicPr>
            <a:picLocks noChangeAspect="1"/>
          </p:cNvPicPr>
          <p:nvPr/>
        </p:nvPicPr>
        <p:blipFill>
          <a:blip r:embed="rId3"/>
          <a:stretch>
            <a:fillRect/>
          </a:stretch>
        </p:blipFill>
        <p:spPr>
          <a:xfrm>
            <a:off x="9038474" y="8849077"/>
            <a:ext cx="3153526" cy="830997"/>
          </a:xfrm>
          <a:prstGeom prst="rect">
            <a:avLst/>
          </a:prstGeom>
        </p:spPr>
      </p:pic>
      <p:sp>
        <p:nvSpPr>
          <p:cNvPr id="20" name="Rectangle 19">
            <a:extLst>
              <a:ext uri="{FF2B5EF4-FFF2-40B4-BE49-F238E27FC236}">
                <a16:creationId xmlns:a16="http://schemas.microsoft.com/office/drawing/2014/main" id="{16C322D0-7F50-4D43-ABFF-D00A36677E7A}"/>
              </a:ext>
            </a:extLst>
          </p:cNvPr>
          <p:cNvSpPr/>
          <p:nvPr/>
        </p:nvSpPr>
        <p:spPr>
          <a:xfrm>
            <a:off x="330381" y="2412874"/>
            <a:ext cx="4477146" cy="1323439"/>
          </a:xfrm>
          <a:prstGeom prst="rect">
            <a:avLst/>
          </a:prstGeom>
        </p:spPr>
        <p:txBody>
          <a:bodyPr wrap="square">
            <a:spAutoFit/>
          </a:bodyPr>
          <a:lstStyle/>
          <a:p>
            <a:r>
              <a:rPr lang="es-ES_tradnl" sz="4000" b="1" dirty="0">
                <a:solidFill>
                  <a:srgbClr val="2A654A"/>
                </a:solidFill>
                <a:latin typeface="Arial" panose="020B0604020202020204" pitchFamily="34" charset="0"/>
                <a:cs typeface="Arial" panose="020B0604020202020204" pitchFamily="34" charset="0"/>
              </a:rPr>
              <a:t>PREGUNTAS ORIENTADORAS</a:t>
            </a:r>
          </a:p>
        </p:txBody>
      </p:sp>
      <p:pic>
        <p:nvPicPr>
          <p:cNvPr id="13" name="Picture 12">
            <a:extLst>
              <a:ext uri="{FF2B5EF4-FFF2-40B4-BE49-F238E27FC236}">
                <a16:creationId xmlns:a16="http://schemas.microsoft.com/office/drawing/2014/main" id="{51870CBF-C2CE-734B-83F9-1DA77D7E984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805112" y="5876390"/>
            <a:ext cx="3153525" cy="830997"/>
          </a:xfrm>
          <a:prstGeom prst="rect">
            <a:avLst/>
          </a:prstGeom>
        </p:spPr>
      </p:pic>
      <p:sp>
        <p:nvSpPr>
          <p:cNvPr id="8" name="Rectangle 7">
            <a:extLst>
              <a:ext uri="{FF2B5EF4-FFF2-40B4-BE49-F238E27FC236}">
                <a16:creationId xmlns:a16="http://schemas.microsoft.com/office/drawing/2014/main" id="{F71415FF-8A38-7F48-8C16-DAA1C9247C34}"/>
              </a:ext>
            </a:extLst>
          </p:cNvPr>
          <p:cNvSpPr/>
          <p:nvPr/>
        </p:nvSpPr>
        <p:spPr>
          <a:xfrm>
            <a:off x="6318489" y="379125"/>
            <a:ext cx="3767485" cy="1200329"/>
          </a:xfrm>
          <a:prstGeom prst="rect">
            <a:avLst/>
          </a:prstGeom>
        </p:spPr>
        <p:txBody>
          <a:bodyPr wrap="square">
            <a:spAutoFit/>
          </a:bodyPr>
          <a:lstStyle/>
          <a:p>
            <a:pPr algn="just"/>
            <a:r>
              <a:rPr lang="es-ES" dirty="0">
                <a:solidFill>
                  <a:schemeClr val="tx1">
                    <a:lumMod val="75000"/>
                    <a:lumOff val="25000"/>
                  </a:schemeClr>
                </a:solidFill>
                <a:latin typeface="Arial" panose="020B0604020202020204" pitchFamily="34" charset="0"/>
                <a:cs typeface="Arial" panose="020B0604020202020204" pitchFamily="34" charset="0"/>
              </a:rPr>
              <a:t>¿Cuáles son los hábitos y/o comportamientos que pretende modificar en la implementación del proyecto?</a:t>
            </a:r>
          </a:p>
        </p:txBody>
      </p:sp>
      <p:sp>
        <p:nvSpPr>
          <p:cNvPr id="10" name="Rectangle 9">
            <a:extLst>
              <a:ext uri="{FF2B5EF4-FFF2-40B4-BE49-F238E27FC236}">
                <a16:creationId xmlns:a16="http://schemas.microsoft.com/office/drawing/2014/main" id="{FB8F262F-0006-3940-9B45-3805540061BD}"/>
              </a:ext>
            </a:extLst>
          </p:cNvPr>
          <p:cNvSpPr/>
          <p:nvPr/>
        </p:nvSpPr>
        <p:spPr>
          <a:xfrm>
            <a:off x="7016651" y="2203414"/>
            <a:ext cx="3767485" cy="2031325"/>
          </a:xfrm>
          <a:prstGeom prst="rect">
            <a:avLst/>
          </a:prstGeom>
        </p:spPr>
        <p:txBody>
          <a:bodyPr wrap="square">
            <a:spAutoFit/>
          </a:bodyPr>
          <a:lstStyle/>
          <a:p>
            <a:pPr algn="just"/>
            <a:r>
              <a:rPr lang="es-ES" dirty="0">
                <a:solidFill>
                  <a:schemeClr val="tx1">
                    <a:lumMod val="75000"/>
                    <a:lumOff val="25000"/>
                  </a:schemeClr>
                </a:solidFill>
                <a:latin typeface="Arial" panose="020B0604020202020204" pitchFamily="34" charset="0"/>
                <a:cs typeface="Arial" panose="020B0604020202020204" pitchFamily="34" charset="0"/>
              </a:rPr>
              <a:t>¿Qué acciones propone para mejorar los hábitos y/o comportamientos en la gestión de residuos? Teniendo en cuenta: consumo responsable, economía circular y cultura del  aprovechamiento.</a:t>
            </a:r>
          </a:p>
        </p:txBody>
      </p:sp>
      <p:sp>
        <p:nvSpPr>
          <p:cNvPr id="11" name="Rectangle 10">
            <a:extLst>
              <a:ext uri="{FF2B5EF4-FFF2-40B4-BE49-F238E27FC236}">
                <a16:creationId xmlns:a16="http://schemas.microsoft.com/office/drawing/2014/main" id="{E2BC758F-06FB-B745-86A7-B3E370570EB7}"/>
              </a:ext>
            </a:extLst>
          </p:cNvPr>
          <p:cNvSpPr/>
          <p:nvPr/>
        </p:nvSpPr>
        <p:spPr>
          <a:xfrm>
            <a:off x="6318489" y="4843837"/>
            <a:ext cx="3161822" cy="923330"/>
          </a:xfrm>
          <a:prstGeom prst="rect">
            <a:avLst/>
          </a:prstGeom>
        </p:spPr>
        <p:txBody>
          <a:bodyPr wrap="square">
            <a:spAutoFit/>
          </a:bodyPr>
          <a:lstStyle/>
          <a:p>
            <a:r>
              <a:rPr lang="es-ES" dirty="0">
                <a:solidFill>
                  <a:schemeClr val="tx1">
                    <a:lumMod val="75000"/>
                    <a:lumOff val="25000"/>
                  </a:schemeClr>
                </a:solidFill>
                <a:latin typeface="Arial" panose="020B0604020202020204" pitchFamily="34" charset="0"/>
                <a:cs typeface="Arial" panose="020B0604020202020204" pitchFamily="34" charset="0"/>
              </a:rPr>
              <a:t>¿De qué manera incluirá a la población recicladora y a la comunidad al proyecto?</a:t>
            </a:r>
            <a:endParaRPr lang="es-ES_tradnl"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026" name="Picture 2" descr="Iconos de Bombilla - 30,286 iconos vectoriales gratis">
            <a:extLst>
              <a:ext uri="{FF2B5EF4-FFF2-40B4-BE49-F238E27FC236}">
                <a16:creationId xmlns:a16="http://schemas.microsoft.com/office/drawing/2014/main" id="{F5A5FFCA-53C5-3E48-8EA6-135D432309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2889" y="508295"/>
            <a:ext cx="812800" cy="812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conos de Bombilla - 30,286 iconos vectoriales gratis">
            <a:extLst>
              <a:ext uri="{FF2B5EF4-FFF2-40B4-BE49-F238E27FC236}">
                <a16:creationId xmlns:a16="http://schemas.microsoft.com/office/drawing/2014/main" id="{0CA93C31-88C3-DE44-A1F0-DB2E208BB7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689" y="2812677"/>
            <a:ext cx="812800" cy="812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conos de Bombilla - 30,286 iconos vectoriales gratis">
            <a:extLst>
              <a:ext uri="{FF2B5EF4-FFF2-40B4-BE49-F238E27FC236}">
                <a16:creationId xmlns:a16="http://schemas.microsoft.com/office/drawing/2014/main" id="{3212D11E-A48E-6044-86BB-18CD931847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9087" y="4843837"/>
            <a:ext cx="812800"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653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3E6B77-1E5A-BD41-84EA-D172809684AA}"/>
              </a:ext>
            </a:extLst>
          </p:cNvPr>
          <p:cNvSpPr txBox="1"/>
          <p:nvPr/>
        </p:nvSpPr>
        <p:spPr>
          <a:xfrm>
            <a:off x="14325600" y="7355840"/>
            <a:ext cx="184731" cy="369332"/>
          </a:xfrm>
          <a:prstGeom prst="rect">
            <a:avLst/>
          </a:prstGeom>
          <a:noFill/>
        </p:spPr>
        <p:txBody>
          <a:bodyPr wrap="none" rtlCol="0">
            <a:spAutoFit/>
          </a:bodyPr>
          <a:lstStyle/>
          <a:p>
            <a:endParaRPr lang="en-CO" dirty="0">
              <a:latin typeface="Arial" panose="020B0604020202020204" pitchFamily="34" charset="0"/>
              <a:cs typeface="Arial" panose="020B0604020202020204" pitchFamily="34" charset="0"/>
            </a:endParaRPr>
          </a:p>
        </p:txBody>
      </p:sp>
      <p:pic>
        <p:nvPicPr>
          <p:cNvPr id="26" name="Imagen 7">
            <a:extLst>
              <a:ext uri="{FF2B5EF4-FFF2-40B4-BE49-F238E27FC236}">
                <a16:creationId xmlns:a16="http://schemas.microsoft.com/office/drawing/2014/main" id="{8E5F2717-3464-AE4C-9D05-7767857691B6}"/>
              </a:ext>
            </a:extLst>
          </p:cNvPr>
          <p:cNvPicPr>
            <a:picLocks noChangeAspect="1"/>
          </p:cNvPicPr>
          <p:nvPr/>
        </p:nvPicPr>
        <p:blipFill>
          <a:blip r:embed="rId3"/>
          <a:stretch>
            <a:fillRect/>
          </a:stretch>
        </p:blipFill>
        <p:spPr>
          <a:xfrm>
            <a:off x="9038474" y="8849077"/>
            <a:ext cx="3153526" cy="830997"/>
          </a:xfrm>
          <a:prstGeom prst="rect">
            <a:avLst/>
          </a:prstGeom>
        </p:spPr>
      </p:pic>
      <p:sp>
        <p:nvSpPr>
          <p:cNvPr id="20" name="Rectangle 19">
            <a:extLst>
              <a:ext uri="{FF2B5EF4-FFF2-40B4-BE49-F238E27FC236}">
                <a16:creationId xmlns:a16="http://schemas.microsoft.com/office/drawing/2014/main" id="{16C322D0-7F50-4D43-ABFF-D00A36677E7A}"/>
              </a:ext>
            </a:extLst>
          </p:cNvPr>
          <p:cNvSpPr/>
          <p:nvPr/>
        </p:nvSpPr>
        <p:spPr>
          <a:xfrm>
            <a:off x="484950" y="1843950"/>
            <a:ext cx="5276872" cy="3170099"/>
          </a:xfrm>
          <a:prstGeom prst="rect">
            <a:avLst/>
          </a:prstGeom>
        </p:spPr>
        <p:txBody>
          <a:bodyPr wrap="square">
            <a:spAutoFit/>
          </a:bodyPr>
          <a:lstStyle/>
          <a:p>
            <a:r>
              <a:rPr lang="es-ES" sz="4000" b="1" dirty="0">
                <a:solidFill>
                  <a:srgbClr val="2A654A"/>
                </a:solidFill>
                <a:latin typeface="Arial" panose="020B0604020202020204" pitchFamily="34" charset="0"/>
                <a:cs typeface="Arial" panose="020B0604020202020204" pitchFamily="34" charset="0"/>
              </a:rPr>
              <a:t>CRITERIOS DE APROBACIÓN / RECHAZO DE PROPUESTAS CIUDADANAS</a:t>
            </a:r>
            <a:endParaRPr lang="es-ES_tradnl" sz="4000" b="1" dirty="0">
              <a:solidFill>
                <a:srgbClr val="2A654A"/>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3871D2D4-1B1D-E548-A54F-08CF218869FC}"/>
              </a:ext>
            </a:extLst>
          </p:cNvPr>
          <p:cNvSpPr/>
          <p:nvPr/>
        </p:nvSpPr>
        <p:spPr>
          <a:xfrm>
            <a:off x="4671153" y="419784"/>
            <a:ext cx="7138929" cy="5355312"/>
          </a:xfrm>
          <a:prstGeom prst="rect">
            <a:avLst/>
          </a:prstGeom>
        </p:spPr>
        <p:txBody>
          <a:bodyPr wrap="square">
            <a:spAutoFit/>
          </a:bodyPr>
          <a:lstStyle/>
          <a:p>
            <a:pPr marL="285750" indent="-285750">
              <a:buFont typeface="Courier New" panose="02070309020205020404" pitchFamily="49" charset="0"/>
              <a:buChar char="o"/>
            </a:pPr>
            <a:r>
              <a:rPr lang="es-ES" dirty="0">
                <a:solidFill>
                  <a:schemeClr val="tx1">
                    <a:lumMod val="75000"/>
                    <a:lumOff val="25000"/>
                  </a:schemeClr>
                </a:solidFill>
                <a:latin typeface="Arial" panose="020B0604020202020204" pitchFamily="34" charset="0"/>
                <a:cs typeface="Arial" panose="020B0604020202020204" pitchFamily="34" charset="0"/>
              </a:rPr>
              <a:t>La propuesta debe estar articulada con la Estrategia Distrital de Cultura Ciudadana sobre la gestión de residuos "La Basura No Es Basura".</a:t>
            </a:r>
          </a:p>
          <a:p>
            <a:endParaRPr lang="es-ES"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s-ES" dirty="0">
                <a:solidFill>
                  <a:schemeClr val="tx1">
                    <a:lumMod val="75000"/>
                    <a:lumOff val="25000"/>
                  </a:schemeClr>
                </a:solidFill>
                <a:latin typeface="Arial" panose="020B0604020202020204" pitchFamily="34" charset="0"/>
                <a:cs typeface="Arial" panose="020B0604020202020204" pitchFamily="34" charset="0"/>
              </a:rPr>
              <a:t>La propuesta debe estar acorde con la normativa vigente que rige el manejo de residuos en el Distrito.</a:t>
            </a:r>
          </a:p>
          <a:p>
            <a:endParaRPr lang="es-ES"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s-ES" dirty="0">
                <a:solidFill>
                  <a:schemeClr val="tx1">
                    <a:lumMod val="75000"/>
                    <a:lumOff val="25000"/>
                  </a:schemeClr>
                </a:solidFill>
                <a:latin typeface="Arial" panose="020B0604020202020204" pitchFamily="34" charset="0"/>
                <a:cs typeface="Arial" panose="020B0604020202020204" pitchFamily="34" charset="0"/>
              </a:rPr>
              <a:t>La propuesta debe contemplar procesos de capacitación en separación en la fuente, reciclaje y manejo integral de residuos sólidos dirigidos a la población de la localidad, sin distinción de estratificación socioeconómica, edades, sexo, ocupación, calidad de vida, dotación de otros servicios públicos y localización.</a:t>
            </a:r>
          </a:p>
          <a:p>
            <a:endParaRPr lang="es-ES"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s-ES" dirty="0">
                <a:solidFill>
                  <a:schemeClr val="tx1">
                    <a:lumMod val="75000"/>
                    <a:lumOff val="25000"/>
                  </a:schemeClr>
                </a:solidFill>
                <a:latin typeface="Arial" panose="020B0604020202020204" pitchFamily="34" charset="0"/>
                <a:cs typeface="Arial" panose="020B0604020202020204" pitchFamily="34" charset="0"/>
              </a:rPr>
              <a:t>La propuesta propende por la inclusión y participación de los recicladores en la implementación de las acciones, como uno de los principales actores en la cadena de gestión de residuos.</a:t>
            </a:r>
          </a:p>
          <a:p>
            <a:endParaRPr lang="es-ES"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s-ES" dirty="0">
                <a:solidFill>
                  <a:schemeClr val="tx1">
                    <a:lumMod val="75000"/>
                    <a:lumOff val="25000"/>
                  </a:schemeClr>
                </a:solidFill>
                <a:latin typeface="Arial" panose="020B0604020202020204" pitchFamily="34" charset="0"/>
                <a:cs typeface="Arial" panose="020B0604020202020204" pitchFamily="34" charset="0"/>
              </a:rPr>
              <a:t>La propuesta propende por el aumento de toneladas de material potencialmente aprovechable en la localidad.</a:t>
            </a:r>
            <a:endParaRPr lang="es-ES_tradnl"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51870CBF-C2CE-734B-83F9-1DA77D7E984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805112" y="5876390"/>
            <a:ext cx="3153525" cy="830997"/>
          </a:xfrm>
          <a:prstGeom prst="rect">
            <a:avLst/>
          </a:prstGeom>
        </p:spPr>
      </p:pic>
    </p:spTree>
    <p:extLst>
      <p:ext uri="{BB962C8B-B14F-4D97-AF65-F5344CB8AC3E}">
        <p14:creationId xmlns:p14="http://schemas.microsoft.com/office/powerpoint/2010/main" val="2336506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D00FAA7-1BA6-8F43-AC0D-BEAB12EE0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7" y="0"/>
            <a:ext cx="12178203" cy="6858000"/>
          </a:xfrm>
          <a:prstGeom prst="rect">
            <a:avLst/>
          </a:prstGeom>
        </p:spPr>
      </p:pic>
      <p:sp>
        <p:nvSpPr>
          <p:cNvPr id="27" name="Rectangle 26">
            <a:extLst>
              <a:ext uri="{FF2B5EF4-FFF2-40B4-BE49-F238E27FC236}">
                <a16:creationId xmlns:a16="http://schemas.microsoft.com/office/drawing/2014/main" id="{22A4DF58-9B08-BF47-AF58-11A3827FBFA7}"/>
              </a:ext>
            </a:extLst>
          </p:cNvPr>
          <p:cNvSpPr/>
          <p:nvPr/>
        </p:nvSpPr>
        <p:spPr>
          <a:xfrm>
            <a:off x="3428650" y="5202877"/>
            <a:ext cx="8749553" cy="1655123"/>
          </a:xfrm>
          <a:prstGeom prst="rect">
            <a:avLst/>
          </a:prstGeom>
          <a:gradFill flip="none" rotWithShape="1">
            <a:gsLst>
              <a:gs pos="0">
                <a:schemeClr val="tx1">
                  <a:alpha val="5106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17" name="Picture 16">
            <a:extLst>
              <a:ext uri="{FF2B5EF4-FFF2-40B4-BE49-F238E27FC236}">
                <a16:creationId xmlns:a16="http://schemas.microsoft.com/office/drawing/2014/main" id="{64316F4D-D5D7-5548-81C3-9F0E8B293857}"/>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38787"/>
          <a:stretch/>
        </p:blipFill>
        <p:spPr>
          <a:xfrm>
            <a:off x="0" y="0"/>
            <a:ext cx="7463118" cy="6858000"/>
          </a:xfrm>
          <a:prstGeom prst="rect">
            <a:avLst/>
          </a:prstGeom>
        </p:spPr>
      </p:pic>
      <p:sp>
        <p:nvSpPr>
          <p:cNvPr id="20" name="Imagen 7">
            <a:extLst>
              <a:ext uri="{FF2B5EF4-FFF2-40B4-BE49-F238E27FC236}">
                <a16:creationId xmlns:a16="http://schemas.microsoft.com/office/drawing/2014/main" id="{3D2611A3-D7A8-C44C-A87C-1DD0534ED85B}"/>
              </a:ext>
            </a:extLst>
          </p:cNvPr>
          <p:cNvSpPr>
            <a:spLocks noChangeAspect="1" noChangeArrowheads="1"/>
          </p:cNvSpPr>
          <p:nvPr/>
        </p:nvSpPr>
        <p:spPr bwMode="auto">
          <a:xfrm>
            <a:off x="8805863" y="5862638"/>
            <a:ext cx="3152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O"/>
          </a:p>
        </p:txBody>
      </p:sp>
      <p:pic>
        <p:nvPicPr>
          <p:cNvPr id="24" name="Imagen 7">
            <a:extLst>
              <a:ext uri="{FF2B5EF4-FFF2-40B4-BE49-F238E27FC236}">
                <a16:creationId xmlns:a16="http://schemas.microsoft.com/office/drawing/2014/main" id="{64A98A90-74D1-9547-A2D3-8502CB79A425}"/>
              </a:ext>
            </a:extLst>
          </p:cNvPr>
          <p:cNvPicPr>
            <a:picLocks noChangeAspect="1"/>
          </p:cNvPicPr>
          <p:nvPr/>
        </p:nvPicPr>
        <p:blipFill>
          <a:blip r:embed="rId5"/>
          <a:stretch>
            <a:fillRect/>
          </a:stretch>
        </p:blipFill>
        <p:spPr>
          <a:xfrm>
            <a:off x="8805112" y="5861903"/>
            <a:ext cx="3153526" cy="830997"/>
          </a:xfrm>
          <a:prstGeom prst="rect">
            <a:avLst/>
          </a:prstGeom>
        </p:spPr>
      </p:pic>
      <p:sp>
        <p:nvSpPr>
          <p:cNvPr id="9" name="Shape 213">
            <a:extLst>
              <a:ext uri="{FF2B5EF4-FFF2-40B4-BE49-F238E27FC236}">
                <a16:creationId xmlns:a16="http://schemas.microsoft.com/office/drawing/2014/main" id="{E5DEF826-55D0-4D41-8B32-05C27CA2F27C}"/>
              </a:ext>
            </a:extLst>
          </p:cNvPr>
          <p:cNvSpPr txBox="1">
            <a:spLocks/>
          </p:cNvSpPr>
          <p:nvPr/>
        </p:nvSpPr>
        <p:spPr>
          <a:xfrm>
            <a:off x="1342397" y="3032661"/>
            <a:ext cx="5245016" cy="1160415"/>
          </a:xfrm>
          <a:prstGeom prst="rect">
            <a:avLst/>
          </a:prstGeom>
          <a:noFill/>
          <a:ln>
            <a:noFill/>
          </a:ln>
        </p:spPr>
        <p:txBody>
          <a:bodyPr lIns="91425" tIns="45700" rIns="91425" bIns="4570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825500" fontAlgn="auto" hangingPunct="0">
              <a:lnSpc>
                <a:spcPct val="70000"/>
              </a:lnSpc>
              <a:spcBef>
                <a:spcPts val="0"/>
              </a:spcBef>
              <a:spcAft>
                <a:spcPts val="0"/>
              </a:spcAft>
              <a:defRPr/>
            </a:pPr>
            <a:r>
              <a:rPr lang="en-US" sz="9600" b="1" dirty="0">
                <a:solidFill>
                  <a:schemeClr val="bg1"/>
                </a:solidFill>
                <a:latin typeface="+mn-lt"/>
                <a:ea typeface="+mn-ea"/>
                <a:cs typeface="+mn-cs"/>
                <a:sym typeface="Economica"/>
              </a:rPr>
              <a:t>GRACIAS</a:t>
            </a:r>
          </a:p>
        </p:txBody>
      </p:sp>
    </p:spTree>
    <p:extLst>
      <p:ext uri="{BB962C8B-B14F-4D97-AF65-F5344CB8AC3E}">
        <p14:creationId xmlns:p14="http://schemas.microsoft.com/office/powerpoint/2010/main" val="13465861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10223</TotalTime>
  <Words>790</Words>
  <Application>Microsoft Office PowerPoint</Application>
  <PresentationFormat>Panorámica</PresentationFormat>
  <Paragraphs>43</Paragraphs>
  <Slides>9</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Calibri</vt:lpstr>
      <vt:lpstr>Calibri Light</vt:lpstr>
      <vt:lpstr>Courier New</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Monica Andrea Bonilla Velasco</dc:creator>
  <cp:lastModifiedBy>Kelly Johanna Avila Ravelo</cp:lastModifiedBy>
  <cp:revision>50</cp:revision>
  <dcterms:created xsi:type="dcterms:W3CDTF">2021-01-31T15:14:46Z</dcterms:created>
  <dcterms:modified xsi:type="dcterms:W3CDTF">2021-09-22T21:51:38Z</dcterms:modified>
</cp:coreProperties>
</file>