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6" r:id="rId3"/>
  </p:sldMasterIdLst>
  <p:notesMasterIdLst>
    <p:notesMasterId r:id="rId23"/>
  </p:notesMasterIdLst>
  <p:sldIdLst>
    <p:sldId id="293" r:id="rId4"/>
    <p:sldId id="294" r:id="rId5"/>
    <p:sldId id="280" r:id="rId6"/>
    <p:sldId id="281" r:id="rId7"/>
    <p:sldId id="282" r:id="rId8"/>
    <p:sldId id="283" r:id="rId9"/>
    <p:sldId id="270" r:id="rId10"/>
    <p:sldId id="271" r:id="rId11"/>
    <p:sldId id="272" r:id="rId12"/>
    <p:sldId id="274" r:id="rId13"/>
    <p:sldId id="275" r:id="rId14"/>
    <p:sldId id="276" r:id="rId15"/>
    <p:sldId id="277" r:id="rId16"/>
    <p:sldId id="278" r:id="rId17"/>
    <p:sldId id="284" r:id="rId18"/>
    <p:sldId id="291" r:id="rId19"/>
    <p:sldId id="292" r:id="rId20"/>
    <p:sldId id="290" r:id="rId21"/>
    <p:sldId id="287" r:id="rId22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65"/>
    <a:srgbClr val="009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/>
    <p:restoredTop sz="94599"/>
  </p:normalViewPr>
  <p:slideViewPr>
    <p:cSldViewPr snapToGrid="0" snapToObjects="1">
      <p:cViewPr varScale="1">
        <p:scale>
          <a:sx n="68" d="100"/>
          <a:sy n="68" d="100"/>
        </p:scale>
        <p:origin x="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455FD-D220-42A5-889A-54E1F807B9E2}" type="datetimeFigureOut">
              <a:rPr lang="es-CO" smtClean="0"/>
              <a:t>5/04/2018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96913-E61B-4CBF-9B5E-88F73509D4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4254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96913-E61B-4CBF-9B5E-88F73509D465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4923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96913-E61B-4CBF-9B5E-88F73509D465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2378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15FE-2002-9B45-AAE2-4D831CFBFEE7}" type="datetimeFigureOut">
              <a:rPr lang="es-ES" smtClean="0"/>
              <a:t>05/04/2018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1C61-7763-7949-8119-1EBDEDF6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799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15FE-2002-9B45-AAE2-4D831CFBFEE7}" type="datetimeFigureOut">
              <a:rPr lang="es-ES" smtClean="0"/>
              <a:t>05/04/2018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1C61-7763-7949-8119-1EBDEDF6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572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15FE-2002-9B45-AAE2-4D831CFBFEE7}" type="datetimeFigureOut">
              <a:rPr lang="es-ES" smtClean="0"/>
              <a:t>05/04/2018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1C61-7763-7949-8119-1EBDEDF6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1124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3234-4BC4-DF49-A56A-088020853046}" type="datetimeFigureOut">
              <a:rPr lang="es-ES_tradnl" smtClean="0"/>
              <a:t>05/04/2018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D54B-A5D2-A94D-BCFA-364CE38D35C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59694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3234-4BC4-DF49-A56A-088020853046}" type="datetimeFigureOut">
              <a:rPr lang="es-ES_tradnl" smtClean="0"/>
              <a:t>05/04/2018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D54B-A5D2-A94D-BCFA-364CE38D35C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42811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3234-4BC4-DF49-A56A-088020853046}" type="datetimeFigureOut">
              <a:rPr lang="es-ES_tradnl" smtClean="0"/>
              <a:t>05/04/2018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D54B-A5D2-A94D-BCFA-364CE38D35C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30142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3234-4BC4-DF49-A56A-088020853046}" type="datetimeFigureOut">
              <a:rPr lang="es-ES_tradnl" smtClean="0"/>
              <a:t>05/04/2018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D54B-A5D2-A94D-BCFA-364CE38D35C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601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3234-4BC4-DF49-A56A-088020853046}" type="datetimeFigureOut">
              <a:rPr lang="es-ES_tradnl" smtClean="0"/>
              <a:t>05/04/2018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D54B-A5D2-A94D-BCFA-364CE38D35C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10142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3234-4BC4-DF49-A56A-088020853046}" type="datetimeFigureOut">
              <a:rPr lang="es-ES_tradnl" smtClean="0"/>
              <a:t>05/04/2018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D54B-A5D2-A94D-BCFA-364CE38D35C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06702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3234-4BC4-DF49-A56A-088020853046}" type="datetimeFigureOut">
              <a:rPr lang="es-ES_tradnl" smtClean="0"/>
              <a:t>05/04/2018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D54B-A5D2-A94D-BCFA-364CE38D35C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58674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3234-4BC4-DF49-A56A-088020853046}" type="datetimeFigureOut">
              <a:rPr lang="es-ES_tradnl" smtClean="0"/>
              <a:t>05/04/2018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D54B-A5D2-A94D-BCFA-364CE38D35C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3109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15FE-2002-9B45-AAE2-4D831CFBFEE7}" type="datetimeFigureOut">
              <a:rPr lang="es-ES" smtClean="0"/>
              <a:t>05/04/2018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1C61-7763-7949-8119-1EBDEDF6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1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3234-4BC4-DF49-A56A-088020853046}" type="datetimeFigureOut">
              <a:rPr lang="es-ES_tradnl" smtClean="0"/>
              <a:t>05/04/2018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D54B-A5D2-A94D-BCFA-364CE38D35C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9348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3234-4BC4-DF49-A56A-088020853046}" type="datetimeFigureOut">
              <a:rPr lang="es-ES_tradnl" smtClean="0"/>
              <a:t>05/04/2018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D54B-A5D2-A94D-BCFA-364CE38D35C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90144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3234-4BC4-DF49-A56A-088020853046}" type="datetimeFigureOut">
              <a:rPr lang="es-ES_tradnl" smtClean="0"/>
              <a:t>05/04/2018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D54B-A5D2-A94D-BCFA-364CE38D35C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4156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B97F-4D77-B849-BEFE-C0D71A99CCA9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05/04/2018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0C85-6B80-9F49-A53C-A0132984B4A3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60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B97F-4D77-B849-BEFE-C0D71A99CCA9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05/04/2018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0C85-6B80-9F49-A53C-A0132984B4A3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63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B97F-4D77-B849-BEFE-C0D71A99CCA9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05/04/2018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0C85-6B80-9F49-A53C-A0132984B4A3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86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B97F-4D77-B849-BEFE-C0D71A99CCA9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05/04/2018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0C85-6B80-9F49-A53C-A0132984B4A3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24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B97F-4D77-B849-BEFE-C0D71A99CCA9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05/04/2018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0C85-6B80-9F49-A53C-A0132984B4A3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20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B97F-4D77-B849-BEFE-C0D71A99CCA9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05/04/2018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0C85-6B80-9F49-A53C-A0132984B4A3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0847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B97F-4D77-B849-BEFE-C0D71A99CCA9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05/04/2018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0C85-6B80-9F49-A53C-A0132984B4A3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39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15FE-2002-9B45-AAE2-4D831CFBFEE7}" type="datetimeFigureOut">
              <a:rPr lang="es-ES" smtClean="0"/>
              <a:t>05/04/2018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1C61-7763-7949-8119-1EBDEDF6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4891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B97F-4D77-B849-BEFE-C0D71A99CCA9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05/04/2018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0C85-6B80-9F49-A53C-A0132984B4A3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20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B97F-4D77-B849-BEFE-C0D71A99CCA9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05/04/2018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0C85-6B80-9F49-A53C-A0132984B4A3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58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B97F-4D77-B849-BEFE-C0D71A99CCA9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05/04/2018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0C85-6B80-9F49-A53C-A0132984B4A3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81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B97F-4D77-B849-BEFE-C0D71A99CCA9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05/04/2018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0C85-6B80-9F49-A53C-A0132984B4A3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3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15FE-2002-9B45-AAE2-4D831CFBFEE7}" type="datetimeFigureOut">
              <a:rPr lang="es-ES" smtClean="0"/>
              <a:t>05/04/2018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1C61-7763-7949-8119-1EBDEDF6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509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15FE-2002-9B45-AAE2-4D831CFBFEE7}" type="datetimeFigureOut">
              <a:rPr lang="es-ES" smtClean="0"/>
              <a:t>05/04/2018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1C61-7763-7949-8119-1EBDEDF6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14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15FE-2002-9B45-AAE2-4D831CFBFEE7}" type="datetimeFigureOut">
              <a:rPr lang="es-ES" smtClean="0"/>
              <a:t>05/04/2018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1C61-7763-7949-8119-1EBDEDF6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646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15FE-2002-9B45-AAE2-4D831CFBFEE7}" type="datetimeFigureOut">
              <a:rPr lang="es-ES" smtClean="0"/>
              <a:t>05/04/2018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1C61-7763-7949-8119-1EBDEDF6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709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15FE-2002-9B45-AAE2-4D831CFBFEE7}" type="datetimeFigureOut">
              <a:rPr lang="es-ES" smtClean="0"/>
              <a:t>05/04/2018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1C61-7763-7949-8119-1EBDEDF6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57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15FE-2002-9B45-AAE2-4D831CFBFEE7}" type="datetimeFigureOut">
              <a:rPr lang="es-ES" smtClean="0"/>
              <a:t>05/04/2018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1C61-7763-7949-8119-1EBDEDF6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315FE-2002-9B45-AAE2-4D831CFBFEE7}" type="datetimeFigureOut">
              <a:rPr lang="es-ES" smtClean="0"/>
              <a:t>05/04/2018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F1C61-7763-7949-8119-1EBDEDF6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29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23234-4BC4-DF49-A56A-088020853046}" type="datetimeFigureOut">
              <a:rPr lang="es-ES_tradnl" smtClean="0"/>
              <a:t>05/04/2018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CD54B-A5D2-A94D-BCFA-364CE38D35C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643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0B97F-4D77-B849-BEFE-C0D71A99CCA9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05/04/2018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40C85-6B80-9F49-A53C-A0132984B4A3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1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D8F50FB-4653-4E16-B725-CA1ABF63C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263" y="2101755"/>
            <a:ext cx="9903036" cy="24702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97810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>
            <a:extLst>
              <a:ext uri="{FF2B5EF4-FFF2-40B4-BE49-F238E27FC236}">
                <a16:creationId xmlns="" xmlns:a16="http://schemas.microsoft.com/office/drawing/2014/main" id="{3FAC59B0-4374-40D2-90FA-5FC33FFACABB}"/>
              </a:ext>
            </a:extLst>
          </p:cNvPr>
          <p:cNvSpPr txBox="1">
            <a:spLocks/>
          </p:cNvSpPr>
          <p:nvPr/>
        </p:nvSpPr>
        <p:spPr>
          <a:xfrm>
            <a:off x="2276302" y="2348880"/>
            <a:ext cx="7787208" cy="2520280"/>
          </a:xfrm>
          <a:prstGeom prst="rect">
            <a:avLst/>
          </a:prstGeom>
        </p:spPr>
        <p:txBody>
          <a:bodyPr/>
          <a:lstStyle>
            <a:lvl1pPr marL="228582" indent="-228582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0" indent="-228582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2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2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6" indent="-228582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2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2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2" indent="-228582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2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O" sz="4000" dirty="0">
                <a:solidFill>
                  <a:srgbClr val="085198"/>
                </a:solidFill>
              </a:rPr>
              <a:t>Hacen referencia a las modalidades de Participación Ciudadana directa que se refieren a la conformación, ejercicio y control del poder político a través del voto ciudadano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401C320-85C4-4D54-BBA3-4A41A616E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116632"/>
            <a:ext cx="4756324" cy="16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186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486A2AAD-CD6B-43E4-83C3-0F040B2C3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79" y="1708498"/>
            <a:ext cx="2016224" cy="63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931240F4-830D-4341-A114-6A16476E4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67" y="3069060"/>
            <a:ext cx="3255870" cy="205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EF092261-4884-4350-A430-F9487303B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079" y="1708498"/>
            <a:ext cx="2448594" cy="64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BA9C6689-F1CA-40B8-AC3F-720DFBEDB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79" y="3246605"/>
            <a:ext cx="2232211" cy="32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1DE76B0C-6635-4517-A0B5-8CFFBB1A4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938" y="1708498"/>
            <a:ext cx="24860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="" xmlns:a16="http://schemas.microsoft.com/office/drawing/2014/main" id="{3339FF93-B7BD-4093-A1A6-F8852295C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3210866"/>
            <a:ext cx="2814068" cy="120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="" xmlns:a16="http://schemas.microsoft.com/office/drawing/2014/main" id="{DE980EA2-28FD-44F7-AD9B-D40E96E19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211" y="4581871"/>
            <a:ext cx="3385374" cy="175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94B2BD57-951E-4406-BED2-8013E219A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132196"/>
            <a:ext cx="3532188" cy="124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78C4C4A5-AA86-4766-8429-FFA699001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079" y="3873922"/>
            <a:ext cx="2633902" cy="54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45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contenido">
            <a:extLst>
              <a:ext uri="{FF2B5EF4-FFF2-40B4-BE49-F238E27FC236}">
                <a16:creationId xmlns="" xmlns:a16="http://schemas.microsoft.com/office/drawing/2014/main" id="{BA7318A3-CE6D-4FBC-B112-054E0E897225}"/>
              </a:ext>
            </a:extLst>
          </p:cNvPr>
          <p:cNvSpPr txBox="1">
            <a:spLocks/>
          </p:cNvSpPr>
          <p:nvPr/>
        </p:nvSpPr>
        <p:spPr>
          <a:xfrm>
            <a:off x="6009804" y="1794520"/>
            <a:ext cx="4038600" cy="3340968"/>
          </a:xfrm>
          <a:prstGeom prst="rect">
            <a:avLst/>
          </a:prstGeom>
        </p:spPr>
        <p:txBody>
          <a:bodyPr/>
          <a:lstStyle>
            <a:lvl1pPr marL="228582" indent="-228582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0" indent="-228582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2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2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6" indent="-228582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2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2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2" indent="-228582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2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dirty="0"/>
              <a:t>El Control Social a lo público se refiere al Derecho y al deber que tienen los ciudadanos a participar en la vigilancia de la Gestión Pública y los resultados.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="" xmlns:a16="http://schemas.microsoft.com/office/drawing/2014/main" id="{171C18E7-B932-427F-9B44-BB122DB58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748" y="0"/>
            <a:ext cx="7069713" cy="121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F99B29F1-E291-4C2F-96B7-B55CB0B57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454" y="1585179"/>
            <a:ext cx="32385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13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="" xmlns:a16="http://schemas.microsoft.com/office/drawing/2014/main" id="{82DCA8A3-36CF-4900-90D3-E72743129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85" y="124178"/>
            <a:ext cx="6676728" cy="115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54A3864-140A-4DC5-A968-1CBE5A48F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366" y="1413375"/>
            <a:ext cx="2489304" cy="304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3CFF8174-2327-479A-8896-BD3A8CDE4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409" y="1275339"/>
            <a:ext cx="4509999" cy="530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23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="" xmlns:a16="http://schemas.microsoft.com/office/drawing/2014/main" id="{8CC8EF18-84C1-4034-AD2B-59113B58E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481" y="1"/>
            <a:ext cx="7266141" cy="125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>
            <a:extLst>
              <a:ext uri="{FF2B5EF4-FFF2-40B4-BE49-F238E27FC236}">
                <a16:creationId xmlns="" xmlns:a16="http://schemas.microsoft.com/office/drawing/2014/main" id="{208465DB-9838-41BB-844D-7E6DBB68683E}"/>
              </a:ext>
            </a:extLst>
          </p:cNvPr>
          <p:cNvSpPr txBox="1">
            <a:spLocks/>
          </p:cNvSpPr>
          <p:nvPr/>
        </p:nvSpPr>
        <p:spPr>
          <a:xfrm>
            <a:off x="1895004" y="1851095"/>
            <a:ext cx="8229600" cy="3473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O" dirty="0">
                <a:solidFill>
                  <a:srgbClr val="085198"/>
                </a:solidFill>
              </a:rPr>
              <a:t>La </a:t>
            </a:r>
            <a:r>
              <a:rPr lang="es-CO" b="1" dirty="0">
                <a:solidFill>
                  <a:srgbClr val="085198"/>
                </a:solidFill>
              </a:rPr>
              <a:t>Rendición de Cuentas </a:t>
            </a:r>
            <a:r>
              <a:rPr lang="es-CO" dirty="0">
                <a:solidFill>
                  <a:srgbClr val="085198"/>
                </a:solidFill>
              </a:rPr>
              <a:t>es una obligación permanente tanto de entidades como de los servidores públicos sobre la gestión pública. </a:t>
            </a:r>
          </a:p>
          <a:p>
            <a:pPr marL="0" indent="0" algn="just">
              <a:buNone/>
            </a:pPr>
            <a:endParaRPr lang="es-CO" dirty="0">
              <a:solidFill>
                <a:srgbClr val="085198"/>
              </a:solidFill>
            </a:endParaRPr>
          </a:p>
          <a:p>
            <a:pPr marL="0" indent="0" algn="just">
              <a:buNone/>
            </a:pPr>
            <a:r>
              <a:rPr lang="es-CO" dirty="0">
                <a:solidFill>
                  <a:srgbClr val="085198"/>
                </a:solidFill>
              </a:rPr>
              <a:t>Con esto se busca generar mas transparencia en la administración pública. </a:t>
            </a:r>
          </a:p>
        </p:txBody>
      </p:sp>
    </p:spTree>
    <p:extLst>
      <p:ext uri="{BB962C8B-B14F-4D97-AF65-F5344CB8AC3E}">
        <p14:creationId xmlns:p14="http://schemas.microsoft.com/office/powerpoint/2010/main" val="151569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="" xmlns:a16="http://schemas.microsoft.com/office/drawing/2014/main" id="{19409E89-A644-4CD1-AEAC-252E35E734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43"/>
          <a:stretch/>
        </p:blipFill>
        <p:spPr bwMode="auto">
          <a:xfrm>
            <a:off x="845588" y="959750"/>
            <a:ext cx="2765540" cy="578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BF897C01-5812-438D-85D3-7FE803C8A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394" y="-1235235"/>
            <a:ext cx="8602133" cy="373815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1E71D43B-546E-4E82-99B7-3860B5280C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9" r="33554"/>
          <a:stretch/>
        </p:blipFill>
        <p:spPr bwMode="auto">
          <a:xfrm>
            <a:off x="4888447" y="936599"/>
            <a:ext cx="2765540" cy="578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9A8DEF5-5A41-4E66-BF7D-BF8223E5B2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43"/>
          <a:stretch/>
        </p:blipFill>
        <p:spPr bwMode="auto">
          <a:xfrm>
            <a:off x="8731244" y="936600"/>
            <a:ext cx="2765540" cy="578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79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/>
          </p:cNvSpPr>
          <p:nvPr/>
        </p:nvSpPr>
        <p:spPr bwMode="auto">
          <a:xfrm>
            <a:off x="1678674" y="799976"/>
            <a:ext cx="9225887" cy="513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  <a:defRPr/>
            </a:pPr>
            <a:r>
              <a:rPr lang="es-CO" sz="2800" b="1" dirty="0">
                <a:solidFill>
                  <a:srgbClr val="00B0F0"/>
                </a:solidFill>
                <a:latin typeface="Futura Bk BT" panose="020B0502020204020303" pitchFamily="34" charset="0"/>
              </a:rPr>
              <a:t>CONSEJO NACIONAL DE PARTICIPACIÓN</a:t>
            </a:r>
          </a:p>
          <a:p>
            <a:pPr>
              <a:spcBef>
                <a:spcPct val="0"/>
              </a:spcBef>
              <a:defRPr/>
            </a:pPr>
            <a:r>
              <a:rPr lang="es-CO" sz="2800" dirty="0">
                <a:solidFill>
                  <a:sysClr val="windowText" lastClr="000000"/>
                </a:solidFill>
                <a:latin typeface="Calibri"/>
              </a:rPr>
              <a:t>Ministerio del Interior </a:t>
            </a:r>
          </a:p>
          <a:p>
            <a:pPr>
              <a:spcBef>
                <a:spcPct val="0"/>
              </a:spcBef>
              <a:defRPr/>
            </a:pPr>
            <a:r>
              <a:rPr lang="es-CO" sz="2800" dirty="0">
                <a:solidFill>
                  <a:sysClr val="windowText" lastClr="000000"/>
                </a:solidFill>
                <a:latin typeface="Calibri"/>
              </a:rPr>
              <a:t>Gobernador elegido por la Federación de Departamentos</a:t>
            </a:r>
          </a:p>
          <a:p>
            <a:pPr>
              <a:spcBef>
                <a:spcPct val="0"/>
              </a:spcBef>
              <a:defRPr/>
            </a:pPr>
            <a:r>
              <a:rPr lang="es-CO" sz="2800" dirty="0">
                <a:solidFill>
                  <a:sysClr val="windowText" lastClr="000000"/>
                </a:solidFill>
                <a:latin typeface="Calibri"/>
              </a:rPr>
              <a:t>Alcalde elegido por la Federación Colombiana de Municipios</a:t>
            </a:r>
          </a:p>
          <a:p>
            <a:pPr>
              <a:spcBef>
                <a:spcPct val="0"/>
              </a:spcBef>
              <a:defRPr/>
            </a:pPr>
            <a:r>
              <a:rPr lang="es-CO" sz="2800" dirty="0">
                <a:solidFill>
                  <a:sysClr val="windowText" lastClr="000000"/>
                </a:solidFill>
                <a:latin typeface="Calibri"/>
              </a:rPr>
              <a:t>Representante del Consejo Nacional de Planeación o asociaciones de consejos territoriales de planeación.</a:t>
            </a:r>
          </a:p>
          <a:p>
            <a:pPr>
              <a:spcBef>
                <a:spcPct val="0"/>
              </a:spcBef>
              <a:defRPr/>
            </a:pPr>
            <a:r>
              <a:rPr lang="es-CO" sz="2800" dirty="0">
                <a:solidFill>
                  <a:sysClr val="windowText" lastClr="000000"/>
                </a:solidFill>
                <a:latin typeface="Calibri"/>
              </a:rPr>
              <a:t>Representante de la Confederación Comunal</a:t>
            </a:r>
          </a:p>
          <a:p>
            <a:pPr>
              <a:spcBef>
                <a:spcPct val="0"/>
              </a:spcBef>
              <a:defRPr/>
            </a:pPr>
            <a:r>
              <a:rPr lang="es-CO" sz="2800" dirty="0">
                <a:solidFill>
                  <a:sysClr val="windowText" lastClr="000000"/>
                </a:solidFill>
                <a:latin typeface="Calibri"/>
              </a:rPr>
              <a:t>Representante de la Asociación Colombiana de Universidades ASCUN</a:t>
            </a:r>
          </a:p>
          <a:p>
            <a:pPr>
              <a:spcBef>
                <a:spcPct val="0"/>
              </a:spcBef>
              <a:defRPr/>
            </a:pPr>
            <a:r>
              <a:rPr lang="es-CO" sz="2800" dirty="0">
                <a:solidFill>
                  <a:sysClr val="windowText" lastClr="000000"/>
                </a:solidFill>
                <a:latin typeface="Calibri"/>
              </a:rPr>
              <a:t>Representante de la Confederación Colombiana de ONG'S </a:t>
            </a:r>
          </a:p>
          <a:p>
            <a:pPr>
              <a:spcBef>
                <a:spcPct val="0"/>
              </a:spcBef>
              <a:defRPr/>
            </a:pPr>
            <a:endParaRPr lang="es-CO" sz="2800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986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/>
          </p:cNvSpPr>
          <p:nvPr/>
        </p:nvSpPr>
        <p:spPr>
          <a:xfrm>
            <a:off x="1337481" y="982639"/>
            <a:ext cx="9416955" cy="500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8582" indent="-228582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0" indent="-228582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2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2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6" indent="-228582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2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2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2" indent="-228582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2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s-CO" sz="2400" b="1" dirty="0">
                <a:solidFill>
                  <a:srgbClr val="00B0F0"/>
                </a:solidFill>
                <a:latin typeface="Futura Bk BT" panose="020B0502020204020303" pitchFamily="34" charset="0"/>
              </a:rPr>
              <a:t>CONSEJO NACIONAL DE PARTICIPACIÓN</a:t>
            </a:r>
          </a:p>
          <a:p>
            <a:pPr>
              <a:spcBef>
                <a:spcPct val="0"/>
              </a:spcBef>
            </a:pPr>
            <a:r>
              <a:rPr lang="es-CO" sz="2400" dirty="0"/>
              <a:t>Representante de las federaciones o asociaciones de veedurías ciudadanas</a:t>
            </a:r>
          </a:p>
          <a:p>
            <a:pPr>
              <a:spcBef>
                <a:spcPct val="0"/>
              </a:spcBef>
            </a:pPr>
            <a:r>
              <a:rPr lang="es-CO" sz="2400" dirty="0"/>
              <a:t>Representante de los gremios económicos</a:t>
            </a:r>
          </a:p>
          <a:p>
            <a:pPr>
              <a:spcBef>
                <a:spcPct val="0"/>
              </a:spcBef>
            </a:pPr>
            <a:r>
              <a:rPr lang="es-CO" sz="2400" dirty="0"/>
              <a:t>Representante de los Sindicatos</a:t>
            </a:r>
          </a:p>
          <a:p>
            <a:pPr>
              <a:spcBef>
                <a:spcPct val="0"/>
              </a:spcBef>
            </a:pPr>
            <a:r>
              <a:rPr lang="es-CO" sz="2400" dirty="0"/>
              <a:t>Representante de las asociaciones campesinas</a:t>
            </a:r>
          </a:p>
          <a:p>
            <a:pPr>
              <a:spcBef>
                <a:spcPct val="0"/>
              </a:spcBef>
            </a:pPr>
            <a:r>
              <a:rPr lang="es-CO" sz="2400" dirty="0"/>
              <a:t>Representante de los grupos étnicos</a:t>
            </a:r>
          </a:p>
          <a:p>
            <a:pPr>
              <a:spcBef>
                <a:spcPct val="0"/>
              </a:spcBef>
            </a:pPr>
            <a:r>
              <a:rPr lang="es-CO" sz="2400" dirty="0"/>
              <a:t>Representante de las asociaciones de mujeres</a:t>
            </a:r>
          </a:p>
          <a:p>
            <a:pPr>
              <a:spcBef>
                <a:spcPct val="0"/>
              </a:spcBef>
            </a:pPr>
            <a:r>
              <a:rPr lang="es-CO" sz="2400" dirty="0"/>
              <a:t>Representante del Consejo Nacional de Juventud</a:t>
            </a:r>
          </a:p>
          <a:p>
            <a:pPr>
              <a:spcBef>
                <a:spcPct val="0"/>
              </a:spcBef>
            </a:pPr>
            <a:r>
              <a:rPr lang="es-CO" sz="2400" dirty="0"/>
              <a:t>Representante de los estudiantes universitarios</a:t>
            </a:r>
          </a:p>
          <a:p>
            <a:pPr>
              <a:spcBef>
                <a:spcPct val="0"/>
              </a:spcBef>
            </a:pPr>
            <a:r>
              <a:rPr lang="es-CO" sz="2400" dirty="0"/>
              <a:t>Representante de personas con discapacidad</a:t>
            </a:r>
          </a:p>
          <a:p>
            <a:pPr>
              <a:spcBef>
                <a:spcPct val="0"/>
              </a:spcBef>
            </a:pPr>
            <a:r>
              <a:rPr lang="es-CO" sz="2400" dirty="0"/>
              <a:t>Representante de las Juntas Administradoras Locales</a:t>
            </a:r>
          </a:p>
        </p:txBody>
      </p:sp>
    </p:spTree>
    <p:extLst>
      <p:ext uri="{BB962C8B-B14F-4D97-AF65-F5344CB8AC3E}">
        <p14:creationId xmlns:p14="http://schemas.microsoft.com/office/powerpoint/2010/main" val="2879547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63B6C6B2-DE6F-4367-AE76-32E12269F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53" y="0"/>
            <a:ext cx="10331354" cy="685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1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801414" y="5118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2" descr="Resultado de imagen para gracias">
            <a:extLst>
              <a:ext uri="{FF2B5EF4-FFF2-40B4-BE49-F238E27FC236}">
                <a16:creationId xmlns="" xmlns:a16="http://schemas.microsoft.com/office/drawing/2014/main" id="{AFB22749-FF30-454C-9C0C-94D102A11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888" y="1228841"/>
            <a:ext cx="6918210" cy="461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65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2017\grupo participacion\ley 1757 presentación\título.png">
            <a:extLst>
              <a:ext uri="{FF2B5EF4-FFF2-40B4-BE49-F238E27FC236}">
                <a16:creationId xmlns="" xmlns:a16="http://schemas.microsoft.com/office/drawing/2014/main" id="{7D8205F6-CEF5-460E-BBF9-584E00DB2D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9" b="39756"/>
          <a:stretch/>
        </p:blipFill>
        <p:spPr bwMode="auto">
          <a:xfrm>
            <a:off x="1547446" y="1209822"/>
            <a:ext cx="9115865" cy="331997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176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2299C29D-692E-4D28-B6BA-6C644A05184E}"/>
              </a:ext>
            </a:extLst>
          </p:cNvPr>
          <p:cNvSpPr/>
          <p:nvPr/>
        </p:nvSpPr>
        <p:spPr>
          <a:xfrm>
            <a:off x="1091821" y="835378"/>
            <a:ext cx="9744501" cy="47212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CO" sz="3200" b="1" dirty="0">
                <a:solidFill>
                  <a:srgbClr val="00B0F0"/>
                </a:solidFill>
              </a:rPr>
              <a:t>Organización social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r>
              <a:rPr lang="es-CO" sz="3200" dirty="0">
                <a:solidFill>
                  <a:srgbClr val="0070C0"/>
                </a:solidFill>
              </a:rPr>
              <a:t>Una característica de los seres humanos es la necesidad de establecer relaciones con otros y de crear organización para resolver problemas particulares y colectivos. 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r>
              <a:rPr lang="es-CO" sz="3200" dirty="0">
                <a:solidFill>
                  <a:srgbClr val="0070C0"/>
                </a:solidFill>
              </a:rPr>
              <a:t>Cuando en una comunidad o grupo se presentan y se identifican problemas o necesidades que los aquejan se generan y producen acciones de organización para enfrentar de manera colectiva los problemas y, lo más importante, buscar resolverlos.</a:t>
            </a:r>
          </a:p>
        </p:txBody>
      </p:sp>
    </p:spTree>
    <p:extLst>
      <p:ext uri="{BB962C8B-B14F-4D97-AF65-F5344CB8AC3E}">
        <p14:creationId xmlns:p14="http://schemas.microsoft.com/office/powerpoint/2010/main" val="51657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254E4F60-7FC6-417A-AC00-87D7B467B087}"/>
              </a:ext>
            </a:extLst>
          </p:cNvPr>
          <p:cNvSpPr/>
          <p:nvPr/>
        </p:nvSpPr>
        <p:spPr>
          <a:xfrm>
            <a:off x="1351128" y="901176"/>
            <a:ext cx="9512490" cy="463511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CO" sz="3600" b="1" dirty="0">
                <a:solidFill>
                  <a:srgbClr val="00B0F0"/>
                </a:solidFill>
              </a:rPr>
              <a:t>¿Qué es una organización social?</a:t>
            </a:r>
          </a:p>
          <a:p>
            <a:pPr algn="just"/>
            <a:endParaRPr lang="es-CO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r>
              <a:rPr lang="es-CO" sz="3600" dirty="0">
                <a:solidFill>
                  <a:srgbClr val="0070C0"/>
                </a:solidFill>
              </a:rPr>
              <a:t>Una organización social es un grupo de personas que se identifican e interrelacionan por intereses comunes y similares, y que toman la decisión de actuar de manera colectiva en la perspectiva de enfrentar y resolver las necesidades y los problemas compartidos.</a:t>
            </a:r>
          </a:p>
        </p:txBody>
      </p:sp>
    </p:spTree>
    <p:extLst>
      <p:ext uri="{BB962C8B-B14F-4D97-AF65-F5344CB8AC3E}">
        <p14:creationId xmlns:p14="http://schemas.microsoft.com/office/powerpoint/2010/main" val="315015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A3D01674-4A19-4A19-B0FF-31E53B681BD2}"/>
              </a:ext>
            </a:extLst>
          </p:cNvPr>
          <p:cNvSpPr/>
          <p:nvPr/>
        </p:nvSpPr>
        <p:spPr>
          <a:xfrm>
            <a:off x="2279576" y="1582341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r>
              <a:rPr lang="es-CO" sz="2800" dirty="0">
                <a:solidFill>
                  <a:srgbClr val="0070C0"/>
                </a:solidFill>
              </a:rPr>
              <a:t>La organización social también es un vehículo a través del cual se logra la comunicación, interrelación, participación, deliberación y concertación, tanto en escenarios privados como públicos, con otros actores individuales y colectivos, con otras organizaciones sociales, organizaciones no gubernamentales, entidades privadas y públicas.</a:t>
            </a:r>
          </a:p>
        </p:txBody>
      </p:sp>
    </p:spTree>
    <p:extLst>
      <p:ext uri="{BB962C8B-B14F-4D97-AF65-F5344CB8AC3E}">
        <p14:creationId xmlns:p14="http://schemas.microsoft.com/office/powerpoint/2010/main" val="50626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9641D1FA-CA1C-4E65-B244-EF8583684C00}"/>
              </a:ext>
            </a:extLst>
          </p:cNvPr>
          <p:cNvSpPr/>
          <p:nvPr/>
        </p:nvSpPr>
        <p:spPr>
          <a:xfrm>
            <a:off x="2149589" y="1312381"/>
            <a:ext cx="8236189" cy="398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CO" dirty="0">
                <a:solidFill>
                  <a:srgbClr val="00B0F0"/>
                </a:solidFill>
              </a:rPr>
              <a:t> </a:t>
            </a:r>
            <a:r>
              <a:rPr lang="es-CO" sz="4000" b="1" dirty="0">
                <a:solidFill>
                  <a:srgbClr val="00B0F0"/>
                </a:solidFill>
              </a:rPr>
              <a:t>Fortalecimiento de las organizaciones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CO" sz="2800" b="1" dirty="0">
              <a:solidFill>
                <a:srgbClr val="00B0F0"/>
              </a:solidFill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r>
              <a:rPr lang="es-CO" sz="2800" dirty="0">
                <a:solidFill>
                  <a:srgbClr val="0070C0"/>
                </a:solidFill>
              </a:rPr>
              <a:t>Garantiza cohesión interna, identidad y compromiso de los miembros, visibilidad e incidencia en los asuntos públicos de una colectividad. 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r>
              <a:rPr lang="es-CO" sz="2800" dirty="0">
                <a:solidFill>
                  <a:srgbClr val="0070C0"/>
                </a:solidFill>
              </a:rPr>
              <a:t>Cualquier organización social debe valorar la necesidad de constituirse en una entidad fuerte internamente en la perspectiva de cumplir con su rol en la sociedad. </a:t>
            </a:r>
          </a:p>
        </p:txBody>
      </p:sp>
    </p:spTree>
    <p:extLst>
      <p:ext uri="{BB962C8B-B14F-4D97-AF65-F5344CB8AC3E}">
        <p14:creationId xmlns:p14="http://schemas.microsoft.com/office/powerpoint/2010/main" val="29321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B6656FD5-7C6F-4814-9268-9B903C578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65" y="2665710"/>
            <a:ext cx="1761857" cy="365956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5EF02015-CA3F-4CD8-9B7C-B71E7E547CB5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82"/>
          <a:stretch/>
        </p:blipFill>
        <p:spPr bwMode="auto">
          <a:xfrm>
            <a:off x="1241947" y="-2344"/>
            <a:ext cx="9348716" cy="244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216F4A10-25F6-4324-A691-0009CC433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626" y="2663366"/>
            <a:ext cx="1670679" cy="366190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EE96282F-C5F0-4D91-A8D9-31D1FD7E7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6305" y="2663366"/>
            <a:ext cx="1711377" cy="365956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05FDB158-1224-4F27-B90E-48A4E265E8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8470" y="2651141"/>
            <a:ext cx="1648836" cy="36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2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3307AFFE-7CB5-440D-B1F4-73E7C95A6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39" y="524700"/>
            <a:ext cx="8625385" cy="54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90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7CDDB198-24FD-459E-BD35-ED1E6C4533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92"/>
          <a:stretch/>
        </p:blipFill>
        <p:spPr bwMode="auto">
          <a:xfrm>
            <a:off x="2468592" y="1"/>
            <a:ext cx="7132618" cy="127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EBF230A1-A166-435E-A6C9-4A920CBF02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8" t="23852" r="30580"/>
          <a:stretch/>
        </p:blipFill>
        <p:spPr bwMode="auto">
          <a:xfrm>
            <a:off x="4094643" y="2054007"/>
            <a:ext cx="2731911" cy="419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94E9917D-C451-42CA-9814-44DEDCE9B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498" y="1273215"/>
            <a:ext cx="2658543" cy="228979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CC06878B-5D6F-45F6-A9C0-CFCD63570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1" y="2686756"/>
            <a:ext cx="2612789" cy="193040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BB34AB2D-7A72-400C-800D-023EA0E861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5498" y="4066299"/>
            <a:ext cx="2464203" cy="240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1354</TotalTime>
  <Words>430</Words>
  <Application>Microsoft Office PowerPoint</Application>
  <PresentationFormat>Panorámica</PresentationFormat>
  <Paragraphs>37</Paragraphs>
  <Slides>19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Futura Bk BT</vt:lpstr>
      <vt:lpstr>1_Tema de Office</vt:lpstr>
      <vt:lpstr>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Domínguez Hurtado</dc:creator>
  <cp:lastModifiedBy>Usuario de Windows</cp:lastModifiedBy>
  <cp:revision>61</cp:revision>
  <dcterms:created xsi:type="dcterms:W3CDTF">2017-03-27T17:24:31Z</dcterms:created>
  <dcterms:modified xsi:type="dcterms:W3CDTF">2018-04-06T04:12:53Z</dcterms:modified>
</cp:coreProperties>
</file>