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60" r:id="rId2"/>
    <p:sldId id="273" r:id="rId3"/>
    <p:sldId id="258" r:id="rId4"/>
    <p:sldId id="259" r:id="rId5"/>
    <p:sldId id="261" r:id="rId6"/>
    <p:sldId id="262" r:id="rId7"/>
    <p:sldId id="263" r:id="rId8"/>
    <p:sldId id="264" r:id="rId9"/>
    <p:sldId id="265" r:id="rId10"/>
    <p:sldId id="266" r:id="rId11"/>
    <p:sldId id="267" r:id="rId12"/>
    <p:sldId id="268" r:id="rId13"/>
    <p:sldId id="269" r:id="rId14"/>
    <p:sldId id="270" r:id="rId15"/>
    <p:sldId id="290" r:id="rId16"/>
    <p:sldId id="282" r:id="rId17"/>
    <p:sldId id="291" r:id="rId18"/>
    <p:sldId id="292" r:id="rId19"/>
    <p:sldId id="293" r:id="rId20"/>
    <p:sldId id="294" r:id="rId21"/>
    <p:sldId id="295" r:id="rId22"/>
    <p:sldId id="296" r:id="rId23"/>
    <p:sldId id="297" r:id="rId24"/>
    <p:sldId id="298" r:id="rId25"/>
    <p:sldId id="299" r:id="rId26"/>
    <p:sldId id="300" r:id="rId27"/>
    <p:sldId id="272"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784C8"/>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0" d="100"/>
          <a:sy n="90" d="100"/>
        </p:scale>
        <p:origin x="102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3" Type="http://schemas.openxmlformats.org/officeDocument/2006/relationships/oleObject" Target="file:///\\apolo\UAESP_Docs\jflorez\Mis%20documentos\OFICINA_ASESORA_DE_PLANEACI&#211;N\063_PLANES\095_Plan%20de%20Acci&#243;n%20Institucional\Informes%20de%20seguimiento\Plan%20de%20Acci&#243;n%202017\Consolidado\Datos%20consolidados%2009%202017.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apolo\UAESP_Docs\jflorez\Mis%20documentos\OFICINA_ASESORA_DE_PLANEACI&#211;N\063_PLANES\095_Plan%20de%20Acci&#243;n%20Institucional\Informes%20de%20seguimiento\Plan%20de%20Acci&#243;n%202017\Consolidado\Datos%20consolidados%2009%202017.xlsx" TargetMode="External"/><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oleObject" Target="file:///\\apolo\UAESP_Docs\jflorez\Mis%20documentos\OFICINA_ASESORA_DE_PLANEACI&#211;N\063_PLANES\095_Plan%20de%20Acci&#243;n%20Institucional\Informes%20de%20seguimiento\Plan%20de%20Acci&#243;n%202017\Consolidado\Datos%20consolidados%2009%202017.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apolo\UAESP_Docs\jflorez\Mis%20documentos\OFICINA_ASESORA_DE_PLANEACI&#211;N\063_PLANES\095_Plan%20de%20Acci&#243;n%20Institucional\Informes%20de%20seguimiento\Plan%20de%20Acci&#243;n%202017\Consolidado\Datos%20consolidados%2009%202017.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apolo\UAESP_Docs\jflorez\Mis%20documentos\OFICINA_ASESORA_DE_PLANEACI&#211;N\063_PLANES\095_Plan%20de%20Acci&#243;n%20Institucional\Informes%20de%20seguimiento\Plan%20de%20Acci&#243;n%202017\Consolidado\Datos%20consolidados%2009%202017.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apolo\UAESP_Docs\jflorez\Mis%20documentos\OFICINA_ASESORA_DE_PLANEACI&#211;N\063_PLANES\095_Plan%20de%20Acci&#243;n%20Institucional\Informes%20de%20seguimiento\Plan%20de%20Acci&#243;n%202017\Consolidado\Datos%20consolidados%2009%202017.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apolo\UAESP_Docs\jflorez\Mis%20documentos\OFICINA_ASESORA_DE_PLANEACI&#211;N\063_PLANES\095_Plan%20de%20Acci&#243;n%20Institucional\Informes%20de%20seguimiento\Plan%20de%20Acci&#243;n%202017\Consolidado\Datos%20consolidados%2009%202017.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apolo\UAESP_Docs\jflorez\Mis%20documentos\OFICINA_ASESORA_DE_PLANEACI&#211;N\063_PLANES\095_Plan%20de%20Acci&#243;n%20Institucional\Informes%20de%20seguimiento\Plan%20de%20Acci&#243;n%202017\Consolidado\Datos%20consolidados%2009%202017.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apolo\UAESP_Docs\jflorez\Mis%20documentos\OFICINA_ASESORA_DE_PLANEACI&#211;N\063_PLANES\095_Plan%20de%20Acci&#243;n%20Institucional\Informes%20de%20seguimiento\Plan%20de%20Acci&#243;n%202017\Consolidado\Datos%20consolidados%2009%202017.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apolo\UAESP_Docs\jflorez\Mis%20documentos\OFICINA_ASESORA_DE_PLANEACI&#211;N\063_PLANES\095_Plan%20de%20Acci&#243;n%20Institucional\Informes%20de%20seguimiento\Plan%20de%20Acci&#243;n%202017\Consolidado\Datos%20consolidados%2009%202017.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b="1" i="0" u="none" strike="noStrike" kern="1200" cap="none" spc="0" baseline="0">
                <a:ln/>
                <a:solidFill>
                  <a:schemeClr val="accent1">
                    <a:lumMod val="75000"/>
                  </a:schemeClr>
                </a:solidFill>
                <a:effectLst/>
                <a:latin typeface="+mn-lt"/>
                <a:ea typeface="+mn-ea"/>
                <a:cs typeface="+mn-cs"/>
              </a:defRPr>
            </a:pPr>
            <a:r>
              <a:rPr lang="en-US" b="1" cap="none" spc="0">
                <a:ln/>
                <a:solidFill>
                  <a:schemeClr val="accent1">
                    <a:lumMod val="75000"/>
                  </a:schemeClr>
                </a:solidFill>
                <a:effectLst/>
              </a:rPr>
              <a:t>PLAN DE ACCIÓN INSTITUCIONAL 2017</a:t>
            </a:r>
          </a:p>
          <a:p>
            <a:pPr>
              <a:defRPr b="1" cap="none" spc="0">
                <a:ln/>
                <a:solidFill>
                  <a:schemeClr val="accent1">
                    <a:lumMod val="75000"/>
                  </a:schemeClr>
                </a:solidFill>
              </a:defRPr>
            </a:pPr>
            <a:r>
              <a:rPr lang="en-US" b="1" cap="none" spc="0">
                <a:ln/>
                <a:solidFill>
                  <a:schemeClr val="accent1">
                    <a:lumMod val="75000"/>
                  </a:schemeClr>
                </a:solidFill>
                <a:effectLst/>
              </a:rPr>
              <a:t>AVANCE ANUAL POR META PDD</a:t>
            </a:r>
          </a:p>
        </c:rich>
      </c:tx>
      <c:overlay val="0"/>
      <c:spPr>
        <a:noFill/>
        <a:ln>
          <a:noFill/>
        </a:ln>
        <a:effectLst/>
      </c:spPr>
      <c:txPr>
        <a:bodyPr rot="0" spcFirstLastPara="1" vertOverflow="ellipsis" vert="horz" wrap="square" anchor="ctr" anchorCtr="1"/>
        <a:lstStyle/>
        <a:p>
          <a:pPr>
            <a:defRPr b="1" i="0" u="none" strike="noStrike" kern="1200" cap="none" spc="0" baseline="0">
              <a:ln/>
              <a:solidFill>
                <a:schemeClr val="accent1">
                  <a:lumMod val="75000"/>
                </a:schemeClr>
              </a:solidFill>
              <a:effectLst/>
              <a:latin typeface="+mn-lt"/>
              <a:ea typeface="+mn-ea"/>
              <a:cs typeface="+mn-cs"/>
            </a:defRPr>
          </a:pPr>
          <a:endParaRPr lang="es-CO"/>
        </a:p>
      </c:txPr>
    </c:title>
    <c:autoTitleDeleted val="0"/>
    <c:plotArea>
      <c:layout/>
      <c:barChart>
        <c:barDir val="col"/>
        <c:grouping val="clustered"/>
        <c:varyColors val="0"/>
        <c:ser>
          <c:idx val="1"/>
          <c:order val="0"/>
          <c:tx>
            <c:strRef>
              <c:f>METAS!$B$1</c:f>
              <c:strCache>
                <c:ptCount val="1"/>
                <c:pt idx="0">
                  <c:v>AVANCE SEMESTRE I</c:v>
                </c:pt>
              </c:strCache>
            </c:strRef>
          </c:tx>
          <c:spPr>
            <a:gradFill>
              <a:gsLst>
                <a:gs pos="0">
                  <a:schemeClr val="accent2"/>
                </a:gs>
                <a:gs pos="100000">
                  <a:schemeClr val="accent2">
                    <a:lumMod val="84000"/>
                  </a:schemeClr>
                </a:gs>
              </a:gsLst>
              <a:lin ang="5400000" scaled="1"/>
            </a:gradFill>
            <a:ln>
              <a:noFill/>
            </a:ln>
            <a:effectLst>
              <a:outerShdw blurRad="76200" dir="18900000" sy="23000" kx="-1200000" algn="bl" rotWithShape="0">
                <a:prstClr val="black">
                  <a:alpha val="20000"/>
                </a:prstClr>
              </a:outerShdw>
            </a:effectLst>
          </c:spPr>
          <c:invertIfNegative val="0"/>
          <c:dPt>
            <c:idx val="0"/>
            <c:invertIfNegative val="0"/>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solidFill>
                  <a:schemeClr val="tx1"/>
                </a:solidFill>
              </a:ln>
              <a:effectLst>
                <a:outerShdw blurRad="57150" dist="19050" dir="5400000" algn="ctr" rotWithShape="0">
                  <a:srgbClr val="000000">
                    <a:alpha val="63000"/>
                  </a:srgbClr>
                </a:outerShdw>
              </a:effectLst>
              <a:scene3d>
                <a:camera prst="orthographicFront"/>
                <a:lightRig rig="threePt" dir="t"/>
              </a:scene3d>
              <a:sp3d>
                <a:bevelT/>
              </a:sp3d>
            </c:spPr>
            <c:extLst>
              <c:ext xmlns:c16="http://schemas.microsoft.com/office/drawing/2014/chart" uri="{C3380CC4-5D6E-409C-BE32-E72D297353CC}">
                <c16:uniqueId val="{00000001-49E7-44EC-A5AD-59CB3ED51D35}"/>
              </c:ext>
            </c:extLst>
          </c:dPt>
          <c:dPt>
            <c:idx val="1"/>
            <c:invertIfNegative val="0"/>
            <c:bubble3D val="0"/>
            <c:spPr>
              <a:solidFill>
                <a:schemeClr val="accent1">
                  <a:lumMod val="75000"/>
                </a:schemeClr>
              </a:solidFill>
              <a:ln>
                <a:solidFill>
                  <a:schemeClr val="tx1"/>
                </a:solidFill>
              </a:ln>
              <a:effectLst>
                <a:outerShdw blurRad="76200" dir="18900000" sy="23000" kx="-1200000" algn="bl" rotWithShape="0">
                  <a:prstClr val="black">
                    <a:alpha val="20000"/>
                  </a:prstClr>
                </a:outerShdw>
              </a:effectLst>
              <a:scene3d>
                <a:camera prst="orthographicFront"/>
                <a:lightRig rig="twoPt" dir="t"/>
              </a:scene3d>
              <a:sp3d prstMaterial="metal">
                <a:bevelT w="69850"/>
                <a:bevelB w="57150"/>
              </a:sp3d>
            </c:spPr>
            <c:extLst>
              <c:ext xmlns:c16="http://schemas.microsoft.com/office/drawing/2014/chart" uri="{C3380CC4-5D6E-409C-BE32-E72D297353CC}">
                <c16:uniqueId val="{00000003-49E7-44EC-A5AD-59CB3ED51D35}"/>
              </c:ext>
            </c:extLst>
          </c:dPt>
          <c:dPt>
            <c:idx val="2"/>
            <c:invertIfNegative val="0"/>
            <c:bubble3D val="0"/>
            <c:spPr>
              <a:solidFill>
                <a:srgbClr val="586EA6">
                  <a:lumMod val="60000"/>
                  <a:lumOff val="40000"/>
                </a:srgbClr>
              </a:solidFill>
              <a:ln>
                <a:solidFill>
                  <a:schemeClr val="tx1"/>
                </a:solidFill>
              </a:ln>
              <a:effectLst>
                <a:outerShdw blurRad="76200" dir="18900000" sy="23000" kx="-1200000" algn="bl" rotWithShape="0">
                  <a:prstClr val="black">
                    <a:alpha val="20000"/>
                  </a:prstClr>
                </a:outerShdw>
              </a:effectLst>
              <a:scene3d>
                <a:camera prst="orthographicFront"/>
                <a:lightRig rig="twoPt" dir="t"/>
              </a:scene3d>
              <a:sp3d prstMaterial="metal">
                <a:bevelT w="69850"/>
                <a:bevelB w="57150"/>
              </a:sp3d>
            </c:spPr>
            <c:extLst>
              <c:ext xmlns:c16="http://schemas.microsoft.com/office/drawing/2014/chart" uri="{C3380CC4-5D6E-409C-BE32-E72D297353CC}">
                <c16:uniqueId val="{00000005-49E7-44EC-A5AD-59CB3ED51D35}"/>
              </c:ext>
            </c:extLst>
          </c:dPt>
          <c:dPt>
            <c:idx val="3"/>
            <c:invertIfNegative val="0"/>
            <c:bubble3D val="0"/>
            <c:spPr>
              <a:solidFill>
                <a:srgbClr val="B71E42">
                  <a:lumMod val="60000"/>
                  <a:lumOff val="40000"/>
                </a:srgbClr>
              </a:solidFill>
              <a:ln>
                <a:solidFill>
                  <a:schemeClr val="tx1"/>
                </a:solidFill>
              </a:ln>
              <a:effectLst>
                <a:outerShdw blurRad="76200" dir="18900000" sy="23000" kx="-1200000" algn="bl" rotWithShape="0">
                  <a:prstClr val="black">
                    <a:alpha val="20000"/>
                  </a:prstClr>
                </a:outerShdw>
              </a:effectLst>
              <a:scene3d>
                <a:camera prst="orthographicFront"/>
                <a:lightRig rig="twoPt" dir="t"/>
              </a:scene3d>
              <a:sp3d prstMaterial="metal">
                <a:bevelT w="69850"/>
                <a:bevelB w="57150"/>
              </a:sp3d>
            </c:spPr>
            <c:extLst>
              <c:ext xmlns:c16="http://schemas.microsoft.com/office/drawing/2014/chart" uri="{C3380CC4-5D6E-409C-BE32-E72D297353CC}">
                <c16:uniqueId val="{00000007-49E7-44EC-A5AD-59CB3ED51D35}"/>
              </c:ext>
            </c:extLst>
          </c:dPt>
          <c:dPt>
            <c:idx val="4"/>
            <c:invertIfNegative val="0"/>
            <c:bubble3D val="0"/>
            <c:spPr>
              <a:solidFill>
                <a:srgbClr val="454545">
                  <a:lumMod val="60000"/>
                  <a:lumOff val="40000"/>
                </a:srgbClr>
              </a:solidFill>
              <a:ln>
                <a:solidFill>
                  <a:schemeClr val="tx1"/>
                </a:solidFill>
              </a:ln>
              <a:effectLst>
                <a:outerShdw blurRad="76200" dir="18900000" sy="23000" kx="-1200000" algn="bl" rotWithShape="0">
                  <a:prstClr val="black">
                    <a:alpha val="20000"/>
                  </a:prstClr>
                </a:outerShdw>
              </a:effectLst>
              <a:scene3d>
                <a:camera prst="orthographicFront"/>
                <a:lightRig rig="twoPt" dir="t"/>
              </a:scene3d>
              <a:sp3d prstMaterial="metal">
                <a:bevelT w="69850"/>
                <a:bevelB w="57150"/>
              </a:sp3d>
            </c:spPr>
            <c:extLst>
              <c:ext xmlns:c16="http://schemas.microsoft.com/office/drawing/2014/chart" uri="{C3380CC4-5D6E-409C-BE32-E72D297353CC}">
                <c16:uniqueId val="{00000009-49E7-44EC-A5AD-59CB3ED51D35}"/>
              </c:ext>
            </c:extLst>
          </c:dPt>
          <c:dLbls>
            <c:dLbl>
              <c:idx val="0"/>
              <c:layout>
                <c:manualLayout>
                  <c:x val="-8.4388185654008432E-3"/>
                  <c:y val="0.25691615016933511"/>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9E7-44EC-A5AD-59CB3ED51D35}"/>
                </c:ext>
              </c:extLst>
            </c:dLbl>
            <c:dLbl>
              <c:idx val="1"/>
              <c:layout>
                <c:manualLayout>
                  <c:x val="1.6877637130801378E-3"/>
                  <c:y val="0.29406120114802259"/>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9E7-44EC-A5AD-59CB3ED51D35}"/>
                </c:ext>
              </c:extLst>
            </c:dLbl>
            <c:dLbl>
              <c:idx val="2"/>
              <c:layout>
                <c:manualLayout>
                  <c:x val="-6.188395459088199E-17"/>
                  <c:y val="0.30537396247726301"/>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9E7-44EC-A5AD-59CB3ED51D35}"/>
                </c:ext>
              </c:extLst>
            </c:dLbl>
            <c:dLbl>
              <c:idx val="3"/>
              <c:layout>
                <c:manualLayout>
                  <c:x val="-6.7510548523206752E-3"/>
                  <c:y val="0.29123301081571246"/>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9E7-44EC-A5AD-59CB3ED51D35}"/>
                </c:ext>
              </c:extLst>
            </c:dLbl>
            <c:dLbl>
              <c:idx val="4"/>
              <c:layout>
                <c:manualLayout>
                  <c:x val="-8.4388185654008432E-3"/>
                  <c:y val="0.21770006217564888"/>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9E7-44EC-A5AD-59CB3ED51D35}"/>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lt1"/>
                    </a:solidFill>
                    <a:latin typeface="+mn-lt"/>
                    <a:ea typeface="+mn-ea"/>
                    <a:cs typeface="+mn-cs"/>
                  </a:defRPr>
                </a:pPr>
                <a:endParaRPr lang="es-CO"/>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METAS!$A$2:$A$6</c:f>
              <c:strCache>
                <c:ptCount val="5"/>
                <c:pt idx="0">
                  <c:v>Disminuir en 6% las toneladas de residuos urbanos dispuestos en el relleno sanitario. (Cambio cultural en manejo de residuos y separación en fuente)</c:v>
                </c:pt>
                <c:pt idx="1">
                  <c:v>26 servicios funerarios integrales prestados en los cementerios de propiedad del Distrito</c:v>
                </c:pt>
                <c:pt idx="2">
                  <c:v>4.000 subsidios del servicio funerario entregados a población vulnerable de Bogotá</c:v>
                </c:pt>
                <c:pt idx="3">
                  <c:v>Aumentar en 17 puntos porcentuales las personas que consideran que el barrio en el que habitan es seguro</c:v>
                </c:pt>
                <c:pt idx="4">
                  <c:v>Incrementar a un 90% la sostenibilidad del SIG en el Gobierno Distrital </c:v>
                </c:pt>
              </c:strCache>
            </c:strRef>
          </c:cat>
          <c:val>
            <c:numRef>
              <c:f>METAS!$B$2:$B$6</c:f>
              <c:numCache>
                <c:formatCode>0%</c:formatCode>
                <c:ptCount val="5"/>
                <c:pt idx="0">
                  <c:v>0.8448148148148148</c:v>
                </c:pt>
                <c:pt idx="1">
                  <c:v>0.97599999999999998</c:v>
                </c:pt>
                <c:pt idx="2">
                  <c:v>1</c:v>
                </c:pt>
                <c:pt idx="3">
                  <c:v>0.97333333333333338</c:v>
                </c:pt>
                <c:pt idx="4">
                  <c:v>0.82542806534146818</c:v>
                </c:pt>
              </c:numCache>
            </c:numRef>
          </c:val>
          <c:extLst>
            <c:ext xmlns:c16="http://schemas.microsoft.com/office/drawing/2014/chart" uri="{C3380CC4-5D6E-409C-BE32-E72D297353CC}">
              <c16:uniqueId val="{0000000A-49E7-44EC-A5AD-59CB3ED51D35}"/>
            </c:ext>
          </c:extLst>
        </c:ser>
        <c:dLbls>
          <c:dLblPos val="inEnd"/>
          <c:showLegendKey val="0"/>
          <c:showVal val="1"/>
          <c:showCatName val="0"/>
          <c:showSerName val="0"/>
          <c:showPercent val="0"/>
          <c:showBubbleSize val="0"/>
        </c:dLbls>
        <c:gapWidth val="41"/>
        <c:axId val="444229424"/>
        <c:axId val="444223520"/>
      </c:barChart>
      <c:catAx>
        <c:axId val="44422942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effectLst/>
                <a:latin typeface="+mn-lt"/>
                <a:ea typeface="+mn-ea"/>
                <a:cs typeface="+mn-cs"/>
              </a:defRPr>
            </a:pPr>
            <a:endParaRPr lang="es-CO"/>
          </a:p>
        </c:txPr>
        <c:crossAx val="444223520"/>
        <c:crosses val="autoZero"/>
        <c:auto val="1"/>
        <c:lblAlgn val="ctr"/>
        <c:lblOffset val="100"/>
        <c:noMultiLvlLbl val="0"/>
      </c:catAx>
      <c:valAx>
        <c:axId val="444223520"/>
        <c:scaling>
          <c:orientation val="minMax"/>
        </c:scaling>
        <c:delete val="1"/>
        <c:axPos val="l"/>
        <c:numFmt formatCode="0%" sourceLinked="1"/>
        <c:majorTickMark val="none"/>
        <c:minorTickMark val="none"/>
        <c:tickLblPos val="nextTo"/>
        <c:crossAx val="444229424"/>
        <c:crosses val="autoZero"/>
        <c:crossBetween val="between"/>
      </c:valAx>
      <c:spPr>
        <a:noFill/>
        <a:ln>
          <a:noFill/>
        </a:ln>
        <a:effectLst/>
      </c:spPr>
    </c:plotArea>
    <c:plotVisOnly val="1"/>
    <c:dispBlanksAs val="gap"/>
    <c:showDLblsOverMax val="0"/>
  </c:chart>
  <c: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a:effectLst/>
  </c:spPr>
  <c:txPr>
    <a:bodyPr/>
    <a:lstStyle/>
    <a:p>
      <a:pPr>
        <a:defRPr/>
      </a:pPr>
      <a:endParaRPr lang="es-CO"/>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balanced" dir="t">
                <a:rot lat="0" lon="0" rev="1080000"/>
              </a:lightRig>
            </a:scene3d>
            <a:sp3d>
              <a:bevelT w="38100" h="12700" prst="softRound"/>
            </a:sp3d>
          </c:spPr>
          <c:invertIfNegative val="0"/>
          <c:cat>
            <c:multiLvlStrRef>
              <c:f>'OBJETIVOS ESTRATÉGICOS'!$A$13:$B$14</c:f>
              <c:multiLvlStrCache>
                <c:ptCount val="2"/>
                <c:lvl>
                  <c:pt idx="0">
                    <c:v>SAPROV</c:v>
                  </c:pt>
                  <c:pt idx="1">
                    <c:v>SRBL</c:v>
                  </c:pt>
                </c:lvl>
                <c:lvl>
                  <c:pt idx="0">
                    <c:v>Empoderamiento Ciudadano: Fomentar una cultura ciudadana comprometida con la sostenibilidad de la prestación de los servicios, orientada al embellecimiento y sentido de pertenencia con Bogotá. </c:v>
                  </c:pt>
                </c:lvl>
              </c:multiLvlStrCache>
            </c:multiLvlStrRef>
          </c:cat>
          <c:val>
            <c:numRef>
              <c:f>'OBJETIVOS ESTRATÉGICOS'!$C$13:$C$14</c:f>
            </c:numRef>
          </c:val>
          <c:extLst>
            <c:ext xmlns:c16="http://schemas.microsoft.com/office/drawing/2014/chart" uri="{C3380CC4-5D6E-409C-BE32-E72D297353CC}">
              <c16:uniqueId val="{00000000-8801-47B5-A17A-177FE6992C89}"/>
            </c:ext>
          </c:extLst>
        </c:ser>
        <c:ser>
          <c:idx val="1"/>
          <c:order val="1"/>
          <c:spPr>
            <a:solidFill>
              <a:schemeClr val="accent5">
                <a:lumMod val="75000"/>
              </a:schemeClr>
            </a:solidFill>
            <a:ln>
              <a:noFill/>
            </a:ln>
            <a:effectLst>
              <a:outerShdw blurRad="57150" dist="19050" dir="5400000" algn="ctr" rotWithShape="0">
                <a:srgbClr val="000000">
                  <a:alpha val="63000"/>
                </a:srgbClr>
              </a:outerShdw>
            </a:effectLst>
            <a:scene3d>
              <a:camera prst="orthographicFront">
                <a:rot lat="0" lon="0" rev="0"/>
              </a:camera>
              <a:lightRig rig="balanced" dir="t">
                <a:rot lat="0" lon="0" rev="1080000"/>
              </a:lightRig>
            </a:scene3d>
            <a:sp3d>
              <a:bevelT w="38100" h="12700" prst="softRound"/>
            </a:sp3d>
          </c:spPr>
          <c:invertIfNegative val="0"/>
          <c:dLbls>
            <c:dLbl>
              <c:idx val="0"/>
              <c:layout>
                <c:manualLayout>
                  <c:x val="-1.0781671159029683E-2"/>
                  <c:y val="8.6021505376344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801-47B5-A17A-177FE6992C89}"/>
                </c:ext>
              </c:extLst>
            </c:dLbl>
            <c:dLbl>
              <c:idx val="1"/>
              <c:layout>
                <c:manualLayout>
                  <c:x val="3.5217295951213644E-3"/>
                  <c:y val="0.4613880742913000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801-47B5-A17A-177FE6992C89}"/>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'OBJETIVOS ESTRATÉGICOS'!$A$13:$B$14</c:f>
              <c:multiLvlStrCache>
                <c:ptCount val="2"/>
                <c:lvl>
                  <c:pt idx="0">
                    <c:v>SAPROV</c:v>
                  </c:pt>
                  <c:pt idx="1">
                    <c:v>SRBL</c:v>
                  </c:pt>
                </c:lvl>
                <c:lvl>
                  <c:pt idx="0">
                    <c:v>Empoderamiento Ciudadano: Fomentar una cultura ciudadana comprometida con la sostenibilidad de la prestación de los servicios, orientada al embellecimiento y sentido de pertenencia con Bogotá. </c:v>
                  </c:pt>
                </c:lvl>
              </c:multiLvlStrCache>
            </c:multiLvlStrRef>
          </c:cat>
          <c:val>
            <c:numRef>
              <c:f>'OBJETIVOS ESTRATÉGICOS'!$D$13:$D$14</c:f>
              <c:numCache>
                <c:formatCode>0%</c:formatCode>
                <c:ptCount val="2"/>
                <c:pt idx="0">
                  <c:v>0.9</c:v>
                </c:pt>
                <c:pt idx="1">
                  <c:v>1</c:v>
                </c:pt>
              </c:numCache>
            </c:numRef>
          </c:val>
          <c:extLst>
            <c:ext xmlns:c16="http://schemas.microsoft.com/office/drawing/2014/chart" uri="{C3380CC4-5D6E-409C-BE32-E72D297353CC}">
              <c16:uniqueId val="{00000003-8801-47B5-A17A-177FE6992C89}"/>
            </c:ext>
          </c:extLst>
        </c:ser>
        <c:dLbls>
          <c:showLegendKey val="0"/>
          <c:showVal val="0"/>
          <c:showCatName val="0"/>
          <c:showSerName val="0"/>
          <c:showPercent val="0"/>
          <c:showBubbleSize val="0"/>
        </c:dLbls>
        <c:gapWidth val="100"/>
        <c:overlap val="-24"/>
        <c:axId val="480620456"/>
        <c:axId val="480627672"/>
      </c:barChart>
      <c:catAx>
        <c:axId val="480620456"/>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lgn="just">
              <a:defRPr sz="900" b="0" i="0" u="none" strike="noStrike" kern="1200" baseline="0">
                <a:solidFill>
                  <a:schemeClr val="tx1">
                    <a:lumMod val="65000"/>
                    <a:lumOff val="35000"/>
                  </a:schemeClr>
                </a:solidFill>
                <a:latin typeface="+mn-lt"/>
                <a:ea typeface="+mn-ea"/>
                <a:cs typeface="+mn-cs"/>
              </a:defRPr>
            </a:pPr>
            <a:endParaRPr lang="es-CO"/>
          </a:p>
        </c:txPr>
        <c:crossAx val="480627672"/>
        <c:crosses val="autoZero"/>
        <c:auto val="1"/>
        <c:lblAlgn val="ctr"/>
        <c:lblOffset val="100"/>
        <c:noMultiLvlLbl val="0"/>
      </c:catAx>
      <c:valAx>
        <c:axId val="4806276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4806204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balanced" dir="t">
                <a:rot lat="0" lon="0" rev="1080000"/>
              </a:lightRig>
            </a:scene3d>
            <a:sp3d>
              <a:bevelT w="38100" h="12700" prst="softRound"/>
            </a:sp3d>
          </c:spPr>
          <c:invertIfNegative val="0"/>
          <c:cat>
            <c:strRef>
              <c:f>'OBJETIVOS ESTRATÉGICOS'!$A$15:$B$15</c:f>
              <c:strCache>
                <c:ptCount val="2"/>
                <c:pt idx="0">
                  <c:v>Articulación interinstitucional: Integrar las instituciones, los recursos y la infraestructura de la ciudad para la prestación integral de los servicios</c:v>
                </c:pt>
                <c:pt idx="1">
                  <c:v>SDF</c:v>
                </c:pt>
              </c:strCache>
            </c:strRef>
          </c:cat>
          <c:val>
            <c:numRef>
              <c:f>'OBJETIVOS ESTRATÉGICOS'!$C$15</c:f>
            </c:numRef>
          </c:val>
          <c:extLst>
            <c:ext xmlns:c16="http://schemas.microsoft.com/office/drawing/2014/chart" uri="{C3380CC4-5D6E-409C-BE32-E72D297353CC}">
              <c16:uniqueId val="{00000000-E146-49A3-807C-8C7BD7497D7A}"/>
            </c:ext>
          </c:extLst>
        </c:ser>
        <c:ser>
          <c:idx val="1"/>
          <c:order val="1"/>
          <c:spPr>
            <a:solidFill>
              <a:schemeClr val="accent5">
                <a:lumMod val="75000"/>
              </a:schemeClr>
            </a:solidFill>
            <a:ln>
              <a:noFill/>
            </a:ln>
            <a:effectLst>
              <a:outerShdw blurRad="57150" dist="19050" dir="5400000" algn="ctr" rotWithShape="0">
                <a:srgbClr val="000000">
                  <a:alpha val="63000"/>
                </a:srgbClr>
              </a:outerShdw>
            </a:effectLst>
            <a:scene3d>
              <a:camera prst="orthographicFront">
                <a:rot lat="0" lon="0" rev="0"/>
              </a:camera>
              <a:lightRig rig="balanced" dir="t">
                <a:rot lat="0" lon="0" rev="1080000"/>
              </a:lightRig>
            </a:scene3d>
            <a:sp3d>
              <a:bevelT w="38100" h="12700" prst="softRound"/>
            </a:sp3d>
          </c:spPr>
          <c:invertIfNegative val="0"/>
          <c:dLbls>
            <c:dLbl>
              <c:idx val="0"/>
              <c:layout>
                <c:manualLayout>
                  <c:x val="-3.5698348951360998E-3"/>
                  <c:y val="0.46138807429130002"/>
                </c:manualLayout>
              </c:layout>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s-CO"/>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146-49A3-807C-8C7BD7497D7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'OBJETIVOS ESTRATÉGICOS'!$A$15:$B$15</c:f>
              <c:strCache>
                <c:ptCount val="2"/>
                <c:pt idx="0">
                  <c:v>Articulación interinstitucional: Integrar las instituciones, los recursos y la infraestructura de la ciudad para la prestación integral de los servicios</c:v>
                </c:pt>
                <c:pt idx="1">
                  <c:v>SDF</c:v>
                </c:pt>
              </c:strCache>
            </c:strRef>
          </c:cat>
          <c:val>
            <c:numRef>
              <c:f>'OBJETIVOS ESTRATÉGICOS'!$D$15</c:f>
              <c:numCache>
                <c:formatCode>0%</c:formatCode>
                <c:ptCount val="1"/>
                <c:pt idx="0">
                  <c:v>0.9</c:v>
                </c:pt>
              </c:numCache>
            </c:numRef>
          </c:val>
          <c:extLst>
            <c:ext xmlns:c16="http://schemas.microsoft.com/office/drawing/2014/chart" uri="{C3380CC4-5D6E-409C-BE32-E72D297353CC}">
              <c16:uniqueId val="{00000002-E146-49A3-807C-8C7BD7497D7A}"/>
            </c:ext>
          </c:extLst>
        </c:ser>
        <c:dLbls>
          <c:showLegendKey val="0"/>
          <c:showVal val="0"/>
          <c:showCatName val="0"/>
          <c:showSerName val="0"/>
          <c:showPercent val="0"/>
          <c:showBubbleSize val="0"/>
        </c:dLbls>
        <c:gapWidth val="100"/>
        <c:overlap val="-24"/>
        <c:axId val="480620456"/>
        <c:axId val="480627672"/>
      </c:barChart>
      <c:catAx>
        <c:axId val="480620456"/>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480627672"/>
        <c:crosses val="autoZero"/>
        <c:auto val="1"/>
        <c:lblAlgn val="ctr"/>
        <c:lblOffset val="100"/>
        <c:noMultiLvlLbl val="0"/>
      </c:catAx>
      <c:valAx>
        <c:axId val="4806276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4806204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en-US"/>
              <a:t>Disminuir el 6% de residuos sólidos</a:t>
            </a:r>
          </a:p>
        </c:rich>
      </c:tx>
      <c:overlay val="0"/>
      <c:spPr>
        <a:noFill/>
        <a:ln>
          <a:no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es-CO"/>
        </a:p>
      </c:txPr>
    </c:title>
    <c:autoTitleDeleted val="0"/>
    <c:plotArea>
      <c:layout/>
      <c:barChart>
        <c:barDir val="col"/>
        <c:grouping val="clustered"/>
        <c:varyColors val="0"/>
        <c:ser>
          <c:idx val="0"/>
          <c:order val="0"/>
          <c:tx>
            <c:strRef>
              <c:f>' DISMINUIR 6% RSO RBL'!$B$11</c:f>
              <c:strCache>
                <c:ptCount val="1"/>
                <c:pt idx="0">
                  <c:v>PROGRAMADO</c:v>
                </c:pt>
              </c:strCache>
            </c:strRef>
          </c:tx>
          <c:spPr>
            <a:solidFill>
              <a:schemeClr val="accent5">
                <a:lumMod val="75000"/>
              </a:schemeClr>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200" b="1" i="0" u="none" strike="noStrike" kern="1200" baseline="0">
                    <a:solidFill>
                      <a:schemeClr val="tx1">
                        <a:lumMod val="50000"/>
                        <a:lumOff val="50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 DISMINUIR 6% RSO RBL'!$A$12:$A$14</c:f>
              <c:strCache>
                <c:ptCount val="3"/>
                <c:pt idx="0">
                  <c:v>RBL</c:v>
                </c:pt>
                <c:pt idx="1">
                  <c:v>DF</c:v>
                </c:pt>
                <c:pt idx="2">
                  <c:v>APROVECHAMIENTO</c:v>
                </c:pt>
              </c:strCache>
            </c:strRef>
          </c:cat>
          <c:val>
            <c:numRef>
              <c:f>' DISMINUIR 6% RSO RBL'!$B$12:$B$14</c:f>
              <c:numCache>
                <c:formatCode>0%</c:formatCode>
                <c:ptCount val="3"/>
                <c:pt idx="0">
                  <c:v>1</c:v>
                </c:pt>
                <c:pt idx="1">
                  <c:v>1</c:v>
                </c:pt>
                <c:pt idx="2">
                  <c:v>1</c:v>
                </c:pt>
              </c:numCache>
            </c:numRef>
          </c:val>
          <c:extLst>
            <c:ext xmlns:c16="http://schemas.microsoft.com/office/drawing/2014/chart" uri="{C3380CC4-5D6E-409C-BE32-E72D297353CC}">
              <c16:uniqueId val="{00000000-E967-4C06-8EFD-70B686B3B627}"/>
            </c:ext>
          </c:extLst>
        </c:ser>
        <c:ser>
          <c:idx val="1"/>
          <c:order val="1"/>
          <c:tx>
            <c:strRef>
              <c:f>' DISMINUIR 6% RSO RBL'!$C$11</c:f>
              <c:strCache>
                <c:ptCount val="1"/>
                <c:pt idx="0">
                  <c:v>AVANCE</c:v>
                </c:pt>
              </c:strCache>
            </c:strRef>
          </c:tx>
          <c:spPr>
            <a:solidFill>
              <a:schemeClr val="accent1">
                <a:lumMod val="60000"/>
                <a:lumOff val="40000"/>
              </a:schemeClr>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200" b="1" i="0" u="none" strike="noStrike" kern="1200" baseline="0">
                    <a:solidFill>
                      <a:schemeClr val="tx1">
                        <a:lumMod val="50000"/>
                        <a:lumOff val="50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 DISMINUIR 6% RSO RBL'!$A$12:$A$14</c:f>
              <c:strCache>
                <c:ptCount val="3"/>
                <c:pt idx="0">
                  <c:v>RBL</c:v>
                </c:pt>
                <c:pt idx="1">
                  <c:v>DF</c:v>
                </c:pt>
                <c:pt idx="2">
                  <c:v>APROVECHAMIENTO</c:v>
                </c:pt>
              </c:strCache>
            </c:strRef>
          </c:cat>
          <c:val>
            <c:numRef>
              <c:f>' DISMINUIR 6% RSO RBL'!$C$12:$C$14</c:f>
              <c:numCache>
                <c:formatCode>0%</c:formatCode>
                <c:ptCount val="3"/>
                <c:pt idx="0">
                  <c:v>1</c:v>
                </c:pt>
                <c:pt idx="1">
                  <c:v>0.64142857142857146</c:v>
                </c:pt>
                <c:pt idx="2">
                  <c:v>0.81111111111111112</c:v>
                </c:pt>
              </c:numCache>
            </c:numRef>
          </c:val>
          <c:extLst>
            <c:ext xmlns:c16="http://schemas.microsoft.com/office/drawing/2014/chart" uri="{C3380CC4-5D6E-409C-BE32-E72D297353CC}">
              <c16:uniqueId val="{00000001-E967-4C06-8EFD-70B686B3B627}"/>
            </c:ext>
          </c:extLst>
        </c:ser>
        <c:dLbls>
          <c:dLblPos val="outEnd"/>
          <c:showLegendKey val="0"/>
          <c:showVal val="1"/>
          <c:showCatName val="0"/>
          <c:showSerName val="0"/>
          <c:showPercent val="0"/>
          <c:showBubbleSize val="0"/>
        </c:dLbls>
        <c:gapWidth val="444"/>
        <c:axId val="334077152"/>
        <c:axId val="334077480"/>
      </c:barChart>
      <c:catAx>
        <c:axId val="33407715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es-CO"/>
          </a:p>
        </c:txPr>
        <c:crossAx val="334077480"/>
        <c:crosses val="autoZero"/>
        <c:auto val="1"/>
        <c:lblAlgn val="ctr"/>
        <c:lblOffset val="100"/>
        <c:noMultiLvlLbl val="0"/>
      </c:catAx>
      <c:valAx>
        <c:axId val="334077480"/>
        <c:scaling>
          <c:orientation val="minMax"/>
        </c:scaling>
        <c:delete val="1"/>
        <c:axPos val="l"/>
        <c:numFmt formatCode="0%" sourceLinked="1"/>
        <c:majorTickMark val="none"/>
        <c:minorTickMark val="none"/>
        <c:tickLblPos val="nextTo"/>
        <c:crossAx val="33407715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zero"/>
    <c:showDLblsOverMax val="0"/>
  </c:chart>
  <c:spPr>
    <a:noFill/>
    <a:ln>
      <a:noFill/>
    </a:ln>
    <a:effectLst/>
  </c:spPr>
  <c:txPr>
    <a:bodyPr/>
    <a:lstStyle/>
    <a:p>
      <a:pPr>
        <a:defRPr/>
      </a:pPr>
      <a:endParaRPr lang="es-CO"/>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'SERVICIOS FUNERARIOS'!$M$20</c:f>
              <c:strCache>
                <c:ptCount val="1"/>
                <c:pt idx="0">
                  <c:v>PROGRAMADO</c:v>
                </c:pt>
              </c:strCache>
            </c:strRef>
          </c:tx>
          <c:spPr>
            <a:solidFill>
              <a:schemeClr val="accent5">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'SERVICIOS FUNERARIOS'!$L$21:$L$25</c:f>
              <c:strCache>
                <c:ptCount val="5"/>
                <c:pt idx="0">
                  <c:v>Estudios, diseños y contratos de obra y de redes eléctricas en los equipamientos funerarios a cargo de la UAESP</c:v>
                </c:pt>
                <c:pt idx="1">
                  <c:v>Aprobación de los trámites sanitarios y ambientales requeridos</c:v>
                </c:pt>
                <c:pt idx="2">
                  <c:v>Poner en funcionamiento la atención funeraria integral en el Cementerio Parque Serafín</c:v>
                </c:pt>
                <c:pt idx="3">
                  <c:v>Interventoría</c:v>
                </c:pt>
                <c:pt idx="4">
                  <c:v>Supervisión y control directa a la prestación del servicio</c:v>
                </c:pt>
              </c:strCache>
            </c:strRef>
          </c:cat>
          <c:val>
            <c:numRef>
              <c:f>'SERVICIOS FUNERARIOS'!$M$21:$M$25</c:f>
              <c:numCache>
                <c:formatCode>0%</c:formatCode>
                <c:ptCount val="5"/>
                <c:pt idx="0">
                  <c:v>1</c:v>
                </c:pt>
                <c:pt idx="1">
                  <c:v>1</c:v>
                </c:pt>
                <c:pt idx="2">
                  <c:v>1</c:v>
                </c:pt>
                <c:pt idx="3">
                  <c:v>1</c:v>
                </c:pt>
                <c:pt idx="4">
                  <c:v>1</c:v>
                </c:pt>
              </c:numCache>
            </c:numRef>
          </c:val>
          <c:extLst>
            <c:ext xmlns:c16="http://schemas.microsoft.com/office/drawing/2014/chart" uri="{C3380CC4-5D6E-409C-BE32-E72D297353CC}">
              <c16:uniqueId val="{00000000-6F9C-499E-A2C4-DFDB983D0191}"/>
            </c:ext>
          </c:extLst>
        </c:ser>
        <c:ser>
          <c:idx val="1"/>
          <c:order val="1"/>
          <c:tx>
            <c:strRef>
              <c:f>'SERVICIOS FUNERARIOS'!$N$20</c:f>
              <c:strCache>
                <c:ptCount val="1"/>
                <c:pt idx="0">
                  <c:v>AVANCE</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'SERVICIOS FUNERARIOS'!$L$21:$L$25</c:f>
              <c:strCache>
                <c:ptCount val="5"/>
                <c:pt idx="0">
                  <c:v>Estudios, diseños y contratos de obra y de redes eléctricas en los equipamientos funerarios a cargo de la UAESP</c:v>
                </c:pt>
                <c:pt idx="1">
                  <c:v>Aprobación de los trámites sanitarios y ambientales requeridos</c:v>
                </c:pt>
                <c:pt idx="2">
                  <c:v>Poner en funcionamiento la atención funeraria integral en el Cementerio Parque Serafín</c:v>
                </c:pt>
                <c:pt idx="3">
                  <c:v>Interventoría</c:v>
                </c:pt>
                <c:pt idx="4">
                  <c:v>Supervisión y control directa a la prestación del servicio</c:v>
                </c:pt>
              </c:strCache>
            </c:strRef>
          </c:cat>
          <c:val>
            <c:numRef>
              <c:f>'SERVICIOS FUNERARIOS'!$N$21:$N$25</c:f>
              <c:numCache>
                <c:formatCode>0%</c:formatCode>
                <c:ptCount val="5"/>
                <c:pt idx="0">
                  <c:v>0.99999999999999989</c:v>
                </c:pt>
                <c:pt idx="1">
                  <c:v>0.99999999999999989</c:v>
                </c:pt>
                <c:pt idx="2">
                  <c:v>0.87999999999999989</c:v>
                </c:pt>
                <c:pt idx="3">
                  <c:v>0.99999999999999978</c:v>
                </c:pt>
                <c:pt idx="4">
                  <c:v>0.99999999999999989</c:v>
                </c:pt>
              </c:numCache>
            </c:numRef>
          </c:val>
          <c:extLst>
            <c:ext xmlns:c16="http://schemas.microsoft.com/office/drawing/2014/chart" uri="{C3380CC4-5D6E-409C-BE32-E72D297353CC}">
              <c16:uniqueId val="{00000001-6F9C-499E-A2C4-DFDB983D0191}"/>
            </c:ext>
          </c:extLst>
        </c:ser>
        <c:dLbls>
          <c:showLegendKey val="0"/>
          <c:showVal val="0"/>
          <c:showCatName val="0"/>
          <c:showSerName val="0"/>
          <c:showPercent val="0"/>
          <c:showBubbleSize val="0"/>
        </c:dLbls>
        <c:gapWidth val="219"/>
        <c:axId val="492795768"/>
        <c:axId val="436607920"/>
      </c:barChart>
      <c:catAx>
        <c:axId val="4927957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436607920"/>
        <c:crosses val="autoZero"/>
        <c:auto val="1"/>
        <c:lblAlgn val="ctr"/>
        <c:lblOffset val="100"/>
        <c:noMultiLvlLbl val="0"/>
      </c:catAx>
      <c:valAx>
        <c:axId val="43660792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492795768"/>
        <c:crosses val="autoZero"/>
        <c:crossBetween val="between"/>
      </c:valAx>
      <c:spPr>
        <a:noFill/>
        <a:ln>
          <a:noFill/>
        </a:ln>
        <a:effectLst/>
      </c:spPr>
    </c:plotArea>
    <c:legend>
      <c:legendPos val="b"/>
      <c:layout>
        <c:manualLayout>
          <c:xMode val="edge"/>
          <c:yMode val="edge"/>
          <c:x val="0.4299047446629245"/>
          <c:y val="0.91951871805497987"/>
          <c:w val="0.2143580882887752"/>
          <c:h val="5.9210940737670956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4810382285324139E-2"/>
          <c:y val="9.0804625133597716E-2"/>
          <c:w val="0.89531418928760409"/>
          <c:h val="0.73750124352510371"/>
        </c:manualLayout>
      </c:layout>
      <c:barChart>
        <c:barDir val="col"/>
        <c:grouping val="clustered"/>
        <c:varyColors val="0"/>
        <c:ser>
          <c:idx val="0"/>
          <c:order val="0"/>
          <c:tx>
            <c:strRef>
              <c:f>'SUBSIDIOS FUNERARIOS'!$L$11</c:f>
              <c:strCache>
                <c:ptCount val="1"/>
                <c:pt idx="0">
                  <c:v>PROGRAMADO</c:v>
                </c:pt>
              </c:strCache>
            </c:strRef>
          </c:tx>
          <c:spPr>
            <a:solidFill>
              <a:schemeClr val="accent5">
                <a:lumMod val="50000"/>
              </a:schemeClr>
            </a:solidFill>
            <a:ln>
              <a:noFill/>
            </a:ln>
            <a:effectLst>
              <a:outerShdw blurRad="50800" dist="38100" dir="8100000" algn="tr" rotWithShape="0">
                <a:prstClr val="black">
                  <a:alpha val="40000"/>
                </a:prstClr>
              </a:outerShdw>
            </a:effectLst>
            <a:scene3d>
              <a:camera prst="orthographicFront"/>
              <a:lightRig rig="threePt" dir="t"/>
            </a:scene3d>
            <a:sp3d>
              <a:bevelT w="190500" h="38100"/>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'SUBSIDIOS FUNERARIOS'!$K$12:$K$13</c:f>
              <c:strCache>
                <c:ptCount val="2"/>
                <c:pt idx="0">
                  <c:v>Promoción y divulgación de los servicios funerarios y los subsidios en las localidades</c:v>
                </c:pt>
                <c:pt idx="1">
                  <c:v>Autorizar los subsidios de atención funeraria en condición de vulnerabilidad</c:v>
                </c:pt>
              </c:strCache>
            </c:strRef>
          </c:cat>
          <c:val>
            <c:numRef>
              <c:f>'SUBSIDIOS FUNERARIOS'!$L$12:$L$13</c:f>
              <c:numCache>
                <c:formatCode>0%</c:formatCode>
                <c:ptCount val="2"/>
                <c:pt idx="0">
                  <c:v>1</c:v>
                </c:pt>
                <c:pt idx="1">
                  <c:v>1</c:v>
                </c:pt>
              </c:numCache>
            </c:numRef>
          </c:val>
          <c:extLst>
            <c:ext xmlns:c16="http://schemas.microsoft.com/office/drawing/2014/chart" uri="{C3380CC4-5D6E-409C-BE32-E72D297353CC}">
              <c16:uniqueId val="{00000000-A115-4048-96F2-B8385EE7C499}"/>
            </c:ext>
          </c:extLst>
        </c:ser>
        <c:ser>
          <c:idx val="1"/>
          <c:order val="1"/>
          <c:tx>
            <c:strRef>
              <c:f>'SUBSIDIOS FUNERARIOS'!$M$11</c:f>
              <c:strCache>
                <c:ptCount val="1"/>
                <c:pt idx="0">
                  <c:v>AVANCE</c:v>
                </c:pt>
              </c:strCache>
            </c:strRef>
          </c:tx>
          <c:spPr>
            <a:solidFill>
              <a:schemeClr val="accent1">
                <a:lumMod val="75000"/>
              </a:schemeClr>
            </a:solidFill>
            <a:ln>
              <a:noFill/>
            </a:ln>
            <a:effectLst>
              <a:outerShdw blurRad="50800" dist="38100" algn="l" rotWithShape="0">
                <a:prstClr val="black">
                  <a:alpha val="40000"/>
                </a:prstClr>
              </a:outerShdw>
            </a:effectLst>
            <a:scene3d>
              <a:camera prst="orthographicFront"/>
              <a:lightRig rig="threePt" dir="t"/>
            </a:scene3d>
            <a:sp3d>
              <a:bevelT w="190500" h="38100"/>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'SUBSIDIOS FUNERARIOS'!$K$12:$K$13</c:f>
              <c:strCache>
                <c:ptCount val="2"/>
                <c:pt idx="0">
                  <c:v>Promoción y divulgación de los servicios funerarios y los subsidios en las localidades</c:v>
                </c:pt>
                <c:pt idx="1">
                  <c:v>Autorizar los subsidios de atención funeraria en condición de vulnerabilidad</c:v>
                </c:pt>
              </c:strCache>
            </c:strRef>
          </c:cat>
          <c:val>
            <c:numRef>
              <c:f>'SUBSIDIOS FUNERARIOS'!$M$12:$M$13</c:f>
              <c:numCache>
                <c:formatCode>0%</c:formatCode>
                <c:ptCount val="2"/>
                <c:pt idx="0">
                  <c:v>0.99999999999999989</c:v>
                </c:pt>
                <c:pt idx="1">
                  <c:v>0.99999999999999989</c:v>
                </c:pt>
              </c:numCache>
            </c:numRef>
          </c:val>
          <c:extLst>
            <c:ext xmlns:c16="http://schemas.microsoft.com/office/drawing/2014/chart" uri="{C3380CC4-5D6E-409C-BE32-E72D297353CC}">
              <c16:uniqueId val="{00000001-A115-4048-96F2-B8385EE7C499}"/>
            </c:ext>
          </c:extLst>
        </c:ser>
        <c:dLbls>
          <c:dLblPos val="outEnd"/>
          <c:showLegendKey val="0"/>
          <c:showVal val="1"/>
          <c:showCatName val="0"/>
          <c:showSerName val="0"/>
          <c:showPercent val="0"/>
          <c:showBubbleSize val="0"/>
        </c:dLbls>
        <c:gapWidth val="219"/>
        <c:overlap val="-27"/>
        <c:axId val="436287576"/>
        <c:axId val="436289544"/>
      </c:barChart>
      <c:catAx>
        <c:axId val="436287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436289544"/>
        <c:crosses val="autoZero"/>
        <c:auto val="1"/>
        <c:lblAlgn val="ctr"/>
        <c:lblOffset val="100"/>
        <c:noMultiLvlLbl val="0"/>
      </c:catAx>
      <c:valAx>
        <c:axId val="43628954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436287576"/>
        <c:crosses val="autoZero"/>
        <c:crossBetween val="between"/>
      </c:valAx>
      <c:spPr>
        <a:noFill/>
        <a:ln>
          <a:noFill/>
        </a:ln>
        <a:effectLst/>
      </c:spPr>
    </c:plotArea>
    <c:legend>
      <c:legendPos val="b"/>
      <c:layout>
        <c:manualLayout>
          <c:xMode val="edge"/>
          <c:yMode val="edge"/>
          <c:x val="0.30208842312537321"/>
          <c:y val="1.7372725057958316E-3"/>
          <c:w val="0.3963140146203889"/>
          <c:h val="7.7586749932120558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AP!$B$3</c:f>
              <c:strCache>
                <c:ptCount val="1"/>
                <c:pt idx="0">
                  <c:v>PROGRAMADO</c:v>
                </c:pt>
              </c:strCache>
            </c:strRef>
          </c:tx>
          <c:spPr>
            <a:solidFill>
              <a:schemeClr val="accent5">
                <a:lumMod val="75000"/>
              </a:schemeClr>
            </a:solidFill>
            <a:ln>
              <a:noFill/>
            </a:ln>
            <a:effectLst>
              <a:outerShdw blurRad="50800" dist="38100" dir="8100000" algn="tr" rotWithShape="0">
                <a:prstClr val="black">
                  <a:alpha val="40000"/>
                </a:prstClr>
              </a:outerShdw>
            </a:effectLst>
            <a:scene3d>
              <a:camera prst="orthographicFront"/>
              <a:lightRig rig="threePt" dir="t"/>
            </a:scene3d>
            <a:sp3d>
              <a:bevelT w="190500" h="38100"/>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AP!$A$4:$A$6</c:f>
              <c:strCache>
                <c:ptCount val="3"/>
                <c:pt idx="0">
                  <c:v>Veinte mil (20.000) luminarias remodeladas (normalizadas) y/o modernizadas (Led) en parques y vías principales y secundarias</c:v>
                </c:pt>
                <c:pt idx="1">
                  <c:v>Supervisión y control directa a la prestación del servicio</c:v>
                </c:pt>
                <c:pt idx="2">
                  <c:v>Implementar proyectos piloto de energías renovables como fuentes de respaldo opara el alumbrado público</c:v>
                </c:pt>
              </c:strCache>
            </c:strRef>
          </c:cat>
          <c:val>
            <c:numRef>
              <c:f>AP!$B$4:$B$6</c:f>
              <c:numCache>
                <c:formatCode>0%</c:formatCode>
                <c:ptCount val="3"/>
                <c:pt idx="0">
                  <c:v>1</c:v>
                </c:pt>
                <c:pt idx="1">
                  <c:v>1</c:v>
                </c:pt>
                <c:pt idx="2">
                  <c:v>1</c:v>
                </c:pt>
              </c:numCache>
            </c:numRef>
          </c:val>
          <c:extLst>
            <c:ext xmlns:c16="http://schemas.microsoft.com/office/drawing/2014/chart" uri="{C3380CC4-5D6E-409C-BE32-E72D297353CC}">
              <c16:uniqueId val="{00000000-0BB7-40C3-A8B7-BA1EA5652C00}"/>
            </c:ext>
          </c:extLst>
        </c:ser>
        <c:ser>
          <c:idx val="1"/>
          <c:order val="1"/>
          <c:tx>
            <c:strRef>
              <c:f>AP!$C$3</c:f>
              <c:strCache>
                <c:ptCount val="1"/>
                <c:pt idx="0">
                  <c:v>AVANCE</c:v>
                </c:pt>
              </c:strCache>
            </c:strRef>
          </c:tx>
          <c:spPr>
            <a:solidFill>
              <a:schemeClr val="accent1">
                <a:lumMod val="60000"/>
                <a:lumOff val="40000"/>
              </a:schemeClr>
            </a:solidFill>
            <a:ln>
              <a:noFill/>
            </a:ln>
            <a:effectLst>
              <a:outerShdw blurRad="50800" dist="38100" algn="l" rotWithShape="0">
                <a:prstClr val="black">
                  <a:alpha val="40000"/>
                </a:prstClr>
              </a:outerShdw>
            </a:effectLst>
            <a:scene3d>
              <a:camera prst="orthographicFront"/>
              <a:lightRig rig="threePt" dir="t"/>
            </a:scene3d>
            <a:sp3d>
              <a:bevelT w="190500" h="38100"/>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AP!$A$4:$A$6</c:f>
              <c:strCache>
                <c:ptCount val="3"/>
                <c:pt idx="0">
                  <c:v>Veinte mil (20.000) luminarias remodeladas (normalizadas) y/o modernizadas (Led) en parques y vías principales y secundarias</c:v>
                </c:pt>
                <c:pt idx="1">
                  <c:v>Supervisión y control directa a la prestación del servicio</c:v>
                </c:pt>
                <c:pt idx="2">
                  <c:v>Implementar proyectos piloto de energías renovables como fuentes de respaldo opara el alumbrado público</c:v>
                </c:pt>
              </c:strCache>
            </c:strRef>
          </c:cat>
          <c:val>
            <c:numRef>
              <c:f>AP!$C$4:$C$6</c:f>
              <c:numCache>
                <c:formatCode>0%</c:formatCode>
                <c:ptCount val="3"/>
                <c:pt idx="0">
                  <c:v>0.99999999999999989</c:v>
                </c:pt>
                <c:pt idx="1">
                  <c:v>1</c:v>
                </c:pt>
                <c:pt idx="2">
                  <c:v>0.92</c:v>
                </c:pt>
              </c:numCache>
            </c:numRef>
          </c:val>
          <c:extLst>
            <c:ext xmlns:c16="http://schemas.microsoft.com/office/drawing/2014/chart" uri="{C3380CC4-5D6E-409C-BE32-E72D297353CC}">
              <c16:uniqueId val="{00000001-0BB7-40C3-A8B7-BA1EA5652C00}"/>
            </c:ext>
          </c:extLst>
        </c:ser>
        <c:dLbls>
          <c:dLblPos val="outEnd"/>
          <c:showLegendKey val="0"/>
          <c:showVal val="1"/>
          <c:showCatName val="0"/>
          <c:showSerName val="0"/>
          <c:showPercent val="0"/>
          <c:showBubbleSize val="0"/>
        </c:dLbls>
        <c:gapWidth val="219"/>
        <c:overlap val="-27"/>
        <c:axId val="334077152"/>
        <c:axId val="334077480"/>
      </c:barChart>
      <c:catAx>
        <c:axId val="334077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334077480"/>
        <c:crosses val="autoZero"/>
        <c:auto val="1"/>
        <c:lblAlgn val="ctr"/>
        <c:lblOffset val="100"/>
        <c:noMultiLvlLbl val="0"/>
      </c:catAx>
      <c:valAx>
        <c:axId val="33407748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3340771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zero"/>
    <c:showDLblsOverMax val="0"/>
  </c:chart>
  <c:spPr>
    <a:noFill/>
    <a:ln>
      <a:noFill/>
    </a:ln>
    <a:effectLst/>
  </c:spPr>
  <c:txPr>
    <a:bodyPr/>
    <a:lstStyle/>
    <a:p>
      <a:pPr>
        <a:defRPr/>
      </a:pPr>
      <a:endParaRPr lang="es-CO"/>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'INCREMENTAR 90% SIG GD'!$C$12</c:f>
              <c:strCache>
                <c:ptCount val="1"/>
                <c:pt idx="0">
                  <c:v>PROGRAMADO</c:v>
                </c:pt>
              </c:strCache>
            </c:strRef>
          </c:tx>
          <c:spPr>
            <a:solidFill>
              <a:schemeClr val="accent5">
                <a:lumMod val="75000"/>
              </a:schemeClr>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200" b="0" i="0" u="none" strike="noStrike" kern="1200" baseline="0">
                    <a:solidFill>
                      <a:schemeClr val="tx1">
                        <a:lumMod val="50000"/>
                        <a:lumOff val="50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'INCREMENTAR 90% SIG GD'!$B$13:$B$18</c:f>
              <c:strCache>
                <c:ptCount val="6"/>
                <c:pt idx="0">
                  <c:v>TIC</c:v>
                </c:pt>
                <c:pt idx="1">
                  <c:v>OCI</c:v>
                </c:pt>
                <c:pt idx="2">
                  <c:v>OAP</c:v>
                </c:pt>
                <c:pt idx="3">
                  <c:v>OAC</c:v>
                </c:pt>
                <c:pt idx="4">
                  <c:v>SAF</c:v>
                </c:pt>
                <c:pt idx="5">
                  <c:v>SAL</c:v>
                </c:pt>
              </c:strCache>
            </c:strRef>
          </c:cat>
          <c:val>
            <c:numRef>
              <c:f>'INCREMENTAR 90% SIG GD'!$C$13:$C$18</c:f>
              <c:numCache>
                <c:formatCode>0%</c:formatCode>
                <c:ptCount val="6"/>
                <c:pt idx="0">
                  <c:v>1</c:v>
                </c:pt>
                <c:pt idx="1">
                  <c:v>1</c:v>
                </c:pt>
                <c:pt idx="2">
                  <c:v>1</c:v>
                </c:pt>
                <c:pt idx="3">
                  <c:v>1</c:v>
                </c:pt>
                <c:pt idx="4">
                  <c:v>1</c:v>
                </c:pt>
                <c:pt idx="5">
                  <c:v>1</c:v>
                </c:pt>
              </c:numCache>
            </c:numRef>
          </c:val>
          <c:extLst>
            <c:ext xmlns:c16="http://schemas.microsoft.com/office/drawing/2014/chart" uri="{C3380CC4-5D6E-409C-BE32-E72D297353CC}">
              <c16:uniqueId val="{00000000-A75C-41C8-8AC6-11B8051A2EF8}"/>
            </c:ext>
          </c:extLst>
        </c:ser>
        <c:ser>
          <c:idx val="1"/>
          <c:order val="1"/>
          <c:tx>
            <c:strRef>
              <c:f>'INCREMENTAR 90% SIG GD'!$D$12</c:f>
              <c:strCache>
                <c:ptCount val="1"/>
                <c:pt idx="0">
                  <c:v>AVANCE</c:v>
                </c:pt>
              </c:strCache>
            </c:strRef>
          </c:tx>
          <c:spPr>
            <a:solidFill>
              <a:schemeClr val="accent1">
                <a:lumMod val="60000"/>
                <a:lumOff val="40000"/>
              </a:schemeClr>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200" b="0" i="0" u="none" strike="noStrike" kern="1200" baseline="0">
                    <a:solidFill>
                      <a:schemeClr val="tx1">
                        <a:lumMod val="50000"/>
                        <a:lumOff val="50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'INCREMENTAR 90% SIG GD'!$B$13:$B$18</c:f>
              <c:strCache>
                <c:ptCount val="6"/>
                <c:pt idx="0">
                  <c:v>TIC</c:v>
                </c:pt>
                <c:pt idx="1">
                  <c:v>OCI</c:v>
                </c:pt>
                <c:pt idx="2">
                  <c:v>OAP</c:v>
                </c:pt>
                <c:pt idx="3">
                  <c:v>OAC</c:v>
                </c:pt>
                <c:pt idx="4">
                  <c:v>SAF</c:v>
                </c:pt>
                <c:pt idx="5">
                  <c:v>SAL</c:v>
                </c:pt>
              </c:strCache>
            </c:strRef>
          </c:cat>
          <c:val>
            <c:numRef>
              <c:f>'INCREMENTAR 90% SIG GD'!$D$13:$D$18</c:f>
              <c:numCache>
                <c:formatCode>0%</c:formatCode>
                <c:ptCount val="6"/>
                <c:pt idx="0">
                  <c:v>0.58588235294117652</c:v>
                </c:pt>
                <c:pt idx="1">
                  <c:v>0.91249999999999998</c:v>
                </c:pt>
                <c:pt idx="2">
                  <c:v>0.88428571428571434</c:v>
                </c:pt>
                <c:pt idx="3">
                  <c:v>0.70499999999999996</c:v>
                </c:pt>
                <c:pt idx="4">
                  <c:v>0.9817690749493585</c:v>
                </c:pt>
                <c:pt idx="5">
                  <c:v>1</c:v>
                </c:pt>
              </c:numCache>
            </c:numRef>
          </c:val>
          <c:extLst>
            <c:ext xmlns:c16="http://schemas.microsoft.com/office/drawing/2014/chart" uri="{C3380CC4-5D6E-409C-BE32-E72D297353CC}">
              <c16:uniqueId val="{00000001-A75C-41C8-8AC6-11B8051A2EF8}"/>
            </c:ext>
          </c:extLst>
        </c:ser>
        <c:dLbls>
          <c:dLblPos val="outEnd"/>
          <c:showLegendKey val="0"/>
          <c:showVal val="1"/>
          <c:showCatName val="0"/>
          <c:showSerName val="0"/>
          <c:showPercent val="0"/>
          <c:showBubbleSize val="0"/>
        </c:dLbls>
        <c:gapWidth val="444"/>
        <c:overlap val="-90"/>
        <c:axId val="334077152"/>
        <c:axId val="334077480"/>
      </c:barChart>
      <c:catAx>
        <c:axId val="33407715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es-CO"/>
          </a:p>
        </c:txPr>
        <c:crossAx val="334077480"/>
        <c:crosses val="autoZero"/>
        <c:auto val="1"/>
        <c:lblAlgn val="ctr"/>
        <c:lblOffset val="100"/>
        <c:noMultiLvlLbl val="0"/>
      </c:catAx>
      <c:valAx>
        <c:axId val="334077480"/>
        <c:scaling>
          <c:orientation val="minMax"/>
        </c:scaling>
        <c:delete val="1"/>
        <c:axPos val="l"/>
        <c:numFmt formatCode="0%" sourceLinked="1"/>
        <c:majorTickMark val="none"/>
        <c:minorTickMark val="none"/>
        <c:tickLblPos val="nextTo"/>
        <c:crossAx val="33407715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zero"/>
    <c:showDLblsOverMax val="0"/>
  </c:chart>
  <c:spPr>
    <a:noFill/>
    <a:ln>
      <a:noFill/>
    </a:ln>
    <a:effectLst/>
  </c:spPr>
  <c:txPr>
    <a:bodyPr/>
    <a:lstStyle/>
    <a:p>
      <a:pPr>
        <a:defRPr/>
      </a:pPr>
      <a:endParaRPr lang="es-CO"/>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'OBJETIVOS ESTRATÉGICOS'!$G$2</c:f>
              <c:strCache>
                <c:ptCount val="1"/>
                <c:pt idx="0">
                  <c:v>PROGRAMADO</c:v>
                </c:pt>
              </c:strCache>
            </c:strRef>
          </c:tx>
          <c:spPr>
            <a:solidFill>
              <a:schemeClr val="accent5">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'OBJETIVOS ESTRATÉGICOS'!$F$3:$F$6</c:f>
              <c:strCache>
                <c:ptCount val="4"/>
                <c:pt idx="0">
                  <c:v>Fortalecimiento Institucional: Consolidar una entidad moderna y efectiva constituida por un equipo comprometido con el logro de los objetivos institucionales</c:v>
                </c:pt>
                <c:pt idx="1">
                  <c:v>Modelo Integral de Prestación del Servicio: Garantizar los más altos estándares de calidad en la prestación sostenible y efectiva de los servicios.</c:v>
                </c:pt>
                <c:pt idx="2">
                  <c:v>Articulación interinstitucional: Integrar las instituciones, los recursos y la infraestructura de la ciudad para la prestación integral de los servicios</c:v>
                </c:pt>
                <c:pt idx="3">
                  <c:v>Empoderamiento Ciudadano: Fomentar una cultura ciudadana comprometida con la sostenibilidad de la prestación de los servicios, orientada al embellecimiento y sentido de pertenencia con Bogotá. </c:v>
                </c:pt>
              </c:strCache>
            </c:strRef>
          </c:cat>
          <c:val>
            <c:numRef>
              <c:f>'OBJETIVOS ESTRATÉGICOS'!$G$3:$G$6</c:f>
              <c:numCache>
                <c:formatCode>0%</c:formatCode>
                <c:ptCount val="4"/>
                <c:pt idx="0">
                  <c:v>1</c:v>
                </c:pt>
                <c:pt idx="1">
                  <c:v>1</c:v>
                </c:pt>
                <c:pt idx="2">
                  <c:v>1</c:v>
                </c:pt>
                <c:pt idx="3">
                  <c:v>1</c:v>
                </c:pt>
              </c:numCache>
            </c:numRef>
          </c:val>
          <c:extLst>
            <c:ext xmlns:c16="http://schemas.microsoft.com/office/drawing/2014/chart" uri="{C3380CC4-5D6E-409C-BE32-E72D297353CC}">
              <c16:uniqueId val="{00000000-68E0-4CD7-A9E2-659FA74CF4D6}"/>
            </c:ext>
          </c:extLst>
        </c:ser>
        <c:dLbls>
          <c:showLegendKey val="0"/>
          <c:showVal val="0"/>
          <c:showCatName val="0"/>
          <c:showSerName val="0"/>
          <c:showPercent val="0"/>
          <c:showBubbleSize val="0"/>
        </c:dLbls>
        <c:gapWidth val="219"/>
        <c:overlap val="-27"/>
        <c:axId val="513765848"/>
        <c:axId val="513766176"/>
      </c:barChart>
      <c:lineChart>
        <c:grouping val="standard"/>
        <c:varyColors val="0"/>
        <c:ser>
          <c:idx val="1"/>
          <c:order val="1"/>
          <c:tx>
            <c:strRef>
              <c:f>'OBJETIVOS ESTRATÉGICOS'!$H$2</c:f>
              <c:strCache>
                <c:ptCount val="1"/>
                <c:pt idx="0">
                  <c:v>% AVANCE</c:v>
                </c:pt>
              </c:strCache>
            </c:strRef>
          </c:tx>
          <c:spPr>
            <a:ln w="28575" cap="rnd">
              <a:solidFill>
                <a:schemeClr val="accent1">
                  <a:lumMod val="50000"/>
                </a:schemeClr>
              </a:solidFill>
              <a:round/>
            </a:ln>
            <a:effectLst/>
          </c:spPr>
          <c:marker>
            <c:symbol val="none"/>
          </c:marker>
          <c:dLbls>
            <c:dLbl>
              <c:idx val="0"/>
              <c:layout>
                <c:manualLayout>
                  <c:x val="-2.2222222222222254E-2"/>
                  <c:y val="-5.09259259259259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8E0-4CD7-A9E2-659FA74CF4D6}"/>
                </c:ext>
              </c:extLst>
            </c:dLbl>
            <c:dLbl>
              <c:idx val="1"/>
              <c:layout>
                <c:manualLayout>
                  <c:x val="-3.0769230769230771E-2"/>
                  <c:y val="-5.09259259259259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8E0-4CD7-A9E2-659FA74CF4D6}"/>
                </c:ext>
              </c:extLst>
            </c:dLbl>
            <c:dLbl>
              <c:idx val="2"/>
              <c:layout>
                <c:manualLayout>
                  <c:x val="-3.5897435897435895E-2"/>
                  <c:y val="-4.62962962962962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8E0-4CD7-A9E2-659FA74CF4D6}"/>
                </c:ext>
              </c:extLst>
            </c:dLbl>
            <c:dLbl>
              <c:idx val="3"/>
              <c:layout>
                <c:manualLayout>
                  <c:x val="-1.538461538461551E-2"/>
                  <c:y val="4.62962962962962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8E0-4CD7-A9E2-659FA74CF4D6}"/>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'OBJETIVOS ESTRATÉGICOS'!$F$3:$F$6</c:f>
              <c:strCache>
                <c:ptCount val="4"/>
                <c:pt idx="0">
                  <c:v>Fortalecimiento Institucional: Consolidar una entidad moderna y efectiva constituida por un equipo comprometido con el logro de los objetivos institucionales</c:v>
                </c:pt>
                <c:pt idx="1">
                  <c:v>Modelo Integral de Prestación del Servicio: Garantizar los más altos estándares de calidad en la prestación sostenible y efectiva de los servicios.</c:v>
                </c:pt>
                <c:pt idx="2">
                  <c:v>Articulación interinstitucional: Integrar las instituciones, los recursos y la infraestructura de la ciudad para la prestación integral de los servicios</c:v>
                </c:pt>
                <c:pt idx="3">
                  <c:v>Empoderamiento Ciudadano: Fomentar una cultura ciudadana comprometida con la sostenibilidad de la prestación de los servicios, orientada al embellecimiento y sentido de pertenencia con Bogotá. </c:v>
                </c:pt>
              </c:strCache>
            </c:strRef>
          </c:cat>
          <c:val>
            <c:numRef>
              <c:f>'OBJETIVOS ESTRATÉGICOS'!$H$3:$H$6</c:f>
              <c:numCache>
                <c:formatCode>0%</c:formatCode>
                <c:ptCount val="4"/>
                <c:pt idx="0">
                  <c:v>0.8449061903627082</c:v>
                </c:pt>
                <c:pt idx="1">
                  <c:v>0.84499999999999997</c:v>
                </c:pt>
                <c:pt idx="2">
                  <c:v>0.9</c:v>
                </c:pt>
                <c:pt idx="3">
                  <c:v>0.95</c:v>
                </c:pt>
              </c:numCache>
            </c:numRef>
          </c:val>
          <c:smooth val="0"/>
          <c:extLst>
            <c:ext xmlns:c16="http://schemas.microsoft.com/office/drawing/2014/chart" uri="{C3380CC4-5D6E-409C-BE32-E72D297353CC}">
              <c16:uniqueId val="{00000005-68E0-4CD7-A9E2-659FA74CF4D6}"/>
            </c:ext>
          </c:extLst>
        </c:ser>
        <c:dLbls>
          <c:showLegendKey val="0"/>
          <c:showVal val="0"/>
          <c:showCatName val="0"/>
          <c:showSerName val="0"/>
          <c:showPercent val="0"/>
          <c:showBubbleSize val="0"/>
        </c:dLbls>
        <c:marker val="1"/>
        <c:smooth val="0"/>
        <c:axId val="513765848"/>
        <c:axId val="513766176"/>
      </c:lineChart>
      <c:catAx>
        <c:axId val="513765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513766176"/>
        <c:crosses val="autoZero"/>
        <c:auto val="1"/>
        <c:lblAlgn val="ctr"/>
        <c:lblOffset val="100"/>
        <c:noMultiLvlLbl val="0"/>
      </c:catAx>
      <c:valAx>
        <c:axId val="5137661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5137658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'OBJETIVOS ESTRATÉGICOS'!$C$2</c:f>
              <c:strCache>
                <c:ptCount val="1"/>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balanced" dir="t">
                <a:rot lat="0" lon="0" rev="1080000"/>
              </a:lightRig>
            </a:scene3d>
            <a:sp3d>
              <a:bevelT w="38100" h="12700" prst="softRound"/>
            </a:sp3d>
          </c:spPr>
          <c:invertIfNegative val="0"/>
          <c:cat>
            <c:multiLvlStrRef>
              <c:f>'OBJETIVOS ESTRATÉGICOS'!$A$3:$B$8</c:f>
              <c:multiLvlStrCache>
                <c:ptCount val="6"/>
                <c:lvl>
                  <c:pt idx="0">
                    <c:v>OAC</c:v>
                  </c:pt>
                  <c:pt idx="1">
                    <c:v>OAP</c:v>
                  </c:pt>
                  <c:pt idx="2">
                    <c:v>OCI</c:v>
                  </c:pt>
                  <c:pt idx="3">
                    <c:v>O TIC</c:v>
                  </c:pt>
                  <c:pt idx="4">
                    <c:v>SAF</c:v>
                  </c:pt>
                  <c:pt idx="5">
                    <c:v>SAL</c:v>
                  </c:pt>
                </c:lvl>
                <c:lvl>
                  <c:pt idx="0">
                    <c:v>Fortalecimiento Institucional: Consolidar una entidad moderna y efectiva constituida por un equipo comprometido con el logro de los objetivos institucionales</c:v>
                  </c:pt>
                </c:lvl>
              </c:multiLvlStrCache>
            </c:multiLvlStrRef>
          </c:cat>
          <c:val>
            <c:numRef>
              <c:f>'OBJETIVOS ESTRATÉGICOS'!$C$3:$C$8</c:f>
            </c:numRef>
          </c:val>
          <c:extLst>
            <c:ext xmlns:c16="http://schemas.microsoft.com/office/drawing/2014/chart" uri="{C3380CC4-5D6E-409C-BE32-E72D297353CC}">
              <c16:uniqueId val="{00000000-16F3-4B75-A2B8-C40050A945DB}"/>
            </c:ext>
          </c:extLst>
        </c:ser>
        <c:ser>
          <c:idx val="1"/>
          <c:order val="1"/>
          <c:tx>
            <c:strRef>
              <c:f>'OBJETIVOS ESTRATÉGICOS'!$D$2</c:f>
              <c:strCache>
                <c:ptCount val="1"/>
                <c:pt idx="0">
                  <c:v>% AVANCE</c:v>
                </c:pt>
              </c:strCache>
            </c:strRef>
          </c:tx>
          <c:spPr>
            <a:solidFill>
              <a:schemeClr val="accent5">
                <a:lumMod val="75000"/>
              </a:schemeClr>
            </a:solidFill>
            <a:ln>
              <a:noFill/>
            </a:ln>
            <a:effectLst>
              <a:outerShdw blurRad="57150" dist="19050" dir="5400000" algn="ctr" rotWithShape="0">
                <a:srgbClr val="000000">
                  <a:alpha val="63000"/>
                </a:srgbClr>
              </a:outerShdw>
            </a:effectLst>
            <a:scene3d>
              <a:camera prst="orthographicFront">
                <a:rot lat="0" lon="0" rev="0"/>
              </a:camera>
              <a:lightRig rig="balanced" dir="t">
                <a:rot lat="0" lon="0" rev="1080000"/>
              </a:lightRig>
            </a:scene3d>
            <a:sp3d>
              <a:bevelT w="38100" h="12700" prst="softRound"/>
            </a:sp3d>
          </c:spPr>
          <c:invertIfNegative val="0"/>
          <c:dLbls>
            <c:dLbl>
              <c:idx val="0"/>
              <c:layout>
                <c:manualLayout>
                  <c:x val="0"/>
                  <c:y val="0.2541544477028348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6F3-4B75-A2B8-C40050A945DB}"/>
                </c:ext>
              </c:extLst>
            </c:dLbl>
            <c:dLbl>
              <c:idx val="1"/>
              <c:layout>
                <c:manualLayout>
                  <c:x val="-1.7849174475680827E-3"/>
                  <c:y val="0.1955034213098728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6F3-4B75-A2B8-C40050A945DB}"/>
                </c:ext>
              </c:extLst>
            </c:dLbl>
            <c:dLbl>
              <c:idx val="2"/>
              <c:layout>
                <c:manualLayout>
                  <c:x val="-3.5698348951361653E-3"/>
                  <c:y val="0.2541544477028348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6F3-4B75-A2B8-C40050A945DB}"/>
                </c:ext>
              </c:extLst>
            </c:dLbl>
            <c:dLbl>
              <c:idx val="3"/>
              <c:layout>
                <c:manualLayout>
                  <c:x val="-6.5446217037211212E-17"/>
                  <c:y val="0.2346041055718475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6F3-4B75-A2B8-C40050A945DB}"/>
                </c:ext>
              </c:extLst>
            </c:dLbl>
            <c:dLbl>
              <c:idx val="4"/>
              <c:layout>
                <c:manualLayout>
                  <c:x val="0"/>
                  <c:y val="0.453567937438905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6F3-4B75-A2B8-C40050A945DB}"/>
                </c:ext>
              </c:extLst>
            </c:dLbl>
            <c:dLbl>
              <c:idx val="5"/>
              <c:layout>
                <c:manualLayout>
                  <c:x val="0"/>
                  <c:y val="0.2971652003910068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6F3-4B75-A2B8-C40050A945DB}"/>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'OBJETIVOS ESTRATÉGICOS'!$A$3:$B$8</c:f>
              <c:multiLvlStrCache>
                <c:ptCount val="6"/>
                <c:lvl>
                  <c:pt idx="0">
                    <c:v>OAC</c:v>
                  </c:pt>
                  <c:pt idx="1">
                    <c:v>OAP</c:v>
                  </c:pt>
                  <c:pt idx="2">
                    <c:v>OCI</c:v>
                  </c:pt>
                  <c:pt idx="3">
                    <c:v>O TIC</c:v>
                  </c:pt>
                  <c:pt idx="4">
                    <c:v>SAF</c:v>
                  </c:pt>
                  <c:pt idx="5">
                    <c:v>SAL</c:v>
                  </c:pt>
                </c:lvl>
                <c:lvl>
                  <c:pt idx="0">
                    <c:v>Fortalecimiento Institucional: Consolidar una entidad moderna y efectiva constituida por un equipo comprometido con el logro de los objetivos institucionales</c:v>
                  </c:pt>
                </c:lvl>
              </c:multiLvlStrCache>
            </c:multiLvlStrRef>
          </c:cat>
          <c:val>
            <c:numRef>
              <c:f>'OBJETIVOS ESTRATÉGICOS'!$D$3:$D$8</c:f>
              <c:numCache>
                <c:formatCode>0%</c:formatCode>
                <c:ptCount val="6"/>
                <c:pt idx="0">
                  <c:v>0.70499999999999996</c:v>
                </c:pt>
                <c:pt idx="1">
                  <c:v>0.88428571428571434</c:v>
                </c:pt>
                <c:pt idx="2">
                  <c:v>0.91249999999999998</c:v>
                </c:pt>
                <c:pt idx="3">
                  <c:v>0.58588235294117652</c:v>
                </c:pt>
                <c:pt idx="4">
                  <c:v>0.9817690749493585</c:v>
                </c:pt>
                <c:pt idx="5">
                  <c:v>1</c:v>
                </c:pt>
              </c:numCache>
            </c:numRef>
          </c:val>
          <c:extLst>
            <c:ext xmlns:c16="http://schemas.microsoft.com/office/drawing/2014/chart" uri="{C3380CC4-5D6E-409C-BE32-E72D297353CC}">
              <c16:uniqueId val="{00000007-16F3-4B75-A2B8-C40050A945DB}"/>
            </c:ext>
          </c:extLst>
        </c:ser>
        <c:dLbls>
          <c:showLegendKey val="0"/>
          <c:showVal val="0"/>
          <c:showCatName val="0"/>
          <c:showSerName val="0"/>
          <c:showPercent val="0"/>
          <c:showBubbleSize val="0"/>
        </c:dLbls>
        <c:gapWidth val="100"/>
        <c:overlap val="-24"/>
        <c:axId val="480620456"/>
        <c:axId val="480627672"/>
      </c:barChart>
      <c:catAx>
        <c:axId val="480620456"/>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480627672"/>
        <c:crosses val="autoZero"/>
        <c:auto val="1"/>
        <c:lblAlgn val="ctr"/>
        <c:lblOffset val="100"/>
        <c:noMultiLvlLbl val="0"/>
      </c:catAx>
      <c:valAx>
        <c:axId val="4806276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4806204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balanced" dir="t">
                <a:rot lat="0" lon="0" rev="1080000"/>
              </a:lightRig>
            </a:scene3d>
            <a:sp3d>
              <a:bevelT w="38100" h="12700" prst="softRound"/>
            </a:sp3d>
          </c:spPr>
          <c:invertIfNegative val="0"/>
          <c:cat>
            <c:multiLvlStrRef>
              <c:f>'OBJETIVOS ESTRATÉGICOS'!$A$9:$B$12</c:f>
              <c:multiLvlStrCache>
                <c:ptCount val="4"/>
                <c:lvl>
                  <c:pt idx="0">
                    <c:v>SAPROV</c:v>
                  </c:pt>
                  <c:pt idx="1">
                    <c:v>SDF</c:v>
                  </c:pt>
                  <c:pt idx="2">
                    <c:v>SRBL</c:v>
                  </c:pt>
                  <c:pt idx="3">
                    <c:v>SSFAP</c:v>
                  </c:pt>
                </c:lvl>
                <c:lvl>
                  <c:pt idx="0">
                    <c:v>Modelo Integral de Prestación del Servicio: Garantizar los más altos estándares de calidad en la prestación sostenible y efectiva de los servicios.</c:v>
                  </c:pt>
                </c:lvl>
              </c:multiLvlStrCache>
            </c:multiLvlStrRef>
          </c:cat>
          <c:val>
            <c:numRef>
              <c:f>'OBJETIVOS ESTRATÉGICOS'!$C$9:$C$12</c:f>
            </c:numRef>
          </c:val>
          <c:extLst>
            <c:ext xmlns:c16="http://schemas.microsoft.com/office/drawing/2014/chart" uri="{C3380CC4-5D6E-409C-BE32-E72D297353CC}">
              <c16:uniqueId val="{00000000-4CBA-4163-99DD-060F6C9371EF}"/>
            </c:ext>
          </c:extLst>
        </c:ser>
        <c:ser>
          <c:idx val="1"/>
          <c:order val="1"/>
          <c:spPr>
            <a:solidFill>
              <a:schemeClr val="accent5">
                <a:lumMod val="75000"/>
              </a:schemeClr>
            </a:solidFill>
            <a:ln>
              <a:noFill/>
            </a:ln>
            <a:effectLst>
              <a:outerShdw blurRad="57150" dist="19050" dir="5400000" algn="ctr" rotWithShape="0">
                <a:srgbClr val="000000">
                  <a:alpha val="63000"/>
                </a:srgbClr>
              </a:outerShdw>
            </a:effectLst>
            <a:scene3d>
              <a:camera prst="orthographicFront">
                <a:rot lat="0" lon="0" rev="0"/>
              </a:camera>
              <a:lightRig rig="balanced" dir="t">
                <a:rot lat="0" lon="0" rev="1080000"/>
              </a:lightRig>
            </a:scene3d>
            <a:sp3d>
              <a:bevelT w="38100" h="12700" prst="softRound"/>
            </a:sp3d>
          </c:spPr>
          <c:invertIfNegative val="0"/>
          <c:dLbls>
            <c:dLbl>
              <c:idx val="0"/>
              <c:layout>
                <c:manualLayout>
                  <c:x val="-5.3547523427041497E-3"/>
                  <c:y val="0.3831867057673509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CBA-4163-99DD-060F6C9371EF}"/>
                </c:ext>
              </c:extLst>
            </c:dLbl>
            <c:dLbl>
              <c:idx val="1"/>
              <c:layout>
                <c:manualLayout>
                  <c:x val="0"/>
                  <c:y val="0.3167155425219941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CBA-4163-99DD-060F6C9371EF}"/>
                </c:ext>
              </c:extLst>
            </c:dLbl>
            <c:dLbl>
              <c:idx val="2"/>
              <c:layout>
                <c:manualLayout>
                  <c:x val="-5.3547523427041497E-3"/>
                  <c:y val="0.3753665689149560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CBA-4163-99DD-060F6C9371EF}"/>
                </c:ext>
              </c:extLst>
            </c:dLbl>
            <c:dLbl>
              <c:idx val="3"/>
              <c:layout>
                <c:manualLayout>
                  <c:x val="-5.3547523427041497E-3"/>
                  <c:y val="0.2619745845552297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CBA-4163-99DD-060F6C9371EF}"/>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'OBJETIVOS ESTRATÉGICOS'!$A$9:$B$12</c:f>
              <c:multiLvlStrCache>
                <c:ptCount val="4"/>
                <c:lvl>
                  <c:pt idx="0">
                    <c:v>SAPROV</c:v>
                  </c:pt>
                  <c:pt idx="1">
                    <c:v>SDF</c:v>
                  </c:pt>
                  <c:pt idx="2">
                    <c:v>SRBL</c:v>
                  </c:pt>
                  <c:pt idx="3">
                    <c:v>SSFAP</c:v>
                  </c:pt>
                </c:lvl>
                <c:lvl>
                  <c:pt idx="0">
                    <c:v>Modelo Integral de Prestación del Servicio: Garantizar los más altos estándares de calidad en la prestación sostenible y efectiva de los servicios.</c:v>
                  </c:pt>
                </c:lvl>
              </c:multiLvlStrCache>
            </c:multiLvlStrRef>
          </c:cat>
          <c:val>
            <c:numRef>
              <c:f>'OBJETIVOS ESTRATÉGICOS'!$D$9:$D$12</c:f>
              <c:numCache>
                <c:formatCode>0%</c:formatCode>
                <c:ptCount val="4"/>
                <c:pt idx="0">
                  <c:v>0.8</c:v>
                </c:pt>
                <c:pt idx="1">
                  <c:v>0.6</c:v>
                </c:pt>
                <c:pt idx="2">
                  <c:v>1</c:v>
                </c:pt>
                <c:pt idx="3">
                  <c:v>0.98</c:v>
                </c:pt>
              </c:numCache>
            </c:numRef>
          </c:val>
          <c:extLst>
            <c:ext xmlns:c16="http://schemas.microsoft.com/office/drawing/2014/chart" uri="{C3380CC4-5D6E-409C-BE32-E72D297353CC}">
              <c16:uniqueId val="{00000005-4CBA-4163-99DD-060F6C9371EF}"/>
            </c:ext>
          </c:extLst>
        </c:ser>
        <c:dLbls>
          <c:showLegendKey val="0"/>
          <c:showVal val="0"/>
          <c:showCatName val="0"/>
          <c:showSerName val="0"/>
          <c:showPercent val="0"/>
          <c:showBubbleSize val="0"/>
        </c:dLbls>
        <c:gapWidth val="100"/>
        <c:overlap val="-24"/>
        <c:axId val="480620456"/>
        <c:axId val="480627672"/>
      </c:barChart>
      <c:catAx>
        <c:axId val="480620456"/>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480627672"/>
        <c:crosses val="autoZero"/>
        <c:auto val="1"/>
        <c:lblAlgn val="ctr"/>
        <c:lblOffset val="100"/>
        <c:noMultiLvlLbl val="0"/>
      </c:catAx>
      <c:valAx>
        <c:axId val="4806276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480620456"/>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000" kern="1200"/>
  </cs:chartArea>
  <cs:dataLabel>
    <cs:lnRef idx="0"/>
    <cs:fillRef idx="0"/>
    <cs:effectRef idx="0"/>
    <cs:fontRef idx="minor">
      <a:schemeClr val="lt1"/>
    </cs:fontRef>
    <cs:spPr/>
    <cs:defRPr sz="10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0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1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800"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800"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9.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78182" y="802299"/>
            <a:ext cx="5536652" cy="2541431"/>
          </a:xfrm>
        </p:spPr>
        <p:txBody>
          <a:bodyPr bIns="0" anchor="b">
            <a:normAutofit/>
          </a:bodyPr>
          <a:lstStyle>
            <a:lvl1pPr algn="l">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78182" y="3531205"/>
            <a:ext cx="5536652"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27619CCA-0DDD-473C-8D01-8197CDA0499A}" type="datetimeFigureOut">
              <a:rPr lang="es-CO" smtClean="0"/>
              <a:t>13/02/2018</a:t>
            </a:fld>
            <a:endParaRPr lang="es-CO"/>
          </a:p>
        </p:txBody>
      </p:sp>
      <p:sp>
        <p:nvSpPr>
          <p:cNvPr id="5" name="Footer Placeholder 4"/>
          <p:cNvSpPr>
            <a:spLocks noGrp="1"/>
          </p:cNvSpPr>
          <p:nvPr>
            <p:ph type="ftr" sz="quarter" idx="11"/>
          </p:nvPr>
        </p:nvSpPr>
        <p:spPr>
          <a:xfrm>
            <a:off x="2478181" y="329308"/>
            <a:ext cx="3004429" cy="309201"/>
          </a:xfrm>
        </p:spPr>
        <p:txBody>
          <a:bodyPr/>
          <a:lstStyle/>
          <a:p>
            <a:endParaRPr lang="es-CO"/>
          </a:p>
        </p:txBody>
      </p:sp>
      <p:sp>
        <p:nvSpPr>
          <p:cNvPr id="6" name="Slide Number Placeholder 5"/>
          <p:cNvSpPr>
            <a:spLocks noGrp="1"/>
          </p:cNvSpPr>
          <p:nvPr>
            <p:ph type="sldNum" sz="quarter" idx="12"/>
          </p:nvPr>
        </p:nvSpPr>
        <p:spPr>
          <a:xfrm>
            <a:off x="1434703" y="798973"/>
            <a:ext cx="802005" cy="503578"/>
          </a:xfrm>
        </p:spPr>
        <p:txBody>
          <a:bodyPr/>
          <a:lstStyle/>
          <a:p>
            <a:fld id="{B053C082-06BB-42D3-9263-11817A03C452}" type="slidenum">
              <a:rPr lang="es-CO" smtClean="0"/>
              <a:t>‹Nº›</a:t>
            </a:fld>
            <a:endParaRPr lang="es-CO"/>
          </a:p>
        </p:txBody>
      </p:sp>
      <p:cxnSp>
        <p:nvCxnSpPr>
          <p:cNvPr id="8" name="Straight Connector 7"/>
          <p:cNvCxnSpPr/>
          <p:nvPr/>
        </p:nvCxnSpPr>
        <p:spPr>
          <a:xfrm>
            <a:off x="2316514" y="798973"/>
            <a:ext cx="0" cy="254475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98351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7619CCA-0DDD-473C-8D01-8197CDA0499A}" type="datetimeFigureOut">
              <a:rPr lang="es-CO" smtClean="0"/>
              <a:t>13/02/2018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053C082-06BB-42D3-9263-11817A03C452}" type="slidenum">
              <a:rPr lang="es-CO" smtClean="0"/>
              <a:t>‹Nº›</a:t>
            </a:fld>
            <a:endParaRPr lang="es-CO"/>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45906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881269"/>
            <a:ext cx="1103027" cy="4577594"/>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535413" y="881269"/>
            <a:ext cx="5209173" cy="4577594"/>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7619CCA-0DDD-473C-8D01-8197CDA0499A}" type="datetimeFigureOut">
              <a:rPr lang="es-CO" smtClean="0"/>
              <a:t>13/02/2018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053C082-06BB-42D3-9263-11817A03C452}" type="slidenum">
              <a:rPr lang="es-CO" smtClean="0"/>
              <a:t>‹Nº›</a:t>
            </a:fld>
            <a:endParaRPr lang="es-CO"/>
          </a:p>
        </p:txBody>
      </p:sp>
      <p:cxnSp>
        <p:nvCxnSpPr>
          <p:cNvPr id="8" name="Straight Connector 7"/>
          <p:cNvCxnSpPr/>
          <p:nvPr/>
        </p:nvCxnSpPr>
        <p:spPr>
          <a:xfrm flipH="1">
            <a:off x="6918028" y="719273"/>
            <a:ext cx="1096806"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81918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7619CCA-0DDD-473C-8D01-8197CDA0499A}" type="datetimeFigureOut">
              <a:rPr lang="es-CO" smtClean="0"/>
              <a:t>13/02/2018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053C082-06BB-42D3-9263-11817A03C452}" type="slidenum">
              <a:rPr lang="es-CO" smtClean="0"/>
              <a:t>‹Nº›</a:t>
            </a:fld>
            <a:endParaRPr lang="es-CO"/>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02556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535411" y="1756130"/>
            <a:ext cx="5525081" cy="1887950"/>
          </a:xfrm>
        </p:spPr>
        <p:txBody>
          <a:bodyPr anchor="b">
            <a:normAutofit/>
          </a:bodyPr>
          <a:lstStyle>
            <a:lvl1pPr algn="l">
              <a:defRPr sz="3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535412" y="3806196"/>
            <a:ext cx="5525081"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27619CCA-0DDD-473C-8D01-8197CDA0499A}" type="datetimeFigureOut">
              <a:rPr lang="es-CO" smtClean="0"/>
              <a:t>13/02/2018</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B053C082-06BB-42D3-9263-11817A03C452}" type="slidenum">
              <a:rPr lang="es-CO" smtClean="0"/>
              <a:t>‹Nº›</a:t>
            </a:fld>
            <a:endParaRPr lang="es-CO"/>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02168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535413" y="804890"/>
            <a:ext cx="6479421"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35412" y="2013936"/>
            <a:ext cx="3079690" cy="3437560"/>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935143" y="2013936"/>
            <a:ext cx="3079690" cy="3437559"/>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7619CCA-0DDD-473C-8D01-8197CDA0499A}" type="datetimeFigureOut">
              <a:rPr lang="es-CO" smtClean="0"/>
              <a:t>13/02/2018</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B053C082-06BB-42D3-9263-11817A03C452}" type="slidenum">
              <a:rPr lang="es-CO" smtClean="0"/>
              <a:t>‹Nº›</a:t>
            </a:fld>
            <a:endParaRPr lang="es-CO"/>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43802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35413" y="804164"/>
            <a:ext cx="6479422"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35413" y="2019550"/>
            <a:ext cx="3079690"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Editar los estilos de texto del patrón</a:t>
            </a:r>
          </a:p>
        </p:txBody>
      </p:sp>
      <p:sp>
        <p:nvSpPr>
          <p:cNvPr id="4" name="Content Placeholder 3"/>
          <p:cNvSpPr>
            <a:spLocks noGrp="1"/>
          </p:cNvSpPr>
          <p:nvPr>
            <p:ph sz="half" idx="2"/>
          </p:nvPr>
        </p:nvSpPr>
        <p:spPr>
          <a:xfrm>
            <a:off x="1535413" y="2824270"/>
            <a:ext cx="3079690" cy="2644457"/>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935142" y="2023004"/>
            <a:ext cx="3079691"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Editar los estilos de texto del patrón</a:t>
            </a:r>
          </a:p>
        </p:txBody>
      </p:sp>
      <p:sp>
        <p:nvSpPr>
          <p:cNvPr id="6" name="Content Placeholder 5"/>
          <p:cNvSpPr>
            <a:spLocks noGrp="1"/>
          </p:cNvSpPr>
          <p:nvPr>
            <p:ph sz="quarter" idx="4"/>
          </p:nvPr>
        </p:nvSpPr>
        <p:spPr>
          <a:xfrm>
            <a:off x="4935142" y="2821491"/>
            <a:ext cx="3079691" cy="2637371"/>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7619CCA-0DDD-473C-8D01-8197CDA0499A}" type="datetimeFigureOut">
              <a:rPr lang="es-CO" smtClean="0"/>
              <a:t>13/02/2018</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B053C082-06BB-42D3-9263-11817A03C452}" type="slidenum">
              <a:rPr lang="es-CO" smtClean="0"/>
              <a:t>‹Nº›</a:t>
            </a:fld>
            <a:endParaRPr lang="es-CO"/>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58871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7619CCA-0DDD-473C-8D01-8197CDA0499A}" type="datetimeFigureOut">
              <a:rPr lang="es-CO" smtClean="0"/>
              <a:t>13/02/2018</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B053C082-06BB-42D3-9263-11817A03C452}" type="slidenum">
              <a:rPr lang="es-CO" smtClean="0"/>
              <a:t>‹Nº›</a:t>
            </a:fld>
            <a:endParaRPr lang="es-CO"/>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47467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619CCA-0DDD-473C-8D01-8197CDA0499A}" type="datetimeFigureOut">
              <a:rPr lang="es-CO" smtClean="0"/>
              <a:t>13/02/2018</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B053C082-06BB-42D3-9263-11817A03C452}" type="slidenum">
              <a:rPr lang="es-CO" smtClean="0"/>
              <a:t>‹Nº›</a:t>
            </a:fld>
            <a:endParaRPr lang="es-CO"/>
          </a:p>
        </p:txBody>
      </p:sp>
    </p:spTree>
    <p:extLst>
      <p:ext uri="{BB962C8B-B14F-4D97-AF65-F5344CB8AC3E}">
        <p14:creationId xmlns:p14="http://schemas.microsoft.com/office/powerpoint/2010/main" val="2802914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35356" y="798973"/>
            <a:ext cx="2329635"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535413" y="3205492"/>
            <a:ext cx="2330998"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Editar los estilos de texto del patrón</a:t>
            </a:r>
          </a:p>
        </p:txBody>
      </p:sp>
      <p:sp>
        <p:nvSpPr>
          <p:cNvPr id="5" name="Date Placeholder 4"/>
          <p:cNvSpPr>
            <a:spLocks noGrp="1"/>
          </p:cNvSpPr>
          <p:nvPr>
            <p:ph type="dt" sz="half" idx="10"/>
          </p:nvPr>
        </p:nvSpPr>
        <p:spPr/>
        <p:txBody>
          <a:bodyPr/>
          <a:lstStyle/>
          <a:p>
            <a:fld id="{27619CCA-0DDD-473C-8D01-8197CDA0499A}" type="datetimeFigureOut">
              <a:rPr lang="es-CO" smtClean="0"/>
              <a:t>13/02/2018</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B053C082-06BB-42D3-9263-11817A03C452}" type="slidenum">
              <a:rPr lang="es-CO" smtClean="0"/>
              <a:t>‹Nº›</a:t>
            </a:fld>
            <a:endParaRPr lang="es-CO"/>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01584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9" name="Group 8"/>
          <p:cNvGrpSpPr/>
          <p:nvPr/>
        </p:nvGrpSpPr>
        <p:grpSpPr>
          <a:xfrm>
            <a:off x="4996501" y="482171"/>
            <a:ext cx="3511387" cy="5149101"/>
            <a:chOff x="4996501" y="482171"/>
            <a:chExt cx="3511387" cy="5149101"/>
          </a:xfrm>
        </p:grpSpPr>
        <p:sp>
          <p:nvSpPr>
            <p:cNvPr id="14" name="Rectangle 13"/>
            <p:cNvSpPr/>
            <p:nvPr/>
          </p:nvSpPr>
          <p:spPr>
            <a:xfrm>
              <a:off x="4996501" y="482171"/>
              <a:ext cx="3511387"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5312152" y="812506"/>
              <a:ext cx="2883013" cy="4479361"/>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6201" y="1129513"/>
            <a:ext cx="3152882"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535412" y="3145992"/>
            <a:ext cx="3148365"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Editar los estilos de texto del patrón</a:t>
            </a:r>
          </a:p>
        </p:txBody>
      </p:sp>
      <p:sp>
        <p:nvSpPr>
          <p:cNvPr id="5" name="Date Placeholder 4"/>
          <p:cNvSpPr>
            <a:spLocks noGrp="1"/>
          </p:cNvSpPr>
          <p:nvPr>
            <p:ph type="dt" sz="half" idx="10"/>
          </p:nvPr>
        </p:nvSpPr>
        <p:spPr>
          <a:xfrm>
            <a:off x="1535412" y="5469857"/>
            <a:ext cx="3153672" cy="320123"/>
          </a:xfrm>
        </p:spPr>
        <p:txBody>
          <a:bodyPr/>
          <a:lstStyle>
            <a:lvl1pPr algn="l">
              <a:defRPr/>
            </a:lvl1pPr>
          </a:lstStyle>
          <a:p>
            <a:fld id="{27619CCA-0DDD-473C-8D01-8197CDA0499A}" type="datetimeFigureOut">
              <a:rPr lang="es-CO" smtClean="0"/>
              <a:t>13/02/2018</a:t>
            </a:fld>
            <a:endParaRPr lang="es-CO"/>
          </a:p>
        </p:txBody>
      </p:sp>
      <p:sp>
        <p:nvSpPr>
          <p:cNvPr id="6" name="Footer Placeholder 5"/>
          <p:cNvSpPr>
            <a:spLocks noGrp="1"/>
          </p:cNvSpPr>
          <p:nvPr>
            <p:ph type="ftr" sz="quarter" idx="11"/>
          </p:nvPr>
        </p:nvSpPr>
        <p:spPr>
          <a:xfrm>
            <a:off x="1536252" y="318641"/>
            <a:ext cx="3152831" cy="320931"/>
          </a:xfrm>
        </p:spPr>
        <p:txBody>
          <a:bodyPr/>
          <a:lstStyle/>
          <a:p>
            <a:endParaRPr lang="es-CO"/>
          </a:p>
        </p:txBody>
      </p:sp>
      <p:sp>
        <p:nvSpPr>
          <p:cNvPr id="7" name="Slide Number Placeholder 6"/>
          <p:cNvSpPr>
            <a:spLocks noGrp="1"/>
          </p:cNvSpPr>
          <p:nvPr>
            <p:ph type="sldNum" sz="quarter" idx="12"/>
          </p:nvPr>
        </p:nvSpPr>
        <p:spPr/>
        <p:txBody>
          <a:bodyPr/>
          <a:lstStyle/>
          <a:p>
            <a:fld id="{B053C082-06BB-42D3-9263-11817A03C452}" type="slidenum">
              <a:rPr lang="es-CO" smtClean="0"/>
              <a:t>‹Nº›</a:t>
            </a:fld>
            <a:endParaRPr lang="es-CO"/>
          </a:p>
        </p:txBody>
      </p:sp>
      <p:cxnSp>
        <p:nvCxnSpPr>
          <p:cNvPr id="12" name="Straight Connector 11"/>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20663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147322"/>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873" b="-2873"/>
          <a:stretch/>
        </p:blipFill>
        <p:spPr>
          <a:xfrm>
            <a:off x="0" y="6163056"/>
            <a:ext cx="9144000" cy="715502"/>
          </a:xfrm>
          <a:prstGeom prst="rect">
            <a:avLst/>
          </a:prstGeom>
        </p:spPr>
      </p:pic>
      <p:sp>
        <p:nvSpPr>
          <p:cNvPr id="2" name="Title Placeholder 1"/>
          <p:cNvSpPr>
            <a:spLocks noGrp="1"/>
          </p:cNvSpPr>
          <p:nvPr>
            <p:ph type="title"/>
          </p:nvPr>
        </p:nvSpPr>
        <p:spPr>
          <a:xfrm>
            <a:off x="1535413" y="804520"/>
            <a:ext cx="6479421" cy="1049235"/>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35413" y="2015733"/>
            <a:ext cx="6479421"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27619CCA-0DDD-473C-8D01-8197CDA0499A}" type="datetimeFigureOut">
              <a:rPr lang="es-CO" smtClean="0"/>
              <a:t>13/02/2018</a:t>
            </a:fld>
            <a:endParaRPr lang="es-CO"/>
          </a:p>
        </p:txBody>
      </p:sp>
      <p:sp>
        <p:nvSpPr>
          <p:cNvPr id="5" name="Footer Placeholder 4"/>
          <p:cNvSpPr>
            <a:spLocks noGrp="1"/>
          </p:cNvSpPr>
          <p:nvPr>
            <p:ph type="ftr" sz="quarter" idx="3"/>
          </p:nvPr>
        </p:nvSpPr>
        <p:spPr>
          <a:xfrm>
            <a:off x="1535413" y="329308"/>
            <a:ext cx="3942082"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B053C082-06BB-42D3-9263-11817A03C452}" type="slidenum">
              <a:rPr lang="es-CO" smtClean="0"/>
              <a:t>‹Nº›</a:t>
            </a:fld>
            <a:endParaRPr lang="es-CO"/>
          </a:p>
        </p:txBody>
      </p:sp>
      <p:cxnSp>
        <p:nvCxnSpPr>
          <p:cNvPr id="12" name="Straight Connector 11"/>
          <p:cNvCxnSpPr/>
          <p:nvPr/>
        </p:nvCxnSpPr>
        <p:spPr>
          <a:xfrm>
            <a:off x="0" y="6171272"/>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643923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4D1B6E48-07D0-4CDB-A566-3DBB3ABACAE1}"/>
              </a:ext>
            </a:extLst>
          </p:cNvPr>
          <p:cNvGrpSpPr/>
          <p:nvPr/>
        </p:nvGrpSpPr>
        <p:grpSpPr>
          <a:xfrm>
            <a:off x="962527" y="1296866"/>
            <a:ext cx="8096413" cy="5596929"/>
            <a:chOff x="962527" y="1296866"/>
            <a:chExt cx="8096413" cy="5596929"/>
          </a:xfrm>
        </p:grpSpPr>
        <p:sp>
          <p:nvSpPr>
            <p:cNvPr id="3" name="Rectángulo 2"/>
            <p:cNvSpPr/>
            <p:nvPr/>
          </p:nvSpPr>
          <p:spPr>
            <a:xfrm>
              <a:off x="962527" y="1296866"/>
              <a:ext cx="7303898" cy="4154984"/>
            </a:xfrm>
            <a:prstGeom prst="rect">
              <a:avLst/>
            </a:prstGeom>
          </p:spPr>
          <p:txBody>
            <a:bodyPr wrap="square">
              <a:spAutoFit/>
            </a:bodyPr>
            <a:lstStyle/>
            <a:p>
              <a:pPr algn="ctr"/>
              <a:r>
                <a:rPr lang="es-CO" sz="2400" b="1" dirty="0">
                  <a:solidFill>
                    <a:srgbClr val="0070C0"/>
                  </a:solidFill>
                </a:rPr>
                <a:t>INFORME PLAN DE ACCIÓN INSTITUCIONAL – UAESP</a:t>
              </a:r>
            </a:p>
            <a:p>
              <a:pPr algn="ctr"/>
              <a:endParaRPr lang="es-CO" sz="2400" b="1" dirty="0">
                <a:solidFill>
                  <a:srgbClr val="0070C0"/>
                </a:solidFill>
              </a:endParaRPr>
            </a:p>
            <a:p>
              <a:pPr algn="ctr"/>
              <a:r>
                <a:rPr lang="es-CO" sz="2400" b="1" dirty="0">
                  <a:solidFill>
                    <a:srgbClr val="0070C0"/>
                  </a:solidFill>
                </a:rPr>
                <a:t>VIGENCIA 2017</a:t>
              </a:r>
            </a:p>
            <a:p>
              <a:pPr algn="ctr"/>
              <a:endParaRPr lang="es-CO" sz="2400" b="1" dirty="0">
                <a:solidFill>
                  <a:srgbClr val="0070C0"/>
                </a:solidFill>
              </a:endParaRPr>
            </a:p>
            <a:p>
              <a:pPr algn="ctr"/>
              <a:endParaRPr lang="es-CO" sz="2400" b="1" dirty="0">
                <a:solidFill>
                  <a:srgbClr val="0070C0"/>
                </a:solidFill>
              </a:endParaRPr>
            </a:p>
            <a:p>
              <a:pPr algn="ctr"/>
              <a:r>
                <a:rPr lang="es-CO" sz="2400" b="1" dirty="0">
                  <a:solidFill>
                    <a:srgbClr val="0070C0"/>
                  </a:solidFill>
                </a:rPr>
                <a:t>OFICINA ASESORA DE PLANEACÓN</a:t>
              </a:r>
            </a:p>
            <a:p>
              <a:pPr algn="ctr"/>
              <a:endParaRPr lang="es-CO" sz="2400" b="1" dirty="0">
                <a:solidFill>
                  <a:srgbClr val="0070C0"/>
                </a:solidFill>
              </a:endParaRPr>
            </a:p>
            <a:p>
              <a:pPr algn="ctr"/>
              <a:endParaRPr lang="es-CO" sz="2400" b="1" dirty="0">
                <a:solidFill>
                  <a:srgbClr val="0070C0"/>
                </a:solidFill>
              </a:endParaRPr>
            </a:p>
            <a:p>
              <a:pPr algn="ctr"/>
              <a:endParaRPr lang="es-CO" sz="2400" b="1" dirty="0">
                <a:solidFill>
                  <a:srgbClr val="0070C0"/>
                </a:solidFill>
              </a:endParaRPr>
            </a:p>
            <a:p>
              <a:pPr algn="ctr"/>
              <a:r>
                <a:rPr lang="es-CO" sz="2400" b="1" dirty="0">
                  <a:solidFill>
                    <a:srgbClr val="0070C0"/>
                  </a:solidFill>
                </a:rPr>
                <a:t>FEBRERO 2018</a:t>
              </a:r>
            </a:p>
          </p:txBody>
        </p:sp>
        <p:sp>
          <p:nvSpPr>
            <p:cNvPr id="4" name="CuadroTexto 3">
              <a:extLst>
                <a:ext uri="{FF2B5EF4-FFF2-40B4-BE49-F238E27FC236}">
                  <a16:creationId xmlns:a16="http://schemas.microsoft.com/office/drawing/2014/main" id="{906EA08E-F002-45F6-8B85-CDA984CE32C7}"/>
                </a:ext>
              </a:extLst>
            </p:cNvPr>
            <p:cNvSpPr txBox="1"/>
            <p:nvPr/>
          </p:nvSpPr>
          <p:spPr>
            <a:xfrm>
              <a:off x="4125433" y="6124354"/>
              <a:ext cx="4933507" cy="769441"/>
            </a:xfrm>
            <a:prstGeom prst="rect">
              <a:avLst/>
            </a:prstGeom>
            <a:noFill/>
          </p:spPr>
          <p:txBody>
            <a:bodyPr wrap="square" rtlCol="0">
              <a:spAutoFit/>
            </a:bodyPr>
            <a:lstStyle/>
            <a:p>
              <a:pPr algn="r"/>
              <a:r>
                <a:rPr lang="es-CO" sz="1100" dirty="0"/>
                <a:t>Elaborado por Jazmín Karime Flórez Vergel</a:t>
              </a:r>
            </a:p>
            <a:p>
              <a:pPr algn="r"/>
              <a:r>
                <a:rPr lang="es-CO" sz="1100" dirty="0"/>
                <a:t>Profesional Universitario</a:t>
              </a:r>
            </a:p>
            <a:p>
              <a:pPr algn="r"/>
              <a:r>
                <a:rPr lang="es-CO" sz="1100" dirty="0"/>
                <a:t>Oficina Asesora de Planeación</a:t>
              </a:r>
            </a:p>
            <a:p>
              <a:pPr algn="r"/>
              <a:r>
                <a:rPr lang="es-CO" sz="1100" dirty="0"/>
                <a:t>13/02/2018</a:t>
              </a:r>
            </a:p>
          </p:txBody>
        </p:sp>
      </p:grpSp>
    </p:spTree>
    <p:extLst>
      <p:ext uri="{BB962C8B-B14F-4D97-AF65-F5344CB8AC3E}">
        <p14:creationId xmlns:p14="http://schemas.microsoft.com/office/powerpoint/2010/main" val="3071518075"/>
      </p:ext>
    </p:extLst>
  </p:cSld>
  <p:clrMapOvr>
    <a:masterClrMapping/>
  </p:clrMapOvr>
  <mc:AlternateContent xmlns:mc="http://schemas.openxmlformats.org/markup-compatibility/2006" xmlns:p14="http://schemas.microsoft.com/office/powerpoint/2010/main">
    <mc:Choice Requires="p14">
      <p:transition spd="slow" p14:dur="800" advTm="5000">
        <p:circle/>
      </p:transition>
    </mc:Choice>
    <mc:Fallback xmlns="">
      <p:transition spd="slow" advTm="5000">
        <p:circl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2193168" y="63094"/>
            <a:ext cx="4461228" cy="465321"/>
          </a:xfrm>
          <a:prstGeom prst="rect">
            <a:avLst/>
          </a:prstGeom>
        </p:spPr>
        <p:txBody>
          <a:bodyPr wrap="none">
            <a:spAutoFit/>
          </a:bodyPr>
          <a:lstStyle/>
          <a:p>
            <a:pPr algn="ctr"/>
            <a:r>
              <a:rPr lang="es-CO" sz="2400" b="1" dirty="0">
                <a:solidFill>
                  <a:srgbClr val="0070C0"/>
                </a:solidFill>
              </a:rPr>
              <a:t>Informe Plan de Acción Institucional - UAESP</a:t>
            </a:r>
          </a:p>
        </p:txBody>
      </p:sp>
      <p:sp>
        <p:nvSpPr>
          <p:cNvPr id="4" name="Rectángulo 3"/>
          <p:cNvSpPr/>
          <p:nvPr/>
        </p:nvSpPr>
        <p:spPr>
          <a:xfrm>
            <a:off x="1143983" y="385218"/>
            <a:ext cx="7118812" cy="369332"/>
          </a:xfrm>
          <a:prstGeom prst="rect">
            <a:avLst/>
          </a:prstGeom>
        </p:spPr>
        <p:txBody>
          <a:bodyPr wrap="square">
            <a:spAutoFit/>
          </a:bodyPr>
          <a:lstStyle/>
          <a:p>
            <a:pPr algn="ctr"/>
            <a:r>
              <a:rPr lang="es-CO" dirty="0">
                <a:solidFill>
                  <a:schemeClr val="bg1">
                    <a:lumMod val="65000"/>
                  </a:schemeClr>
                </a:solidFill>
              </a:rPr>
              <a:t>Avance Objetivos Estratégicos – Vigencia 2017</a:t>
            </a:r>
          </a:p>
        </p:txBody>
      </p:sp>
      <p:graphicFrame>
        <p:nvGraphicFramePr>
          <p:cNvPr id="7" name="Gráfico 6">
            <a:extLst>
              <a:ext uri="{FF2B5EF4-FFF2-40B4-BE49-F238E27FC236}">
                <a16:creationId xmlns:a16="http://schemas.microsoft.com/office/drawing/2014/main" id="{81FED656-265E-42E5-833B-86CC3D3898C8}"/>
              </a:ext>
            </a:extLst>
          </p:cNvPr>
          <p:cNvGraphicFramePr>
            <a:graphicFrameLocks/>
          </p:cNvGraphicFramePr>
          <p:nvPr>
            <p:extLst>
              <p:ext uri="{D42A27DB-BD31-4B8C-83A1-F6EECF244321}">
                <p14:modId xmlns:p14="http://schemas.microsoft.com/office/powerpoint/2010/main" val="3407829386"/>
              </p:ext>
            </p:extLst>
          </p:nvPr>
        </p:nvGraphicFramePr>
        <p:xfrm>
          <a:off x="414669" y="1076674"/>
          <a:ext cx="8261497" cy="3723926"/>
        </p:xfrm>
        <a:graphic>
          <a:graphicData uri="http://schemas.openxmlformats.org/drawingml/2006/chart">
            <c:chart xmlns:c="http://schemas.openxmlformats.org/drawingml/2006/chart" xmlns:r="http://schemas.openxmlformats.org/officeDocument/2006/relationships" r:id="rId2"/>
          </a:graphicData>
        </a:graphic>
      </p:graphicFrame>
      <p:sp>
        <p:nvSpPr>
          <p:cNvPr id="5" name="CuadroTexto 4">
            <a:extLst>
              <a:ext uri="{FF2B5EF4-FFF2-40B4-BE49-F238E27FC236}">
                <a16:creationId xmlns:a16="http://schemas.microsoft.com/office/drawing/2014/main" id="{8401774B-6600-44AA-AE89-DCE954B452E3}"/>
              </a:ext>
            </a:extLst>
          </p:cNvPr>
          <p:cNvSpPr txBox="1"/>
          <p:nvPr/>
        </p:nvSpPr>
        <p:spPr>
          <a:xfrm>
            <a:off x="4125433" y="6124354"/>
            <a:ext cx="4933507" cy="769441"/>
          </a:xfrm>
          <a:prstGeom prst="rect">
            <a:avLst/>
          </a:prstGeom>
          <a:noFill/>
        </p:spPr>
        <p:txBody>
          <a:bodyPr wrap="square" rtlCol="0">
            <a:spAutoFit/>
          </a:bodyPr>
          <a:lstStyle/>
          <a:p>
            <a:pPr algn="r"/>
            <a:r>
              <a:rPr lang="es-CO" sz="1100" dirty="0"/>
              <a:t>Elaborado por Jazmín Karime Flórez Vergel</a:t>
            </a:r>
          </a:p>
          <a:p>
            <a:pPr algn="r"/>
            <a:r>
              <a:rPr lang="es-CO" sz="1100" dirty="0"/>
              <a:t>Profesional Universitario</a:t>
            </a:r>
          </a:p>
          <a:p>
            <a:pPr algn="r"/>
            <a:r>
              <a:rPr lang="es-CO" sz="1100" dirty="0"/>
              <a:t>Oficina Asesora de Planeación</a:t>
            </a:r>
          </a:p>
          <a:p>
            <a:pPr algn="r"/>
            <a:r>
              <a:rPr lang="es-CO" sz="1100" dirty="0"/>
              <a:t>13/02/2018</a:t>
            </a:r>
          </a:p>
        </p:txBody>
      </p:sp>
    </p:spTree>
    <p:extLst>
      <p:ext uri="{BB962C8B-B14F-4D97-AF65-F5344CB8AC3E}">
        <p14:creationId xmlns:p14="http://schemas.microsoft.com/office/powerpoint/2010/main" val="26298796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2193168" y="63094"/>
            <a:ext cx="4461228" cy="465321"/>
          </a:xfrm>
          <a:prstGeom prst="rect">
            <a:avLst/>
          </a:prstGeom>
        </p:spPr>
        <p:txBody>
          <a:bodyPr wrap="none">
            <a:spAutoFit/>
          </a:bodyPr>
          <a:lstStyle/>
          <a:p>
            <a:pPr algn="ctr"/>
            <a:r>
              <a:rPr lang="es-CO" sz="2400" b="1" dirty="0">
                <a:solidFill>
                  <a:srgbClr val="0070C0"/>
                </a:solidFill>
              </a:rPr>
              <a:t>Informe Plan de Acción Institucional - UAESP</a:t>
            </a:r>
          </a:p>
        </p:txBody>
      </p:sp>
      <p:sp>
        <p:nvSpPr>
          <p:cNvPr id="4" name="Rectángulo 3"/>
          <p:cNvSpPr/>
          <p:nvPr/>
        </p:nvSpPr>
        <p:spPr>
          <a:xfrm>
            <a:off x="1143983" y="385218"/>
            <a:ext cx="7118812" cy="369332"/>
          </a:xfrm>
          <a:prstGeom prst="rect">
            <a:avLst/>
          </a:prstGeom>
        </p:spPr>
        <p:txBody>
          <a:bodyPr wrap="square">
            <a:spAutoFit/>
          </a:bodyPr>
          <a:lstStyle/>
          <a:p>
            <a:pPr algn="ctr"/>
            <a:r>
              <a:rPr lang="es-CO" dirty="0">
                <a:solidFill>
                  <a:schemeClr val="bg1">
                    <a:lumMod val="65000"/>
                  </a:schemeClr>
                </a:solidFill>
              </a:rPr>
              <a:t>Avance Objetivos Estratégicos – Vigencia 2017</a:t>
            </a:r>
          </a:p>
        </p:txBody>
      </p:sp>
      <p:graphicFrame>
        <p:nvGraphicFramePr>
          <p:cNvPr id="5" name="Gráfico 4">
            <a:extLst>
              <a:ext uri="{FF2B5EF4-FFF2-40B4-BE49-F238E27FC236}">
                <a16:creationId xmlns:a16="http://schemas.microsoft.com/office/drawing/2014/main" id="{6D676D96-ED21-46E8-9479-454CD7ED7129}"/>
              </a:ext>
            </a:extLst>
          </p:cNvPr>
          <p:cNvGraphicFramePr>
            <a:graphicFrameLocks/>
          </p:cNvGraphicFramePr>
          <p:nvPr/>
        </p:nvGraphicFramePr>
        <p:xfrm>
          <a:off x="1014412" y="1900237"/>
          <a:ext cx="7115175" cy="3057525"/>
        </p:xfrm>
        <a:graphic>
          <a:graphicData uri="http://schemas.openxmlformats.org/drawingml/2006/chart">
            <c:chart xmlns:c="http://schemas.openxmlformats.org/drawingml/2006/chart" xmlns:r="http://schemas.openxmlformats.org/officeDocument/2006/relationships" r:id="rId2"/>
          </a:graphicData>
        </a:graphic>
      </p:graphicFrame>
      <p:sp>
        <p:nvSpPr>
          <p:cNvPr id="6" name="CuadroTexto 5">
            <a:extLst>
              <a:ext uri="{FF2B5EF4-FFF2-40B4-BE49-F238E27FC236}">
                <a16:creationId xmlns:a16="http://schemas.microsoft.com/office/drawing/2014/main" id="{E36F9B93-105B-4C63-8CD7-C80AD8BCFF85}"/>
              </a:ext>
            </a:extLst>
          </p:cNvPr>
          <p:cNvSpPr txBox="1"/>
          <p:nvPr/>
        </p:nvSpPr>
        <p:spPr>
          <a:xfrm>
            <a:off x="4125433" y="6124354"/>
            <a:ext cx="4933507" cy="769441"/>
          </a:xfrm>
          <a:prstGeom prst="rect">
            <a:avLst/>
          </a:prstGeom>
          <a:noFill/>
        </p:spPr>
        <p:txBody>
          <a:bodyPr wrap="square" rtlCol="0">
            <a:spAutoFit/>
          </a:bodyPr>
          <a:lstStyle/>
          <a:p>
            <a:pPr algn="r"/>
            <a:r>
              <a:rPr lang="es-CO" sz="1100" dirty="0"/>
              <a:t>Elaborado por Jazmín Karime Flórez Vergel</a:t>
            </a:r>
          </a:p>
          <a:p>
            <a:pPr algn="r"/>
            <a:r>
              <a:rPr lang="es-CO" sz="1100" dirty="0"/>
              <a:t>Profesional Universitario</a:t>
            </a:r>
          </a:p>
          <a:p>
            <a:pPr algn="r"/>
            <a:r>
              <a:rPr lang="es-CO" sz="1100" dirty="0"/>
              <a:t>Oficina Asesora de Planeación</a:t>
            </a:r>
          </a:p>
          <a:p>
            <a:pPr algn="r"/>
            <a:r>
              <a:rPr lang="es-CO" sz="1100" dirty="0"/>
              <a:t>13/02/2018</a:t>
            </a:r>
          </a:p>
        </p:txBody>
      </p:sp>
    </p:spTree>
    <p:extLst>
      <p:ext uri="{BB962C8B-B14F-4D97-AF65-F5344CB8AC3E}">
        <p14:creationId xmlns:p14="http://schemas.microsoft.com/office/powerpoint/2010/main" val="347128122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2193168" y="63094"/>
            <a:ext cx="4461228" cy="465321"/>
          </a:xfrm>
          <a:prstGeom prst="rect">
            <a:avLst/>
          </a:prstGeom>
        </p:spPr>
        <p:txBody>
          <a:bodyPr wrap="none">
            <a:spAutoFit/>
          </a:bodyPr>
          <a:lstStyle/>
          <a:p>
            <a:pPr algn="ctr"/>
            <a:r>
              <a:rPr lang="es-CO" sz="2400" b="1" dirty="0">
                <a:solidFill>
                  <a:srgbClr val="0070C0"/>
                </a:solidFill>
              </a:rPr>
              <a:t>Informe Plan de Acción Institucional - UAESP</a:t>
            </a:r>
          </a:p>
        </p:txBody>
      </p:sp>
      <p:sp>
        <p:nvSpPr>
          <p:cNvPr id="4" name="Rectángulo 3"/>
          <p:cNvSpPr/>
          <p:nvPr/>
        </p:nvSpPr>
        <p:spPr>
          <a:xfrm>
            <a:off x="1143983" y="385218"/>
            <a:ext cx="7118812" cy="369332"/>
          </a:xfrm>
          <a:prstGeom prst="rect">
            <a:avLst/>
          </a:prstGeom>
        </p:spPr>
        <p:txBody>
          <a:bodyPr wrap="square">
            <a:spAutoFit/>
          </a:bodyPr>
          <a:lstStyle/>
          <a:p>
            <a:pPr algn="ctr"/>
            <a:r>
              <a:rPr lang="es-CO" dirty="0">
                <a:solidFill>
                  <a:schemeClr val="bg1">
                    <a:lumMod val="65000"/>
                  </a:schemeClr>
                </a:solidFill>
              </a:rPr>
              <a:t>Avance Objetivos Estratégicos – Vigencia 2017</a:t>
            </a:r>
          </a:p>
        </p:txBody>
      </p:sp>
      <p:graphicFrame>
        <p:nvGraphicFramePr>
          <p:cNvPr id="5" name="Gráfico 4">
            <a:extLst>
              <a:ext uri="{FF2B5EF4-FFF2-40B4-BE49-F238E27FC236}">
                <a16:creationId xmlns:a16="http://schemas.microsoft.com/office/drawing/2014/main" id="{72E7F182-ED16-40BA-A64B-DC34798A9D71}"/>
              </a:ext>
            </a:extLst>
          </p:cNvPr>
          <p:cNvGraphicFramePr>
            <a:graphicFrameLocks/>
          </p:cNvGraphicFramePr>
          <p:nvPr/>
        </p:nvGraphicFramePr>
        <p:xfrm>
          <a:off x="1881188" y="1804987"/>
          <a:ext cx="5381624" cy="3248025"/>
        </p:xfrm>
        <a:graphic>
          <a:graphicData uri="http://schemas.openxmlformats.org/drawingml/2006/chart">
            <c:chart xmlns:c="http://schemas.openxmlformats.org/drawingml/2006/chart" xmlns:r="http://schemas.openxmlformats.org/officeDocument/2006/relationships" r:id="rId2"/>
          </a:graphicData>
        </a:graphic>
      </p:graphicFrame>
      <p:sp>
        <p:nvSpPr>
          <p:cNvPr id="6" name="CuadroTexto 5">
            <a:extLst>
              <a:ext uri="{FF2B5EF4-FFF2-40B4-BE49-F238E27FC236}">
                <a16:creationId xmlns:a16="http://schemas.microsoft.com/office/drawing/2014/main" id="{4668AA22-9BE3-46BD-A7AF-9C8F9F2F5845}"/>
              </a:ext>
            </a:extLst>
          </p:cNvPr>
          <p:cNvSpPr txBox="1"/>
          <p:nvPr/>
        </p:nvSpPr>
        <p:spPr>
          <a:xfrm>
            <a:off x="4125433" y="6124354"/>
            <a:ext cx="4933507" cy="769441"/>
          </a:xfrm>
          <a:prstGeom prst="rect">
            <a:avLst/>
          </a:prstGeom>
          <a:noFill/>
        </p:spPr>
        <p:txBody>
          <a:bodyPr wrap="square" rtlCol="0">
            <a:spAutoFit/>
          </a:bodyPr>
          <a:lstStyle/>
          <a:p>
            <a:pPr algn="r"/>
            <a:r>
              <a:rPr lang="es-CO" sz="1100" dirty="0"/>
              <a:t>Elaborado por Jazmín Karime Flórez Vergel</a:t>
            </a:r>
          </a:p>
          <a:p>
            <a:pPr algn="r"/>
            <a:r>
              <a:rPr lang="es-CO" sz="1100" dirty="0"/>
              <a:t>Profesional Universitario</a:t>
            </a:r>
          </a:p>
          <a:p>
            <a:pPr algn="r"/>
            <a:r>
              <a:rPr lang="es-CO" sz="1100" dirty="0"/>
              <a:t>Oficina Asesora de Planeación</a:t>
            </a:r>
          </a:p>
          <a:p>
            <a:pPr algn="r"/>
            <a:r>
              <a:rPr lang="es-CO" sz="1100" dirty="0"/>
              <a:t>13/02/2018</a:t>
            </a:r>
          </a:p>
        </p:txBody>
      </p:sp>
    </p:spTree>
    <p:extLst>
      <p:ext uri="{BB962C8B-B14F-4D97-AF65-F5344CB8AC3E}">
        <p14:creationId xmlns:p14="http://schemas.microsoft.com/office/powerpoint/2010/main" val="237425873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2193168" y="63094"/>
            <a:ext cx="4461228" cy="465321"/>
          </a:xfrm>
          <a:prstGeom prst="rect">
            <a:avLst/>
          </a:prstGeom>
        </p:spPr>
        <p:txBody>
          <a:bodyPr wrap="none">
            <a:spAutoFit/>
          </a:bodyPr>
          <a:lstStyle/>
          <a:p>
            <a:pPr algn="ctr"/>
            <a:r>
              <a:rPr lang="es-CO" sz="2400" b="1" dirty="0">
                <a:solidFill>
                  <a:srgbClr val="0070C0"/>
                </a:solidFill>
              </a:rPr>
              <a:t>Informe Plan de Acción Institucional - UAESP</a:t>
            </a:r>
          </a:p>
        </p:txBody>
      </p:sp>
      <p:sp>
        <p:nvSpPr>
          <p:cNvPr id="4" name="Rectángulo 3"/>
          <p:cNvSpPr/>
          <p:nvPr/>
        </p:nvSpPr>
        <p:spPr>
          <a:xfrm>
            <a:off x="1143983" y="385218"/>
            <a:ext cx="7118812" cy="369332"/>
          </a:xfrm>
          <a:prstGeom prst="rect">
            <a:avLst/>
          </a:prstGeom>
        </p:spPr>
        <p:txBody>
          <a:bodyPr wrap="square">
            <a:spAutoFit/>
          </a:bodyPr>
          <a:lstStyle/>
          <a:p>
            <a:pPr algn="ctr"/>
            <a:r>
              <a:rPr lang="es-CO" dirty="0">
                <a:solidFill>
                  <a:schemeClr val="bg1">
                    <a:lumMod val="65000"/>
                  </a:schemeClr>
                </a:solidFill>
              </a:rPr>
              <a:t>Avance Objetivos Estratégicos – Vigencia 2017</a:t>
            </a:r>
          </a:p>
        </p:txBody>
      </p:sp>
      <p:graphicFrame>
        <p:nvGraphicFramePr>
          <p:cNvPr id="5" name="Gráfico 4">
            <a:extLst>
              <a:ext uri="{FF2B5EF4-FFF2-40B4-BE49-F238E27FC236}">
                <a16:creationId xmlns:a16="http://schemas.microsoft.com/office/drawing/2014/main" id="{246E4755-05D9-4EB9-8113-BCFED1635ACF}"/>
              </a:ext>
            </a:extLst>
          </p:cNvPr>
          <p:cNvGraphicFramePr>
            <a:graphicFrameLocks/>
          </p:cNvGraphicFramePr>
          <p:nvPr/>
        </p:nvGraphicFramePr>
        <p:xfrm>
          <a:off x="2805112" y="1804987"/>
          <a:ext cx="3533775" cy="3248025"/>
        </p:xfrm>
        <a:graphic>
          <a:graphicData uri="http://schemas.openxmlformats.org/drawingml/2006/chart">
            <c:chart xmlns:c="http://schemas.openxmlformats.org/drawingml/2006/chart" xmlns:r="http://schemas.openxmlformats.org/officeDocument/2006/relationships" r:id="rId2"/>
          </a:graphicData>
        </a:graphic>
      </p:graphicFrame>
      <p:sp>
        <p:nvSpPr>
          <p:cNvPr id="6" name="CuadroTexto 5">
            <a:extLst>
              <a:ext uri="{FF2B5EF4-FFF2-40B4-BE49-F238E27FC236}">
                <a16:creationId xmlns:a16="http://schemas.microsoft.com/office/drawing/2014/main" id="{405F11AF-7E2E-46B1-9ADF-6C66B4B75A7D}"/>
              </a:ext>
            </a:extLst>
          </p:cNvPr>
          <p:cNvSpPr txBox="1"/>
          <p:nvPr/>
        </p:nvSpPr>
        <p:spPr>
          <a:xfrm>
            <a:off x="4125433" y="6124354"/>
            <a:ext cx="4933507" cy="769441"/>
          </a:xfrm>
          <a:prstGeom prst="rect">
            <a:avLst/>
          </a:prstGeom>
          <a:noFill/>
        </p:spPr>
        <p:txBody>
          <a:bodyPr wrap="square" rtlCol="0">
            <a:spAutoFit/>
          </a:bodyPr>
          <a:lstStyle/>
          <a:p>
            <a:pPr algn="r"/>
            <a:r>
              <a:rPr lang="es-CO" sz="1100" dirty="0"/>
              <a:t>Elaborado por Jazmín Karime Flórez Vergel</a:t>
            </a:r>
          </a:p>
          <a:p>
            <a:pPr algn="r"/>
            <a:r>
              <a:rPr lang="es-CO" sz="1100" dirty="0"/>
              <a:t>Profesional Universitario</a:t>
            </a:r>
          </a:p>
          <a:p>
            <a:pPr algn="r"/>
            <a:r>
              <a:rPr lang="es-CO" sz="1100" dirty="0"/>
              <a:t>Oficina Asesora de Planeación</a:t>
            </a:r>
          </a:p>
          <a:p>
            <a:pPr algn="r"/>
            <a:r>
              <a:rPr lang="es-CO" sz="1100" dirty="0"/>
              <a:t>13/02/2018</a:t>
            </a:r>
          </a:p>
        </p:txBody>
      </p:sp>
    </p:spTree>
    <p:extLst>
      <p:ext uri="{BB962C8B-B14F-4D97-AF65-F5344CB8AC3E}">
        <p14:creationId xmlns:p14="http://schemas.microsoft.com/office/powerpoint/2010/main" val="366794149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2193168" y="63094"/>
            <a:ext cx="4461228" cy="465321"/>
          </a:xfrm>
          <a:prstGeom prst="rect">
            <a:avLst/>
          </a:prstGeom>
        </p:spPr>
        <p:txBody>
          <a:bodyPr wrap="none">
            <a:spAutoFit/>
          </a:bodyPr>
          <a:lstStyle/>
          <a:p>
            <a:pPr algn="ctr"/>
            <a:r>
              <a:rPr lang="es-CO" sz="2400" b="1" dirty="0">
                <a:solidFill>
                  <a:srgbClr val="0070C0"/>
                </a:solidFill>
              </a:rPr>
              <a:t>Informe Plan de Acción Institucional - UAESP</a:t>
            </a:r>
          </a:p>
        </p:txBody>
      </p:sp>
      <p:sp>
        <p:nvSpPr>
          <p:cNvPr id="4" name="Rectángulo 3"/>
          <p:cNvSpPr/>
          <p:nvPr/>
        </p:nvSpPr>
        <p:spPr>
          <a:xfrm>
            <a:off x="1143983" y="385218"/>
            <a:ext cx="7118812" cy="369332"/>
          </a:xfrm>
          <a:prstGeom prst="rect">
            <a:avLst/>
          </a:prstGeom>
        </p:spPr>
        <p:txBody>
          <a:bodyPr wrap="square">
            <a:spAutoFit/>
          </a:bodyPr>
          <a:lstStyle/>
          <a:p>
            <a:pPr algn="ctr"/>
            <a:r>
              <a:rPr lang="es-CO" dirty="0">
                <a:solidFill>
                  <a:schemeClr val="bg1">
                    <a:lumMod val="65000"/>
                  </a:schemeClr>
                </a:solidFill>
              </a:rPr>
              <a:t>Avance Objetivos Estratégicos – Vigencia 2017</a:t>
            </a:r>
          </a:p>
        </p:txBody>
      </p:sp>
      <p:graphicFrame>
        <p:nvGraphicFramePr>
          <p:cNvPr id="5" name="Gráfico 4">
            <a:extLst>
              <a:ext uri="{FF2B5EF4-FFF2-40B4-BE49-F238E27FC236}">
                <a16:creationId xmlns:a16="http://schemas.microsoft.com/office/drawing/2014/main" id="{7350CB86-C98A-4CE3-ACAA-662EA7CC1DF0}"/>
              </a:ext>
            </a:extLst>
          </p:cNvPr>
          <p:cNvGraphicFramePr>
            <a:graphicFrameLocks/>
          </p:cNvGraphicFramePr>
          <p:nvPr/>
        </p:nvGraphicFramePr>
        <p:xfrm>
          <a:off x="1014412" y="1804987"/>
          <a:ext cx="7115175" cy="3248025"/>
        </p:xfrm>
        <a:graphic>
          <a:graphicData uri="http://schemas.openxmlformats.org/drawingml/2006/chart">
            <c:chart xmlns:c="http://schemas.openxmlformats.org/drawingml/2006/chart" xmlns:r="http://schemas.openxmlformats.org/officeDocument/2006/relationships" r:id="rId2"/>
          </a:graphicData>
        </a:graphic>
      </p:graphicFrame>
      <p:sp>
        <p:nvSpPr>
          <p:cNvPr id="6" name="CuadroTexto 5">
            <a:extLst>
              <a:ext uri="{FF2B5EF4-FFF2-40B4-BE49-F238E27FC236}">
                <a16:creationId xmlns:a16="http://schemas.microsoft.com/office/drawing/2014/main" id="{2D18AF04-72D8-4D91-917F-C2404F511DD5}"/>
              </a:ext>
            </a:extLst>
          </p:cNvPr>
          <p:cNvSpPr txBox="1"/>
          <p:nvPr/>
        </p:nvSpPr>
        <p:spPr>
          <a:xfrm>
            <a:off x="4125433" y="6124354"/>
            <a:ext cx="4933507" cy="769441"/>
          </a:xfrm>
          <a:prstGeom prst="rect">
            <a:avLst/>
          </a:prstGeom>
          <a:noFill/>
        </p:spPr>
        <p:txBody>
          <a:bodyPr wrap="square" rtlCol="0">
            <a:spAutoFit/>
          </a:bodyPr>
          <a:lstStyle/>
          <a:p>
            <a:pPr algn="r"/>
            <a:r>
              <a:rPr lang="es-CO" sz="1100" dirty="0"/>
              <a:t>Elaborado por Jazmín Karime Flórez Vergel</a:t>
            </a:r>
          </a:p>
          <a:p>
            <a:pPr algn="r"/>
            <a:r>
              <a:rPr lang="es-CO" sz="1100" dirty="0"/>
              <a:t>Profesional Universitario</a:t>
            </a:r>
          </a:p>
          <a:p>
            <a:pPr algn="r"/>
            <a:r>
              <a:rPr lang="es-CO" sz="1100" dirty="0"/>
              <a:t>Oficina Asesora de Planeación</a:t>
            </a:r>
          </a:p>
          <a:p>
            <a:pPr algn="r"/>
            <a:r>
              <a:rPr lang="es-CO" sz="1100" dirty="0"/>
              <a:t>13/02/2018</a:t>
            </a:r>
          </a:p>
        </p:txBody>
      </p:sp>
    </p:spTree>
    <p:extLst>
      <p:ext uri="{BB962C8B-B14F-4D97-AF65-F5344CB8AC3E}">
        <p14:creationId xmlns:p14="http://schemas.microsoft.com/office/powerpoint/2010/main" val="140676733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38465" y="1080299"/>
            <a:ext cx="7303898" cy="4154984"/>
          </a:xfrm>
          <a:prstGeom prst="rect">
            <a:avLst/>
          </a:prstGeom>
        </p:spPr>
        <p:txBody>
          <a:bodyPr wrap="square">
            <a:spAutoFit/>
          </a:bodyPr>
          <a:lstStyle/>
          <a:p>
            <a:pPr algn="ctr"/>
            <a:r>
              <a:rPr lang="es-CO" sz="2400" b="1" dirty="0">
                <a:solidFill>
                  <a:srgbClr val="0070C0"/>
                </a:solidFill>
              </a:rPr>
              <a:t>INFORME PLAN DE ACCIÓN INSTITUCIONAL – UAESP</a:t>
            </a:r>
          </a:p>
          <a:p>
            <a:pPr algn="ctr"/>
            <a:endParaRPr lang="es-CO" sz="2400" b="1" dirty="0">
              <a:solidFill>
                <a:srgbClr val="0070C0"/>
              </a:solidFill>
            </a:endParaRPr>
          </a:p>
          <a:p>
            <a:pPr algn="ctr"/>
            <a:r>
              <a:rPr lang="es-CO" sz="2400" b="1" dirty="0">
                <a:solidFill>
                  <a:srgbClr val="0070C0"/>
                </a:solidFill>
              </a:rPr>
              <a:t>VIGENCIA 2017</a:t>
            </a:r>
          </a:p>
          <a:p>
            <a:pPr algn="ctr"/>
            <a:endParaRPr lang="es-CO" sz="2400" b="1" dirty="0">
              <a:solidFill>
                <a:srgbClr val="0070C0"/>
              </a:solidFill>
            </a:endParaRPr>
          </a:p>
          <a:p>
            <a:pPr algn="ctr"/>
            <a:endParaRPr lang="es-CO" sz="2400" b="1" dirty="0">
              <a:solidFill>
                <a:srgbClr val="0070C0"/>
              </a:solidFill>
            </a:endParaRPr>
          </a:p>
          <a:p>
            <a:pPr algn="ctr"/>
            <a:r>
              <a:rPr lang="es-CO" sz="2400" b="1" dirty="0">
                <a:solidFill>
                  <a:srgbClr val="0070C0"/>
                </a:solidFill>
              </a:rPr>
              <a:t>AVANCES POR DEPENDENCIA</a:t>
            </a:r>
          </a:p>
          <a:p>
            <a:pPr algn="ctr"/>
            <a:endParaRPr lang="es-CO" sz="2400" b="1" dirty="0">
              <a:solidFill>
                <a:srgbClr val="0070C0"/>
              </a:solidFill>
            </a:endParaRPr>
          </a:p>
          <a:p>
            <a:pPr algn="ctr"/>
            <a:endParaRPr lang="es-CO" sz="2400" b="1" dirty="0">
              <a:solidFill>
                <a:srgbClr val="0070C0"/>
              </a:solidFill>
            </a:endParaRPr>
          </a:p>
          <a:p>
            <a:pPr algn="ctr"/>
            <a:endParaRPr lang="es-CO" sz="2400" b="1" dirty="0">
              <a:solidFill>
                <a:srgbClr val="0070C0"/>
              </a:solidFill>
            </a:endParaRPr>
          </a:p>
          <a:p>
            <a:pPr algn="ctr"/>
            <a:r>
              <a:rPr lang="es-CO" sz="2400" b="1" dirty="0">
                <a:solidFill>
                  <a:srgbClr val="0070C0"/>
                </a:solidFill>
              </a:rPr>
              <a:t>FEBRERO 2018</a:t>
            </a:r>
          </a:p>
        </p:txBody>
      </p:sp>
      <p:sp>
        <p:nvSpPr>
          <p:cNvPr id="3" name="CuadroTexto 2">
            <a:extLst>
              <a:ext uri="{FF2B5EF4-FFF2-40B4-BE49-F238E27FC236}">
                <a16:creationId xmlns:a16="http://schemas.microsoft.com/office/drawing/2014/main" id="{2DFBC2AD-BE4A-45AA-9148-A95FA2E78EC9}"/>
              </a:ext>
            </a:extLst>
          </p:cNvPr>
          <p:cNvSpPr txBox="1"/>
          <p:nvPr/>
        </p:nvSpPr>
        <p:spPr>
          <a:xfrm>
            <a:off x="4125433" y="6124354"/>
            <a:ext cx="4933507" cy="769441"/>
          </a:xfrm>
          <a:prstGeom prst="rect">
            <a:avLst/>
          </a:prstGeom>
          <a:noFill/>
        </p:spPr>
        <p:txBody>
          <a:bodyPr wrap="square" rtlCol="0">
            <a:spAutoFit/>
          </a:bodyPr>
          <a:lstStyle/>
          <a:p>
            <a:pPr algn="r"/>
            <a:r>
              <a:rPr lang="es-CO" sz="1100" dirty="0"/>
              <a:t>Elaborado por Jazmín Karime Flórez Vergel</a:t>
            </a:r>
          </a:p>
          <a:p>
            <a:pPr algn="r"/>
            <a:r>
              <a:rPr lang="es-CO" sz="1100" dirty="0"/>
              <a:t>Profesional Universitario</a:t>
            </a:r>
          </a:p>
          <a:p>
            <a:pPr algn="r"/>
            <a:r>
              <a:rPr lang="es-CO" sz="1100" dirty="0"/>
              <a:t>Oficina Asesora de Planeación</a:t>
            </a:r>
          </a:p>
          <a:p>
            <a:pPr algn="r"/>
            <a:r>
              <a:rPr lang="es-CO" sz="1100" dirty="0"/>
              <a:t>13/02/2018</a:t>
            </a:r>
          </a:p>
        </p:txBody>
      </p:sp>
    </p:spTree>
    <p:extLst>
      <p:ext uri="{BB962C8B-B14F-4D97-AF65-F5344CB8AC3E}">
        <p14:creationId xmlns:p14="http://schemas.microsoft.com/office/powerpoint/2010/main" val="176222042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05964" y="63094"/>
            <a:ext cx="7800083" cy="461665"/>
          </a:xfrm>
          <a:prstGeom prst="rect">
            <a:avLst/>
          </a:prstGeom>
        </p:spPr>
        <p:txBody>
          <a:bodyPr wrap="square">
            <a:spAutoFit/>
          </a:bodyPr>
          <a:lstStyle/>
          <a:p>
            <a:pPr algn="ctr"/>
            <a:r>
              <a:rPr lang="es-CO" sz="2400" b="1" dirty="0">
                <a:solidFill>
                  <a:srgbClr val="0070C0"/>
                </a:solidFill>
              </a:rPr>
              <a:t>Informe Plan de Acción Institucional - UAESP</a:t>
            </a:r>
          </a:p>
        </p:txBody>
      </p:sp>
      <p:sp>
        <p:nvSpPr>
          <p:cNvPr id="3" name="Rectángulo 2"/>
          <p:cNvSpPr/>
          <p:nvPr/>
        </p:nvSpPr>
        <p:spPr>
          <a:xfrm>
            <a:off x="1708195" y="385218"/>
            <a:ext cx="6554599" cy="369332"/>
          </a:xfrm>
          <a:prstGeom prst="rect">
            <a:avLst/>
          </a:prstGeom>
        </p:spPr>
        <p:txBody>
          <a:bodyPr wrap="square">
            <a:spAutoFit/>
          </a:bodyPr>
          <a:lstStyle/>
          <a:p>
            <a:pPr algn="ctr"/>
            <a:r>
              <a:rPr lang="es-CO" dirty="0">
                <a:solidFill>
                  <a:schemeClr val="bg1">
                    <a:lumMod val="65000"/>
                  </a:schemeClr>
                </a:solidFill>
              </a:rPr>
              <a:t>Avance Vigencia 2017</a:t>
            </a:r>
          </a:p>
        </p:txBody>
      </p:sp>
      <p:sp>
        <p:nvSpPr>
          <p:cNvPr id="4" name="Rectángulo 3"/>
          <p:cNvSpPr/>
          <p:nvPr/>
        </p:nvSpPr>
        <p:spPr>
          <a:xfrm>
            <a:off x="304800" y="790567"/>
            <a:ext cx="8478982" cy="400110"/>
          </a:xfrm>
          <a:prstGeom prst="rect">
            <a:avLst/>
          </a:prstGeom>
          <a:solidFill>
            <a:schemeClr val="accent5">
              <a:lumMod val="40000"/>
              <a:lumOff val="60000"/>
            </a:schemeClr>
          </a:solidFill>
          <a:ln>
            <a:noFill/>
          </a:ln>
        </p:spPr>
        <p:txBody>
          <a:bodyPr wrap="square">
            <a:spAutoFit/>
          </a:bodyPr>
          <a:lstStyle/>
          <a:p>
            <a:pPr algn="ctr"/>
            <a:r>
              <a:rPr lang="es-CO" sz="2000" b="1" dirty="0">
                <a:latin typeface="Calibri" panose="020F0502020204030204" pitchFamily="34" charset="0"/>
              </a:rPr>
              <a:t>SUBDIRECCIÓN DE RECOLECCIÓN, BARRIDO Y LIMPIEZA: HITOS 11</a:t>
            </a:r>
          </a:p>
        </p:txBody>
      </p:sp>
      <p:sp>
        <p:nvSpPr>
          <p:cNvPr id="38" name="CuadroTexto 37">
            <a:extLst>
              <a:ext uri="{FF2B5EF4-FFF2-40B4-BE49-F238E27FC236}">
                <a16:creationId xmlns:a16="http://schemas.microsoft.com/office/drawing/2014/main" id="{FCECD25C-297C-4414-95E4-43BFA4918589}"/>
              </a:ext>
            </a:extLst>
          </p:cNvPr>
          <p:cNvSpPr txBox="1"/>
          <p:nvPr/>
        </p:nvSpPr>
        <p:spPr>
          <a:xfrm>
            <a:off x="304800" y="1456485"/>
            <a:ext cx="8478982" cy="3293209"/>
          </a:xfrm>
          <a:prstGeom prst="rect">
            <a:avLst/>
          </a:prstGeom>
          <a:noFill/>
        </p:spPr>
        <p:txBody>
          <a:bodyPr wrap="square" rtlCol="0">
            <a:spAutoFit/>
          </a:bodyPr>
          <a:lstStyle/>
          <a:p>
            <a:pPr algn="just"/>
            <a:r>
              <a:rPr lang="es-CO" sz="1600" b="1" dirty="0"/>
              <a:t>LOGROS:</a:t>
            </a:r>
          </a:p>
          <a:p>
            <a:pPr marL="285750" indent="-285750" algn="just">
              <a:buFont typeface="Arial" panose="020B0604020202020204" pitchFamily="34" charset="0"/>
              <a:buChar char="•"/>
            </a:pPr>
            <a:r>
              <a:rPr lang="es-CO" sz="1600" dirty="0"/>
              <a:t>Estructuró los estudios predios para la licitación que permitirá  implementar un modelo de control de prestación del servicio de residuos hospitalarios.</a:t>
            </a:r>
          </a:p>
          <a:p>
            <a:pPr marL="285750" indent="-285750" algn="just">
              <a:buFont typeface="Arial" panose="020B0604020202020204" pitchFamily="34" charset="0"/>
              <a:buChar char="•"/>
            </a:pPr>
            <a:r>
              <a:rPr lang="es-CO" sz="1600" dirty="0"/>
              <a:t>Estructuró los estudios previos para contratar la gestión de llantas usadas abandonadas por generador desconocido en el espacio público del Distrito Capital.</a:t>
            </a:r>
          </a:p>
          <a:p>
            <a:pPr marL="285750" indent="-285750" algn="just">
              <a:buFont typeface="Arial" panose="020B0604020202020204" pitchFamily="34" charset="0"/>
              <a:buChar char="•"/>
            </a:pPr>
            <a:r>
              <a:rPr lang="es-CO" sz="1600" dirty="0"/>
              <a:t>Coordinó e inició el proceso de adjudicación de la licitación del servicio de aseo.</a:t>
            </a:r>
          </a:p>
          <a:p>
            <a:pPr marL="285750" indent="-285750" algn="just">
              <a:buFont typeface="Arial" panose="020B0604020202020204" pitchFamily="34" charset="0"/>
              <a:buChar char="•"/>
            </a:pPr>
            <a:r>
              <a:rPr lang="es-CO" sz="1600" dirty="0"/>
              <a:t>Se ejecutaron las actividades establecidas en el marco de la supervisión y control a la prestación del servicio de aseo y de residuos hospitalarios; así mismo, a la gestión social asociada a éste servicio público.</a:t>
            </a:r>
          </a:p>
          <a:p>
            <a:pPr algn="just"/>
            <a:endParaRPr lang="es-CO" sz="1600" b="1" dirty="0"/>
          </a:p>
          <a:p>
            <a:pPr algn="just"/>
            <a:r>
              <a:rPr lang="es-CO" sz="1600" b="1" dirty="0"/>
              <a:t>RECOMENDACIONES:</a:t>
            </a:r>
          </a:p>
          <a:p>
            <a:pPr marL="285750" indent="-285750" algn="just">
              <a:buFont typeface="Arial" panose="020B0604020202020204" pitchFamily="34" charset="0"/>
              <a:buChar char="•"/>
            </a:pPr>
            <a:r>
              <a:rPr lang="es-CO" sz="1600" dirty="0"/>
              <a:t>Programar en el PAI tanto hitos como resultados / productos que sean propios de la gestión del área y no de responsabilidad de terceros.</a:t>
            </a:r>
          </a:p>
        </p:txBody>
      </p:sp>
      <p:sp>
        <p:nvSpPr>
          <p:cNvPr id="6" name="CuadroTexto 5">
            <a:extLst>
              <a:ext uri="{FF2B5EF4-FFF2-40B4-BE49-F238E27FC236}">
                <a16:creationId xmlns:a16="http://schemas.microsoft.com/office/drawing/2014/main" id="{46491D22-CBCC-4053-94D1-A7612C1605D3}"/>
              </a:ext>
            </a:extLst>
          </p:cNvPr>
          <p:cNvSpPr txBox="1"/>
          <p:nvPr/>
        </p:nvSpPr>
        <p:spPr>
          <a:xfrm>
            <a:off x="4125433" y="6124354"/>
            <a:ext cx="4933507" cy="769441"/>
          </a:xfrm>
          <a:prstGeom prst="rect">
            <a:avLst/>
          </a:prstGeom>
          <a:noFill/>
        </p:spPr>
        <p:txBody>
          <a:bodyPr wrap="square" rtlCol="0">
            <a:spAutoFit/>
          </a:bodyPr>
          <a:lstStyle/>
          <a:p>
            <a:pPr algn="r"/>
            <a:r>
              <a:rPr lang="es-CO" sz="1100" dirty="0"/>
              <a:t>Elaborado por Jazmín Karime Flórez Vergel</a:t>
            </a:r>
          </a:p>
          <a:p>
            <a:pPr algn="r"/>
            <a:r>
              <a:rPr lang="es-CO" sz="1100" dirty="0"/>
              <a:t>Profesional Universitario</a:t>
            </a:r>
          </a:p>
          <a:p>
            <a:pPr algn="r"/>
            <a:r>
              <a:rPr lang="es-CO" sz="1100" dirty="0"/>
              <a:t>Oficina Asesora de Planeación</a:t>
            </a:r>
          </a:p>
          <a:p>
            <a:pPr algn="r"/>
            <a:r>
              <a:rPr lang="es-CO" sz="1100" dirty="0"/>
              <a:t>13/02/2018</a:t>
            </a:r>
          </a:p>
        </p:txBody>
      </p:sp>
    </p:spTree>
    <p:extLst>
      <p:ext uri="{BB962C8B-B14F-4D97-AF65-F5344CB8AC3E}">
        <p14:creationId xmlns:p14="http://schemas.microsoft.com/office/powerpoint/2010/main" val="378295828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05964" y="63094"/>
            <a:ext cx="7800083" cy="461665"/>
          </a:xfrm>
          <a:prstGeom prst="rect">
            <a:avLst/>
          </a:prstGeom>
        </p:spPr>
        <p:txBody>
          <a:bodyPr wrap="square">
            <a:spAutoFit/>
          </a:bodyPr>
          <a:lstStyle/>
          <a:p>
            <a:pPr algn="ctr"/>
            <a:r>
              <a:rPr lang="es-CO" sz="2400" b="1" dirty="0">
                <a:solidFill>
                  <a:srgbClr val="0070C0"/>
                </a:solidFill>
              </a:rPr>
              <a:t>Informe Plan de Acción Institucional - UAESP</a:t>
            </a:r>
          </a:p>
        </p:txBody>
      </p:sp>
      <p:sp>
        <p:nvSpPr>
          <p:cNvPr id="3" name="Rectángulo 2"/>
          <p:cNvSpPr/>
          <p:nvPr/>
        </p:nvSpPr>
        <p:spPr>
          <a:xfrm>
            <a:off x="1708195" y="385218"/>
            <a:ext cx="6554599" cy="369332"/>
          </a:xfrm>
          <a:prstGeom prst="rect">
            <a:avLst/>
          </a:prstGeom>
        </p:spPr>
        <p:txBody>
          <a:bodyPr wrap="square">
            <a:spAutoFit/>
          </a:bodyPr>
          <a:lstStyle/>
          <a:p>
            <a:pPr algn="ctr"/>
            <a:r>
              <a:rPr lang="es-CO" dirty="0">
                <a:solidFill>
                  <a:schemeClr val="bg1">
                    <a:lumMod val="65000"/>
                  </a:schemeClr>
                </a:solidFill>
              </a:rPr>
              <a:t>Avance Vigencia 2017</a:t>
            </a:r>
          </a:p>
        </p:txBody>
      </p:sp>
      <p:sp>
        <p:nvSpPr>
          <p:cNvPr id="4" name="Rectángulo 3"/>
          <p:cNvSpPr/>
          <p:nvPr/>
        </p:nvSpPr>
        <p:spPr>
          <a:xfrm>
            <a:off x="304800" y="790567"/>
            <a:ext cx="8478982" cy="400110"/>
          </a:xfrm>
          <a:prstGeom prst="rect">
            <a:avLst/>
          </a:prstGeom>
          <a:solidFill>
            <a:schemeClr val="accent5">
              <a:lumMod val="40000"/>
              <a:lumOff val="60000"/>
            </a:schemeClr>
          </a:solidFill>
          <a:ln>
            <a:noFill/>
          </a:ln>
        </p:spPr>
        <p:txBody>
          <a:bodyPr wrap="square">
            <a:spAutoFit/>
          </a:bodyPr>
          <a:lstStyle/>
          <a:p>
            <a:pPr algn="ctr"/>
            <a:r>
              <a:rPr lang="es-CO" sz="2000" b="1" dirty="0">
                <a:latin typeface="Calibri" panose="020F0502020204030204" pitchFamily="34" charset="0"/>
              </a:rPr>
              <a:t>SUBDIRECCIÓN DE APROVECHAMIENTO: HITOS 9</a:t>
            </a:r>
          </a:p>
        </p:txBody>
      </p:sp>
      <p:sp>
        <p:nvSpPr>
          <p:cNvPr id="5" name="CuadroTexto 4">
            <a:extLst>
              <a:ext uri="{FF2B5EF4-FFF2-40B4-BE49-F238E27FC236}">
                <a16:creationId xmlns:a16="http://schemas.microsoft.com/office/drawing/2014/main" id="{76C60E62-C34C-46C9-BCA2-5E0430AD5FD7}"/>
              </a:ext>
            </a:extLst>
          </p:cNvPr>
          <p:cNvSpPr txBox="1"/>
          <p:nvPr/>
        </p:nvSpPr>
        <p:spPr>
          <a:xfrm>
            <a:off x="304800" y="1456485"/>
            <a:ext cx="8478982" cy="4278094"/>
          </a:xfrm>
          <a:prstGeom prst="rect">
            <a:avLst/>
          </a:prstGeom>
          <a:noFill/>
        </p:spPr>
        <p:txBody>
          <a:bodyPr wrap="square" rtlCol="0">
            <a:spAutoFit/>
          </a:bodyPr>
          <a:lstStyle/>
          <a:p>
            <a:pPr algn="just"/>
            <a:r>
              <a:rPr lang="es-CO" sz="1600" b="1" dirty="0"/>
              <a:t>LOGROS:</a:t>
            </a:r>
          </a:p>
          <a:p>
            <a:pPr marL="285750" indent="-285750" algn="just">
              <a:buFont typeface="Arial" panose="020B0604020202020204" pitchFamily="34" charset="0"/>
              <a:buChar char="•"/>
            </a:pPr>
            <a:r>
              <a:rPr lang="es-CO" sz="1600" dirty="0"/>
              <a:t>Cumpliendo con lo establecido en el contrato 443 de 2017, la firma NCU presentó la programación de las rutas de recolección de muestras y caracterización previstas por el consorcio para realizar trabajo en campo. La firma NCU entregó el 6to informe del estudio de caracterización de residuos aprovechables.</a:t>
            </a:r>
          </a:p>
          <a:p>
            <a:pPr marL="285750" indent="-285750" algn="just">
              <a:buFont typeface="Arial" panose="020B0604020202020204" pitchFamily="34" charset="0"/>
              <a:buChar char="•"/>
            </a:pPr>
            <a:r>
              <a:rPr lang="es-CO" sz="1600" dirty="0"/>
              <a:t>Se elaboró un (1) proyecto técnico con  los lineamientos normativos de operación del aprovechamiento de MPR distrital y se remitió a la SDHT.</a:t>
            </a:r>
          </a:p>
          <a:p>
            <a:pPr marL="285750" indent="-285750" algn="just">
              <a:buFont typeface="Arial" panose="020B0604020202020204" pitchFamily="34" charset="0"/>
              <a:buChar char="•"/>
            </a:pPr>
            <a:r>
              <a:rPr lang="es-CO" sz="1600" dirty="0"/>
              <a:t>Suministro de uniformes a la población recicladora de oficio.</a:t>
            </a:r>
          </a:p>
          <a:p>
            <a:pPr marL="285750" indent="-285750" algn="just">
              <a:buFont typeface="Arial" panose="020B0604020202020204" pitchFamily="34" charset="0"/>
              <a:buChar char="•"/>
            </a:pPr>
            <a:r>
              <a:rPr lang="es-CO" sz="1600" dirty="0"/>
              <a:t>Se concientizó a 32.374 en temas como separación en la fuente, dignificación del reciclador y aprovechamiento de residuos sólidos.</a:t>
            </a:r>
          </a:p>
          <a:p>
            <a:pPr marL="285750" indent="-285750" algn="just">
              <a:buFont typeface="Arial" panose="020B0604020202020204" pitchFamily="34" charset="0"/>
              <a:buChar char="•"/>
            </a:pPr>
            <a:r>
              <a:rPr lang="es-CO" sz="1600" dirty="0"/>
              <a:t>Se actualizó el RURO CON 1.489 recicladores incluidos.</a:t>
            </a:r>
          </a:p>
          <a:p>
            <a:pPr marL="285750" indent="-285750" algn="just">
              <a:buFont typeface="Arial" panose="020B0604020202020204" pitchFamily="34" charset="0"/>
              <a:buChar char="•"/>
            </a:pPr>
            <a:r>
              <a:rPr lang="es-CO" sz="1600" dirty="0"/>
              <a:t>Se </a:t>
            </a:r>
            <a:r>
              <a:rPr lang="es-CO" sz="1600" dirty="0" err="1"/>
              <a:t>carnetizaron</a:t>
            </a:r>
            <a:r>
              <a:rPr lang="es-CO" sz="1600" dirty="0"/>
              <a:t> 9.104 recicladores de oficio.</a:t>
            </a:r>
          </a:p>
          <a:p>
            <a:pPr algn="just"/>
            <a:endParaRPr lang="es-CO" sz="1600" dirty="0"/>
          </a:p>
          <a:p>
            <a:pPr algn="just"/>
            <a:r>
              <a:rPr lang="es-CO" sz="1600" b="1" dirty="0"/>
              <a:t>RECOMENDACIONES:</a:t>
            </a:r>
          </a:p>
          <a:p>
            <a:pPr marL="285750" indent="-285750" algn="just">
              <a:buFont typeface="Arial" panose="020B0604020202020204" pitchFamily="34" charset="0"/>
              <a:buChar char="•"/>
            </a:pPr>
            <a:r>
              <a:rPr lang="es-CO" sz="1600" dirty="0"/>
              <a:t>Dar continuidad a las actividades que no concluyeron: el suministro de dotaciones, entrega de computadores, adquisición de básculas y el pago por sustitución de vehículos de tracción animal.</a:t>
            </a:r>
          </a:p>
        </p:txBody>
      </p:sp>
      <p:sp>
        <p:nvSpPr>
          <p:cNvPr id="6" name="CuadroTexto 5">
            <a:extLst>
              <a:ext uri="{FF2B5EF4-FFF2-40B4-BE49-F238E27FC236}">
                <a16:creationId xmlns:a16="http://schemas.microsoft.com/office/drawing/2014/main" id="{DF1A059F-98D1-40E7-A7ED-F51E13625207}"/>
              </a:ext>
            </a:extLst>
          </p:cNvPr>
          <p:cNvSpPr txBox="1"/>
          <p:nvPr/>
        </p:nvSpPr>
        <p:spPr>
          <a:xfrm>
            <a:off x="4125433" y="6124354"/>
            <a:ext cx="4933507" cy="769441"/>
          </a:xfrm>
          <a:prstGeom prst="rect">
            <a:avLst/>
          </a:prstGeom>
          <a:noFill/>
        </p:spPr>
        <p:txBody>
          <a:bodyPr wrap="square" rtlCol="0">
            <a:spAutoFit/>
          </a:bodyPr>
          <a:lstStyle/>
          <a:p>
            <a:pPr algn="r"/>
            <a:r>
              <a:rPr lang="es-CO" sz="1100" dirty="0"/>
              <a:t>Elaborado por Jazmín Karime Flórez Vergel</a:t>
            </a:r>
          </a:p>
          <a:p>
            <a:pPr algn="r"/>
            <a:r>
              <a:rPr lang="es-CO" sz="1100" dirty="0"/>
              <a:t>Profesional Universitario</a:t>
            </a:r>
          </a:p>
          <a:p>
            <a:pPr algn="r"/>
            <a:r>
              <a:rPr lang="es-CO" sz="1100" dirty="0"/>
              <a:t>Oficina Asesora de Planeación</a:t>
            </a:r>
          </a:p>
          <a:p>
            <a:pPr algn="r"/>
            <a:r>
              <a:rPr lang="es-CO" sz="1100" dirty="0"/>
              <a:t>13/02/2018</a:t>
            </a:r>
          </a:p>
        </p:txBody>
      </p:sp>
    </p:spTree>
    <p:extLst>
      <p:ext uri="{BB962C8B-B14F-4D97-AF65-F5344CB8AC3E}">
        <p14:creationId xmlns:p14="http://schemas.microsoft.com/office/powerpoint/2010/main" val="274329295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05964" y="63094"/>
            <a:ext cx="7800083" cy="461665"/>
          </a:xfrm>
          <a:prstGeom prst="rect">
            <a:avLst/>
          </a:prstGeom>
        </p:spPr>
        <p:txBody>
          <a:bodyPr wrap="square">
            <a:spAutoFit/>
          </a:bodyPr>
          <a:lstStyle/>
          <a:p>
            <a:pPr algn="ctr"/>
            <a:r>
              <a:rPr lang="es-CO" sz="2400" b="1" dirty="0">
                <a:solidFill>
                  <a:srgbClr val="0070C0"/>
                </a:solidFill>
              </a:rPr>
              <a:t>Informe Plan de Acción Institucional - UAESP</a:t>
            </a:r>
          </a:p>
        </p:txBody>
      </p:sp>
      <p:sp>
        <p:nvSpPr>
          <p:cNvPr id="3" name="Rectángulo 2"/>
          <p:cNvSpPr/>
          <p:nvPr/>
        </p:nvSpPr>
        <p:spPr>
          <a:xfrm>
            <a:off x="1708195" y="385218"/>
            <a:ext cx="6554599" cy="369332"/>
          </a:xfrm>
          <a:prstGeom prst="rect">
            <a:avLst/>
          </a:prstGeom>
        </p:spPr>
        <p:txBody>
          <a:bodyPr wrap="square">
            <a:spAutoFit/>
          </a:bodyPr>
          <a:lstStyle/>
          <a:p>
            <a:pPr algn="ctr"/>
            <a:r>
              <a:rPr lang="es-CO" dirty="0">
                <a:solidFill>
                  <a:schemeClr val="bg1">
                    <a:lumMod val="65000"/>
                  </a:schemeClr>
                </a:solidFill>
              </a:rPr>
              <a:t>Avance Vigencia 2017</a:t>
            </a:r>
          </a:p>
        </p:txBody>
      </p:sp>
      <p:sp>
        <p:nvSpPr>
          <p:cNvPr id="4" name="Rectángulo 3"/>
          <p:cNvSpPr/>
          <p:nvPr/>
        </p:nvSpPr>
        <p:spPr>
          <a:xfrm>
            <a:off x="304800" y="790567"/>
            <a:ext cx="8478982" cy="400110"/>
          </a:xfrm>
          <a:prstGeom prst="rect">
            <a:avLst/>
          </a:prstGeom>
          <a:solidFill>
            <a:schemeClr val="accent5">
              <a:lumMod val="40000"/>
              <a:lumOff val="60000"/>
            </a:schemeClr>
          </a:solidFill>
          <a:ln>
            <a:noFill/>
          </a:ln>
        </p:spPr>
        <p:txBody>
          <a:bodyPr wrap="square">
            <a:spAutoFit/>
          </a:bodyPr>
          <a:lstStyle/>
          <a:p>
            <a:pPr algn="ctr"/>
            <a:r>
              <a:rPr lang="es-CO" sz="2000" b="1" dirty="0">
                <a:latin typeface="Calibri" panose="020F0502020204030204" pitchFamily="34" charset="0"/>
              </a:rPr>
              <a:t>SUBDIRECCIÓN DE DISPOSICIÓN FINAL: HITOS 7</a:t>
            </a:r>
          </a:p>
        </p:txBody>
      </p:sp>
      <p:sp>
        <p:nvSpPr>
          <p:cNvPr id="5" name="CuadroTexto 4">
            <a:extLst>
              <a:ext uri="{FF2B5EF4-FFF2-40B4-BE49-F238E27FC236}">
                <a16:creationId xmlns:a16="http://schemas.microsoft.com/office/drawing/2014/main" id="{76C60E62-C34C-46C9-BCA2-5E0430AD5FD7}"/>
              </a:ext>
            </a:extLst>
          </p:cNvPr>
          <p:cNvSpPr txBox="1"/>
          <p:nvPr/>
        </p:nvSpPr>
        <p:spPr>
          <a:xfrm>
            <a:off x="818707" y="1690577"/>
            <a:ext cx="7444087" cy="369332"/>
          </a:xfrm>
          <a:prstGeom prst="rect">
            <a:avLst/>
          </a:prstGeom>
          <a:noFill/>
        </p:spPr>
        <p:txBody>
          <a:bodyPr wrap="square" rtlCol="0">
            <a:spAutoFit/>
          </a:bodyPr>
          <a:lstStyle/>
          <a:p>
            <a:pPr marL="285750" indent="-285750" algn="just">
              <a:buFont typeface="Arial" panose="020B0604020202020204" pitchFamily="34" charset="0"/>
              <a:buChar char="•"/>
            </a:pPr>
            <a:endParaRPr lang="es-CO" dirty="0"/>
          </a:p>
        </p:txBody>
      </p:sp>
      <p:sp>
        <p:nvSpPr>
          <p:cNvPr id="6" name="CuadroTexto 5">
            <a:extLst>
              <a:ext uri="{FF2B5EF4-FFF2-40B4-BE49-F238E27FC236}">
                <a16:creationId xmlns:a16="http://schemas.microsoft.com/office/drawing/2014/main" id="{D3797894-850B-4E93-A40F-5AF0741E2E76}"/>
              </a:ext>
            </a:extLst>
          </p:cNvPr>
          <p:cNvSpPr txBox="1"/>
          <p:nvPr/>
        </p:nvSpPr>
        <p:spPr>
          <a:xfrm>
            <a:off x="304800" y="1226694"/>
            <a:ext cx="8478982" cy="4939814"/>
          </a:xfrm>
          <a:prstGeom prst="rect">
            <a:avLst/>
          </a:prstGeom>
          <a:noFill/>
        </p:spPr>
        <p:txBody>
          <a:bodyPr wrap="square" rtlCol="0">
            <a:spAutoFit/>
          </a:bodyPr>
          <a:lstStyle/>
          <a:p>
            <a:pPr algn="just"/>
            <a:r>
              <a:rPr lang="es-CO" sz="1500" b="1" dirty="0"/>
              <a:t>LOGROS:</a:t>
            </a:r>
          </a:p>
          <a:p>
            <a:pPr marL="285750" indent="-285750" algn="just">
              <a:buFont typeface="Arial" panose="020B0604020202020204" pitchFamily="34" charset="0"/>
              <a:buChar char="•"/>
            </a:pPr>
            <a:r>
              <a:rPr lang="es-CO" sz="1500" dirty="0"/>
              <a:t>Reforzamiento de la planta de tratamiento de lixiviados PTL: Culminó su etapa contractual de ejecución el 21 de diciembre de 2017 con un avance con corte de esa fecha de 91%. Se inicia proceso de liquidación.</a:t>
            </a:r>
          </a:p>
          <a:p>
            <a:pPr marL="285750" indent="-285750" algn="just">
              <a:buFont typeface="Arial" panose="020B0604020202020204" pitchFamily="34" charset="0"/>
              <a:buChar char="•"/>
            </a:pPr>
            <a:r>
              <a:rPr lang="es-CO" sz="1500" dirty="0"/>
              <a:t>Dique VI:  A diciembre 23 de 2017 la obra de estabilización denominada Dique VI etapa 2, cumple con un factor de seguridad de 2,003 y se inicia proceso de liquidación.</a:t>
            </a:r>
          </a:p>
          <a:p>
            <a:pPr marL="285750" indent="-285750" algn="just">
              <a:buFont typeface="Arial" panose="020B0604020202020204" pitchFamily="34" charset="0"/>
              <a:buChar char="•"/>
            </a:pPr>
            <a:r>
              <a:rPr lang="es-CO" sz="1500" dirty="0"/>
              <a:t>Poste 53: Se obtuvo permiso ambiental por parte de la CAR para adelantar la obra de estabilización del talud ubicado a la altura de poste 53.</a:t>
            </a:r>
          </a:p>
          <a:p>
            <a:pPr marL="285750" indent="-285750" algn="just">
              <a:buFont typeface="Arial" panose="020B0604020202020204" pitchFamily="34" charset="0"/>
              <a:buChar char="•"/>
            </a:pPr>
            <a:r>
              <a:rPr lang="es-CO" sz="1500" dirty="0"/>
              <a:t>Se dio continuidad a los Proyectos Sociales de la vigencia 2016 (Convenio 375 de 2016 y el Convenio 377 de 2016).</a:t>
            </a:r>
          </a:p>
          <a:p>
            <a:pPr marL="285750" indent="-285750" algn="just">
              <a:buFont typeface="Arial" panose="020B0604020202020204" pitchFamily="34" charset="0"/>
              <a:buChar char="•"/>
            </a:pPr>
            <a:r>
              <a:rPr lang="es-CO" sz="1500" dirty="0"/>
              <a:t>Se avanzó en la ejecución de los Proyectos Sociales constituidos en la vigencia 2017 (Convenio 473 de 2017,  Convenio 455 de 2017, Convenio 565 de 2017, Convenio 550 de 2017 y el Contrato 410 de 2017).</a:t>
            </a:r>
          </a:p>
          <a:p>
            <a:pPr algn="just"/>
            <a:endParaRPr lang="es-CO" sz="1500" b="1" dirty="0"/>
          </a:p>
          <a:p>
            <a:pPr algn="just"/>
            <a:r>
              <a:rPr lang="es-CO" sz="1500" b="1" dirty="0"/>
              <a:t>RECOMENDACIONES:</a:t>
            </a:r>
          </a:p>
          <a:p>
            <a:pPr marL="285750" indent="-285750" algn="just">
              <a:buFont typeface="Arial" panose="020B0604020202020204" pitchFamily="34" charset="0"/>
              <a:buChar char="•"/>
            </a:pPr>
            <a:r>
              <a:rPr lang="es-CO" sz="1500" dirty="0"/>
              <a:t>Dar continuidad a las actividades que no se concretaron en el 2017: Diagnóstico Social en la zona de influencia del RSDJ y la reformulación y/o Actualización del Plan de Gestión Social. Realizar la implementación del PMRRA del predio Yerbabuena, ubicado en el Relleno Sanitario Doña Juana y realizar las actividades contempladas en el plan de inversiones del 1%, para la recuperación y mantenimiento de la cuenca del pozo </a:t>
            </a:r>
            <a:r>
              <a:rPr lang="es-CO" sz="1500" dirty="0" err="1"/>
              <a:t>Prosantana</a:t>
            </a:r>
            <a:r>
              <a:rPr lang="es-CO" sz="1500" dirty="0"/>
              <a:t> I, ubicado en el Relleno Sanitario Doña Juana. </a:t>
            </a:r>
          </a:p>
        </p:txBody>
      </p:sp>
      <p:sp>
        <p:nvSpPr>
          <p:cNvPr id="7" name="CuadroTexto 6">
            <a:extLst>
              <a:ext uri="{FF2B5EF4-FFF2-40B4-BE49-F238E27FC236}">
                <a16:creationId xmlns:a16="http://schemas.microsoft.com/office/drawing/2014/main" id="{8A0DA4B9-FA74-4E48-8996-592C58F17669}"/>
              </a:ext>
            </a:extLst>
          </p:cNvPr>
          <p:cNvSpPr txBox="1"/>
          <p:nvPr/>
        </p:nvSpPr>
        <p:spPr>
          <a:xfrm>
            <a:off x="4125433" y="6124354"/>
            <a:ext cx="4933507" cy="769441"/>
          </a:xfrm>
          <a:prstGeom prst="rect">
            <a:avLst/>
          </a:prstGeom>
          <a:noFill/>
        </p:spPr>
        <p:txBody>
          <a:bodyPr wrap="square" rtlCol="0">
            <a:spAutoFit/>
          </a:bodyPr>
          <a:lstStyle/>
          <a:p>
            <a:pPr algn="r"/>
            <a:r>
              <a:rPr lang="es-CO" sz="1100" dirty="0"/>
              <a:t>Elaborado por Jazmín Karime Flórez Vergel</a:t>
            </a:r>
          </a:p>
          <a:p>
            <a:pPr algn="r"/>
            <a:r>
              <a:rPr lang="es-CO" sz="1100" dirty="0"/>
              <a:t>Profesional Universitario</a:t>
            </a:r>
          </a:p>
          <a:p>
            <a:pPr algn="r"/>
            <a:r>
              <a:rPr lang="es-CO" sz="1100" dirty="0"/>
              <a:t>Oficina Asesora de Planeación</a:t>
            </a:r>
          </a:p>
          <a:p>
            <a:pPr algn="r"/>
            <a:r>
              <a:rPr lang="es-CO" sz="1100" dirty="0"/>
              <a:t>13/02/2018</a:t>
            </a:r>
          </a:p>
        </p:txBody>
      </p:sp>
    </p:spTree>
    <p:extLst>
      <p:ext uri="{BB962C8B-B14F-4D97-AF65-F5344CB8AC3E}">
        <p14:creationId xmlns:p14="http://schemas.microsoft.com/office/powerpoint/2010/main" val="39394641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05964" y="63094"/>
            <a:ext cx="7800083" cy="461665"/>
          </a:xfrm>
          <a:prstGeom prst="rect">
            <a:avLst/>
          </a:prstGeom>
        </p:spPr>
        <p:txBody>
          <a:bodyPr wrap="square">
            <a:spAutoFit/>
          </a:bodyPr>
          <a:lstStyle/>
          <a:p>
            <a:pPr algn="ctr"/>
            <a:r>
              <a:rPr lang="es-CO" sz="2400" b="1" dirty="0">
                <a:solidFill>
                  <a:srgbClr val="0070C0"/>
                </a:solidFill>
              </a:rPr>
              <a:t>Informe Plan de Acción Institucional - UAESP</a:t>
            </a:r>
          </a:p>
        </p:txBody>
      </p:sp>
      <p:sp>
        <p:nvSpPr>
          <p:cNvPr id="3" name="Rectángulo 2"/>
          <p:cNvSpPr/>
          <p:nvPr/>
        </p:nvSpPr>
        <p:spPr>
          <a:xfrm>
            <a:off x="1708195" y="385218"/>
            <a:ext cx="6554599" cy="369332"/>
          </a:xfrm>
          <a:prstGeom prst="rect">
            <a:avLst/>
          </a:prstGeom>
        </p:spPr>
        <p:txBody>
          <a:bodyPr wrap="square">
            <a:spAutoFit/>
          </a:bodyPr>
          <a:lstStyle/>
          <a:p>
            <a:pPr algn="ctr"/>
            <a:r>
              <a:rPr lang="es-CO" dirty="0">
                <a:solidFill>
                  <a:schemeClr val="bg1">
                    <a:lumMod val="65000"/>
                  </a:schemeClr>
                </a:solidFill>
              </a:rPr>
              <a:t>Avance Vigencia 2017</a:t>
            </a:r>
          </a:p>
        </p:txBody>
      </p:sp>
      <p:sp>
        <p:nvSpPr>
          <p:cNvPr id="4" name="Rectángulo 3"/>
          <p:cNvSpPr/>
          <p:nvPr/>
        </p:nvSpPr>
        <p:spPr>
          <a:xfrm>
            <a:off x="304800" y="790567"/>
            <a:ext cx="8478982" cy="707886"/>
          </a:xfrm>
          <a:prstGeom prst="rect">
            <a:avLst/>
          </a:prstGeom>
          <a:solidFill>
            <a:schemeClr val="accent5">
              <a:lumMod val="40000"/>
              <a:lumOff val="60000"/>
            </a:schemeClr>
          </a:solidFill>
          <a:ln>
            <a:noFill/>
          </a:ln>
        </p:spPr>
        <p:txBody>
          <a:bodyPr wrap="square">
            <a:spAutoFit/>
          </a:bodyPr>
          <a:lstStyle/>
          <a:p>
            <a:pPr algn="ctr"/>
            <a:r>
              <a:rPr lang="es-CO" sz="2000" b="1" dirty="0">
                <a:latin typeface="Calibri" panose="020F0502020204030204" pitchFamily="34" charset="0"/>
              </a:rPr>
              <a:t>SUBDIRECCIÓN DE SERVICIOS FUNERARIOS Y ALUMBRADO PÚBLICO: HITOS 4 DE SERVICIOS FUNERARIOS – HITO 1 DE ALUMBRADO PÚBLICO</a:t>
            </a:r>
          </a:p>
        </p:txBody>
      </p:sp>
      <p:sp>
        <p:nvSpPr>
          <p:cNvPr id="5" name="CuadroTexto 4">
            <a:extLst>
              <a:ext uri="{FF2B5EF4-FFF2-40B4-BE49-F238E27FC236}">
                <a16:creationId xmlns:a16="http://schemas.microsoft.com/office/drawing/2014/main" id="{76C60E62-C34C-46C9-BCA2-5E0430AD5FD7}"/>
              </a:ext>
            </a:extLst>
          </p:cNvPr>
          <p:cNvSpPr txBox="1"/>
          <p:nvPr/>
        </p:nvSpPr>
        <p:spPr>
          <a:xfrm>
            <a:off x="818707" y="1690577"/>
            <a:ext cx="7444087" cy="369332"/>
          </a:xfrm>
          <a:prstGeom prst="rect">
            <a:avLst/>
          </a:prstGeom>
          <a:noFill/>
        </p:spPr>
        <p:txBody>
          <a:bodyPr wrap="square" rtlCol="0">
            <a:spAutoFit/>
          </a:bodyPr>
          <a:lstStyle/>
          <a:p>
            <a:pPr marL="285750" indent="-285750" algn="just">
              <a:buFont typeface="Arial" panose="020B0604020202020204" pitchFamily="34" charset="0"/>
              <a:buChar char="•"/>
            </a:pPr>
            <a:endParaRPr lang="es-CO" dirty="0"/>
          </a:p>
        </p:txBody>
      </p:sp>
      <p:sp>
        <p:nvSpPr>
          <p:cNvPr id="8" name="CuadroTexto 7">
            <a:extLst>
              <a:ext uri="{FF2B5EF4-FFF2-40B4-BE49-F238E27FC236}">
                <a16:creationId xmlns:a16="http://schemas.microsoft.com/office/drawing/2014/main" id="{B46B59A3-5C0A-423C-83E1-85C290EB4ABF}"/>
              </a:ext>
            </a:extLst>
          </p:cNvPr>
          <p:cNvSpPr txBox="1"/>
          <p:nvPr/>
        </p:nvSpPr>
        <p:spPr>
          <a:xfrm>
            <a:off x="304800" y="1549246"/>
            <a:ext cx="8392633" cy="4524315"/>
          </a:xfrm>
          <a:prstGeom prst="rect">
            <a:avLst/>
          </a:prstGeom>
          <a:noFill/>
        </p:spPr>
        <p:txBody>
          <a:bodyPr wrap="square" rtlCol="0">
            <a:spAutoFit/>
          </a:bodyPr>
          <a:lstStyle/>
          <a:p>
            <a:r>
              <a:rPr lang="es-CO" sz="1600" b="1" dirty="0"/>
              <a:t>LOGROS:</a:t>
            </a:r>
          </a:p>
          <a:p>
            <a:pPr marL="285750" indent="-285750" algn="just">
              <a:buFont typeface="Arial" panose="020B0604020202020204" pitchFamily="34" charset="0"/>
              <a:buChar char="•"/>
            </a:pPr>
            <a:r>
              <a:rPr lang="es-CO" sz="1600" dirty="0"/>
              <a:t>Se modernizaron los contenedores y canecas de disposición de basuras en los 4 cementerios de propiedad del Distrito Capital.</a:t>
            </a:r>
          </a:p>
          <a:p>
            <a:pPr marL="285750" indent="-285750" algn="just">
              <a:buFont typeface="Arial" panose="020B0604020202020204" pitchFamily="34" charset="0"/>
              <a:buChar char="•"/>
            </a:pPr>
            <a:r>
              <a:rPr lang="es-CO" sz="1600" dirty="0"/>
              <a:t>Puesta en funcionamiento de la fuente de la plazoleta del Cementerio del Norte.</a:t>
            </a:r>
          </a:p>
          <a:p>
            <a:pPr marL="285750" indent="-285750" algn="just">
              <a:buFont typeface="Arial" panose="020B0604020202020204" pitchFamily="34" charset="0"/>
              <a:buChar char="•"/>
            </a:pPr>
            <a:r>
              <a:rPr lang="es-CO" sz="1600" dirty="0"/>
              <a:t>Se realizó la promoción y divulgación de los servicios funerarios y los subsidios en las localidades aledañas a los cementerios de propiedad del Distrito Capital.</a:t>
            </a:r>
          </a:p>
          <a:p>
            <a:pPr marL="285750" indent="-285750" algn="just">
              <a:buFont typeface="Arial" panose="020B0604020202020204" pitchFamily="34" charset="0"/>
              <a:buChar char="•"/>
            </a:pPr>
            <a:r>
              <a:rPr lang="es-CO" sz="1600" dirty="0"/>
              <a:t>Se autorizaron 1.810 subsidios funerarios.</a:t>
            </a:r>
          </a:p>
          <a:p>
            <a:pPr marL="285750" indent="-285750" algn="just">
              <a:buFont typeface="Arial" panose="020B0604020202020204" pitchFamily="34" charset="0"/>
              <a:buChar char="•"/>
            </a:pPr>
            <a:r>
              <a:rPr lang="es-CO" sz="1600" dirty="0"/>
              <a:t>Se puso en marcha la prestación de los servicios de trámites legales y manejo del duelo en los 4 cementerios de propiedad del Distrito Capital.</a:t>
            </a:r>
          </a:p>
          <a:p>
            <a:pPr marL="285750" indent="-285750" algn="just">
              <a:buFont typeface="Arial" panose="020B0604020202020204" pitchFamily="34" charset="0"/>
              <a:buChar char="•"/>
            </a:pPr>
            <a:r>
              <a:rPr lang="es-CO" sz="1600" dirty="0"/>
              <a:t>35.000 luminarias entre remodeladas (normalizadas) y/o modernizadas (Led) en parques y vías principales y secundarias.</a:t>
            </a:r>
          </a:p>
          <a:p>
            <a:pPr marL="285750" indent="-285750" algn="just">
              <a:buFont typeface="Arial" panose="020B0604020202020204" pitchFamily="34" charset="0"/>
              <a:buChar char="•"/>
            </a:pPr>
            <a:r>
              <a:rPr lang="es-CO" sz="1600" dirty="0"/>
              <a:t>Se puso en marcha 4 proyectos piloto de alumbrado público, los cuales contemplan tecnología renovable fotovoltaica, eólica y tecnología de </a:t>
            </a:r>
            <a:r>
              <a:rPr lang="es-CO" sz="1600" dirty="0" err="1"/>
              <a:t>telegestión</a:t>
            </a:r>
            <a:r>
              <a:rPr lang="es-CO" sz="1600" dirty="0"/>
              <a:t>.</a:t>
            </a:r>
          </a:p>
          <a:p>
            <a:pPr algn="just"/>
            <a:endParaRPr lang="es-CO" sz="1600" b="1" dirty="0"/>
          </a:p>
          <a:p>
            <a:pPr algn="just"/>
            <a:r>
              <a:rPr lang="es-CO" sz="1600" b="1" dirty="0"/>
              <a:t>RECOMENDACIONES:</a:t>
            </a:r>
            <a:endParaRPr lang="es-CO" sz="1600" dirty="0"/>
          </a:p>
          <a:p>
            <a:pPr marL="285750" indent="-285750" algn="just">
              <a:buFont typeface="Arial" panose="020B0604020202020204" pitchFamily="34" charset="0"/>
              <a:buChar char="•"/>
            </a:pPr>
            <a:r>
              <a:rPr lang="es-CO" sz="1600" dirty="0"/>
              <a:t>Ser más específico frente a los productos, por cuanto éstos no deben ser determinados como procesos de contratación adjudicados, sino efectivamente en los productos que se espera obtener de la ejecución de dichos contratos.</a:t>
            </a:r>
          </a:p>
        </p:txBody>
      </p:sp>
      <p:sp>
        <p:nvSpPr>
          <p:cNvPr id="7" name="CuadroTexto 6">
            <a:extLst>
              <a:ext uri="{FF2B5EF4-FFF2-40B4-BE49-F238E27FC236}">
                <a16:creationId xmlns:a16="http://schemas.microsoft.com/office/drawing/2014/main" id="{CC360923-F34E-44FC-BC2E-82BDEFB9E75D}"/>
              </a:ext>
            </a:extLst>
          </p:cNvPr>
          <p:cNvSpPr txBox="1"/>
          <p:nvPr/>
        </p:nvSpPr>
        <p:spPr>
          <a:xfrm>
            <a:off x="4125433" y="6124354"/>
            <a:ext cx="4933507" cy="769441"/>
          </a:xfrm>
          <a:prstGeom prst="rect">
            <a:avLst/>
          </a:prstGeom>
          <a:noFill/>
        </p:spPr>
        <p:txBody>
          <a:bodyPr wrap="square" rtlCol="0">
            <a:spAutoFit/>
          </a:bodyPr>
          <a:lstStyle/>
          <a:p>
            <a:pPr algn="r"/>
            <a:r>
              <a:rPr lang="es-CO" sz="1100" dirty="0"/>
              <a:t>Elaborado por Jazmín Karime Flórez Vergel</a:t>
            </a:r>
          </a:p>
          <a:p>
            <a:pPr algn="r"/>
            <a:r>
              <a:rPr lang="es-CO" sz="1100" dirty="0"/>
              <a:t>Profesional Universitario</a:t>
            </a:r>
          </a:p>
          <a:p>
            <a:pPr algn="r"/>
            <a:r>
              <a:rPr lang="es-CO" sz="1100" dirty="0"/>
              <a:t>Oficina Asesora de Planeación</a:t>
            </a:r>
          </a:p>
          <a:p>
            <a:pPr algn="r"/>
            <a:r>
              <a:rPr lang="es-CO" sz="1100" dirty="0"/>
              <a:t>13/02/2018</a:t>
            </a:r>
          </a:p>
        </p:txBody>
      </p:sp>
    </p:spTree>
    <p:extLst>
      <p:ext uri="{BB962C8B-B14F-4D97-AF65-F5344CB8AC3E}">
        <p14:creationId xmlns:p14="http://schemas.microsoft.com/office/powerpoint/2010/main" val="321427249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74559" y="1212646"/>
            <a:ext cx="7303898" cy="4524315"/>
          </a:xfrm>
          <a:prstGeom prst="rect">
            <a:avLst/>
          </a:prstGeom>
        </p:spPr>
        <p:txBody>
          <a:bodyPr wrap="square">
            <a:spAutoFit/>
          </a:bodyPr>
          <a:lstStyle/>
          <a:p>
            <a:pPr algn="ctr"/>
            <a:r>
              <a:rPr lang="es-CO" sz="2400" b="1" dirty="0">
                <a:solidFill>
                  <a:srgbClr val="0070C0"/>
                </a:solidFill>
              </a:rPr>
              <a:t>INFORME PLAN DE ACCIÓN INSTITUCIONAL – UAESP</a:t>
            </a:r>
          </a:p>
          <a:p>
            <a:pPr algn="ctr"/>
            <a:endParaRPr lang="es-CO" sz="2400" b="1" dirty="0">
              <a:solidFill>
                <a:srgbClr val="0070C0"/>
              </a:solidFill>
            </a:endParaRPr>
          </a:p>
          <a:p>
            <a:pPr algn="ctr"/>
            <a:r>
              <a:rPr lang="es-CO" sz="2400" b="1" dirty="0">
                <a:solidFill>
                  <a:srgbClr val="0070C0"/>
                </a:solidFill>
              </a:rPr>
              <a:t>VIGENCIA 2017</a:t>
            </a:r>
          </a:p>
          <a:p>
            <a:pPr algn="ctr"/>
            <a:endParaRPr lang="es-CO" sz="2400" b="1" dirty="0">
              <a:solidFill>
                <a:srgbClr val="0070C0"/>
              </a:solidFill>
            </a:endParaRPr>
          </a:p>
          <a:p>
            <a:pPr algn="ctr"/>
            <a:endParaRPr lang="es-CO" sz="2400" b="1" dirty="0">
              <a:solidFill>
                <a:srgbClr val="0070C0"/>
              </a:solidFill>
            </a:endParaRPr>
          </a:p>
          <a:p>
            <a:pPr algn="ctr"/>
            <a:r>
              <a:rPr lang="es-CO" sz="2400" b="1" dirty="0">
                <a:solidFill>
                  <a:srgbClr val="0070C0"/>
                </a:solidFill>
              </a:rPr>
              <a:t>AVANCE METAS PLAN DE DESARROLLO “BOGOTÁ MEJOR PARA TODOS 2016 – 2020”</a:t>
            </a:r>
          </a:p>
          <a:p>
            <a:pPr algn="ctr"/>
            <a:endParaRPr lang="es-CO" sz="2400" b="1" dirty="0">
              <a:solidFill>
                <a:srgbClr val="0070C0"/>
              </a:solidFill>
            </a:endParaRPr>
          </a:p>
          <a:p>
            <a:pPr algn="ctr"/>
            <a:endParaRPr lang="es-CO" sz="2400" b="1" dirty="0">
              <a:solidFill>
                <a:srgbClr val="0070C0"/>
              </a:solidFill>
            </a:endParaRPr>
          </a:p>
          <a:p>
            <a:pPr algn="ctr"/>
            <a:endParaRPr lang="es-CO" sz="2400" b="1" dirty="0">
              <a:solidFill>
                <a:srgbClr val="0070C0"/>
              </a:solidFill>
            </a:endParaRPr>
          </a:p>
          <a:p>
            <a:pPr algn="ctr"/>
            <a:r>
              <a:rPr lang="es-CO" sz="2400" b="1" dirty="0">
                <a:solidFill>
                  <a:srgbClr val="0070C0"/>
                </a:solidFill>
              </a:rPr>
              <a:t>FEBRERO 2018</a:t>
            </a:r>
          </a:p>
        </p:txBody>
      </p:sp>
      <p:sp>
        <p:nvSpPr>
          <p:cNvPr id="3" name="CuadroTexto 2">
            <a:extLst>
              <a:ext uri="{FF2B5EF4-FFF2-40B4-BE49-F238E27FC236}">
                <a16:creationId xmlns:a16="http://schemas.microsoft.com/office/drawing/2014/main" id="{E2DF328A-557F-49AD-AB9C-74F5459D273E}"/>
              </a:ext>
            </a:extLst>
          </p:cNvPr>
          <p:cNvSpPr txBox="1"/>
          <p:nvPr/>
        </p:nvSpPr>
        <p:spPr>
          <a:xfrm>
            <a:off x="4125433" y="6124354"/>
            <a:ext cx="4933507" cy="769441"/>
          </a:xfrm>
          <a:prstGeom prst="rect">
            <a:avLst/>
          </a:prstGeom>
          <a:noFill/>
        </p:spPr>
        <p:txBody>
          <a:bodyPr wrap="square" rtlCol="0">
            <a:spAutoFit/>
          </a:bodyPr>
          <a:lstStyle/>
          <a:p>
            <a:pPr algn="r"/>
            <a:r>
              <a:rPr lang="es-CO" sz="1100" dirty="0"/>
              <a:t>Elaborado por Jazmín Karime Flórez Vergel</a:t>
            </a:r>
          </a:p>
          <a:p>
            <a:pPr algn="r"/>
            <a:r>
              <a:rPr lang="es-CO" sz="1100" dirty="0"/>
              <a:t>Profesional Universitario</a:t>
            </a:r>
          </a:p>
          <a:p>
            <a:pPr algn="r"/>
            <a:r>
              <a:rPr lang="es-CO" sz="1100" dirty="0"/>
              <a:t>Oficina Asesora de Planeación</a:t>
            </a:r>
          </a:p>
          <a:p>
            <a:pPr algn="r"/>
            <a:r>
              <a:rPr lang="es-CO" sz="1100" dirty="0"/>
              <a:t>13/02/2018</a:t>
            </a:r>
          </a:p>
        </p:txBody>
      </p:sp>
    </p:spTree>
    <p:extLst>
      <p:ext uri="{BB962C8B-B14F-4D97-AF65-F5344CB8AC3E}">
        <p14:creationId xmlns:p14="http://schemas.microsoft.com/office/powerpoint/2010/main" val="287834548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05964" y="63094"/>
            <a:ext cx="7800083" cy="461665"/>
          </a:xfrm>
          <a:prstGeom prst="rect">
            <a:avLst/>
          </a:prstGeom>
        </p:spPr>
        <p:txBody>
          <a:bodyPr wrap="square">
            <a:spAutoFit/>
          </a:bodyPr>
          <a:lstStyle/>
          <a:p>
            <a:pPr algn="ctr"/>
            <a:r>
              <a:rPr lang="es-CO" sz="2400" b="1" dirty="0">
                <a:solidFill>
                  <a:srgbClr val="0070C0"/>
                </a:solidFill>
              </a:rPr>
              <a:t>Informe Plan de Acción Institucional - UAESP</a:t>
            </a:r>
          </a:p>
        </p:txBody>
      </p:sp>
      <p:sp>
        <p:nvSpPr>
          <p:cNvPr id="3" name="Rectángulo 2"/>
          <p:cNvSpPr/>
          <p:nvPr/>
        </p:nvSpPr>
        <p:spPr>
          <a:xfrm>
            <a:off x="1708195" y="385218"/>
            <a:ext cx="6554599" cy="369332"/>
          </a:xfrm>
          <a:prstGeom prst="rect">
            <a:avLst/>
          </a:prstGeom>
        </p:spPr>
        <p:txBody>
          <a:bodyPr wrap="square">
            <a:spAutoFit/>
          </a:bodyPr>
          <a:lstStyle/>
          <a:p>
            <a:pPr algn="ctr"/>
            <a:r>
              <a:rPr lang="es-CO" dirty="0">
                <a:solidFill>
                  <a:schemeClr val="bg1">
                    <a:lumMod val="65000"/>
                  </a:schemeClr>
                </a:solidFill>
              </a:rPr>
              <a:t>Avance Vigencia 2017</a:t>
            </a:r>
          </a:p>
        </p:txBody>
      </p:sp>
      <p:sp>
        <p:nvSpPr>
          <p:cNvPr id="4" name="Rectángulo 3"/>
          <p:cNvSpPr/>
          <p:nvPr/>
        </p:nvSpPr>
        <p:spPr>
          <a:xfrm>
            <a:off x="304800" y="790567"/>
            <a:ext cx="8478982" cy="400110"/>
          </a:xfrm>
          <a:prstGeom prst="rect">
            <a:avLst/>
          </a:prstGeom>
          <a:solidFill>
            <a:schemeClr val="accent5">
              <a:lumMod val="40000"/>
              <a:lumOff val="60000"/>
            </a:schemeClr>
          </a:solidFill>
          <a:ln>
            <a:noFill/>
          </a:ln>
        </p:spPr>
        <p:txBody>
          <a:bodyPr wrap="square">
            <a:spAutoFit/>
          </a:bodyPr>
          <a:lstStyle/>
          <a:p>
            <a:pPr algn="ctr"/>
            <a:r>
              <a:rPr lang="es-CO" sz="2000" b="1" dirty="0">
                <a:latin typeface="Calibri" panose="020F0502020204030204" pitchFamily="34" charset="0"/>
              </a:rPr>
              <a:t>OFICINA ASESORA DE COMUNICACIONES: HITOS 4</a:t>
            </a:r>
          </a:p>
        </p:txBody>
      </p:sp>
      <p:sp>
        <p:nvSpPr>
          <p:cNvPr id="5" name="CuadroTexto 4">
            <a:extLst>
              <a:ext uri="{FF2B5EF4-FFF2-40B4-BE49-F238E27FC236}">
                <a16:creationId xmlns:a16="http://schemas.microsoft.com/office/drawing/2014/main" id="{76C60E62-C34C-46C9-BCA2-5E0430AD5FD7}"/>
              </a:ext>
            </a:extLst>
          </p:cNvPr>
          <p:cNvSpPr txBox="1"/>
          <p:nvPr/>
        </p:nvSpPr>
        <p:spPr>
          <a:xfrm>
            <a:off x="818707" y="1690577"/>
            <a:ext cx="7444087" cy="369332"/>
          </a:xfrm>
          <a:prstGeom prst="rect">
            <a:avLst/>
          </a:prstGeom>
          <a:noFill/>
        </p:spPr>
        <p:txBody>
          <a:bodyPr wrap="square" rtlCol="0">
            <a:spAutoFit/>
          </a:bodyPr>
          <a:lstStyle/>
          <a:p>
            <a:pPr marL="285750" indent="-285750" algn="just">
              <a:buFont typeface="Arial" panose="020B0604020202020204" pitchFamily="34" charset="0"/>
              <a:buChar char="•"/>
            </a:pPr>
            <a:endParaRPr lang="es-CO" dirty="0"/>
          </a:p>
        </p:txBody>
      </p:sp>
      <p:sp>
        <p:nvSpPr>
          <p:cNvPr id="6" name="CuadroTexto 5">
            <a:extLst>
              <a:ext uri="{FF2B5EF4-FFF2-40B4-BE49-F238E27FC236}">
                <a16:creationId xmlns:a16="http://schemas.microsoft.com/office/drawing/2014/main" id="{0AE6F694-9914-4949-B4BD-3E4810F5DBFE}"/>
              </a:ext>
            </a:extLst>
          </p:cNvPr>
          <p:cNvSpPr txBox="1"/>
          <p:nvPr/>
        </p:nvSpPr>
        <p:spPr>
          <a:xfrm>
            <a:off x="344433" y="1370857"/>
            <a:ext cx="8392633" cy="4893647"/>
          </a:xfrm>
          <a:prstGeom prst="rect">
            <a:avLst/>
          </a:prstGeom>
          <a:noFill/>
        </p:spPr>
        <p:txBody>
          <a:bodyPr wrap="square" rtlCol="0">
            <a:spAutoFit/>
          </a:bodyPr>
          <a:lstStyle/>
          <a:p>
            <a:r>
              <a:rPr lang="es-CO" sz="1600" b="1" dirty="0"/>
              <a:t>LOGROS:</a:t>
            </a:r>
          </a:p>
          <a:p>
            <a:pPr marL="285750" indent="-285750" algn="just">
              <a:buFont typeface="Arial" panose="020B0604020202020204" pitchFamily="34" charset="0"/>
              <a:buChar char="•"/>
            </a:pPr>
            <a:r>
              <a:rPr lang="es-CO" sz="1600" dirty="0"/>
              <a:t>En el Informe de Gestión de Prensa sobre: servicios funerarios con 4 impactos en medios, el modelo de aseo con 5 impactos en medios, ultimátum al operador del Relleno Sanitario Doña Juana con 19 impactos en medios, la suspensión de la licitación con 6 impactos en medios y,  la licitación con 44 impactos en medios.</a:t>
            </a:r>
          </a:p>
          <a:p>
            <a:pPr marL="285750" indent="-285750" algn="just">
              <a:buFont typeface="Arial" panose="020B0604020202020204" pitchFamily="34" charset="0"/>
              <a:buChar char="•"/>
            </a:pPr>
            <a:r>
              <a:rPr lang="es-CO" sz="1600" dirty="0"/>
              <a:t>Implementó la estrategia de comunicación externa mediante comunicados de prensa, prensa escrita, radio y portales de internet, eventos externos y alianzas con entidades públicas y privadas.</a:t>
            </a:r>
          </a:p>
          <a:p>
            <a:pPr marL="285750" indent="-285750" algn="just">
              <a:buFont typeface="Arial" panose="020B0604020202020204" pitchFamily="34" charset="0"/>
              <a:buChar char="•"/>
            </a:pPr>
            <a:r>
              <a:rPr lang="es-CO" sz="1600" dirty="0"/>
              <a:t>Implementó la estrategia de comunicación interna mediante desarrollo eventos de integración y apropiación de la misionalidad (episodios y retos), boletines virtuales internos, piezas informativas a través de correo institucional, intranet, carteleras digitales.</a:t>
            </a:r>
          </a:p>
          <a:p>
            <a:pPr marL="285750" indent="-285750" algn="just">
              <a:buFont typeface="Arial" panose="020B0604020202020204" pitchFamily="34" charset="0"/>
              <a:buChar char="•"/>
            </a:pPr>
            <a:r>
              <a:rPr lang="es-CO" sz="1600" dirty="0"/>
              <a:t>Implementó la estrategia de comunicación a través de redes sociales aumentando el número de seguidores.</a:t>
            </a:r>
          </a:p>
          <a:p>
            <a:pPr algn="just"/>
            <a:r>
              <a:rPr lang="es-CO" sz="1600" b="1" dirty="0"/>
              <a:t>RECOMENDACIONES:</a:t>
            </a:r>
            <a:endParaRPr lang="es-CO" sz="1600" dirty="0"/>
          </a:p>
          <a:p>
            <a:pPr marL="285750" lvl="0" indent="-285750" algn="just">
              <a:buFont typeface="Arial" panose="020B0604020202020204" pitchFamily="34" charset="0"/>
              <a:buChar char="•"/>
            </a:pPr>
            <a:r>
              <a:rPr lang="es-ES_tradnl" sz="1600" dirty="0"/>
              <a:t>Consignar resultados / producto con elementos claramente definidos por hito,  con el fin de poder determinar el porcentaje de avance de frente a cada uno de ellos y, por ende, del resultado / producto final. </a:t>
            </a:r>
            <a:endParaRPr lang="es-CO" sz="1600" dirty="0"/>
          </a:p>
          <a:p>
            <a:r>
              <a:rPr lang="es-ES_tradnl" b="1" dirty="0"/>
              <a:t> </a:t>
            </a:r>
            <a:endParaRPr lang="es-CO" dirty="0"/>
          </a:p>
        </p:txBody>
      </p:sp>
      <p:sp>
        <p:nvSpPr>
          <p:cNvPr id="7" name="CuadroTexto 6">
            <a:extLst>
              <a:ext uri="{FF2B5EF4-FFF2-40B4-BE49-F238E27FC236}">
                <a16:creationId xmlns:a16="http://schemas.microsoft.com/office/drawing/2014/main" id="{2CE7B2FD-DE61-45AE-AEFA-0C580851571B}"/>
              </a:ext>
            </a:extLst>
          </p:cNvPr>
          <p:cNvSpPr txBox="1"/>
          <p:nvPr/>
        </p:nvSpPr>
        <p:spPr>
          <a:xfrm>
            <a:off x="4125433" y="6124354"/>
            <a:ext cx="4933507" cy="769441"/>
          </a:xfrm>
          <a:prstGeom prst="rect">
            <a:avLst/>
          </a:prstGeom>
          <a:noFill/>
        </p:spPr>
        <p:txBody>
          <a:bodyPr wrap="square" rtlCol="0">
            <a:spAutoFit/>
          </a:bodyPr>
          <a:lstStyle/>
          <a:p>
            <a:pPr algn="r"/>
            <a:r>
              <a:rPr lang="es-CO" sz="1100" dirty="0"/>
              <a:t>Elaborado por Jazmín Karime Flórez Vergel</a:t>
            </a:r>
          </a:p>
          <a:p>
            <a:pPr algn="r"/>
            <a:r>
              <a:rPr lang="es-CO" sz="1100" dirty="0"/>
              <a:t>Profesional Universitario</a:t>
            </a:r>
          </a:p>
          <a:p>
            <a:pPr algn="r"/>
            <a:r>
              <a:rPr lang="es-CO" sz="1100" dirty="0"/>
              <a:t>Oficina Asesora de Planeación</a:t>
            </a:r>
          </a:p>
          <a:p>
            <a:pPr algn="r"/>
            <a:r>
              <a:rPr lang="es-CO" sz="1100" dirty="0"/>
              <a:t>13/02/2018</a:t>
            </a:r>
          </a:p>
        </p:txBody>
      </p:sp>
    </p:spTree>
    <p:extLst>
      <p:ext uri="{BB962C8B-B14F-4D97-AF65-F5344CB8AC3E}">
        <p14:creationId xmlns:p14="http://schemas.microsoft.com/office/powerpoint/2010/main" val="279000272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05964" y="63094"/>
            <a:ext cx="7800083" cy="461665"/>
          </a:xfrm>
          <a:prstGeom prst="rect">
            <a:avLst/>
          </a:prstGeom>
        </p:spPr>
        <p:txBody>
          <a:bodyPr wrap="square">
            <a:spAutoFit/>
          </a:bodyPr>
          <a:lstStyle/>
          <a:p>
            <a:pPr algn="ctr"/>
            <a:r>
              <a:rPr lang="es-CO" sz="2400" b="1" dirty="0">
                <a:solidFill>
                  <a:srgbClr val="0070C0"/>
                </a:solidFill>
              </a:rPr>
              <a:t>Informe Plan de Acción Institucional - UAESP</a:t>
            </a:r>
          </a:p>
        </p:txBody>
      </p:sp>
      <p:sp>
        <p:nvSpPr>
          <p:cNvPr id="3" name="Rectángulo 2"/>
          <p:cNvSpPr/>
          <p:nvPr/>
        </p:nvSpPr>
        <p:spPr>
          <a:xfrm>
            <a:off x="1708195" y="385218"/>
            <a:ext cx="6554599" cy="369332"/>
          </a:xfrm>
          <a:prstGeom prst="rect">
            <a:avLst/>
          </a:prstGeom>
        </p:spPr>
        <p:txBody>
          <a:bodyPr wrap="square">
            <a:spAutoFit/>
          </a:bodyPr>
          <a:lstStyle/>
          <a:p>
            <a:pPr algn="ctr"/>
            <a:r>
              <a:rPr lang="es-CO" dirty="0">
                <a:solidFill>
                  <a:schemeClr val="bg1">
                    <a:lumMod val="65000"/>
                  </a:schemeClr>
                </a:solidFill>
              </a:rPr>
              <a:t>Avance Vigencia 2017</a:t>
            </a:r>
          </a:p>
        </p:txBody>
      </p:sp>
      <p:sp>
        <p:nvSpPr>
          <p:cNvPr id="4" name="Rectángulo 3"/>
          <p:cNvSpPr/>
          <p:nvPr/>
        </p:nvSpPr>
        <p:spPr>
          <a:xfrm>
            <a:off x="304800" y="790567"/>
            <a:ext cx="8478982" cy="400110"/>
          </a:xfrm>
          <a:prstGeom prst="rect">
            <a:avLst/>
          </a:prstGeom>
          <a:solidFill>
            <a:schemeClr val="accent5">
              <a:lumMod val="40000"/>
              <a:lumOff val="60000"/>
            </a:schemeClr>
          </a:solidFill>
          <a:ln>
            <a:noFill/>
          </a:ln>
        </p:spPr>
        <p:txBody>
          <a:bodyPr wrap="square">
            <a:spAutoFit/>
          </a:bodyPr>
          <a:lstStyle/>
          <a:p>
            <a:pPr algn="ctr"/>
            <a:r>
              <a:rPr lang="es-CO" sz="2000" b="1" dirty="0">
                <a:latin typeface="Calibri" panose="020F0502020204030204" pitchFamily="34" charset="0"/>
              </a:rPr>
              <a:t>OFICINA ASESORA DE PLANEACIÓN: HITOS 2</a:t>
            </a:r>
          </a:p>
        </p:txBody>
      </p:sp>
      <p:sp>
        <p:nvSpPr>
          <p:cNvPr id="5" name="CuadroTexto 4">
            <a:extLst>
              <a:ext uri="{FF2B5EF4-FFF2-40B4-BE49-F238E27FC236}">
                <a16:creationId xmlns:a16="http://schemas.microsoft.com/office/drawing/2014/main" id="{76C60E62-C34C-46C9-BCA2-5E0430AD5FD7}"/>
              </a:ext>
            </a:extLst>
          </p:cNvPr>
          <p:cNvSpPr txBox="1"/>
          <p:nvPr/>
        </p:nvSpPr>
        <p:spPr>
          <a:xfrm>
            <a:off x="818707" y="1690577"/>
            <a:ext cx="7444087" cy="369332"/>
          </a:xfrm>
          <a:prstGeom prst="rect">
            <a:avLst/>
          </a:prstGeom>
          <a:noFill/>
        </p:spPr>
        <p:txBody>
          <a:bodyPr wrap="square" rtlCol="0">
            <a:spAutoFit/>
          </a:bodyPr>
          <a:lstStyle/>
          <a:p>
            <a:pPr marL="285750" indent="-285750" algn="just">
              <a:buFont typeface="Arial" panose="020B0604020202020204" pitchFamily="34" charset="0"/>
              <a:buChar char="•"/>
            </a:pPr>
            <a:endParaRPr lang="es-CO" dirty="0"/>
          </a:p>
        </p:txBody>
      </p:sp>
      <p:sp>
        <p:nvSpPr>
          <p:cNvPr id="6" name="CuadroTexto 5">
            <a:extLst>
              <a:ext uri="{FF2B5EF4-FFF2-40B4-BE49-F238E27FC236}">
                <a16:creationId xmlns:a16="http://schemas.microsoft.com/office/drawing/2014/main" id="{0AE6F694-9914-4949-B4BD-3E4810F5DBFE}"/>
              </a:ext>
            </a:extLst>
          </p:cNvPr>
          <p:cNvSpPr txBox="1"/>
          <p:nvPr/>
        </p:nvSpPr>
        <p:spPr>
          <a:xfrm>
            <a:off x="304800" y="1226694"/>
            <a:ext cx="8392633" cy="4573560"/>
          </a:xfrm>
          <a:prstGeom prst="rect">
            <a:avLst/>
          </a:prstGeom>
          <a:noFill/>
        </p:spPr>
        <p:txBody>
          <a:bodyPr wrap="square" rtlCol="0">
            <a:spAutoFit/>
          </a:bodyPr>
          <a:lstStyle/>
          <a:p>
            <a:r>
              <a:rPr lang="es-CO" sz="1400" b="1" dirty="0">
                <a:solidFill>
                  <a:schemeClr val="tx1">
                    <a:lumMod val="95000"/>
                    <a:lumOff val="5000"/>
                  </a:schemeClr>
                </a:solidFill>
              </a:rPr>
              <a:t>LOGROS:</a:t>
            </a:r>
          </a:p>
          <a:p>
            <a:pPr marL="285750" indent="-285750" algn="just">
              <a:buFont typeface="Arial" panose="020B0604020202020204" pitchFamily="34" charset="0"/>
              <a:buChar char="•"/>
            </a:pPr>
            <a:r>
              <a:rPr lang="es-CO" sz="1400" dirty="0">
                <a:solidFill>
                  <a:schemeClr val="tx1">
                    <a:lumMod val="95000"/>
                    <a:lumOff val="5000"/>
                  </a:schemeClr>
                </a:solidFill>
              </a:rPr>
              <a:t>Se elaboró el Manual d</a:t>
            </a:r>
            <a:r>
              <a:rPr lang="es-CO" sz="1400" dirty="0">
                <a:solidFill>
                  <a:schemeClr val="tx1">
                    <a:lumMod val="95000"/>
                    <a:lumOff val="5000"/>
                  </a:schemeClr>
                </a:solidFill>
                <a:sym typeface="Century Gothic"/>
              </a:rPr>
              <a:t>e Responsabilidad Social Integral de la UAESP. </a:t>
            </a:r>
          </a:p>
          <a:p>
            <a:pPr marL="285750" indent="-285750" algn="just">
              <a:buFont typeface="Arial" panose="020B0604020202020204" pitchFamily="34" charset="0"/>
              <a:buChar char="•"/>
            </a:pPr>
            <a:r>
              <a:rPr lang="es-CO" sz="1400" dirty="0">
                <a:solidFill>
                  <a:schemeClr val="tx1">
                    <a:lumMod val="95000"/>
                    <a:lumOff val="5000"/>
                  </a:schemeClr>
                </a:solidFill>
              </a:rPr>
              <a:t>Se formuló y aprobó, por parte del comité de transformación organizacional, las cadenas de valor de los procesos.</a:t>
            </a:r>
          </a:p>
          <a:p>
            <a:pPr marL="285750" indent="-285750" algn="just">
              <a:buFont typeface="Arial" panose="020B0604020202020204" pitchFamily="34" charset="0"/>
              <a:buChar char="•"/>
            </a:pPr>
            <a:r>
              <a:rPr lang="es-CO" sz="1400" dirty="0">
                <a:solidFill>
                  <a:schemeClr val="tx1">
                    <a:lumMod val="95000"/>
                    <a:lumOff val="5000"/>
                  </a:schemeClr>
                </a:solidFill>
              </a:rPr>
              <a:t>En el comité de transformación organizacional, se definió y aprobó los indicadores de primer nivel y se propusieron los de segundo nivel.</a:t>
            </a:r>
          </a:p>
          <a:p>
            <a:pPr marL="285750" indent="-285750" algn="just">
              <a:buFont typeface="Arial" panose="020B0604020202020204" pitchFamily="34" charset="0"/>
              <a:buChar char="•"/>
            </a:pPr>
            <a:r>
              <a:rPr lang="es-CO" sz="1400" dirty="0">
                <a:solidFill>
                  <a:schemeClr val="tx1">
                    <a:lumMod val="95000"/>
                    <a:lumOff val="5000"/>
                  </a:schemeClr>
                </a:solidFill>
              </a:rPr>
              <a:t>Se cuenta con el perfil de cultura organizacional de la UAESP identificado y medido.</a:t>
            </a:r>
          </a:p>
          <a:p>
            <a:pPr marL="285750" indent="-285750" algn="just">
              <a:buFont typeface="Arial" panose="020B0604020202020204" pitchFamily="34" charset="0"/>
              <a:buChar char="•"/>
            </a:pPr>
            <a:r>
              <a:rPr lang="es-CO" sz="1400" dirty="0">
                <a:solidFill>
                  <a:schemeClr val="tx1">
                    <a:lumMod val="95000"/>
                    <a:lumOff val="5000"/>
                  </a:schemeClr>
                </a:solidFill>
              </a:rPr>
              <a:t>Implementó la estrategia de comunicación a través de redes sociales aumentando el número de seguidores.</a:t>
            </a:r>
          </a:p>
          <a:p>
            <a:pPr marL="285750" indent="-285750" algn="just">
              <a:lnSpc>
                <a:spcPct val="80000"/>
              </a:lnSpc>
              <a:buFont typeface="Arial" panose="020B0604020202020204" pitchFamily="34" charset="0"/>
              <a:buChar char="•"/>
              <a:defRPr sz="4400">
                <a:solidFill>
                  <a:srgbClr val="FFFFFF"/>
                </a:solidFill>
                <a:latin typeface="Century Gothic"/>
                <a:ea typeface="Century Gothic"/>
                <a:cs typeface="Century Gothic"/>
                <a:sym typeface="Century Gothic"/>
              </a:defRPr>
            </a:pPr>
            <a:r>
              <a:rPr lang="es-CO" sz="1400" dirty="0">
                <a:solidFill>
                  <a:schemeClr val="tx1">
                    <a:lumMod val="95000"/>
                    <a:lumOff val="5000"/>
                  </a:schemeClr>
                </a:solidFill>
                <a:latin typeface="Palatino Linotype" panose="02040502050505030304" pitchFamily="18" charset="0"/>
              </a:rPr>
              <a:t>Se elaboró matriz de caracterización para cada localidad, en la cual se determinaron variables de información, fuentes primarias y sistemas de medición.</a:t>
            </a:r>
          </a:p>
          <a:p>
            <a:pPr marL="285750" indent="-285750" algn="just">
              <a:lnSpc>
                <a:spcPct val="80000"/>
              </a:lnSpc>
              <a:buFont typeface="Arial" panose="020B0604020202020204" pitchFamily="34" charset="0"/>
              <a:buChar char="•"/>
              <a:defRPr sz="4400">
                <a:solidFill>
                  <a:srgbClr val="FFFFFF"/>
                </a:solidFill>
                <a:latin typeface="Century Gothic"/>
                <a:ea typeface="Century Gothic"/>
                <a:cs typeface="Century Gothic"/>
                <a:sym typeface="Century Gothic"/>
              </a:defRPr>
            </a:pPr>
            <a:r>
              <a:rPr lang="es-CO" sz="1400" dirty="0">
                <a:solidFill>
                  <a:schemeClr val="tx1">
                    <a:lumMod val="95000"/>
                    <a:lumOff val="5000"/>
                  </a:schemeClr>
                </a:solidFill>
                <a:latin typeface="Palatino Linotype" panose="02040502050505030304" pitchFamily="18" charset="0"/>
              </a:rPr>
              <a:t>Se elaboró la Ficha de Caracterización de la Localidad de Chapinero y se avanzó en la elaboración de la ficha de caracterización a nivel Bogotá.</a:t>
            </a:r>
          </a:p>
          <a:p>
            <a:pPr marL="285750" indent="-285750" algn="just">
              <a:lnSpc>
                <a:spcPct val="80000"/>
              </a:lnSpc>
              <a:buFont typeface="Arial" panose="020B0604020202020204" pitchFamily="34" charset="0"/>
              <a:buChar char="•"/>
              <a:defRPr sz="4400">
                <a:solidFill>
                  <a:srgbClr val="FFFFFF"/>
                </a:solidFill>
                <a:latin typeface="Century Gothic"/>
                <a:ea typeface="Century Gothic"/>
                <a:cs typeface="Century Gothic"/>
                <a:sym typeface="Century Gothic"/>
              </a:defRPr>
            </a:pPr>
            <a:r>
              <a:rPr lang="es-CO" sz="1400" dirty="0">
                <a:solidFill>
                  <a:schemeClr val="tx1">
                    <a:lumMod val="95000"/>
                    <a:lumOff val="5000"/>
                  </a:schemeClr>
                </a:solidFill>
                <a:latin typeface="Palatino Linotype" panose="02040502050505030304" pitchFamily="18" charset="0"/>
              </a:rPr>
              <a:t>Se elaboró la base de datos para seguimiento a las acciones de la entidad, con lo cual se </a:t>
            </a:r>
            <a:r>
              <a:rPr lang="es-CO" sz="1400" dirty="0" err="1">
                <a:solidFill>
                  <a:schemeClr val="tx1">
                    <a:lumMod val="95000"/>
                    <a:lumOff val="5000"/>
                  </a:schemeClr>
                </a:solidFill>
                <a:latin typeface="Palatino Linotype" panose="02040502050505030304" pitchFamily="18" charset="0"/>
              </a:rPr>
              <a:t>geocodificará</a:t>
            </a:r>
            <a:r>
              <a:rPr lang="es-CO" sz="1400" dirty="0">
                <a:solidFill>
                  <a:schemeClr val="tx1">
                    <a:lumMod val="95000"/>
                    <a:lumOff val="5000"/>
                  </a:schemeClr>
                </a:solidFill>
                <a:latin typeface="Palatino Linotype" panose="02040502050505030304" pitchFamily="18" charset="0"/>
              </a:rPr>
              <a:t> los puntos de la ciudad en los cuales la UAESP esta generando impacto.</a:t>
            </a:r>
          </a:p>
          <a:p>
            <a:pPr marL="285750" indent="-285750" algn="just">
              <a:buFont typeface="Arial" panose="020B0604020202020204" pitchFamily="34" charset="0"/>
              <a:buChar char="•"/>
            </a:pPr>
            <a:r>
              <a:rPr lang="es-CO" sz="1400" dirty="0">
                <a:solidFill>
                  <a:schemeClr val="tx1">
                    <a:lumMod val="95000"/>
                    <a:lumOff val="5000"/>
                  </a:schemeClr>
                </a:solidFill>
              </a:rPr>
              <a:t>Se avanzó parcialmente en la revisión de la Norma ISO 14001:2015 y su implementación en la UAESP.</a:t>
            </a:r>
          </a:p>
          <a:p>
            <a:pPr marL="285750" indent="-285750" algn="just">
              <a:buFont typeface="Arial" panose="020B0604020202020204" pitchFamily="34" charset="0"/>
              <a:buChar char="•"/>
            </a:pPr>
            <a:endParaRPr lang="es-CO" sz="1400" dirty="0">
              <a:solidFill>
                <a:schemeClr val="tx1">
                  <a:lumMod val="95000"/>
                  <a:lumOff val="5000"/>
                </a:schemeClr>
              </a:solidFill>
            </a:endParaRPr>
          </a:p>
          <a:p>
            <a:pPr algn="just"/>
            <a:r>
              <a:rPr lang="es-CO" sz="1400" b="1" dirty="0">
                <a:solidFill>
                  <a:schemeClr val="tx1">
                    <a:lumMod val="95000"/>
                    <a:lumOff val="5000"/>
                  </a:schemeClr>
                </a:solidFill>
              </a:rPr>
              <a:t>RECOMENDACIONES:</a:t>
            </a:r>
          </a:p>
          <a:p>
            <a:pPr marL="285750" lvl="0" indent="-285750" algn="just">
              <a:buFont typeface="Arial" panose="020B0604020202020204" pitchFamily="34" charset="0"/>
              <a:buChar char="•"/>
            </a:pPr>
            <a:r>
              <a:rPr lang="es-CO" sz="1400" dirty="0"/>
              <a:t>Dar continuidad a las actividades que no se concretaron en el 2017: Implementación de la ISO 14001:2015, elaboración de las fichas de caracterización por localidad, concluir el diseño del Balance Score </a:t>
            </a:r>
            <a:r>
              <a:rPr lang="es-CO" sz="1400" dirty="0" err="1"/>
              <a:t>Card</a:t>
            </a:r>
            <a:r>
              <a:rPr lang="es-ES_tradnl" sz="1400" b="1" dirty="0">
                <a:solidFill>
                  <a:schemeClr val="tx1">
                    <a:lumMod val="95000"/>
                    <a:lumOff val="5000"/>
                  </a:schemeClr>
                </a:solidFill>
              </a:rPr>
              <a:t>.</a:t>
            </a:r>
            <a:endParaRPr lang="es-CO" sz="1400" dirty="0">
              <a:solidFill>
                <a:schemeClr val="tx1">
                  <a:lumMod val="95000"/>
                  <a:lumOff val="5000"/>
                </a:schemeClr>
              </a:solidFill>
            </a:endParaRPr>
          </a:p>
        </p:txBody>
      </p:sp>
      <p:sp>
        <p:nvSpPr>
          <p:cNvPr id="7" name="CuadroTexto 6">
            <a:extLst>
              <a:ext uri="{FF2B5EF4-FFF2-40B4-BE49-F238E27FC236}">
                <a16:creationId xmlns:a16="http://schemas.microsoft.com/office/drawing/2014/main" id="{D024879B-60FA-4E95-847F-42733E6A9663}"/>
              </a:ext>
            </a:extLst>
          </p:cNvPr>
          <p:cNvSpPr txBox="1"/>
          <p:nvPr/>
        </p:nvSpPr>
        <p:spPr>
          <a:xfrm>
            <a:off x="4125433" y="6124354"/>
            <a:ext cx="4933507" cy="769441"/>
          </a:xfrm>
          <a:prstGeom prst="rect">
            <a:avLst/>
          </a:prstGeom>
          <a:noFill/>
        </p:spPr>
        <p:txBody>
          <a:bodyPr wrap="square" rtlCol="0">
            <a:spAutoFit/>
          </a:bodyPr>
          <a:lstStyle/>
          <a:p>
            <a:pPr algn="r"/>
            <a:r>
              <a:rPr lang="es-CO" sz="1100" dirty="0"/>
              <a:t>Elaborado por Jazmín Karime Flórez Vergel</a:t>
            </a:r>
          </a:p>
          <a:p>
            <a:pPr algn="r"/>
            <a:r>
              <a:rPr lang="es-CO" sz="1100" dirty="0"/>
              <a:t>Profesional Universitario</a:t>
            </a:r>
          </a:p>
          <a:p>
            <a:pPr algn="r"/>
            <a:r>
              <a:rPr lang="es-CO" sz="1100" dirty="0"/>
              <a:t>Oficina Asesora de Planeación</a:t>
            </a:r>
          </a:p>
          <a:p>
            <a:pPr algn="r"/>
            <a:r>
              <a:rPr lang="es-CO" sz="1100" dirty="0"/>
              <a:t>13/02/2018</a:t>
            </a:r>
          </a:p>
        </p:txBody>
      </p:sp>
    </p:spTree>
    <p:extLst>
      <p:ext uri="{BB962C8B-B14F-4D97-AF65-F5344CB8AC3E}">
        <p14:creationId xmlns:p14="http://schemas.microsoft.com/office/powerpoint/2010/main" val="217524141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05964" y="63094"/>
            <a:ext cx="7800083" cy="461665"/>
          </a:xfrm>
          <a:prstGeom prst="rect">
            <a:avLst/>
          </a:prstGeom>
        </p:spPr>
        <p:txBody>
          <a:bodyPr wrap="square">
            <a:spAutoFit/>
          </a:bodyPr>
          <a:lstStyle/>
          <a:p>
            <a:pPr algn="ctr"/>
            <a:r>
              <a:rPr lang="es-CO" sz="2400" b="1" dirty="0">
                <a:solidFill>
                  <a:srgbClr val="0070C0"/>
                </a:solidFill>
              </a:rPr>
              <a:t>Informe Plan de Acción Institucional - UAESP</a:t>
            </a:r>
          </a:p>
        </p:txBody>
      </p:sp>
      <p:sp>
        <p:nvSpPr>
          <p:cNvPr id="3" name="Rectángulo 2"/>
          <p:cNvSpPr/>
          <p:nvPr/>
        </p:nvSpPr>
        <p:spPr>
          <a:xfrm>
            <a:off x="1708195" y="385218"/>
            <a:ext cx="6554599" cy="369332"/>
          </a:xfrm>
          <a:prstGeom prst="rect">
            <a:avLst/>
          </a:prstGeom>
        </p:spPr>
        <p:txBody>
          <a:bodyPr wrap="square">
            <a:spAutoFit/>
          </a:bodyPr>
          <a:lstStyle/>
          <a:p>
            <a:pPr algn="ctr"/>
            <a:r>
              <a:rPr lang="es-CO" dirty="0">
                <a:solidFill>
                  <a:schemeClr val="bg1">
                    <a:lumMod val="65000"/>
                  </a:schemeClr>
                </a:solidFill>
              </a:rPr>
              <a:t>Avance Vigencia 2017</a:t>
            </a:r>
          </a:p>
        </p:txBody>
      </p:sp>
      <p:sp>
        <p:nvSpPr>
          <p:cNvPr id="4" name="Rectángulo 3"/>
          <p:cNvSpPr/>
          <p:nvPr/>
        </p:nvSpPr>
        <p:spPr>
          <a:xfrm>
            <a:off x="304800" y="790567"/>
            <a:ext cx="8478982" cy="400110"/>
          </a:xfrm>
          <a:prstGeom prst="rect">
            <a:avLst/>
          </a:prstGeom>
          <a:solidFill>
            <a:schemeClr val="accent5">
              <a:lumMod val="40000"/>
              <a:lumOff val="60000"/>
            </a:schemeClr>
          </a:solidFill>
          <a:ln>
            <a:noFill/>
          </a:ln>
        </p:spPr>
        <p:txBody>
          <a:bodyPr wrap="square">
            <a:spAutoFit/>
          </a:bodyPr>
          <a:lstStyle/>
          <a:p>
            <a:pPr algn="ctr"/>
            <a:r>
              <a:rPr lang="es-CO" sz="2000" b="1" dirty="0">
                <a:latin typeface="Calibri" panose="020F0502020204030204" pitchFamily="34" charset="0"/>
              </a:rPr>
              <a:t>OFICINA DE CONTROL INTERNO: HITOS 4</a:t>
            </a:r>
          </a:p>
        </p:txBody>
      </p:sp>
      <p:sp>
        <p:nvSpPr>
          <p:cNvPr id="5" name="CuadroTexto 4">
            <a:extLst>
              <a:ext uri="{FF2B5EF4-FFF2-40B4-BE49-F238E27FC236}">
                <a16:creationId xmlns:a16="http://schemas.microsoft.com/office/drawing/2014/main" id="{76C60E62-C34C-46C9-BCA2-5E0430AD5FD7}"/>
              </a:ext>
            </a:extLst>
          </p:cNvPr>
          <p:cNvSpPr txBox="1"/>
          <p:nvPr/>
        </p:nvSpPr>
        <p:spPr>
          <a:xfrm>
            <a:off x="818707" y="1690577"/>
            <a:ext cx="7444087" cy="369332"/>
          </a:xfrm>
          <a:prstGeom prst="rect">
            <a:avLst/>
          </a:prstGeom>
          <a:noFill/>
        </p:spPr>
        <p:txBody>
          <a:bodyPr wrap="square" rtlCol="0">
            <a:spAutoFit/>
          </a:bodyPr>
          <a:lstStyle/>
          <a:p>
            <a:pPr marL="285750" indent="-285750" algn="just">
              <a:buFont typeface="Arial" panose="020B0604020202020204" pitchFamily="34" charset="0"/>
              <a:buChar char="•"/>
            </a:pPr>
            <a:endParaRPr lang="es-CO" dirty="0"/>
          </a:p>
        </p:txBody>
      </p:sp>
      <p:sp>
        <p:nvSpPr>
          <p:cNvPr id="6" name="CuadroTexto 5">
            <a:extLst>
              <a:ext uri="{FF2B5EF4-FFF2-40B4-BE49-F238E27FC236}">
                <a16:creationId xmlns:a16="http://schemas.microsoft.com/office/drawing/2014/main" id="{0AE6F694-9914-4949-B4BD-3E4810F5DBFE}"/>
              </a:ext>
            </a:extLst>
          </p:cNvPr>
          <p:cNvSpPr txBox="1"/>
          <p:nvPr/>
        </p:nvSpPr>
        <p:spPr>
          <a:xfrm>
            <a:off x="304800" y="1226694"/>
            <a:ext cx="8392633" cy="4573560"/>
          </a:xfrm>
          <a:prstGeom prst="rect">
            <a:avLst/>
          </a:prstGeom>
          <a:noFill/>
        </p:spPr>
        <p:txBody>
          <a:bodyPr wrap="square" rtlCol="0">
            <a:spAutoFit/>
          </a:bodyPr>
          <a:lstStyle/>
          <a:p>
            <a:r>
              <a:rPr lang="es-CO" sz="1600" b="1" dirty="0">
                <a:solidFill>
                  <a:schemeClr val="tx1">
                    <a:lumMod val="95000"/>
                    <a:lumOff val="5000"/>
                  </a:schemeClr>
                </a:solidFill>
              </a:rPr>
              <a:t>LOGROS:</a:t>
            </a:r>
          </a:p>
          <a:p>
            <a:pPr marL="285750" indent="-285750" algn="just">
              <a:buFont typeface="Arial" panose="020B0604020202020204" pitchFamily="34" charset="0"/>
              <a:buChar char="•"/>
            </a:pPr>
            <a:r>
              <a:rPr lang="es-CO" sz="1600" dirty="0">
                <a:solidFill>
                  <a:schemeClr val="tx1">
                    <a:lumMod val="95000"/>
                    <a:lumOff val="5000"/>
                  </a:schemeClr>
                </a:solidFill>
              </a:rPr>
              <a:t>Se aprobó e implementó parcialmente el Plan Anual de Auditorías.</a:t>
            </a:r>
            <a:endParaRPr lang="es-CO" sz="1600" dirty="0">
              <a:solidFill>
                <a:schemeClr val="tx1">
                  <a:lumMod val="95000"/>
                  <a:lumOff val="5000"/>
                </a:schemeClr>
              </a:solidFill>
              <a:sym typeface="Century Gothic"/>
            </a:endParaRPr>
          </a:p>
          <a:p>
            <a:pPr marL="285750" indent="-285750" algn="just" defTabSz="825500">
              <a:lnSpc>
                <a:spcPct val="80000"/>
              </a:lnSpc>
              <a:buFont typeface="Arial" panose="020B0604020202020204" pitchFamily="34" charset="0"/>
              <a:buChar char="•"/>
              <a:defRPr sz="4400">
                <a:solidFill>
                  <a:srgbClr val="FFFFFF"/>
                </a:solidFill>
                <a:latin typeface="Century Gothic"/>
                <a:ea typeface="Century Gothic"/>
                <a:cs typeface="Century Gothic"/>
                <a:sym typeface="Century Gothic"/>
              </a:defRPr>
            </a:pPr>
            <a:r>
              <a:rPr lang="es-CO" sz="1600" dirty="0">
                <a:solidFill>
                  <a:schemeClr val="tx1">
                    <a:lumMod val="95000"/>
                    <a:lumOff val="5000"/>
                  </a:schemeClr>
                </a:solidFill>
                <a:latin typeface="Palatino Linotype" panose="02040502050505030304" pitchFamily="18" charset="0"/>
              </a:rPr>
              <a:t>Se enviaron a la Dirección General de la UAESP los informes de SDQS, Estrategias del Plan Anticorrupción y de Atención al Ciudadano de la Unidad y el seguimiento a las actas del Subcomité de Autocontrol y se encuentran publicados en la pagina web de la Unidad, seguimiento al cumplimiento del Plan de Mejoramiento de la Entidad suscrito con la Contraloría Distrital y se emitió el informe respectivo de éste último, Plan de Mejoramiento de la Entidad por procesos; así mismo, de las Funciones del Comité de Conciliación, la implementación de normas contables y austeridad del gasto..</a:t>
            </a:r>
          </a:p>
          <a:p>
            <a:pPr marL="285750" indent="-285750" algn="just" defTabSz="825500">
              <a:lnSpc>
                <a:spcPct val="80000"/>
              </a:lnSpc>
              <a:buFont typeface="Arial" panose="020B0604020202020204" pitchFamily="34" charset="0"/>
              <a:buChar char="•"/>
              <a:defRPr sz="4400">
                <a:solidFill>
                  <a:srgbClr val="FFFFFF"/>
                </a:solidFill>
                <a:latin typeface="Century Gothic"/>
                <a:ea typeface="Century Gothic"/>
                <a:cs typeface="Century Gothic"/>
                <a:sym typeface="Century Gothic"/>
              </a:defRPr>
            </a:pPr>
            <a:r>
              <a:rPr lang="es-CO" sz="1600" dirty="0">
                <a:solidFill>
                  <a:schemeClr val="tx1">
                    <a:lumMod val="95000"/>
                    <a:lumOff val="5000"/>
                  </a:schemeClr>
                </a:solidFill>
                <a:latin typeface="Palatino Linotype" panose="02040502050505030304" pitchFamily="18" charset="0"/>
              </a:rPr>
              <a:t>Se envió a la Alcaldía Mayor de Bogotá los siguientes informes: Plan de mejoramiento, Plan de gestión ambiental, Proyectos orientados a la atención de infancia, niñez y adolescencia, Implementación de las normas de Contabilidad, Informe de las causas que impactan los resultados de los avances de la gestión presupuestal, contractual y física, Derechos de Autor, Evaluación por dependencias, Acuerdos de Gestión de Jefes Control Interno, Cumplimiento de Metas Plan de Desarrollo. </a:t>
            </a:r>
          </a:p>
          <a:p>
            <a:pPr marL="285750" indent="-285750" algn="just" defTabSz="825500">
              <a:lnSpc>
                <a:spcPct val="80000"/>
              </a:lnSpc>
              <a:buFont typeface="Arial" panose="020B0604020202020204" pitchFamily="34" charset="0"/>
              <a:buChar char="•"/>
              <a:defRPr sz="4400">
                <a:solidFill>
                  <a:srgbClr val="FFFFFF"/>
                </a:solidFill>
                <a:latin typeface="Century Gothic"/>
                <a:ea typeface="Century Gothic"/>
                <a:cs typeface="Century Gothic"/>
                <a:sym typeface="Century Gothic"/>
              </a:defRPr>
            </a:pPr>
            <a:r>
              <a:rPr lang="es-CO" sz="1600" dirty="0">
                <a:solidFill>
                  <a:schemeClr val="tx1">
                    <a:lumMod val="95000"/>
                    <a:lumOff val="5000"/>
                  </a:schemeClr>
                </a:solidFill>
                <a:latin typeface="Palatino Linotype" panose="02040502050505030304" pitchFamily="18" charset="0"/>
              </a:rPr>
              <a:t>Se realizó la caracterización del proceso Evaluación Control y Mejora.</a:t>
            </a:r>
          </a:p>
          <a:p>
            <a:pPr algn="just"/>
            <a:endParaRPr lang="es-CO" sz="1600" dirty="0">
              <a:solidFill>
                <a:schemeClr val="tx1">
                  <a:lumMod val="95000"/>
                  <a:lumOff val="5000"/>
                </a:schemeClr>
              </a:solidFill>
              <a:latin typeface="Palatino Linotype" panose="02040502050505030304" pitchFamily="18" charset="0"/>
            </a:endParaRPr>
          </a:p>
          <a:p>
            <a:pPr algn="just"/>
            <a:r>
              <a:rPr lang="es-CO" sz="1600" b="1" dirty="0">
                <a:solidFill>
                  <a:schemeClr val="tx1">
                    <a:lumMod val="95000"/>
                    <a:lumOff val="5000"/>
                  </a:schemeClr>
                </a:solidFill>
              </a:rPr>
              <a:t>RECOMENDACIONES:</a:t>
            </a:r>
          </a:p>
          <a:p>
            <a:pPr marL="285750" lvl="0" indent="-285750" algn="just">
              <a:buFont typeface="Arial" panose="020B0604020202020204" pitchFamily="34" charset="0"/>
              <a:buChar char="•"/>
            </a:pPr>
            <a:r>
              <a:rPr lang="es-CO" sz="1600" dirty="0"/>
              <a:t>Programar en el Plan Anual de Auditorías las auditorías que no se realizaron en la vigencia 2017 (Proceso de Recolección, Barrido y Limpieza y el Proceso de Contratación)</a:t>
            </a:r>
            <a:endParaRPr lang="es-CO" dirty="0">
              <a:solidFill>
                <a:schemeClr val="tx1">
                  <a:lumMod val="95000"/>
                  <a:lumOff val="5000"/>
                </a:schemeClr>
              </a:solidFill>
            </a:endParaRPr>
          </a:p>
        </p:txBody>
      </p:sp>
      <p:sp>
        <p:nvSpPr>
          <p:cNvPr id="7" name="CuadroTexto 6">
            <a:extLst>
              <a:ext uri="{FF2B5EF4-FFF2-40B4-BE49-F238E27FC236}">
                <a16:creationId xmlns:a16="http://schemas.microsoft.com/office/drawing/2014/main" id="{F70DAED5-A27C-4209-82F5-1EDB9BD3D0FD}"/>
              </a:ext>
            </a:extLst>
          </p:cNvPr>
          <p:cNvSpPr txBox="1"/>
          <p:nvPr/>
        </p:nvSpPr>
        <p:spPr>
          <a:xfrm>
            <a:off x="4125433" y="6124354"/>
            <a:ext cx="4933507" cy="769441"/>
          </a:xfrm>
          <a:prstGeom prst="rect">
            <a:avLst/>
          </a:prstGeom>
          <a:noFill/>
        </p:spPr>
        <p:txBody>
          <a:bodyPr wrap="square" rtlCol="0">
            <a:spAutoFit/>
          </a:bodyPr>
          <a:lstStyle/>
          <a:p>
            <a:pPr algn="r"/>
            <a:r>
              <a:rPr lang="es-CO" sz="1100" dirty="0"/>
              <a:t>Elaborado por Jazmín Karime Flórez Vergel</a:t>
            </a:r>
          </a:p>
          <a:p>
            <a:pPr algn="r"/>
            <a:r>
              <a:rPr lang="es-CO" sz="1100" dirty="0"/>
              <a:t>Profesional Universitario</a:t>
            </a:r>
          </a:p>
          <a:p>
            <a:pPr algn="r"/>
            <a:r>
              <a:rPr lang="es-CO" sz="1100" dirty="0"/>
              <a:t>Oficina Asesora de Planeación</a:t>
            </a:r>
          </a:p>
          <a:p>
            <a:pPr algn="r"/>
            <a:r>
              <a:rPr lang="es-CO" sz="1100" dirty="0"/>
              <a:t>13/02/2018</a:t>
            </a:r>
          </a:p>
        </p:txBody>
      </p:sp>
    </p:spTree>
    <p:extLst>
      <p:ext uri="{BB962C8B-B14F-4D97-AF65-F5344CB8AC3E}">
        <p14:creationId xmlns:p14="http://schemas.microsoft.com/office/powerpoint/2010/main" val="207645370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05964" y="63094"/>
            <a:ext cx="7800083" cy="461665"/>
          </a:xfrm>
          <a:prstGeom prst="rect">
            <a:avLst/>
          </a:prstGeom>
        </p:spPr>
        <p:txBody>
          <a:bodyPr wrap="square">
            <a:spAutoFit/>
          </a:bodyPr>
          <a:lstStyle/>
          <a:p>
            <a:pPr algn="ctr"/>
            <a:r>
              <a:rPr lang="es-CO" sz="2400" b="1" dirty="0">
                <a:solidFill>
                  <a:srgbClr val="0070C0"/>
                </a:solidFill>
              </a:rPr>
              <a:t>Informe Plan de Acción Institucional - UAESP</a:t>
            </a:r>
          </a:p>
        </p:txBody>
      </p:sp>
      <p:sp>
        <p:nvSpPr>
          <p:cNvPr id="3" name="Rectángulo 2"/>
          <p:cNvSpPr/>
          <p:nvPr/>
        </p:nvSpPr>
        <p:spPr>
          <a:xfrm>
            <a:off x="1708195" y="385218"/>
            <a:ext cx="6554599" cy="369332"/>
          </a:xfrm>
          <a:prstGeom prst="rect">
            <a:avLst/>
          </a:prstGeom>
        </p:spPr>
        <p:txBody>
          <a:bodyPr wrap="square">
            <a:spAutoFit/>
          </a:bodyPr>
          <a:lstStyle/>
          <a:p>
            <a:pPr algn="ctr"/>
            <a:r>
              <a:rPr lang="es-CO" dirty="0">
                <a:solidFill>
                  <a:schemeClr val="bg1">
                    <a:lumMod val="65000"/>
                  </a:schemeClr>
                </a:solidFill>
              </a:rPr>
              <a:t>Avance Vigencia 2017</a:t>
            </a:r>
          </a:p>
        </p:txBody>
      </p:sp>
      <p:sp>
        <p:nvSpPr>
          <p:cNvPr id="4" name="Rectángulo 3"/>
          <p:cNvSpPr/>
          <p:nvPr/>
        </p:nvSpPr>
        <p:spPr>
          <a:xfrm>
            <a:off x="304800" y="790567"/>
            <a:ext cx="8573386" cy="369332"/>
          </a:xfrm>
          <a:prstGeom prst="rect">
            <a:avLst/>
          </a:prstGeom>
          <a:solidFill>
            <a:schemeClr val="accent5">
              <a:lumMod val="40000"/>
              <a:lumOff val="60000"/>
            </a:schemeClr>
          </a:solidFill>
          <a:ln>
            <a:noFill/>
          </a:ln>
        </p:spPr>
        <p:txBody>
          <a:bodyPr wrap="square">
            <a:spAutoFit/>
          </a:bodyPr>
          <a:lstStyle/>
          <a:p>
            <a:pPr algn="ctr"/>
            <a:r>
              <a:rPr lang="es-CO" b="1" dirty="0">
                <a:latin typeface="Calibri" panose="020F0502020204030204" pitchFamily="34" charset="0"/>
              </a:rPr>
              <a:t>OFICINA DE TECNOLOGÍAS DE LA INFORMACIÓN Y LAS COMUNICACIONES: HITOS 3</a:t>
            </a:r>
          </a:p>
        </p:txBody>
      </p:sp>
      <p:sp>
        <p:nvSpPr>
          <p:cNvPr id="5" name="CuadroTexto 4">
            <a:extLst>
              <a:ext uri="{FF2B5EF4-FFF2-40B4-BE49-F238E27FC236}">
                <a16:creationId xmlns:a16="http://schemas.microsoft.com/office/drawing/2014/main" id="{76C60E62-C34C-46C9-BCA2-5E0430AD5FD7}"/>
              </a:ext>
            </a:extLst>
          </p:cNvPr>
          <p:cNvSpPr txBox="1"/>
          <p:nvPr/>
        </p:nvSpPr>
        <p:spPr>
          <a:xfrm>
            <a:off x="818707" y="1690577"/>
            <a:ext cx="7444087" cy="369332"/>
          </a:xfrm>
          <a:prstGeom prst="rect">
            <a:avLst/>
          </a:prstGeom>
          <a:noFill/>
        </p:spPr>
        <p:txBody>
          <a:bodyPr wrap="square" rtlCol="0">
            <a:spAutoFit/>
          </a:bodyPr>
          <a:lstStyle/>
          <a:p>
            <a:pPr marL="285750" indent="-285750" algn="just">
              <a:buFont typeface="Arial" panose="020B0604020202020204" pitchFamily="34" charset="0"/>
              <a:buChar char="•"/>
            </a:pPr>
            <a:endParaRPr lang="es-CO" dirty="0"/>
          </a:p>
        </p:txBody>
      </p:sp>
      <p:sp>
        <p:nvSpPr>
          <p:cNvPr id="6" name="CuadroTexto 5">
            <a:extLst>
              <a:ext uri="{FF2B5EF4-FFF2-40B4-BE49-F238E27FC236}">
                <a16:creationId xmlns:a16="http://schemas.microsoft.com/office/drawing/2014/main" id="{0AE6F694-9914-4949-B4BD-3E4810F5DBFE}"/>
              </a:ext>
            </a:extLst>
          </p:cNvPr>
          <p:cNvSpPr txBox="1"/>
          <p:nvPr/>
        </p:nvSpPr>
        <p:spPr>
          <a:xfrm>
            <a:off x="304800" y="1195916"/>
            <a:ext cx="8392633" cy="4708981"/>
          </a:xfrm>
          <a:prstGeom prst="rect">
            <a:avLst/>
          </a:prstGeom>
          <a:noFill/>
        </p:spPr>
        <p:txBody>
          <a:bodyPr wrap="square" rtlCol="0">
            <a:spAutoFit/>
          </a:bodyPr>
          <a:lstStyle/>
          <a:p>
            <a:r>
              <a:rPr lang="es-CO" sz="1500" b="1" dirty="0">
                <a:solidFill>
                  <a:schemeClr val="tx1">
                    <a:lumMod val="95000"/>
                    <a:lumOff val="5000"/>
                  </a:schemeClr>
                </a:solidFill>
              </a:rPr>
              <a:t>LOGROS:</a:t>
            </a:r>
          </a:p>
          <a:p>
            <a:pPr marL="285750" indent="-285750" algn="just">
              <a:buFont typeface="Arial" panose="020B0604020202020204" pitchFamily="34" charset="0"/>
              <a:buChar char="•"/>
            </a:pPr>
            <a:r>
              <a:rPr lang="es-CO" sz="1500" dirty="0"/>
              <a:t>Se realizó la adecuación e instalación del cableado estructurado</a:t>
            </a:r>
          </a:p>
          <a:p>
            <a:pPr marL="285750" indent="-285750" algn="just">
              <a:buFont typeface="Arial" panose="020B0604020202020204" pitchFamily="34" charset="0"/>
              <a:buChar char="•"/>
            </a:pPr>
            <a:r>
              <a:rPr lang="es-CO" sz="1500" dirty="0"/>
              <a:t>Se logró la implementación del correo electrónico en la nube</a:t>
            </a:r>
          </a:p>
          <a:p>
            <a:pPr marL="285750" indent="-285750" algn="just">
              <a:buFont typeface="Arial" panose="020B0604020202020204" pitchFamily="34" charset="0"/>
              <a:buChar char="•"/>
            </a:pPr>
            <a:r>
              <a:rPr lang="es-CO" sz="1500" dirty="0"/>
              <a:t>Se diseñó e inició la implementación de la nueva versión de la APP de la UAESP para interacción ciudadana, operadores, dependencias misionales y atención al ciudadano.</a:t>
            </a:r>
          </a:p>
          <a:p>
            <a:pPr marL="285750" indent="-285750" algn="just">
              <a:buFont typeface="Arial" panose="020B0604020202020204" pitchFamily="34" charset="0"/>
              <a:buChar char="•"/>
            </a:pPr>
            <a:r>
              <a:rPr lang="es-CO" sz="1500" dirty="0"/>
              <a:t>Se ha garantizado la dotación de equipos a funcionarios y contratistas, mediante arrendamiento de infraestructura tecnológica.</a:t>
            </a:r>
          </a:p>
          <a:p>
            <a:pPr marL="285750" indent="-285750" algn="just">
              <a:buFont typeface="Arial" panose="020B0604020202020204" pitchFamily="34" charset="0"/>
              <a:buChar char="•"/>
            </a:pPr>
            <a:r>
              <a:rPr lang="es-CO" sz="1500" dirty="0"/>
              <a:t>Se realizaron soportes y mantenimientos solicitados por los usuarios y, capacitaciones orientadas a realizar adaptación a los módulos del aplicativo Si Capital, cargue de nuevas funcionalidades en Si Capital y el Sistema de Gestión Documental – Orfeo.</a:t>
            </a:r>
          </a:p>
          <a:p>
            <a:pPr marL="285750" indent="-285750" algn="just">
              <a:buFont typeface="Arial" panose="020B0604020202020204" pitchFamily="34" charset="0"/>
              <a:buChar char="•"/>
            </a:pPr>
            <a:r>
              <a:rPr lang="es-CO" sz="1500" dirty="0"/>
              <a:t>Junto con la Oficina Asesora de Comunicaciones se definieron parámetros para organizar la información en la intranet.</a:t>
            </a:r>
          </a:p>
          <a:p>
            <a:pPr algn="just"/>
            <a:endParaRPr lang="es-CO" sz="1500" dirty="0">
              <a:solidFill>
                <a:schemeClr val="tx1">
                  <a:lumMod val="95000"/>
                  <a:lumOff val="5000"/>
                </a:schemeClr>
              </a:solidFill>
              <a:latin typeface="Palatino Linotype" panose="02040502050505030304" pitchFamily="18" charset="0"/>
            </a:endParaRPr>
          </a:p>
          <a:p>
            <a:pPr algn="just"/>
            <a:r>
              <a:rPr lang="es-CO" sz="1500" b="1" dirty="0">
                <a:solidFill>
                  <a:schemeClr val="tx1">
                    <a:lumMod val="95000"/>
                    <a:lumOff val="5000"/>
                  </a:schemeClr>
                </a:solidFill>
              </a:rPr>
              <a:t>RECOMENDACIONES:</a:t>
            </a:r>
          </a:p>
          <a:p>
            <a:pPr marL="285750" lvl="0" indent="-285750" algn="just">
              <a:buFont typeface="Arial" panose="020B0604020202020204" pitchFamily="34" charset="0"/>
              <a:buChar char="•"/>
            </a:pPr>
            <a:r>
              <a:rPr lang="es-CO" sz="1500" dirty="0"/>
              <a:t>Dar continuidad a las actividades que no se concretaron en el 2017: Implementación de estrategias de datos abiertos, Implementación una plataforma virtual de aprendizaje, Automatización de nuevos flujos de trabajo bajo la plataforma trabajo colaborativo, Definición de requerimientos, contratación y migración de una nube privada (e-</a:t>
            </a:r>
            <a:r>
              <a:rPr lang="es-CO" sz="1500" dirty="0" err="1"/>
              <a:t>collocation</a:t>
            </a:r>
            <a:r>
              <a:rPr lang="es-CO" sz="1500" dirty="0"/>
              <a:t>), Implementación de la Mesa de ayuda con tecnología ANS y, Fortalecimiento de los servicios de seguridad de la información.</a:t>
            </a:r>
            <a:endParaRPr lang="es-CO" sz="1500" dirty="0">
              <a:solidFill>
                <a:schemeClr val="tx1">
                  <a:lumMod val="95000"/>
                  <a:lumOff val="5000"/>
                </a:schemeClr>
              </a:solidFill>
            </a:endParaRPr>
          </a:p>
        </p:txBody>
      </p:sp>
      <p:sp>
        <p:nvSpPr>
          <p:cNvPr id="7" name="CuadroTexto 6">
            <a:extLst>
              <a:ext uri="{FF2B5EF4-FFF2-40B4-BE49-F238E27FC236}">
                <a16:creationId xmlns:a16="http://schemas.microsoft.com/office/drawing/2014/main" id="{26EC6370-23BA-4054-9BF6-1C09B5F7DE44}"/>
              </a:ext>
            </a:extLst>
          </p:cNvPr>
          <p:cNvSpPr txBox="1"/>
          <p:nvPr/>
        </p:nvSpPr>
        <p:spPr>
          <a:xfrm>
            <a:off x="4125433" y="6124354"/>
            <a:ext cx="4933507" cy="769441"/>
          </a:xfrm>
          <a:prstGeom prst="rect">
            <a:avLst/>
          </a:prstGeom>
          <a:noFill/>
        </p:spPr>
        <p:txBody>
          <a:bodyPr wrap="square" rtlCol="0">
            <a:spAutoFit/>
          </a:bodyPr>
          <a:lstStyle/>
          <a:p>
            <a:pPr algn="r"/>
            <a:r>
              <a:rPr lang="es-CO" sz="1100" dirty="0"/>
              <a:t>Elaborado por Jazmín Karime Flórez Vergel</a:t>
            </a:r>
          </a:p>
          <a:p>
            <a:pPr algn="r"/>
            <a:r>
              <a:rPr lang="es-CO" sz="1100" dirty="0"/>
              <a:t>Profesional Universitario</a:t>
            </a:r>
          </a:p>
          <a:p>
            <a:pPr algn="r"/>
            <a:r>
              <a:rPr lang="es-CO" sz="1100" dirty="0"/>
              <a:t>Oficina Asesora de Planeación</a:t>
            </a:r>
          </a:p>
          <a:p>
            <a:pPr algn="r"/>
            <a:r>
              <a:rPr lang="es-CO" sz="1100" dirty="0"/>
              <a:t>13/02/2018</a:t>
            </a:r>
          </a:p>
        </p:txBody>
      </p:sp>
    </p:spTree>
    <p:extLst>
      <p:ext uri="{BB962C8B-B14F-4D97-AF65-F5344CB8AC3E}">
        <p14:creationId xmlns:p14="http://schemas.microsoft.com/office/powerpoint/2010/main" val="187461630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76C60E62-C34C-46C9-BCA2-5E0430AD5FD7}"/>
              </a:ext>
            </a:extLst>
          </p:cNvPr>
          <p:cNvSpPr txBox="1"/>
          <p:nvPr/>
        </p:nvSpPr>
        <p:spPr>
          <a:xfrm>
            <a:off x="818707" y="1690577"/>
            <a:ext cx="7444087" cy="369332"/>
          </a:xfrm>
          <a:prstGeom prst="rect">
            <a:avLst/>
          </a:prstGeom>
          <a:noFill/>
        </p:spPr>
        <p:txBody>
          <a:bodyPr wrap="square" rtlCol="0">
            <a:spAutoFit/>
          </a:bodyPr>
          <a:lstStyle/>
          <a:p>
            <a:pPr marL="285750" indent="-285750" algn="just">
              <a:buFont typeface="Arial" panose="020B0604020202020204" pitchFamily="34" charset="0"/>
              <a:buChar char="•"/>
            </a:pPr>
            <a:endParaRPr lang="es-CO" dirty="0"/>
          </a:p>
        </p:txBody>
      </p:sp>
      <p:grpSp>
        <p:nvGrpSpPr>
          <p:cNvPr id="8" name="Grupo 7">
            <a:extLst>
              <a:ext uri="{FF2B5EF4-FFF2-40B4-BE49-F238E27FC236}">
                <a16:creationId xmlns:a16="http://schemas.microsoft.com/office/drawing/2014/main" id="{18B1E80C-CC38-4BC6-8395-BBC1C9E80F33}"/>
              </a:ext>
            </a:extLst>
          </p:cNvPr>
          <p:cNvGrpSpPr/>
          <p:nvPr/>
        </p:nvGrpSpPr>
        <p:grpSpPr>
          <a:xfrm>
            <a:off x="112289" y="63094"/>
            <a:ext cx="8946651" cy="6830701"/>
            <a:chOff x="112289" y="63094"/>
            <a:chExt cx="8946651" cy="6830701"/>
          </a:xfrm>
        </p:grpSpPr>
        <p:sp>
          <p:nvSpPr>
            <p:cNvPr id="2" name="Rectángulo 1"/>
            <p:cNvSpPr/>
            <p:nvPr/>
          </p:nvSpPr>
          <p:spPr>
            <a:xfrm>
              <a:off x="705964" y="63094"/>
              <a:ext cx="7800083" cy="461665"/>
            </a:xfrm>
            <a:prstGeom prst="rect">
              <a:avLst/>
            </a:prstGeom>
          </p:spPr>
          <p:txBody>
            <a:bodyPr wrap="square">
              <a:spAutoFit/>
            </a:bodyPr>
            <a:lstStyle/>
            <a:p>
              <a:pPr algn="ctr"/>
              <a:r>
                <a:rPr lang="es-CO" sz="2400" b="1" dirty="0">
                  <a:solidFill>
                    <a:srgbClr val="0070C0"/>
                  </a:solidFill>
                </a:rPr>
                <a:t>Informe Plan de Acción Institucional - UAESP</a:t>
              </a:r>
            </a:p>
          </p:txBody>
        </p:sp>
        <p:sp>
          <p:nvSpPr>
            <p:cNvPr id="3" name="Rectángulo 2"/>
            <p:cNvSpPr/>
            <p:nvPr/>
          </p:nvSpPr>
          <p:spPr>
            <a:xfrm>
              <a:off x="1708195" y="385218"/>
              <a:ext cx="6554599" cy="369332"/>
            </a:xfrm>
            <a:prstGeom prst="rect">
              <a:avLst/>
            </a:prstGeom>
          </p:spPr>
          <p:txBody>
            <a:bodyPr wrap="square">
              <a:spAutoFit/>
            </a:bodyPr>
            <a:lstStyle/>
            <a:p>
              <a:pPr algn="ctr"/>
              <a:r>
                <a:rPr lang="es-CO" dirty="0">
                  <a:solidFill>
                    <a:schemeClr val="bg1">
                      <a:lumMod val="65000"/>
                    </a:schemeClr>
                  </a:solidFill>
                </a:rPr>
                <a:t>Avance Vigencia 2017</a:t>
              </a:r>
            </a:p>
          </p:txBody>
        </p:sp>
        <p:sp>
          <p:nvSpPr>
            <p:cNvPr id="4" name="Rectángulo 3"/>
            <p:cNvSpPr/>
            <p:nvPr/>
          </p:nvSpPr>
          <p:spPr>
            <a:xfrm>
              <a:off x="304800" y="790567"/>
              <a:ext cx="8573386" cy="369332"/>
            </a:xfrm>
            <a:prstGeom prst="rect">
              <a:avLst/>
            </a:prstGeom>
            <a:solidFill>
              <a:schemeClr val="accent5">
                <a:lumMod val="40000"/>
                <a:lumOff val="60000"/>
              </a:schemeClr>
            </a:solidFill>
            <a:ln>
              <a:noFill/>
            </a:ln>
          </p:spPr>
          <p:txBody>
            <a:bodyPr wrap="square">
              <a:spAutoFit/>
            </a:bodyPr>
            <a:lstStyle/>
            <a:p>
              <a:pPr algn="ctr"/>
              <a:r>
                <a:rPr lang="es-CO" b="1" dirty="0">
                  <a:latin typeface="Calibri" panose="020F0502020204030204" pitchFamily="34" charset="0"/>
                </a:rPr>
                <a:t>SUBDIRECCIÓN ADMINISTRATIVA Y FINANCIERA: HITOS 15</a:t>
              </a:r>
            </a:p>
          </p:txBody>
        </p:sp>
        <p:sp>
          <p:nvSpPr>
            <p:cNvPr id="6" name="CuadroTexto 5">
              <a:extLst>
                <a:ext uri="{FF2B5EF4-FFF2-40B4-BE49-F238E27FC236}">
                  <a16:creationId xmlns:a16="http://schemas.microsoft.com/office/drawing/2014/main" id="{0AE6F694-9914-4949-B4BD-3E4810F5DBFE}"/>
                </a:ext>
              </a:extLst>
            </p:cNvPr>
            <p:cNvSpPr txBox="1"/>
            <p:nvPr/>
          </p:nvSpPr>
          <p:spPr>
            <a:xfrm>
              <a:off x="112289" y="1118319"/>
              <a:ext cx="8856921" cy="4893647"/>
            </a:xfrm>
            <a:prstGeom prst="rect">
              <a:avLst/>
            </a:prstGeom>
            <a:noFill/>
          </p:spPr>
          <p:txBody>
            <a:bodyPr wrap="square" rtlCol="0">
              <a:spAutoFit/>
            </a:bodyPr>
            <a:lstStyle/>
            <a:p>
              <a:r>
                <a:rPr lang="es-CO" sz="1300" b="1" dirty="0">
                  <a:solidFill>
                    <a:schemeClr val="tx1">
                      <a:lumMod val="95000"/>
                      <a:lumOff val="5000"/>
                    </a:schemeClr>
                  </a:solidFill>
                </a:rPr>
                <a:t>LOGROS:</a:t>
              </a:r>
            </a:p>
            <a:p>
              <a:pPr marL="285750" indent="-285750" algn="just">
                <a:buFont typeface="Arial" panose="020B0604020202020204" pitchFamily="34" charset="0"/>
                <a:buChar char="•"/>
              </a:pPr>
              <a:r>
                <a:rPr lang="es-CO" sz="1300" dirty="0"/>
                <a:t>Se adelantó la evaluación a brigadistas para establecer las necesidades de capacitación. Se socializó al Copasst y representantes de la Brigada la Resolución 1111 de 2017. Se   adelantó las jornadas de los exámenes ocupacionales para el personal de planta  de la  Unidad.</a:t>
              </a:r>
            </a:p>
            <a:p>
              <a:pPr marL="285750" indent="-285750" algn="just">
                <a:buFont typeface="Arial" panose="020B0604020202020204" pitchFamily="34" charset="0"/>
                <a:buChar char="•"/>
              </a:pPr>
              <a:r>
                <a:rPr lang="es-CO" sz="1300" dirty="0"/>
                <a:t>Se   actualizaron el Plan de Bienestar Social e Incentivos y el Plan Institucional de Capacitación para la vigencia 2017-2020, aprobados en reunión de la Comisión de Personal del 4 de mayo de 2017, con énfasis en las señaladas por los funcionarios en las encuestas de bienestar y de capacitación aplicadas en esta vigencia.</a:t>
              </a:r>
            </a:p>
            <a:p>
              <a:pPr marL="285750" indent="-285750" algn="just">
                <a:buFont typeface="Arial" panose="020B0604020202020204" pitchFamily="34" charset="0"/>
                <a:buChar char="•"/>
              </a:pPr>
              <a:r>
                <a:rPr lang="es-CO" sz="1300" dirty="0"/>
                <a:t>Se ajustó el Procedimiento de evaluación del desempeño incluyendo el tema de los provisionales.</a:t>
              </a:r>
            </a:p>
            <a:p>
              <a:pPr marL="285750" indent="-285750" algn="just">
                <a:buFont typeface="Arial" panose="020B0604020202020204" pitchFamily="34" charset="0"/>
                <a:buChar char="•"/>
              </a:pPr>
              <a:r>
                <a:rPr lang="es-CO" sz="1300" dirty="0"/>
                <a:t>Se realizó sensibilización del Plan de Acción 2017 del NMN-NICSP y de implementación a los integrantes del grupo de contabilidad, de conformidad con la Res.176/17 de la Dirección de la UAESP.</a:t>
              </a:r>
            </a:p>
            <a:p>
              <a:pPr marL="285750" indent="-285750" algn="just">
                <a:buFont typeface="Arial" panose="020B0604020202020204" pitchFamily="34" charset="0"/>
                <a:buChar char="•"/>
              </a:pPr>
              <a:r>
                <a:rPr lang="es-CO" sz="1300" dirty="0"/>
                <a:t>Se formuló e implementó el reglamento de cartera mediante Resolución No. 690 del 30/12/2016, la cual se encuentra publicada en la intranet de la UAESP</a:t>
              </a:r>
            </a:p>
            <a:p>
              <a:pPr marL="285750" indent="-285750" algn="just">
                <a:buFont typeface="Arial" panose="020B0604020202020204" pitchFamily="34" charset="0"/>
                <a:buChar char="•"/>
              </a:pPr>
              <a:r>
                <a:rPr lang="es-CO" sz="1300" dirty="0"/>
                <a:t>Se capacitó a los servidores públicos de las dependencias en la aplicación y manejo de las tablas de retención documental (TRD) vigentes en físico y en Orfeo.</a:t>
              </a:r>
            </a:p>
            <a:p>
              <a:pPr marL="285750" indent="-285750" algn="just">
                <a:buFont typeface="Arial" panose="020B0604020202020204" pitchFamily="34" charset="0"/>
                <a:buChar char="•"/>
              </a:pPr>
              <a:r>
                <a:rPr lang="es-CO" sz="1300" dirty="0"/>
                <a:t>Se establecieron 6 nuevos puntos de atención al ciudadano los cuales se encuentran adecuados y en funcionamiento. </a:t>
              </a:r>
            </a:p>
            <a:p>
              <a:pPr marL="285750" indent="-285750" algn="just">
                <a:buFont typeface="Arial" panose="020B0604020202020204" pitchFamily="34" charset="0"/>
                <a:buChar char="•"/>
              </a:pPr>
              <a:r>
                <a:rPr lang="es-CO" sz="1300" dirty="0"/>
                <a:t>Se continúa con las adecuaciones físicas programadas para el edificio sede calle 53, las baterías de baño del sótano y en las áreas del primer piso de la Casita</a:t>
              </a:r>
            </a:p>
            <a:p>
              <a:pPr marL="285750" indent="-285750" algn="just">
                <a:buFont typeface="Arial" panose="020B0604020202020204" pitchFamily="34" charset="0"/>
                <a:buChar char="•"/>
              </a:pPr>
              <a:r>
                <a:rPr lang="es-CO" sz="1300" dirty="0"/>
                <a:t>Se suministró e instaló el mobiliario (módulos y sillas) en las áreas que actualmente están disponibles al interior del edificio de la calle 53.</a:t>
              </a:r>
            </a:p>
            <a:p>
              <a:pPr algn="just"/>
              <a:endParaRPr lang="es-CO" sz="1300" dirty="0">
                <a:solidFill>
                  <a:schemeClr val="tx1">
                    <a:lumMod val="95000"/>
                    <a:lumOff val="5000"/>
                  </a:schemeClr>
                </a:solidFill>
                <a:latin typeface="Palatino Linotype" panose="02040502050505030304" pitchFamily="18" charset="0"/>
              </a:endParaRPr>
            </a:p>
            <a:p>
              <a:pPr algn="just"/>
              <a:r>
                <a:rPr lang="es-CO" sz="1300" b="1" dirty="0">
                  <a:solidFill>
                    <a:schemeClr val="tx1">
                      <a:lumMod val="95000"/>
                      <a:lumOff val="5000"/>
                    </a:schemeClr>
                  </a:solidFill>
                </a:rPr>
                <a:t>RECOMENDACIONES:</a:t>
              </a:r>
            </a:p>
            <a:p>
              <a:pPr marL="285750" lvl="0" indent="-285750" algn="just">
                <a:buFont typeface="Arial" panose="020B0604020202020204" pitchFamily="34" charset="0"/>
                <a:buChar char="•"/>
              </a:pPr>
              <a:r>
                <a:rPr lang="es-CO" sz="1300" dirty="0"/>
                <a:t>Dar continuidad a las actividades que no se concretaron en el 2017: programar y desarrollar las actividades que no se adelantaron en los planes de bienestar y capacitación.</a:t>
              </a:r>
              <a:endParaRPr lang="es-CO" sz="1300" dirty="0">
                <a:solidFill>
                  <a:schemeClr val="tx1">
                    <a:lumMod val="95000"/>
                    <a:lumOff val="5000"/>
                  </a:schemeClr>
                </a:solidFill>
              </a:endParaRPr>
            </a:p>
          </p:txBody>
        </p:sp>
        <p:sp>
          <p:nvSpPr>
            <p:cNvPr id="7" name="CuadroTexto 6">
              <a:extLst>
                <a:ext uri="{FF2B5EF4-FFF2-40B4-BE49-F238E27FC236}">
                  <a16:creationId xmlns:a16="http://schemas.microsoft.com/office/drawing/2014/main" id="{30A59AAB-FD1B-404D-86F3-6958DA868212}"/>
                </a:ext>
              </a:extLst>
            </p:cNvPr>
            <p:cNvSpPr txBox="1"/>
            <p:nvPr/>
          </p:nvSpPr>
          <p:spPr>
            <a:xfrm>
              <a:off x="4125433" y="6124354"/>
              <a:ext cx="4933507" cy="769441"/>
            </a:xfrm>
            <a:prstGeom prst="rect">
              <a:avLst/>
            </a:prstGeom>
            <a:noFill/>
          </p:spPr>
          <p:txBody>
            <a:bodyPr wrap="square" rtlCol="0">
              <a:spAutoFit/>
            </a:bodyPr>
            <a:lstStyle/>
            <a:p>
              <a:pPr algn="r"/>
              <a:r>
                <a:rPr lang="es-CO" sz="1100" dirty="0"/>
                <a:t>Elaborado por Jazmín Karime Flórez Vergel</a:t>
              </a:r>
            </a:p>
            <a:p>
              <a:pPr algn="r"/>
              <a:r>
                <a:rPr lang="es-CO" sz="1100" dirty="0"/>
                <a:t>Profesional Universitario</a:t>
              </a:r>
            </a:p>
            <a:p>
              <a:pPr algn="r"/>
              <a:r>
                <a:rPr lang="es-CO" sz="1100" dirty="0"/>
                <a:t>Oficina Asesora de Planeación</a:t>
              </a:r>
            </a:p>
            <a:p>
              <a:pPr algn="r"/>
              <a:r>
                <a:rPr lang="es-CO" sz="1100" dirty="0"/>
                <a:t>13/02/2018</a:t>
              </a:r>
            </a:p>
          </p:txBody>
        </p:sp>
      </p:grpSp>
    </p:spTree>
    <p:extLst>
      <p:ext uri="{BB962C8B-B14F-4D97-AF65-F5344CB8AC3E}">
        <p14:creationId xmlns:p14="http://schemas.microsoft.com/office/powerpoint/2010/main" val="13883471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upo 7">
            <a:extLst>
              <a:ext uri="{FF2B5EF4-FFF2-40B4-BE49-F238E27FC236}">
                <a16:creationId xmlns:a16="http://schemas.microsoft.com/office/drawing/2014/main" id="{E8B4AEBA-B853-42C5-A58B-36CCF90A38D0}"/>
              </a:ext>
            </a:extLst>
          </p:cNvPr>
          <p:cNvGrpSpPr/>
          <p:nvPr/>
        </p:nvGrpSpPr>
        <p:grpSpPr>
          <a:xfrm>
            <a:off x="177544" y="63094"/>
            <a:ext cx="8881396" cy="6830701"/>
            <a:chOff x="177544" y="63094"/>
            <a:chExt cx="8881396" cy="6830701"/>
          </a:xfrm>
        </p:grpSpPr>
        <p:sp>
          <p:nvSpPr>
            <p:cNvPr id="2" name="Rectángulo 1"/>
            <p:cNvSpPr/>
            <p:nvPr/>
          </p:nvSpPr>
          <p:spPr>
            <a:xfrm>
              <a:off x="705964" y="63094"/>
              <a:ext cx="7800083" cy="461665"/>
            </a:xfrm>
            <a:prstGeom prst="rect">
              <a:avLst/>
            </a:prstGeom>
          </p:spPr>
          <p:txBody>
            <a:bodyPr wrap="square">
              <a:spAutoFit/>
            </a:bodyPr>
            <a:lstStyle/>
            <a:p>
              <a:pPr algn="ctr"/>
              <a:r>
                <a:rPr lang="es-CO" sz="2400" b="1" dirty="0">
                  <a:solidFill>
                    <a:srgbClr val="0070C0"/>
                  </a:solidFill>
                </a:rPr>
                <a:t>Informe Plan de Acción Institucional - UAESP</a:t>
              </a:r>
            </a:p>
          </p:txBody>
        </p:sp>
        <p:sp>
          <p:nvSpPr>
            <p:cNvPr id="3" name="Rectángulo 2"/>
            <p:cNvSpPr/>
            <p:nvPr/>
          </p:nvSpPr>
          <p:spPr>
            <a:xfrm>
              <a:off x="1708195" y="385218"/>
              <a:ext cx="6554599" cy="369332"/>
            </a:xfrm>
            <a:prstGeom prst="rect">
              <a:avLst/>
            </a:prstGeom>
          </p:spPr>
          <p:txBody>
            <a:bodyPr wrap="square">
              <a:spAutoFit/>
            </a:bodyPr>
            <a:lstStyle/>
            <a:p>
              <a:pPr algn="ctr"/>
              <a:r>
                <a:rPr lang="es-CO" dirty="0">
                  <a:solidFill>
                    <a:schemeClr val="bg1">
                      <a:lumMod val="65000"/>
                    </a:schemeClr>
                  </a:solidFill>
                </a:rPr>
                <a:t>Avance Vigencia 2017</a:t>
              </a:r>
            </a:p>
          </p:txBody>
        </p:sp>
        <p:sp>
          <p:nvSpPr>
            <p:cNvPr id="4" name="Rectángulo 3"/>
            <p:cNvSpPr/>
            <p:nvPr/>
          </p:nvSpPr>
          <p:spPr>
            <a:xfrm>
              <a:off x="304800" y="790567"/>
              <a:ext cx="8573386" cy="369332"/>
            </a:xfrm>
            <a:prstGeom prst="rect">
              <a:avLst/>
            </a:prstGeom>
            <a:solidFill>
              <a:schemeClr val="accent5">
                <a:lumMod val="40000"/>
                <a:lumOff val="60000"/>
              </a:schemeClr>
            </a:solidFill>
            <a:ln>
              <a:noFill/>
            </a:ln>
          </p:spPr>
          <p:txBody>
            <a:bodyPr wrap="square">
              <a:spAutoFit/>
            </a:bodyPr>
            <a:lstStyle/>
            <a:p>
              <a:pPr algn="ctr"/>
              <a:r>
                <a:rPr lang="es-CO" b="1" dirty="0">
                  <a:latin typeface="Calibri" panose="020F0502020204030204" pitchFamily="34" charset="0"/>
                </a:rPr>
                <a:t>SUBDIRECCIÓN DE ASUNTOS LEGALES: HITOS 3</a:t>
              </a:r>
            </a:p>
          </p:txBody>
        </p:sp>
        <p:sp>
          <p:nvSpPr>
            <p:cNvPr id="6" name="CuadroTexto 5">
              <a:extLst>
                <a:ext uri="{FF2B5EF4-FFF2-40B4-BE49-F238E27FC236}">
                  <a16:creationId xmlns:a16="http://schemas.microsoft.com/office/drawing/2014/main" id="{0AE6F694-9914-4949-B4BD-3E4810F5DBFE}"/>
                </a:ext>
              </a:extLst>
            </p:cNvPr>
            <p:cNvSpPr txBox="1"/>
            <p:nvPr/>
          </p:nvSpPr>
          <p:spPr>
            <a:xfrm>
              <a:off x="177544" y="1195916"/>
              <a:ext cx="8856921" cy="4616648"/>
            </a:xfrm>
            <a:prstGeom prst="rect">
              <a:avLst/>
            </a:prstGeom>
            <a:noFill/>
          </p:spPr>
          <p:txBody>
            <a:bodyPr wrap="square" rtlCol="0">
              <a:spAutoFit/>
            </a:bodyPr>
            <a:lstStyle/>
            <a:p>
              <a:r>
                <a:rPr lang="es-CO" sz="1400" b="1" dirty="0">
                  <a:solidFill>
                    <a:schemeClr val="tx1">
                      <a:lumMod val="95000"/>
                      <a:lumOff val="5000"/>
                    </a:schemeClr>
                  </a:solidFill>
                </a:rPr>
                <a:t>LOGROS:</a:t>
              </a:r>
            </a:p>
            <a:p>
              <a:pPr marL="285750" indent="-285750" algn="just">
                <a:buFont typeface="Arial" panose="020B0604020202020204" pitchFamily="34" charset="0"/>
                <a:buChar char="•"/>
              </a:pPr>
              <a:r>
                <a:rPr lang="es-CO" sz="1400" dirty="0">
                  <a:latin typeface="Palatino Linotype" panose="02040502050505030304" pitchFamily="18" charset="0"/>
                </a:rPr>
                <a:t>Realizó la sensibilización del Manual de Prevención del Daño Antijurídico, con piezas de comunicación en la que se expresa la importancia de este documento y se anima para que lo consulten y se conozca su contenido.</a:t>
              </a:r>
            </a:p>
            <a:p>
              <a:pPr marL="285750" indent="-285750" algn="just">
                <a:buFont typeface="Arial" panose="020B0604020202020204" pitchFamily="34" charset="0"/>
                <a:buChar char="•"/>
              </a:pPr>
              <a:r>
                <a:rPr lang="es-CO" sz="1400" dirty="0">
                  <a:latin typeface="Palatino Linotype" panose="02040502050505030304" pitchFamily="18" charset="0"/>
                </a:rPr>
                <a:t>Se llevó a cabo una conferencia en la cual se abordó el tema de las funciones, deberes y prohibiciones de los supervisores e informes de supervisión y ejecución. </a:t>
              </a:r>
            </a:p>
            <a:p>
              <a:pPr marL="285750" indent="-285750" algn="just">
                <a:buFont typeface="Arial" panose="020B0604020202020204" pitchFamily="34" charset="0"/>
                <a:buChar char="•"/>
              </a:pPr>
              <a:r>
                <a:rPr lang="es-CO" sz="1400" dirty="0">
                  <a:latin typeface="Palatino Linotype" panose="02040502050505030304" pitchFamily="18" charset="0"/>
                </a:rPr>
                <a:t>Se llevó a cabo jornada de inducción en la cual se abordó el tema de las modalidades de selección para supervisores de contratos y estructuradores de estudios previos. (tipo de contrato, objeto y obligaciones Vs modalidad de selección).</a:t>
              </a:r>
            </a:p>
            <a:p>
              <a:pPr marL="285750" indent="-285750" algn="just">
                <a:buFont typeface="Arial" panose="020B0604020202020204" pitchFamily="34" charset="0"/>
                <a:buChar char="•"/>
              </a:pPr>
              <a:r>
                <a:rPr lang="es-CO" sz="1400" dirty="0">
                  <a:latin typeface="Palatino Linotype" panose="02040502050505030304" pitchFamily="18" charset="0"/>
                </a:rPr>
                <a:t>Se realiza un oportuno acompañamiento de los funcionarios de la SAL en los diferentes procesos de selección que adelanta la Unidad, frente a la definición de las modalidades de contratación que aplican por ley de acuerdo con los objetos a contratar, teniendo en cuenta los lineamientos y definidos en el manual de contratación vigente, reduciendo los tiempos de respuesta y gestión, asociados al proceso de gestión contractual.</a:t>
              </a:r>
            </a:p>
            <a:p>
              <a:pPr marL="285750" indent="-285750" algn="just">
                <a:buFont typeface="Arial" panose="020B0604020202020204" pitchFamily="34" charset="0"/>
                <a:buChar char="•"/>
              </a:pPr>
              <a:r>
                <a:rPr lang="es-CO" sz="1400" dirty="0">
                  <a:latin typeface="Palatino Linotype" panose="02040502050505030304" pitchFamily="18" charset="0"/>
                </a:rPr>
                <a:t>Se actualizó el Procedimiento Disciplinario Ordinario en el SIG.</a:t>
              </a:r>
            </a:p>
            <a:p>
              <a:pPr marL="285750" indent="-285750" algn="just">
                <a:buFont typeface="Arial" panose="020B0604020202020204" pitchFamily="34" charset="0"/>
                <a:buChar char="•"/>
              </a:pPr>
              <a:r>
                <a:rPr lang="es-CO" sz="1400" dirty="0">
                  <a:latin typeface="Palatino Linotype" panose="02040502050505030304" pitchFamily="18" charset="0"/>
                </a:rPr>
                <a:t>Se llevaron a cabo 9 jornadas de inducción y de reinducción en materia de contratación pública en temas tales como la supervisión de los contratos, la planeación en la contratación pública, riesgos en la contratación pública, el contrato de concesión y la liquidación de los contratos.</a:t>
              </a:r>
              <a:endParaRPr lang="es-CO" sz="1400" dirty="0">
                <a:solidFill>
                  <a:schemeClr val="tx1">
                    <a:lumMod val="95000"/>
                    <a:lumOff val="5000"/>
                  </a:schemeClr>
                </a:solidFill>
                <a:latin typeface="Palatino Linotype" panose="02040502050505030304" pitchFamily="18" charset="0"/>
              </a:endParaRPr>
            </a:p>
            <a:p>
              <a:pPr algn="just"/>
              <a:endParaRPr lang="es-CO" sz="1400" b="1" dirty="0">
                <a:solidFill>
                  <a:schemeClr val="tx1">
                    <a:lumMod val="95000"/>
                    <a:lumOff val="5000"/>
                  </a:schemeClr>
                </a:solidFill>
              </a:endParaRPr>
            </a:p>
            <a:p>
              <a:pPr algn="just"/>
              <a:r>
                <a:rPr lang="es-CO" sz="1400" b="1" dirty="0">
                  <a:solidFill>
                    <a:schemeClr val="tx1">
                      <a:lumMod val="95000"/>
                      <a:lumOff val="5000"/>
                    </a:schemeClr>
                  </a:solidFill>
                </a:rPr>
                <a:t>RECOMENDACIONES:</a:t>
              </a:r>
            </a:p>
            <a:p>
              <a:pPr marL="285750" lvl="0" indent="-285750" algn="just">
                <a:buFont typeface="Arial" panose="020B0604020202020204" pitchFamily="34" charset="0"/>
                <a:buChar char="•"/>
              </a:pPr>
              <a:r>
                <a:rPr lang="es-CO" sz="1400" dirty="0"/>
                <a:t>Programar resultados / productos que reten la gestión de la Subdirección.</a:t>
              </a:r>
              <a:endParaRPr lang="es-CO" sz="1400" dirty="0">
                <a:solidFill>
                  <a:schemeClr val="tx1">
                    <a:lumMod val="95000"/>
                    <a:lumOff val="5000"/>
                  </a:schemeClr>
                </a:solidFill>
              </a:endParaRPr>
            </a:p>
          </p:txBody>
        </p:sp>
        <p:sp>
          <p:nvSpPr>
            <p:cNvPr id="7" name="CuadroTexto 6">
              <a:extLst>
                <a:ext uri="{FF2B5EF4-FFF2-40B4-BE49-F238E27FC236}">
                  <a16:creationId xmlns:a16="http://schemas.microsoft.com/office/drawing/2014/main" id="{72320F39-0CB0-4B37-BFBC-808B9CE37F20}"/>
                </a:ext>
              </a:extLst>
            </p:cNvPr>
            <p:cNvSpPr txBox="1"/>
            <p:nvPr/>
          </p:nvSpPr>
          <p:spPr>
            <a:xfrm>
              <a:off x="4125433" y="6124354"/>
              <a:ext cx="4933507" cy="769441"/>
            </a:xfrm>
            <a:prstGeom prst="rect">
              <a:avLst/>
            </a:prstGeom>
            <a:noFill/>
          </p:spPr>
          <p:txBody>
            <a:bodyPr wrap="square" rtlCol="0">
              <a:spAutoFit/>
            </a:bodyPr>
            <a:lstStyle/>
            <a:p>
              <a:pPr algn="r"/>
              <a:r>
                <a:rPr lang="es-CO" sz="1100" dirty="0"/>
                <a:t>Elaborado por Jazmín Karime Flórez Vergel</a:t>
              </a:r>
            </a:p>
            <a:p>
              <a:pPr algn="r"/>
              <a:r>
                <a:rPr lang="es-CO" sz="1100" dirty="0"/>
                <a:t>Profesional Universitario</a:t>
              </a:r>
            </a:p>
            <a:p>
              <a:pPr algn="r"/>
              <a:r>
                <a:rPr lang="es-CO" sz="1100" dirty="0"/>
                <a:t>Oficina Asesora de Planeación</a:t>
              </a:r>
            </a:p>
            <a:p>
              <a:pPr algn="r"/>
              <a:r>
                <a:rPr lang="es-CO" sz="1100" dirty="0"/>
                <a:t>13/02/2018</a:t>
              </a:r>
            </a:p>
          </p:txBody>
        </p:sp>
      </p:grpSp>
    </p:spTree>
    <p:extLst>
      <p:ext uri="{BB962C8B-B14F-4D97-AF65-F5344CB8AC3E}">
        <p14:creationId xmlns:p14="http://schemas.microsoft.com/office/powerpoint/2010/main" val="110909501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upo 8">
            <a:extLst>
              <a:ext uri="{FF2B5EF4-FFF2-40B4-BE49-F238E27FC236}">
                <a16:creationId xmlns:a16="http://schemas.microsoft.com/office/drawing/2014/main" id="{8D2D66CD-4C4F-49E2-9BC7-EE3C1CC1A481}"/>
              </a:ext>
            </a:extLst>
          </p:cNvPr>
          <p:cNvGrpSpPr/>
          <p:nvPr/>
        </p:nvGrpSpPr>
        <p:grpSpPr>
          <a:xfrm>
            <a:off x="304800" y="63094"/>
            <a:ext cx="8754140" cy="6830701"/>
            <a:chOff x="304800" y="63094"/>
            <a:chExt cx="8754140" cy="6830701"/>
          </a:xfrm>
        </p:grpSpPr>
        <p:sp>
          <p:nvSpPr>
            <p:cNvPr id="2" name="Rectángulo 1"/>
            <p:cNvSpPr/>
            <p:nvPr/>
          </p:nvSpPr>
          <p:spPr>
            <a:xfrm>
              <a:off x="705964" y="63094"/>
              <a:ext cx="7800083" cy="461665"/>
            </a:xfrm>
            <a:prstGeom prst="rect">
              <a:avLst/>
            </a:prstGeom>
          </p:spPr>
          <p:txBody>
            <a:bodyPr wrap="square">
              <a:spAutoFit/>
            </a:bodyPr>
            <a:lstStyle/>
            <a:p>
              <a:pPr algn="ctr"/>
              <a:r>
                <a:rPr lang="es-CO" sz="2400" b="1" dirty="0">
                  <a:solidFill>
                    <a:srgbClr val="0070C0"/>
                  </a:solidFill>
                </a:rPr>
                <a:t>Informe Plan de Acción Institucional - UAESP</a:t>
              </a:r>
            </a:p>
          </p:txBody>
        </p:sp>
        <p:sp>
          <p:nvSpPr>
            <p:cNvPr id="3" name="Rectángulo 2"/>
            <p:cNvSpPr/>
            <p:nvPr/>
          </p:nvSpPr>
          <p:spPr>
            <a:xfrm>
              <a:off x="1708195" y="385218"/>
              <a:ext cx="6554599" cy="369332"/>
            </a:xfrm>
            <a:prstGeom prst="rect">
              <a:avLst/>
            </a:prstGeom>
          </p:spPr>
          <p:txBody>
            <a:bodyPr wrap="square">
              <a:spAutoFit/>
            </a:bodyPr>
            <a:lstStyle/>
            <a:p>
              <a:pPr algn="ctr"/>
              <a:r>
                <a:rPr lang="es-CO" dirty="0">
                  <a:solidFill>
                    <a:schemeClr val="bg1">
                      <a:lumMod val="65000"/>
                    </a:schemeClr>
                  </a:solidFill>
                </a:rPr>
                <a:t>Avance Vigencia 2017</a:t>
              </a:r>
            </a:p>
          </p:txBody>
        </p:sp>
        <p:sp>
          <p:nvSpPr>
            <p:cNvPr id="4" name="Rectángulo 3"/>
            <p:cNvSpPr/>
            <p:nvPr/>
          </p:nvSpPr>
          <p:spPr>
            <a:xfrm>
              <a:off x="304800" y="790567"/>
              <a:ext cx="8573386" cy="369332"/>
            </a:xfrm>
            <a:prstGeom prst="rect">
              <a:avLst/>
            </a:prstGeom>
            <a:solidFill>
              <a:schemeClr val="accent5">
                <a:lumMod val="40000"/>
                <a:lumOff val="60000"/>
              </a:schemeClr>
            </a:solidFill>
            <a:ln>
              <a:noFill/>
            </a:ln>
          </p:spPr>
          <p:txBody>
            <a:bodyPr wrap="square">
              <a:spAutoFit/>
            </a:bodyPr>
            <a:lstStyle/>
            <a:p>
              <a:pPr algn="ctr"/>
              <a:r>
                <a:rPr lang="es-CO" b="1" dirty="0">
                  <a:latin typeface="Calibri" panose="020F0502020204030204" pitchFamily="34" charset="0"/>
                </a:rPr>
                <a:t>OSERVACIONES Y RECOMENDACIONES GENERALES</a:t>
              </a:r>
            </a:p>
          </p:txBody>
        </p:sp>
        <p:sp>
          <p:nvSpPr>
            <p:cNvPr id="7" name="CuadroTexto 6">
              <a:extLst>
                <a:ext uri="{FF2B5EF4-FFF2-40B4-BE49-F238E27FC236}">
                  <a16:creationId xmlns:a16="http://schemas.microsoft.com/office/drawing/2014/main" id="{6B2D1DCD-7CFF-4AF6-A2CE-B065CA2017D6}"/>
                </a:ext>
              </a:extLst>
            </p:cNvPr>
            <p:cNvSpPr txBox="1"/>
            <p:nvPr/>
          </p:nvSpPr>
          <p:spPr>
            <a:xfrm>
              <a:off x="578247" y="1553304"/>
              <a:ext cx="7927800" cy="4462760"/>
            </a:xfrm>
            <a:prstGeom prst="rect">
              <a:avLst/>
            </a:prstGeom>
            <a:noFill/>
          </p:spPr>
          <p:txBody>
            <a:bodyPr wrap="square" rtlCol="0">
              <a:spAutoFit/>
            </a:bodyPr>
            <a:lstStyle/>
            <a:p>
              <a:pPr marL="342900" indent="-342900" algn="just">
                <a:buFontTx/>
                <a:buAutoNum type="arabicPeriod"/>
              </a:pPr>
              <a:r>
                <a:rPr lang="es-CO" sz="1400" dirty="0">
                  <a:solidFill>
                    <a:schemeClr val="tx1">
                      <a:lumMod val="95000"/>
                      <a:lumOff val="5000"/>
                    </a:schemeClr>
                  </a:solidFill>
                  <a:latin typeface="Palatino Linotype" panose="02040502050505030304" pitchFamily="18" charset="0"/>
                  <a:ea typeface="Century Gothic"/>
                  <a:cs typeface="Century Gothic"/>
                </a:rPr>
                <a:t>Se recomienda definir resultados / productos de tal manera que, éstos puedan ser medibles numéricamente; así como, definidos en un tiempo determinado de ejecución.</a:t>
              </a:r>
            </a:p>
            <a:p>
              <a:pPr marL="342900" indent="-342900" algn="just">
                <a:buFontTx/>
                <a:buAutoNum type="arabicPeriod"/>
              </a:pPr>
              <a:r>
                <a:rPr lang="es-CO" sz="1400" dirty="0">
                  <a:solidFill>
                    <a:schemeClr val="tx1">
                      <a:lumMod val="95000"/>
                      <a:lumOff val="5000"/>
                    </a:schemeClr>
                  </a:solidFill>
                  <a:latin typeface="Palatino Linotype" panose="02040502050505030304" pitchFamily="18" charset="0"/>
                  <a:ea typeface="Century Gothic"/>
                  <a:cs typeface="Century Gothic"/>
                </a:rPr>
                <a:t>Se recomienda redactar tanto los hitos como los resultados / productos con una estructura similar a la de una meta.</a:t>
              </a:r>
            </a:p>
            <a:p>
              <a:pPr marL="342900" indent="-342900" algn="just">
                <a:buFontTx/>
                <a:buAutoNum type="arabicPeriod"/>
              </a:pPr>
              <a:r>
                <a:rPr lang="es-CO" sz="1400" dirty="0">
                  <a:solidFill>
                    <a:schemeClr val="tx1">
                      <a:lumMod val="95000"/>
                      <a:lumOff val="5000"/>
                    </a:schemeClr>
                  </a:solidFill>
                  <a:latin typeface="Palatino Linotype" panose="02040502050505030304" pitchFamily="18" charset="0"/>
                  <a:ea typeface="Century Gothic"/>
                  <a:cs typeface="Century Gothic"/>
                </a:rPr>
                <a:t>Los resultados / productos deben ser propios de la gestión de la dependencia y no como producto de un tercero (operador).</a:t>
              </a:r>
            </a:p>
            <a:p>
              <a:pPr marL="342900" indent="-342900" algn="just">
                <a:buFontTx/>
                <a:buAutoNum type="arabicPeriod"/>
              </a:pPr>
              <a:r>
                <a:rPr lang="es-CO" sz="1400" dirty="0">
                  <a:solidFill>
                    <a:schemeClr val="tx1">
                      <a:lumMod val="95000"/>
                      <a:lumOff val="5000"/>
                    </a:schemeClr>
                  </a:solidFill>
                  <a:latin typeface="Palatino Linotype" panose="02040502050505030304" pitchFamily="18" charset="0"/>
                  <a:ea typeface="Century Gothic"/>
                  <a:cs typeface="Century Gothic"/>
                </a:rPr>
                <a:t>Es importante que las contingencias contenidas en el PAI, se encuentren contempladas en la matriz de riesgos de los procesos con acciones que le den tratamiento a éstas, para evitar que una vez se presenten, afecten en gran medida la gestión programada.</a:t>
              </a:r>
            </a:p>
            <a:p>
              <a:pPr marL="342900" indent="-342900" algn="just">
                <a:buFontTx/>
                <a:buAutoNum type="arabicPeriod"/>
              </a:pPr>
              <a:r>
                <a:rPr lang="es-CO" sz="1400" dirty="0">
                  <a:solidFill>
                    <a:schemeClr val="tx1">
                      <a:lumMod val="95000"/>
                      <a:lumOff val="5000"/>
                    </a:schemeClr>
                  </a:solidFill>
                  <a:latin typeface="Palatino Linotype" panose="02040502050505030304" pitchFamily="18" charset="0"/>
                  <a:ea typeface="Century Gothic"/>
                  <a:cs typeface="Century Gothic"/>
                </a:rPr>
                <a:t>Se recomienda que la descripción cualitativa de avance se redacte en términos que puedan reflejar de manera resumida el % de avance del resultado / producto; así como, su avance de cara al cumplimiento de las metas plan de desarrollo y objetivos estratégicos institucionales. Así mismo, es importante señalar las dificultades más relevantes que retrasan el logro de los resultados / productos.</a:t>
              </a:r>
            </a:p>
            <a:p>
              <a:pPr marL="342900" indent="-342900" algn="just">
                <a:buFontTx/>
                <a:buAutoNum type="arabicPeriod"/>
              </a:pPr>
              <a:r>
                <a:rPr lang="es-CO" sz="1400" dirty="0">
                  <a:solidFill>
                    <a:schemeClr val="tx1">
                      <a:lumMod val="95000"/>
                      <a:lumOff val="5000"/>
                    </a:schemeClr>
                  </a:solidFill>
                  <a:latin typeface="Palatino Linotype" panose="02040502050505030304" pitchFamily="18" charset="0"/>
                  <a:ea typeface="Century Gothic"/>
                  <a:cs typeface="Century Gothic"/>
                </a:rPr>
                <a:t>Es práctico, tanto para las dependencias como para el seguimiento que se hace al PAI, colocar como resultado un solo producto que contenga los elementos más relevantes dentro de la gestión de la dependencia.</a:t>
              </a:r>
            </a:p>
            <a:p>
              <a:pPr marL="342900" indent="-342900" algn="just">
                <a:buFontTx/>
                <a:buAutoNum type="arabicPeriod"/>
              </a:pPr>
              <a:r>
                <a:rPr lang="es-CO" sz="1400" dirty="0">
                  <a:solidFill>
                    <a:schemeClr val="tx1">
                      <a:lumMod val="95000"/>
                      <a:lumOff val="5000"/>
                    </a:schemeClr>
                  </a:solidFill>
                  <a:latin typeface="Palatino Linotype" panose="02040502050505030304" pitchFamily="18" charset="0"/>
                  <a:ea typeface="Century Gothic"/>
                  <a:cs typeface="Century Gothic"/>
                </a:rPr>
                <a:t>Con el fin de poder determinar la efectividad de los avances de los resultados / productos, es importante contar en lo posible, con líneas base.</a:t>
              </a:r>
            </a:p>
            <a:p>
              <a:endParaRPr lang="es-CO" dirty="0">
                <a:solidFill>
                  <a:prstClr val="black"/>
                </a:solidFill>
                <a:latin typeface="Gill Sans MT" panose="020B0502020104020203"/>
              </a:endParaRPr>
            </a:p>
          </p:txBody>
        </p:sp>
        <p:sp>
          <p:nvSpPr>
            <p:cNvPr id="8" name="CuadroTexto 7">
              <a:extLst>
                <a:ext uri="{FF2B5EF4-FFF2-40B4-BE49-F238E27FC236}">
                  <a16:creationId xmlns:a16="http://schemas.microsoft.com/office/drawing/2014/main" id="{445F5DFA-DF64-41F6-A426-9944E2A89463}"/>
                </a:ext>
              </a:extLst>
            </p:cNvPr>
            <p:cNvSpPr txBox="1"/>
            <p:nvPr/>
          </p:nvSpPr>
          <p:spPr>
            <a:xfrm>
              <a:off x="4125433" y="6124354"/>
              <a:ext cx="4933507" cy="769441"/>
            </a:xfrm>
            <a:prstGeom prst="rect">
              <a:avLst/>
            </a:prstGeom>
            <a:noFill/>
          </p:spPr>
          <p:txBody>
            <a:bodyPr wrap="square" rtlCol="0">
              <a:spAutoFit/>
            </a:bodyPr>
            <a:lstStyle/>
            <a:p>
              <a:pPr algn="r"/>
              <a:r>
                <a:rPr lang="es-CO" sz="1100" dirty="0"/>
                <a:t>Elaborado por Jazmín Karime Flórez Vergel</a:t>
              </a:r>
            </a:p>
            <a:p>
              <a:pPr algn="r"/>
              <a:r>
                <a:rPr lang="es-CO" sz="1100" dirty="0"/>
                <a:t>Profesional Universitario</a:t>
              </a:r>
            </a:p>
            <a:p>
              <a:pPr algn="r"/>
              <a:r>
                <a:rPr lang="es-CO" sz="1100" dirty="0"/>
                <a:t>Oficina Asesora de Planeación</a:t>
              </a:r>
            </a:p>
            <a:p>
              <a:pPr algn="r"/>
              <a:r>
                <a:rPr lang="es-CO" sz="1100" dirty="0"/>
                <a:t>13/02/2018</a:t>
              </a:r>
            </a:p>
          </p:txBody>
        </p:sp>
      </p:grpSp>
    </p:spTree>
    <p:extLst>
      <p:ext uri="{BB962C8B-B14F-4D97-AF65-F5344CB8AC3E}">
        <p14:creationId xmlns:p14="http://schemas.microsoft.com/office/powerpoint/2010/main" val="101772837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FDED5026-020E-4868-9368-99748DEADD52}"/>
              </a:ext>
            </a:extLst>
          </p:cNvPr>
          <p:cNvGrpSpPr/>
          <p:nvPr/>
        </p:nvGrpSpPr>
        <p:grpSpPr>
          <a:xfrm>
            <a:off x="826497" y="3142365"/>
            <a:ext cx="8232443" cy="3751430"/>
            <a:chOff x="826497" y="3142365"/>
            <a:chExt cx="8232443" cy="3751430"/>
          </a:xfrm>
        </p:grpSpPr>
        <p:sp>
          <p:nvSpPr>
            <p:cNvPr id="2" name="Rectángulo 1"/>
            <p:cNvSpPr/>
            <p:nvPr/>
          </p:nvSpPr>
          <p:spPr>
            <a:xfrm>
              <a:off x="826497" y="3142365"/>
              <a:ext cx="7303898" cy="1200329"/>
            </a:xfrm>
            <a:prstGeom prst="rect">
              <a:avLst/>
            </a:prstGeom>
          </p:spPr>
          <p:txBody>
            <a:bodyPr wrap="square">
              <a:spAutoFit/>
            </a:bodyPr>
            <a:lstStyle/>
            <a:p>
              <a:pPr algn="ctr"/>
              <a:r>
                <a:rPr lang="es-CO" sz="2400" b="1" dirty="0">
                  <a:solidFill>
                    <a:srgbClr val="0070C0"/>
                  </a:solidFill>
                </a:rPr>
                <a:t>MUCHAS GRACIAS</a:t>
              </a:r>
            </a:p>
            <a:p>
              <a:pPr algn="ctr"/>
              <a:endParaRPr lang="es-CO" sz="2400" b="1" dirty="0">
                <a:solidFill>
                  <a:srgbClr val="0070C0"/>
                </a:solidFill>
              </a:endParaRPr>
            </a:p>
            <a:p>
              <a:pPr algn="ctr"/>
              <a:endParaRPr lang="es-CO" sz="2400" b="1" dirty="0">
                <a:solidFill>
                  <a:srgbClr val="0070C0"/>
                </a:solidFill>
              </a:endParaRPr>
            </a:p>
          </p:txBody>
        </p:sp>
        <p:sp>
          <p:nvSpPr>
            <p:cNvPr id="3" name="CuadroTexto 2">
              <a:extLst>
                <a:ext uri="{FF2B5EF4-FFF2-40B4-BE49-F238E27FC236}">
                  <a16:creationId xmlns:a16="http://schemas.microsoft.com/office/drawing/2014/main" id="{373C3252-5997-4BBA-A221-AC30B5CFE431}"/>
                </a:ext>
              </a:extLst>
            </p:cNvPr>
            <p:cNvSpPr txBox="1"/>
            <p:nvPr/>
          </p:nvSpPr>
          <p:spPr>
            <a:xfrm>
              <a:off x="4125433" y="6124354"/>
              <a:ext cx="4933507" cy="769441"/>
            </a:xfrm>
            <a:prstGeom prst="rect">
              <a:avLst/>
            </a:prstGeom>
            <a:noFill/>
          </p:spPr>
          <p:txBody>
            <a:bodyPr wrap="square" rtlCol="0">
              <a:spAutoFit/>
            </a:bodyPr>
            <a:lstStyle/>
            <a:p>
              <a:pPr algn="r"/>
              <a:r>
                <a:rPr lang="es-CO" sz="1100" dirty="0"/>
                <a:t>Elaborado por Jazmín Karime Flórez Vergel</a:t>
              </a:r>
            </a:p>
            <a:p>
              <a:pPr algn="r"/>
              <a:r>
                <a:rPr lang="es-CO" sz="1100" dirty="0"/>
                <a:t>Profesional Universitario</a:t>
              </a:r>
            </a:p>
            <a:p>
              <a:pPr algn="r"/>
              <a:r>
                <a:rPr lang="es-CO" sz="1100" dirty="0"/>
                <a:t>Oficina Asesora de Planeación</a:t>
              </a:r>
            </a:p>
            <a:p>
              <a:pPr algn="r"/>
              <a:r>
                <a:rPr lang="es-CO" sz="1100" dirty="0"/>
                <a:t>13/02/2018</a:t>
              </a:r>
            </a:p>
          </p:txBody>
        </p:sp>
      </p:grpSp>
    </p:spTree>
    <p:extLst>
      <p:ext uri="{BB962C8B-B14F-4D97-AF65-F5344CB8AC3E}">
        <p14:creationId xmlns:p14="http://schemas.microsoft.com/office/powerpoint/2010/main" val="7996497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a:stretch>
        </a:blipFill>
        <a:effectLst/>
      </p:bgPr>
    </p:bg>
    <p:spTree>
      <p:nvGrpSpPr>
        <p:cNvPr id="1" name=""/>
        <p:cNvGrpSpPr/>
        <p:nvPr/>
      </p:nvGrpSpPr>
      <p:grpSpPr>
        <a:xfrm>
          <a:off x="0" y="0"/>
          <a:ext cx="0" cy="0"/>
          <a:chOff x="0" y="0"/>
          <a:chExt cx="0" cy="0"/>
        </a:xfrm>
      </p:grpSpPr>
      <p:grpSp>
        <p:nvGrpSpPr>
          <p:cNvPr id="3" name="Grupo 2">
            <a:extLst>
              <a:ext uri="{FF2B5EF4-FFF2-40B4-BE49-F238E27FC236}">
                <a16:creationId xmlns:a16="http://schemas.microsoft.com/office/drawing/2014/main" id="{DDAD9DE9-6D4E-4A88-AE25-FBA42783B42F}"/>
              </a:ext>
            </a:extLst>
          </p:cNvPr>
          <p:cNvGrpSpPr/>
          <p:nvPr/>
        </p:nvGrpSpPr>
        <p:grpSpPr>
          <a:xfrm>
            <a:off x="291548" y="0"/>
            <a:ext cx="8767392" cy="6893795"/>
            <a:chOff x="291548" y="0"/>
            <a:chExt cx="8767392" cy="6893795"/>
          </a:xfrm>
        </p:grpSpPr>
        <p:sp>
          <p:nvSpPr>
            <p:cNvPr id="7" name="Rectángulo 6"/>
            <p:cNvSpPr/>
            <p:nvPr/>
          </p:nvSpPr>
          <p:spPr>
            <a:xfrm>
              <a:off x="1246909" y="0"/>
              <a:ext cx="6952082" cy="461665"/>
            </a:xfrm>
            <a:prstGeom prst="rect">
              <a:avLst/>
            </a:prstGeom>
          </p:spPr>
          <p:txBody>
            <a:bodyPr wrap="square">
              <a:spAutoFit/>
            </a:bodyPr>
            <a:lstStyle/>
            <a:p>
              <a:r>
                <a:rPr lang="es-CO" sz="2400" b="1" dirty="0">
                  <a:solidFill>
                    <a:srgbClr val="0070C0"/>
                  </a:solidFill>
                </a:rPr>
                <a:t>Informe Plan de Acción Institucional - UAESP</a:t>
              </a:r>
            </a:p>
          </p:txBody>
        </p:sp>
        <p:sp>
          <p:nvSpPr>
            <p:cNvPr id="8" name="Rectángulo 7"/>
            <p:cNvSpPr/>
            <p:nvPr/>
          </p:nvSpPr>
          <p:spPr>
            <a:xfrm>
              <a:off x="291548" y="424454"/>
              <a:ext cx="8042827" cy="369332"/>
            </a:xfrm>
            <a:prstGeom prst="rect">
              <a:avLst/>
            </a:prstGeom>
          </p:spPr>
          <p:txBody>
            <a:bodyPr wrap="square">
              <a:spAutoFit/>
            </a:bodyPr>
            <a:lstStyle/>
            <a:p>
              <a:pPr algn="ctr"/>
              <a:r>
                <a:rPr lang="es-CO" dirty="0">
                  <a:solidFill>
                    <a:schemeClr val="bg1">
                      <a:lumMod val="65000"/>
                    </a:schemeClr>
                  </a:solidFill>
                </a:rPr>
                <a:t>Avance Metas del Plan Distrital de Desarrollo – Vigencia 2017</a:t>
              </a:r>
            </a:p>
          </p:txBody>
        </p:sp>
        <p:graphicFrame>
          <p:nvGraphicFramePr>
            <p:cNvPr id="6" name="Gráfico 5">
              <a:extLst>
                <a:ext uri="{FF2B5EF4-FFF2-40B4-BE49-F238E27FC236}">
                  <a16:creationId xmlns:a16="http://schemas.microsoft.com/office/drawing/2014/main" id="{19000DAD-503E-4D11-962B-72571A4211C9}"/>
                </a:ext>
              </a:extLst>
            </p:cNvPr>
            <p:cNvGraphicFramePr>
              <a:graphicFrameLocks/>
            </p:cNvGraphicFramePr>
            <p:nvPr>
              <p:extLst>
                <p:ext uri="{D42A27DB-BD31-4B8C-83A1-F6EECF244321}">
                  <p14:modId xmlns:p14="http://schemas.microsoft.com/office/powerpoint/2010/main" val="3661918089"/>
                </p:ext>
              </p:extLst>
            </p:nvPr>
          </p:nvGraphicFramePr>
          <p:xfrm>
            <a:off x="674241" y="1017161"/>
            <a:ext cx="7524750" cy="4490504"/>
          </p:xfrm>
          <a:graphic>
            <a:graphicData uri="http://schemas.openxmlformats.org/drawingml/2006/chart">
              <c:chart xmlns:c="http://schemas.openxmlformats.org/drawingml/2006/chart" xmlns:r="http://schemas.openxmlformats.org/officeDocument/2006/relationships" r:id="rId3"/>
            </a:graphicData>
          </a:graphic>
        </p:graphicFrame>
        <p:sp>
          <p:nvSpPr>
            <p:cNvPr id="5" name="CuadroTexto 4">
              <a:extLst>
                <a:ext uri="{FF2B5EF4-FFF2-40B4-BE49-F238E27FC236}">
                  <a16:creationId xmlns:a16="http://schemas.microsoft.com/office/drawing/2014/main" id="{B2CF1656-F68B-4436-939B-8F2A333B2922}"/>
                </a:ext>
              </a:extLst>
            </p:cNvPr>
            <p:cNvSpPr txBox="1"/>
            <p:nvPr/>
          </p:nvSpPr>
          <p:spPr>
            <a:xfrm>
              <a:off x="4125433" y="6124354"/>
              <a:ext cx="4933507" cy="769441"/>
            </a:xfrm>
            <a:prstGeom prst="rect">
              <a:avLst/>
            </a:prstGeom>
            <a:noFill/>
          </p:spPr>
          <p:txBody>
            <a:bodyPr wrap="square" rtlCol="0">
              <a:spAutoFit/>
            </a:bodyPr>
            <a:lstStyle/>
            <a:p>
              <a:pPr algn="r"/>
              <a:r>
                <a:rPr lang="es-CO" sz="1100" dirty="0"/>
                <a:t>Elaborado por Jazmín Karime Flórez Vergel</a:t>
              </a:r>
            </a:p>
            <a:p>
              <a:pPr algn="r"/>
              <a:r>
                <a:rPr lang="es-CO" sz="1100" dirty="0"/>
                <a:t>Profesional Universitario</a:t>
              </a:r>
            </a:p>
            <a:p>
              <a:pPr algn="r"/>
              <a:r>
                <a:rPr lang="es-CO" sz="1100" dirty="0"/>
                <a:t>Oficina Asesora de Planeación</a:t>
              </a:r>
            </a:p>
            <a:p>
              <a:pPr algn="r"/>
              <a:r>
                <a:rPr lang="es-CO" sz="1100" dirty="0"/>
                <a:t>13/02/2018</a:t>
              </a:r>
            </a:p>
          </p:txBody>
        </p:sp>
      </p:grpSp>
    </p:spTree>
    <p:extLst>
      <p:ext uri="{BB962C8B-B14F-4D97-AF65-F5344CB8AC3E}">
        <p14:creationId xmlns:p14="http://schemas.microsoft.com/office/powerpoint/2010/main" val="113148022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139EE338-8009-47C9-93AA-7487B9E48953}"/>
              </a:ext>
            </a:extLst>
          </p:cNvPr>
          <p:cNvGrpSpPr/>
          <p:nvPr/>
        </p:nvGrpSpPr>
        <p:grpSpPr>
          <a:xfrm>
            <a:off x="290945" y="59436"/>
            <a:ext cx="8767995" cy="6834359"/>
            <a:chOff x="290945" y="59436"/>
            <a:chExt cx="8767995" cy="6834359"/>
          </a:xfrm>
        </p:grpSpPr>
        <p:sp>
          <p:nvSpPr>
            <p:cNvPr id="3" name="Rectángulo 2"/>
            <p:cNvSpPr/>
            <p:nvPr/>
          </p:nvSpPr>
          <p:spPr>
            <a:xfrm>
              <a:off x="2030237" y="59436"/>
              <a:ext cx="6613157" cy="461665"/>
            </a:xfrm>
            <a:prstGeom prst="rect">
              <a:avLst/>
            </a:prstGeom>
          </p:spPr>
          <p:txBody>
            <a:bodyPr wrap="none">
              <a:spAutoFit/>
            </a:bodyPr>
            <a:lstStyle/>
            <a:p>
              <a:pPr algn="ctr"/>
              <a:r>
                <a:rPr lang="es-CO" sz="2400" b="1" dirty="0">
                  <a:solidFill>
                    <a:srgbClr val="0070C0"/>
                  </a:solidFill>
                </a:rPr>
                <a:t>Informe </a:t>
              </a:r>
              <a:r>
                <a:rPr lang="es-CO" sz="2400" dirty="0">
                  <a:solidFill>
                    <a:srgbClr val="0070C0"/>
                  </a:solidFill>
                </a:rPr>
                <a:t>Plan</a:t>
              </a:r>
              <a:r>
                <a:rPr lang="es-CO" sz="2400" b="1" dirty="0">
                  <a:solidFill>
                    <a:srgbClr val="0070C0"/>
                  </a:solidFill>
                </a:rPr>
                <a:t> de Acción Institucional - UAESP</a:t>
              </a:r>
            </a:p>
          </p:txBody>
        </p:sp>
        <p:sp>
          <p:nvSpPr>
            <p:cNvPr id="4" name="Rectángulo 3"/>
            <p:cNvSpPr/>
            <p:nvPr/>
          </p:nvSpPr>
          <p:spPr>
            <a:xfrm>
              <a:off x="930166" y="420923"/>
              <a:ext cx="7441324" cy="369332"/>
            </a:xfrm>
            <a:prstGeom prst="rect">
              <a:avLst/>
            </a:prstGeom>
          </p:spPr>
          <p:txBody>
            <a:bodyPr wrap="square">
              <a:spAutoFit/>
            </a:bodyPr>
            <a:lstStyle/>
            <a:p>
              <a:pPr algn="ctr"/>
              <a:r>
                <a:rPr lang="es-CO" dirty="0">
                  <a:solidFill>
                    <a:schemeClr val="bg1">
                      <a:lumMod val="65000"/>
                    </a:schemeClr>
                  </a:solidFill>
                </a:rPr>
                <a:t>Avance Metas del Plan Distrital de Desarrollo – Vigencia 2017</a:t>
              </a:r>
            </a:p>
          </p:txBody>
        </p:sp>
        <p:sp>
          <p:nvSpPr>
            <p:cNvPr id="6" name="Rectángulo 5"/>
            <p:cNvSpPr/>
            <p:nvPr/>
          </p:nvSpPr>
          <p:spPr>
            <a:xfrm>
              <a:off x="290945" y="788002"/>
              <a:ext cx="8617528" cy="583907"/>
            </a:xfrm>
            <a:prstGeom prst="rect">
              <a:avLst/>
            </a:prstGeom>
            <a:solidFill>
              <a:schemeClr val="accent5">
                <a:lumMod val="40000"/>
                <a:lumOff val="60000"/>
              </a:schemeClr>
            </a:solidFill>
            <a:ln>
              <a:noFill/>
            </a:ln>
          </p:spPr>
          <p:txBody>
            <a:bodyPr wrap="square">
              <a:spAutoFit/>
            </a:bodyPr>
            <a:lstStyle/>
            <a:p>
              <a:pPr algn="ctr"/>
              <a:r>
                <a:rPr lang="es-CO" b="1" dirty="0"/>
                <a:t>Disminuir en 6% las toneladas de residuos urbanos dispuestos en el relleno sanitario. (Cambio cultural en manejo de residuos y separación en fuente)</a:t>
              </a:r>
            </a:p>
          </p:txBody>
        </p:sp>
        <p:graphicFrame>
          <p:nvGraphicFramePr>
            <p:cNvPr id="9" name="Gráfico 8">
              <a:extLst>
                <a:ext uri="{FF2B5EF4-FFF2-40B4-BE49-F238E27FC236}">
                  <a16:creationId xmlns:a16="http://schemas.microsoft.com/office/drawing/2014/main" id="{7D85F7B3-4DB6-46DC-B04E-992B54DD18E6}"/>
                </a:ext>
              </a:extLst>
            </p:cNvPr>
            <p:cNvGraphicFramePr>
              <a:graphicFrameLocks/>
            </p:cNvGraphicFramePr>
            <p:nvPr>
              <p:extLst>
                <p:ext uri="{D42A27DB-BD31-4B8C-83A1-F6EECF244321}">
                  <p14:modId xmlns:p14="http://schemas.microsoft.com/office/powerpoint/2010/main" val="3101404421"/>
                </p:ext>
              </p:extLst>
            </p:nvPr>
          </p:nvGraphicFramePr>
          <p:xfrm>
            <a:off x="290945" y="1488558"/>
            <a:ext cx="8617528" cy="4380614"/>
          </p:xfrm>
          <a:graphic>
            <a:graphicData uri="http://schemas.openxmlformats.org/drawingml/2006/chart">
              <c:chart xmlns:c="http://schemas.openxmlformats.org/drawingml/2006/chart" xmlns:r="http://schemas.openxmlformats.org/officeDocument/2006/relationships" r:id="rId2"/>
            </a:graphicData>
          </a:graphic>
        </p:graphicFrame>
        <p:sp>
          <p:nvSpPr>
            <p:cNvPr id="7" name="CuadroTexto 6">
              <a:extLst>
                <a:ext uri="{FF2B5EF4-FFF2-40B4-BE49-F238E27FC236}">
                  <a16:creationId xmlns:a16="http://schemas.microsoft.com/office/drawing/2014/main" id="{FD1CA80D-809E-4EFD-9769-A34151EE8D4B}"/>
                </a:ext>
              </a:extLst>
            </p:cNvPr>
            <p:cNvSpPr txBox="1"/>
            <p:nvPr/>
          </p:nvSpPr>
          <p:spPr>
            <a:xfrm>
              <a:off x="4125433" y="6124354"/>
              <a:ext cx="4933507" cy="769441"/>
            </a:xfrm>
            <a:prstGeom prst="rect">
              <a:avLst/>
            </a:prstGeom>
            <a:noFill/>
          </p:spPr>
          <p:txBody>
            <a:bodyPr wrap="square" rtlCol="0">
              <a:spAutoFit/>
            </a:bodyPr>
            <a:lstStyle/>
            <a:p>
              <a:pPr algn="r"/>
              <a:r>
                <a:rPr lang="es-CO" sz="1100" dirty="0"/>
                <a:t>Elaborado por Jazmín Karime Flórez Vergel</a:t>
              </a:r>
            </a:p>
            <a:p>
              <a:pPr algn="r"/>
              <a:r>
                <a:rPr lang="es-CO" sz="1100" dirty="0"/>
                <a:t>Profesional Universitario</a:t>
              </a:r>
            </a:p>
            <a:p>
              <a:pPr algn="r"/>
              <a:r>
                <a:rPr lang="es-CO" sz="1100" dirty="0"/>
                <a:t>Oficina Asesora de Planeación</a:t>
              </a:r>
            </a:p>
            <a:p>
              <a:pPr algn="r"/>
              <a:r>
                <a:rPr lang="es-CO" sz="1100" dirty="0"/>
                <a:t>13/02/2018</a:t>
              </a:r>
            </a:p>
          </p:txBody>
        </p:sp>
      </p:grpSp>
    </p:spTree>
    <p:extLst>
      <p:ext uri="{BB962C8B-B14F-4D97-AF65-F5344CB8AC3E}">
        <p14:creationId xmlns:p14="http://schemas.microsoft.com/office/powerpoint/2010/main" val="279855887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6C5C951B-4CB0-4B5C-B96B-C896991C190C}"/>
              </a:ext>
            </a:extLst>
          </p:cNvPr>
          <p:cNvGrpSpPr/>
          <p:nvPr/>
        </p:nvGrpSpPr>
        <p:grpSpPr>
          <a:xfrm>
            <a:off x="212045" y="250960"/>
            <a:ext cx="8846895" cy="6642835"/>
            <a:chOff x="212045" y="250960"/>
            <a:chExt cx="8846895" cy="6642835"/>
          </a:xfrm>
        </p:grpSpPr>
        <p:sp>
          <p:nvSpPr>
            <p:cNvPr id="3" name="Rectángulo 2"/>
            <p:cNvSpPr/>
            <p:nvPr/>
          </p:nvSpPr>
          <p:spPr>
            <a:xfrm>
              <a:off x="1753622" y="250960"/>
              <a:ext cx="4612085" cy="432929"/>
            </a:xfrm>
            <a:prstGeom prst="rect">
              <a:avLst/>
            </a:prstGeom>
          </p:spPr>
          <p:txBody>
            <a:bodyPr wrap="none">
              <a:spAutoFit/>
            </a:bodyPr>
            <a:lstStyle/>
            <a:p>
              <a:r>
                <a:rPr lang="es-CO" sz="2400" b="1" dirty="0">
                  <a:solidFill>
                    <a:srgbClr val="0070C0"/>
                  </a:solidFill>
                </a:rPr>
                <a:t>Informe Plan de Acción Institucional - UAESP</a:t>
              </a:r>
            </a:p>
          </p:txBody>
        </p:sp>
        <p:sp>
          <p:nvSpPr>
            <p:cNvPr id="4" name="Rectángulo 3"/>
            <p:cNvSpPr/>
            <p:nvPr/>
          </p:nvSpPr>
          <p:spPr>
            <a:xfrm>
              <a:off x="1271085" y="662952"/>
              <a:ext cx="7368418" cy="369332"/>
            </a:xfrm>
            <a:prstGeom prst="rect">
              <a:avLst/>
            </a:prstGeom>
          </p:spPr>
          <p:txBody>
            <a:bodyPr wrap="square">
              <a:spAutoFit/>
            </a:bodyPr>
            <a:lstStyle/>
            <a:p>
              <a:pPr algn="ctr"/>
              <a:r>
                <a:rPr lang="es-CO" dirty="0">
                  <a:solidFill>
                    <a:schemeClr val="bg1">
                      <a:lumMod val="65000"/>
                    </a:schemeClr>
                  </a:solidFill>
                </a:rPr>
                <a:t>Avance Metas del Plan Distrital de Desarrollo – Vigencia 2017</a:t>
              </a:r>
            </a:p>
          </p:txBody>
        </p:sp>
        <p:sp>
          <p:nvSpPr>
            <p:cNvPr id="5" name="Rectángulo 4"/>
            <p:cNvSpPr/>
            <p:nvPr/>
          </p:nvSpPr>
          <p:spPr>
            <a:xfrm>
              <a:off x="212045" y="1058411"/>
              <a:ext cx="8765700" cy="346343"/>
            </a:xfrm>
            <a:prstGeom prst="rect">
              <a:avLst/>
            </a:prstGeom>
            <a:solidFill>
              <a:schemeClr val="accent5">
                <a:lumMod val="40000"/>
                <a:lumOff val="60000"/>
              </a:schemeClr>
            </a:solidFill>
            <a:ln>
              <a:noFill/>
            </a:ln>
          </p:spPr>
          <p:txBody>
            <a:bodyPr wrap="square">
              <a:spAutoFit/>
            </a:bodyPr>
            <a:lstStyle/>
            <a:p>
              <a:pPr algn="ctr"/>
              <a:r>
                <a:rPr lang="es-CO" b="1" dirty="0"/>
                <a:t>26 servicios funerarios integrales prestados en los cementerios de propiedad del Distrito</a:t>
              </a:r>
            </a:p>
          </p:txBody>
        </p:sp>
        <p:graphicFrame>
          <p:nvGraphicFramePr>
            <p:cNvPr id="7" name="Gráfico 6">
              <a:extLst>
                <a:ext uri="{FF2B5EF4-FFF2-40B4-BE49-F238E27FC236}">
                  <a16:creationId xmlns:a16="http://schemas.microsoft.com/office/drawing/2014/main" id="{E73EB3DD-FC0E-40DE-8F23-644FE990F751}"/>
                </a:ext>
              </a:extLst>
            </p:cNvPr>
            <p:cNvGraphicFramePr>
              <a:graphicFrameLocks/>
            </p:cNvGraphicFramePr>
            <p:nvPr>
              <p:extLst>
                <p:ext uri="{D42A27DB-BD31-4B8C-83A1-F6EECF244321}">
                  <p14:modId xmlns:p14="http://schemas.microsoft.com/office/powerpoint/2010/main" val="223630565"/>
                </p:ext>
              </p:extLst>
            </p:nvPr>
          </p:nvGraphicFramePr>
          <p:xfrm>
            <a:off x="212045" y="1619250"/>
            <a:ext cx="8765700" cy="4239290"/>
          </p:xfrm>
          <a:graphic>
            <a:graphicData uri="http://schemas.openxmlformats.org/drawingml/2006/chart">
              <c:chart xmlns:c="http://schemas.openxmlformats.org/drawingml/2006/chart" xmlns:r="http://schemas.openxmlformats.org/officeDocument/2006/relationships" r:id="rId2"/>
            </a:graphicData>
          </a:graphic>
        </p:graphicFrame>
        <p:sp>
          <p:nvSpPr>
            <p:cNvPr id="6" name="CuadroTexto 5">
              <a:extLst>
                <a:ext uri="{FF2B5EF4-FFF2-40B4-BE49-F238E27FC236}">
                  <a16:creationId xmlns:a16="http://schemas.microsoft.com/office/drawing/2014/main" id="{E9A7BF44-0FBF-49CA-8308-76ADACE9F506}"/>
                </a:ext>
              </a:extLst>
            </p:cNvPr>
            <p:cNvSpPr txBox="1"/>
            <p:nvPr/>
          </p:nvSpPr>
          <p:spPr>
            <a:xfrm>
              <a:off x="4125433" y="6124354"/>
              <a:ext cx="4933507" cy="769441"/>
            </a:xfrm>
            <a:prstGeom prst="rect">
              <a:avLst/>
            </a:prstGeom>
            <a:noFill/>
          </p:spPr>
          <p:txBody>
            <a:bodyPr wrap="square" rtlCol="0">
              <a:spAutoFit/>
            </a:bodyPr>
            <a:lstStyle/>
            <a:p>
              <a:pPr algn="r"/>
              <a:r>
                <a:rPr lang="es-CO" sz="1100" dirty="0"/>
                <a:t>Elaborado por Jazmín Karime Flórez Vergel</a:t>
              </a:r>
            </a:p>
            <a:p>
              <a:pPr algn="r"/>
              <a:r>
                <a:rPr lang="es-CO" sz="1100" dirty="0"/>
                <a:t>Profesional Universitario</a:t>
              </a:r>
            </a:p>
            <a:p>
              <a:pPr algn="r"/>
              <a:r>
                <a:rPr lang="es-CO" sz="1100" dirty="0"/>
                <a:t>Oficina Asesora de Planeación</a:t>
              </a:r>
            </a:p>
            <a:p>
              <a:pPr algn="r"/>
              <a:r>
                <a:rPr lang="es-CO" sz="1100" dirty="0"/>
                <a:t>13/02/2018</a:t>
              </a:r>
            </a:p>
          </p:txBody>
        </p:sp>
      </p:grpSp>
    </p:spTree>
    <p:extLst>
      <p:ext uri="{BB962C8B-B14F-4D97-AF65-F5344CB8AC3E}">
        <p14:creationId xmlns:p14="http://schemas.microsoft.com/office/powerpoint/2010/main" val="259555487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AEFBBE1D-5EDE-46CD-ABDC-6AEE98545573}"/>
              </a:ext>
            </a:extLst>
          </p:cNvPr>
          <p:cNvGrpSpPr/>
          <p:nvPr/>
        </p:nvGrpSpPr>
        <p:grpSpPr>
          <a:xfrm>
            <a:off x="278887" y="63093"/>
            <a:ext cx="8780053" cy="6830702"/>
            <a:chOff x="278887" y="63093"/>
            <a:chExt cx="8780053" cy="6830702"/>
          </a:xfrm>
        </p:grpSpPr>
        <p:grpSp>
          <p:nvGrpSpPr>
            <p:cNvPr id="16" name="Grupo 15"/>
            <p:cNvGrpSpPr/>
            <p:nvPr/>
          </p:nvGrpSpPr>
          <p:grpSpPr>
            <a:xfrm>
              <a:off x="278887" y="63093"/>
              <a:ext cx="8478982" cy="1469047"/>
              <a:chOff x="604761" y="148920"/>
              <a:chExt cx="11126516" cy="965924"/>
            </a:xfrm>
          </p:grpSpPr>
          <p:sp>
            <p:nvSpPr>
              <p:cNvPr id="17" name="Rectángulo 16"/>
              <p:cNvSpPr/>
              <p:nvPr/>
            </p:nvSpPr>
            <p:spPr>
              <a:xfrm>
                <a:off x="3116770" y="148920"/>
                <a:ext cx="5854232" cy="461665"/>
              </a:xfrm>
              <a:prstGeom prst="rect">
                <a:avLst/>
              </a:prstGeom>
            </p:spPr>
            <p:txBody>
              <a:bodyPr wrap="none">
                <a:spAutoFit/>
              </a:bodyPr>
              <a:lstStyle/>
              <a:p>
                <a:pPr algn="ctr"/>
                <a:r>
                  <a:rPr lang="es-CO" sz="2400" b="1" dirty="0">
                    <a:solidFill>
                      <a:srgbClr val="0070C0"/>
                    </a:solidFill>
                  </a:rPr>
                  <a:t>Informe Plan de Acción Institucional - UAESP</a:t>
                </a:r>
              </a:p>
            </p:txBody>
          </p:sp>
          <p:sp>
            <p:nvSpPr>
              <p:cNvPr id="18" name="Rectángulo 17"/>
              <p:cNvSpPr/>
              <p:nvPr/>
            </p:nvSpPr>
            <p:spPr>
              <a:xfrm>
                <a:off x="1195249" y="468513"/>
                <a:ext cx="9886368" cy="242842"/>
              </a:xfrm>
              <a:prstGeom prst="rect">
                <a:avLst/>
              </a:prstGeom>
            </p:spPr>
            <p:txBody>
              <a:bodyPr wrap="square">
                <a:spAutoFit/>
              </a:bodyPr>
              <a:lstStyle/>
              <a:p>
                <a:pPr algn="ctr"/>
                <a:r>
                  <a:rPr lang="es-CO" dirty="0">
                    <a:solidFill>
                      <a:schemeClr val="bg1">
                        <a:lumMod val="65000"/>
                      </a:schemeClr>
                    </a:solidFill>
                  </a:rPr>
                  <a:t>Avance Metas del Plan Distrital de Desarrollo – Vigencia 2017</a:t>
                </a:r>
              </a:p>
            </p:txBody>
          </p:sp>
          <p:sp>
            <p:nvSpPr>
              <p:cNvPr id="19" name="Rectángulo 18"/>
              <p:cNvSpPr/>
              <p:nvPr/>
            </p:nvSpPr>
            <p:spPr>
              <a:xfrm>
                <a:off x="604761" y="745512"/>
                <a:ext cx="11126516" cy="369332"/>
              </a:xfrm>
              <a:prstGeom prst="rect">
                <a:avLst/>
              </a:prstGeom>
              <a:solidFill>
                <a:schemeClr val="accent5">
                  <a:lumMod val="40000"/>
                  <a:lumOff val="60000"/>
                </a:schemeClr>
              </a:solidFill>
              <a:ln>
                <a:noFill/>
              </a:ln>
            </p:spPr>
            <p:txBody>
              <a:bodyPr wrap="square">
                <a:spAutoFit/>
              </a:bodyPr>
              <a:lstStyle/>
              <a:p>
                <a:pPr algn="ctr"/>
                <a:r>
                  <a:rPr lang="es-CO" b="1" dirty="0"/>
                  <a:t>4.000 subsidios del servicio funerario entregados a población vulnerable de Bogotá</a:t>
                </a:r>
              </a:p>
            </p:txBody>
          </p:sp>
        </p:grpSp>
        <p:graphicFrame>
          <p:nvGraphicFramePr>
            <p:cNvPr id="8" name="Gráfico 7">
              <a:extLst>
                <a:ext uri="{FF2B5EF4-FFF2-40B4-BE49-F238E27FC236}">
                  <a16:creationId xmlns:a16="http://schemas.microsoft.com/office/drawing/2014/main" id="{12650DE2-3DF4-4323-9B7F-D88D6F2CFBEF}"/>
                </a:ext>
              </a:extLst>
            </p:cNvPr>
            <p:cNvGraphicFramePr>
              <a:graphicFrameLocks/>
            </p:cNvGraphicFramePr>
            <p:nvPr>
              <p:extLst>
                <p:ext uri="{D42A27DB-BD31-4B8C-83A1-F6EECF244321}">
                  <p14:modId xmlns:p14="http://schemas.microsoft.com/office/powerpoint/2010/main" val="3590709399"/>
                </p:ext>
              </p:extLst>
            </p:nvPr>
          </p:nvGraphicFramePr>
          <p:xfrm>
            <a:off x="278887" y="1584088"/>
            <a:ext cx="8478981" cy="4231921"/>
          </p:xfrm>
          <a:graphic>
            <a:graphicData uri="http://schemas.openxmlformats.org/drawingml/2006/chart">
              <c:chart xmlns:c="http://schemas.openxmlformats.org/drawingml/2006/chart" xmlns:r="http://schemas.openxmlformats.org/officeDocument/2006/relationships" r:id="rId2"/>
            </a:graphicData>
          </a:graphic>
        </p:graphicFrame>
        <p:sp>
          <p:nvSpPr>
            <p:cNvPr id="7" name="CuadroTexto 6">
              <a:extLst>
                <a:ext uri="{FF2B5EF4-FFF2-40B4-BE49-F238E27FC236}">
                  <a16:creationId xmlns:a16="http://schemas.microsoft.com/office/drawing/2014/main" id="{4584E94A-DFFB-474B-8382-ED3DAF2245C1}"/>
                </a:ext>
              </a:extLst>
            </p:cNvPr>
            <p:cNvSpPr txBox="1"/>
            <p:nvPr/>
          </p:nvSpPr>
          <p:spPr>
            <a:xfrm>
              <a:off x="4125433" y="6124354"/>
              <a:ext cx="4933507" cy="769441"/>
            </a:xfrm>
            <a:prstGeom prst="rect">
              <a:avLst/>
            </a:prstGeom>
            <a:noFill/>
          </p:spPr>
          <p:txBody>
            <a:bodyPr wrap="square" rtlCol="0">
              <a:spAutoFit/>
            </a:bodyPr>
            <a:lstStyle/>
            <a:p>
              <a:pPr algn="r"/>
              <a:r>
                <a:rPr lang="es-CO" sz="1100" dirty="0"/>
                <a:t>Elaborado por Jazmín Karime Flórez Vergel</a:t>
              </a:r>
            </a:p>
            <a:p>
              <a:pPr algn="r"/>
              <a:r>
                <a:rPr lang="es-CO" sz="1100" dirty="0"/>
                <a:t>Profesional Universitario</a:t>
              </a:r>
            </a:p>
            <a:p>
              <a:pPr algn="r"/>
              <a:r>
                <a:rPr lang="es-CO" sz="1100" dirty="0"/>
                <a:t>Oficina Asesora de Planeación</a:t>
              </a:r>
            </a:p>
            <a:p>
              <a:pPr algn="r"/>
              <a:r>
                <a:rPr lang="es-CO" sz="1100" dirty="0"/>
                <a:t>13/02/2018</a:t>
              </a:r>
            </a:p>
          </p:txBody>
        </p:sp>
      </p:grpSp>
    </p:spTree>
    <p:extLst>
      <p:ext uri="{BB962C8B-B14F-4D97-AF65-F5344CB8AC3E}">
        <p14:creationId xmlns:p14="http://schemas.microsoft.com/office/powerpoint/2010/main" val="388549768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0FB9E90-2618-4D5B-A7D5-7A9DDF69D2D8}"/>
              </a:ext>
            </a:extLst>
          </p:cNvPr>
          <p:cNvGrpSpPr/>
          <p:nvPr/>
        </p:nvGrpSpPr>
        <p:grpSpPr>
          <a:xfrm>
            <a:off x="462151" y="73656"/>
            <a:ext cx="8596789" cy="6820139"/>
            <a:chOff x="462151" y="73656"/>
            <a:chExt cx="8596789" cy="6820139"/>
          </a:xfrm>
        </p:grpSpPr>
        <p:sp>
          <p:nvSpPr>
            <p:cNvPr id="4" name="Rectángulo 3"/>
            <p:cNvSpPr/>
            <p:nvPr/>
          </p:nvSpPr>
          <p:spPr>
            <a:xfrm>
              <a:off x="2270702" y="73656"/>
              <a:ext cx="5854231" cy="461665"/>
            </a:xfrm>
            <a:prstGeom prst="rect">
              <a:avLst/>
            </a:prstGeom>
          </p:spPr>
          <p:txBody>
            <a:bodyPr wrap="none">
              <a:spAutoFit/>
            </a:bodyPr>
            <a:lstStyle/>
            <a:p>
              <a:r>
                <a:rPr lang="es-CO" sz="2400" b="1" dirty="0">
                  <a:solidFill>
                    <a:srgbClr val="0070C0"/>
                  </a:solidFill>
                </a:rPr>
                <a:t>Informe Plan de Acción Institucional - UAESP</a:t>
              </a:r>
            </a:p>
          </p:txBody>
        </p:sp>
        <p:sp>
          <p:nvSpPr>
            <p:cNvPr id="5" name="Rectángulo 4"/>
            <p:cNvSpPr/>
            <p:nvPr/>
          </p:nvSpPr>
          <p:spPr>
            <a:xfrm>
              <a:off x="778002" y="396114"/>
              <a:ext cx="7851648" cy="369332"/>
            </a:xfrm>
            <a:prstGeom prst="rect">
              <a:avLst/>
            </a:prstGeom>
          </p:spPr>
          <p:txBody>
            <a:bodyPr wrap="square">
              <a:spAutoFit/>
            </a:bodyPr>
            <a:lstStyle/>
            <a:p>
              <a:pPr algn="ctr"/>
              <a:r>
                <a:rPr lang="es-CO" dirty="0">
                  <a:solidFill>
                    <a:schemeClr val="bg1">
                      <a:lumMod val="65000"/>
                    </a:schemeClr>
                  </a:solidFill>
                </a:rPr>
                <a:t>Avance metas del Plan Distrital de Desarrollo – Vigencia 2017</a:t>
              </a:r>
            </a:p>
          </p:txBody>
        </p:sp>
        <p:sp>
          <p:nvSpPr>
            <p:cNvPr id="6" name="Rectángulo 5"/>
            <p:cNvSpPr/>
            <p:nvPr/>
          </p:nvSpPr>
          <p:spPr>
            <a:xfrm>
              <a:off x="462152" y="746925"/>
              <a:ext cx="8483347" cy="646331"/>
            </a:xfrm>
            <a:prstGeom prst="rect">
              <a:avLst/>
            </a:prstGeom>
            <a:solidFill>
              <a:schemeClr val="accent5">
                <a:lumMod val="40000"/>
                <a:lumOff val="60000"/>
              </a:schemeClr>
            </a:solidFill>
            <a:ln>
              <a:noFill/>
            </a:ln>
          </p:spPr>
          <p:txBody>
            <a:bodyPr wrap="square">
              <a:spAutoFit/>
            </a:bodyPr>
            <a:lstStyle/>
            <a:p>
              <a:pPr algn="ctr"/>
              <a:r>
                <a:rPr lang="es-CO" b="1" dirty="0"/>
                <a:t>Aumentar en 17 puntos porcentuales las personas que consideran que el barrio en el que habitan es seguro</a:t>
              </a:r>
            </a:p>
          </p:txBody>
        </p:sp>
        <p:graphicFrame>
          <p:nvGraphicFramePr>
            <p:cNvPr id="8" name="Gráfico 7">
              <a:extLst>
                <a:ext uri="{FF2B5EF4-FFF2-40B4-BE49-F238E27FC236}">
                  <a16:creationId xmlns:a16="http://schemas.microsoft.com/office/drawing/2014/main" id="{EB7F2DA3-2BB5-4B4C-8673-73AC5D1B9205}"/>
                </a:ext>
              </a:extLst>
            </p:cNvPr>
            <p:cNvGraphicFramePr>
              <a:graphicFrameLocks/>
            </p:cNvGraphicFramePr>
            <p:nvPr>
              <p:extLst>
                <p:ext uri="{D42A27DB-BD31-4B8C-83A1-F6EECF244321}">
                  <p14:modId xmlns:p14="http://schemas.microsoft.com/office/powerpoint/2010/main" val="827417340"/>
                </p:ext>
              </p:extLst>
            </p:nvPr>
          </p:nvGraphicFramePr>
          <p:xfrm>
            <a:off x="462151" y="2057399"/>
            <a:ext cx="8483347" cy="3482164"/>
          </p:xfrm>
          <a:graphic>
            <a:graphicData uri="http://schemas.openxmlformats.org/drawingml/2006/chart">
              <c:chart xmlns:c="http://schemas.openxmlformats.org/drawingml/2006/chart" xmlns:r="http://schemas.openxmlformats.org/officeDocument/2006/relationships" r:id="rId2"/>
            </a:graphicData>
          </a:graphic>
        </p:graphicFrame>
        <p:sp>
          <p:nvSpPr>
            <p:cNvPr id="7" name="CuadroTexto 6">
              <a:extLst>
                <a:ext uri="{FF2B5EF4-FFF2-40B4-BE49-F238E27FC236}">
                  <a16:creationId xmlns:a16="http://schemas.microsoft.com/office/drawing/2014/main" id="{A9767B89-F357-46D1-977C-79D5302C125C}"/>
                </a:ext>
              </a:extLst>
            </p:cNvPr>
            <p:cNvSpPr txBox="1"/>
            <p:nvPr/>
          </p:nvSpPr>
          <p:spPr>
            <a:xfrm>
              <a:off x="4125433" y="6124354"/>
              <a:ext cx="4933507" cy="769441"/>
            </a:xfrm>
            <a:prstGeom prst="rect">
              <a:avLst/>
            </a:prstGeom>
            <a:noFill/>
          </p:spPr>
          <p:txBody>
            <a:bodyPr wrap="square" rtlCol="0">
              <a:spAutoFit/>
            </a:bodyPr>
            <a:lstStyle/>
            <a:p>
              <a:pPr algn="r"/>
              <a:r>
                <a:rPr lang="es-CO" sz="1100" dirty="0"/>
                <a:t>Elaborado por Jazmín Karime Flórez Vergel</a:t>
              </a:r>
            </a:p>
            <a:p>
              <a:pPr algn="r"/>
              <a:r>
                <a:rPr lang="es-CO" sz="1100" dirty="0"/>
                <a:t>Profesional Universitario</a:t>
              </a:r>
            </a:p>
            <a:p>
              <a:pPr algn="r"/>
              <a:r>
                <a:rPr lang="es-CO" sz="1100" dirty="0"/>
                <a:t>Oficina Asesora de Planeación</a:t>
              </a:r>
            </a:p>
            <a:p>
              <a:pPr algn="r"/>
              <a:r>
                <a:rPr lang="es-CO" sz="1100" dirty="0"/>
                <a:t>13/02/2018</a:t>
              </a:r>
            </a:p>
          </p:txBody>
        </p:sp>
      </p:grpSp>
    </p:spTree>
    <p:extLst>
      <p:ext uri="{BB962C8B-B14F-4D97-AF65-F5344CB8AC3E}">
        <p14:creationId xmlns:p14="http://schemas.microsoft.com/office/powerpoint/2010/main" val="348127821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4">
            <a:extLst>
              <a:ext uri="{FF2B5EF4-FFF2-40B4-BE49-F238E27FC236}">
                <a16:creationId xmlns:a16="http://schemas.microsoft.com/office/drawing/2014/main" id="{20B3B443-19DD-45F8-A86A-6CA90C329FB4}"/>
              </a:ext>
            </a:extLst>
          </p:cNvPr>
          <p:cNvGrpSpPr/>
          <p:nvPr/>
        </p:nvGrpSpPr>
        <p:grpSpPr>
          <a:xfrm>
            <a:off x="614381" y="61883"/>
            <a:ext cx="8444559" cy="6831912"/>
            <a:chOff x="614381" y="61883"/>
            <a:chExt cx="8444559" cy="6831912"/>
          </a:xfrm>
        </p:grpSpPr>
        <p:sp>
          <p:nvSpPr>
            <p:cNvPr id="2" name="Rectángulo 1"/>
            <p:cNvSpPr/>
            <p:nvPr/>
          </p:nvSpPr>
          <p:spPr>
            <a:xfrm>
              <a:off x="2001085" y="61883"/>
              <a:ext cx="5854231" cy="461665"/>
            </a:xfrm>
            <a:prstGeom prst="rect">
              <a:avLst/>
            </a:prstGeom>
          </p:spPr>
          <p:txBody>
            <a:bodyPr wrap="none">
              <a:spAutoFit/>
            </a:bodyPr>
            <a:lstStyle/>
            <a:p>
              <a:r>
                <a:rPr lang="es-CO" sz="2400" b="1" dirty="0">
                  <a:solidFill>
                    <a:srgbClr val="0070C0"/>
                  </a:solidFill>
                </a:rPr>
                <a:t>Informe Plan de Acción Institucional - UAESP</a:t>
              </a:r>
            </a:p>
          </p:txBody>
        </p:sp>
        <p:sp>
          <p:nvSpPr>
            <p:cNvPr id="3" name="Rectángulo 2"/>
            <p:cNvSpPr/>
            <p:nvPr/>
          </p:nvSpPr>
          <p:spPr>
            <a:xfrm>
              <a:off x="862650" y="468554"/>
              <a:ext cx="7851648" cy="369332"/>
            </a:xfrm>
            <a:prstGeom prst="rect">
              <a:avLst/>
            </a:prstGeom>
          </p:spPr>
          <p:txBody>
            <a:bodyPr wrap="square">
              <a:spAutoFit/>
            </a:bodyPr>
            <a:lstStyle/>
            <a:p>
              <a:pPr algn="ctr"/>
              <a:r>
                <a:rPr lang="es-CO" dirty="0">
                  <a:solidFill>
                    <a:schemeClr val="bg1">
                      <a:lumMod val="65000"/>
                    </a:schemeClr>
                  </a:solidFill>
                </a:rPr>
                <a:t>Avance metas del Plan Distrital de Desarrollo – Vigencia 2017</a:t>
              </a:r>
            </a:p>
          </p:txBody>
        </p:sp>
        <p:sp>
          <p:nvSpPr>
            <p:cNvPr id="4" name="Rectángulo 3"/>
            <p:cNvSpPr/>
            <p:nvPr/>
          </p:nvSpPr>
          <p:spPr>
            <a:xfrm>
              <a:off x="614381" y="858486"/>
              <a:ext cx="8099917" cy="369332"/>
            </a:xfrm>
            <a:prstGeom prst="rect">
              <a:avLst/>
            </a:prstGeom>
            <a:solidFill>
              <a:schemeClr val="accent5">
                <a:lumMod val="40000"/>
                <a:lumOff val="60000"/>
              </a:schemeClr>
            </a:solidFill>
            <a:ln>
              <a:noFill/>
            </a:ln>
          </p:spPr>
          <p:txBody>
            <a:bodyPr wrap="square">
              <a:spAutoFit/>
            </a:bodyPr>
            <a:lstStyle/>
            <a:p>
              <a:pPr algn="ctr"/>
              <a:r>
                <a:rPr lang="es-CO" b="1" dirty="0"/>
                <a:t>Incrementar a un 90% la sostenibilidad del SIG en el Gobierno Distrital </a:t>
              </a:r>
            </a:p>
          </p:txBody>
        </p:sp>
        <p:graphicFrame>
          <p:nvGraphicFramePr>
            <p:cNvPr id="7" name="Gráfico 6">
              <a:extLst>
                <a:ext uri="{FF2B5EF4-FFF2-40B4-BE49-F238E27FC236}">
                  <a16:creationId xmlns:a16="http://schemas.microsoft.com/office/drawing/2014/main" id="{C5415B88-9B62-432F-BFE5-9B0A015DAA3F}"/>
                </a:ext>
              </a:extLst>
            </p:cNvPr>
            <p:cNvGraphicFramePr>
              <a:graphicFrameLocks/>
            </p:cNvGraphicFramePr>
            <p:nvPr>
              <p:extLst>
                <p:ext uri="{D42A27DB-BD31-4B8C-83A1-F6EECF244321}">
                  <p14:modId xmlns:p14="http://schemas.microsoft.com/office/powerpoint/2010/main" val="3808353791"/>
                </p:ext>
              </p:extLst>
            </p:nvPr>
          </p:nvGraphicFramePr>
          <p:xfrm>
            <a:off x="614382" y="1435395"/>
            <a:ext cx="8178744" cy="3934047"/>
          </p:xfrm>
          <a:graphic>
            <a:graphicData uri="http://schemas.openxmlformats.org/drawingml/2006/chart">
              <c:chart xmlns:c="http://schemas.openxmlformats.org/drawingml/2006/chart" xmlns:r="http://schemas.openxmlformats.org/officeDocument/2006/relationships" r:id="rId2"/>
            </a:graphicData>
          </a:graphic>
        </p:graphicFrame>
        <p:sp>
          <p:nvSpPr>
            <p:cNvPr id="6" name="CuadroTexto 5">
              <a:extLst>
                <a:ext uri="{FF2B5EF4-FFF2-40B4-BE49-F238E27FC236}">
                  <a16:creationId xmlns:a16="http://schemas.microsoft.com/office/drawing/2014/main" id="{4D29F4EC-D770-40F9-B01C-6C6AAF502EE3}"/>
                </a:ext>
              </a:extLst>
            </p:cNvPr>
            <p:cNvSpPr txBox="1"/>
            <p:nvPr/>
          </p:nvSpPr>
          <p:spPr>
            <a:xfrm>
              <a:off x="4125433" y="6124354"/>
              <a:ext cx="4933507" cy="769441"/>
            </a:xfrm>
            <a:prstGeom prst="rect">
              <a:avLst/>
            </a:prstGeom>
            <a:noFill/>
          </p:spPr>
          <p:txBody>
            <a:bodyPr wrap="square" rtlCol="0">
              <a:spAutoFit/>
            </a:bodyPr>
            <a:lstStyle/>
            <a:p>
              <a:pPr algn="r"/>
              <a:r>
                <a:rPr lang="es-CO" sz="1100" dirty="0"/>
                <a:t>Elaborado por Jazmín Karime Flórez Vergel</a:t>
              </a:r>
            </a:p>
            <a:p>
              <a:pPr algn="r"/>
              <a:r>
                <a:rPr lang="es-CO" sz="1100" dirty="0"/>
                <a:t>Profesional Universitario</a:t>
              </a:r>
            </a:p>
            <a:p>
              <a:pPr algn="r"/>
              <a:r>
                <a:rPr lang="es-CO" sz="1100" dirty="0"/>
                <a:t>Oficina Asesora de Planeación</a:t>
              </a:r>
            </a:p>
            <a:p>
              <a:pPr algn="r"/>
              <a:r>
                <a:rPr lang="es-CO" sz="1100" dirty="0"/>
                <a:t>13/02/2018</a:t>
              </a:r>
            </a:p>
          </p:txBody>
        </p:sp>
      </p:grpSp>
    </p:spTree>
    <p:extLst>
      <p:ext uri="{BB962C8B-B14F-4D97-AF65-F5344CB8AC3E}">
        <p14:creationId xmlns:p14="http://schemas.microsoft.com/office/powerpoint/2010/main" val="205661983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38465" y="1080299"/>
            <a:ext cx="7303898" cy="4893647"/>
          </a:xfrm>
          <a:prstGeom prst="rect">
            <a:avLst/>
          </a:prstGeom>
        </p:spPr>
        <p:txBody>
          <a:bodyPr wrap="square">
            <a:spAutoFit/>
          </a:bodyPr>
          <a:lstStyle/>
          <a:p>
            <a:pPr algn="ctr"/>
            <a:r>
              <a:rPr lang="es-CO" sz="2400" b="1" dirty="0">
                <a:solidFill>
                  <a:srgbClr val="0070C0"/>
                </a:solidFill>
              </a:rPr>
              <a:t>INFORME PLAN DE ACCIÓN INSTITUCIONAL – UAESP</a:t>
            </a:r>
          </a:p>
          <a:p>
            <a:pPr algn="ctr"/>
            <a:endParaRPr lang="es-CO" sz="2400" b="1" dirty="0">
              <a:solidFill>
                <a:srgbClr val="0070C0"/>
              </a:solidFill>
            </a:endParaRPr>
          </a:p>
          <a:p>
            <a:pPr algn="ctr"/>
            <a:r>
              <a:rPr lang="es-CO" sz="2400" b="1" dirty="0">
                <a:solidFill>
                  <a:srgbClr val="0070C0"/>
                </a:solidFill>
              </a:rPr>
              <a:t>VIGENCIA 2017</a:t>
            </a:r>
          </a:p>
          <a:p>
            <a:pPr algn="ctr"/>
            <a:endParaRPr lang="es-CO" sz="2400" b="1" dirty="0">
              <a:solidFill>
                <a:srgbClr val="0070C0"/>
              </a:solidFill>
            </a:endParaRPr>
          </a:p>
          <a:p>
            <a:pPr algn="ctr"/>
            <a:endParaRPr lang="es-CO" sz="2400" b="1" dirty="0">
              <a:solidFill>
                <a:srgbClr val="0070C0"/>
              </a:solidFill>
            </a:endParaRPr>
          </a:p>
          <a:p>
            <a:pPr algn="ctr"/>
            <a:r>
              <a:rPr lang="es-CO" sz="2400" b="1" dirty="0">
                <a:solidFill>
                  <a:srgbClr val="0070C0"/>
                </a:solidFill>
              </a:rPr>
              <a:t>AVANCE OBJETIVOS ESTRATÉGICOS: MODELO DE TRANSFORMACION ORGANIZACIONAL</a:t>
            </a:r>
          </a:p>
          <a:p>
            <a:pPr algn="ctr"/>
            <a:endParaRPr lang="es-CO" sz="2400" b="1" dirty="0">
              <a:solidFill>
                <a:srgbClr val="0070C0"/>
              </a:solidFill>
            </a:endParaRPr>
          </a:p>
          <a:p>
            <a:pPr algn="ctr"/>
            <a:endParaRPr lang="es-CO" sz="2400" b="1" dirty="0">
              <a:solidFill>
                <a:srgbClr val="0070C0"/>
              </a:solidFill>
            </a:endParaRPr>
          </a:p>
          <a:p>
            <a:pPr algn="ctr"/>
            <a:endParaRPr lang="es-CO" sz="2400" b="1" dirty="0">
              <a:solidFill>
                <a:srgbClr val="0070C0"/>
              </a:solidFill>
            </a:endParaRPr>
          </a:p>
          <a:p>
            <a:pPr algn="ctr"/>
            <a:r>
              <a:rPr lang="es-CO" sz="2400" b="1" dirty="0">
                <a:solidFill>
                  <a:srgbClr val="0070C0"/>
                </a:solidFill>
              </a:rPr>
              <a:t>FEBRERO 2018</a:t>
            </a:r>
          </a:p>
        </p:txBody>
      </p:sp>
      <p:sp>
        <p:nvSpPr>
          <p:cNvPr id="3" name="CuadroTexto 2">
            <a:extLst>
              <a:ext uri="{FF2B5EF4-FFF2-40B4-BE49-F238E27FC236}">
                <a16:creationId xmlns:a16="http://schemas.microsoft.com/office/drawing/2014/main" id="{4AA2524B-B96E-4DE4-9882-AF561DDDFD63}"/>
              </a:ext>
            </a:extLst>
          </p:cNvPr>
          <p:cNvSpPr txBox="1"/>
          <p:nvPr/>
        </p:nvSpPr>
        <p:spPr>
          <a:xfrm>
            <a:off x="4125433" y="6124354"/>
            <a:ext cx="4933507" cy="769441"/>
          </a:xfrm>
          <a:prstGeom prst="rect">
            <a:avLst/>
          </a:prstGeom>
          <a:noFill/>
        </p:spPr>
        <p:txBody>
          <a:bodyPr wrap="square" rtlCol="0">
            <a:spAutoFit/>
          </a:bodyPr>
          <a:lstStyle/>
          <a:p>
            <a:pPr algn="r"/>
            <a:r>
              <a:rPr lang="es-CO" sz="1100" dirty="0"/>
              <a:t>Elaborado por Jazmín Karime Flórez Vergel</a:t>
            </a:r>
          </a:p>
          <a:p>
            <a:pPr algn="r"/>
            <a:r>
              <a:rPr lang="es-CO" sz="1100" dirty="0"/>
              <a:t>Profesional Universitario</a:t>
            </a:r>
          </a:p>
          <a:p>
            <a:pPr algn="r"/>
            <a:r>
              <a:rPr lang="es-CO" sz="1100" dirty="0"/>
              <a:t>Oficina Asesora de Planeación</a:t>
            </a:r>
          </a:p>
          <a:p>
            <a:pPr algn="r"/>
            <a:r>
              <a:rPr lang="es-CO" sz="1100" dirty="0"/>
              <a:t>13/02/2018</a:t>
            </a:r>
          </a:p>
        </p:txBody>
      </p:sp>
    </p:spTree>
    <p:extLst>
      <p:ext uri="{BB962C8B-B14F-4D97-AF65-F5344CB8AC3E}">
        <p14:creationId xmlns:p14="http://schemas.microsoft.com/office/powerpoint/2010/main" val="10712262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theme1.xml><?xml version="1.0" encoding="utf-8"?>
<a:theme xmlns:a="http://schemas.openxmlformats.org/drawingml/2006/main" name="Galería">
  <a:themeElements>
    <a:clrScheme name="Galería">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ería">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í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Gallery</Template>
  <TotalTime>3886</TotalTime>
  <Words>3324</Words>
  <Application>Microsoft Office PowerPoint</Application>
  <PresentationFormat>Presentación en pantalla (4:3)</PresentationFormat>
  <Paragraphs>341</Paragraphs>
  <Slides>27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27</vt:i4>
      </vt:variant>
    </vt:vector>
  </HeadingPairs>
  <TitlesOfParts>
    <vt:vector size="33" baseType="lpstr">
      <vt:lpstr>Arial</vt:lpstr>
      <vt:lpstr>Calibri</vt:lpstr>
      <vt:lpstr>Century Gothic</vt:lpstr>
      <vt:lpstr>Gill Sans MT</vt:lpstr>
      <vt:lpstr>Palatino Linotype</vt:lpstr>
      <vt:lpstr>Galería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UAESP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Oficina Asesora  de Comunicaciones</dc:title>
  <dc:creator>Oficina Asesora  de Comunicaciones UAESP</dc:creator>
  <cp:lastModifiedBy>Jazmin Karime Florez Vergel</cp:lastModifiedBy>
  <cp:revision>246</cp:revision>
  <dcterms:created xsi:type="dcterms:W3CDTF">2016-07-13T01:48:46Z</dcterms:created>
  <dcterms:modified xsi:type="dcterms:W3CDTF">2018-02-13T15:53:05Z</dcterms:modified>
</cp:coreProperties>
</file>