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256" r:id="rId4"/>
    <p:sldId id="277" r:id="rId5"/>
    <p:sldId id="278" r:id="rId6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33D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66" d="100"/>
          <a:sy n="66" d="100"/>
        </p:scale>
        <p:origin x="668" y="-1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360F5F-352A-2548-B83A-8608A2815C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4166" y="2235200"/>
            <a:ext cx="9144000" cy="2387600"/>
          </a:xfrm>
          <a:prstGeom prst="rect">
            <a:avLst/>
          </a:prstGeom>
        </p:spPr>
        <p:txBody>
          <a:bodyPr anchor="b"/>
          <a:lstStyle>
            <a:lvl1pPr algn="l">
              <a:defRPr sz="4000">
                <a:solidFill>
                  <a:srgbClr val="233D34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A76BA12-3119-8C4B-DEC8-9FCA57C023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4E235F2-10CF-43FD-889D-558CFCBB0E9C}" type="datetimeFigureOut">
              <a:rPr lang="es-CO" smtClean="0"/>
              <a:t>27/11/2025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A53A595-321A-BBF3-7D5E-F2DAF65B6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A80DDFC-9747-7BF8-DFB8-8B9683914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E9B0346-9357-4360-8013-91CCC522404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81979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Texto&#10;&#10;Descripción generada automáticamente">
            <a:extLst>
              <a:ext uri="{FF2B5EF4-FFF2-40B4-BE49-F238E27FC236}">
                <a16:creationId xmlns:a16="http://schemas.microsoft.com/office/drawing/2014/main" id="{25A3CA95-6F12-5842-E11D-34A46B5883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6517" y="285711"/>
            <a:ext cx="2045166" cy="342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523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28A1A7-A3FB-69CE-0BB2-E859D405B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B5770CC-CB9C-F433-2BD3-51B3E55374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4951A6-9028-7E4E-07CB-A8EBA66FC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A804A-2A4C-43C0-90D6-3B2E172FBA85}" type="datetimeFigureOut">
              <a:rPr lang="es-CO" smtClean="0"/>
              <a:t>27/11/2025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C83379-008C-5CE9-B2C0-7ABE1ACA8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B7B99F9-ABD1-1F4B-A6F6-20378EC79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06967-90E4-4953-A28B-606841F7E72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49390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9C069C4-8E5E-A209-7136-4DB98197C8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8E513-C2E0-4D87-87D2-9543254BA5FC}" type="datetimeFigureOut">
              <a:rPr lang="es-CO" smtClean="0"/>
              <a:t>27/11/2025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2A9D376-0A4A-4276-529F-143E0332B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29F8907-4E6F-A055-E701-CA8171D4B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3D4C3-66C2-4530-B03D-D664A694358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967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sv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jpeg"/><Relationship Id="rId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áfico 6">
            <a:extLst>
              <a:ext uri="{FF2B5EF4-FFF2-40B4-BE49-F238E27FC236}">
                <a16:creationId xmlns:a16="http://schemas.microsoft.com/office/drawing/2014/main" id="{875A035E-0268-A6D9-A5F4-84891545884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129485" y="5990151"/>
            <a:ext cx="2374106" cy="391986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F82B0C1-7647-328B-2D31-9FD6BE5C7AC8}"/>
              </a:ext>
            </a:extLst>
          </p:cNvPr>
          <p:cNvSpPr txBox="1"/>
          <p:nvPr userDrawn="1"/>
        </p:nvSpPr>
        <p:spPr>
          <a:xfrm>
            <a:off x="688409" y="475863"/>
            <a:ext cx="25918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1000" spc="40" dirty="0">
                <a:solidFill>
                  <a:schemeClr val="bg2">
                    <a:lumMod val="75000"/>
                  </a:schemeClr>
                </a:solidFill>
                <a:latin typeface="Museo Sans 100" panose="02000000000000000000" pitchFamily="50" charset="0"/>
              </a:rPr>
              <a:t>Unidad Administrativa Especial</a:t>
            </a:r>
          </a:p>
          <a:p>
            <a:r>
              <a:rPr lang="es-CO" sz="1000" spc="40" dirty="0">
                <a:solidFill>
                  <a:schemeClr val="bg2">
                    <a:lumMod val="75000"/>
                  </a:schemeClr>
                </a:solidFill>
                <a:latin typeface="Museo Sans 100" panose="02000000000000000000" pitchFamily="50" charset="0"/>
              </a:rPr>
              <a:t>de Servicios Públicos UAESP</a:t>
            </a:r>
          </a:p>
        </p:txBody>
      </p:sp>
      <p:pic>
        <p:nvPicPr>
          <p:cNvPr id="11" name="Imagen 10" descr="Vista aérea de una ciudad&#10;&#10;Descripción generada automáticamente">
            <a:extLst>
              <a:ext uri="{FF2B5EF4-FFF2-40B4-BE49-F238E27FC236}">
                <a16:creationId xmlns:a16="http://schemas.microsoft.com/office/drawing/2014/main" id="{6B9ED90B-D543-2E68-E20A-2F6F84E9745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568"/>
          <a:stretch/>
        </p:blipFill>
        <p:spPr>
          <a:xfrm>
            <a:off x="0" y="3781"/>
            <a:ext cx="12192000" cy="6850438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6E8B9B78-BF28-B1CF-A3B1-8CE6AD03D95C}"/>
              </a:ext>
            </a:extLst>
          </p:cNvPr>
          <p:cNvSpPr/>
          <p:nvPr userDrawn="1"/>
        </p:nvSpPr>
        <p:spPr>
          <a:xfrm>
            <a:off x="0" y="-6002"/>
            <a:ext cx="12191999" cy="3123130"/>
          </a:xfrm>
          <a:prstGeom prst="rect">
            <a:avLst/>
          </a:pr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8B344828-1666-1528-55E3-12F9166A93E9}"/>
              </a:ext>
            </a:extLst>
          </p:cNvPr>
          <p:cNvSpPr/>
          <p:nvPr userDrawn="1"/>
        </p:nvSpPr>
        <p:spPr>
          <a:xfrm>
            <a:off x="3701143" y="0"/>
            <a:ext cx="8490857" cy="3094619"/>
          </a:xfrm>
          <a:prstGeom prst="rect">
            <a:avLst/>
          </a:prstGeom>
          <a:gradFill>
            <a:gsLst>
              <a:gs pos="0">
                <a:srgbClr val="233D34"/>
              </a:gs>
              <a:gs pos="44000">
                <a:srgbClr val="4EA87B">
                  <a:alpha val="0"/>
                </a:srgb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6EB4E2B8-AEEA-6E3C-2CB9-F685DD05782D}"/>
              </a:ext>
            </a:extLst>
          </p:cNvPr>
          <p:cNvSpPr/>
          <p:nvPr userDrawn="1"/>
        </p:nvSpPr>
        <p:spPr>
          <a:xfrm>
            <a:off x="0" y="3099167"/>
            <a:ext cx="12192000" cy="3758834"/>
          </a:xfrm>
          <a:prstGeom prst="rect">
            <a:avLst/>
          </a:prstGeom>
          <a:solidFill>
            <a:srgbClr val="F1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17" name="Gráfico 16">
            <a:extLst>
              <a:ext uri="{FF2B5EF4-FFF2-40B4-BE49-F238E27FC236}">
                <a16:creationId xmlns:a16="http://schemas.microsoft.com/office/drawing/2014/main" id="{183C266B-7573-368D-055E-1E170275D88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61157" y="5744504"/>
            <a:ext cx="2807006" cy="463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235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8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233D34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5D9DA41-D0DF-8F73-236E-EAEB96687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48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42EDC3E-C2C2-A2D1-4F20-659A6BFF49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3404E3-43B9-7125-5B30-E824B38411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AFA804A-2A4C-43C0-90D6-3B2E172FBA85}" type="datetimeFigureOut">
              <a:rPr lang="es-CO" smtClean="0"/>
              <a:t>27/11/2025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33DFCC9-E2DA-1C7C-34B3-1BCE5A3B7F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3263EE5-A5A7-EB2B-6E31-CCFF4D9AD9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106967-90E4-4953-A28B-606841F7E720}" type="slidenum">
              <a:rPr lang="es-CO" smtClean="0"/>
              <a:t>‹Nº›</a:t>
            </a:fld>
            <a:endParaRPr lang="es-CO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ED418CA0-93BC-27FF-DB5A-ABE5C7E9D5B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67273" y="6094231"/>
            <a:ext cx="1743727" cy="287905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E85934E1-A844-2A73-301B-50E7A49EAB4D}"/>
              </a:ext>
            </a:extLst>
          </p:cNvPr>
          <p:cNvSpPr txBox="1"/>
          <p:nvPr userDrawn="1"/>
        </p:nvSpPr>
        <p:spPr>
          <a:xfrm>
            <a:off x="688409" y="475863"/>
            <a:ext cx="25918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1000" spc="40" dirty="0">
                <a:solidFill>
                  <a:schemeClr val="bg2">
                    <a:lumMod val="75000"/>
                  </a:schemeClr>
                </a:solidFill>
                <a:latin typeface="Museo Sans 100" panose="02000000000000000000" pitchFamily="50" charset="0"/>
              </a:rPr>
              <a:t>Unidad Administrativa Especial</a:t>
            </a:r>
          </a:p>
          <a:p>
            <a:r>
              <a:rPr lang="es-CO" sz="1000" spc="40" dirty="0">
                <a:solidFill>
                  <a:schemeClr val="bg2">
                    <a:lumMod val="75000"/>
                  </a:schemeClr>
                </a:solidFill>
                <a:latin typeface="Museo Sans 100" panose="02000000000000000000" pitchFamily="50" charset="0"/>
              </a:rPr>
              <a:t>de Servicios Públicos UAESP</a:t>
            </a:r>
          </a:p>
        </p:txBody>
      </p:sp>
    </p:spTree>
    <p:extLst>
      <p:ext uri="{BB962C8B-B14F-4D97-AF65-F5344CB8AC3E}">
        <p14:creationId xmlns:p14="http://schemas.microsoft.com/office/powerpoint/2010/main" val="2182043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rgbClr val="233D34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áfico 14">
            <a:extLst>
              <a:ext uri="{FF2B5EF4-FFF2-40B4-BE49-F238E27FC236}">
                <a16:creationId xmlns:a16="http://schemas.microsoft.com/office/drawing/2014/main" id="{F59144D6-B667-CA16-9B5F-03E6BDFEBD6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29485" y="5990151"/>
            <a:ext cx="2374106" cy="391986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75DFCAA8-03DA-7E58-59B7-BEB7D9EF0932}"/>
              </a:ext>
            </a:extLst>
          </p:cNvPr>
          <p:cNvSpPr txBox="1"/>
          <p:nvPr userDrawn="1"/>
        </p:nvSpPr>
        <p:spPr>
          <a:xfrm>
            <a:off x="688409" y="475863"/>
            <a:ext cx="25918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1000" spc="40" dirty="0">
                <a:solidFill>
                  <a:schemeClr val="bg2">
                    <a:lumMod val="75000"/>
                  </a:schemeClr>
                </a:solidFill>
                <a:latin typeface="Museo Sans 100" panose="02000000000000000000" pitchFamily="50" charset="0"/>
              </a:rPr>
              <a:t>Unidad Administrativa Especial</a:t>
            </a:r>
          </a:p>
          <a:p>
            <a:r>
              <a:rPr lang="es-CO" sz="1000" spc="40" dirty="0">
                <a:solidFill>
                  <a:schemeClr val="bg2">
                    <a:lumMod val="75000"/>
                  </a:schemeClr>
                </a:solidFill>
                <a:latin typeface="Museo Sans 100" panose="02000000000000000000" pitchFamily="50" charset="0"/>
              </a:rPr>
              <a:t>de Servicios Públicos UAESP</a:t>
            </a:r>
          </a:p>
        </p:txBody>
      </p:sp>
      <p:pic>
        <p:nvPicPr>
          <p:cNvPr id="17" name="Imagen 16" descr="Vista aérea de una ciudad&#10;&#10;Descripción generada automáticamente">
            <a:extLst>
              <a:ext uri="{FF2B5EF4-FFF2-40B4-BE49-F238E27FC236}">
                <a16:creationId xmlns:a16="http://schemas.microsoft.com/office/drawing/2014/main" id="{7A5E79E7-D9D5-B64A-A535-7C27F1114AB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568"/>
          <a:stretch/>
        </p:blipFill>
        <p:spPr>
          <a:xfrm>
            <a:off x="0" y="3781"/>
            <a:ext cx="12192000" cy="6850438"/>
          </a:xfrm>
          <a:prstGeom prst="rect">
            <a:avLst/>
          </a:prstGeom>
        </p:spPr>
      </p:pic>
      <p:sp>
        <p:nvSpPr>
          <p:cNvPr id="18" name="Rectángulo 17">
            <a:extLst>
              <a:ext uri="{FF2B5EF4-FFF2-40B4-BE49-F238E27FC236}">
                <a16:creationId xmlns:a16="http://schemas.microsoft.com/office/drawing/2014/main" id="{DA3ACCB2-2BA8-3EDA-5925-A0CCF07AE52F}"/>
              </a:ext>
            </a:extLst>
          </p:cNvPr>
          <p:cNvSpPr/>
          <p:nvPr userDrawn="1"/>
        </p:nvSpPr>
        <p:spPr>
          <a:xfrm>
            <a:off x="0" y="-6002"/>
            <a:ext cx="12191999" cy="3123130"/>
          </a:xfrm>
          <a:prstGeom prst="rect">
            <a:avLst/>
          </a:pr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8BE6035E-DED5-70DD-C608-CC4EA4D1B588}"/>
              </a:ext>
            </a:extLst>
          </p:cNvPr>
          <p:cNvSpPr/>
          <p:nvPr userDrawn="1"/>
        </p:nvSpPr>
        <p:spPr>
          <a:xfrm>
            <a:off x="3701143" y="0"/>
            <a:ext cx="8490857" cy="3094619"/>
          </a:xfrm>
          <a:prstGeom prst="rect">
            <a:avLst/>
          </a:prstGeom>
          <a:gradFill>
            <a:gsLst>
              <a:gs pos="0">
                <a:srgbClr val="233D34"/>
              </a:gs>
              <a:gs pos="44000">
                <a:srgbClr val="4EA87B">
                  <a:alpha val="0"/>
                </a:srgb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AAA06067-62CA-1D77-6967-B1F1C53F77CF}"/>
              </a:ext>
            </a:extLst>
          </p:cNvPr>
          <p:cNvSpPr/>
          <p:nvPr userDrawn="1"/>
        </p:nvSpPr>
        <p:spPr>
          <a:xfrm>
            <a:off x="0" y="3099167"/>
            <a:ext cx="12192000" cy="3758834"/>
          </a:xfrm>
          <a:prstGeom prst="rect">
            <a:avLst/>
          </a:prstGeom>
          <a:solidFill>
            <a:srgbClr val="F1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22" name="Gráfico 21">
            <a:extLst>
              <a:ext uri="{FF2B5EF4-FFF2-40B4-BE49-F238E27FC236}">
                <a16:creationId xmlns:a16="http://schemas.microsoft.com/office/drawing/2014/main" id="{1FBECD24-7DF2-9DC1-437B-78AF9097EE8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61157" y="5744504"/>
            <a:ext cx="2807006" cy="463462"/>
          </a:xfrm>
          <a:prstGeom prst="rect">
            <a:avLst/>
          </a:prstGeom>
        </p:spPr>
      </p:pic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A83381F-DC03-6DC4-7D02-403DD74988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E8E513-C2E0-4D87-87D2-9543254BA5FC}" type="datetimeFigureOut">
              <a:rPr lang="es-CO" smtClean="0"/>
              <a:t>27/11/2025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88AC421-1C04-8983-189E-B7A77280AB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0A27BC-2757-816C-D7EB-4F386678F9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73D4C3-66C2-4530-B03D-D664A694358E}" type="slidenum">
              <a:rPr lang="es-CO" smtClean="0"/>
              <a:t>‹Nº›</a:t>
            </a:fld>
            <a:endParaRPr lang="es-CO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6B19CDCE-0628-2558-1351-5BAD53B917E2}"/>
              </a:ext>
            </a:extLst>
          </p:cNvPr>
          <p:cNvSpPr txBox="1"/>
          <p:nvPr userDrawn="1"/>
        </p:nvSpPr>
        <p:spPr>
          <a:xfrm>
            <a:off x="1348966" y="3558012"/>
            <a:ext cx="88542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600" dirty="0">
                <a:solidFill>
                  <a:srgbClr val="233D34"/>
                </a:solidFill>
                <a:latin typeface="+mj-lt"/>
              </a:rPr>
              <a:t>¡GRACIAS!</a:t>
            </a:r>
            <a:endParaRPr lang="es-CO" sz="9600" dirty="0">
              <a:solidFill>
                <a:srgbClr val="233D34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09883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9600" kern="1200">
          <a:solidFill>
            <a:srgbClr val="233D34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>
            <a:extLst>
              <a:ext uri="{FF2B5EF4-FFF2-40B4-BE49-F238E27FC236}">
                <a16:creationId xmlns:a16="http://schemas.microsoft.com/office/drawing/2014/main" id="{9BEECDEE-CE43-618A-40D5-0CCD87D283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s-ES" b="1" dirty="0"/>
              <a:t>PROGRAMA DE APROVECHAMIENTO</a:t>
            </a:r>
            <a:endParaRPr lang="es-CO" b="1" dirty="0"/>
          </a:p>
        </p:txBody>
      </p:sp>
    </p:spTree>
    <p:extLst>
      <p:ext uri="{BB962C8B-B14F-4D97-AF65-F5344CB8AC3E}">
        <p14:creationId xmlns:p14="http://schemas.microsoft.com/office/powerpoint/2010/main" val="42418149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CuadroTexto 111">
            <a:extLst>
              <a:ext uri="{FF2B5EF4-FFF2-40B4-BE49-F238E27FC236}">
                <a16:creationId xmlns:a16="http://schemas.microsoft.com/office/drawing/2014/main" id="{C130DEAC-F620-663A-6746-ED99C1C8A03D}"/>
              </a:ext>
            </a:extLst>
          </p:cNvPr>
          <p:cNvSpPr txBox="1"/>
          <p:nvPr/>
        </p:nvSpPr>
        <p:spPr>
          <a:xfrm>
            <a:off x="4208951" y="3150630"/>
            <a:ext cx="6925213" cy="230832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1088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9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Alta tasa de disposición final de materiales con potencial de aprovechamiento en el Parque de Innovación Doña Juana</a:t>
            </a: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113" name="CuadroTexto 112">
            <a:extLst>
              <a:ext uri="{FF2B5EF4-FFF2-40B4-BE49-F238E27FC236}">
                <a16:creationId xmlns:a16="http://schemas.microsoft.com/office/drawing/2014/main" id="{90944248-C1EC-AF0E-F17B-AB93DA7EFF51}"/>
              </a:ext>
            </a:extLst>
          </p:cNvPr>
          <p:cNvSpPr txBox="1"/>
          <p:nvPr/>
        </p:nvSpPr>
        <p:spPr>
          <a:xfrm>
            <a:off x="5880760" y="3984650"/>
            <a:ext cx="1327124" cy="47705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1088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5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4. Deficiencia en la articulación entre las entidades nacionales, regionales, distritales, locales, para establecer acciones normativas, operativas y financieras para el aprovechamiento de residuos sólidos.</a:t>
            </a:r>
            <a:endParaRPr kumimoji="0" lang="es-ES" sz="5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4" name="CuadroTexto 113">
            <a:extLst>
              <a:ext uri="{FF2B5EF4-FFF2-40B4-BE49-F238E27FC236}">
                <a16:creationId xmlns:a16="http://schemas.microsoft.com/office/drawing/2014/main" id="{57F8AD68-610F-3ACE-15ED-D798B401055D}"/>
              </a:ext>
            </a:extLst>
          </p:cNvPr>
          <p:cNvSpPr txBox="1"/>
          <p:nvPr/>
        </p:nvSpPr>
        <p:spPr>
          <a:xfrm>
            <a:off x="7577419" y="4691431"/>
            <a:ext cx="783085" cy="101566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1088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5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Calibri"/>
              </a:rPr>
              <a:t>5.1 Inestabilidad e incertidumbre derivados de los cambios de Administración en los  avances hacia el fortalecimiento de las organizaciones de recicladores y para el funcionamiento del modelo de economía circular. </a:t>
            </a:r>
            <a:endParaRPr kumimoji="0" lang="es-ES_tradnl" sz="5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15" name="CuadroTexto 114">
            <a:extLst>
              <a:ext uri="{FF2B5EF4-FFF2-40B4-BE49-F238E27FC236}">
                <a16:creationId xmlns:a16="http://schemas.microsoft.com/office/drawing/2014/main" id="{D00581AF-99F9-59C5-CED5-07A2BFD4D7BF}"/>
              </a:ext>
            </a:extLst>
          </p:cNvPr>
          <p:cNvSpPr txBox="1"/>
          <p:nvPr/>
        </p:nvSpPr>
        <p:spPr>
          <a:xfrm rot="16200000">
            <a:off x="-72276" y="4276665"/>
            <a:ext cx="664069" cy="22422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1088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57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CAUSAS</a:t>
            </a:r>
          </a:p>
        </p:txBody>
      </p:sp>
      <p:sp>
        <p:nvSpPr>
          <p:cNvPr id="116" name="CuadroTexto 115">
            <a:extLst>
              <a:ext uri="{FF2B5EF4-FFF2-40B4-BE49-F238E27FC236}">
                <a16:creationId xmlns:a16="http://schemas.microsoft.com/office/drawing/2014/main" id="{C8397DDE-8D54-54E2-6559-719384D2037C}"/>
              </a:ext>
            </a:extLst>
          </p:cNvPr>
          <p:cNvSpPr txBox="1"/>
          <p:nvPr/>
        </p:nvSpPr>
        <p:spPr>
          <a:xfrm>
            <a:off x="2882767" y="2555697"/>
            <a:ext cx="918868" cy="323165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R="0" lvl="0" indent="0" algn="ctr" defTabSz="10885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" b="0" i="0" u="none" strike="noStrike" cap="none" spc="0" normalizeH="0" baseline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-ES_tradnl" dirty="0">
                <a:solidFill>
                  <a:schemeClr val="tx1"/>
                </a:solidFill>
              </a:rPr>
              <a:t>2. Altos volúmenes de materiales aprovechables dispuestos en el PIDJ.</a:t>
            </a:r>
          </a:p>
        </p:txBody>
      </p:sp>
      <p:sp>
        <p:nvSpPr>
          <p:cNvPr id="117" name="CuadroTexto 116">
            <a:extLst>
              <a:ext uri="{FF2B5EF4-FFF2-40B4-BE49-F238E27FC236}">
                <a16:creationId xmlns:a16="http://schemas.microsoft.com/office/drawing/2014/main" id="{7C731490-5D3E-FA90-AC61-526FD94B48E2}"/>
              </a:ext>
            </a:extLst>
          </p:cNvPr>
          <p:cNvSpPr txBox="1"/>
          <p:nvPr/>
        </p:nvSpPr>
        <p:spPr>
          <a:xfrm>
            <a:off x="2889856" y="1574380"/>
            <a:ext cx="497563" cy="693489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R="0" lvl="0" indent="0" algn="ctr" defTabSz="10885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" b="0" i="0" u="none" strike="noStrike" cap="none" spc="0" normalizeH="0" baseline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-ES_tradnl" dirty="0">
                <a:solidFill>
                  <a:schemeClr val="tx1"/>
                </a:solidFill>
              </a:rPr>
              <a:t>2.2 Reducción de la vida útil del Parque de Innovación Doña Juana.</a:t>
            </a:r>
          </a:p>
        </p:txBody>
      </p:sp>
      <p:sp>
        <p:nvSpPr>
          <p:cNvPr id="118" name="CuadroTexto 117">
            <a:extLst>
              <a:ext uri="{FF2B5EF4-FFF2-40B4-BE49-F238E27FC236}">
                <a16:creationId xmlns:a16="http://schemas.microsoft.com/office/drawing/2014/main" id="{455DE93B-4EF5-3032-5E0A-92B6F462C683}"/>
              </a:ext>
            </a:extLst>
          </p:cNvPr>
          <p:cNvSpPr txBox="1"/>
          <p:nvPr/>
        </p:nvSpPr>
        <p:spPr>
          <a:xfrm>
            <a:off x="3476087" y="1573872"/>
            <a:ext cx="446804" cy="693489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R="0" lvl="0" indent="0" algn="ctr" defTabSz="10885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" b="0" i="0" u="none" strike="noStrike" cap="none" spc="0" normalizeH="0" baseline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-ES_tradnl" dirty="0">
                <a:solidFill>
                  <a:schemeClr val="tx1"/>
                </a:solidFill>
              </a:rPr>
              <a:t>2.3 Altos costos para los usuarios por el servicio público de aseo</a:t>
            </a:r>
          </a:p>
        </p:txBody>
      </p:sp>
      <p:sp>
        <p:nvSpPr>
          <p:cNvPr id="119" name="CuadroTexto 118">
            <a:extLst>
              <a:ext uri="{FF2B5EF4-FFF2-40B4-BE49-F238E27FC236}">
                <a16:creationId xmlns:a16="http://schemas.microsoft.com/office/drawing/2014/main" id="{5EEBE251-59B0-65EF-FAA3-0764122D80AD}"/>
              </a:ext>
            </a:extLst>
          </p:cNvPr>
          <p:cNvSpPr txBox="1"/>
          <p:nvPr/>
        </p:nvSpPr>
        <p:spPr>
          <a:xfrm rot="16200000">
            <a:off x="-183401" y="2054378"/>
            <a:ext cx="988908" cy="2242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1088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57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EFECTOS</a:t>
            </a:r>
          </a:p>
        </p:txBody>
      </p:sp>
      <p:sp>
        <p:nvSpPr>
          <p:cNvPr id="120" name="CuadroTexto 119">
            <a:extLst>
              <a:ext uri="{FF2B5EF4-FFF2-40B4-BE49-F238E27FC236}">
                <a16:creationId xmlns:a16="http://schemas.microsoft.com/office/drawing/2014/main" id="{B7592AC9-1B20-912E-4755-2CAE8EF7F666}"/>
              </a:ext>
            </a:extLst>
          </p:cNvPr>
          <p:cNvSpPr txBox="1"/>
          <p:nvPr/>
        </p:nvSpPr>
        <p:spPr>
          <a:xfrm>
            <a:off x="9154179" y="4691431"/>
            <a:ext cx="644122" cy="86177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1088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500" kern="1200" dirty="0">
                <a:latin typeface="Calibri" panose="020F0502020204030204"/>
                <a:ea typeface="Calibri" panose="020F0502020204030204"/>
                <a:cs typeface="Calibri" panose="020F0502020204030204"/>
              </a:rPr>
              <a:t>5.3 Baja gestión e inversión que fomente la investigación, desarrollo, tecnología e innovación en la prestación de la actividad de </a:t>
            </a:r>
            <a:r>
              <a:rPr kumimoji="0" lang="es-CO" sz="5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aprovechamiento</a:t>
            </a:r>
          </a:p>
        </p:txBody>
      </p:sp>
      <p:sp>
        <p:nvSpPr>
          <p:cNvPr id="121" name="CuadroTexto 120">
            <a:extLst>
              <a:ext uri="{FF2B5EF4-FFF2-40B4-BE49-F238E27FC236}">
                <a16:creationId xmlns:a16="http://schemas.microsoft.com/office/drawing/2014/main" id="{911E3941-A20F-04A5-9803-01EF88033AD3}"/>
              </a:ext>
            </a:extLst>
          </p:cNvPr>
          <p:cNvSpPr txBox="1"/>
          <p:nvPr/>
        </p:nvSpPr>
        <p:spPr>
          <a:xfrm>
            <a:off x="5112935" y="4663980"/>
            <a:ext cx="709834" cy="707886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1088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500" kern="1200" dirty="0">
                <a:latin typeface="Calibri" panose="020F0502020204030204"/>
                <a:ea typeface="+mn-ea"/>
                <a:cs typeface="Calibri"/>
              </a:rPr>
              <a:t>3.2 Baja efectividad de programas y herramientas que permitan mejorar la capacidad técnica y tecnificar la operación de las  organizaciones.</a:t>
            </a:r>
          </a:p>
        </p:txBody>
      </p:sp>
      <p:sp>
        <p:nvSpPr>
          <p:cNvPr id="122" name="CuadroTexto 121">
            <a:extLst>
              <a:ext uri="{FF2B5EF4-FFF2-40B4-BE49-F238E27FC236}">
                <a16:creationId xmlns:a16="http://schemas.microsoft.com/office/drawing/2014/main" id="{C39F34D6-4D00-45C5-46D7-88CB768A05E8}"/>
              </a:ext>
            </a:extLst>
          </p:cNvPr>
          <p:cNvSpPr txBox="1"/>
          <p:nvPr/>
        </p:nvSpPr>
        <p:spPr>
          <a:xfrm>
            <a:off x="5903008" y="4933397"/>
            <a:ext cx="463746" cy="78483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1088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500" kern="1200" dirty="0">
                <a:latin typeface="Calibri" panose="020F0502020204030204"/>
                <a:ea typeface="+mn-ea"/>
                <a:cs typeface="Calibri"/>
              </a:rPr>
              <a:t>4.1 </a:t>
            </a:r>
          </a:p>
          <a:p>
            <a:pPr marL="0" marR="0" lvl="0" indent="0" algn="ctr" defTabSz="1088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500" kern="1200" dirty="0">
                <a:latin typeface="Calibri" panose="020F0502020204030204"/>
                <a:ea typeface="+mn-ea"/>
                <a:cs typeface="Calibri"/>
              </a:rPr>
              <a:t>Falla en la armonización de los instrumentos de planificación para la GIRS.</a:t>
            </a:r>
          </a:p>
        </p:txBody>
      </p:sp>
      <p:sp>
        <p:nvSpPr>
          <p:cNvPr id="123" name="CuadroTexto 122">
            <a:extLst>
              <a:ext uri="{FF2B5EF4-FFF2-40B4-BE49-F238E27FC236}">
                <a16:creationId xmlns:a16="http://schemas.microsoft.com/office/drawing/2014/main" id="{C5BA1F94-8E70-29F8-FA18-A0DEE2957B84}"/>
              </a:ext>
            </a:extLst>
          </p:cNvPr>
          <p:cNvSpPr txBox="1"/>
          <p:nvPr/>
        </p:nvSpPr>
        <p:spPr>
          <a:xfrm>
            <a:off x="6409868" y="4929696"/>
            <a:ext cx="505282" cy="78483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1088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500" kern="1200" dirty="0">
                <a:latin typeface="Calibri" panose="020F0502020204030204"/>
                <a:ea typeface="+mn-ea"/>
                <a:cs typeface="Calibri"/>
              </a:rPr>
              <a:t>4.2 Falla en la aplicación de los procesos,  procedimientos  y normativa entre las entidades.</a:t>
            </a:r>
          </a:p>
        </p:txBody>
      </p:sp>
      <p:sp>
        <p:nvSpPr>
          <p:cNvPr id="124" name="Rectángulo 123">
            <a:extLst>
              <a:ext uri="{FF2B5EF4-FFF2-40B4-BE49-F238E27FC236}">
                <a16:creationId xmlns:a16="http://schemas.microsoft.com/office/drawing/2014/main" id="{01A292BF-5225-44AA-CEDF-3DA9DB938996}"/>
              </a:ext>
            </a:extLst>
          </p:cNvPr>
          <p:cNvSpPr/>
          <p:nvPr/>
        </p:nvSpPr>
        <p:spPr>
          <a:xfrm>
            <a:off x="680963" y="4055121"/>
            <a:ext cx="933644" cy="40011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108859">
              <a:buClrTx/>
            </a:pPr>
            <a:r>
              <a:rPr lang="es-ES" sz="500" kern="1200" dirty="0">
                <a:latin typeface="Calibri" panose="020F0502020204030204"/>
                <a:ea typeface="+mn-ea"/>
                <a:cs typeface="Calibri"/>
              </a:rPr>
              <a:t>1. Bajo conocimiento por parte de la ciudadanía del esquema operativo del reciclaje.</a:t>
            </a:r>
          </a:p>
        </p:txBody>
      </p:sp>
      <p:sp>
        <p:nvSpPr>
          <p:cNvPr id="125" name="Rectángulo 124">
            <a:extLst>
              <a:ext uri="{FF2B5EF4-FFF2-40B4-BE49-F238E27FC236}">
                <a16:creationId xmlns:a16="http://schemas.microsoft.com/office/drawing/2014/main" id="{B0F60810-A98E-50A0-F014-1A3DAF6C8A93}"/>
              </a:ext>
            </a:extLst>
          </p:cNvPr>
          <p:cNvSpPr/>
          <p:nvPr/>
        </p:nvSpPr>
        <p:spPr>
          <a:xfrm>
            <a:off x="4644889" y="3976094"/>
            <a:ext cx="809148" cy="47705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108859"/>
            <a:r>
              <a:rPr lang="es-ES" sz="500" kern="1200" dirty="0">
                <a:latin typeface="Calibri" panose="020F0502020204030204"/>
                <a:ea typeface="Calibri" panose="020F0502020204030204"/>
                <a:cs typeface="Calibri" panose="020F0502020204030204"/>
              </a:rPr>
              <a:t>3. Baja capacidad técnica, operativa y administrativa de las organizaciones de recicladores.</a:t>
            </a:r>
            <a:endParaRPr lang="es-CO" sz="500" kern="12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126" name="CuadroTexto 125">
            <a:extLst>
              <a:ext uri="{FF2B5EF4-FFF2-40B4-BE49-F238E27FC236}">
                <a16:creationId xmlns:a16="http://schemas.microsoft.com/office/drawing/2014/main" id="{5ED166B0-14FE-A7E2-9F1D-BEB8A65B54F7}"/>
              </a:ext>
            </a:extLst>
          </p:cNvPr>
          <p:cNvSpPr txBox="1"/>
          <p:nvPr/>
        </p:nvSpPr>
        <p:spPr>
          <a:xfrm>
            <a:off x="2257288" y="4475590"/>
            <a:ext cx="908903" cy="707886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1088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500" kern="1200" dirty="0">
                <a:latin typeface="Calibri" panose="020F0502020204030204"/>
                <a:ea typeface="+mn-ea"/>
                <a:cs typeface="Calibri"/>
              </a:rPr>
              <a:t>2.1 Bajo nivel de cultura ciudadana frente a la separación en la fuente, el reúso, el reciclaje, el consumo responsable, valoración y aprovechamiento de residuos sólidos ordinarios.</a:t>
            </a:r>
          </a:p>
        </p:txBody>
      </p:sp>
      <p:sp>
        <p:nvSpPr>
          <p:cNvPr id="127" name="Rectángulo 126">
            <a:extLst>
              <a:ext uri="{FF2B5EF4-FFF2-40B4-BE49-F238E27FC236}">
                <a16:creationId xmlns:a16="http://schemas.microsoft.com/office/drawing/2014/main" id="{68790D3F-15D9-ED04-FA31-542E2377195D}"/>
              </a:ext>
            </a:extLst>
          </p:cNvPr>
          <p:cNvSpPr/>
          <p:nvPr/>
        </p:nvSpPr>
        <p:spPr>
          <a:xfrm>
            <a:off x="2684517" y="3999701"/>
            <a:ext cx="1186351" cy="24622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1088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5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2. Bajos niveles de separación en la fuente por parte de los generadores.</a:t>
            </a:r>
          </a:p>
        </p:txBody>
      </p:sp>
      <p:sp>
        <p:nvSpPr>
          <p:cNvPr id="128" name="Rectángulo 127">
            <a:extLst>
              <a:ext uri="{FF2B5EF4-FFF2-40B4-BE49-F238E27FC236}">
                <a16:creationId xmlns:a16="http://schemas.microsoft.com/office/drawing/2014/main" id="{E1A03600-3DBA-5640-63D1-C0DE2DD9EEB3}"/>
              </a:ext>
            </a:extLst>
          </p:cNvPr>
          <p:cNvSpPr/>
          <p:nvPr/>
        </p:nvSpPr>
        <p:spPr>
          <a:xfrm>
            <a:off x="8057104" y="3966994"/>
            <a:ext cx="1353118" cy="40011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1088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500" kern="1200" dirty="0">
                <a:latin typeface="Calibri" panose="020F0502020204030204"/>
                <a:ea typeface="Calibri" panose="020F0502020204030204"/>
                <a:cs typeface="Calibri" panose="020F0502020204030204"/>
              </a:rPr>
              <a:t>5. Baja capacidad instalada en infraestructura pública y privada para la implementación de proyectos orientados a temas de aprovechamiento. </a:t>
            </a:r>
          </a:p>
        </p:txBody>
      </p:sp>
      <p:sp>
        <p:nvSpPr>
          <p:cNvPr id="129" name="Rectángulo 128">
            <a:extLst>
              <a:ext uri="{FF2B5EF4-FFF2-40B4-BE49-F238E27FC236}">
                <a16:creationId xmlns:a16="http://schemas.microsoft.com/office/drawing/2014/main" id="{BB030708-14F3-3B05-155F-9D50ACD52051}"/>
              </a:ext>
            </a:extLst>
          </p:cNvPr>
          <p:cNvSpPr/>
          <p:nvPr/>
        </p:nvSpPr>
        <p:spPr>
          <a:xfrm>
            <a:off x="8404941" y="4691431"/>
            <a:ext cx="706125" cy="101566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108859">
              <a:buClrTx/>
              <a:defRPr/>
            </a:pPr>
            <a:r>
              <a:rPr lang="es-ES_tradnl" sz="500" kern="1200" dirty="0">
                <a:latin typeface="Calibri" panose="020F0502020204030204"/>
                <a:ea typeface="Calibri" panose="020F0502020204030204"/>
                <a:cs typeface="Calibri" panose="020F0502020204030204"/>
              </a:rPr>
              <a:t>5.2 </a:t>
            </a:r>
            <a:r>
              <a:rPr lang="es-ES" sz="500" kern="1200" dirty="0">
                <a:latin typeface="Calibri" panose="020F0502020204030204"/>
                <a:ea typeface="Calibri" panose="020F0502020204030204"/>
                <a:cs typeface="Calibri" panose="020F0502020204030204"/>
              </a:rPr>
              <a:t>Bajos niveles de eficacia e inversión pública y cofinanciación para fortalecimiento de proyectos del esquema histórico de la población recicladora y  grandes proyectos en la actividad de aprovechamiento.</a:t>
            </a:r>
            <a:endParaRPr lang="es-ES_tradnl" sz="500" kern="12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130" name="CuadroTexto 129">
            <a:extLst>
              <a:ext uri="{FF2B5EF4-FFF2-40B4-BE49-F238E27FC236}">
                <a16:creationId xmlns:a16="http://schemas.microsoft.com/office/drawing/2014/main" id="{5442FA73-F628-59DD-5C5E-A11A9B315DD3}"/>
              </a:ext>
            </a:extLst>
          </p:cNvPr>
          <p:cNvSpPr txBox="1"/>
          <p:nvPr/>
        </p:nvSpPr>
        <p:spPr>
          <a:xfrm>
            <a:off x="5880760" y="6107058"/>
            <a:ext cx="893176" cy="47705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s-CO"/>
            </a:defPPr>
            <a:lvl1pPr algn="ctr" defTabSz="108859">
              <a:defRPr sz="429">
                <a:solidFill>
                  <a:prstClr val="black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>
              <a:buClrTx/>
              <a:defRPr/>
            </a:pPr>
            <a:r>
              <a:rPr lang="es-ES" sz="500" kern="1200" dirty="0">
                <a:solidFill>
                  <a:schemeClr val="tx1"/>
                </a:solidFill>
                <a:ea typeface="+mn-ea"/>
              </a:rPr>
              <a:t>4.1.1 Distorsión de la información  frente a la gestión de la actividad de aprovechamiento, a nivel distrital y regional.</a:t>
            </a:r>
          </a:p>
        </p:txBody>
      </p:sp>
      <p:sp>
        <p:nvSpPr>
          <p:cNvPr id="131" name="CuadroTexto 130">
            <a:extLst>
              <a:ext uri="{FF2B5EF4-FFF2-40B4-BE49-F238E27FC236}">
                <a16:creationId xmlns:a16="http://schemas.microsoft.com/office/drawing/2014/main" id="{C6DF1F15-D9B7-22B9-7E3C-84D1A3E6C2C1}"/>
              </a:ext>
            </a:extLst>
          </p:cNvPr>
          <p:cNvSpPr txBox="1"/>
          <p:nvPr/>
        </p:nvSpPr>
        <p:spPr>
          <a:xfrm>
            <a:off x="4232100" y="4647657"/>
            <a:ext cx="747482" cy="86177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1088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500" kern="1200" dirty="0">
                <a:latin typeface="Calibri" panose="020F0502020204030204"/>
                <a:ea typeface="+mn-ea"/>
                <a:cs typeface="Calibri"/>
              </a:rPr>
              <a:t>3.1 Bajo conocimiento de las necesidades tecnológicas, técnicas y operativas de las organizaciones de recicladores para la prestación de la actividad de aprovechamiento.</a:t>
            </a:r>
          </a:p>
        </p:txBody>
      </p:sp>
      <p:cxnSp>
        <p:nvCxnSpPr>
          <p:cNvPr id="132" name="Conector: angular 131">
            <a:extLst>
              <a:ext uri="{FF2B5EF4-FFF2-40B4-BE49-F238E27FC236}">
                <a16:creationId xmlns:a16="http://schemas.microsoft.com/office/drawing/2014/main" id="{F329DB85-F12A-3550-2BFA-19E6FD4C5F29}"/>
              </a:ext>
            </a:extLst>
          </p:cNvPr>
          <p:cNvCxnSpPr>
            <a:cxnSpLocks/>
            <a:stCxn id="124" idx="0"/>
            <a:endCxn id="112" idx="2"/>
          </p:cNvCxnSpPr>
          <p:nvPr/>
        </p:nvCxnSpPr>
        <p:spPr>
          <a:xfrm rot="5400000" flipH="1" flipV="1">
            <a:off x="4072842" y="456406"/>
            <a:ext cx="673659" cy="6523773"/>
          </a:xfrm>
          <a:prstGeom prst="bentConnector3">
            <a:avLst>
              <a:gd name="adj1" fmla="val 53818"/>
            </a:avLst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3" name="Conector: angular 132">
            <a:extLst>
              <a:ext uri="{FF2B5EF4-FFF2-40B4-BE49-F238E27FC236}">
                <a16:creationId xmlns:a16="http://schemas.microsoft.com/office/drawing/2014/main" id="{D40ACDC1-E19E-6CD0-2D14-68BF29C6DECD}"/>
              </a:ext>
            </a:extLst>
          </p:cNvPr>
          <p:cNvCxnSpPr>
            <a:cxnSpLocks/>
            <a:stCxn id="127" idx="0"/>
            <a:endCxn id="112" idx="2"/>
          </p:cNvCxnSpPr>
          <p:nvPr/>
        </p:nvCxnSpPr>
        <p:spPr>
          <a:xfrm rot="5400000" flipH="1" flipV="1">
            <a:off x="5165506" y="1493650"/>
            <a:ext cx="618239" cy="4393865"/>
          </a:xfrm>
          <a:prstGeom prst="bentConnector3">
            <a:avLst>
              <a:gd name="adj1" fmla="val 50000"/>
            </a:avLst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Conector: angular 133">
            <a:extLst>
              <a:ext uri="{FF2B5EF4-FFF2-40B4-BE49-F238E27FC236}">
                <a16:creationId xmlns:a16="http://schemas.microsoft.com/office/drawing/2014/main" id="{9143D7B0-075A-5B99-A7B2-B0F65EE3D858}"/>
              </a:ext>
            </a:extLst>
          </p:cNvPr>
          <p:cNvCxnSpPr>
            <a:cxnSpLocks/>
            <a:stCxn id="131" idx="0"/>
            <a:endCxn id="125" idx="2"/>
          </p:cNvCxnSpPr>
          <p:nvPr/>
        </p:nvCxnSpPr>
        <p:spPr>
          <a:xfrm rot="5400000" flipH="1" flipV="1">
            <a:off x="4730398" y="4328592"/>
            <a:ext cx="194509" cy="443622"/>
          </a:xfrm>
          <a:prstGeom prst="bentConnector3">
            <a:avLst>
              <a:gd name="adj1" fmla="val 50000"/>
            </a:avLst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Conector: angular 134">
            <a:extLst>
              <a:ext uri="{FF2B5EF4-FFF2-40B4-BE49-F238E27FC236}">
                <a16:creationId xmlns:a16="http://schemas.microsoft.com/office/drawing/2014/main" id="{F66E3ACF-19F5-124E-281F-4036B47ED52D}"/>
              </a:ext>
            </a:extLst>
          </p:cNvPr>
          <p:cNvCxnSpPr>
            <a:cxnSpLocks/>
            <a:stCxn id="121" idx="0"/>
            <a:endCxn id="125" idx="2"/>
          </p:cNvCxnSpPr>
          <p:nvPr/>
        </p:nvCxnSpPr>
        <p:spPr>
          <a:xfrm rot="16200000" flipV="1">
            <a:off x="5153242" y="4349369"/>
            <a:ext cx="210832" cy="418389"/>
          </a:xfrm>
          <a:prstGeom prst="bentConnector3">
            <a:avLst/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Conector: angular 135">
            <a:extLst>
              <a:ext uri="{FF2B5EF4-FFF2-40B4-BE49-F238E27FC236}">
                <a16:creationId xmlns:a16="http://schemas.microsoft.com/office/drawing/2014/main" id="{00DE54A1-81BB-5CE4-6FD5-E8742EBED551}"/>
              </a:ext>
            </a:extLst>
          </p:cNvPr>
          <p:cNvCxnSpPr>
            <a:cxnSpLocks/>
            <a:stCxn id="122" idx="0"/>
            <a:endCxn id="113" idx="2"/>
          </p:cNvCxnSpPr>
          <p:nvPr/>
        </p:nvCxnSpPr>
        <p:spPr>
          <a:xfrm rot="5400000" flipH="1" flipV="1">
            <a:off x="6103755" y="4492831"/>
            <a:ext cx="471693" cy="409441"/>
          </a:xfrm>
          <a:prstGeom prst="bentConnector3">
            <a:avLst/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7" name="Conector: angular 136">
            <a:extLst>
              <a:ext uri="{FF2B5EF4-FFF2-40B4-BE49-F238E27FC236}">
                <a16:creationId xmlns:a16="http://schemas.microsoft.com/office/drawing/2014/main" id="{0F22737A-9B10-3560-0F01-8A499373C5B9}"/>
              </a:ext>
            </a:extLst>
          </p:cNvPr>
          <p:cNvCxnSpPr>
            <a:cxnSpLocks/>
            <a:stCxn id="114" idx="0"/>
            <a:endCxn id="128" idx="2"/>
          </p:cNvCxnSpPr>
          <p:nvPr/>
        </p:nvCxnSpPr>
        <p:spPr>
          <a:xfrm rot="5400000" flipH="1" flipV="1">
            <a:off x="8189149" y="4146918"/>
            <a:ext cx="324327" cy="764701"/>
          </a:xfrm>
          <a:prstGeom prst="bentConnector3">
            <a:avLst/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Conector: angular 137">
            <a:extLst>
              <a:ext uri="{FF2B5EF4-FFF2-40B4-BE49-F238E27FC236}">
                <a16:creationId xmlns:a16="http://schemas.microsoft.com/office/drawing/2014/main" id="{2640ECB6-B48E-FBAC-37B7-077F75095918}"/>
              </a:ext>
            </a:extLst>
          </p:cNvPr>
          <p:cNvCxnSpPr>
            <a:cxnSpLocks/>
            <a:stCxn id="113" idx="0"/>
            <a:endCxn id="112" idx="2"/>
          </p:cNvCxnSpPr>
          <p:nvPr/>
        </p:nvCxnSpPr>
        <p:spPr>
          <a:xfrm rot="5400000" flipH="1" flipV="1">
            <a:off x="6806346" y="3119438"/>
            <a:ext cx="603188" cy="1127236"/>
          </a:xfrm>
          <a:prstGeom prst="bentConnector3">
            <a:avLst>
              <a:gd name="adj1" fmla="val 50000"/>
            </a:avLst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9" name="Conector: angular 138">
            <a:extLst>
              <a:ext uri="{FF2B5EF4-FFF2-40B4-BE49-F238E27FC236}">
                <a16:creationId xmlns:a16="http://schemas.microsoft.com/office/drawing/2014/main" id="{1F4F6A96-36B9-4CBB-F4C5-CC36123C7339}"/>
              </a:ext>
            </a:extLst>
          </p:cNvPr>
          <p:cNvCxnSpPr>
            <a:cxnSpLocks/>
            <a:stCxn id="128" idx="0"/>
            <a:endCxn id="112" idx="2"/>
          </p:cNvCxnSpPr>
          <p:nvPr/>
        </p:nvCxnSpPr>
        <p:spPr>
          <a:xfrm rot="16200000" flipV="1">
            <a:off x="7909845" y="3143175"/>
            <a:ext cx="585532" cy="1062105"/>
          </a:xfrm>
          <a:prstGeom prst="bentConnector3">
            <a:avLst>
              <a:gd name="adj1" fmla="val 50000"/>
            </a:avLst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Conector: angular 484">
            <a:extLst>
              <a:ext uri="{FF2B5EF4-FFF2-40B4-BE49-F238E27FC236}">
                <a16:creationId xmlns:a16="http://schemas.microsoft.com/office/drawing/2014/main" id="{9744FCD9-5A93-4C4F-1D92-5E6BD26E2D94}"/>
              </a:ext>
            </a:extLst>
          </p:cNvPr>
          <p:cNvCxnSpPr>
            <a:cxnSpLocks/>
            <a:stCxn id="125" idx="0"/>
            <a:endCxn id="112" idx="2"/>
          </p:cNvCxnSpPr>
          <p:nvPr/>
        </p:nvCxnSpPr>
        <p:spPr>
          <a:xfrm rot="5400000" flipH="1" flipV="1">
            <a:off x="6063194" y="2367731"/>
            <a:ext cx="594632" cy="2622095"/>
          </a:xfrm>
          <a:prstGeom prst="bentConnector3">
            <a:avLst>
              <a:gd name="adj1" fmla="val 50000"/>
            </a:avLst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1" name="CuadroTexto 140">
            <a:extLst>
              <a:ext uri="{FF2B5EF4-FFF2-40B4-BE49-F238E27FC236}">
                <a16:creationId xmlns:a16="http://schemas.microsoft.com/office/drawing/2014/main" id="{105A97D7-0935-0C25-B840-6F24C49B173F}"/>
              </a:ext>
            </a:extLst>
          </p:cNvPr>
          <p:cNvSpPr txBox="1"/>
          <p:nvPr/>
        </p:nvSpPr>
        <p:spPr>
          <a:xfrm>
            <a:off x="3316311" y="4470333"/>
            <a:ext cx="832046" cy="553998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1088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500" kern="1200" dirty="0">
                <a:latin typeface="Calibri" panose="020F0502020204030204"/>
                <a:ea typeface="+mn-ea"/>
                <a:cs typeface="Calibri"/>
              </a:rPr>
              <a:t>2.2. </a:t>
            </a:r>
            <a:endParaRPr lang="es-ES" sz="500" kern="1200" dirty="0">
              <a:latin typeface="Calibri" panose="020F0502020204030204"/>
              <a:ea typeface="+mn-ea"/>
              <a:cs typeface="Calibri"/>
            </a:endParaRPr>
          </a:p>
          <a:p>
            <a:pPr marL="0" marR="0" lvl="0" indent="0" algn="ctr" defTabSz="1088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500" kern="1200">
                <a:latin typeface="Calibri" panose="020F0502020204030204"/>
                <a:ea typeface="+mn-ea"/>
                <a:cs typeface="Calibri"/>
              </a:rPr>
              <a:t>Baja </a:t>
            </a:r>
            <a:r>
              <a:rPr lang="es-ES" sz="500" kern="1200" dirty="0">
                <a:latin typeface="Calibri" panose="020F0502020204030204"/>
                <a:ea typeface="+mn-ea"/>
                <a:cs typeface="Calibri"/>
              </a:rPr>
              <a:t>capacidad operativa para </a:t>
            </a:r>
            <a:r>
              <a:rPr lang="es-ES" sz="500" kern="1200">
                <a:latin typeface="Calibri" panose="020F0502020204030204"/>
                <a:ea typeface="+mn-ea"/>
                <a:cs typeface="Calibri"/>
              </a:rPr>
              <a:t>la aplicación</a:t>
            </a:r>
            <a:r>
              <a:rPr lang="es-ES" sz="500" kern="1200" dirty="0">
                <a:latin typeface="Calibri" panose="020F0502020204030204"/>
                <a:ea typeface="+mn-ea"/>
                <a:cs typeface="Calibri"/>
              </a:rPr>
              <a:t> de sanciones</a:t>
            </a:r>
            <a:r>
              <a:rPr lang="es-ES" sz="500" kern="1200">
                <a:latin typeface="Calibri" panose="020F0502020204030204"/>
                <a:ea typeface="+mn-ea"/>
                <a:cs typeface="Calibri"/>
              </a:rPr>
              <a:t>.</a:t>
            </a:r>
            <a:endParaRPr lang="es-ES" sz="500" kern="1200" dirty="0">
              <a:latin typeface="Calibri" panose="020F0502020204030204"/>
              <a:ea typeface="+mn-ea"/>
              <a:cs typeface="Calibri"/>
            </a:endParaRPr>
          </a:p>
          <a:p>
            <a:pPr marL="0" marR="0" lvl="0" indent="0" algn="ctr" defTabSz="1088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500" kern="1200" dirty="0">
                <a:latin typeface="Calibri" panose="020F0502020204030204"/>
                <a:ea typeface="+mn-ea"/>
                <a:cs typeface="Calibri"/>
              </a:rPr>
              <a:t>frente a la inadecuada gestión de los residuos. </a:t>
            </a:r>
            <a:endParaRPr lang="es-ES" sz="500" kern="1200" dirty="0">
              <a:latin typeface="Calibri" panose="020F0502020204030204"/>
              <a:ea typeface="+mn-ea"/>
              <a:cs typeface="Calibri"/>
            </a:endParaRPr>
          </a:p>
        </p:txBody>
      </p:sp>
      <p:cxnSp>
        <p:nvCxnSpPr>
          <p:cNvPr id="142" name="Conector: angular 141">
            <a:extLst>
              <a:ext uri="{FF2B5EF4-FFF2-40B4-BE49-F238E27FC236}">
                <a16:creationId xmlns:a16="http://schemas.microsoft.com/office/drawing/2014/main" id="{3012406B-7CA9-C8F7-77A7-FA8FFCE1C03D}"/>
              </a:ext>
            </a:extLst>
          </p:cNvPr>
          <p:cNvCxnSpPr>
            <a:cxnSpLocks/>
            <a:stCxn id="123" idx="0"/>
            <a:endCxn id="113" idx="2"/>
          </p:cNvCxnSpPr>
          <p:nvPr/>
        </p:nvCxnSpPr>
        <p:spPr>
          <a:xfrm rot="16200000" flipV="1">
            <a:off x="6369420" y="4636606"/>
            <a:ext cx="467992" cy="118187"/>
          </a:xfrm>
          <a:prstGeom prst="bentConnector3">
            <a:avLst>
              <a:gd name="adj1" fmla="val 50000"/>
            </a:avLst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3" name="Conector: angular 142">
            <a:extLst>
              <a:ext uri="{FF2B5EF4-FFF2-40B4-BE49-F238E27FC236}">
                <a16:creationId xmlns:a16="http://schemas.microsoft.com/office/drawing/2014/main" id="{ACAEB55D-1E2E-4206-5BE3-9B1AD93F644F}"/>
              </a:ext>
            </a:extLst>
          </p:cNvPr>
          <p:cNvCxnSpPr>
            <a:cxnSpLocks/>
            <a:stCxn id="120" idx="0"/>
            <a:endCxn id="128" idx="2"/>
          </p:cNvCxnSpPr>
          <p:nvPr/>
        </p:nvCxnSpPr>
        <p:spPr>
          <a:xfrm rot="16200000" flipV="1">
            <a:off x="8942789" y="4157979"/>
            <a:ext cx="324327" cy="742577"/>
          </a:xfrm>
          <a:prstGeom prst="bentConnector3">
            <a:avLst/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4" name="CuadroTexto 143">
            <a:extLst>
              <a:ext uri="{FF2B5EF4-FFF2-40B4-BE49-F238E27FC236}">
                <a16:creationId xmlns:a16="http://schemas.microsoft.com/office/drawing/2014/main" id="{8B9EAE08-7EB2-0E98-5C10-8C73A0EDE0B0}"/>
              </a:ext>
            </a:extLst>
          </p:cNvPr>
          <p:cNvSpPr txBox="1"/>
          <p:nvPr/>
        </p:nvSpPr>
        <p:spPr>
          <a:xfrm>
            <a:off x="1160455" y="4793547"/>
            <a:ext cx="777802" cy="78483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1088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5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1.2 Incumplimiento en la articulación de los operadores de ordinarios con las Organizaciones de Recicladores de Oficio, para dar a conocer las frecuencias de recolección.</a:t>
            </a:r>
          </a:p>
        </p:txBody>
      </p:sp>
      <p:sp>
        <p:nvSpPr>
          <p:cNvPr id="145" name="CuadroTexto 144">
            <a:extLst>
              <a:ext uri="{FF2B5EF4-FFF2-40B4-BE49-F238E27FC236}">
                <a16:creationId xmlns:a16="http://schemas.microsoft.com/office/drawing/2014/main" id="{0FE8C052-D4C4-FAD9-6715-DE798C36BD57}"/>
              </a:ext>
            </a:extLst>
          </p:cNvPr>
          <p:cNvSpPr txBox="1"/>
          <p:nvPr/>
        </p:nvSpPr>
        <p:spPr>
          <a:xfrm>
            <a:off x="360140" y="4790477"/>
            <a:ext cx="694284" cy="78483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 defTabSz="108859" eaLnBrk="1" fontAlgn="auto" latinLnBrk="0" hangingPunct="1">
              <a:buClrTx/>
              <a:buSzTx/>
              <a:buFontTx/>
              <a:buNone/>
              <a:tabLst/>
              <a:defRPr kumimoji="0" sz="500" kern="1200" spc="0" normalizeH="0" baseline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defRPr>
            </a:lvl1pPr>
          </a:lstStyle>
          <a:p>
            <a:r>
              <a:rPr lang="es-ES" dirty="0">
                <a:solidFill>
                  <a:schemeClr val="tx1"/>
                </a:solidFill>
              </a:rPr>
              <a:t>1.1 Desconocimiento de las rutas selectivas e históricas existentes en el marco de la actividad de aprovechamiento.</a:t>
            </a:r>
          </a:p>
        </p:txBody>
      </p:sp>
      <p:sp>
        <p:nvSpPr>
          <p:cNvPr id="146" name="CuadroTexto 145">
            <a:extLst>
              <a:ext uri="{FF2B5EF4-FFF2-40B4-BE49-F238E27FC236}">
                <a16:creationId xmlns:a16="http://schemas.microsoft.com/office/drawing/2014/main" id="{38EAAE88-F635-4D43-9690-8A442D50B624}"/>
              </a:ext>
            </a:extLst>
          </p:cNvPr>
          <p:cNvSpPr txBox="1"/>
          <p:nvPr/>
        </p:nvSpPr>
        <p:spPr>
          <a:xfrm>
            <a:off x="2766803" y="5446230"/>
            <a:ext cx="760018" cy="630942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1088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5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2.1.2 Desconocimiento por parte de los usuarios de la responsabilidad sobre el adecuado manejo de los residuos.</a:t>
            </a:r>
            <a:endParaRPr kumimoji="0" lang="es-ES" sz="5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147" name="CuadroTexto 146">
            <a:extLst>
              <a:ext uri="{FF2B5EF4-FFF2-40B4-BE49-F238E27FC236}">
                <a16:creationId xmlns:a16="http://schemas.microsoft.com/office/drawing/2014/main" id="{05FC6364-742E-8ED1-FB58-B45850DE54CE}"/>
              </a:ext>
            </a:extLst>
          </p:cNvPr>
          <p:cNvSpPr txBox="1"/>
          <p:nvPr/>
        </p:nvSpPr>
        <p:spPr>
          <a:xfrm>
            <a:off x="1850165" y="6182122"/>
            <a:ext cx="1020444" cy="553998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1088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500" kern="1200" dirty="0">
                <a:latin typeface="Calibri" panose="020F0502020204030204"/>
                <a:ea typeface="Calibri" panose="020F0502020204030204"/>
                <a:cs typeface="Calibri" panose="020F0502020204030204"/>
              </a:rPr>
              <a:t>2.1.1.1 Desarticulación y baja efectividad de las campañas y acciones de cultura ciudadana para la separación en la fuente, desarrollada por parte de entre actores públicos y privados..</a:t>
            </a:r>
            <a:endParaRPr lang="es-ES" sz="500" kern="12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148" name="CuadroTexto 147">
            <a:extLst>
              <a:ext uri="{FF2B5EF4-FFF2-40B4-BE49-F238E27FC236}">
                <a16:creationId xmlns:a16="http://schemas.microsoft.com/office/drawing/2014/main" id="{0A42CAD0-54D0-FF3F-2B14-62C3A2F8618F}"/>
              </a:ext>
            </a:extLst>
          </p:cNvPr>
          <p:cNvSpPr txBox="1"/>
          <p:nvPr/>
        </p:nvSpPr>
        <p:spPr>
          <a:xfrm>
            <a:off x="2009580" y="5474236"/>
            <a:ext cx="656407" cy="553998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1088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5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2.1.1 Inadecuadas condiciones en  presentación de los residuos en el marco del servicio público de aseo.</a:t>
            </a:r>
          </a:p>
        </p:txBody>
      </p:sp>
      <p:cxnSp>
        <p:nvCxnSpPr>
          <p:cNvPr id="149" name="Conector: angular 148">
            <a:extLst>
              <a:ext uri="{FF2B5EF4-FFF2-40B4-BE49-F238E27FC236}">
                <a16:creationId xmlns:a16="http://schemas.microsoft.com/office/drawing/2014/main" id="{01F32AB9-1509-535C-A142-7A15ABC91FFF}"/>
              </a:ext>
            </a:extLst>
          </p:cNvPr>
          <p:cNvCxnSpPr>
            <a:cxnSpLocks/>
            <a:stCxn id="145" idx="0"/>
            <a:endCxn id="124" idx="2"/>
          </p:cNvCxnSpPr>
          <p:nvPr/>
        </p:nvCxnSpPr>
        <p:spPr>
          <a:xfrm rot="5400000" flipH="1" flipV="1">
            <a:off x="759910" y="4402603"/>
            <a:ext cx="335246" cy="440503"/>
          </a:xfrm>
          <a:prstGeom prst="bentConnector3">
            <a:avLst/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0" name="Conector: angular 149">
            <a:extLst>
              <a:ext uri="{FF2B5EF4-FFF2-40B4-BE49-F238E27FC236}">
                <a16:creationId xmlns:a16="http://schemas.microsoft.com/office/drawing/2014/main" id="{CD324CA0-842D-BB45-A1FA-25E67C0D3F8C}"/>
              </a:ext>
            </a:extLst>
          </p:cNvPr>
          <p:cNvCxnSpPr>
            <a:cxnSpLocks/>
            <a:stCxn id="144" idx="0"/>
            <a:endCxn id="124" idx="2"/>
          </p:cNvCxnSpPr>
          <p:nvPr/>
        </p:nvCxnSpPr>
        <p:spPr>
          <a:xfrm rot="16200000" flipV="1">
            <a:off x="1179413" y="4423603"/>
            <a:ext cx="338316" cy="401571"/>
          </a:xfrm>
          <a:prstGeom prst="bentConnector3">
            <a:avLst>
              <a:gd name="adj1" fmla="val 50000"/>
            </a:avLst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1" name="Conector recto de flecha 150">
            <a:extLst>
              <a:ext uri="{FF2B5EF4-FFF2-40B4-BE49-F238E27FC236}">
                <a16:creationId xmlns:a16="http://schemas.microsoft.com/office/drawing/2014/main" id="{B99A24B6-F1CE-16ED-FC3A-6C3269FA04E1}"/>
              </a:ext>
            </a:extLst>
          </p:cNvPr>
          <p:cNvCxnSpPr>
            <a:cxnSpLocks/>
          </p:cNvCxnSpPr>
          <p:nvPr/>
        </p:nvCxnSpPr>
        <p:spPr>
          <a:xfrm flipH="1" flipV="1">
            <a:off x="2337783" y="6028234"/>
            <a:ext cx="8873" cy="186830"/>
          </a:xfrm>
          <a:prstGeom prst="straightConnector1">
            <a:avLst/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2" name="Conector: angular 151">
            <a:extLst>
              <a:ext uri="{FF2B5EF4-FFF2-40B4-BE49-F238E27FC236}">
                <a16:creationId xmlns:a16="http://schemas.microsoft.com/office/drawing/2014/main" id="{6547A293-8AA4-1299-0E67-98869B55E63B}"/>
              </a:ext>
            </a:extLst>
          </p:cNvPr>
          <p:cNvCxnSpPr>
            <a:cxnSpLocks/>
            <a:stCxn id="126" idx="0"/>
            <a:endCxn id="127" idx="2"/>
          </p:cNvCxnSpPr>
          <p:nvPr/>
        </p:nvCxnSpPr>
        <p:spPr>
          <a:xfrm rot="5400000" flipH="1" flipV="1">
            <a:off x="2879882" y="4077780"/>
            <a:ext cx="229668" cy="565953"/>
          </a:xfrm>
          <a:prstGeom prst="bentConnector3">
            <a:avLst>
              <a:gd name="adj1" fmla="val 50000"/>
            </a:avLst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Conector: angular 152">
            <a:extLst>
              <a:ext uri="{FF2B5EF4-FFF2-40B4-BE49-F238E27FC236}">
                <a16:creationId xmlns:a16="http://schemas.microsoft.com/office/drawing/2014/main" id="{0E1564CE-58DE-973D-3E7F-41D24F71D6E4}"/>
              </a:ext>
            </a:extLst>
          </p:cNvPr>
          <p:cNvCxnSpPr>
            <a:cxnSpLocks/>
            <a:stCxn id="141" idx="0"/>
            <a:endCxn id="127" idx="2"/>
          </p:cNvCxnSpPr>
          <p:nvPr/>
        </p:nvCxnSpPr>
        <p:spPr>
          <a:xfrm rot="16200000" flipV="1">
            <a:off x="3392809" y="4130807"/>
            <a:ext cx="224411" cy="454641"/>
          </a:xfrm>
          <a:prstGeom prst="bentConnector3">
            <a:avLst>
              <a:gd name="adj1" fmla="val 50000"/>
            </a:avLst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4" name="Conector recto de flecha 153">
            <a:extLst>
              <a:ext uri="{FF2B5EF4-FFF2-40B4-BE49-F238E27FC236}">
                <a16:creationId xmlns:a16="http://schemas.microsoft.com/office/drawing/2014/main" id="{498FAFCA-5909-91C0-3589-49241F11A121}"/>
              </a:ext>
            </a:extLst>
          </p:cNvPr>
          <p:cNvCxnSpPr>
            <a:cxnSpLocks/>
          </p:cNvCxnSpPr>
          <p:nvPr/>
        </p:nvCxnSpPr>
        <p:spPr>
          <a:xfrm flipV="1">
            <a:off x="6134881" y="5714526"/>
            <a:ext cx="6350" cy="392532"/>
          </a:xfrm>
          <a:prstGeom prst="straightConnector1">
            <a:avLst/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5" name="CuadroTexto 154">
            <a:extLst>
              <a:ext uri="{FF2B5EF4-FFF2-40B4-BE49-F238E27FC236}">
                <a16:creationId xmlns:a16="http://schemas.microsoft.com/office/drawing/2014/main" id="{11B9DCA9-36A3-49F5-8AC4-F9BDF6166CA0}"/>
              </a:ext>
            </a:extLst>
          </p:cNvPr>
          <p:cNvSpPr txBox="1"/>
          <p:nvPr/>
        </p:nvSpPr>
        <p:spPr>
          <a:xfrm>
            <a:off x="931297" y="2528909"/>
            <a:ext cx="918868" cy="47705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108859">
              <a:buClrTx/>
              <a:defRPr sz="500" kern="1200">
                <a:solidFill>
                  <a:srgbClr val="4472C4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s-ES" dirty="0">
                <a:solidFill>
                  <a:schemeClr val="tx1"/>
                </a:solidFill>
              </a:rPr>
              <a:t>1. Conductas inadecuadas por parte de los ciudadanos y otros actores frente al esquema operativo de reciclaje.</a:t>
            </a:r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156" name="CuadroTexto 155">
            <a:extLst>
              <a:ext uri="{FF2B5EF4-FFF2-40B4-BE49-F238E27FC236}">
                <a16:creationId xmlns:a16="http://schemas.microsoft.com/office/drawing/2014/main" id="{377B0388-E053-5520-F7F6-234E0F17D7FF}"/>
              </a:ext>
            </a:extLst>
          </p:cNvPr>
          <p:cNvSpPr txBox="1"/>
          <p:nvPr/>
        </p:nvSpPr>
        <p:spPr>
          <a:xfrm>
            <a:off x="842864" y="799200"/>
            <a:ext cx="1278284" cy="227992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R="0" lvl="0" indent="0" algn="ctr" defTabSz="10885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" b="0" i="0" u="none" strike="noStrike" cap="none" spc="0" normalizeH="0" baseline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-ES" dirty="0">
                <a:solidFill>
                  <a:schemeClr val="tx1"/>
                </a:solidFill>
              </a:rPr>
              <a:t>Mayor riesgo de exclusión de los recicladores de su labor.</a:t>
            </a:r>
          </a:p>
        </p:txBody>
      </p:sp>
      <p:cxnSp>
        <p:nvCxnSpPr>
          <p:cNvPr id="157" name="Conector: angular 156">
            <a:extLst>
              <a:ext uri="{FF2B5EF4-FFF2-40B4-BE49-F238E27FC236}">
                <a16:creationId xmlns:a16="http://schemas.microsoft.com/office/drawing/2014/main" id="{84655865-9BE9-F657-70B4-212C90929D90}"/>
              </a:ext>
            </a:extLst>
          </p:cNvPr>
          <p:cNvCxnSpPr>
            <a:cxnSpLocks/>
            <a:stCxn id="112" idx="0"/>
            <a:endCxn id="155" idx="2"/>
          </p:cNvCxnSpPr>
          <p:nvPr/>
        </p:nvCxnSpPr>
        <p:spPr>
          <a:xfrm rot="16200000" flipV="1">
            <a:off x="4458812" y="-62117"/>
            <a:ext cx="144667" cy="6280827"/>
          </a:xfrm>
          <a:prstGeom prst="bentConnector3">
            <a:avLst>
              <a:gd name="adj1" fmla="val 50000"/>
            </a:avLst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8" name="CuadroTexto 157">
            <a:extLst>
              <a:ext uri="{FF2B5EF4-FFF2-40B4-BE49-F238E27FC236}">
                <a16:creationId xmlns:a16="http://schemas.microsoft.com/office/drawing/2014/main" id="{0B251523-F67A-C698-E277-FD86A07EEC7D}"/>
              </a:ext>
            </a:extLst>
          </p:cNvPr>
          <p:cNvSpPr txBox="1"/>
          <p:nvPr/>
        </p:nvSpPr>
        <p:spPr>
          <a:xfrm>
            <a:off x="2323772" y="1098521"/>
            <a:ext cx="2210573" cy="24622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R="0" lvl="0" indent="0" algn="ctr" defTabSz="10885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" b="0" i="0" u="none" strike="noStrike" cap="none" spc="0" normalizeH="0" baseline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s-ES" dirty="0">
                <a:solidFill>
                  <a:schemeClr val="tx1"/>
                </a:solidFill>
              </a:rPr>
              <a:t>Incremento de la contaminación ambiental y agotamiento de los recursos naturales</a:t>
            </a:r>
          </a:p>
        </p:txBody>
      </p:sp>
      <p:sp>
        <p:nvSpPr>
          <p:cNvPr id="159" name="CuadroTexto 158">
            <a:extLst>
              <a:ext uri="{FF2B5EF4-FFF2-40B4-BE49-F238E27FC236}">
                <a16:creationId xmlns:a16="http://schemas.microsoft.com/office/drawing/2014/main" id="{572C9DA7-687B-3A7E-5E60-1C1A4CCCB429}"/>
              </a:ext>
            </a:extLst>
          </p:cNvPr>
          <p:cNvSpPr txBox="1"/>
          <p:nvPr/>
        </p:nvSpPr>
        <p:spPr>
          <a:xfrm>
            <a:off x="4707210" y="1774269"/>
            <a:ext cx="816281" cy="40011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R="0" lvl="0" indent="0" algn="ctr" defTabSz="10885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" b="0" i="0" u="none" strike="noStrike" cap="none" spc="0" normalizeH="0" baseline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s-ES" dirty="0">
                <a:solidFill>
                  <a:schemeClr val="tx1"/>
                </a:solidFill>
              </a:rPr>
              <a:t>3.1 Baja suficiencia financiera de las organizaciones de recicladores.</a:t>
            </a:r>
          </a:p>
        </p:txBody>
      </p:sp>
      <p:cxnSp>
        <p:nvCxnSpPr>
          <p:cNvPr id="160" name="Conector: angular 159">
            <a:extLst>
              <a:ext uri="{FF2B5EF4-FFF2-40B4-BE49-F238E27FC236}">
                <a16:creationId xmlns:a16="http://schemas.microsoft.com/office/drawing/2014/main" id="{4550AAAD-C3B7-1989-C456-AE1EFF02A925}"/>
              </a:ext>
            </a:extLst>
          </p:cNvPr>
          <p:cNvCxnSpPr>
            <a:cxnSpLocks/>
            <a:stCxn id="112" idx="0"/>
            <a:endCxn id="116" idx="2"/>
          </p:cNvCxnSpPr>
          <p:nvPr/>
        </p:nvCxnSpPr>
        <p:spPr>
          <a:xfrm rot="16200000" flipV="1">
            <a:off x="5370996" y="850067"/>
            <a:ext cx="271768" cy="4329357"/>
          </a:xfrm>
          <a:prstGeom prst="bentConnector3">
            <a:avLst>
              <a:gd name="adj1" fmla="val 24452"/>
            </a:avLst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1" name="CuadroTexto 160">
            <a:extLst>
              <a:ext uri="{FF2B5EF4-FFF2-40B4-BE49-F238E27FC236}">
                <a16:creationId xmlns:a16="http://schemas.microsoft.com/office/drawing/2014/main" id="{C1A39A13-DCA5-6504-9A2B-17208052DC20}"/>
              </a:ext>
            </a:extLst>
          </p:cNvPr>
          <p:cNvSpPr txBox="1"/>
          <p:nvPr/>
        </p:nvSpPr>
        <p:spPr>
          <a:xfrm>
            <a:off x="2323772" y="1585058"/>
            <a:ext cx="470899" cy="68749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R="0" lvl="0" indent="0" algn="ctr" defTabSz="10885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" b="0" i="0" u="none" strike="noStrike" cap="none" spc="0" normalizeH="0" baseline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-ES_tradnl" dirty="0">
                <a:solidFill>
                  <a:schemeClr val="tx1"/>
                </a:solidFill>
              </a:rPr>
              <a:t>2.1 Incremento del desperdicio de los materiales aprovechables</a:t>
            </a:r>
          </a:p>
        </p:txBody>
      </p:sp>
      <p:sp>
        <p:nvSpPr>
          <p:cNvPr id="162" name="CuadroTexto 161">
            <a:extLst>
              <a:ext uri="{FF2B5EF4-FFF2-40B4-BE49-F238E27FC236}">
                <a16:creationId xmlns:a16="http://schemas.microsoft.com/office/drawing/2014/main" id="{8C197FCB-15CA-4897-75A1-6FA5A7B6B384}"/>
              </a:ext>
            </a:extLst>
          </p:cNvPr>
          <p:cNvSpPr txBox="1"/>
          <p:nvPr/>
        </p:nvSpPr>
        <p:spPr>
          <a:xfrm>
            <a:off x="751848" y="1867759"/>
            <a:ext cx="600353" cy="40011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 defTabSz="108859">
              <a:buClrTx/>
              <a:defRPr sz="500" kern="1200">
                <a:solidFill>
                  <a:srgbClr val="4472C4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s-CO" dirty="0">
                <a:solidFill>
                  <a:schemeClr val="tx1"/>
                </a:solidFill>
              </a:rPr>
              <a:t>1.1 Alta contaminación de materiales reciclables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163" name="CuadroTexto 162">
            <a:extLst>
              <a:ext uri="{FF2B5EF4-FFF2-40B4-BE49-F238E27FC236}">
                <a16:creationId xmlns:a16="http://schemas.microsoft.com/office/drawing/2014/main" id="{63E27B0D-B14E-12C9-40E7-8F487672B89C}"/>
              </a:ext>
            </a:extLst>
          </p:cNvPr>
          <p:cNvSpPr txBox="1"/>
          <p:nvPr/>
        </p:nvSpPr>
        <p:spPr>
          <a:xfrm>
            <a:off x="4738104" y="2322643"/>
            <a:ext cx="679994" cy="553998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R="0" lvl="0" indent="0" algn="ctr" defTabSz="10885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" b="0" i="0" u="none" strike="noStrike" cap="none" spc="0" normalizeH="0" baseline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-ES" dirty="0">
                <a:solidFill>
                  <a:schemeClr val="tx1"/>
                </a:solidFill>
              </a:rPr>
              <a:t>3. Limitadas oportunidades para el fortalecimiento y crecimiento de las Organizaciones de Recicladores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164" name="CuadroTexto 163">
            <a:extLst>
              <a:ext uri="{FF2B5EF4-FFF2-40B4-BE49-F238E27FC236}">
                <a16:creationId xmlns:a16="http://schemas.microsoft.com/office/drawing/2014/main" id="{10BE139A-E58B-AE9D-5B8D-ADBA3A5F94F9}"/>
              </a:ext>
            </a:extLst>
          </p:cNvPr>
          <p:cNvSpPr txBox="1"/>
          <p:nvPr/>
        </p:nvSpPr>
        <p:spPr>
          <a:xfrm>
            <a:off x="1459210" y="1861487"/>
            <a:ext cx="600353" cy="553998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 defTabSz="108859">
              <a:buClrTx/>
              <a:defRPr sz="500" kern="1200">
                <a:solidFill>
                  <a:srgbClr val="4472C4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s-CO" dirty="0">
                <a:solidFill>
                  <a:schemeClr val="tx1"/>
                </a:solidFill>
              </a:rPr>
              <a:t>1.2 Persistencia de la recuperación del material aprovechable de las bolsas.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165" name="CuadroTexto 164">
            <a:extLst>
              <a:ext uri="{FF2B5EF4-FFF2-40B4-BE49-F238E27FC236}">
                <a16:creationId xmlns:a16="http://schemas.microsoft.com/office/drawing/2014/main" id="{9562158B-CB40-CF98-59C5-37A39B699FB5}"/>
              </a:ext>
            </a:extLst>
          </p:cNvPr>
          <p:cNvSpPr txBox="1"/>
          <p:nvPr/>
        </p:nvSpPr>
        <p:spPr>
          <a:xfrm>
            <a:off x="10370229" y="3832050"/>
            <a:ext cx="1353119" cy="47705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s-CO"/>
            </a:defPPr>
            <a:lvl1pPr marR="0" lvl="0" indent="0" algn="ctr" defTabSz="10885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" b="0" i="0" u="none" strike="noStrike" cap="none" spc="0" normalizeH="0" baseline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cs typeface="Calibri"/>
              </a:defRPr>
            </a:lvl1pPr>
          </a:lstStyle>
          <a:p>
            <a:r>
              <a:rPr lang="es-ES" dirty="0">
                <a:solidFill>
                  <a:schemeClr val="tx1"/>
                </a:solidFill>
              </a:rPr>
              <a:t>6. Desarticulación entre la normatividad que la Responsabilidad Extendida del Productor (REP), asociada a envases,  empaques y plásticos de un solo uso, y la actividad de aprovechamiento.</a:t>
            </a:r>
          </a:p>
        </p:txBody>
      </p:sp>
      <p:sp>
        <p:nvSpPr>
          <p:cNvPr id="166" name="CuadroTexto 49">
            <a:extLst>
              <a:ext uri="{FF2B5EF4-FFF2-40B4-BE49-F238E27FC236}">
                <a16:creationId xmlns:a16="http://schemas.microsoft.com/office/drawing/2014/main" id="{D3EF6A35-D69F-7A3F-0FD2-D55A35C25BB0}"/>
              </a:ext>
            </a:extLst>
          </p:cNvPr>
          <p:cNvSpPr txBox="1"/>
          <p:nvPr/>
        </p:nvSpPr>
        <p:spPr>
          <a:xfrm>
            <a:off x="10715342" y="4567888"/>
            <a:ext cx="629025" cy="86177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s-CO"/>
            </a:defPPr>
            <a:lvl1pPr marR="0" lvl="0" indent="0" algn="ctr" defTabSz="10885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" b="0" i="0" u="none" strike="noStrike" cap="none" spc="0" normalizeH="0" baseline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cs typeface="Calibri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CO" dirty="0">
                <a:solidFill>
                  <a:schemeClr val="tx1"/>
                </a:solidFill>
              </a:rPr>
              <a:t>6.2 Falta de garantías para el acceso cierto y seguro por parte de la población recicladora al material aprovechable en el marco de los esquemas REP. </a:t>
            </a:r>
          </a:p>
        </p:txBody>
      </p:sp>
      <p:sp>
        <p:nvSpPr>
          <p:cNvPr id="167" name="CuadroTexto 50">
            <a:extLst>
              <a:ext uri="{FF2B5EF4-FFF2-40B4-BE49-F238E27FC236}">
                <a16:creationId xmlns:a16="http://schemas.microsoft.com/office/drawing/2014/main" id="{D880846C-B52D-0FC0-B0AE-6F3445E10B53}"/>
              </a:ext>
            </a:extLst>
          </p:cNvPr>
          <p:cNvSpPr txBox="1"/>
          <p:nvPr/>
        </p:nvSpPr>
        <p:spPr>
          <a:xfrm>
            <a:off x="11490160" y="4567888"/>
            <a:ext cx="609839" cy="938719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s-CO"/>
            </a:defPPr>
            <a:lvl1pPr marR="0" lvl="0" indent="0" algn="ctr" defTabSz="10885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" b="0" i="0" u="none" strike="noStrike" cap="none" spc="0" normalizeH="0" baseline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cs typeface="Calibri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CO" dirty="0">
                <a:solidFill>
                  <a:schemeClr val="tx1"/>
                </a:solidFill>
              </a:rPr>
              <a:t>6.3 Las metas de los programas de REP, no se articulan con la disminución de las cantidades de material aprovechable dispuesto en el PIDJ</a:t>
            </a:r>
          </a:p>
        </p:txBody>
      </p:sp>
      <p:cxnSp>
        <p:nvCxnSpPr>
          <p:cNvPr id="168" name="Conector: angular 167">
            <a:extLst>
              <a:ext uri="{FF2B5EF4-FFF2-40B4-BE49-F238E27FC236}">
                <a16:creationId xmlns:a16="http://schemas.microsoft.com/office/drawing/2014/main" id="{BB2317E5-7A52-A402-AF51-E911696BDAA5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10486689" y="3995049"/>
            <a:ext cx="243385" cy="900293"/>
          </a:xfrm>
          <a:prstGeom prst="bentConnector3">
            <a:avLst/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9" name="Conector: angular 168">
            <a:extLst>
              <a:ext uri="{FF2B5EF4-FFF2-40B4-BE49-F238E27FC236}">
                <a16:creationId xmlns:a16="http://schemas.microsoft.com/office/drawing/2014/main" id="{C1BB1C76-A094-9C4E-A614-89380EAB3827}"/>
              </a:ext>
            </a:extLst>
          </p:cNvPr>
          <p:cNvCxnSpPr>
            <a:cxnSpLocks/>
          </p:cNvCxnSpPr>
          <p:nvPr/>
        </p:nvCxnSpPr>
        <p:spPr>
          <a:xfrm rot="16200000" flipV="1">
            <a:off x="11284468" y="4087230"/>
            <a:ext cx="250058" cy="711460"/>
          </a:xfrm>
          <a:prstGeom prst="bentConnector3">
            <a:avLst/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0" name="Conector recto de flecha 169">
            <a:extLst>
              <a:ext uri="{FF2B5EF4-FFF2-40B4-BE49-F238E27FC236}">
                <a16:creationId xmlns:a16="http://schemas.microsoft.com/office/drawing/2014/main" id="{15DDD932-615C-EBB0-66F9-114432EAED27}"/>
              </a:ext>
            </a:extLst>
          </p:cNvPr>
          <p:cNvCxnSpPr>
            <a:cxnSpLocks/>
          </p:cNvCxnSpPr>
          <p:nvPr/>
        </p:nvCxnSpPr>
        <p:spPr>
          <a:xfrm flipH="1" flipV="1">
            <a:off x="11053766" y="4317880"/>
            <a:ext cx="6639" cy="267563"/>
          </a:xfrm>
          <a:prstGeom prst="straightConnector1">
            <a:avLst/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1" name="CuadroTexto 170">
            <a:extLst>
              <a:ext uri="{FF2B5EF4-FFF2-40B4-BE49-F238E27FC236}">
                <a16:creationId xmlns:a16="http://schemas.microsoft.com/office/drawing/2014/main" id="{A78852D6-FDAA-F8B1-9A98-6A660868F241}"/>
              </a:ext>
            </a:extLst>
          </p:cNvPr>
          <p:cNvSpPr txBox="1"/>
          <p:nvPr/>
        </p:nvSpPr>
        <p:spPr>
          <a:xfrm>
            <a:off x="9927980" y="4566888"/>
            <a:ext cx="711460" cy="40011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s-CO"/>
            </a:defPPr>
            <a:lvl1pPr marR="0" lvl="0" indent="0" algn="ctr" defTabSz="10885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" b="0" i="0" u="none" strike="noStrike" cap="none" spc="0" normalizeH="0" baseline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cs typeface="Calibri"/>
              </a:defRPr>
            </a:lvl1pPr>
          </a:lstStyle>
          <a:p>
            <a:r>
              <a:rPr lang="es-ES" dirty="0">
                <a:solidFill>
                  <a:schemeClr val="tx1"/>
                </a:solidFill>
              </a:rPr>
              <a:t>6.1 Desconocimiento de la operación de los esquemas REP.</a:t>
            </a:r>
          </a:p>
        </p:txBody>
      </p:sp>
      <p:sp>
        <p:nvSpPr>
          <p:cNvPr id="172" name="CuadroTexto 49">
            <a:extLst>
              <a:ext uri="{FF2B5EF4-FFF2-40B4-BE49-F238E27FC236}">
                <a16:creationId xmlns:a16="http://schemas.microsoft.com/office/drawing/2014/main" id="{A71F4D56-4975-48D4-A760-654DDA940A66}"/>
              </a:ext>
            </a:extLst>
          </p:cNvPr>
          <p:cNvSpPr txBox="1"/>
          <p:nvPr/>
        </p:nvSpPr>
        <p:spPr>
          <a:xfrm>
            <a:off x="9927980" y="5158091"/>
            <a:ext cx="754907" cy="707886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s-CO"/>
            </a:defPPr>
            <a:lvl1pPr marR="0" lvl="0" indent="0" algn="ctr" defTabSz="10885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" b="0" i="0" u="none" strike="noStrike" cap="none" spc="0" normalizeH="0" baseline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cs typeface="Calibri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CO" dirty="0">
                <a:solidFill>
                  <a:schemeClr val="tx1"/>
                </a:solidFill>
              </a:rPr>
              <a:t>6.1.1. </a:t>
            </a:r>
            <a:r>
              <a:rPr lang="es-ES" dirty="0">
                <a:solidFill>
                  <a:schemeClr val="tx1"/>
                </a:solidFill>
              </a:rPr>
              <a:t>Baja pertinencia de la información existente frente a  mercado y canales de comercialización de materiales aprovechables.</a:t>
            </a:r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173" name="CuadroTexto 172">
            <a:extLst>
              <a:ext uri="{FF2B5EF4-FFF2-40B4-BE49-F238E27FC236}">
                <a16:creationId xmlns:a16="http://schemas.microsoft.com/office/drawing/2014/main" id="{0C113A41-5516-72A7-8F8F-A24D41FB0647}"/>
              </a:ext>
            </a:extLst>
          </p:cNvPr>
          <p:cNvSpPr txBox="1"/>
          <p:nvPr/>
        </p:nvSpPr>
        <p:spPr>
          <a:xfrm>
            <a:off x="671281" y="1457019"/>
            <a:ext cx="1570679" cy="227095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R="0" lvl="0" indent="0" algn="ctr" defTabSz="10885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" b="0" i="0" u="none" strike="noStrike" cap="none" spc="0" normalizeH="0" baseline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-CO" dirty="0">
                <a:solidFill>
                  <a:schemeClr val="tx1"/>
                </a:solidFill>
              </a:rPr>
              <a:t>Persistencia de las condiciones precarias de los recicladores.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174" name="CuadroTexto 173">
            <a:extLst>
              <a:ext uri="{FF2B5EF4-FFF2-40B4-BE49-F238E27FC236}">
                <a16:creationId xmlns:a16="http://schemas.microsoft.com/office/drawing/2014/main" id="{BD95E91B-DBE2-3336-97A6-E4E3C1971151}"/>
              </a:ext>
            </a:extLst>
          </p:cNvPr>
          <p:cNvSpPr txBox="1"/>
          <p:nvPr/>
        </p:nvSpPr>
        <p:spPr>
          <a:xfrm>
            <a:off x="663037" y="1130767"/>
            <a:ext cx="1578923" cy="22161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R="0" lvl="0" indent="0" algn="ctr" defTabSz="10885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" b="0" i="0" u="none" strike="noStrike" cap="none" spc="0" normalizeH="0" baseline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-CO" dirty="0">
                <a:solidFill>
                  <a:schemeClr val="tx1"/>
                </a:solidFill>
              </a:rPr>
              <a:t>Exigencia de contraprestación a los recicladores para el desarrollo de la labor. 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175" name="CuadroTexto 174">
            <a:extLst>
              <a:ext uri="{FF2B5EF4-FFF2-40B4-BE49-F238E27FC236}">
                <a16:creationId xmlns:a16="http://schemas.microsoft.com/office/drawing/2014/main" id="{C95FDEA3-1169-DE69-4BFC-A4CB2EDBB980}"/>
              </a:ext>
            </a:extLst>
          </p:cNvPr>
          <p:cNvSpPr txBox="1"/>
          <p:nvPr/>
        </p:nvSpPr>
        <p:spPr>
          <a:xfrm>
            <a:off x="6331021" y="2369327"/>
            <a:ext cx="1040614" cy="47705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1088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500" dirty="0">
                <a:latin typeface="Calibri" panose="020F0502020204030204"/>
                <a:ea typeface="+mn-ea"/>
                <a:cs typeface="+mn-cs"/>
              </a:rPr>
              <a:t>4. Aumento de la percepción negativa de la ciudadanía frente a la actividad de aprovechamiento en el servicio público de aseo.</a:t>
            </a:r>
            <a:endParaRPr lang="es-ES_tradnl" sz="500" dirty="0"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6" name="CuadroTexto 175">
            <a:extLst>
              <a:ext uri="{FF2B5EF4-FFF2-40B4-BE49-F238E27FC236}">
                <a16:creationId xmlns:a16="http://schemas.microsoft.com/office/drawing/2014/main" id="{8C4B0005-0579-613D-67B6-78FD8C3A026C}"/>
              </a:ext>
            </a:extLst>
          </p:cNvPr>
          <p:cNvSpPr txBox="1"/>
          <p:nvPr/>
        </p:nvSpPr>
        <p:spPr>
          <a:xfrm>
            <a:off x="5749978" y="890223"/>
            <a:ext cx="1921579" cy="29046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indent="0" algn="ctr" defTabSz="108859" fontAlgn="auto">
              <a:buClrTx/>
              <a:buSzTx/>
              <a:buFontTx/>
              <a:buNone/>
              <a:tabLst/>
              <a:defRPr kumimoji="0" sz="500" spc="0" normalizeH="0" baseline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dirty="0">
                <a:solidFill>
                  <a:schemeClr val="tx1"/>
                </a:solidFill>
              </a:rPr>
              <a:t>Afectación de la garantía de la prestación del servicio de aprovechamiento a los usuarios</a:t>
            </a:r>
          </a:p>
        </p:txBody>
      </p:sp>
      <p:sp>
        <p:nvSpPr>
          <p:cNvPr id="177" name="CuadroTexto 176">
            <a:extLst>
              <a:ext uri="{FF2B5EF4-FFF2-40B4-BE49-F238E27FC236}">
                <a16:creationId xmlns:a16="http://schemas.microsoft.com/office/drawing/2014/main" id="{F2F7F32E-2B08-13D9-3CE4-1A331A224F70}"/>
              </a:ext>
            </a:extLst>
          </p:cNvPr>
          <p:cNvSpPr txBox="1"/>
          <p:nvPr/>
        </p:nvSpPr>
        <p:spPr>
          <a:xfrm>
            <a:off x="7128945" y="1362472"/>
            <a:ext cx="677174" cy="736272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108859">
              <a:buClrTx/>
              <a:defRPr sz="500">
                <a:solidFill>
                  <a:srgbClr val="4472C4"/>
                </a:solidFill>
                <a:latin typeface="Calibri" panose="020F0502020204030204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>
                <a:solidFill>
                  <a:schemeClr val="tx1"/>
                </a:solidFill>
              </a:rPr>
              <a:t>4.2 Fallas en la formulación de políticas y programas para el fortalecimiento de la actividad de aprovechamiento.</a:t>
            </a:r>
          </a:p>
        </p:txBody>
      </p:sp>
      <p:sp>
        <p:nvSpPr>
          <p:cNvPr id="178" name="CuadroTexto 177">
            <a:extLst>
              <a:ext uri="{FF2B5EF4-FFF2-40B4-BE49-F238E27FC236}">
                <a16:creationId xmlns:a16="http://schemas.microsoft.com/office/drawing/2014/main" id="{2BD6BD43-FA41-8B50-C77A-3CF0FED1688F}"/>
              </a:ext>
            </a:extLst>
          </p:cNvPr>
          <p:cNvSpPr txBox="1"/>
          <p:nvPr/>
        </p:nvSpPr>
        <p:spPr>
          <a:xfrm>
            <a:off x="8406918" y="2165514"/>
            <a:ext cx="731675" cy="707886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indent="0" algn="ctr" defTabSz="108859" fontAlgn="auto">
              <a:buClrTx/>
              <a:buSzTx/>
              <a:buFontTx/>
              <a:buNone/>
              <a:tabLst/>
              <a:defRPr kumimoji="0" sz="500" spc="0" normalizeH="0" baseline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>
                <a:solidFill>
                  <a:schemeClr val="tx1"/>
                </a:solidFill>
              </a:rPr>
              <a:t>5. Fallas en la continuidad en los programas y políticas en beneficio de la actividad de aprovechamiento y las organizaciones de recicladores.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179" name="CuadroTexto 178">
            <a:extLst>
              <a:ext uri="{FF2B5EF4-FFF2-40B4-BE49-F238E27FC236}">
                <a16:creationId xmlns:a16="http://schemas.microsoft.com/office/drawing/2014/main" id="{5605AB83-4283-F8D3-BAFD-35884041A110}"/>
              </a:ext>
            </a:extLst>
          </p:cNvPr>
          <p:cNvSpPr txBox="1"/>
          <p:nvPr/>
        </p:nvSpPr>
        <p:spPr>
          <a:xfrm>
            <a:off x="8108885" y="1359676"/>
            <a:ext cx="731675" cy="553998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indent="0" algn="ctr" defTabSz="108859" fontAlgn="auto">
              <a:buClrTx/>
              <a:buSzTx/>
              <a:buFontTx/>
              <a:buNone/>
              <a:tabLst/>
              <a:defRPr kumimoji="0" sz="500" spc="0" normalizeH="0" baseline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>
                <a:solidFill>
                  <a:schemeClr val="tx1"/>
                </a:solidFill>
              </a:rPr>
              <a:t>5.1 Falta de alternativas para generar valor agregado, de la actividad de aprovechamiento de las ORO. 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180" name="CuadroTexto 179">
            <a:extLst>
              <a:ext uri="{FF2B5EF4-FFF2-40B4-BE49-F238E27FC236}">
                <a16:creationId xmlns:a16="http://schemas.microsoft.com/office/drawing/2014/main" id="{D7D056D7-A52F-E77B-AEAF-43B2934C72F5}"/>
              </a:ext>
            </a:extLst>
          </p:cNvPr>
          <p:cNvSpPr txBox="1"/>
          <p:nvPr/>
        </p:nvSpPr>
        <p:spPr>
          <a:xfrm>
            <a:off x="10209537" y="2369327"/>
            <a:ext cx="1271453" cy="49635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indent="0" algn="ctr" defTabSz="108859" fontAlgn="auto">
              <a:buClrTx/>
              <a:buSzTx/>
              <a:buFontTx/>
              <a:buNone/>
              <a:tabLst/>
              <a:defRPr kumimoji="0" sz="500" spc="0" normalizeH="0" baseline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>
                <a:solidFill>
                  <a:schemeClr val="tx1"/>
                </a:solidFill>
              </a:rPr>
              <a:t>6. Ineficiencia en la aplicación de la normativa relacionada con los esquemas de Responsabilidad Extendida del Productor (REP), asociada a envases y  empaques, así como frente a plásticos de un solo uso.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181" name="CuadroTexto 180">
            <a:extLst>
              <a:ext uri="{FF2B5EF4-FFF2-40B4-BE49-F238E27FC236}">
                <a16:creationId xmlns:a16="http://schemas.microsoft.com/office/drawing/2014/main" id="{62BB5AEA-5A92-3227-8974-ECEC6AFDB919}"/>
              </a:ext>
            </a:extLst>
          </p:cNvPr>
          <p:cNvSpPr txBox="1"/>
          <p:nvPr/>
        </p:nvSpPr>
        <p:spPr>
          <a:xfrm>
            <a:off x="10324091" y="1726376"/>
            <a:ext cx="1020276" cy="460756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indent="0" algn="ctr" defTabSz="108859" fontAlgn="auto">
              <a:buClrTx/>
              <a:buSzTx/>
              <a:buFontTx/>
              <a:buNone/>
              <a:tabLst/>
              <a:defRPr kumimoji="0" sz="500" spc="0" normalizeH="0" baseline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dirty="0">
                <a:solidFill>
                  <a:schemeClr val="tx1"/>
                </a:solidFill>
              </a:rPr>
              <a:t>6.1 </a:t>
            </a:r>
            <a:r>
              <a:rPr lang="es-ES" dirty="0">
                <a:solidFill>
                  <a:schemeClr val="tx1"/>
                </a:solidFill>
              </a:rPr>
              <a:t>Dificultades en la medición y evaluación de los resultados esperados en el marco de los esquemas REP y gestión de plásticos de un solo uso.</a:t>
            </a:r>
            <a:endParaRPr lang="es-ES_tradnl" dirty="0">
              <a:solidFill>
                <a:schemeClr val="tx1"/>
              </a:solidFill>
            </a:endParaRPr>
          </a:p>
        </p:txBody>
      </p:sp>
      <p:cxnSp>
        <p:nvCxnSpPr>
          <p:cNvPr id="182" name="Conector: angular 181">
            <a:extLst>
              <a:ext uri="{FF2B5EF4-FFF2-40B4-BE49-F238E27FC236}">
                <a16:creationId xmlns:a16="http://schemas.microsoft.com/office/drawing/2014/main" id="{DB0442A2-DFEA-29F9-972B-404D8031C119}"/>
              </a:ext>
            </a:extLst>
          </p:cNvPr>
          <p:cNvCxnSpPr>
            <a:stCxn id="155" idx="0"/>
            <a:endCxn id="162" idx="2"/>
          </p:cNvCxnSpPr>
          <p:nvPr/>
        </p:nvCxnSpPr>
        <p:spPr>
          <a:xfrm rot="16200000" flipV="1">
            <a:off x="1090858" y="2229036"/>
            <a:ext cx="261040" cy="338706"/>
          </a:xfrm>
          <a:prstGeom prst="bentConnector3">
            <a:avLst/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3" name="Conector: angular 182">
            <a:extLst>
              <a:ext uri="{FF2B5EF4-FFF2-40B4-BE49-F238E27FC236}">
                <a16:creationId xmlns:a16="http://schemas.microsoft.com/office/drawing/2014/main" id="{8C09A296-6AFE-4E3B-A5FB-6AD322CA901F}"/>
              </a:ext>
            </a:extLst>
          </p:cNvPr>
          <p:cNvCxnSpPr>
            <a:stCxn id="155" idx="0"/>
            <a:endCxn id="164" idx="2"/>
          </p:cNvCxnSpPr>
          <p:nvPr/>
        </p:nvCxnSpPr>
        <p:spPr>
          <a:xfrm rot="5400000" flipH="1" flipV="1">
            <a:off x="1518347" y="2287869"/>
            <a:ext cx="113424" cy="368656"/>
          </a:xfrm>
          <a:prstGeom prst="bentConnector3">
            <a:avLst>
              <a:gd name="adj1" fmla="val 50000"/>
            </a:avLst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4" name="Conector: angular 183">
            <a:extLst>
              <a:ext uri="{FF2B5EF4-FFF2-40B4-BE49-F238E27FC236}">
                <a16:creationId xmlns:a16="http://schemas.microsoft.com/office/drawing/2014/main" id="{0AF99E73-3880-9C3A-D9FE-6758F4F758CE}"/>
              </a:ext>
            </a:extLst>
          </p:cNvPr>
          <p:cNvCxnSpPr>
            <a:stCxn id="162" idx="0"/>
            <a:endCxn id="173" idx="2"/>
          </p:cNvCxnSpPr>
          <p:nvPr/>
        </p:nvCxnSpPr>
        <p:spPr>
          <a:xfrm rot="5400000" flipH="1" flipV="1">
            <a:off x="1162501" y="1573639"/>
            <a:ext cx="183645" cy="404596"/>
          </a:xfrm>
          <a:prstGeom prst="bentConnector3">
            <a:avLst/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5" name="Conector: angular 184">
            <a:extLst>
              <a:ext uri="{FF2B5EF4-FFF2-40B4-BE49-F238E27FC236}">
                <a16:creationId xmlns:a16="http://schemas.microsoft.com/office/drawing/2014/main" id="{36B6ED54-C71F-E6AA-AEDC-08DA69A4D6A1}"/>
              </a:ext>
            </a:extLst>
          </p:cNvPr>
          <p:cNvCxnSpPr>
            <a:stCxn id="164" idx="0"/>
            <a:endCxn id="173" idx="2"/>
          </p:cNvCxnSpPr>
          <p:nvPr/>
        </p:nvCxnSpPr>
        <p:spPr>
          <a:xfrm rot="16200000" flipV="1">
            <a:off x="1519318" y="1621418"/>
            <a:ext cx="177373" cy="302766"/>
          </a:xfrm>
          <a:prstGeom prst="bentConnector3">
            <a:avLst/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6" name="Conector recto de flecha 185">
            <a:extLst>
              <a:ext uri="{FF2B5EF4-FFF2-40B4-BE49-F238E27FC236}">
                <a16:creationId xmlns:a16="http://schemas.microsoft.com/office/drawing/2014/main" id="{81F6F31D-55EC-FB15-4301-68CF66FCC416}"/>
              </a:ext>
            </a:extLst>
          </p:cNvPr>
          <p:cNvCxnSpPr>
            <a:stCxn id="173" idx="0"/>
            <a:endCxn id="174" idx="2"/>
          </p:cNvCxnSpPr>
          <p:nvPr/>
        </p:nvCxnSpPr>
        <p:spPr>
          <a:xfrm flipH="1" flipV="1">
            <a:off x="1452499" y="1352380"/>
            <a:ext cx="4122" cy="104639"/>
          </a:xfrm>
          <a:prstGeom prst="straightConnector1">
            <a:avLst/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7" name="Conector recto de flecha 186">
            <a:extLst>
              <a:ext uri="{FF2B5EF4-FFF2-40B4-BE49-F238E27FC236}">
                <a16:creationId xmlns:a16="http://schemas.microsoft.com/office/drawing/2014/main" id="{EE42D586-2E71-CFD8-D956-42D1029E9BB4}"/>
              </a:ext>
            </a:extLst>
          </p:cNvPr>
          <p:cNvCxnSpPr/>
          <p:nvPr/>
        </p:nvCxnSpPr>
        <p:spPr>
          <a:xfrm flipH="1" flipV="1">
            <a:off x="1452498" y="1014907"/>
            <a:ext cx="4122" cy="104639"/>
          </a:xfrm>
          <a:prstGeom prst="straightConnector1">
            <a:avLst/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8" name="Conector: angular 187">
            <a:extLst>
              <a:ext uri="{FF2B5EF4-FFF2-40B4-BE49-F238E27FC236}">
                <a16:creationId xmlns:a16="http://schemas.microsoft.com/office/drawing/2014/main" id="{76903B0B-36B3-48E7-ACAA-05863003B385}"/>
              </a:ext>
            </a:extLst>
          </p:cNvPr>
          <p:cNvCxnSpPr>
            <a:cxnSpLocks/>
            <a:stCxn id="116" idx="0"/>
            <a:endCxn id="214" idx="2"/>
          </p:cNvCxnSpPr>
          <p:nvPr/>
        </p:nvCxnSpPr>
        <p:spPr>
          <a:xfrm rot="5400000" flipH="1" flipV="1">
            <a:off x="3680471" y="1934591"/>
            <a:ext cx="282836" cy="959376"/>
          </a:xfrm>
          <a:prstGeom prst="bentConnector3">
            <a:avLst>
              <a:gd name="adj1" fmla="val 50000"/>
            </a:avLst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9" name="Conector: angular 188">
            <a:extLst>
              <a:ext uri="{FF2B5EF4-FFF2-40B4-BE49-F238E27FC236}">
                <a16:creationId xmlns:a16="http://schemas.microsoft.com/office/drawing/2014/main" id="{B37E9CFB-DC15-2CE1-120C-7B054BA1876C}"/>
              </a:ext>
            </a:extLst>
          </p:cNvPr>
          <p:cNvCxnSpPr>
            <a:cxnSpLocks/>
            <a:stCxn id="116" idx="0"/>
            <a:endCxn id="161" idx="2"/>
          </p:cNvCxnSpPr>
          <p:nvPr/>
        </p:nvCxnSpPr>
        <p:spPr>
          <a:xfrm rot="16200000" flipV="1">
            <a:off x="2809139" y="2022634"/>
            <a:ext cx="283146" cy="782979"/>
          </a:xfrm>
          <a:prstGeom prst="bentConnector3">
            <a:avLst/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0" name="Conector: angular 189">
            <a:extLst>
              <a:ext uri="{FF2B5EF4-FFF2-40B4-BE49-F238E27FC236}">
                <a16:creationId xmlns:a16="http://schemas.microsoft.com/office/drawing/2014/main" id="{6681D28E-D4C8-AD49-8F0D-09E3CF24E835}"/>
              </a:ext>
            </a:extLst>
          </p:cNvPr>
          <p:cNvCxnSpPr>
            <a:cxnSpLocks/>
            <a:stCxn id="112" idx="0"/>
            <a:endCxn id="163" idx="2"/>
          </p:cNvCxnSpPr>
          <p:nvPr/>
        </p:nvCxnSpPr>
        <p:spPr>
          <a:xfrm rot="16200000" flipV="1">
            <a:off x="6237836" y="1716907"/>
            <a:ext cx="273989" cy="2593457"/>
          </a:xfrm>
          <a:prstGeom prst="bentConnector3">
            <a:avLst>
              <a:gd name="adj1" fmla="val 24970"/>
            </a:avLst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1" name="Rectángulo 190">
            <a:extLst>
              <a:ext uri="{FF2B5EF4-FFF2-40B4-BE49-F238E27FC236}">
                <a16:creationId xmlns:a16="http://schemas.microsoft.com/office/drawing/2014/main" id="{CF9C9581-C333-E7CD-CE33-6CFED34B6ED9}"/>
              </a:ext>
            </a:extLst>
          </p:cNvPr>
          <p:cNvSpPr/>
          <p:nvPr/>
        </p:nvSpPr>
        <p:spPr>
          <a:xfrm>
            <a:off x="6435049" y="1381036"/>
            <a:ext cx="609042" cy="70223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59">
              <a:buClrTx/>
            </a:pPr>
            <a:r>
              <a:rPr lang="es-ES" sz="500" dirty="0">
                <a:solidFill>
                  <a:schemeClr val="tx1"/>
                </a:solidFill>
                <a:latin typeface="Calibri" panose="020F0502020204030204"/>
              </a:rPr>
              <a:t>4.1 Inconsistencias en las cifras de aprovechamiento de residuos sólidos.</a:t>
            </a:r>
          </a:p>
        </p:txBody>
      </p:sp>
      <p:cxnSp>
        <p:nvCxnSpPr>
          <p:cNvPr id="192" name="Conector: angular 191">
            <a:extLst>
              <a:ext uri="{FF2B5EF4-FFF2-40B4-BE49-F238E27FC236}">
                <a16:creationId xmlns:a16="http://schemas.microsoft.com/office/drawing/2014/main" id="{79835F0B-C66D-FB9A-F1B7-9C3A0B3B0740}"/>
              </a:ext>
            </a:extLst>
          </p:cNvPr>
          <p:cNvCxnSpPr>
            <a:cxnSpLocks/>
            <a:stCxn id="112" idx="0"/>
            <a:endCxn id="178" idx="2"/>
          </p:cNvCxnSpPr>
          <p:nvPr/>
        </p:nvCxnSpPr>
        <p:spPr>
          <a:xfrm rot="5400000" flipH="1" flipV="1">
            <a:off x="8083542" y="2461416"/>
            <a:ext cx="277230" cy="1101198"/>
          </a:xfrm>
          <a:prstGeom prst="bentConnector3">
            <a:avLst>
              <a:gd name="adj1" fmla="val 29843"/>
            </a:avLst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3" name="Conector: angular 192">
            <a:extLst>
              <a:ext uri="{FF2B5EF4-FFF2-40B4-BE49-F238E27FC236}">
                <a16:creationId xmlns:a16="http://schemas.microsoft.com/office/drawing/2014/main" id="{1192EF3E-E5C0-5FCC-41B0-B8DEA5AD9A7F}"/>
              </a:ext>
            </a:extLst>
          </p:cNvPr>
          <p:cNvCxnSpPr>
            <a:cxnSpLocks/>
            <a:stCxn id="112" idx="0"/>
            <a:endCxn id="180" idx="2"/>
          </p:cNvCxnSpPr>
          <p:nvPr/>
        </p:nvCxnSpPr>
        <p:spPr>
          <a:xfrm rot="5400000" flipH="1" flipV="1">
            <a:off x="9115937" y="1421303"/>
            <a:ext cx="284949" cy="3173706"/>
          </a:xfrm>
          <a:prstGeom prst="bentConnector3">
            <a:avLst>
              <a:gd name="adj1" fmla="val 25975"/>
            </a:avLst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4" name="Conector recto de flecha 193">
            <a:extLst>
              <a:ext uri="{FF2B5EF4-FFF2-40B4-BE49-F238E27FC236}">
                <a16:creationId xmlns:a16="http://schemas.microsoft.com/office/drawing/2014/main" id="{6A949870-7FC4-9D55-72F2-8A2242174463}"/>
              </a:ext>
            </a:extLst>
          </p:cNvPr>
          <p:cNvCxnSpPr/>
          <p:nvPr/>
        </p:nvCxnSpPr>
        <p:spPr>
          <a:xfrm flipH="1" flipV="1">
            <a:off x="10224459" y="4971261"/>
            <a:ext cx="8873" cy="186830"/>
          </a:xfrm>
          <a:prstGeom prst="straightConnector1">
            <a:avLst/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5" name="Conector recto de flecha 194">
            <a:extLst>
              <a:ext uri="{FF2B5EF4-FFF2-40B4-BE49-F238E27FC236}">
                <a16:creationId xmlns:a16="http://schemas.microsoft.com/office/drawing/2014/main" id="{1E2C34F1-26F8-09F5-BE72-BE371C6C5B94}"/>
              </a:ext>
            </a:extLst>
          </p:cNvPr>
          <p:cNvCxnSpPr/>
          <p:nvPr/>
        </p:nvCxnSpPr>
        <p:spPr>
          <a:xfrm flipV="1">
            <a:off x="5093705" y="2172089"/>
            <a:ext cx="1" cy="141847"/>
          </a:xfrm>
          <a:prstGeom prst="straightConnector1">
            <a:avLst/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6" name="Conector: angular 195">
            <a:extLst>
              <a:ext uri="{FF2B5EF4-FFF2-40B4-BE49-F238E27FC236}">
                <a16:creationId xmlns:a16="http://schemas.microsoft.com/office/drawing/2014/main" id="{6C02A264-77D4-8511-1186-C142E1F5FD16}"/>
              </a:ext>
            </a:extLst>
          </p:cNvPr>
          <p:cNvCxnSpPr>
            <a:stCxn id="165" idx="0"/>
            <a:endCxn id="112" idx="2"/>
          </p:cNvCxnSpPr>
          <p:nvPr/>
        </p:nvCxnSpPr>
        <p:spPr>
          <a:xfrm rot="16200000" flipV="1">
            <a:off x="9133880" y="1919140"/>
            <a:ext cx="450588" cy="3375231"/>
          </a:xfrm>
          <a:prstGeom prst="bentConnector3">
            <a:avLst>
              <a:gd name="adj1" fmla="val 32636"/>
            </a:avLst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7" name="Conector recto de flecha 196">
            <a:extLst>
              <a:ext uri="{FF2B5EF4-FFF2-40B4-BE49-F238E27FC236}">
                <a16:creationId xmlns:a16="http://schemas.microsoft.com/office/drawing/2014/main" id="{38764CEA-75B8-641E-CAE1-0CA1812270F5}"/>
              </a:ext>
            </a:extLst>
          </p:cNvPr>
          <p:cNvCxnSpPr/>
          <p:nvPr/>
        </p:nvCxnSpPr>
        <p:spPr>
          <a:xfrm flipV="1">
            <a:off x="10845263" y="2217829"/>
            <a:ext cx="1" cy="141847"/>
          </a:xfrm>
          <a:prstGeom prst="straightConnector1">
            <a:avLst/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8" name="CuadroTexto 197">
            <a:extLst>
              <a:ext uri="{FF2B5EF4-FFF2-40B4-BE49-F238E27FC236}">
                <a16:creationId xmlns:a16="http://schemas.microsoft.com/office/drawing/2014/main" id="{EF9030B3-CA0E-26B4-D36A-36323043D1D2}"/>
              </a:ext>
            </a:extLst>
          </p:cNvPr>
          <p:cNvSpPr txBox="1"/>
          <p:nvPr/>
        </p:nvSpPr>
        <p:spPr>
          <a:xfrm>
            <a:off x="8149877" y="5877532"/>
            <a:ext cx="1185471" cy="47705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1088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5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Deficiencia en la formulación integral de proyectos de inversión para fortalecer las infraestructuras en el marco de la actividad de aprovechamiento.</a:t>
            </a:r>
          </a:p>
        </p:txBody>
      </p:sp>
      <p:cxnSp>
        <p:nvCxnSpPr>
          <p:cNvPr id="199" name="Conector recto de flecha 198">
            <a:extLst>
              <a:ext uri="{FF2B5EF4-FFF2-40B4-BE49-F238E27FC236}">
                <a16:creationId xmlns:a16="http://schemas.microsoft.com/office/drawing/2014/main" id="{45F41498-FA47-55F2-2DAF-FF39DDDDB29A}"/>
              </a:ext>
            </a:extLst>
          </p:cNvPr>
          <p:cNvCxnSpPr/>
          <p:nvPr/>
        </p:nvCxnSpPr>
        <p:spPr>
          <a:xfrm flipH="1" flipV="1">
            <a:off x="8738177" y="5691784"/>
            <a:ext cx="8873" cy="186830"/>
          </a:xfrm>
          <a:prstGeom prst="straightConnector1">
            <a:avLst/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0" name="Conector: angular 199">
            <a:extLst>
              <a:ext uri="{FF2B5EF4-FFF2-40B4-BE49-F238E27FC236}">
                <a16:creationId xmlns:a16="http://schemas.microsoft.com/office/drawing/2014/main" id="{D1D2E6E1-C10E-F94F-A964-41F81EF8BA1F}"/>
              </a:ext>
            </a:extLst>
          </p:cNvPr>
          <p:cNvCxnSpPr>
            <a:cxnSpLocks/>
            <a:stCxn id="148" idx="0"/>
            <a:endCxn id="126" idx="2"/>
          </p:cNvCxnSpPr>
          <p:nvPr/>
        </p:nvCxnSpPr>
        <p:spPr>
          <a:xfrm rot="5400000" flipH="1" flipV="1">
            <a:off x="2379382" y="5141878"/>
            <a:ext cx="290760" cy="373956"/>
          </a:xfrm>
          <a:prstGeom prst="bentConnector3">
            <a:avLst/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1" name="Conector: angular 200">
            <a:extLst>
              <a:ext uri="{FF2B5EF4-FFF2-40B4-BE49-F238E27FC236}">
                <a16:creationId xmlns:a16="http://schemas.microsoft.com/office/drawing/2014/main" id="{C268A8E8-4369-72A4-3E3C-F25AAFF6F0CD}"/>
              </a:ext>
            </a:extLst>
          </p:cNvPr>
          <p:cNvCxnSpPr>
            <a:cxnSpLocks/>
            <a:stCxn id="146" idx="0"/>
            <a:endCxn id="126" idx="2"/>
          </p:cNvCxnSpPr>
          <p:nvPr/>
        </p:nvCxnSpPr>
        <p:spPr>
          <a:xfrm rot="16200000" flipV="1">
            <a:off x="2786525" y="5108691"/>
            <a:ext cx="285502" cy="435072"/>
          </a:xfrm>
          <a:prstGeom prst="bentConnector3">
            <a:avLst/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2" name="CuadroTexto 201">
            <a:extLst>
              <a:ext uri="{FF2B5EF4-FFF2-40B4-BE49-F238E27FC236}">
                <a16:creationId xmlns:a16="http://schemas.microsoft.com/office/drawing/2014/main" id="{7C30CAE7-0B58-1CCE-E502-5300C021D0C1}"/>
              </a:ext>
            </a:extLst>
          </p:cNvPr>
          <p:cNvSpPr txBox="1"/>
          <p:nvPr/>
        </p:nvSpPr>
        <p:spPr>
          <a:xfrm>
            <a:off x="3610135" y="5594134"/>
            <a:ext cx="783085" cy="784830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CO"/>
            </a:defPPr>
            <a:lvl1pPr algn="ctr" defTabSz="108859">
              <a:buClrTx/>
              <a:defRPr sz="500">
                <a:solidFill>
                  <a:schemeClr val="tx1"/>
                </a:solidFill>
                <a:latin typeface="Calibri" panose="020F0502020204030204"/>
                <a:cs typeface="Calibri" panose="020F0502020204030204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CO" dirty="0"/>
              <a:t>2.2.1 </a:t>
            </a:r>
            <a:r>
              <a:rPr lang="es-ES" dirty="0"/>
              <a:t>Desarticulación interinstitucional, asociada a la aplicación de los instrumentos normativos para el establecimiento de sanciones por gestión inadecuada de residuos.</a:t>
            </a:r>
          </a:p>
        </p:txBody>
      </p:sp>
      <p:cxnSp>
        <p:nvCxnSpPr>
          <p:cNvPr id="203" name="Conector recto de flecha 202">
            <a:extLst>
              <a:ext uri="{FF2B5EF4-FFF2-40B4-BE49-F238E27FC236}">
                <a16:creationId xmlns:a16="http://schemas.microsoft.com/office/drawing/2014/main" id="{09617224-D12F-E44D-0FF9-2B457B362173}"/>
              </a:ext>
            </a:extLst>
          </p:cNvPr>
          <p:cNvCxnSpPr>
            <a:cxnSpLocks/>
          </p:cNvCxnSpPr>
          <p:nvPr/>
        </p:nvCxnSpPr>
        <p:spPr>
          <a:xfrm flipV="1">
            <a:off x="3958221" y="5037247"/>
            <a:ext cx="176" cy="550619"/>
          </a:xfrm>
          <a:prstGeom prst="straightConnector1">
            <a:avLst/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" name="Conector: angular 203">
            <a:extLst>
              <a:ext uri="{FF2B5EF4-FFF2-40B4-BE49-F238E27FC236}">
                <a16:creationId xmlns:a16="http://schemas.microsoft.com/office/drawing/2014/main" id="{47B37B37-0909-1277-E906-1DAD80B561F3}"/>
              </a:ext>
            </a:extLst>
          </p:cNvPr>
          <p:cNvCxnSpPr>
            <a:stCxn id="112" idx="0"/>
            <a:endCxn id="175" idx="2"/>
          </p:cNvCxnSpPr>
          <p:nvPr/>
        </p:nvCxnSpPr>
        <p:spPr>
          <a:xfrm rot="16200000" flipV="1">
            <a:off x="7109319" y="2588391"/>
            <a:ext cx="304249" cy="820230"/>
          </a:xfrm>
          <a:prstGeom prst="bentConnector3">
            <a:avLst>
              <a:gd name="adj1" fmla="val 21615"/>
            </a:avLst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5" name="CuadroTexto 204">
            <a:extLst>
              <a:ext uri="{FF2B5EF4-FFF2-40B4-BE49-F238E27FC236}">
                <a16:creationId xmlns:a16="http://schemas.microsoft.com/office/drawing/2014/main" id="{20A55464-F95C-747F-0AF5-86A0EDDA3886}"/>
              </a:ext>
            </a:extLst>
          </p:cNvPr>
          <p:cNvSpPr txBox="1"/>
          <p:nvPr/>
        </p:nvSpPr>
        <p:spPr>
          <a:xfrm>
            <a:off x="8887912" y="1365832"/>
            <a:ext cx="731675" cy="553998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indent="0" algn="ctr" defTabSz="108859" fontAlgn="auto">
              <a:buClrTx/>
              <a:buSzTx/>
              <a:buFontTx/>
              <a:buNone/>
              <a:tabLst/>
              <a:defRPr kumimoji="0" sz="500" spc="0" normalizeH="0" baseline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>
                <a:solidFill>
                  <a:schemeClr val="tx1"/>
                </a:solidFill>
              </a:rPr>
              <a:t>5.2 Permanencia de condiciones e infraestructuras inadecuadas para el desarrollo de la actividad de aprovechamiento.</a:t>
            </a:r>
            <a:endParaRPr lang="es-ES_tradnl" dirty="0">
              <a:solidFill>
                <a:schemeClr val="tx1"/>
              </a:solidFill>
            </a:endParaRPr>
          </a:p>
        </p:txBody>
      </p:sp>
      <p:cxnSp>
        <p:nvCxnSpPr>
          <p:cNvPr id="206" name="Conector: angular 205">
            <a:extLst>
              <a:ext uri="{FF2B5EF4-FFF2-40B4-BE49-F238E27FC236}">
                <a16:creationId xmlns:a16="http://schemas.microsoft.com/office/drawing/2014/main" id="{1149F6B9-BF5A-E3ED-1745-CAB513F5E2F5}"/>
              </a:ext>
            </a:extLst>
          </p:cNvPr>
          <p:cNvCxnSpPr>
            <a:stCxn id="178" idx="0"/>
            <a:endCxn id="205" idx="2"/>
          </p:cNvCxnSpPr>
          <p:nvPr/>
        </p:nvCxnSpPr>
        <p:spPr>
          <a:xfrm rot="5400000" flipH="1" flipV="1">
            <a:off x="8890411" y="1802175"/>
            <a:ext cx="245684" cy="480994"/>
          </a:xfrm>
          <a:prstGeom prst="bentConnector3">
            <a:avLst/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7" name="Conector: angular 206">
            <a:extLst>
              <a:ext uri="{FF2B5EF4-FFF2-40B4-BE49-F238E27FC236}">
                <a16:creationId xmlns:a16="http://schemas.microsoft.com/office/drawing/2014/main" id="{DDDF87CC-6D20-666C-6631-0AFE2ECFD8D1}"/>
              </a:ext>
            </a:extLst>
          </p:cNvPr>
          <p:cNvCxnSpPr>
            <a:stCxn id="178" idx="0"/>
            <a:endCxn id="179" idx="2"/>
          </p:cNvCxnSpPr>
          <p:nvPr/>
        </p:nvCxnSpPr>
        <p:spPr>
          <a:xfrm rot="16200000" flipV="1">
            <a:off x="8497820" y="1890577"/>
            <a:ext cx="251840" cy="298033"/>
          </a:xfrm>
          <a:prstGeom prst="bentConnector3">
            <a:avLst/>
          </a:prstGeom>
          <a:ln w="63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8" name="CuadroTexto 207">
            <a:extLst>
              <a:ext uri="{FF2B5EF4-FFF2-40B4-BE49-F238E27FC236}">
                <a16:creationId xmlns:a16="http://schemas.microsoft.com/office/drawing/2014/main" id="{0827B171-B09B-38E0-9949-B1B02CD3964E}"/>
              </a:ext>
            </a:extLst>
          </p:cNvPr>
          <p:cNvSpPr txBox="1"/>
          <p:nvPr/>
        </p:nvSpPr>
        <p:spPr>
          <a:xfrm>
            <a:off x="2773002" y="266835"/>
            <a:ext cx="7691225" cy="33855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1088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Árbol de problemas Programa de Aprovechamiento</a:t>
            </a:r>
            <a:r>
              <a:rPr kumimoji="0" lang="es-CO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209" name="CuadroTexto 208">
            <a:extLst>
              <a:ext uri="{FF2B5EF4-FFF2-40B4-BE49-F238E27FC236}">
                <a16:creationId xmlns:a16="http://schemas.microsoft.com/office/drawing/2014/main" id="{538A7AAA-653F-BB12-9F82-20BC780198DF}"/>
              </a:ext>
            </a:extLst>
          </p:cNvPr>
          <p:cNvSpPr txBox="1"/>
          <p:nvPr/>
        </p:nvSpPr>
        <p:spPr>
          <a:xfrm>
            <a:off x="6998401" y="4929696"/>
            <a:ext cx="546563" cy="1015663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CO"/>
            </a:defPPr>
            <a:lvl1pPr algn="ctr" defTabSz="108859">
              <a:defRPr sz="429">
                <a:solidFill>
                  <a:prstClr val="black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>
              <a:buClrTx/>
              <a:defRPr/>
            </a:pPr>
            <a:r>
              <a:rPr lang="es-ES" sz="500" kern="1200" dirty="0">
                <a:solidFill>
                  <a:schemeClr val="tx1"/>
                </a:solidFill>
                <a:ea typeface="+mn-ea"/>
              </a:rPr>
              <a:t>Limitada operatividad para</a:t>
            </a:r>
            <a:r>
              <a:rPr lang="es-MX" sz="500" dirty="0"/>
              <a:t> monitorear el traslado de recursos de tarifa a prestadores de la actividad de aprovechamiento</a:t>
            </a:r>
            <a:endParaRPr lang="es-ES" sz="500" kern="1200" dirty="0">
              <a:solidFill>
                <a:schemeClr val="tx1"/>
              </a:solidFill>
              <a:ea typeface="+mn-ea"/>
            </a:endParaRPr>
          </a:p>
        </p:txBody>
      </p:sp>
      <p:sp>
        <p:nvSpPr>
          <p:cNvPr id="210" name="CuadroTexto 209">
            <a:extLst>
              <a:ext uri="{FF2B5EF4-FFF2-40B4-BE49-F238E27FC236}">
                <a16:creationId xmlns:a16="http://schemas.microsoft.com/office/drawing/2014/main" id="{DA698159-8B61-30B4-5A3C-288D79CE5AC8}"/>
              </a:ext>
            </a:extLst>
          </p:cNvPr>
          <p:cNvSpPr txBox="1"/>
          <p:nvPr/>
        </p:nvSpPr>
        <p:spPr>
          <a:xfrm>
            <a:off x="5725248" y="1366202"/>
            <a:ext cx="641501" cy="707886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CO"/>
            </a:defPPr>
            <a:lvl1pPr algn="ctr" defTabSz="108859">
              <a:defRPr sz="429">
                <a:solidFill>
                  <a:prstClr val="black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>
              <a:buClrTx/>
              <a:defRPr/>
            </a:pPr>
            <a:r>
              <a:rPr lang="es-MX" sz="500" dirty="0"/>
              <a:t>Dificultad para verificar que los recursos de tarifa llegan efectivamente a los prestadores de la actividad de aprovechamiento</a:t>
            </a:r>
            <a:endParaRPr lang="es-ES" sz="500" kern="1200" dirty="0">
              <a:solidFill>
                <a:schemeClr val="tx1"/>
              </a:solidFill>
              <a:ea typeface="+mn-ea"/>
            </a:endParaRPr>
          </a:p>
        </p:txBody>
      </p:sp>
      <p:cxnSp>
        <p:nvCxnSpPr>
          <p:cNvPr id="211" name="Conector: angular 210">
            <a:extLst>
              <a:ext uri="{FF2B5EF4-FFF2-40B4-BE49-F238E27FC236}">
                <a16:creationId xmlns:a16="http://schemas.microsoft.com/office/drawing/2014/main" id="{2B519AEA-383F-68BA-CBF8-8A2CD00D343A}"/>
              </a:ext>
            </a:extLst>
          </p:cNvPr>
          <p:cNvCxnSpPr>
            <a:stCxn id="175" idx="0"/>
            <a:endCxn id="177" idx="2"/>
          </p:cNvCxnSpPr>
          <p:nvPr/>
        </p:nvCxnSpPr>
        <p:spPr>
          <a:xfrm rot="5400000" flipH="1" flipV="1">
            <a:off x="7024139" y="1925934"/>
            <a:ext cx="270583" cy="616204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2" name="Conector: angular 211">
            <a:extLst>
              <a:ext uri="{FF2B5EF4-FFF2-40B4-BE49-F238E27FC236}">
                <a16:creationId xmlns:a16="http://schemas.microsoft.com/office/drawing/2014/main" id="{8ABAB75E-F05D-AD2A-3908-5E00EA8995E5}"/>
              </a:ext>
            </a:extLst>
          </p:cNvPr>
          <p:cNvCxnSpPr>
            <a:stCxn id="175" idx="0"/>
            <a:endCxn id="210" idx="2"/>
          </p:cNvCxnSpPr>
          <p:nvPr/>
        </p:nvCxnSpPr>
        <p:spPr>
          <a:xfrm rot="16200000" flipV="1">
            <a:off x="6301045" y="1819043"/>
            <a:ext cx="295239" cy="805329"/>
          </a:xfrm>
          <a:prstGeom prst="bentConnector3">
            <a:avLst>
              <a:gd name="adj1" fmla="val 44838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3" name="Conector recto de flecha 212">
            <a:extLst>
              <a:ext uri="{FF2B5EF4-FFF2-40B4-BE49-F238E27FC236}">
                <a16:creationId xmlns:a16="http://schemas.microsoft.com/office/drawing/2014/main" id="{FF01E121-44AF-5A5D-842C-6345DDDDAABD}"/>
              </a:ext>
            </a:extLst>
          </p:cNvPr>
          <p:cNvCxnSpPr>
            <a:stCxn id="175" idx="0"/>
          </p:cNvCxnSpPr>
          <p:nvPr/>
        </p:nvCxnSpPr>
        <p:spPr>
          <a:xfrm flipV="1">
            <a:off x="6851328" y="2067814"/>
            <a:ext cx="0" cy="3015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4" name="CuadroTexto 213">
            <a:extLst>
              <a:ext uri="{FF2B5EF4-FFF2-40B4-BE49-F238E27FC236}">
                <a16:creationId xmlns:a16="http://schemas.microsoft.com/office/drawing/2014/main" id="{622B989B-CBD0-AB60-A57F-A4DB6C26694A}"/>
              </a:ext>
            </a:extLst>
          </p:cNvPr>
          <p:cNvSpPr txBox="1"/>
          <p:nvPr/>
        </p:nvSpPr>
        <p:spPr>
          <a:xfrm>
            <a:off x="3970505" y="1564975"/>
            <a:ext cx="662143" cy="707886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CO"/>
            </a:defPPr>
            <a:lvl1pPr algn="ctr" defTabSz="108859">
              <a:buClrTx/>
              <a:defRPr sz="500">
                <a:solidFill>
                  <a:prstClr val="black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_tradnl" dirty="0"/>
              <a:t>2.4 </a:t>
            </a:r>
            <a:r>
              <a:rPr lang="es-ES" dirty="0"/>
              <a:t>Dificultades operativas que enfrentan los recicladores durante el desarrollo de la actividad de aprovechamiento.</a:t>
            </a:r>
            <a:endParaRPr lang="es-ES_tradnl" dirty="0"/>
          </a:p>
        </p:txBody>
      </p:sp>
      <p:cxnSp>
        <p:nvCxnSpPr>
          <p:cNvPr id="215" name="Conector: angular 214">
            <a:extLst>
              <a:ext uri="{FF2B5EF4-FFF2-40B4-BE49-F238E27FC236}">
                <a16:creationId xmlns:a16="http://schemas.microsoft.com/office/drawing/2014/main" id="{0CDFBAE9-83A9-5B56-68C2-42F620E83845}"/>
              </a:ext>
            </a:extLst>
          </p:cNvPr>
          <p:cNvCxnSpPr>
            <a:stCxn id="116" idx="0"/>
            <a:endCxn id="117" idx="2"/>
          </p:cNvCxnSpPr>
          <p:nvPr/>
        </p:nvCxnSpPr>
        <p:spPr>
          <a:xfrm rot="16200000" flipV="1">
            <a:off x="3096506" y="2310001"/>
            <a:ext cx="287828" cy="203563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6" name="Conector: angular 215">
            <a:extLst>
              <a:ext uri="{FF2B5EF4-FFF2-40B4-BE49-F238E27FC236}">
                <a16:creationId xmlns:a16="http://schemas.microsoft.com/office/drawing/2014/main" id="{035187A4-8995-76BF-EDAB-C721D992C325}"/>
              </a:ext>
            </a:extLst>
          </p:cNvPr>
          <p:cNvCxnSpPr>
            <a:stCxn id="116" idx="0"/>
            <a:endCxn id="118" idx="2"/>
          </p:cNvCxnSpPr>
          <p:nvPr/>
        </p:nvCxnSpPr>
        <p:spPr>
          <a:xfrm rot="5400000" flipH="1" flipV="1">
            <a:off x="3376677" y="2232885"/>
            <a:ext cx="288336" cy="357288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7" name="Flecha: hacia arriba 216">
            <a:extLst>
              <a:ext uri="{FF2B5EF4-FFF2-40B4-BE49-F238E27FC236}">
                <a16:creationId xmlns:a16="http://schemas.microsoft.com/office/drawing/2014/main" id="{F3979720-D5BF-6625-2C1B-B27C1B5D17D8}"/>
              </a:ext>
            </a:extLst>
          </p:cNvPr>
          <p:cNvSpPr/>
          <p:nvPr/>
        </p:nvSpPr>
        <p:spPr>
          <a:xfrm>
            <a:off x="3111500" y="1401233"/>
            <a:ext cx="731792" cy="86798"/>
          </a:xfrm>
          <a:prstGeom prst="upArrow">
            <a:avLst/>
          </a:prstGeom>
          <a:noFill/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18" name="Flecha: hacia arriba 217">
            <a:extLst>
              <a:ext uri="{FF2B5EF4-FFF2-40B4-BE49-F238E27FC236}">
                <a16:creationId xmlns:a16="http://schemas.microsoft.com/office/drawing/2014/main" id="{3A1578D2-0EC9-216B-5DC7-E70162E4AAF8}"/>
              </a:ext>
            </a:extLst>
          </p:cNvPr>
          <p:cNvSpPr/>
          <p:nvPr/>
        </p:nvSpPr>
        <p:spPr>
          <a:xfrm>
            <a:off x="6362157" y="1218935"/>
            <a:ext cx="731792" cy="86798"/>
          </a:xfrm>
          <a:prstGeom prst="upArrow">
            <a:avLst/>
          </a:prstGeom>
          <a:noFill/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cxnSp>
        <p:nvCxnSpPr>
          <p:cNvPr id="219" name="Conector: angular 218">
            <a:extLst>
              <a:ext uri="{FF2B5EF4-FFF2-40B4-BE49-F238E27FC236}">
                <a16:creationId xmlns:a16="http://schemas.microsoft.com/office/drawing/2014/main" id="{BE50E82C-4E40-A6FE-53F3-C599CCA8A385}"/>
              </a:ext>
            </a:extLst>
          </p:cNvPr>
          <p:cNvCxnSpPr>
            <a:stCxn id="209" idx="0"/>
            <a:endCxn id="113" idx="2"/>
          </p:cNvCxnSpPr>
          <p:nvPr/>
        </p:nvCxnSpPr>
        <p:spPr>
          <a:xfrm rot="16200000" flipV="1">
            <a:off x="6674007" y="4332019"/>
            <a:ext cx="467992" cy="727361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1945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916849EE-A2B2-8D4C-FC7F-574C4535F425}"/>
              </a:ext>
            </a:extLst>
          </p:cNvPr>
          <p:cNvSpPr txBox="1"/>
          <p:nvPr/>
        </p:nvSpPr>
        <p:spPr>
          <a:xfrm>
            <a:off x="4208951" y="3150630"/>
            <a:ext cx="6925213" cy="230832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1088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Disminuir el enterramiento de materiales con potencial de aprovechamiento en el Parque de Innovación Doña Juana</a:t>
            </a: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465AB17-5885-CEA1-7101-1298E16AD092}"/>
              </a:ext>
            </a:extLst>
          </p:cNvPr>
          <p:cNvSpPr txBox="1"/>
          <p:nvPr/>
        </p:nvSpPr>
        <p:spPr>
          <a:xfrm>
            <a:off x="5880760" y="3984650"/>
            <a:ext cx="1327124" cy="47705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1088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5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4. </a:t>
            </a:r>
            <a:r>
              <a:rPr lang="es-ES" sz="500" kern="1200" dirty="0"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Mejorar</a:t>
            </a:r>
            <a:r>
              <a:rPr kumimoji="0" lang="es-ES" sz="5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 la articulación y coordinación entre las diferentes entidades, optimizando </a:t>
            </a:r>
            <a:r>
              <a:rPr kumimoji="0" lang="es-ES_tradnl" sz="5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acciones normativas, operativas y financieras para el aprovechamiento de residuos sólidos.</a:t>
            </a:r>
            <a:endParaRPr kumimoji="0" lang="es-ES" sz="5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162D1EB-B480-716E-D346-75BCFE50F549}"/>
              </a:ext>
            </a:extLst>
          </p:cNvPr>
          <p:cNvSpPr txBox="1"/>
          <p:nvPr/>
        </p:nvSpPr>
        <p:spPr>
          <a:xfrm rot="16200000">
            <a:off x="-145159" y="4122739"/>
            <a:ext cx="664069" cy="22422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1088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857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MEDIOS</a:t>
            </a:r>
            <a:endParaRPr kumimoji="0" lang="es-CO" sz="857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37EB511-69E6-2BB5-02ED-351A28D56521}"/>
              </a:ext>
            </a:extLst>
          </p:cNvPr>
          <p:cNvSpPr txBox="1"/>
          <p:nvPr/>
        </p:nvSpPr>
        <p:spPr>
          <a:xfrm>
            <a:off x="2882767" y="2555697"/>
            <a:ext cx="918868" cy="323165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R="0" lvl="0" indent="0" algn="ctr" defTabSz="10885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" b="0" i="0" u="none" strike="noStrike" cap="none" spc="0" normalizeH="0" baseline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-ES_tradnl" dirty="0">
                <a:solidFill>
                  <a:schemeClr val="tx1"/>
                </a:solidFill>
              </a:rPr>
              <a:t>2. Disminución de los volúmenes de materiales aprovechables dispuestos en el PIDJ.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90C1FD6-7F66-9CFA-26C1-8382CC08336A}"/>
              </a:ext>
            </a:extLst>
          </p:cNvPr>
          <p:cNvSpPr txBox="1"/>
          <p:nvPr/>
        </p:nvSpPr>
        <p:spPr>
          <a:xfrm>
            <a:off x="3138981" y="1359677"/>
            <a:ext cx="657362" cy="952012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R="0" lvl="0" indent="0" algn="ctr" defTabSz="10885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" b="0" i="0" u="none" strike="noStrike" cap="none" spc="0" normalizeH="0" baseline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-ES_tradnl" dirty="0">
                <a:solidFill>
                  <a:schemeClr val="tx1"/>
                </a:solidFill>
              </a:rPr>
              <a:t>2.2 Disminuir la tasa de agotamiento de la vida útil del PIDJ.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A032BAD-6CB6-297F-0819-2EB6632F93C2}"/>
              </a:ext>
            </a:extLst>
          </p:cNvPr>
          <p:cNvSpPr txBox="1"/>
          <p:nvPr/>
        </p:nvSpPr>
        <p:spPr>
          <a:xfrm rot="16200000">
            <a:off x="-183401" y="2054378"/>
            <a:ext cx="988908" cy="2242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1088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857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FINES</a:t>
            </a:r>
            <a:endParaRPr kumimoji="0" lang="es-CO" sz="857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51F3E4A-26EA-FC57-440D-310DDD15DE73}"/>
              </a:ext>
            </a:extLst>
          </p:cNvPr>
          <p:cNvSpPr txBox="1"/>
          <p:nvPr/>
        </p:nvSpPr>
        <p:spPr>
          <a:xfrm>
            <a:off x="2438588" y="134746"/>
            <a:ext cx="7691225" cy="33855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1088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Árbol de Objetivos Programa de Aprovechamiento</a:t>
            </a:r>
            <a:endParaRPr kumimoji="0" lang="es-CO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C9872A3A-82D0-CC36-76EB-F8277AA52E42}"/>
              </a:ext>
            </a:extLst>
          </p:cNvPr>
          <p:cNvSpPr txBox="1"/>
          <p:nvPr/>
        </p:nvSpPr>
        <p:spPr>
          <a:xfrm>
            <a:off x="4857617" y="4860229"/>
            <a:ext cx="759073" cy="938719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1088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500" kern="1200" dirty="0">
                <a:solidFill>
                  <a:schemeClr val="tx1"/>
                </a:solidFill>
                <a:latin typeface="Calibri" panose="020F0502020204030204"/>
                <a:ea typeface="+mn-ea"/>
                <a:cs typeface="Calibri"/>
              </a:rPr>
              <a:t>3.2 Generar una estrategia de medición de impactos de los incentivos otorgados a las organizaciones de recicladores, que permita la optimización del Programa de Incentivos.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62AF6AB-403F-779E-9835-61A04138E0CD}"/>
              </a:ext>
            </a:extLst>
          </p:cNvPr>
          <p:cNvSpPr txBox="1"/>
          <p:nvPr/>
        </p:nvSpPr>
        <p:spPr>
          <a:xfrm>
            <a:off x="5678683" y="4849844"/>
            <a:ext cx="720358" cy="78483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108859">
              <a:buClrTx/>
              <a:defRPr/>
            </a:pPr>
            <a:r>
              <a:rPr lang="es-ES" sz="500" kern="1200" dirty="0">
                <a:solidFill>
                  <a:schemeClr val="tx1"/>
                </a:solidFill>
                <a:latin typeface="Calibri" panose="020F0502020204030204"/>
                <a:ea typeface="+mn-ea"/>
                <a:cs typeface="Calibri"/>
              </a:rPr>
              <a:t>4.1 Diseño e implementación de una estrategia para generar información confiable, verificable y en tiempo real, sobre la actividad de aprovechamiento en el servicio público.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05B48463-AF98-DECE-5D11-487D6DF3B129}"/>
              </a:ext>
            </a:extLst>
          </p:cNvPr>
          <p:cNvSpPr txBox="1"/>
          <p:nvPr/>
        </p:nvSpPr>
        <p:spPr>
          <a:xfrm>
            <a:off x="6479170" y="4848012"/>
            <a:ext cx="903588" cy="1323439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indent="0" algn="ctr" defTabSz="108859" fontAlgn="auto">
              <a:buClrTx/>
              <a:buSzTx/>
              <a:buFontTx/>
              <a:buNone/>
              <a:tabLst/>
              <a:defRPr kumimoji="0" sz="500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Arial"/>
                <a:cs typeface="Calibri"/>
              </a:defRPr>
            </a:lvl1pPr>
            <a:lvl2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s-ES" dirty="0"/>
              <a:t>4.2 Desarrollo e implementación de un observatorio de la gestión de residuos en la ciudad, a través de mesas interinstitucionales con  entidades del Distrito y la Nación, para identificar e implementar soluciones frente a la distorsión de la información  en la actividad de aprovechamiento (SSPD, DANE, DIAN, SuperSociedades, </a:t>
            </a:r>
            <a:r>
              <a:rPr lang="es-ES" dirty="0" err="1"/>
              <a:t>SuperSolidaria</a:t>
            </a:r>
            <a:r>
              <a:rPr lang="es-ES" dirty="0"/>
              <a:t>, DNP, Sector industrial).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F3FE6FCC-4385-DAF1-6CA6-BE5F79ED08C3}"/>
              </a:ext>
            </a:extLst>
          </p:cNvPr>
          <p:cNvSpPr/>
          <p:nvPr/>
        </p:nvSpPr>
        <p:spPr>
          <a:xfrm>
            <a:off x="680963" y="4055121"/>
            <a:ext cx="933644" cy="40011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108859">
              <a:buClrTx/>
            </a:pPr>
            <a:r>
              <a:rPr lang="es-ES" sz="500" kern="1200" dirty="0">
                <a:solidFill>
                  <a:schemeClr val="tx1"/>
                </a:solidFill>
                <a:latin typeface="Calibri" panose="020F0502020204030204"/>
                <a:ea typeface="+mn-ea"/>
                <a:cs typeface="Calibri"/>
              </a:rPr>
              <a:t>1. Fortalecer los niveles de conocimiento por parte de la ciudadanía del esquema operativo del reciclaje.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6704554A-FF5C-1A8D-1103-7F51AC89F1AE}"/>
              </a:ext>
            </a:extLst>
          </p:cNvPr>
          <p:cNvSpPr/>
          <p:nvPr/>
        </p:nvSpPr>
        <p:spPr>
          <a:xfrm>
            <a:off x="4382418" y="4021979"/>
            <a:ext cx="878602" cy="630942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108859"/>
            <a:r>
              <a:rPr lang="es-ES" sz="500" kern="1200" dirty="0"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3. Fortalecer la capacidad técnica, operativa y administrativa de las organizaciones de recicladores como prestadores de la actividad.</a:t>
            </a:r>
            <a:endParaRPr lang="es-CO" sz="500" kern="1200" dirty="0">
              <a:solidFill>
                <a:schemeClr val="tx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AF112532-D8D6-8989-434E-F53EB3D780C1}"/>
              </a:ext>
            </a:extLst>
          </p:cNvPr>
          <p:cNvSpPr txBox="1"/>
          <p:nvPr/>
        </p:nvSpPr>
        <p:spPr>
          <a:xfrm>
            <a:off x="2101402" y="4756488"/>
            <a:ext cx="857721" cy="1246495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1088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500" kern="1200" dirty="0">
                <a:solidFill>
                  <a:schemeClr val="tx1"/>
                </a:solidFill>
                <a:latin typeface="Calibri" panose="020F0502020204030204"/>
                <a:ea typeface="+mn-ea"/>
                <a:cs typeface="Calibri"/>
              </a:rPr>
              <a:t>2.1 Establecimiento de una mesa de articulación público – privada para el desarrollo e implementación de una campaña y acciones de cultura ciudadana para informar la responsabilidad sobre el adecuado manejo de los residuos y la forma de separar los residuos en la fuente</a:t>
            </a:r>
            <a:r>
              <a:rPr lang="es-CO" sz="500" kern="1200" dirty="0"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(unificación de criterios y lenguaje).</a:t>
            </a:r>
            <a:endParaRPr lang="es-ES" sz="500" kern="1200" dirty="0">
              <a:solidFill>
                <a:schemeClr val="tx1"/>
              </a:solidFill>
              <a:latin typeface="Calibri" panose="020F0502020204030204"/>
              <a:ea typeface="+mn-ea"/>
              <a:cs typeface="Calibri"/>
            </a:endParaRPr>
          </a:p>
          <a:p>
            <a:pPr marL="0" marR="0" lvl="0" indent="0" algn="ctr" defTabSz="1088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500" kern="1200" dirty="0">
              <a:solidFill>
                <a:schemeClr val="tx1"/>
              </a:solidFill>
              <a:latin typeface="Calibri" panose="020F0502020204030204"/>
              <a:ea typeface="+mn-ea"/>
              <a:cs typeface="Calibri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7FD47B51-2D40-40F0-83D0-1BC916E5E3E9}"/>
              </a:ext>
            </a:extLst>
          </p:cNvPr>
          <p:cNvSpPr/>
          <p:nvPr/>
        </p:nvSpPr>
        <p:spPr>
          <a:xfrm>
            <a:off x="2438588" y="4043939"/>
            <a:ext cx="1186351" cy="323165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1088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5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2. Aumentar los niveles de separación en la fuente por parte de los generadores.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B2972516-1EDD-18BB-6A59-8B668D6517EE}"/>
              </a:ext>
            </a:extLst>
          </p:cNvPr>
          <p:cNvSpPr/>
          <p:nvPr/>
        </p:nvSpPr>
        <p:spPr>
          <a:xfrm>
            <a:off x="8057104" y="3966994"/>
            <a:ext cx="1353118" cy="40011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1088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500" kern="1200" dirty="0"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5. Fortalecer la capacidad instalada en infraestructura pública y privada para la implementación de proyectos orientados a temas de aprovechamiento</a:t>
            </a:r>
            <a:r>
              <a:rPr lang="es-ES_tradnl" sz="500" kern="1200" dirty="0">
                <a:solidFill>
                  <a:srgbClr val="0070C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. 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3A78C6CD-28B5-B061-5AA3-A89EC9A48A35}"/>
              </a:ext>
            </a:extLst>
          </p:cNvPr>
          <p:cNvSpPr txBox="1"/>
          <p:nvPr/>
        </p:nvSpPr>
        <p:spPr>
          <a:xfrm>
            <a:off x="3966619" y="4870879"/>
            <a:ext cx="747482" cy="938719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1088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500" kern="1200" dirty="0">
                <a:solidFill>
                  <a:schemeClr val="tx1"/>
                </a:solidFill>
                <a:latin typeface="Calibri" panose="020F0502020204030204"/>
                <a:ea typeface="+mn-ea"/>
                <a:cs typeface="Calibri"/>
              </a:rPr>
              <a:t>3.1 Desarrollo de programa para el fortalecimiento de las capacidades tecnológicas, técnicas y operativas de las organizaciones de recicladores para la prestación de la actividad de aprovechamiento.</a:t>
            </a:r>
          </a:p>
        </p:txBody>
      </p:sp>
      <p:cxnSp>
        <p:nvCxnSpPr>
          <p:cNvPr id="20" name="Conector: angular 19">
            <a:extLst>
              <a:ext uri="{FF2B5EF4-FFF2-40B4-BE49-F238E27FC236}">
                <a16:creationId xmlns:a16="http://schemas.microsoft.com/office/drawing/2014/main" id="{7E7EFF1D-59E6-7E54-8A36-EC1ADA80FD13}"/>
              </a:ext>
            </a:extLst>
          </p:cNvPr>
          <p:cNvCxnSpPr>
            <a:cxnSpLocks/>
            <a:stCxn id="14" idx="0"/>
            <a:endCxn id="4" idx="2"/>
          </p:cNvCxnSpPr>
          <p:nvPr/>
        </p:nvCxnSpPr>
        <p:spPr>
          <a:xfrm rot="5400000" flipH="1" flipV="1">
            <a:off x="4072842" y="456406"/>
            <a:ext cx="673659" cy="6523773"/>
          </a:xfrm>
          <a:prstGeom prst="bentConnector3">
            <a:avLst>
              <a:gd name="adj1" fmla="val 50000"/>
            </a:avLst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Conector: angular 20">
            <a:extLst>
              <a:ext uri="{FF2B5EF4-FFF2-40B4-BE49-F238E27FC236}">
                <a16:creationId xmlns:a16="http://schemas.microsoft.com/office/drawing/2014/main" id="{E601261E-10EC-CAAF-67F7-138E62CD2F76}"/>
              </a:ext>
            </a:extLst>
          </p:cNvPr>
          <p:cNvCxnSpPr>
            <a:cxnSpLocks/>
            <a:stCxn id="17" idx="0"/>
            <a:endCxn id="4" idx="2"/>
          </p:cNvCxnSpPr>
          <p:nvPr/>
        </p:nvCxnSpPr>
        <p:spPr>
          <a:xfrm rot="5400000" flipH="1" flipV="1">
            <a:off x="5020423" y="1392804"/>
            <a:ext cx="662477" cy="4639794"/>
          </a:xfrm>
          <a:prstGeom prst="bentConnector3">
            <a:avLst>
              <a:gd name="adj1" fmla="val 50000"/>
            </a:avLst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Conector: angular 21">
            <a:extLst>
              <a:ext uri="{FF2B5EF4-FFF2-40B4-BE49-F238E27FC236}">
                <a16:creationId xmlns:a16="http://schemas.microsoft.com/office/drawing/2014/main" id="{AF3D66E1-C2E0-8591-4F8D-246E4ADB8BE1}"/>
              </a:ext>
            </a:extLst>
          </p:cNvPr>
          <p:cNvCxnSpPr>
            <a:cxnSpLocks/>
            <a:stCxn id="19" idx="0"/>
            <a:endCxn id="15" idx="2"/>
          </p:cNvCxnSpPr>
          <p:nvPr/>
        </p:nvCxnSpPr>
        <p:spPr>
          <a:xfrm rot="5400000" flipH="1" flipV="1">
            <a:off x="4472060" y="4521221"/>
            <a:ext cx="217958" cy="481359"/>
          </a:xfrm>
          <a:prstGeom prst="bentConnector3">
            <a:avLst>
              <a:gd name="adj1" fmla="val 50000"/>
            </a:avLst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Conector: angular 22">
            <a:extLst>
              <a:ext uri="{FF2B5EF4-FFF2-40B4-BE49-F238E27FC236}">
                <a16:creationId xmlns:a16="http://schemas.microsoft.com/office/drawing/2014/main" id="{41C38530-2339-A65C-B002-366CE55D4A3F}"/>
              </a:ext>
            </a:extLst>
          </p:cNvPr>
          <p:cNvCxnSpPr>
            <a:cxnSpLocks/>
            <a:stCxn id="11" idx="0"/>
            <a:endCxn id="15" idx="2"/>
          </p:cNvCxnSpPr>
          <p:nvPr/>
        </p:nvCxnSpPr>
        <p:spPr>
          <a:xfrm rot="16200000" flipV="1">
            <a:off x="4925783" y="4548857"/>
            <a:ext cx="207308" cy="415435"/>
          </a:xfrm>
          <a:prstGeom prst="bentConnector3">
            <a:avLst/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Conector: angular 23">
            <a:extLst>
              <a:ext uri="{FF2B5EF4-FFF2-40B4-BE49-F238E27FC236}">
                <a16:creationId xmlns:a16="http://schemas.microsoft.com/office/drawing/2014/main" id="{CAAF54E7-4F3B-5645-F6F9-93F7E789FEEE}"/>
              </a:ext>
            </a:extLst>
          </p:cNvPr>
          <p:cNvCxnSpPr>
            <a:cxnSpLocks/>
            <a:stCxn id="12" idx="0"/>
            <a:endCxn id="5" idx="2"/>
          </p:cNvCxnSpPr>
          <p:nvPr/>
        </p:nvCxnSpPr>
        <p:spPr>
          <a:xfrm rot="5400000" flipH="1" flipV="1">
            <a:off x="6097522" y="4403044"/>
            <a:ext cx="388140" cy="505460"/>
          </a:xfrm>
          <a:prstGeom prst="bentConnector3">
            <a:avLst/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Conector: angular 24">
            <a:extLst>
              <a:ext uri="{FF2B5EF4-FFF2-40B4-BE49-F238E27FC236}">
                <a16:creationId xmlns:a16="http://schemas.microsoft.com/office/drawing/2014/main" id="{BD771D15-99BB-8518-3CCF-2140F1E86C34}"/>
              </a:ext>
            </a:extLst>
          </p:cNvPr>
          <p:cNvCxnSpPr>
            <a:cxnSpLocks/>
            <a:stCxn id="5" idx="0"/>
            <a:endCxn id="4" idx="2"/>
          </p:cNvCxnSpPr>
          <p:nvPr/>
        </p:nvCxnSpPr>
        <p:spPr>
          <a:xfrm rot="5400000" flipH="1" flipV="1">
            <a:off x="6806346" y="3119438"/>
            <a:ext cx="603188" cy="1127236"/>
          </a:xfrm>
          <a:prstGeom prst="bentConnector3">
            <a:avLst>
              <a:gd name="adj1" fmla="val 45509"/>
            </a:avLst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Conector: angular 25">
            <a:extLst>
              <a:ext uri="{FF2B5EF4-FFF2-40B4-BE49-F238E27FC236}">
                <a16:creationId xmlns:a16="http://schemas.microsoft.com/office/drawing/2014/main" id="{8186CB92-D21B-2305-D8D3-DF5FC0625746}"/>
              </a:ext>
            </a:extLst>
          </p:cNvPr>
          <p:cNvCxnSpPr>
            <a:cxnSpLocks/>
            <a:stCxn id="18" idx="0"/>
            <a:endCxn id="4" idx="2"/>
          </p:cNvCxnSpPr>
          <p:nvPr/>
        </p:nvCxnSpPr>
        <p:spPr>
          <a:xfrm rot="16200000" flipV="1">
            <a:off x="7909845" y="3143175"/>
            <a:ext cx="585532" cy="1062105"/>
          </a:xfrm>
          <a:prstGeom prst="bentConnector3">
            <a:avLst>
              <a:gd name="adj1" fmla="val 40920"/>
            </a:avLst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Conector: angular 484">
            <a:extLst>
              <a:ext uri="{FF2B5EF4-FFF2-40B4-BE49-F238E27FC236}">
                <a16:creationId xmlns:a16="http://schemas.microsoft.com/office/drawing/2014/main" id="{2C892C9E-9F7C-5182-DB36-2EBC26C897A4}"/>
              </a:ext>
            </a:extLst>
          </p:cNvPr>
          <p:cNvCxnSpPr>
            <a:cxnSpLocks/>
            <a:stCxn id="15" idx="0"/>
            <a:endCxn id="4" idx="2"/>
          </p:cNvCxnSpPr>
          <p:nvPr/>
        </p:nvCxnSpPr>
        <p:spPr>
          <a:xfrm rot="5400000" flipH="1" flipV="1">
            <a:off x="5926380" y="2276802"/>
            <a:ext cx="640517" cy="2849839"/>
          </a:xfrm>
          <a:prstGeom prst="bentConnector3">
            <a:avLst>
              <a:gd name="adj1" fmla="val 47621"/>
            </a:avLst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CuadroTexto 27">
            <a:extLst>
              <a:ext uri="{FF2B5EF4-FFF2-40B4-BE49-F238E27FC236}">
                <a16:creationId xmlns:a16="http://schemas.microsoft.com/office/drawing/2014/main" id="{21A70BF0-EC7F-4E80-4BC4-496AF0682CA0}"/>
              </a:ext>
            </a:extLst>
          </p:cNvPr>
          <p:cNvSpPr txBox="1"/>
          <p:nvPr/>
        </p:nvSpPr>
        <p:spPr>
          <a:xfrm>
            <a:off x="3085900" y="4752269"/>
            <a:ext cx="832046" cy="1862048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CO"/>
            </a:defPPr>
            <a:lvl1pPr algn="ctr" defTabSz="108859">
              <a:buClrTx/>
              <a:defRPr sz="500">
                <a:latin typeface="Calibri" panose="020F0502020204030204"/>
                <a:cs typeface="Calibri" panose="020F0502020204030204"/>
              </a:defRPr>
            </a:lvl1pPr>
          </a:lstStyle>
          <a:p>
            <a:r>
              <a:rPr lang="es-CO" dirty="0"/>
              <a:t>2.2. </a:t>
            </a:r>
            <a:endParaRPr lang="es-ES" dirty="0"/>
          </a:p>
          <a:p>
            <a:r>
              <a:rPr lang="es-ES" dirty="0"/>
              <a:t>Mesas de coordinación interinstitucional (actores de relevancia social – JAC, policía, comunidades, mesas trabajo local, Alcaldía local, prestadores actividad de aprovechamiento, Secretaría Gobierno, Seguridad) para fortalecer la aplicación de sanciones que permitan correctivos sobre separación en la fuente, presentación de residuos y </a:t>
            </a:r>
            <a:r>
              <a:rPr lang="es-CO" dirty="0"/>
              <a:t> facilitación desarrollo actividad aprovechamiento por parte de Organizaciones de Recicladores.</a:t>
            </a:r>
            <a:endParaRPr lang="es-MX" dirty="0">
              <a:sym typeface="Roboto"/>
            </a:endParaRPr>
          </a:p>
          <a:p>
            <a:endParaRPr lang="es-ES" dirty="0"/>
          </a:p>
        </p:txBody>
      </p:sp>
      <p:cxnSp>
        <p:nvCxnSpPr>
          <p:cNvPr id="29" name="Conector: angular 28">
            <a:extLst>
              <a:ext uri="{FF2B5EF4-FFF2-40B4-BE49-F238E27FC236}">
                <a16:creationId xmlns:a16="http://schemas.microsoft.com/office/drawing/2014/main" id="{03A09B46-BE58-2E3D-1ED0-8A7C11B615BD}"/>
              </a:ext>
            </a:extLst>
          </p:cNvPr>
          <p:cNvCxnSpPr>
            <a:cxnSpLocks/>
            <a:stCxn id="13" idx="0"/>
            <a:endCxn id="5" idx="2"/>
          </p:cNvCxnSpPr>
          <p:nvPr/>
        </p:nvCxnSpPr>
        <p:spPr>
          <a:xfrm rot="16200000" flipV="1">
            <a:off x="6544489" y="4461537"/>
            <a:ext cx="386308" cy="386642"/>
          </a:xfrm>
          <a:prstGeom prst="bentConnector3">
            <a:avLst>
              <a:gd name="adj1" fmla="val 50000"/>
            </a:avLst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Conector: angular 29">
            <a:extLst>
              <a:ext uri="{FF2B5EF4-FFF2-40B4-BE49-F238E27FC236}">
                <a16:creationId xmlns:a16="http://schemas.microsoft.com/office/drawing/2014/main" id="{6E0D68A2-735D-B424-828B-39764E4A5EEA}"/>
              </a:ext>
            </a:extLst>
          </p:cNvPr>
          <p:cNvCxnSpPr>
            <a:cxnSpLocks/>
            <a:stCxn id="76" idx="0"/>
            <a:endCxn id="18" idx="2"/>
          </p:cNvCxnSpPr>
          <p:nvPr/>
        </p:nvCxnSpPr>
        <p:spPr>
          <a:xfrm rot="16200000" flipV="1">
            <a:off x="8828810" y="4271958"/>
            <a:ext cx="440165" cy="630457"/>
          </a:xfrm>
          <a:prstGeom prst="bentConnector3">
            <a:avLst>
              <a:gd name="adj1" fmla="val 50000"/>
            </a:avLst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CuadroTexto 30">
            <a:extLst>
              <a:ext uri="{FF2B5EF4-FFF2-40B4-BE49-F238E27FC236}">
                <a16:creationId xmlns:a16="http://schemas.microsoft.com/office/drawing/2014/main" id="{C63D7889-F67C-0092-428F-AF0075928843}"/>
              </a:ext>
            </a:extLst>
          </p:cNvPr>
          <p:cNvSpPr txBox="1"/>
          <p:nvPr/>
        </p:nvSpPr>
        <p:spPr>
          <a:xfrm>
            <a:off x="1259649" y="4804214"/>
            <a:ext cx="777802" cy="938719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1088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5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1.2 Seguimiento al proceso de articulación de los operadores de ordinarios con los operadores de aprovechamiento para dar a conocer las frecuencias de recolección de aprovechamiento.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42B101AB-BF63-9053-E3F9-77DDA5FC9CA0}"/>
              </a:ext>
            </a:extLst>
          </p:cNvPr>
          <p:cNvSpPr txBox="1"/>
          <p:nvPr/>
        </p:nvSpPr>
        <p:spPr>
          <a:xfrm>
            <a:off x="261198" y="4804214"/>
            <a:ext cx="694284" cy="877163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 defTabSz="108859" eaLnBrk="1" fontAlgn="auto" latinLnBrk="0" hangingPunct="1">
              <a:buClrTx/>
              <a:buSzTx/>
              <a:buFontTx/>
              <a:buNone/>
              <a:tabLst/>
              <a:defRPr kumimoji="0" sz="500" kern="1200" spc="0" normalizeH="0" baseline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defRPr>
            </a:lvl1pPr>
          </a:lstStyle>
          <a:p>
            <a:r>
              <a:rPr lang="es-ES" dirty="0">
                <a:solidFill>
                  <a:schemeClr val="dk1"/>
                </a:solidFill>
              </a:rPr>
              <a:t>1.1 Estrategia de divulgación, información y educación sobre la prestación de la actividad de aprovechamiento, ejecutada en alianza con las ORO..</a:t>
            </a:r>
          </a:p>
        </p:txBody>
      </p:sp>
      <p:cxnSp>
        <p:nvCxnSpPr>
          <p:cNvPr id="33" name="Conector: angular 32">
            <a:extLst>
              <a:ext uri="{FF2B5EF4-FFF2-40B4-BE49-F238E27FC236}">
                <a16:creationId xmlns:a16="http://schemas.microsoft.com/office/drawing/2014/main" id="{E49F551C-78D1-C2B0-5FE8-418385FC8B8B}"/>
              </a:ext>
            </a:extLst>
          </p:cNvPr>
          <p:cNvCxnSpPr>
            <a:cxnSpLocks/>
            <a:stCxn id="32" idx="0"/>
            <a:endCxn id="14" idx="2"/>
          </p:cNvCxnSpPr>
          <p:nvPr/>
        </p:nvCxnSpPr>
        <p:spPr>
          <a:xfrm rot="5400000" flipH="1" flipV="1">
            <a:off x="703571" y="4360001"/>
            <a:ext cx="348983" cy="539445"/>
          </a:xfrm>
          <a:prstGeom prst="bentConnector3">
            <a:avLst/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Conector: angular 33">
            <a:extLst>
              <a:ext uri="{FF2B5EF4-FFF2-40B4-BE49-F238E27FC236}">
                <a16:creationId xmlns:a16="http://schemas.microsoft.com/office/drawing/2014/main" id="{2DD61972-855A-DCA6-450A-2AC3841816C9}"/>
              </a:ext>
            </a:extLst>
          </p:cNvPr>
          <p:cNvCxnSpPr>
            <a:cxnSpLocks/>
            <a:stCxn id="31" idx="0"/>
            <a:endCxn id="14" idx="2"/>
          </p:cNvCxnSpPr>
          <p:nvPr/>
        </p:nvCxnSpPr>
        <p:spPr>
          <a:xfrm rot="16200000" flipV="1">
            <a:off x="1223677" y="4379340"/>
            <a:ext cx="348983" cy="500765"/>
          </a:xfrm>
          <a:prstGeom prst="bentConnector3">
            <a:avLst>
              <a:gd name="adj1" fmla="val 50000"/>
            </a:avLst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Conector: angular 34">
            <a:extLst>
              <a:ext uri="{FF2B5EF4-FFF2-40B4-BE49-F238E27FC236}">
                <a16:creationId xmlns:a16="http://schemas.microsoft.com/office/drawing/2014/main" id="{E0DD7064-F1B2-2D26-4E36-635013A3E9D0}"/>
              </a:ext>
            </a:extLst>
          </p:cNvPr>
          <p:cNvCxnSpPr>
            <a:cxnSpLocks/>
            <a:stCxn id="16" idx="0"/>
            <a:endCxn id="17" idx="2"/>
          </p:cNvCxnSpPr>
          <p:nvPr/>
        </p:nvCxnSpPr>
        <p:spPr>
          <a:xfrm rot="5400000" flipH="1" flipV="1">
            <a:off x="2586321" y="4311046"/>
            <a:ext cx="389384" cy="501501"/>
          </a:xfrm>
          <a:prstGeom prst="bentConnector3">
            <a:avLst>
              <a:gd name="adj1" fmla="val 36138"/>
            </a:avLst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Conector: angular 35">
            <a:extLst>
              <a:ext uri="{FF2B5EF4-FFF2-40B4-BE49-F238E27FC236}">
                <a16:creationId xmlns:a16="http://schemas.microsoft.com/office/drawing/2014/main" id="{6288A22C-B936-1CD5-1BE7-A2E8622F0D9A}"/>
              </a:ext>
            </a:extLst>
          </p:cNvPr>
          <p:cNvCxnSpPr>
            <a:cxnSpLocks/>
            <a:stCxn id="28" idx="0"/>
            <a:endCxn id="17" idx="2"/>
          </p:cNvCxnSpPr>
          <p:nvPr/>
        </p:nvCxnSpPr>
        <p:spPr>
          <a:xfrm rot="16200000" flipV="1">
            <a:off x="3074262" y="4324607"/>
            <a:ext cx="385165" cy="470159"/>
          </a:xfrm>
          <a:prstGeom prst="bentConnector3">
            <a:avLst>
              <a:gd name="adj1" fmla="val 33437"/>
            </a:avLst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CuadroTexto 36">
            <a:extLst>
              <a:ext uri="{FF2B5EF4-FFF2-40B4-BE49-F238E27FC236}">
                <a16:creationId xmlns:a16="http://schemas.microsoft.com/office/drawing/2014/main" id="{49D2511A-1DC0-E7EF-1F7A-9E8740B97689}"/>
              </a:ext>
            </a:extLst>
          </p:cNvPr>
          <p:cNvSpPr txBox="1"/>
          <p:nvPr/>
        </p:nvSpPr>
        <p:spPr>
          <a:xfrm>
            <a:off x="931297" y="2528909"/>
            <a:ext cx="918868" cy="47705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108859">
              <a:buClrTx/>
              <a:defRPr sz="500" kern="1200">
                <a:solidFill>
                  <a:srgbClr val="4472C4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s-ES" dirty="0">
                <a:solidFill>
                  <a:schemeClr val="tx1"/>
                </a:solidFill>
              </a:rPr>
              <a:t>1. Disminuir las conductas inadecuadas por parte de los ciudadanos y otros actores frente al esquema operativo de reciclaje.</a:t>
            </a:r>
            <a:endParaRPr lang="es-CO" dirty="0">
              <a:solidFill>
                <a:schemeClr val="tx1"/>
              </a:solidFill>
            </a:endParaRPr>
          </a:p>
        </p:txBody>
      </p:sp>
      <p:cxnSp>
        <p:nvCxnSpPr>
          <p:cNvPr id="38" name="Conector: angular 37">
            <a:extLst>
              <a:ext uri="{FF2B5EF4-FFF2-40B4-BE49-F238E27FC236}">
                <a16:creationId xmlns:a16="http://schemas.microsoft.com/office/drawing/2014/main" id="{0D30EDA2-BC37-0754-5392-4E422DD2FB22}"/>
              </a:ext>
            </a:extLst>
          </p:cNvPr>
          <p:cNvCxnSpPr>
            <a:cxnSpLocks/>
            <a:stCxn id="4" idx="0"/>
            <a:endCxn id="37" idx="2"/>
          </p:cNvCxnSpPr>
          <p:nvPr/>
        </p:nvCxnSpPr>
        <p:spPr>
          <a:xfrm rot="16200000" flipV="1">
            <a:off x="4458812" y="-62117"/>
            <a:ext cx="144667" cy="6280827"/>
          </a:xfrm>
          <a:prstGeom prst="bentConnector3">
            <a:avLst>
              <a:gd name="adj1" fmla="val 50000"/>
            </a:avLst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CuadroTexto 38">
            <a:extLst>
              <a:ext uri="{FF2B5EF4-FFF2-40B4-BE49-F238E27FC236}">
                <a16:creationId xmlns:a16="http://schemas.microsoft.com/office/drawing/2014/main" id="{28C06F9F-B669-918B-427B-52DA6CA76BBD}"/>
              </a:ext>
            </a:extLst>
          </p:cNvPr>
          <p:cNvSpPr txBox="1"/>
          <p:nvPr/>
        </p:nvSpPr>
        <p:spPr>
          <a:xfrm>
            <a:off x="2682723" y="843113"/>
            <a:ext cx="1318955" cy="24622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R="0" lvl="0" indent="0" algn="ctr" defTabSz="10885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" b="0" i="0" u="none" strike="noStrike" cap="none" spc="0" normalizeH="0" baseline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s-ES" dirty="0">
                <a:solidFill>
                  <a:schemeClr val="tx1"/>
                </a:solidFill>
              </a:rPr>
              <a:t>Disminución de la contaminación ambiental y agotamiento de los recursos naturales</a:t>
            </a: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09998362-F5BA-772A-05FA-796C7C567DF3}"/>
              </a:ext>
            </a:extLst>
          </p:cNvPr>
          <p:cNvSpPr txBox="1"/>
          <p:nvPr/>
        </p:nvSpPr>
        <p:spPr>
          <a:xfrm>
            <a:off x="4707210" y="1774269"/>
            <a:ext cx="816281" cy="40011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R="0" lvl="0" indent="0" algn="ctr" defTabSz="10885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" b="0" i="0" u="none" strike="noStrike" cap="none" spc="0" normalizeH="0" baseline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s-ES" dirty="0">
                <a:solidFill>
                  <a:schemeClr val="tx1"/>
                </a:solidFill>
              </a:rPr>
              <a:t>3.1 Adecuada suficiencia financiera de las organizaciones de recicladores.</a:t>
            </a:r>
          </a:p>
        </p:txBody>
      </p:sp>
      <p:cxnSp>
        <p:nvCxnSpPr>
          <p:cNvPr id="41" name="Conector: angular 40">
            <a:extLst>
              <a:ext uri="{FF2B5EF4-FFF2-40B4-BE49-F238E27FC236}">
                <a16:creationId xmlns:a16="http://schemas.microsoft.com/office/drawing/2014/main" id="{A9BCCC5B-0A55-304A-2F20-F00974EA95D1}"/>
              </a:ext>
            </a:extLst>
          </p:cNvPr>
          <p:cNvCxnSpPr>
            <a:cxnSpLocks/>
            <a:stCxn id="4" idx="0"/>
            <a:endCxn id="7" idx="2"/>
          </p:cNvCxnSpPr>
          <p:nvPr/>
        </p:nvCxnSpPr>
        <p:spPr>
          <a:xfrm rot="16200000" flipV="1">
            <a:off x="5370996" y="850067"/>
            <a:ext cx="271768" cy="4329357"/>
          </a:xfrm>
          <a:prstGeom prst="bentConnector3">
            <a:avLst>
              <a:gd name="adj1" fmla="val 24452"/>
            </a:avLst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CuadroTexto 41">
            <a:extLst>
              <a:ext uri="{FF2B5EF4-FFF2-40B4-BE49-F238E27FC236}">
                <a16:creationId xmlns:a16="http://schemas.microsoft.com/office/drawing/2014/main" id="{440F848D-9ECA-91A3-9CD8-0613FF532937}"/>
              </a:ext>
            </a:extLst>
          </p:cNvPr>
          <p:cNvSpPr txBox="1"/>
          <p:nvPr/>
        </p:nvSpPr>
        <p:spPr>
          <a:xfrm>
            <a:off x="2449233" y="1359677"/>
            <a:ext cx="622134" cy="958838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R="0" lvl="0" indent="0" algn="ctr" defTabSz="10885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" b="0" i="0" u="none" strike="noStrike" cap="none" spc="0" normalizeH="0" baseline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-ES_tradnl" dirty="0">
                <a:solidFill>
                  <a:schemeClr val="tx1"/>
                </a:solidFill>
              </a:rPr>
              <a:t>2.1 Disminución en el desperdicio de los materiales aprovechables</a:t>
            </a: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D93123FA-95A7-4C16-E874-B06C2C6431C2}"/>
              </a:ext>
            </a:extLst>
          </p:cNvPr>
          <p:cNvSpPr txBox="1"/>
          <p:nvPr/>
        </p:nvSpPr>
        <p:spPr>
          <a:xfrm>
            <a:off x="751848" y="1867759"/>
            <a:ext cx="600353" cy="40011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 defTabSz="108859">
              <a:buClrTx/>
              <a:defRPr sz="500" kern="1200">
                <a:solidFill>
                  <a:srgbClr val="4472C4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s-CO" dirty="0">
                <a:solidFill>
                  <a:schemeClr val="tx1"/>
                </a:solidFill>
              </a:rPr>
              <a:t>1.1 Minimizar la contaminación de materiales reciclables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55175463-E44D-18F0-87BE-A799E3B30CF2}"/>
              </a:ext>
            </a:extLst>
          </p:cNvPr>
          <p:cNvSpPr txBox="1"/>
          <p:nvPr/>
        </p:nvSpPr>
        <p:spPr>
          <a:xfrm>
            <a:off x="4738104" y="2322643"/>
            <a:ext cx="679994" cy="553998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R="0" lvl="0" indent="0" algn="ctr" defTabSz="10885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" b="0" i="0" u="none" strike="noStrike" cap="none" spc="0" normalizeH="0" baseline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-ES" dirty="0">
                <a:solidFill>
                  <a:schemeClr val="tx1"/>
                </a:solidFill>
              </a:rPr>
              <a:t>3. Ampliación y mejoramiento de las oportunidades para el fortalecimiento y crecimiento de las ORO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CA69A63B-5ECF-B5B9-8731-730815E6B827}"/>
              </a:ext>
            </a:extLst>
          </p:cNvPr>
          <p:cNvSpPr txBox="1"/>
          <p:nvPr/>
        </p:nvSpPr>
        <p:spPr>
          <a:xfrm>
            <a:off x="1459210" y="1861487"/>
            <a:ext cx="732771" cy="40011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 defTabSz="108859">
              <a:buClrTx/>
              <a:defRPr sz="500" kern="1200">
                <a:solidFill>
                  <a:srgbClr val="4472C4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s-CO" dirty="0">
                <a:solidFill>
                  <a:schemeClr val="tx1"/>
                </a:solidFill>
              </a:rPr>
              <a:t>1.2 Mejoramiento en la presentación de residuos para aprovechamiento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307C121B-6556-FE18-C4BA-A8D4562F6909}"/>
              </a:ext>
            </a:extLst>
          </p:cNvPr>
          <p:cNvSpPr txBox="1"/>
          <p:nvPr/>
        </p:nvSpPr>
        <p:spPr>
          <a:xfrm>
            <a:off x="10367655" y="3934899"/>
            <a:ext cx="1353119" cy="323165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s-CO"/>
            </a:defPPr>
            <a:lvl1pPr marR="0" lvl="0" indent="0" algn="ctr" defTabSz="10885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" b="0" i="0" u="none" strike="noStrike" cap="none" spc="0" normalizeH="0" baseline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cs typeface="Calibri"/>
              </a:defRPr>
            </a:lvl1pPr>
          </a:lstStyle>
          <a:p>
            <a:r>
              <a:rPr lang="es-ES" dirty="0">
                <a:solidFill>
                  <a:schemeClr val="tx1"/>
                </a:solidFill>
              </a:rPr>
              <a:t>6. Fortalecer el aprovechamiento de materiales asociados con envases,  empaques y plásticos de un solo uso (REP).</a:t>
            </a:r>
          </a:p>
        </p:txBody>
      </p:sp>
      <p:sp>
        <p:nvSpPr>
          <p:cNvPr id="47" name="CuadroTexto 50">
            <a:extLst>
              <a:ext uri="{FF2B5EF4-FFF2-40B4-BE49-F238E27FC236}">
                <a16:creationId xmlns:a16="http://schemas.microsoft.com/office/drawing/2014/main" id="{FD994784-219F-98F4-5FB6-871A4A60BFB7}"/>
              </a:ext>
            </a:extLst>
          </p:cNvPr>
          <p:cNvSpPr txBox="1"/>
          <p:nvPr/>
        </p:nvSpPr>
        <p:spPr>
          <a:xfrm>
            <a:off x="10970269" y="4566888"/>
            <a:ext cx="897881" cy="707886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s-CO"/>
            </a:defPPr>
            <a:lvl1pPr marR="0" lvl="0" indent="0" algn="ctr" defTabSz="10885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" b="0" i="0" u="none" strike="noStrike" cap="none" spc="0" normalizeH="0" baseline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cs typeface="Calibri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CO" dirty="0">
                <a:solidFill>
                  <a:schemeClr val="tx1"/>
                </a:solidFill>
              </a:rPr>
              <a:t>6.2 Establecer un protocolo para el intercambio de información que oriente la toma de decisiones para la disminución de las cantidades de material aprovechable dispuesto en el PIDJ.</a:t>
            </a: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1CC8A81E-4ABA-347F-76E3-0A9EA8A9FEF4}"/>
              </a:ext>
            </a:extLst>
          </p:cNvPr>
          <p:cNvSpPr txBox="1"/>
          <p:nvPr/>
        </p:nvSpPr>
        <p:spPr>
          <a:xfrm>
            <a:off x="9952701" y="4567887"/>
            <a:ext cx="838324" cy="116955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s-CO"/>
            </a:defPPr>
            <a:lvl1pPr marR="0" lvl="0" indent="0" algn="ctr" defTabSz="10885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" b="0" i="0" u="none" strike="noStrike" cap="none" spc="0" normalizeH="0" baseline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cs typeface="Calibri"/>
              </a:defRPr>
            </a:lvl1pPr>
          </a:lstStyle>
          <a:p>
            <a:r>
              <a:rPr lang="es-ES" dirty="0">
                <a:solidFill>
                  <a:schemeClr val="tx1"/>
                </a:solidFill>
              </a:rPr>
              <a:t>6.1 Articular el aprovechamiento de residuos asociados a envases empaques y plásticos de un solo uso, entre prestadores de la actividad de aprovechamiento y programas de responsabilidad extendida del productor para buscar el cierre de ciclos de materiales de difícil manejo.</a:t>
            </a:r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E78F72F8-3075-C03D-5E14-2F45C9E77EB0}"/>
              </a:ext>
            </a:extLst>
          </p:cNvPr>
          <p:cNvSpPr txBox="1"/>
          <p:nvPr/>
        </p:nvSpPr>
        <p:spPr>
          <a:xfrm>
            <a:off x="671281" y="1457019"/>
            <a:ext cx="1570679" cy="227095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R="0" lvl="0" indent="0" algn="ctr" defTabSz="10885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" b="0" i="0" u="none" strike="noStrike" cap="none" spc="0" normalizeH="0" baseline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-CO" dirty="0">
                <a:solidFill>
                  <a:schemeClr val="tx1"/>
                </a:solidFill>
              </a:rPr>
              <a:t>Mejoramiento en las condiciones de los recicladores en el desarrollo de la actividad de aprovechamiento.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2B277058-33F9-4C97-BAD8-7FFE4C00DFDA}"/>
              </a:ext>
            </a:extLst>
          </p:cNvPr>
          <p:cNvSpPr txBox="1"/>
          <p:nvPr/>
        </p:nvSpPr>
        <p:spPr>
          <a:xfrm>
            <a:off x="6331021" y="2369327"/>
            <a:ext cx="1040614" cy="47705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1088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500" dirty="0">
                <a:solidFill>
                  <a:schemeClr val="tx1"/>
                </a:solidFill>
                <a:latin typeface="Calibri" panose="020F0502020204030204"/>
                <a:ea typeface="+mn-ea"/>
                <a:cs typeface="+mn-cs"/>
              </a:rPr>
              <a:t>4. Disminución de la percepción negativa de la ciudadanía frente a la actividad de aprovechamiento en el servicio público de aseo.</a:t>
            </a:r>
            <a:endParaRPr lang="es-ES_tradnl" sz="5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5C53181A-36BB-FE59-A062-9FD157EC44E6}"/>
              </a:ext>
            </a:extLst>
          </p:cNvPr>
          <p:cNvSpPr txBox="1"/>
          <p:nvPr/>
        </p:nvSpPr>
        <p:spPr>
          <a:xfrm>
            <a:off x="5880760" y="745840"/>
            <a:ext cx="1882890" cy="29046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indent="0" algn="ctr" defTabSz="108859" fontAlgn="auto">
              <a:buClrTx/>
              <a:buSzTx/>
              <a:buFontTx/>
              <a:buNone/>
              <a:tabLst/>
              <a:defRPr kumimoji="0" sz="500" spc="0" normalizeH="0" baseline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dirty="0">
                <a:solidFill>
                  <a:schemeClr val="tx1"/>
                </a:solidFill>
              </a:rPr>
              <a:t>Aseguramiento en la garantía de la prestación del servicio de aprovechamiento a los usuarios</a:t>
            </a:r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A2146BF8-5736-8434-8703-F9E5CB29F499}"/>
              </a:ext>
            </a:extLst>
          </p:cNvPr>
          <p:cNvSpPr txBox="1"/>
          <p:nvPr/>
        </p:nvSpPr>
        <p:spPr>
          <a:xfrm>
            <a:off x="6331021" y="1348493"/>
            <a:ext cx="663145" cy="70189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108859">
              <a:buClrTx/>
              <a:defRPr sz="500">
                <a:solidFill>
                  <a:srgbClr val="4472C4"/>
                </a:solidFill>
                <a:latin typeface="Calibri" panose="020F0502020204030204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>
                <a:solidFill>
                  <a:schemeClr val="tx1"/>
                </a:solidFill>
              </a:rPr>
              <a:t>4.2 Mejoramiento en la formulación de políticas y programas para el fortalecimiento de la actividad de aprovechamiento.</a:t>
            </a:r>
          </a:p>
        </p:txBody>
      </p:sp>
      <p:sp>
        <p:nvSpPr>
          <p:cNvPr id="53" name="CuadroTexto 52">
            <a:extLst>
              <a:ext uri="{FF2B5EF4-FFF2-40B4-BE49-F238E27FC236}">
                <a16:creationId xmlns:a16="http://schemas.microsoft.com/office/drawing/2014/main" id="{025DB90D-C551-5EF9-2AE8-EB24EEA38DBD}"/>
              </a:ext>
            </a:extLst>
          </p:cNvPr>
          <p:cNvSpPr txBox="1"/>
          <p:nvPr/>
        </p:nvSpPr>
        <p:spPr>
          <a:xfrm>
            <a:off x="8406918" y="2165514"/>
            <a:ext cx="731675" cy="707886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indent="0" algn="ctr" defTabSz="108859" fontAlgn="auto">
              <a:buClrTx/>
              <a:buSzTx/>
              <a:buFontTx/>
              <a:buNone/>
              <a:tabLst/>
              <a:defRPr kumimoji="0" sz="500" spc="0" normalizeH="0" baseline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>
                <a:solidFill>
                  <a:schemeClr val="tx1"/>
                </a:solidFill>
              </a:rPr>
              <a:t>5. Mejoramiento en la formulación de los programas y políticas en beneficio de la actividad de aprovechamiento y las organizaciones de recicladores.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0B201879-CB63-C464-70E8-4F9EDB615EE5}"/>
              </a:ext>
            </a:extLst>
          </p:cNvPr>
          <p:cNvSpPr txBox="1"/>
          <p:nvPr/>
        </p:nvSpPr>
        <p:spPr>
          <a:xfrm>
            <a:off x="8108885" y="1359676"/>
            <a:ext cx="731675" cy="553998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indent="0" algn="ctr" defTabSz="108859" fontAlgn="auto">
              <a:buClrTx/>
              <a:buSzTx/>
              <a:buFontTx/>
              <a:buNone/>
              <a:tabLst/>
              <a:defRPr kumimoji="0" sz="500" spc="0" normalizeH="0" baseline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>
                <a:solidFill>
                  <a:schemeClr val="tx1"/>
                </a:solidFill>
              </a:rPr>
              <a:t>5.1 Fomento de alternativas para generar valor agregado, de la actividad de aprovechamiento de las ORO. 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85390B94-68C5-0B2E-5797-A8214A46DFC6}"/>
              </a:ext>
            </a:extLst>
          </p:cNvPr>
          <p:cNvSpPr txBox="1"/>
          <p:nvPr/>
        </p:nvSpPr>
        <p:spPr>
          <a:xfrm>
            <a:off x="10209537" y="2369327"/>
            <a:ext cx="1271453" cy="49635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indent="0" algn="ctr" defTabSz="108859" fontAlgn="auto">
              <a:buClrTx/>
              <a:buSzTx/>
              <a:buFontTx/>
              <a:buNone/>
              <a:tabLst/>
              <a:defRPr kumimoji="0" sz="500" spc="0" normalizeH="0" baseline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>
                <a:solidFill>
                  <a:schemeClr val="tx1"/>
                </a:solidFill>
              </a:rPr>
              <a:t>6. Eficiencia en la aplicación de la normativa relacionada con los esquemas de Responsabilidad Extendida del Productor (REP), asociada a envases y  empaques, así como frente a plásticos de un solo uso.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56" name="CuadroTexto 55">
            <a:extLst>
              <a:ext uri="{FF2B5EF4-FFF2-40B4-BE49-F238E27FC236}">
                <a16:creationId xmlns:a16="http://schemas.microsoft.com/office/drawing/2014/main" id="{E8BA74A8-2ECE-383B-F297-BA423FE90DFB}"/>
              </a:ext>
            </a:extLst>
          </p:cNvPr>
          <p:cNvSpPr txBox="1"/>
          <p:nvPr/>
        </p:nvSpPr>
        <p:spPr>
          <a:xfrm>
            <a:off x="10324091" y="1726376"/>
            <a:ext cx="1020276" cy="460756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indent="0" algn="ctr" defTabSz="108859" fontAlgn="auto">
              <a:buClrTx/>
              <a:buSzTx/>
              <a:buFontTx/>
              <a:buNone/>
              <a:tabLst/>
              <a:defRPr kumimoji="0" sz="500" spc="0" normalizeH="0" baseline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dirty="0">
                <a:solidFill>
                  <a:schemeClr val="tx1"/>
                </a:solidFill>
              </a:rPr>
              <a:t>6.1 </a:t>
            </a:r>
            <a:r>
              <a:rPr lang="es-ES" dirty="0">
                <a:solidFill>
                  <a:schemeClr val="tx1"/>
                </a:solidFill>
              </a:rPr>
              <a:t>Mejoramiento en la medición y evaluación de los resultados esperados en el marco de los esquemas REP y gestión de plásticos de un solo uso.</a:t>
            </a:r>
            <a:endParaRPr lang="es-ES_tradnl" dirty="0">
              <a:solidFill>
                <a:schemeClr val="tx1"/>
              </a:solidFill>
            </a:endParaRPr>
          </a:p>
        </p:txBody>
      </p:sp>
      <p:cxnSp>
        <p:nvCxnSpPr>
          <p:cNvPr id="57" name="Conector: angular 56">
            <a:extLst>
              <a:ext uri="{FF2B5EF4-FFF2-40B4-BE49-F238E27FC236}">
                <a16:creationId xmlns:a16="http://schemas.microsoft.com/office/drawing/2014/main" id="{D3E8E979-8CCE-389A-9D7A-FC39BB9CCEE8}"/>
              </a:ext>
            </a:extLst>
          </p:cNvPr>
          <p:cNvCxnSpPr>
            <a:stCxn id="37" idx="0"/>
            <a:endCxn id="43" idx="2"/>
          </p:cNvCxnSpPr>
          <p:nvPr/>
        </p:nvCxnSpPr>
        <p:spPr>
          <a:xfrm rot="16200000" flipV="1">
            <a:off x="1090858" y="2229036"/>
            <a:ext cx="261040" cy="338706"/>
          </a:xfrm>
          <a:prstGeom prst="bentConnector3">
            <a:avLst/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Conector: angular 57">
            <a:extLst>
              <a:ext uri="{FF2B5EF4-FFF2-40B4-BE49-F238E27FC236}">
                <a16:creationId xmlns:a16="http://schemas.microsoft.com/office/drawing/2014/main" id="{07A50484-1FBB-6279-6CFD-93AC83A6C8AB}"/>
              </a:ext>
            </a:extLst>
          </p:cNvPr>
          <p:cNvCxnSpPr>
            <a:cxnSpLocks/>
            <a:stCxn id="37" idx="0"/>
            <a:endCxn id="45" idx="2"/>
          </p:cNvCxnSpPr>
          <p:nvPr/>
        </p:nvCxnSpPr>
        <p:spPr>
          <a:xfrm rot="5400000" flipH="1" flipV="1">
            <a:off x="1474507" y="2177821"/>
            <a:ext cx="267312" cy="434865"/>
          </a:xfrm>
          <a:prstGeom prst="bentConnector3">
            <a:avLst>
              <a:gd name="adj1" fmla="val 48416"/>
            </a:avLst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Conector: angular 58">
            <a:extLst>
              <a:ext uri="{FF2B5EF4-FFF2-40B4-BE49-F238E27FC236}">
                <a16:creationId xmlns:a16="http://schemas.microsoft.com/office/drawing/2014/main" id="{83BEF3C2-F977-1269-9D88-E5EB406C9D30}"/>
              </a:ext>
            </a:extLst>
          </p:cNvPr>
          <p:cNvCxnSpPr>
            <a:stCxn id="43" idx="0"/>
            <a:endCxn id="49" idx="2"/>
          </p:cNvCxnSpPr>
          <p:nvPr/>
        </p:nvCxnSpPr>
        <p:spPr>
          <a:xfrm rot="5400000" flipH="1" flipV="1">
            <a:off x="1162501" y="1573639"/>
            <a:ext cx="183645" cy="404596"/>
          </a:xfrm>
          <a:prstGeom prst="bentConnector3">
            <a:avLst/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Conector: angular 59">
            <a:extLst>
              <a:ext uri="{FF2B5EF4-FFF2-40B4-BE49-F238E27FC236}">
                <a16:creationId xmlns:a16="http://schemas.microsoft.com/office/drawing/2014/main" id="{2AC14F60-0F3E-93F2-B3B8-125FE095E0F2}"/>
              </a:ext>
            </a:extLst>
          </p:cNvPr>
          <p:cNvCxnSpPr>
            <a:cxnSpLocks/>
            <a:stCxn id="45" idx="0"/>
            <a:endCxn id="49" idx="2"/>
          </p:cNvCxnSpPr>
          <p:nvPr/>
        </p:nvCxnSpPr>
        <p:spPr>
          <a:xfrm rot="16200000" flipV="1">
            <a:off x="1552423" y="1588313"/>
            <a:ext cx="177373" cy="368975"/>
          </a:xfrm>
          <a:prstGeom prst="bentConnector3">
            <a:avLst/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Conector: angular 60">
            <a:extLst>
              <a:ext uri="{FF2B5EF4-FFF2-40B4-BE49-F238E27FC236}">
                <a16:creationId xmlns:a16="http://schemas.microsoft.com/office/drawing/2014/main" id="{173A3D81-A717-C19D-A6B5-35E9D4E6A268}"/>
              </a:ext>
            </a:extLst>
          </p:cNvPr>
          <p:cNvCxnSpPr>
            <a:cxnSpLocks/>
            <a:stCxn id="4" idx="0"/>
            <a:endCxn id="44" idx="2"/>
          </p:cNvCxnSpPr>
          <p:nvPr/>
        </p:nvCxnSpPr>
        <p:spPr>
          <a:xfrm rot="16200000" flipV="1">
            <a:off x="6237836" y="1716907"/>
            <a:ext cx="273989" cy="2593457"/>
          </a:xfrm>
          <a:prstGeom prst="bentConnector3">
            <a:avLst>
              <a:gd name="adj1" fmla="val 24970"/>
            </a:avLst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2" name="Rectángulo 61">
            <a:extLst>
              <a:ext uri="{FF2B5EF4-FFF2-40B4-BE49-F238E27FC236}">
                <a16:creationId xmlns:a16="http://schemas.microsoft.com/office/drawing/2014/main" id="{E0A18C8E-7EFD-1550-C4A1-D57E28CB9E11}"/>
              </a:ext>
            </a:extLst>
          </p:cNvPr>
          <p:cNvSpPr/>
          <p:nvPr/>
        </p:nvSpPr>
        <p:spPr>
          <a:xfrm>
            <a:off x="5701709" y="1359676"/>
            <a:ext cx="536581" cy="70189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59">
              <a:buClrTx/>
            </a:pPr>
            <a:r>
              <a:rPr lang="es-ES" sz="500" dirty="0">
                <a:solidFill>
                  <a:schemeClr val="tx1"/>
                </a:solidFill>
                <a:latin typeface="Calibri" panose="020F0502020204030204"/>
              </a:rPr>
              <a:t>4.1 Veracidad en las cifras de aprovechamiento de residuos sólidos.</a:t>
            </a:r>
          </a:p>
        </p:txBody>
      </p:sp>
      <p:cxnSp>
        <p:nvCxnSpPr>
          <p:cNvPr id="63" name="Conector: angular 62">
            <a:extLst>
              <a:ext uri="{FF2B5EF4-FFF2-40B4-BE49-F238E27FC236}">
                <a16:creationId xmlns:a16="http://schemas.microsoft.com/office/drawing/2014/main" id="{1D3FB974-4F19-BA09-95D1-61EA990ECAEA}"/>
              </a:ext>
            </a:extLst>
          </p:cNvPr>
          <p:cNvCxnSpPr>
            <a:cxnSpLocks/>
            <a:stCxn id="4" idx="0"/>
            <a:endCxn id="53" idx="2"/>
          </p:cNvCxnSpPr>
          <p:nvPr/>
        </p:nvCxnSpPr>
        <p:spPr>
          <a:xfrm rot="5400000" flipH="1" flipV="1">
            <a:off x="8083542" y="2461416"/>
            <a:ext cx="277230" cy="1101198"/>
          </a:xfrm>
          <a:prstGeom prst="bentConnector3">
            <a:avLst>
              <a:gd name="adj1" fmla="val 29843"/>
            </a:avLst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ector: angular 63">
            <a:extLst>
              <a:ext uri="{FF2B5EF4-FFF2-40B4-BE49-F238E27FC236}">
                <a16:creationId xmlns:a16="http://schemas.microsoft.com/office/drawing/2014/main" id="{19A4A5A4-21F9-0EEC-14EE-EED4C119B7D2}"/>
              </a:ext>
            </a:extLst>
          </p:cNvPr>
          <p:cNvCxnSpPr>
            <a:cxnSpLocks/>
            <a:stCxn id="4" idx="0"/>
            <a:endCxn id="55" idx="2"/>
          </p:cNvCxnSpPr>
          <p:nvPr/>
        </p:nvCxnSpPr>
        <p:spPr>
          <a:xfrm rot="5400000" flipH="1" flipV="1">
            <a:off x="9115937" y="1421303"/>
            <a:ext cx="284949" cy="3173706"/>
          </a:xfrm>
          <a:prstGeom prst="bentConnector3">
            <a:avLst>
              <a:gd name="adj1" fmla="val 50000"/>
            </a:avLst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Conector recto de flecha 64">
            <a:extLst>
              <a:ext uri="{FF2B5EF4-FFF2-40B4-BE49-F238E27FC236}">
                <a16:creationId xmlns:a16="http://schemas.microsoft.com/office/drawing/2014/main" id="{E8464C24-C8F9-41E0-B6A3-865808C27109}"/>
              </a:ext>
            </a:extLst>
          </p:cNvPr>
          <p:cNvCxnSpPr/>
          <p:nvPr/>
        </p:nvCxnSpPr>
        <p:spPr>
          <a:xfrm flipV="1">
            <a:off x="5093705" y="2172089"/>
            <a:ext cx="1" cy="141847"/>
          </a:xfrm>
          <a:prstGeom prst="straightConnector1">
            <a:avLst/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Conector: angular 65">
            <a:extLst>
              <a:ext uri="{FF2B5EF4-FFF2-40B4-BE49-F238E27FC236}">
                <a16:creationId xmlns:a16="http://schemas.microsoft.com/office/drawing/2014/main" id="{08C2DE71-8FC2-9CD0-9DD9-CE794318068B}"/>
              </a:ext>
            </a:extLst>
          </p:cNvPr>
          <p:cNvCxnSpPr>
            <a:stCxn id="46" idx="0"/>
            <a:endCxn id="4" idx="2"/>
          </p:cNvCxnSpPr>
          <p:nvPr/>
        </p:nvCxnSpPr>
        <p:spPr>
          <a:xfrm rot="16200000" flipV="1">
            <a:off x="9081169" y="1971852"/>
            <a:ext cx="553437" cy="3372657"/>
          </a:xfrm>
          <a:prstGeom prst="bentConnector3">
            <a:avLst>
              <a:gd name="adj1" fmla="val 38067"/>
            </a:avLst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Conector recto de flecha 66">
            <a:extLst>
              <a:ext uri="{FF2B5EF4-FFF2-40B4-BE49-F238E27FC236}">
                <a16:creationId xmlns:a16="http://schemas.microsoft.com/office/drawing/2014/main" id="{62933147-CF8B-E93B-45FC-C7526D38E5B4}"/>
              </a:ext>
            </a:extLst>
          </p:cNvPr>
          <p:cNvCxnSpPr/>
          <p:nvPr/>
        </p:nvCxnSpPr>
        <p:spPr>
          <a:xfrm flipV="1">
            <a:off x="10845263" y="2217829"/>
            <a:ext cx="1" cy="141847"/>
          </a:xfrm>
          <a:prstGeom prst="straightConnector1">
            <a:avLst/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Conector: angular 67">
            <a:extLst>
              <a:ext uri="{FF2B5EF4-FFF2-40B4-BE49-F238E27FC236}">
                <a16:creationId xmlns:a16="http://schemas.microsoft.com/office/drawing/2014/main" id="{121388A3-870F-1A6B-48F7-DE8C9030F5B8}"/>
              </a:ext>
            </a:extLst>
          </p:cNvPr>
          <p:cNvCxnSpPr>
            <a:stCxn id="4" idx="0"/>
            <a:endCxn id="50" idx="2"/>
          </p:cNvCxnSpPr>
          <p:nvPr/>
        </p:nvCxnSpPr>
        <p:spPr>
          <a:xfrm rot="16200000" flipV="1">
            <a:off x="7109319" y="2588391"/>
            <a:ext cx="304249" cy="820230"/>
          </a:xfrm>
          <a:prstGeom prst="bentConnector3">
            <a:avLst>
              <a:gd name="adj1" fmla="val 50000"/>
            </a:avLst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9" name="CuadroTexto 68">
            <a:extLst>
              <a:ext uri="{FF2B5EF4-FFF2-40B4-BE49-F238E27FC236}">
                <a16:creationId xmlns:a16="http://schemas.microsoft.com/office/drawing/2014/main" id="{3195E1D8-025B-517B-7C39-EBA4C0D377A3}"/>
              </a:ext>
            </a:extLst>
          </p:cNvPr>
          <p:cNvSpPr txBox="1"/>
          <p:nvPr/>
        </p:nvSpPr>
        <p:spPr>
          <a:xfrm>
            <a:off x="8887912" y="1365832"/>
            <a:ext cx="731675" cy="553998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indent="0" algn="ctr" defTabSz="108859" fontAlgn="auto">
              <a:buClrTx/>
              <a:buSzTx/>
              <a:buFontTx/>
              <a:buNone/>
              <a:tabLst/>
              <a:defRPr kumimoji="0" sz="500" spc="0" normalizeH="0" baseline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>
                <a:solidFill>
                  <a:schemeClr val="tx1"/>
                </a:solidFill>
              </a:rPr>
              <a:t>5.2 Mejoramiento de las condiciones e infraestructuras para el desarrollo de la actividad de aprovechamiento.</a:t>
            </a:r>
            <a:endParaRPr lang="es-ES_tradnl" dirty="0">
              <a:solidFill>
                <a:schemeClr val="tx1"/>
              </a:solidFill>
            </a:endParaRPr>
          </a:p>
        </p:txBody>
      </p:sp>
      <p:cxnSp>
        <p:nvCxnSpPr>
          <p:cNvPr id="70" name="Conector: angular 69">
            <a:extLst>
              <a:ext uri="{FF2B5EF4-FFF2-40B4-BE49-F238E27FC236}">
                <a16:creationId xmlns:a16="http://schemas.microsoft.com/office/drawing/2014/main" id="{FCCADF7C-3C02-0A1E-9D93-972ED6542952}"/>
              </a:ext>
            </a:extLst>
          </p:cNvPr>
          <p:cNvCxnSpPr>
            <a:stCxn id="53" idx="0"/>
            <a:endCxn id="69" idx="2"/>
          </p:cNvCxnSpPr>
          <p:nvPr/>
        </p:nvCxnSpPr>
        <p:spPr>
          <a:xfrm rot="5400000" flipH="1" flipV="1">
            <a:off x="8890411" y="1802175"/>
            <a:ext cx="245684" cy="480994"/>
          </a:xfrm>
          <a:prstGeom prst="bentConnector3">
            <a:avLst/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Conector: angular 70">
            <a:extLst>
              <a:ext uri="{FF2B5EF4-FFF2-40B4-BE49-F238E27FC236}">
                <a16:creationId xmlns:a16="http://schemas.microsoft.com/office/drawing/2014/main" id="{AE2062DC-7ED7-473C-39E8-45BFEC1EE3CD}"/>
              </a:ext>
            </a:extLst>
          </p:cNvPr>
          <p:cNvCxnSpPr>
            <a:stCxn id="53" idx="0"/>
            <a:endCxn id="54" idx="2"/>
          </p:cNvCxnSpPr>
          <p:nvPr/>
        </p:nvCxnSpPr>
        <p:spPr>
          <a:xfrm rot="16200000" flipV="1">
            <a:off x="8497820" y="1890577"/>
            <a:ext cx="251840" cy="298033"/>
          </a:xfrm>
          <a:prstGeom prst="bentConnector3">
            <a:avLst/>
          </a:prstGeom>
          <a:ln w="63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CuadroTexto 71">
            <a:extLst>
              <a:ext uri="{FF2B5EF4-FFF2-40B4-BE49-F238E27FC236}">
                <a16:creationId xmlns:a16="http://schemas.microsoft.com/office/drawing/2014/main" id="{230BC3ED-940C-F671-AE23-A876EF78CC41}"/>
              </a:ext>
            </a:extLst>
          </p:cNvPr>
          <p:cNvSpPr txBox="1"/>
          <p:nvPr/>
        </p:nvSpPr>
        <p:spPr>
          <a:xfrm>
            <a:off x="955482" y="6638615"/>
            <a:ext cx="2871550" cy="169277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1088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500" kern="1200" dirty="0">
                <a:solidFill>
                  <a:schemeClr val="tx1"/>
                </a:solidFill>
                <a:latin typeface="Calibri" panose="020F0502020204030204"/>
                <a:ea typeface="+mn-ea"/>
                <a:cs typeface="Calibri"/>
              </a:rPr>
              <a:t>Bajo nivel de cultura ciudadana, se complementa con las acciones del Programa de Cultura Ciudadana.</a:t>
            </a:r>
          </a:p>
        </p:txBody>
      </p:sp>
      <p:sp>
        <p:nvSpPr>
          <p:cNvPr id="73" name="CuadroTexto 72">
            <a:extLst>
              <a:ext uri="{FF2B5EF4-FFF2-40B4-BE49-F238E27FC236}">
                <a16:creationId xmlns:a16="http://schemas.microsoft.com/office/drawing/2014/main" id="{69F31B64-DFBF-8C84-21CC-E46D64E93439}"/>
              </a:ext>
            </a:extLst>
          </p:cNvPr>
          <p:cNvSpPr txBox="1"/>
          <p:nvPr/>
        </p:nvSpPr>
        <p:spPr>
          <a:xfrm>
            <a:off x="719506" y="5798948"/>
            <a:ext cx="882229" cy="630942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 defTabSz="108859" eaLnBrk="1" fontAlgn="auto" latinLnBrk="0" hangingPunct="1">
              <a:buClrTx/>
              <a:buSzTx/>
              <a:buFontTx/>
              <a:buNone/>
              <a:tabLst/>
              <a:defRPr kumimoji="0" sz="500" kern="1200" spc="0" normalizeH="0" baseline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defRPr>
            </a:lvl1pPr>
          </a:lstStyle>
          <a:p>
            <a:r>
              <a:rPr lang="es-ES" dirty="0">
                <a:solidFill>
                  <a:schemeClr val="tx1"/>
                </a:solidFill>
              </a:rPr>
              <a:t>1.3 Ejecutar procesos de Seguimiento al prestador de la actividad de aprovechamiento, frente al proceso de divulgación de horarios y frecuencias de prestación del servicio. </a:t>
            </a:r>
          </a:p>
        </p:txBody>
      </p:sp>
      <p:sp>
        <p:nvSpPr>
          <p:cNvPr id="74" name="CuadroTexto 73">
            <a:extLst>
              <a:ext uri="{FF2B5EF4-FFF2-40B4-BE49-F238E27FC236}">
                <a16:creationId xmlns:a16="http://schemas.microsoft.com/office/drawing/2014/main" id="{0E49BA36-8DB5-5BD7-A8AA-22DA8AB249F8}"/>
              </a:ext>
            </a:extLst>
          </p:cNvPr>
          <p:cNvSpPr txBox="1"/>
          <p:nvPr/>
        </p:nvSpPr>
        <p:spPr>
          <a:xfrm>
            <a:off x="7944795" y="4796989"/>
            <a:ext cx="966873" cy="78483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indent="0" algn="ctr" defTabSz="108859" fontAlgn="auto">
              <a:buClrTx/>
              <a:buSzTx/>
              <a:buFontTx/>
              <a:buNone/>
              <a:tabLst/>
              <a:defRPr kumimoji="0" sz="500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Arial"/>
                <a:cs typeface="Calibri"/>
              </a:defRPr>
            </a:lvl1pPr>
            <a:lvl2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s-ES_tradnl" dirty="0"/>
              <a:t>5.1  </a:t>
            </a:r>
          </a:p>
          <a:p>
            <a:r>
              <a:rPr lang="es-ES_tradnl" dirty="0"/>
              <a:t>Implementar una estrategia integral (técnica, financiera, alianzas etc.) para el aumento de la capacidad instalada en infraestructura asociada al aprovechamiento conforme con la demanda de materiales generados por el usuario.</a:t>
            </a:r>
          </a:p>
        </p:txBody>
      </p:sp>
      <p:cxnSp>
        <p:nvCxnSpPr>
          <p:cNvPr id="75" name="Conector recto de flecha 74">
            <a:extLst>
              <a:ext uri="{FF2B5EF4-FFF2-40B4-BE49-F238E27FC236}">
                <a16:creationId xmlns:a16="http://schemas.microsoft.com/office/drawing/2014/main" id="{84F53CF2-A33C-4AAC-13BC-8AC66336AEA2}"/>
              </a:ext>
            </a:extLst>
          </p:cNvPr>
          <p:cNvCxnSpPr>
            <a:cxnSpLocks/>
            <a:stCxn id="73" idx="0"/>
            <a:endCxn id="14" idx="2"/>
          </p:cNvCxnSpPr>
          <p:nvPr/>
        </p:nvCxnSpPr>
        <p:spPr>
          <a:xfrm flipH="1" flipV="1">
            <a:off x="1147785" y="4455231"/>
            <a:ext cx="12836" cy="1343717"/>
          </a:xfrm>
          <a:prstGeom prst="straightConnector1">
            <a:avLst/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6" name="CuadroTexto 75">
            <a:extLst>
              <a:ext uri="{FF2B5EF4-FFF2-40B4-BE49-F238E27FC236}">
                <a16:creationId xmlns:a16="http://schemas.microsoft.com/office/drawing/2014/main" id="{F8D381FB-BF78-6AF7-FDED-13F277A4FB4C}"/>
              </a:ext>
            </a:extLst>
          </p:cNvPr>
          <p:cNvSpPr txBox="1"/>
          <p:nvPr/>
        </p:nvSpPr>
        <p:spPr>
          <a:xfrm>
            <a:off x="9033704" y="4807269"/>
            <a:ext cx="660831" cy="707886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1088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5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5.2 Fortalecer las redes de conocimiento asociadas a investigación e innovación frente a la economía circular.</a:t>
            </a:r>
            <a:endParaRPr kumimoji="0" lang="es-ES_tradnl" sz="5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77" name="Conector: angular 76">
            <a:extLst>
              <a:ext uri="{FF2B5EF4-FFF2-40B4-BE49-F238E27FC236}">
                <a16:creationId xmlns:a16="http://schemas.microsoft.com/office/drawing/2014/main" id="{9FCD0897-8B65-4E27-5899-6091BC86DEB6}"/>
              </a:ext>
            </a:extLst>
          </p:cNvPr>
          <p:cNvCxnSpPr>
            <a:cxnSpLocks/>
            <a:stCxn id="74" idx="0"/>
            <a:endCxn id="18" idx="2"/>
          </p:cNvCxnSpPr>
          <p:nvPr/>
        </p:nvCxnSpPr>
        <p:spPr>
          <a:xfrm rot="5400000" flipH="1" flipV="1">
            <a:off x="8366005" y="4429332"/>
            <a:ext cx="429885" cy="305431"/>
          </a:xfrm>
          <a:prstGeom prst="bentConnector3">
            <a:avLst/>
          </a:prstGeom>
          <a:ln w="63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Conector: angular 77">
            <a:extLst>
              <a:ext uri="{FF2B5EF4-FFF2-40B4-BE49-F238E27FC236}">
                <a16:creationId xmlns:a16="http://schemas.microsoft.com/office/drawing/2014/main" id="{942D98E7-B315-6C9B-652B-F0C6AC8E34F4}"/>
              </a:ext>
            </a:extLst>
          </p:cNvPr>
          <p:cNvCxnSpPr>
            <a:cxnSpLocks/>
            <a:endCxn id="42" idx="2"/>
          </p:cNvCxnSpPr>
          <p:nvPr/>
        </p:nvCxnSpPr>
        <p:spPr>
          <a:xfrm rot="10800000">
            <a:off x="2760300" y="2318515"/>
            <a:ext cx="242090" cy="233016"/>
          </a:xfrm>
          <a:prstGeom prst="bentConnector2">
            <a:avLst/>
          </a:prstGeom>
          <a:ln w="63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Conector: angular 78">
            <a:extLst>
              <a:ext uri="{FF2B5EF4-FFF2-40B4-BE49-F238E27FC236}">
                <a16:creationId xmlns:a16="http://schemas.microsoft.com/office/drawing/2014/main" id="{4A47DE25-A5FF-0A94-C629-3CB2B2D8A4FF}"/>
              </a:ext>
            </a:extLst>
          </p:cNvPr>
          <p:cNvCxnSpPr>
            <a:cxnSpLocks/>
            <a:endCxn id="8" idx="2"/>
          </p:cNvCxnSpPr>
          <p:nvPr/>
        </p:nvCxnSpPr>
        <p:spPr>
          <a:xfrm flipV="1">
            <a:off x="3002388" y="2311689"/>
            <a:ext cx="465274" cy="239839"/>
          </a:xfrm>
          <a:prstGeom prst="bentConnector2">
            <a:avLst/>
          </a:prstGeom>
          <a:ln w="63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Conector: angular 79">
            <a:extLst>
              <a:ext uri="{FF2B5EF4-FFF2-40B4-BE49-F238E27FC236}">
                <a16:creationId xmlns:a16="http://schemas.microsoft.com/office/drawing/2014/main" id="{3D0D5BA1-0E81-866B-D31C-FB0C56E2EB2A}"/>
              </a:ext>
            </a:extLst>
          </p:cNvPr>
          <p:cNvCxnSpPr>
            <a:cxnSpLocks/>
            <a:stCxn id="50" idx="0"/>
            <a:endCxn id="52" idx="2"/>
          </p:cNvCxnSpPr>
          <p:nvPr/>
        </p:nvCxnSpPr>
        <p:spPr>
          <a:xfrm rot="16200000" flipV="1">
            <a:off x="6597490" y="2115489"/>
            <a:ext cx="318943" cy="188734"/>
          </a:xfrm>
          <a:prstGeom prst="bentConnector3">
            <a:avLst/>
          </a:prstGeom>
          <a:ln w="63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Conector: angular 80">
            <a:extLst>
              <a:ext uri="{FF2B5EF4-FFF2-40B4-BE49-F238E27FC236}">
                <a16:creationId xmlns:a16="http://schemas.microsoft.com/office/drawing/2014/main" id="{F35F61F6-B6FE-B446-2FAA-D71A9EE1F34E}"/>
              </a:ext>
            </a:extLst>
          </p:cNvPr>
          <p:cNvCxnSpPr>
            <a:cxnSpLocks/>
            <a:stCxn id="50" idx="0"/>
            <a:endCxn id="62" idx="2"/>
          </p:cNvCxnSpPr>
          <p:nvPr/>
        </p:nvCxnSpPr>
        <p:spPr>
          <a:xfrm rot="16200000" flipV="1">
            <a:off x="6256784" y="1774783"/>
            <a:ext cx="307760" cy="881328"/>
          </a:xfrm>
          <a:prstGeom prst="bentConnector3">
            <a:avLst/>
          </a:prstGeom>
          <a:ln w="6350">
            <a:solidFill>
              <a:schemeClr val="tx1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2" name="Conector: angular 81">
            <a:extLst>
              <a:ext uri="{FF2B5EF4-FFF2-40B4-BE49-F238E27FC236}">
                <a16:creationId xmlns:a16="http://schemas.microsoft.com/office/drawing/2014/main" id="{FEE0CD96-60D1-96FC-60E9-B271D05671E0}"/>
              </a:ext>
            </a:extLst>
          </p:cNvPr>
          <p:cNvCxnSpPr>
            <a:cxnSpLocks/>
            <a:stCxn id="48" idx="0"/>
            <a:endCxn id="46" idx="2"/>
          </p:cNvCxnSpPr>
          <p:nvPr/>
        </p:nvCxnSpPr>
        <p:spPr>
          <a:xfrm rot="5400000" flipH="1" flipV="1">
            <a:off x="10553128" y="4076800"/>
            <a:ext cx="309823" cy="672352"/>
          </a:xfrm>
          <a:prstGeom prst="bentConnector3">
            <a:avLst/>
          </a:prstGeom>
          <a:ln w="635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3" name="Conector: angular 82">
            <a:extLst>
              <a:ext uri="{FF2B5EF4-FFF2-40B4-BE49-F238E27FC236}">
                <a16:creationId xmlns:a16="http://schemas.microsoft.com/office/drawing/2014/main" id="{9256C8EC-2056-46F6-68EE-700ECB27FCBF}"/>
              </a:ext>
            </a:extLst>
          </p:cNvPr>
          <p:cNvCxnSpPr>
            <a:stCxn id="47" idx="0"/>
            <a:endCxn id="46" idx="2"/>
          </p:cNvCxnSpPr>
          <p:nvPr/>
        </p:nvCxnSpPr>
        <p:spPr>
          <a:xfrm rot="16200000" flipV="1">
            <a:off x="11077301" y="4224978"/>
            <a:ext cx="308824" cy="374995"/>
          </a:xfrm>
          <a:prstGeom prst="bentConnector3">
            <a:avLst/>
          </a:prstGeom>
          <a:ln w="635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4" name="CuadroTexto 83">
            <a:extLst>
              <a:ext uri="{FF2B5EF4-FFF2-40B4-BE49-F238E27FC236}">
                <a16:creationId xmlns:a16="http://schemas.microsoft.com/office/drawing/2014/main" id="{49D9C69B-0521-4202-C25A-8AE6FD0FD5C3}"/>
              </a:ext>
            </a:extLst>
          </p:cNvPr>
          <p:cNvSpPr txBox="1"/>
          <p:nvPr/>
        </p:nvSpPr>
        <p:spPr>
          <a:xfrm>
            <a:off x="2101402" y="6072424"/>
            <a:ext cx="956065" cy="40011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1088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500" kern="1200" dirty="0">
                <a:solidFill>
                  <a:schemeClr val="tx1"/>
                </a:solidFill>
                <a:latin typeface="Calibri" panose="020F0502020204030204"/>
                <a:ea typeface="+mn-ea"/>
                <a:cs typeface="Calibri"/>
              </a:rPr>
              <a:t>2.3 Apoyar a los prestadores de aprovechamiento frente a la fortalecimiento de las rutas selectivas.</a:t>
            </a:r>
            <a:endParaRPr lang="es-ES" sz="500" kern="1200" dirty="0">
              <a:solidFill>
                <a:schemeClr val="tx1"/>
              </a:solidFill>
              <a:latin typeface="Calibri" panose="020F0502020204030204"/>
              <a:ea typeface="+mn-ea"/>
              <a:cs typeface="Calibri"/>
            </a:endParaRPr>
          </a:p>
        </p:txBody>
      </p:sp>
      <p:sp>
        <p:nvSpPr>
          <p:cNvPr id="85" name="CuadroTexto 84">
            <a:extLst>
              <a:ext uri="{FF2B5EF4-FFF2-40B4-BE49-F238E27FC236}">
                <a16:creationId xmlns:a16="http://schemas.microsoft.com/office/drawing/2014/main" id="{D9B2A05C-67FB-4E86-C0D0-5F9DA8BECAED}"/>
              </a:ext>
            </a:extLst>
          </p:cNvPr>
          <p:cNvSpPr txBox="1"/>
          <p:nvPr/>
        </p:nvSpPr>
        <p:spPr>
          <a:xfrm>
            <a:off x="4473911" y="5861480"/>
            <a:ext cx="706124" cy="861774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1088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5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3.3  Dar continuidad al Programa de Incentivos a partir de iniciativas propuestas por los recicladores y considerando el resultado de evaluación de impacto.</a:t>
            </a:r>
            <a:endParaRPr kumimoji="0" lang="es-ES_tradnl" sz="5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86" name="Conector recto de flecha 85">
            <a:extLst>
              <a:ext uri="{FF2B5EF4-FFF2-40B4-BE49-F238E27FC236}">
                <a16:creationId xmlns:a16="http://schemas.microsoft.com/office/drawing/2014/main" id="{2F2B4868-A5EF-E862-EA96-502964CB4EEF}"/>
              </a:ext>
            </a:extLst>
          </p:cNvPr>
          <p:cNvCxnSpPr>
            <a:cxnSpLocks/>
            <a:endCxn id="17" idx="2"/>
          </p:cNvCxnSpPr>
          <p:nvPr/>
        </p:nvCxnSpPr>
        <p:spPr>
          <a:xfrm flipV="1">
            <a:off x="3031764" y="4367104"/>
            <a:ext cx="0" cy="1703496"/>
          </a:xfrm>
          <a:prstGeom prst="straightConnector1">
            <a:avLst/>
          </a:prstGeom>
          <a:ln w="9525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7" name="Conector recto de flecha 86">
            <a:extLst>
              <a:ext uri="{FF2B5EF4-FFF2-40B4-BE49-F238E27FC236}">
                <a16:creationId xmlns:a16="http://schemas.microsoft.com/office/drawing/2014/main" id="{467A7A6A-6CD3-57C8-C12F-850CE93BA601}"/>
              </a:ext>
            </a:extLst>
          </p:cNvPr>
          <p:cNvCxnSpPr>
            <a:stCxn id="85" idx="0"/>
            <a:endCxn id="15" idx="2"/>
          </p:cNvCxnSpPr>
          <p:nvPr/>
        </p:nvCxnSpPr>
        <p:spPr>
          <a:xfrm flipH="1" flipV="1">
            <a:off x="4821719" y="4652921"/>
            <a:ext cx="5254" cy="1208559"/>
          </a:xfrm>
          <a:prstGeom prst="straightConnector1">
            <a:avLst/>
          </a:prstGeom>
          <a:ln w="9525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8" name="CuadroTexto 87">
            <a:extLst>
              <a:ext uri="{FF2B5EF4-FFF2-40B4-BE49-F238E27FC236}">
                <a16:creationId xmlns:a16="http://schemas.microsoft.com/office/drawing/2014/main" id="{9B3DA710-DC30-0BD3-6A5F-D690A0EBC7B6}"/>
              </a:ext>
            </a:extLst>
          </p:cNvPr>
          <p:cNvSpPr txBox="1"/>
          <p:nvPr/>
        </p:nvSpPr>
        <p:spPr>
          <a:xfrm>
            <a:off x="7445948" y="5758834"/>
            <a:ext cx="734697" cy="938719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CO"/>
            </a:defPPr>
            <a:lvl1pPr algn="ctr" defTabSz="108859">
              <a:defRPr sz="429">
                <a:solidFill>
                  <a:prstClr val="black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>
              <a:buClrTx/>
              <a:defRPr/>
            </a:pPr>
            <a:r>
              <a:rPr lang="es-CO" sz="500" dirty="0">
                <a:solidFill>
                  <a:schemeClr val="tx1"/>
                </a:solidFill>
                <a:ea typeface="+mn-ea"/>
              </a:rPr>
              <a:t>Desarrollar </a:t>
            </a:r>
            <a:r>
              <a:rPr lang="es-MX" sz="500" dirty="0">
                <a:solidFill>
                  <a:schemeClr val="tx1"/>
                </a:solidFill>
                <a:ea typeface="+mn-ea"/>
                <a:sym typeface="Roboto"/>
              </a:rPr>
              <a:t>Mesas técnicas de coordinación interinstitucional para para fortalecer el control del traslado de tarifas y recursos a prestadores de la actividad de aprovechamiento</a:t>
            </a:r>
            <a:endParaRPr lang="es-ES" sz="500" dirty="0">
              <a:solidFill>
                <a:schemeClr val="tx1"/>
              </a:solidFill>
              <a:ea typeface="+mn-ea"/>
            </a:endParaRPr>
          </a:p>
        </p:txBody>
      </p:sp>
      <p:cxnSp>
        <p:nvCxnSpPr>
          <p:cNvPr id="89" name="Conector: angular 88">
            <a:extLst>
              <a:ext uri="{FF2B5EF4-FFF2-40B4-BE49-F238E27FC236}">
                <a16:creationId xmlns:a16="http://schemas.microsoft.com/office/drawing/2014/main" id="{D4BB42DA-024F-799B-578F-AE48A617426E}"/>
              </a:ext>
            </a:extLst>
          </p:cNvPr>
          <p:cNvCxnSpPr>
            <a:stCxn id="88" idx="0"/>
            <a:endCxn id="5" idx="2"/>
          </p:cNvCxnSpPr>
          <p:nvPr/>
        </p:nvCxnSpPr>
        <p:spPr>
          <a:xfrm rot="16200000" flipV="1">
            <a:off x="6530245" y="4475781"/>
            <a:ext cx="1297130" cy="1268975"/>
          </a:xfrm>
          <a:prstGeom prst="bentConnector3">
            <a:avLst>
              <a:gd name="adj1" fmla="val 84758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0" name="CuadroTexto 89">
            <a:extLst>
              <a:ext uri="{FF2B5EF4-FFF2-40B4-BE49-F238E27FC236}">
                <a16:creationId xmlns:a16="http://schemas.microsoft.com/office/drawing/2014/main" id="{36BE8251-687C-0E7B-24D3-84EA9E61482E}"/>
              </a:ext>
            </a:extLst>
          </p:cNvPr>
          <p:cNvSpPr txBox="1"/>
          <p:nvPr/>
        </p:nvSpPr>
        <p:spPr>
          <a:xfrm>
            <a:off x="7056439" y="1344060"/>
            <a:ext cx="734697" cy="630942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CO"/>
            </a:defPPr>
            <a:lvl1pPr algn="ctr" defTabSz="108859">
              <a:defRPr sz="429">
                <a:solidFill>
                  <a:prstClr val="black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>
              <a:buClrTx/>
              <a:defRPr/>
            </a:pPr>
            <a:r>
              <a:rPr lang="es-ES" sz="500" dirty="0">
                <a:solidFill>
                  <a:schemeClr val="tx1"/>
                </a:solidFill>
              </a:rPr>
              <a:t>Fortalecimiento </a:t>
            </a:r>
            <a:r>
              <a:rPr lang="es-MX" sz="500" dirty="0"/>
              <a:t>monitoreo del traslado de recursos de tarifa a prestadores de la actividad de aprovechamiento</a:t>
            </a:r>
            <a:endParaRPr lang="es-ES" sz="500" dirty="0">
              <a:solidFill>
                <a:schemeClr val="tx1"/>
              </a:solidFill>
              <a:ea typeface="+mn-ea"/>
            </a:endParaRPr>
          </a:p>
        </p:txBody>
      </p:sp>
      <p:cxnSp>
        <p:nvCxnSpPr>
          <p:cNvPr id="91" name="Conector: angular 90">
            <a:extLst>
              <a:ext uri="{FF2B5EF4-FFF2-40B4-BE49-F238E27FC236}">
                <a16:creationId xmlns:a16="http://schemas.microsoft.com/office/drawing/2014/main" id="{FE574AAC-0D9F-C475-E5CA-61B028F915E0}"/>
              </a:ext>
            </a:extLst>
          </p:cNvPr>
          <p:cNvCxnSpPr>
            <a:stCxn id="50" idx="0"/>
            <a:endCxn id="90" idx="2"/>
          </p:cNvCxnSpPr>
          <p:nvPr/>
        </p:nvCxnSpPr>
        <p:spPr>
          <a:xfrm rot="5400000" flipH="1" flipV="1">
            <a:off x="6940396" y="1885935"/>
            <a:ext cx="394325" cy="572460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2" name="Flecha: hacia arriba 91">
            <a:extLst>
              <a:ext uri="{FF2B5EF4-FFF2-40B4-BE49-F238E27FC236}">
                <a16:creationId xmlns:a16="http://schemas.microsoft.com/office/drawing/2014/main" id="{5F5A029A-28A6-F247-E4AE-DD3ADDA60065}"/>
              </a:ext>
            </a:extLst>
          </p:cNvPr>
          <p:cNvSpPr/>
          <p:nvPr/>
        </p:nvSpPr>
        <p:spPr>
          <a:xfrm>
            <a:off x="6371747" y="1142660"/>
            <a:ext cx="731792" cy="86798"/>
          </a:xfrm>
          <a:prstGeom prst="upArrow">
            <a:avLst/>
          </a:prstGeom>
          <a:noFill/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3" name="CuadroTexto 92">
            <a:extLst>
              <a:ext uri="{FF2B5EF4-FFF2-40B4-BE49-F238E27FC236}">
                <a16:creationId xmlns:a16="http://schemas.microsoft.com/office/drawing/2014/main" id="{7FB44F75-76DC-EFEA-2716-1685CF6DFD40}"/>
              </a:ext>
            </a:extLst>
          </p:cNvPr>
          <p:cNvSpPr txBox="1"/>
          <p:nvPr/>
        </p:nvSpPr>
        <p:spPr>
          <a:xfrm>
            <a:off x="3875860" y="1378621"/>
            <a:ext cx="662143" cy="1015663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CO"/>
            </a:defPPr>
            <a:lvl1pPr algn="ctr" defTabSz="108859">
              <a:buClrTx/>
              <a:defRPr sz="500">
                <a:solidFill>
                  <a:prstClr val="black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_tradnl" dirty="0"/>
              <a:t>2.4 Fortalecimiento de la coordinación institucional para el desarrollo </a:t>
            </a:r>
            <a:r>
              <a:rPr lang="es-ES" dirty="0"/>
              <a:t>efectivo de la actividad de aprovechamiento por parte de las organizaciones de recicladores de oficio.</a:t>
            </a:r>
            <a:endParaRPr lang="es-ES_tradnl" dirty="0"/>
          </a:p>
        </p:txBody>
      </p:sp>
      <p:sp>
        <p:nvSpPr>
          <p:cNvPr id="94" name="Flecha: hacia arriba 93">
            <a:extLst>
              <a:ext uri="{FF2B5EF4-FFF2-40B4-BE49-F238E27FC236}">
                <a16:creationId xmlns:a16="http://schemas.microsoft.com/office/drawing/2014/main" id="{BF2AB808-2BD8-6CC6-CCC5-A98A2A36A234}"/>
              </a:ext>
            </a:extLst>
          </p:cNvPr>
          <p:cNvSpPr/>
          <p:nvPr/>
        </p:nvSpPr>
        <p:spPr>
          <a:xfrm>
            <a:off x="2959123" y="1157275"/>
            <a:ext cx="731792" cy="86798"/>
          </a:xfrm>
          <a:prstGeom prst="upArrow">
            <a:avLst/>
          </a:prstGeom>
          <a:noFill/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3406421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ersonalizado 4">
      <a:majorFont>
        <a:latin typeface="Museo Sans 900"/>
        <a:ea typeface=""/>
        <a:cs typeface=""/>
      </a:majorFont>
      <a:minorFont>
        <a:latin typeface="Museo Sans Cond 500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ersonalizado 4">
      <a:majorFont>
        <a:latin typeface="Museo Sans 900"/>
        <a:ea typeface=""/>
        <a:cs typeface=""/>
      </a:majorFont>
      <a:minorFont>
        <a:latin typeface="Museo Sans Cond 500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Diseño personalizado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ersonalizado 4">
      <a:majorFont>
        <a:latin typeface="Museo Sans 900"/>
        <a:ea typeface=""/>
        <a:cs typeface=""/>
      </a:majorFont>
      <a:minorFont>
        <a:latin typeface="Museo Sans Cond 500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2069</Words>
  <Application>Microsoft Office PowerPoint</Application>
  <PresentationFormat>Panorámica</PresentationFormat>
  <Paragraphs>110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3</vt:i4>
      </vt:variant>
    </vt:vector>
  </HeadingPairs>
  <TitlesOfParts>
    <vt:vector size="12" baseType="lpstr">
      <vt:lpstr>Arial</vt:lpstr>
      <vt:lpstr>Calibri</vt:lpstr>
      <vt:lpstr>Museo Sans 100</vt:lpstr>
      <vt:lpstr>Museo Sans 900</vt:lpstr>
      <vt:lpstr>Museo Sans Cond 500</vt:lpstr>
      <vt:lpstr>Roboto</vt:lpstr>
      <vt:lpstr>Tema de Office</vt:lpstr>
      <vt:lpstr>Diseño personalizado</vt:lpstr>
      <vt:lpstr>1_Diseño personalizado</vt:lpstr>
      <vt:lpstr>PROGRAMA DE APROVECHAMIENTO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Diego Fernando Fonseca Nuñez</dc:creator>
  <cp:lastModifiedBy>Leidy Alicia Cruz Rincon</cp:lastModifiedBy>
  <cp:revision>6</cp:revision>
  <dcterms:created xsi:type="dcterms:W3CDTF">2025-01-22T15:37:24Z</dcterms:created>
  <dcterms:modified xsi:type="dcterms:W3CDTF">2025-11-28T00:43:35Z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fac521f-e930-485b-97f4-efbe7db8e98f_Enabled">
    <vt:lpwstr>true</vt:lpwstr>
  </property>
  <property fmtid="{D5CDD505-2E9C-101B-9397-08002B2CF9AE}" pid="3" name="MSIP_Label_5fac521f-e930-485b-97f4-efbe7db8e98f_SetDate">
    <vt:lpwstr>2025-01-22T17:07:05Z</vt:lpwstr>
  </property>
  <property fmtid="{D5CDD505-2E9C-101B-9397-08002B2CF9AE}" pid="4" name="MSIP_Label_5fac521f-e930-485b-97f4-efbe7db8e98f_Method">
    <vt:lpwstr>Standard</vt:lpwstr>
  </property>
  <property fmtid="{D5CDD505-2E9C-101B-9397-08002B2CF9AE}" pid="5" name="MSIP_Label_5fac521f-e930-485b-97f4-efbe7db8e98f_Name">
    <vt:lpwstr>defa4170-0d19-0005-0004-bc88714345d2</vt:lpwstr>
  </property>
  <property fmtid="{D5CDD505-2E9C-101B-9397-08002B2CF9AE}" pid="6" name="MSIP_Label_5fac521f-e930-485b-97f4-efbe7db8e98f_SiteId">
    <vt:lpwstr>9ecb216e-449b-4584-bc82-26bce78574fb</vt:lpwstr>
  </property>
  <property fmtid="{D5CDD505-2E9C-101B-9397-08002B2CF9AE}" pid="7" name="MSIP_Label_5fac521f-e930-485b-97f4-efbe7db8e98f_ActionId">
    <vt:lpwstr>3120fd67-a880-42ce-be67-cedcdceb78df</vt:lpwstr>
  </property>
  <property fmtid="{D5CDD505-2E9C-101B-9397-08002B2CF9AE}" pid="8" name="MSIP_Label_5fac521f-e930-485b-97f4-efbe7db8e98f_ContentBits">
    <vt:lpwstr>0</vt:lpwstr>
  </property>
</Properties>
</file>